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324" r:id="rId4"/>
    <p:sldId id="340" r:id="rId5"/>
    <p:sldId id="329" r:id="rId6"/>
    <p:sldId id="276" r:id="rId7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4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25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783908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41852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482295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 spd="slow"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289825" y="2346399"/>
            <a:ext cx="8704800" cy="325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D10202"/>
              </a:buClr>
              <a:buSzPts val="4400"/>
              <a:buFont typeface="Calibri"/>
              <a:buNone/>
            </a:pPr>
            <a:r>
              <a:rPr lang="cs-CZ" b="1" dirty="0">
                <a:solidFill>
                  <a:srgbClr val="D10202"/>
                </a:solidFill>
              </a:rPr>
              <a:t>Kalkulace nákladů, analýza produkce výrobku A</a:t>
            </a:r>
            <a:br>
              <a:rPr lang="cs-CZ" b="1" dirty="0">
                <a:solidFill>
                  <a:srgbClr val="D10202"/>
                </a:solidFill>
              </a:rPr>
            </a:br>
            <a:br>
              <a:rPr lang="cs-CZ" b="1" dirty="0">
                <a:solidFill>
                  <a:srgbClr val="D10202"/>
                </a:solidFill>
              </a:rPr>
            </a:br>
            <a:r>
              <a:rPr lang="cs-CZ" b="1" dirty="0">
                <a:solidFill>
                  <a:srgbClr val="D10202"/>
                </a:solidFill>
              </a:rPr>
              <a:t>XMVYR</a:t>
            </a:r>
            <a:endParaRPr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464234" y="5884219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4419599" y="1703717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4800942" y="5604868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Příklad č. 1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i="1" dirty="0"/>
              <a:t>Podnik produkuje výrobky A, B, C v těchto množstvích: 500 ks A; 600 ks B, 500 ks C. Jedná se o značně specializovanou činnost, podnik navíc disponuje dostatečnou tržní silou – stanovuje ceny svých výrobků nákladově (tedy tržně). Důležité nákladové položky jsou uvedeny v tabulace. Zisková marže je u všech výrobků stanovena ve výši 20 % (tj. tvoř 20 % z výsledné ceny, ne 20 % z kalkulačních nákladů). Stanovte ceny výrobků A, B a C.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2/24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Příklad č. 1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endParaRPr lang="cs-CZ" i="1" dirty="0"/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endParaRPr lang="cs-CZ" i="1" dirty="0"/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endParaRPr lang="cs-CZ" i="1" dirty="0"/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endParaRPr lang="cs-CZ" i="1" dirty="0"/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endParaRPr lang="cs-CZ" i="1" dirty="0"/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sz="2000" i="1" dirty="0"/>
              <a:t>Provedeme tedy kalkulaci výrobků A, B a C. Pro rozvržení režijních nákladů použijeme přirážkovou metodu. Ta spočívá v tom, že režijní náklady jsou přiřazovány k jednotlivým výrobkům jako přirážka ke zvolené rozvrhové základně. 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3/24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" name="Tabulka 2">
            <a:extLst>
              <a:ext uri="{FF2B5EF4-FFF2-40B4-BE49-F238E27FC236}">
                <a16:creationId xmlns:a16="http://schemas.microsoft.com/office/drawing/2014/main" id="{63982245-BB70-4A83-ACEF-5F467B91B8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1381137"/>
              </p:ext>
            </p:extLst>
          </p:nvPr>
        </p:nvGraphicFramePr>
        <p:xfrm>
          <a:off x="663880" y="1549373"/>
          <a:ext cx="7816240" cy="286844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63248">
                  <a:extLst>
                    <a:ext uri="{9D8B030D-6E8A-4147-A177-3AD203B41FA5}">
                      <a16:colId xmlns:a16="http://schemas.microsoft.com/office/drawing/2014/main" val="2664742853"/>
                    </a:ext>
                  </a:extLst>
                </a:gridCol>
                <a:gridCol w="1563248">
                  <a:extLst>
                    <a:ext uri="{9D8B030D-6E8A-4147-A177-3AD203B41FA5}">
                      <a16:colId xmlns:a16="http://schemas.microsoft.com/office/drawing/2014/main" val="2009229931"/>
                    </a:ext>
                  </a:extLst>
                </a:gridCol>
                <a:gridCol w="1563248">
                  <a:extLst>
                    <a:ext uri="{9D8B030D-6E8A-4147-A177-3AD203B41FA5}">
                      <a16:colId xmlns:a16="http://schemas.microsoft.com/office/drawing/2014/main" val="3283250137"/>
                    </a:ext>
                  </a:extLst>
                </a:gridCol>
                <a:gridCol w="1563248">
                  <a:extLst>
                    <a:ext uri="{9D8B030D-6E8A-4147-A177-3AD203B41FA5}">
                      <a16:colId xmlns:a16="http://schemas.microsoft.com/office/drawing/2014/main" val="2773417925"/>
                    </a:ext>
                  </a:extLst>
                </a:gridCol>
                <a:gridCol w="1563248">
                  <a:extLst>
                    <a:ext uri="{9D8B030D-6E8A-4147-A177-3AD203B41FA5}">
                      <a16:colId xmlns:a16="http://schemas.microsoft.com/office/drawing/2014/main" val="1362589359"/>
                    </a:ext>
                  </a:extLst>
                </a:gridCol>
              </a:tblGrid>
              <a:tr h="304211">
                <a:tc rowSpan="2">
                  <a:txBody>
                    <a:bodyPr/>
                    <a:lstStyle/>
                    <a:p>
                      <a:pPr algn="ctr"/>
                      <a:r>
                        <a:rPr lang="cs-CZ" dirty="0"/>
                        <a:t>Položka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cs-CZ" dirty="0"/>
                        <a:t>Výrobek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7863385"/>
                  </a:ext>
                </a:extLst>
              </a:tr>
              <a:tr h="289945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/>
                        <a:t>A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/>
                        <a:t>B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/>
                        <a:t>C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/>
                        <a:t>Celkem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8527853"/>
                  </a:ext>
                </a:extLst>
              </a:tr>
              <a:tr h="571946">
                <a:tc>
                  <a:txBody>
                    <a:bodyPr/>
                    <a:lstStyle/>
                    <a:p>
                      <a:pPr algn="ctr"/>
                      <a:r>
                        <a:rPr lang="cs-CZ" b="1" dirty="0"/>
                        <a:t>Přímý materiál (Kč/ks)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69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108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105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2522631"/>
                  </a:ext>
                </a:extLst>
              </a:tr>
              <a:tr h="460825">
                <a:tc>
                  <a:txBody>
                    <a:bodyPr/>
                    <a:lstStyle/>
                    <a:p>
                      <a:pPr algn="ctr"/>
                      <a:r>
                        <a:rPr lang="cs-CZ" b="1" dirty="0"/>
                        <a:t>Přímé mzdy (Kč/ks)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33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35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45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0900722"/>
                  </a:ext>
                </a:extLst>
              </a:tr>
              <a:tr h="650576">
                <a:tc>
                  <a:txBody>
                    <a:bodyPr/>
                    <a:lstStyle/>
                    <a:p>
                      <a:pPr algn="ctr"/>
                      <a:r>
                        <a:rPr lang="cs-CZ" b="1" dirty="0" err="1"/>
                        <a:t>Ost</a:t>
                      </a:r>
                      <a:r>
                        <a:rPr lang="cs-CZ" b="1" dirty="0"/>
                        <a:t>. Přímé náklady (Kč/ks)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12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7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2707045"/>
                  </a:ext>
                </a:extLst>
              </a:tr>
              <a:tr h="460825">
                <a:tc>
                  <a:txBody>
                    <a:bodyPr/>
                    <a:lstStyle/>
                    <a:p>
                      <a:pPr algn="ctr"/>
                      <a:r>
                        <a:rPr lang="cs-CZ" b="1" dirty="0"/>
                        <a:t>Režijní náklady (Kč)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120 000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02389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9254034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Příklad č. 1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Řešení: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8/24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5" name="Tabulka 2">
            <a:extLst>
              <a:ext uri="{FF2B5EF4-FFF2-40B4-BE49-F238E27FC236}">
                <a16:creationId xmlns:a16="http://schemas.microsoft.com/office/drawing/2014/main" id="{E56F3FAB-755D-4B04-9D56-2A481E31CC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6449585"/>
              </p:ext>
            </p:extLst>
          </p:nvPr>
        </p:nvGraphicFramePr>
        <p:xfrm>
          <a:off x="663880" y="2188200"/>
          <a:ext cx="7816240" cy="390476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63248">
                  <a:extLst>
                    <a:ext uri="{9D8B030D-6E8A-4147-A177-3AD203B41FA5}">
                      <a16:colId xmlns:a16="http://schemas.microsoft.com/office/drawing/2014/main" val="2664742853"/>
                    </a:ext>
                  </a:extLst>
                </a:gridCol>
                <a:gridCol w="1563248">
                  <a:extLst>
                    <a:ext uri="{9D8B030D-6E8A-4147-A177-3AD203B41FA5}">
                      <a16:colId xmlns:a16="http://schemas.microsoft.com/office/drawing/2014/main" val="2009229931"/>
                    </a:ext>
                  </a:extLst>
                </a:gridCol>
                <a:gridCol w="1563248">
                  <a:extLst>
                    <a:ext uri="{9D8B030D-6E8A-4147-A177-3AD203B41FA5}">
                      <a16:colId xmlns:a16="http://schemas.microsoft.com/office/drawing/2014/main" val="3283250137"/>
                    </a:ext>
                  </a:extLst>
                </a:gridCol>
                <a:gridCol w="1563248">
                  <a:extLst>
                    <a:ext uri="{9D8B030D-6E8A-4147-A177-3AD203B41FA5}">
                      <a16:colId xmlns:a16="http://schemas.microsoft.com/office/drawing/2014/main" val="2773417925"/>
                    </a:ext>
                  </a:extLst>
                </a:gridCol>
                <a:gridCol w="1563248">
                  <a:extLst>
                    <a:ext uri="{9D8B030D-6E8A-4147-A177-3AD203B41FA5}">
                      <a16:colId xmlns:a16="http://schemas.microsoft.com/office/drawing/2014/main" val="1362589359"/>
                    </a:ext>
                  </a:extLst>
                </a:gridCol>
              </a:tblGrid>
              <a:tr h="304211">
                <a:tc rowSpan="2">
                  <a:txBody>
                    <a:bodyPr/>
                    <a:lstStyle/>
                    <a:p>
                      <a:pPr algn="ctr"/>
                      <a:r>
                        <a:rPr lang="cs-CZ" dirty="0"/>
                        <a:t>Položka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cs-CZ" dirty="0"/>
                        <a:t>Výrobek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7863385"/>
                  </a:ext>
                </a:extLst>
              </a:tr>
              <a:tr h="289945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/>
                        <a:t>A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/>
                        <a:t>B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/>
                        <a:t>C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/>
                        <a:t>Celkem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8527853"/>
                  </a:ext>
                </a:extLst>
              </a:tr>
              <a:tr h="571946">
                <a:tc>
                  <a:txBody>
                    <a:bodyPr/>
                    <a:lstStyle/>
                    <a:p>
                      <a:pPr algn="ctr"/>
                      <a:r>
                        <a:rPr lang="cs-CZ" b="1" dirty="0"/>
                        <a:t>Přímý materiál (Kč/ks)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69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108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105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2522631"/>
                  </a:ext>
                </a:extLst>
              </a:tr>
              <a:tr h="460825">
                <a:tc>
                  <a:txBody>
                    <a:bodyPr/>
                    <a:lstStyle/>
                    <a:p>
                      <a:pPr algn="ctr"/>
                      <a:r>
                        <a:rPr lang="cs-CZ" b="1" dirty="0"/>
                        <a:t>Přímé mzdy (Kč/ks)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33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35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45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0900722"/>
                  </a:ext>
                </a:extLst>
              </a:tr>
              <a:tr h="650576">
                <a:tc>
                  <a:txBody>
                    <a:bodyPr/>
                    <a:lstStyle/>
                    <a:p>
                      <a:pPr algn="ctr"/>
                      <a:r>
                        <a:rPr lang="cs-CZ" b="1" dirty="0" err="1"/>
                        <a:t>Ost</a:t>
                      </a:r>
                      <a:r>
                        <a:rPr lang="cs-CZ" b="1" dirty="0"/>
                        <a:t>. Přímé náklady (Kč/ks)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12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7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2707045"/>
                  </a:ext>
                </a:extLst>
              </a:tr>
              <a:tr h="460825">
                <a:tc>
                  <a:txBody>
                    <a:bodyPr/>
                    <a:lstStyle/>
                    <a:p>
                      <a:pPr algn="ctr"/>
                      <a:r>
                        <a:rPr lang="cs-CZ" b="1" dirty="0"/>
                        <a:t>Režijní náklady (Kč)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120 000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0238909"/>
                  </a:ext>
                </a:extLst>
              </a:tr>
              <a:tr h="460825">
                <a:tc>
                  <a:txBody>
                    <a:bodyPr/>
                    <a:lstStyle/>
                    <a:p>
                      <a:pPr algn="ctr"/>
                      <a:r>
                        <a:rPr lang="cs-CZ" b="1" dirty="0"/>
                        <a:t>Jednicové režie (Kč/sk)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8037155"/>
                  </a:ext>
                </a:extLst>
              </a:tr>
              <a:tr h="460825">
                <a:tc>
                  <a:txBody>
                    <a:bodyPr/>
                    <a:lstStyle/>
                    <a:p>
                      <a:pPr algn="ctr"/>
                      <a:r>
                        <a:rPr lang="cs-CZ" b="1" dirty="0"/>
                        <a:t>Jednicové náklady (Kč/ks)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5632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246098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Příklad č. 2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i="1" dirty="0"/>
              <a:t>Podnik produkuje výrobek A. Za poslední měsíc vyrobil 40 000 ks tohoto výrobku, přičemž vynaložení náklady na tuto produkci činily 2 300 000 Kč. V předposledním měsíci bylo vyrobeno 35 000 ks výrobku A s celkovými náklady 2 050 000 Kč. Minimální požadovaná měsíční úroveň zisku za produkci výrobku A je 60 000 Kč. Všechny výrobky se daří podniku prodávat (resp. Vyrábí jen tolik, kolik je schopen prodat). Podnik nedisponuje přiloženou tržní silou, je cenovým příjemcem – své výrobky prodává za 62 Kč bez ohledu na velikost své produkce. Proveďte analýzu produkce výrobku A.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13/24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11581401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3"/>
          <p:cNvSpPr txBox="1"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cs-CZ" sz="4400">
                <a:solidFill>
                  <a:srgbClr val="FF0000"/>
                </a:solidFill>
              </a:rPr>
              <a:t>DĚKUJI ZA POZORNOST</a:t>
            </a:r>
            <a:endParaRPr/>
          </a:p>
        </p:txBody>
      </p:sp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768</TotalTime>
  <Words>376</Words>
  <Application>Microsoft Office PowerPoint</Application>
  <PresentationFormat>Předvádění na obrazovce (4:3)</PresentationFormat>
  <Paragraphs>62</Paragraphs>
  <Slides>6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Kalkulace nákladů, analýza produkce výrobku A  XMVYR</vt:lpstr>
      <vt:lpstr>Příklad č. 1</vt:lpstr>
      <vt:lpstr>Příklad č. 1</vt:lpstr>
      <vt:lpstr>Příklad č. 1</vt:lpstr>
      <vt:lpstr>Příklad č. 2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Strategická analýza XSAN</dc:title>
  <dc:creator>Škrabal Jaroslav</dc:creator>
  <cp:lastModifiedBy>Hart Martin</cp:lastModifiedBy>
  <cp:revision>57</cp:revision>
  <dcterms:modified xsi:type="dcterms:W3CDTF">2024-10-04T06:31:17Z</dcterms:modified>
</cp:coreProperties>
</file>