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3" r:id="rId38"/>
    <p:sldId id="292" r:id="rId39"/>
  </p:sldIdLst>
  <p:sldSz cx="9144000" cy="6858000" type="screen4x3"/>
  <p:notesSz cx="9928225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130" d="100"/>
          <a:sy n="130" d="100"/>
        </p:scale>
        <p:origin x="936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200" dirty="0"/>
              <a:t>Manažerské účetnictví 2</a:t>
            </a:r>
            <a:br>
              <a:rPr lang="cs-CZ" sz="5200" dirty="0"/>
            </a:br>
            <a:r>
              <a:rPr lang="cs-CZ" sz="5200" dirty="0"/>
              <a:t>				</a:t>
            </a:r>
            <a:r>
              <a:rPr lang="cs-CZ" sz="2800" dirty="0"/>
              <a:t>prezentace 1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09"/>
            <a:ext cx="7886700" cy="1226179"/>
          </a:xfrm>
        </p:spPr>
        <p:txBody>
          <a:bodyPr/>
          <a:lstStyle/>
          <a:p>
            <a:endParaRPr lang="cs-CZ" dirty="0"/>
          </a:p>
          <a:p>
            <a:r>
              <a:rPr lang="cs-CZ" dirty="0"/>
              <a:t>			</a:t>
            </a:r>
          </a:p>
          <a:p>
            <a:r>
              <a:rPr lang="cs-CZ" dirty="0"/>
              <a:t>			Dr. Miroslava Čechová Závadská, </a:t>
            </a:r>
            <a:r>
              <a:rPr lang="cs-CZ" dirty="0" err="1"/>
              <a:t>BSc</a:t>
            </a:r>
            <a:r>
              <a:rPr lang="cs-CZ" dirty="0"/>
              <a:t>. </a:t>
            </a:r>
            <a:r>
              <a:rPr lang="cs-CZ" dirty="0" err="1"/>
              <a:t>MSc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B03758-2046-1B47-D66E-A49B35CFA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Podstata účetnictví a účetních informací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05303B-3DCB-6E9A-2FF1-57F3BA29F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Účetnictví lze formulovat jako uspořádaný systém informací zachycující průběh celého podnikatelského procesu daného podniku v peněžním vyjádření či jednotkách. </a:t>
            </a:r>
          </a:p>
          <a:p>
            <a:endParaRPr lang="cs-CZ" dirty="0"/>
          </a:p>
          <a:p>
            <a:r>
              <a:rPr lang="cs-CZ" dirty="0"/>
              <a:t>Cílem účetnictví je poskytnout informace jednotlivým subjektům, tzv. uživatelům účetních informací. </a:t>
            </a:r>
          </a:p>
        </p:txBody>
      </p:sp>
    </p:spTree>
    <p:extLst>
      <p:ext uri="{BB962C8B-B14F-4D97-AF65-F5344CB8AC3E}">
        <p14:creationId xmlns:p14="http://schemas.microsoft.com/office/powerpoint/2010/main" val="3864375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66E5EB-C808-CEC3-CA0D-1CE26408F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Podstata účetnictví a účetních informací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7108D9-FDA6-4569-ADF3-4FFB8C3B3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Ty se mohou dělit na 4 samostatné subsystémy, kdy rozeznáváme:</a:t>
            </a:r>
          </a:p>
          <a:p>
            <a:r>
              <a:rPr lang="cs-CZ" dirty="0"/>
              <a:t> finanční účetnictví, </a:t>
            </a:r>
          </a:p>
          <a:p>
            <a:r>
              <a:rPr lang="cs-CZ" dirty="0"/>
              <a:t> daňové účetnictví, </a:t>
            </a:r>
          </a:p>
          <a:p>
            <a:r>
              <a:rPr lang="cs-CZ" dirty="0"/>
              <a:t> nákladové účetnictví </a:t>
            </a:r>
          </a:p>
          <a:p>
            <a:r>
              <a:rPr lang="cs-CZ" dirty="0"/>
              <a:t> a následně také účetnictví manažerské.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Rozdíl mezi zmíněnými subsystémy spočívá především v jejich obsahové stránce a také následně v cíli každého subsystému. </a:t>
            </a:r>
          </a:p>
        </p:txBody>
      </p:sp>
    </p:spTree>
    <p:extLst>
      <p:ext uri="{BB962C8B-B14F-4D97-AF65-F5344CB8AC3E}">
        <p14:creationId xmlns:p14="http://schemas.microsoft.com/office/powerpoint/2010/main" val="2326607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CEC33D-239B-A29F-34A7-E9493E327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Podstata účetnictví a účetních informací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9782B7-4D69-DA1B-D914-D7FDA763A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Účetní informace by měly </a:t>
            </a:r>
            <a:r>
              <a:rPr lang="cs-CZ" b="1" dirty="0"/>
              <a:t>zachycovat</a:t>
            </a:r>
            <a:r>
              <a:rPr lang="cs-CZ" dirty="0"/>
              <a:t> či </a:t>
            </a:r>
            <a:r>
              <a:rPr lang="cs-CZ" b="1" dirty="0"/>
              <a:t>zobrazovat</a:t>
            </a:r>
            <a:r>
              <a:rPr lang="cs-CZ" dirty="0"/>
              <a:t> </a:t>
            </a:r>
            <a:r>
              <a:rPr lang="cs-CZ" u="sng" dirty="0"/>
              <a:t>hodnotu </a:t>
            </a:r>
            <a:r>
              <a:rPr lang="cs-CZ" dirty="0"/>
              <a:t>či proudění </a:t>
            </a:r>
            <a:r>
              <a:rPr lang="cs-CZ" u="sng" dirty="0"/>
              <a:t>peněz v podniku </a:t>
            </a:r>
            <a:r>
              <a:rPr lang="cs-CZ" dirty="0"/>
              <a:t>v rámci její </a:t>
            </a:r>
            <a:r>
              <a:rPr lang="cs-CZ" b="1" dirty="0"/>
              <a:t>reprodukce</a:t>
            </a:r>
            <a:r>
              <a:rPr lang="cs-CZ" dirty="0"/>
              <a:t>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Předmětem účetnictví je zachycení výše aktiv, vlastního kapitálu, závazků včetně jejich změn, výnosů, nákladů, výsledku hospodaření, příjmů a výdajů. </a:t>
            </a:r>
          </a:p>
        </p:txBody>
      </p:sp>
    </p:spTree>
    <p:extLst>
      <p:ext uri="{BB962C8B-B14F-4D97-AF65-F5344CB8AC3E}">
        <p14:creationId xmlns:p14="http://schemas.microsoft.com/office/powerpoint/2010/main" val="2723089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EC8BB4-35EC-ACFA-4D99-0917B7525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Vznik manažerského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9DE71C-8F13-C15D-CF38-4FD5228FA2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bylo důsledkem:</a:t>
            </a:r>
          </a:p>
          <a:p>
            <a:endParaRPr lang="cs-CZ" b="1" dirty="0"/>
          </a:p>
          <a:p>
            <a:r>
              <a:rPr lang="cs-CZ" dirty="0"/>
              <a:t> vývoje technologie,</a:t>
            </a:r>
          </a:p>
          <a:p>
            <a:r>
              <a:rPr lang="cs-CZ" dirty="0"/>
              <a:t> organizačních faktorů,</a:t>
            </a:r>
          </a:p>
          <a:p>
            <a:r>
              <a:rPr lang="cs-CZ" dirty="0"/>
              <a:t> a dalších podmínek</a:t>
            </a:r>
          </a:p>
        </p:txBody>
      </p:sp>
    </p:spTree>
    <p:extLst>
      <p:ext uri="{BB962C8B-B14F-4D97-AF65-F5344CB8AC3E}">
        <p14:creationId xmlns:p14="http://schemas.microsoft.com/office/powerpoint/2010/main" val="4045471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5F3042-B1BC-E6E3-2D69-0FB52B597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Technologické faktory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74E1127-926F-BD4D-F525-F2FB59DEA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stroje poháněné centrálním řemenovým pohonem (parní pohon),</a:t>
            </a:r>
          </a:p>
          <a:p>
            <a:endParaRPr lang="cs-CZ" dirty="0"/>
          </a:p>
          <a:p>
            <a:r>
              <a:rPr lang="cs-CZ" dirty="0"/>
              <a:t> vynález elektromotoru (individuálně poháněné stroje),</a:t>
            </a:r>
          </a:p>
          <a:p>
            <a:endParaRPr lang="cs-CZ" dirty="0"/>
          </a:p>
          <a:p>
            <a:r>
              <a:rPr lang="cs-CZ" dirty="0"/>
              <a:t> numericky řízené obráběcí stroje,</a:t>
            </a:r>
          </a:p>
          <a:p>
            <a:endParaRPr lang="cs-CZ" dirty="0"/>
          </a:p>
          <a:p>
            <a:r>
              <a:rPr lang="cs-CZ" dirty="0"/>
              <a:t> automatizace a robotizace výroby.</a:t>
            </a:r>
          </a:p>
          <a:p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b="1" dirty="0"/>
              <a:t>v ekonomickém řízení se projevily vznikem nových  kalkulačních metod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95773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C91DF2-739F-9090-00E4-932629C38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Organizační faktory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6B2C73-B819-39D1-2982-3B67266B8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růst velikosti podniku </a:t>
            </a:r>
          </a:p>
          <a:p>
            <a:r>
              <a:rPr lang="cs-CZ" dirty="0"/>
              <a:t> decentralizace pravomoci a odpovědnosti</a:t>
            </a:r>
          </a:p>
          <a:p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b="1" dirty="0"/>
              <a:t>vznik ekonomické struktury podniků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39429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31B149-B102-896C-0194-E7A200A22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Organizační faktory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ADAFFC-D11B-1B9C-A02F-514C586DC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b="1" dirty="0"/>
              <a:t>21. století globalizace ekonomiky: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 podniky jsou ovlivňovány zahraniční podnikovou </a:t>
            </a:r>
          </a:p>
          <a:p>
            <a:endParaRPr lang="cs-CZ" dirty="0"/>
          </a:p>
          <a:p>
            <a:r>
              <a:rPr lang="cs-CZ" dirty="0"/>
              <a:t>organizací a metodikou nástrojů řízení</a:t>
            </a:r>
          </a:p>
          <a:p>
            <a:endParaRPr lang="cs-CZ" dirty="0"/>
          </a:p>
          <a:p>
            <a:r>
              <a:rPr lang="cs-CZ" dirty="0"/>
              <a:t> celosvětový tlak na snižování nákladů </a:t>
            </a:r>
          </a:p>
        </p:txBody>
      </p:sp>
    </p:spTree>
    <p:extLst>
      <p:ext uri="{BB962C8B-B14F-4D97-AF65-F5344CB8AC3E}">
        <p14:creationId xmlns:p14="http://schemas.microsoft.com/office/powerpoint/2010/main" val="6025909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D9B31D-C461-DE22-C4DB-14C193E90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Organizační faktory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0FEC42-9B83-249B-32AB-741555BDF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vzrostl význam logistiky </a:t>
            </a:r>
          </a:p>
          <a:p>
            <a:endParaRPr lang="cs-CZ" dirty="0"/>
          </a:p>
          <a:p>
            <a:r>
              <a:rPr lang="cs-CZ" dirty="0"/>
              <a:t> poptávka po podnikových informačních systémech</a:t>
            </a:r>
          </a:p>
          <a:p>
            <a:endParaRPr lang="cs-CZ" dirty="0"/>
          </a:p>
          <a:p>
            <a:r>
              <a:rPr lang="cs-CZ" dirty="0"/>
              <a:t> zvětšující se podíl služeb na celkovém objemu světové produkce</a:t>
            </a:r>
          </a:p>
          <a:p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b="1" dirty="0"/>
              <a:t>podrobnému zjišťování nákladů nejen za finální výrobky, ale i za výkony vnitropodnikové a kalkulovat náklady celého životního cyklu výrobků </a:t>
            </a:r>
          </a:p>
        </p:txBody>
      </p:sp>
    </p:spTree>
    <p:extLst>
      <p:ext uri="{BB962C8B-B14F-4D97-AF65-F5344CB8AC3E}">
        <p14:creationId xmlns:p14="http://schemas.microsoft.com/office/powerpoint/2010/main" val="16681318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7B4C3B-3547-D0B4-00AA-DC856A102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faktory – manažerské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E34BC1-837C-BE31-C1EB-B7ACBB477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 konec 19. století:</a:t>
            </a:r>
          </a:p>
          <a:p>
            <a:r>
              <a:rPr lang="cs-CZ" dirty="0"/>
              <a:t> prosazování principů nákladového účetnictví jako nástroje konkurenceschopnosti podniku </a:t>
            </a:r>
          </a:p>
          <a:p>
            <a:endParaRPr lang="cs-CZ" dirty="0"/>
          </a:p>
          <a:p>
            <a:r>
              <a:rPr lang="cs-CZ" b="1" dirty="0"/>
              <a:t> 50. léta 20. století: </a:t>
            </a:r>
          </a:p>
          <a:p>
            <a:r>
              <a:rPr lang="cs-CZ" dirty="0"/>
              <a:t> při řešení problémů managementu se začíná využívat metod operační výzkumu, matematicko-statistických metod (nástup manažerského účetnictví)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83561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CDEFE2-ABD0-B10A-53F5-1855A646F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FINANAČNÍ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4B9FBE-BE60-5A25-5B25-C6B211F21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ekonomicko-vědní disciplínou</a:t>
            </a:r>
          </a:p>
          <a:p>
            <a:r>
              <a:rPr lang="cs-CZ" dirty="0"/>
              <a:t> metodicky ucelený systém informací: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➢o finančním hospodaření účetní jednotky,</a:t>
            </a:r>
          </a:p>
          <a:p>
            <a:pPr marL="0" indent="0">
              <a:buNone/>
            </a:pPr>
            <a:r>
              <a:rPr lang="cs-CZ" dirty="0"/>
              <a:t>➢o výsledku hospodaření účetní jednotky,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 je jazykem „podnikatelské komunikace“.</a:t>
            </a:r>
          </a:p>
        </p:txBody>
      </p:sp>
    </p:spTree>
    <p:extLst>
      <p:ext uri="{BB962C8B-B14F-4D97-AF65-F5344CB8AC3E}">
        <p14:creationId xmlns:p14="http://schemas.microsoft.com/office/powerpoint/2010/main" val="3662897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Téma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sz="2800" b="1" dirty="0"/>
              <a:t>Cíl</a:t>
            </a:r>
          </a:p>
          <a:p>
            <a:endParaRPr lang="cs-CZ" sz="2800" b="1" dirty="0"/>
          </a:p>
          <a:p>
            <a:r>
              <a:rPr lang="cs-CZ" sz="2800" b="1" dirty="0"/>
              <a:t>Obsah </a:t>
            </a:r>
          </a:p>
          <a:p>
            <a:endParaRPr lang="cs-CZ" sz="2800" b="1" dirty="0"/>
          </a:p>
          <a:p>
            <a:r>
              <a:rPr lang="cs-CZ" sz="2800" b="1" dirty="0"/>
              <a:t>Struktura manažerského účetnictví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6AF11C-0C3E-C067-65B4-C230B6B40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FINANAČNÍ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1CADAE9-41D3-C63F-1C8C-C7CB89928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FINANČNÍ POZICE</a:t>
            </a:r>
          </a:p>
          <a:p>
            <a:endParaRPr lang="cs-CZ" dirty="0"/>
          </a:p>
          <a:p>
            <a:r>
              <a:rPr lang="cs-CZ" dirty="0"/>
              <a:t>FINANČNÍ VÝKONNOST</a:t>
            </a:r>
          </a:p>
          <a:p>
            <a:endParaRPr lang="cs-CZ" dirty="0"/>
          </a:p>
          <a:p>
            <a:r>
              <a:rPr lang="cs-CZ" dirty="0"/>
              <a:t>INFORMACE O VÝVOJI PENĚŽNÍCH TOKŮ</a:t>
            </a:r>
          </a:p>
        </p:txBody>
      </p:sp>
    </p:spTree>
    <p:extLst>
      <p:ext uri="{BB962C8B-B14F-4D97-AF65-F5344CB8AC3E}">
        <p14:creationId xmlns:p14="http://schemas.microsoft.com/office/powerpoint/2010/main" val="15431307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349665-9664-BA39-E11F-4EF2B3458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FINANAČNÍ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51170B7-96E5-18BB-6C2A-34D6302470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PŘEDMĚTEM</a:t>
            </a:r>
            <a:r>
              <a:rPr lang="cs-CZ" dirty="0"/>
              <a:t> finančního účetnictví je zachytit:</a:t>
            </a:r>
          </a:p>
          <a:p>
            <a:endParaRPr lang="cs-CZ" dirty="0"/>
          </a:p>
          <a:p>
            <a:r>
              <a:rPr lang="cs-CZ" dirty="0"/>
              <a:t> stav a pohyb majetku a závazků,</a:t>
            </a:r>
          </a:p>
          <a:p>
            <a:r>
              <a:rPr lang="cs-CZ" dirty="0"/>
              <a:t> stav a změny vlastního kapitálu,</a:t>
            </a:r>
          </a:p>
          <a:p>
            <a:r>
              <a:rPr lang="cs-CZ" dirty="0"/>
              <a:t> náklady a výnosy nebo příjmy a výdaje,</a:t>
            </a:r>
          </a:p>
          <a:p>
            <a:r>
              <a:rPr lang="cs-CZ" dirty="0"/>
              <a:t> výsledek hospodaření.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49247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21B6C8-236B-B20F-700E-9B7681C0A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FINANAČNÍ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2B6C498-662C-833C-EB47-8EE2642BE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CÍLEM</a:t>
            </a:r>
            <a:r>
              <a:rPr lang="cs-CZ" dirty="0"/>
              <a:t> finančního účetnictví je:</a:t>
            </a:r>
          </a:p>
          <a:p>
            <a:endParaRPr lang="cs-CZ" dirty="0"/>
          </a:p>
          <a:p>
            <a:r>
              <a:rPr lang="cs-CZ" dirty="0"/>
              <a:t> věrně a poctivě zaznamenat ekonomickou realitu podnikatelského subjektu,</a:t>
            </a:r>
          </a:p>
          <a:p>
            <a:endParaRPr lang="cs-CZ" dirty="0"/>
          </a:p>
          <a:p>
            <a:r>
              <a:rPr lang="cs-CZ" dirty="0"/>
              <a:t> poskytovat informace uživatelům pro rozhodovací procesy.</a:t>
            </a:r>
          </a:p>
        </p:txBody>
      </p:sp>
    </p:spTree>
    <p:extLst>
      <p:ext uri="{BB962C8B-B14F-4D97-AF65-F5344CB8AC3E}">
        <p14:creationId xmlns:p14="http://schemas.microsoft.com/office/powerpoint/2010/main" val="16810549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AF300B-7C9C-9D4A-B4B7-AC55A73BC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FINANAČNÍ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25AA86-2927-64E4-31CE-D6AC99B7E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Účetnictví</a:t>
            </a:r>
            <a:r>
              <a:rPr lang="cs-CZ" dirty="0"/>
              <a:t> je v ČR regulováno </a:t>
            </a:r>
            <a:r>
              <a:rPr lang="cs-CZ" u="sng" dirty="0"/>
              <a:t>státem</a:t>
            </a:r>
            <a:r>
              <a:rPr lang="cs-CZ" dirty="0"/>
              <a:t>, a to prostřednictví </a:t>
            </a:r>
            <a:r>
              <a:rPr lang="cs-CZ" b="1" dirty="0"/>
              <a:t>Ministerstva financí</a:t>
            </a:r>
          </a:p>
          <a:p>
            <a:endParaRPr lang="cs-CZ" dirty="0"/>
          </a:p>
          <a:p>
            <a:r>
              <a:rPr lang="cs-CZ" b="1" dirty="0"/>
              <a:t>ZÁKLADNÍ PRÁVNÍ NORMY:</a:t>
            </a:r>
          </a:p>
          <a:p>
            <a:r>
              <a:rPr lang="cs-CZ" dirty="0"/>
              <a:t> Zákon o účetnictví č. 563/1991 Sb. v platném znění</a:t>
            </a:r>
          </a:p>
          <a:p>
            <a:r>
              <a:rPr lang="cs-CZ" dirty="0"/>
              <a:t> Prováděcí vyhláška č. 500/2002 Sb.</a:t>
            </a:r>
          </a:p>
          <a:p>
            <a:r>
              <a:rPr lang="cs-CZ" dirty="0"/>
              <a:t> České účetní standardy pro podnikatele  (001 – 023)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78361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D2F406-9692-38E7-950C-780166810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FINANAČNÍ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ECC0CBB-8719-D4BA-A7AF-DB2A68970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ZÁVĚR:</a:t>
            </a:r>
          </a:p>
          <a:p>
            <a:endParaRPr lang="cs-CZ" b="1" dirty="0"/>
          </a:p>
          <a:p>
            <a:r>
              <a:rPr lang="cs-CZ" dirty="0"/>
              <a:t> finanční účetnictví je standardizováno (centrálně usměrňováno),</a:t>
            </a:r>
          </a:p>
          <a:p>
            <a:endParaRPr lang="cs-CZ" dirty="0"/>
          </a:p>
          <a:p>
            <a:r>
              <a:rPr lang="cs-CZ" dirty="0"/>
              <a:t> finanční účetnictví je orientováno na externí uživatele,</a:t>
            </a:r>
          </a:p>
          <a:p>
            <a:endParaRPr lang="cs-CZ" dirty="0"/>
          </a:p>
          <a:p>
            <a:r>
              <a:rPr lang="cs-CZ" dirty="0"/>
              <a:t> vnitřní potřeby řízení vyžadují rozdílné nebo doplňkové informace, než jaké jsou poskytovány finančním účetnictvím.</a:t>
            </a:r>
          </a:p>
        </p:txBody>
      </p:sp>
    </p:spTree>
    <p:extLst>
      <p:ext uri="{BB962C8B-B14F-4D97-AF65-F5344CB8AC3E}">
        <p14:creationId xmlns:p14="http://schemas.microsoft.com/office/powerpoint/2010/main" val="4522336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531236-92FE-A03A-2670-8513A9414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VNITROPODNIKOVÉ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E13F27-D4CE-9204-1FBC-7EB871423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 ekonomicko-vědní disciplínou</a:t>
            </a:r>
          </a:p>
          <a:p>
            <a:r>
              <a:rPr lang="cs-CZ" dirty="0"/>
              <a:t> metodicky ucelený systém informací:</a:t>
            </a:r>
          </a:p>
          <a:p>
            <a:pPr marL="0" indent="0">
              <a:buNone/>
            </a:pPr>
            <a:r>
              <a:rPr lang="cs-CZ" dirty="0"/>
              <a:t>➢ o výsledku hospodaření uvnitř účetní jednotky.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ZÁKLADNÍ PRÁVNÍ NORMY:</a:t>
            </a:r>
          </a:p>
          <a:p>
            <a:pPr marL="0" indent="0">
              <a:buNone/>
            </a:pPr>
            <a:r>
              <a:rPr lang="cs-CZ" dirty="0"/>
              <a:t>▪ ČÚS č. 001 - Účty a zásady účtování na účtech (bod 2.5)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b="1" dirty="0"/>
              <a:t>PŘEDMĚTEM</a:t>
            </a:r>
            <a:r>
              <a:rPr lang="cs-CZ" dirty="0"/>
              <a:t> vnitropodnikového účetnictví je zachytit:</a:t>
            </a:r>
          </a:p>
          <a:p>
            <a:pPr marL="0" indent="0">
              <a:buNone/>
            </a:pPr>
            <a:r>
              <a:rPr lang="cs-CZ" dirty="0"/>
              <a:t>▪ o stavu a změně stavu zásob vytvořených vlastní činností,</a:t>
            </a:r>
          </a:p>
          <a:p>
            <a:pPr marL="0" indent="0">
              <a:buNone/>
            </a:pPr>
            <a:r>
              <a:rPr lang="cs-CZ" dirty="0"/>
              <a:t>▪ pro vyjádření aktivace vlastních výkonů,</a:t>
            </a:r>
          </a:p>
          <a:p>
            <a:pPr marL="0" indent="0">
              <a:buNone/>
            </a:pPr>
            <a:r>
              <a:rPr lang="cs-CZ" dirty="0"/>
              <a:t>▪ pro cenění zásob a ostatních výkonů vytvořených vlastní činností.</a:t>
            </a:r>
          </a:p>
        </p:txBody>
      </p:sp>
    </p:spTree>
    <p:extLst>
      <p:ext uri="{BB962C8B-B14F-4D97-AF65-F5344CB8AC3E}">
        <p14:creationId xmlns:p14="http://schemas.microsoft.com/office/powerpoint/2010/main" val="6572641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213EAE-CC0F-74A7-2785-61D965F6F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VNITROPODNIKOVÉ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9EF861-1074-4A2A-2D1E-8DDDE8968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FUNKCÍ – CÍLEM </a:t>
            </a:r>
            <a:r>
              <a:rPr lang="cs-CZ" dirty="0"/>
              <a:t>vnitropodnikového účetnictví je:</a:t>
            </a:r>
          </a:p>
          <a:p>
            <a:endParaRPr lang="cs-CZ" dirty="0"/>
          </a:p>
          <a:p>
            <a:r>
              <a:rPr lang="cs-CZ" dirty="0"/>
              <a:t> plnit úkoly, které na ně klade naše legislativa,</a:t>
            </a:r>
          </a:p>
          <a:p>
            <a:r>
              <a:rPr lang="cs-CZ" dirty="0"/>
              <a:t> poskytovat informace interním uživatelům pro rozhodovací procesy</a:t>
            </a:r>
          </a:p>
          <a:p>
            <a:r>
              <a:rPr lang="cs-CZ" dirty="0"/>
              <a:t> informace o skutečném průběhu podnikových procesů</a:t>
            </a:r>
          </a:p>
          <a:p>
            <a:r>
              <a:rPr lang="cs-CZ" dirty="0"/>
              <a:t> informace upozorňující na změnu ve skutečném vývoji oprati žádoucímu stavu</a:t>
            </a:r>
          </a:p>
        </p:txBody>
      </p:sp>
    </p:spTree>
    <p:extLst>
      <p:ext uri="{BB962C8B-B14F-4D97-AF65-F5344CB8AC3E}">
        <p14:creationId xmlns:p14="http://schemas.microsoft.com/office/powerpoint/2010/main" val="34772689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F6C27A-9D7C-EF2B-4E03-37CE08F95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VNITROPODNIKOVÉ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0431FD-9772-CB38-92C2-050C454BC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UŽIVATELÉ:</a:t>
            </a:r>
          </a:p>
          <a:p>
            <a:endParaRPr lang="cs-CZ" b="1" dirty="0"/>
          </a:p>
          <a:p>
            <a:endParaRPr lang="cs-CZ" b="1" dirty="0"/>
          </a:p>
          <a:p>
            <a:r>
              <a:rPr lang="cs-CZ" dirty="0"/>
              <a:t>▪ Interní – vlastníci, manažeři, </a:t>
            </a:r>
            <a:r>
              <a:rPr lang="cs-CZ" dirty="0" err="1"/>
              <a:t>controlleři</a:t>
            </a:r>
            <a:r>
              <a:rPr lang="cs-CZ" dirty="0"/>
              <a:t>, zaměstnanci apod.</a:t>
            </a:r>
          </a:p>
        </p:txBody>
      </p:sp>
    </p:spTree>
    <p:extLst>
      <p:ext uri="{BB962C8B-B14F-4D97-AF65-F5344CB8AC3E}">
        <p14:creationId xmlns:p14="http://schemas.microsoft.com/office/powerpoint/2010/main" val="39257228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977057-CAB6-B6AD-7B47-AC86F8020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MANAŽERSKÉ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54E6C3-22FA-CCC3-381D-ADBBE56B4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je ekonomicko-vědní disciplínou</a:t>
            </a:r>
          </a:p>
          <a:p>
            <a:endParaRPr lang="cs-CZ" dirty="0"/>
          </a:p>
          <a:p>
            <a:r>
              <a:rPr lang="cs-CZ" dirty="0"/>
              <a:t> Definice manažerského účetnictví jsou zpravidla velmi obecné.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„Manažerské účetnictví je systém, který zobrazuje a zkoumá ekonomickou realitu. Eviduje, třídí, seskupuje, analyzuje a uspořádává informace o podnikatelské činnosti do přehledů, výkazů a jiných podkladů ústících do návrhů či opatření“</a:t>
            </a:r>
          </a:p>
        </p:txBody>
      </p:sp>
    </p:spTree>
    <p:extLst>
      <p:ext uri="{BB962C8B-B14F-4D97-AF65-F5344CB8AC3E}">
        <p14:creationId xmlns:p14="http://schemas.microsoft.com/office/powerpoint/2010/main" val="38330625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B6C341-C66B-B49F-CF21-1FA494972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MANAŽERSKÉ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D96C84-67F4-DEF9-4A24-48074DEE7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5"/>
            <a:ext cx="7806478" cy="4038910"/>
          </a:xfrm>
        </p:spPr>
        <p:txBody>
          <a:bodyPr>
            <a:normAutofit/>
          </a:bodyPr>
          <a:lstStyle/>
          <a:p>
            <a:r>
              <a:rPr lang="cs-CZ" b="1" dirty="0"/>
              <a:t>PŘEDMĚTEM</a:t>
            </a:r>
            <a:r>
              <a:rPr lang="cs-CZ" dirty="0"/>
              <a:t> manažerského účetnictví je: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2863C88-0774-5EF7-68CB-29FDB91FB5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412" y="2676596"/>
            <a:ext cx="6478159" cy="2809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436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7A97EA-F457-5B9E-1102-4AE2375CC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 manažerského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65865B-260E-A816-605A-067D11C65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Cílem </a:t>
            </a:r>
            <a:r>
              <a:rPr lang="cs-CZ" b="1" dirty="0"/>
              <a:t>manažerského účetnictví </a:t>
            </a:r>
            <a:r>
              <a:rPr lang="cs-CZ" dirty="0"/>
              <a:t>je poskytovat </a:t>
            </a:r>
            <a:r>
              <a:rPr lang="cs-CZ" b="1" dirty="0"/>
              <a:t>informace</a:t>
            </a:r>
            <a:r>
              <a:rPr lang="cs-CZ" dirty="0"/>
              <a:t> pro </a:t>
            </a:r>
            <a:r>
              <a:rPr lang="cs-CZ" b="1" dirty="0">
                <a:highlight>
                  <a:srgbClr val="FFFF00"/>
                </a:highlight>
              </a:rPr>
              <a:t>interní potřeby</a:t>
            </a:r>
            <a:r>
              <a:rPr lang="cs-CZ" dirty="0"/>
              <a:t> vedení firmy, aby manažeři mohli efektivně plánovat, řídit a kontrolovat činnosti podniku. Hlavními cíli manažerského účetnictví jsou: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/>
              <a:t>Podpora rozhodování: Poskytování relevantních informací pro rozhodování o investicích, nákladech, výrobních procesech, cenové politice atd.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/>
              <a:t>Plánování a rozpočet: Pomoc při sestavování plánů a rozpočtů, které podporují dosažení strategických cílů podniku.</a:t>
            </a:r>
          </a:p>
        </p:txBody>
      </p:sp>
    </p:spTree>
    <p:extLst>
      <p:ext uri="{BB962C8B-B14F-4D97-AF65-F5344CB8AC3E}">
        <p14:creationId xmlns:p14="http://schemas.microsoft.com/office/powerpoint/2010/main" val="39220375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76411E-AC0B-1158-77CA-1336F79DF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MANAŽERSKÉ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4E9D8B-9358-6471-952B-343BA5136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CÍLEM</a:t>
            </a:r>
            <a:r>
              <a:rPr lang="cs-CZ" dirty="0"/>
              <a:t> manažerského účetnictví je:</a:t>
            </a:r>
          </a:p>
          <a:p>
            <a:endParaRPr lang="cs-CZ" dirty="0"/>
          </a:p>
          <a:p>
            <a:r>
              <a:rPr lang="cs-CZ" dirty="0"/>
              <a:t> poskytovat informace interním uživatelům pro rozhodovací procesy tak, aby mohli:</a:t>
            </a:r>
          </a:p>
          <a:p>
            <a:pPr marL="0" indent="0">
              <a:buNone/>
            </a:pPr>
            <a:r>
              <a:rPr lang="cs-CZ" dirty="0"/>
              <a:t>➢ ovlivňovat základní faktory ekonomického vývoje podniku,</a:t>
            </a:r>
          </a:p>
          <a:p>
            <a:pPr marL="0" indent="0">
              <a:buNone/>
            </a:pPr>
            <a:r>
              <a:rPr lang="cs-CZ" dirty="0"/>
              <a:t>➢ podporovat jeho výkonnost,</a:t>
            </a:r>
          </a:p>
          <a:p>
            <a:pPr marL="0" indent="0">
              <a:buNone/>
            </a:pPr>
            <a:r>
              <a:rPr lang="cs-CZ" dirty="0"/>
              <a:t>➢ zlepšovat finanční pozici.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94304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98E10F-626C-08EB-ED50-D5D5A63E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MANAŽERSKÉ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C1845C4-0EBA-D09F-C718-E452204BD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UŽIVATELÉ:</a:t>
            </a:r>
          </a:p>
          <a:p>
            <a:endParaRPr lang="cs-CZ" b="1" dirty="0"/>
          </a:p>
          <a:p>
            <a:r>
              <a:rPr lang="cs-CZ" dirty="0"/>
              <a:t> Interní – vlastníci, manažeři, </a:t>
            </a:r>
            <a:r>
              <a:rPr lang="cs-CZ" dirty="0" err="1"/>
              <a:t>controlleři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89678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D45553-C772-79B5-DA83-67DD541C3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MANAŽERSKÉ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C0D8FC5-AC9D-2934-695C-F36078B97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4"/>
            <a:ext cx="8064000" cy="4320793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ÚKOLY MANAŽERSKÉHO ÚČETNICTVÍ – podrobněji</a:t>
            </a:r>
            <a:r>
              <a:rPr lang="cs-CZ" dirty="0"/>
              <a:t>:</a:t>
            </a:r>
          </a:p>
          <a:p>
            <a:r>
              <a:rPr lang="cs-CZ" dirty="0"/>
              <a:t> podávat informace o struktuře nákladů dle druhového a účelového členění,</a:t>
            </a:r>
          </a:p>
          <a:p>
            <a:r>
              <a:rPr lang="cs-CZ" dirty="0"/>
              <a:t> podávat informace o výkonech pro potřeby kalkulací i finančního účetnictví,</a:t>
            </a:r>
          </a:p>
          <a:p>
            <a:r>
              <a:rPr lang="cs-CZ" dirty="0"/>
              <a:t> vytvořit kalkulační systém podniku zahrnující předběžnou i výslednou kalkulaci nákladů,</a:t>
            </a:r>
          </a:p>
          <a:p>
            <a:r>
              <a:rPr lang="cs-CZ" dirty="0"/>
              <a:t> provádět běžnou kontrolu nákladů, tzn. krátkodobé dodržování norem, rozpočtů a limitů, včetně analýzy případných odchylek,</a:t>
            </a:r>
          </a:p>
          <a:p>
            <a:r>
              <a:rPr lang="cs-CZ" dirty="0"/>
              <a:t> podávat informace o vnitropodnikových útvarech, především o režijních nákladech souvisejících s činností jednotlivých podnikových středisek,</a:t>
            </a:r>
          </a:p>
          <a:p>
            <a:r>
              <a:rPr lang="cs-CZ" dirty="0"/>
              <a:t> umožnit útvarové odpovědností řízení,</a:t>
            </a:r>
          </a:p>
          <a:p>
            <a:r>
              <a:rPr lang="cs-CZ" dirty="0"/>
              <a:t> umožnit rozpočtování režie a rozpočtování střediskových nákladů a výnosů,</a:t>
            </a:r>
          </a:p>
          <a:p>
            <a:r>
              <a:rPr lang="cs-CZ" dirty="0"/>
              <a:t> vytvářet podnikové rozpočty a investiční rozpočty,</a:t>
            </a:r>
          </a:p>
          <a:p>
            <a:r>
              <a:rPr lang="cs-CZ" dirty="0"/>
              <a:t> poskytovat informace pro řešení rozhodovacích úloh jako jsou cenová rozhodnutí, rozhodnutí o investicích, sortimentu apod.</a:t>
            </a:r>
          </a:p>
        </p:txBody>
      </p:sp>
    </p:spTree>
    <p:extLst>
      <p:ext uri="{BB962C8B-B14F-4D97-AF65-F5344CB8AC3E}">
        <p14:creationId xmlns:p14="http://schemas.microsoft.com/office/powerpoint/2010/main" val="13406000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DC228D-4EA4-3838-206F-A2E6EAC90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MANAŽERSKÉ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799263-A5E5-8E75-83C1-136B47B6D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CONTROLLING:</a:t>
            </a:r>
          </a:p>
          <a:p>
            <a:r>
              <a:rPr lang="cs-CZ" b="1" dirty="0"/>
              <a:t> ekonomicko-vědní disciplínou</a:t>
            </a:r>
          </a:p>
          <a:p>
            <a:endParaRPr lang="cs-CZ" b="1" dirty="0"/>
          </a:p>
          <a:p>
            <a:pPr marL="0" indent="0">
              <a:buNone/>
            </a:pPr>
            <a:r>
              <a:rPr lang="cs-CZ" b="1" dirty="0"/>
              <a:t>Definice 1: „Controlling je nástroj řízení, který má za úkol koordinaci plánování, kontroly a zajištění informační datové základny tak, aby se působilo na zlepšení podnikových výsledků.“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Definice 2: „Controlling je nástroj řízení přesahující řadu funkcí, který podporuje podnikový proces rozhodování a řízení prostřednictvím cílově orientovaného zpracování informací.“</a:t>
            </a:r>
          </a:p>
        </p:txBody>
      </p:sp>
    </p:spTree>
    <p:extLst>
      <p:ext uri="{BB962C8B-B14F-4D97-AF65-F5344CB8AC3E}">
        <p14:creationId xmlns:p14="http://schemas.microsoft.com/office/powerpoint/2010/main" val="35236311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5C3BC5-F005-13E8-9263-0C7E5E5B2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</p:spPr>
        <p:txBody>
          <a:bodyPr anchor="ctr">
            <a:normAutofit/>
          </a:bodyPr>
          <a:lstStyle/>
          <a:p>
            <a:r>
              <a:rPr lang="cs-CZ" dirty="0"/>
              <a:t>MANAŽERSKÉ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ECB9035-F09F-3313-CC11-ADC4F95E5C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>
            <a:normAutofit/>
          </a:bodyPr>
          <a:lstStyle/>
          <a:p>
            <a:r>
              <a:rPr lang="cs-CZ" b="1" dirty="0"/>
              <a:t>CONTROLLING:</a:t>
            </a:r>
          </a:p>
          <a:p>
            <a:endParaRPr lang="cs-CZ" dirty="0"/>
          </a:p>
          <a:p>
            <a:r>
              <a:rPr lang="cs-CZ" dirty="0"/>
              <a:t> je to široce koncipovaná metoda řízení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46C317F-848F-08F5-9BE9-108F4CF85B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2190" y="3905228"/>
            <a:ext cx="5086243" cy="16911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374083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CA0ABE-E5CD-F794-8692-B0EEEFED4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MANAŽERSKÉ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67FA13F-CF00-10A5-769F-7A1E62E03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Oblasti zaměření controllingu:</a:t>
            </a:r>
          </a:p>
          <a:p>
            <a:r>
              <a:rPr lang="cs-CZ" dirty="0"/>
              <a:t> podnikový controlling,</a:t>
            </a:r>
          </a:p>
          <a:p>
            <a:r>
              <a:rPr lang="cs-CZ" dirty="0"/>
              <a:t> controlling odbytu,</a:t>
            </a:r>
          </a:p>
          <a:p>
            <a:r>
              <a:rPr lang="cs-CZ" dirty="0"/>
              <a:t> controlling zásobování,</a:t>
            </a:r>
          </a:p>
          <a:p>
            <a:r>
              <a:rPr lang="cs-CZ" dirty="0"/>
              <a:t> controlling vědy a výzkumu,</a:t>
            </a:r>
          </a:p>
          <a:p>
            <a:r>
              <a:rPr lang="cs-CZ" dirty="0"/>
              <a:t> controlling výroby,</a:t>
            </a:r>
          </a:p>
          <a:p>
            <a:r>
              <a:rPr lang="cs-CZ" dirty="0"/>
              <a:t> controlling dceřiných společností,</a:t>
            </a:r>
          </a:p>
          <a:p>
            <a:r>
              <a:rPr lang="cs-CZ" dirty="0"/>
              <a:t> personální controlling,</a:t>
            </a:r>
          </a:p>
          <a:p>
            <a:r>
              <a:rPr lang="cs-CZ" dirty="0"/>
              <a:t> finanční controlling,</a:t>
            </a:r>
          </a:p>
          <a:p>
            <a:r>
              <a:rPr lang="cs-CZ" dirty="0"/>
              <a:t> nákladový controlling,</a:t>
            </a:r>
          </a:p>
          <a:p>
            <a:r>
              <a:rPr lang="cs-CZ" dirty="0"/>
              <a:t> investiční controlling.</a:t>
            </a:r>
          </a:p>
        </p:txBody>
      </p:sp>
    </p:spTree>
    <p:extLst>
      <p:ext uri="{BB962C8B-B14F-4D97-AF65-F5344CB8AC3E}">
        <p14:creationId xmlns:p14="http://schemas.microsoft.com/office/powerpoint/2010/main" val="21919840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44098A-53E5-8673-1546-E1BB67B62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MANAŽERSKÉ ÚČETNICTVÍ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72C7816D-CAAA-AF1B-8F47-245E7FCEE1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1575" y="2089944"/>
            <a:ext cx="6800850" cy="3552825"/>
          </a:xfrm>
        </p:spPr>
      </p:pic>
    </p:spTree>
    <p:extLst>
      <p:ext uri="{BB962C8B-B14F-4D97-AF65-F5344CB8AC3E}">
        <p14:creationId xmlns:p14="http://schemas.microsoft.com/office/powerpoint/2010/main" val="17357776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3A17BE-2992-FDE8-FE78-70885E099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MANAŽERSKÉ ÚČETNICTVÍ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3E3DAA30-852C-85F1-FAA4-731B0D18AE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46298" y="1690692"/>
            <a:ext cx="4318552" cy="4081463"/>
          </a:xfrm>
        </p:spPr>
      </p:pic>
    </p:spTree>
    <p:extLst>
      <p:ext uri="{BB962C8B-B14F-4D97-AF65-F5344CB8AC3E}">
        <p14:creationId xmlns:p14="http://schemas.microsoft.com/office/powerpoint/2010/main" val="21020479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1BDE02-244F-DA6A-660E-10C3E9DF5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Účetnictví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EE6330CA-A2E0-608C-6499-954739C463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6897" y="1825625"/>
            <a:ext cx="6979466" cy="4081463"/>
          </a:xfrm>
        </p:spPr>
      </p:pic>
    </p:spTree>
    <p:extLst>
      <p:ext uri="{BB962C8B-B14F-4D97-AF65-F5344CB8AC3E}">
        <p14:creationId xmlns:p14="http://schemas.microsoft.com/office/powerpoint/2010/main" val="4172363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165AE5-9D89-85E7-8F92-84D447624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 manažerského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EB16CDE-AD3D-C1EE-22FB-E521AF72A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arenR" startAt="3"/>
            </a:pPr>
            <a:r>
              <a:rPr lang="cs-CZ" dirty="0"/>
              <a:t>Kontrola a hodnocení výkonnosti: Monitorování a vyhodnocování výkonnosti na základě rozpočtů a skutečných výsledků.</a:t>
            </a:r>
          </a:p>
          <a:p>
            <a:pPr marL="457200" indent="-457200">
              <a:buFont typeface="+mj-lt"/>
              <a:buAutoNum type="arabicParenR" startAt="3"/>
            </a:pPr>
            <a:endParaRPr lang="cs-CZ" dirty="0"/>
          </a:p>
          <a:p>
            <a:pPr marL="457200" indent="-457200">
              <a:buFont typeface="+mj-lt"/>
              <a:buAutoNum type="arabicParenR" startAt="4"/>
            </a:pPr>
            <a:r>
              <a:rPr lang="cs-CZ" dirty="0"/>
              <a:t>Optimalizace nákladů a ziskovosti: Identifikace oblastí, kde lze dosáhnout úspor nebo zvýšit ziskovost.</a:t>
            </a:r>
          </a:p>
          <a:p>
            <a:pPr marL="457200" indent="-457200">
              <a:buFont typeface="+mj-lt"/>
              <a:buAutoNum type="arabicParenR" startAt="4"/>
            </a:pPr>
            <a:endParaRPr lang="cs-CZ" dirty="0"/>
          </a:p>
          <a:p>
            <a:pPr marL="457200" indent="-457200">
              <a:buFont typeface="+mj-lt"/>
              <a:buAutoNum type="arabicParenR" startAt="5"/>
            </a:pPr>
            <a:r>
              <a:rPr lang="cs-CZ" dirty="0"/>
              <a:t>Motivace zaměstnanců: Systémy manažerského účetnictví často obsahují pobídky založené na výkonnosti, které mohou motivovat zaměstnance k dosažení cílů.</a:t>
            </a:r>
          </a:p>
          <a:p>
            <a:pPr marL="0" indent="0">
              <a:buNone/>
            </a:pPr>
            <a:r>
              <a:rPr lang="cs-CZ" sz="1600" dirty="0"/>
              <a:t>Na rozdíl od finančního účetnictví, které je zaměřené na externí uživatele (investory, regulátory), </a:t>
            </a:r>
            <a:r>
              <a:rPr lang="cs-CZ" sz="1600" b="1" dirty="0"/>
              <a:t>manažerské účetnictví </a:t>
            </a:r>
            <a:r>
              <a:rPr lang="cs-CZ" sz="1600" dirty="0"/>
              <a:t>je přizpůsobeno </a:t>
            </a:r>
            <a:r>
              <a:rPr lang="cs-CZ" sz="1600" b="1" dirty="0"/>
              <a:t>potřebám interního řízení organizace</a:t>
            </a:r>
            <a:r>
              <a:rPr lang="cs-CZ" sz="1600" dirty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9563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BA00AD-29B9-4B4B-8F9D-A8DDA979F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manažerského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FC1113-BA49-0135-E0C2-3EF2C0361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u="sng" dirty="0"/>
              <a:t>18. - 19. století – rozvoj průmyslu a dopravy:</a:t>
            </a:r>
          </a:p>
          <a:p>
            <a:r>
              <a:rPr lang="cs-CZ" dirty="0"/>
              <a:t> pro měření objemu různorodé produkce přestaly dostačovat fyzikální   jednotky</a:t>
            </a:r>
          </a:p>
          <a:p>
            <a:endParaRPr lang="cs-CZ" dirty="0"/>
          </a:p>
          <a:p>
            <a:r>
              <a:rPr lang="cs-CZ" dirty="0"/>
              <a:t> souměřitelným kritériem se staly peněžně vyjádřené objemy zdrojů spotřebovaných ve výrobě tzv. „náklady“,</a:t>
            </a:r>
          </a:p>
          <a:p>
            <a:endParaRPr lang="cs-CZ" dirty="0"/>
          </a:p>
          <a:p>
            <a:r>
              <a:rPr lang="cs-CZ" dirty="0"/>
              <a:t>pro účely cenotvorby se využívají skutečné vlastní náklady (informace pro výslednou kalkulaci)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2973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37F7B4-77B7-DA17-DD82-58556C08A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manažerského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C6DD06-A700-7F80-558E-10042A833B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b="1" dirty="0"/>
              <a:t>konec 19. století (2. průmyslová revoluce): </a:t>
            </a:r>
          </a:p>
          <a:p>
            <a:r>
              <a:rPr lang="cs-CZ" dirty="0"/>
              <a:t>produkce velkých objemů výrobků,</a:t>
            </a:r>
          </a:p>
          <a:p>
            <a:endParaRPr lang="cs-CZ" dirty="0"/>
          </a:p>
          <a:p>
            <a:r>
              <a:rPr lang="cs-CZ" dirty="0"/>
              <a:t>rozšiřování sortimentu výrobních podniků,</a:t>
            </a:r>
          </a:p>
          <a:p>
            <a:endParaRPr lang="cs-CZ" dirty="0"/>
          </a:p>
          <a:p>
            <a:r>
              <a:rPr lang="cs-CZ" dirty="0"/>
              <a:t>rozvíjí se uplatňování normovacích metod,</a:t>
            </a:r>
          </a:p>
          <a:p>
            <a:endParaRPr lang="cs-CZ" dirty="0"/>
          </a:p>
          <a:p>
            <a:r>
              <a:rPr lang="cs-CZ" dirty="0"/>
              <a:t>je řešen propočet režijních nákladů a propočet </a:t>
            </a:r>
          </a:p>
          <a:p>
            <a:endParaRPr lang="cs-CZ" dirty="0"/>
          </a:p>
          <a:p>
            <a:r>
              <a:rPr lang="cs-CZ" dirty="0"/>
              <a:t>nákladů ve sdružené výrobě.</a:t>
            </a:r>
          </a:p>
        </p:txBody>
      </p:sp>
    </p:spTree>
    <p:extLst>
      <p:ext uri="{BB962C8B-B14F-4D97-AF65-F5344CB8AC3E}">
        <p14:creationId xmlns:p14="http://schemas.microsoft.com/office/powerpoint/2010/main" val="3926765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036D20-01FD-B04F-63AF-54313E946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manažerského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316ADC-F3C6-8FBB-3839-975097171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/>
              <a:t>1910 - 1940: </a:t>
            </a:r>
          </a:p>
          <a:p>
            <a:r>
              <a:rPr lang="cs-CZ" dirty="0"/>
              <a:t>výroba se integruje do velkých celků. Objevuje se potřeba členit náklady a výnosy na střediska.</a:t>
            </a:r>
          </a:p>
        </p:txBody>
      </p:sp>
    </p:spTree>
    <p:extLst>
      <p:ext uri="{BB962C8B-B14F-4D97-AF65-F5344CB8AC3E}">
        <p14:creationId xmlns:p14="http://schemas.microsoft.com/office/powerpoint/2010/main" val="1823802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F1EA62-AEB9-0AB3-37E6-990B18E72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manažerského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025499-A91F-336C-5D67-F39CCAC8C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/>
              <a:t>1940 - 1980:</a:t>
            </a:r>
          </a:p>
          <a:p>
            <a:r>
              <a:rPr lang="cs-CZ" dirty="0"/>
              <a:t> část nákladů na výrobu se přesouvá do přípravné fáze výroby (vývoj a technická příprava),</a:t>
            </a:r>
          </a:p>
          <a:p>
            <a:r>
              <a:rPr lang="cs-CZ" dirty="0"/>
              <a:t> předvýrobní nálady jsou vnímány jako strategické</a:t>
            </a:r>
          </a:p>
          <a:p>
            <a:r>
              <a:rPr lang="cs-CZ" dirty="0"/>
              <a:t> roste úloha rozpočetnictví, předběžných kalkulací,</a:t>
            </a:r>
          </a:p>
          <a:p>
            <a:r>
              <a:rPr lang="cs-CZ" dirty="0"/>
              <a:t> je řešena metodika kalkulací nákladů kusové a malosériové výroby.</a:t>
            </a:r>
          </a:p>
        </p:txBody>
      </p:sp>
    </p:spTree>
    <p:extLst>
      <p:ext uri="{BB962C8B-B14F-4D97-AF65-F5344CB8AC3E}">
        <p14:creationId xmlns:p14="http://schemas.microsoft.com/office/powerpoint/2010/main" val="2428969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86BCF9-2BB0-CFC2-05B2-BDA3D8953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manažerského účetnictví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95D7ED-5D92-F5A4-C18F-5D0DD0A32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600" b="1" dirty="0"/>
              <a:t>1980 – dosud:</a:t>
            </a:r>
          </a:p>
          <a:p>
            <a:r>
              <a:rPr lang="cs-CZ" dirty="0"/>
              <a:t> v důsledku automatizace a robotizace roste podíl režijních nákladů,  klesá podíl jednicových nákladů,</a:t>
            </a:r>
          </a:p>
          <a:p>
            <a:r>
              <a:rPr lang="cs-CZ" dirty="0"/>
              <a:t> vznik nových kalkulačních technik (ABC apod.),</a:t>
            </a:r>
          </a:p>
          <a:p>
            <a:r>
              <a:rPr lang="cs-CZ" dirty="0"/>
              <a:t> zdůrazňuje se úloha informací z vnitropodnikového účetnictví a kalkulací pro řízení podniku,</a:t>
            </a:r>
          </a:p>
          <a:p>
            <a:r>
              <a:rPr lang="cs-CZ" dirty="0"/>
              <a:t> za nové techniky se považují strategické manažerské účetnictví, </a:t>
            </a:r>
            <a:r>
              <a:rPr lang="cs-CZ" dirty="0" err="1"/>
              <a:t>balanced</a:t>
            </a:r>
            <a:r>
              <a:rPr lang="cs-CZ" dirty="0"/>
              <a:t> </a:t>
            </a:r>
            <a:r>
              <a:rPr lang="cs-CZ" dirty="0" err="1"/>
              <a:t>scorecard</a:t>
            </a:r>
            <a:r>
              <a:rPr lang="cs-CZ" dirty="0"/>
              <a:t>, strategické hodnocení investic a nové techniky v oblasti měření výkonnosti,</a:t>
            </a:r>
          </a:p>
          <a:p>
            <a:r>
              <a:rPr lang="cs-CZ" dirty="0"/>
              <a:t> nově orientace na environmentální otázky a udržitelnost, důrazem na etické chování, rozvojem informačních technologií.</a:t>
            </a:r>
          </a:p>
        </p:txBody>
      </p:sp>
    </p:spTree>
    <p:extLst>
      <p:ext uri="{BB962C8B-B14F-4D97-AF65-F5344CB8AC3E}">
        <p14:creationId xmlns:p14="http://schemas.microsoft.com/office/powerpoint/2010/main" val="225447791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1_Manažerské účetnictví 2</Template>
  <TotalTime>217</TotalTime>
  <Words>1473</Words>
  <Application>Microsoft Office PowerPoint</Application>
  <PresentationFormat>Předvádění na obrazovce (4:3)</PresentationFormat>
  <Paragraphs>238</Paragraphs>
  <Slides>38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43" baseType="lpstr">
      <vt:lpstr>Arial</vt:lpstr>
      <vt:lpstr>Calibri</vt:lpstr>
      <vt:lpstr>Calibri Light</vt:lpstr>
      <vt:lpstr>Wingdings</vt:lpstr>
      <vt:lpstr>Motiv Office</vt:lpstr>
      <vt:lpstr>Manažerské účetnictví 2     prezentace 1</vt:lpstr>
      <vt:lpstr>Téma 1</vt:lpstr>
      <vt:lpstr>Cíl manažerského účetnictví</vt:lpstr>
      <vt:lpstr>Cíl manažerského účetnictví</vt:lpstr>
      <vt:lpstr>Historie manažerského účetnictví</vt:lpstr>
      <vt:lpstr>Historie manažerského účetnictví</vt:lpstr>
      <vt:lpstr>Historie manažerského účetnictví</vt:lpstr>
      <vt:lpstr>Historie manažerského účetnictví</vt:lpstr>
      <vt:lpstr>Historie manažerského účetnictví</vt:lpstr>
      <vt:lpstr>Podstata účetnictví a účetních informací</vt:lpstr>
      <vt:lpstr>Podstata účetnictví a účetních informací</vt:lpstr>
      <vt:lpstr>Podstata účetnictví a účetních informací</vt:lpstr>
      <vt:lpstr>Vznik manažerského účetnictví</vt:lpstr>
      <vt:lpstr>Technologické faktory</vt:lpstr>
      <vt:lpstr>Organizační faktory</vt:lpstr>
      <vt:lpstr>Organizační faktory</vt:lpstr>
      <vt:lpstr>Organizační faktory</vt:lpstr>
      <vt:lpstr>Další faktory – manažerské</vt:lpstr>
      <vt:lpstr>FINANAČNÍ ÚČETNICTVÍ</vt:lpstr>
      <vt:lpstr>FINANAČNÍ ÚČETNICTVÍ</vt:lpstr>
      <vt:lpstr>FINANAČNÍ ÚČETNICTVÍ</vt:lpstr>
      <vt:lpstr>FINANAČNÍ ÚČETNICTVÍ</vt:lpstr>
      <vt:lpstr>FINANAČNÍ ÚČETNICTVÍ</vt:lpstr>
      <vt:lpstr>FINANAČNÍ ÚČETNICTVÍ</vt:lpstr>
      <vt:lpstr>VNITROPODNIKOVÉ ÚČETNICTVÍ</vt:lpstr>
      <vt:lpstr>VNITROPODNIKOVÉ ÚČETNICTVÍ</vt:lpstr>
      <vt:lpstr>VNITROPODNIKOVÉ ÚČETNICTVÍ</vt:lpstr>
      <vt:lpstr>MANAŽERSKÉ ÚČETNICTVÍ</vt:lpstr>
      <vt:lpstr>MANAŽERSKÉ ÚČETNICTVÍ</vt:lpstr>
      <vt:lpstr>MANAŽERSKÉ ÚČETNICTVÍ</vt:lpstr>
      <vt:lpstr>MANAŽERSKÉ ÚČETNICTVÍ</vt:lpstr>
      <vt:lpstr>MANAŽERSKÉ ÚČETNICTVÍ</vt:lpstr>
      <vt:lpstr>MANAŽERSKÉ ÚČETNICTVÍ</vt:lpstr>
      <vt:lpstr>MANAŽERSKÉ ÚČETNICTVÍ</vt:lpstr>
      <vt:lpstr>MANAŽERSKÉ ÚČETNICTVÍ</vt:lpstr>
      <vt:lpstr>MANAŽERSKÉ ÚČETNICTVÍ</vt:lpstr>
      <vt:lpstr>MANAŽERSKÉ ÚČETNICTVÍ</vt:lpstr>
      <vt:lpstr>Účetnictví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Manažerské účetnictví 2     prezentace 1</dc:title>
  <dc:creator>Závadská Miroslava</dc:creator>
  <cp:lastModifiedBy>Závadská Miroslava</cp:lastModifiedBy>
  <cp:revision>22</cp:revision>
  <cp:lastPrinted>2024-09-19T11:43:03Z</cp:lastPrinted>
  <dcterms:created xsi:type="dcterms:W3CDTF">2024-09-19T08:04:30Z</dcterms:created>
  <dcterms:modified xsi:type="dcterms:W3CDTF">2024-09-19T11:51:17Z</dcterms:modified>
</cp:coreProperties>
</file>