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62" r:id="rId4"/>
    <p:sldId id="258" r:id="rId5"/>
    <p:sldId id="259" r:id="rId6"/>
    <p:sldId id="266" r:id="rId7"/>
    <p:sldId id="267" r:id="rId8"/>
    <p:sldId id="268" r:id="rId9"/>
    <p:sldId id="269" r:id="rId10"/>
    <p:sldId id="270" r:id="rId11"/>
    <p:sldId id="264" r:id="rId12"/>
    <p:sldId id="265" r:id="rId13"/>
    <p:sldId id="261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3505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8045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72110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081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1900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2720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7197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9915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33" y="2604406"/>
            <a:ext cx="8704877" cy="30004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Mikroekonomie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cs-CZ" sz="1800" b="1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okruhů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12"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Politika státu v oblasti mikroekonomie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nerovnosti v důchodech.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Vysvětlete způsoby měření nerovností a objasněte pojmy Lorenzova křivka,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Giniho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koeficient.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Graficky znázorněte.</a:t>
            </a:r>
          </a:p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13"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Tržní selhání, veřejné statky a externality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Jmenujte formy tržních selhání a pojednejte o možnostech jejich regulace.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veřejné statky a objasněte problém černého pasažéra.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externality, jmenujte možnosti jejich řešení.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763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Základní literatura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066800"/>
            <a:ext cx="8697951" cy="5114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12419">
              <a:spcBef>
                <a:spcPts val="0"/>
              </a:spcBef>
              <a:buSzPct val="100000"/>
            </a:pPr>
            <a:endParaRPr lang="cs-CZ" sz="2400" dirty="0">
              <a:solidFill>
                <a:schemeClr val="tx1"/>
              </a:solidFill>
            </a:endParaRP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HOLMAN, R. </a:t>
            </a:r>
            <a:r>
              <a:rPr lang="cs-CZ" sz="2400" i="1" dirty="0">
                <a:solidFill>
                  <a:schemeClr val="tx1"/>
                </a:solidFill>
              </a:rPr>
              <a:t>Ekonomie.</a:t>
            </a:r>
            <a:r>
              <a:rPr lang="cs-CZ" sz="2400" dirty="0">
                <a:solidFill>
                  <a:schemeClr val="tx1"/>
                </a:solidFill>
              </a:rPr>
              <a:t> 6. vydání Praha: C. H. Beck, 2016. ISBN 978-80-7400-278-6.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l="11964" t="26190" r="66964" b="14445"/>
          <a:stretch/>
        </p:blipFill>
        <p:spPr>
          <a:xfrm>
            <a:off x="1923117" y="2209800"/>
            <a:ext cx="2439225" cy="386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2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Základní literatura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89571" y="1066800"/>
            <a:ext cx="8697951" cy="5114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JUREČKA, V. a kol. Mikroekonomie. 3., aktualizované a rozšířené vyd. Praha: Grada </a:t>
            </a:r>
            <a:r>
              <a:rPr lang="cs-CZ" sz="2400" dirty="0" err="1">
                <a:solidFill>
                  <a:schemeClr val="tx1"/>
                </a:solidFill>
              </a:rPr>
              <a:t>Publishing</a:t>
            </a:r>
            <a:r>
              <a:rPr lang="cs-CZ" sz="2400" dirty="0">
                <a:solidFill>
                  <a:schemeClr val="tx1"/>
                </a:solidFill>
              </a:rPr>
              <a:t> a.s., 2018. 400 s. ISBN 978-80-271-0146-7.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Mikroekonomie - 3., aktualizované a rozšířené vydání - Jurečka Václav |  Knihy Grada">
            <a:extLst>
              <a:ext uri="{FF2B5EF4-FFF2-40B4-BE49-F238E27FC236}">
                <a16:creationId xmlns:a16="http://schemas.microsoft.com/office/drawing/2014/main" id="{98FBF6CD-9F4D-7928-DA74-78FEDB03C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779" y="1935644"/>
            <a:ext cx="2907221" cy="417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44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Kontakt</a:t>
            </a:r>
            <a:endParaRPr b="1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15233"/>
            <a:ext cx="8229600" cy="4759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42900" lvl="0">
              <a:spcBef>
                <a:spcPts val="0"/>
              </a:spcBef>
              <a:buSzPts val="3200"/>
            </a:pPr>
            <a:r>
              <a:rPr lang="cs-CZ" b="1" dirty="0"/>
              <a:t>Ústav: UEHR</a:t>
            </a:r>
          </a:p>
          <a:p>
            <a:pPr marL="800100" lvl="1">
              <a:spcBef>
                <a:spcPts val="0"/>
              </a:spcBef>
              <a:buSzPts val="3200"/>
            </a:pPr>
            <a:r>
              <a:rPr lang="cs-CZ" dirty="0"/>
              <a:t>Ústav ekonomie a hospodářství regionu.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cs-CZ" b="1" dirty="0"/>
              <a:t>Kontakt: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dirty="0"/>
              <a:t>přes e-mail.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cs-CZ" b="1" dirty="0"/>
              <a:t>Konzultační hodiny: 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dirty="0"/>
              <a:t>Úterý: 13:00 - 15:00 </a:t>
            </a:r>
            <a:r>
              <a:rPr lang="cs-CZ" b="1" dirty="0"/>
              <a:t>(dle dohody – e-mailem)</a:t>
            </a:r>
            <a:r>
              <a:rPr lang="cs-CZ" dirty="0"/>
              <a:t> K2 - 225.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dirty="0"/>
              <a:t>Čtvrtek: 09:00 - 11:00 </a:t>
            </a:r>
            <a:r>
              <a:rPr lang="cs-CZ" b="1" dirty="0"/>
              <a:t>(dle dohody – e-mailem)</a:t>
            </a:r>
            <a:r>
              <a:rPr lang="cs-CZ" dirty="0"/>
              <a:t> K2 - 225. 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cs-CZ" dirty="0"/>
              <a:t>Veškeré informace budou poslány přes </a:t>
            </a:r>
            <a:r>
              <a:rPr lang="cs-CZ" b="1" dirty="0"/>
              <a:t>hromadnou korespondenci.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Informace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Přednášející:</a:t>
            </a:r>
          </a:p>
          <a:p>
            <a:pPr marL="800100" lvl="1">
              <a:spcBef>
                <a:spcPts val="0"/>
              </a:spcBef>
              <a:buSzPts val="3200"/>
              <a:buFont typeface="Arial"/>
              <a:buChar char="•"/>
            </a:pPr>
            <a:r>
              <a:rPr lang="cs-CZ" dirty="0"/>
              <a:t>Ing. Jaroslav Škrabal, Ph.D.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Cvičící:</a:t>
            </a:r>
          </a:p>
          <a:p>
            <a:pPr marL="800100" lvl="1">
              <a:spcBef>
                <a:spcPts val="0"/>
              </a:spcBef>
              <a:buSzPts val="3200"/>
              <a:buChar char="•"/>
            </a:pPr>
            <a:r>
              <a:rPr lang="cs-CZ" dirty="0"/>
              <a:t>Ing. Michaela </a:t>
            </a:r>
            <a:r>
              <a:rPr lang="cs-CZ" dirty="0" err="1"/>
              <a:t>Perunová</a:t>
            </a:r>
            <a:r>
              <a:rPr lang="cs-CZ" dirty="0"/>
              <a:t>, Ph.D.</a:t>
            </a:r>
          </a:p>
          <a:p>
            <a:pPr marL="800100" lvl="1">
              <a:spcBef>
                <a:spcPts val="0"/>
              </a:spcBef>
              <a:buSzPts val="3200"/>
              <a:buFont typeface="Arial"/>
              <a:buChar char="•"/>
            </a:pPr>
            <a:r>
              <a:rPr lang="cs-CZ" dirty="0"/>
              <a:t>Ing. Jaroslav Škrabal, Ph.D.</a:t>
            </a:r>
          </a:p>
          <a:p>
            <a:pPr marL="45720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3200" b="1" dirty="0"/>
              <a:t>Přednášky:</a:t>
            </a:r>
          </a:p>
          <a:p>
            <a:pPr marL="91440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800" dirty="0"/>
              <a:t>Čtvrtek od 13:30 – 15:00 - Orbis</a:t>
            </a:r>
          </a:p>
          <a:p>
            <a:pPr marL="45720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3200" b="1" dirty="0"/>
              <a:t>Cvičení:</a:t>
            </a:r>
          </a:p>
          <a:p>
            <a:pPr marL="914400" lvl="2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800" dirty="0"/>
              <a:t>Středa/čtvrtek – dle rozvrhu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93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Podmínky</a:t>
            </a:r>
            <a:endParaRPr b="1"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526379" cy="4947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Metody hodnocení:</a:t>
            </a:r>
            <a:endParaRPr dirty="0"/>
          </a:p>
          <a:p>
            <a:pPr marL="742950" lvl="1" indent="-285750">
              <a:spcBef>
                <a:spcPts val="560"/>
              </a:spcBef>
              <a:buSzPts val="2800"/>
            </a:pPr>
            <a:r>
              <a:rPr lang="cs-CZ" b="1" dirty="0"/>
              <a:t>Zápočet: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2000" b="1" i="0" dirty="0">
                <a:solidFill>
                  <a:srgbClr val="C91717"/>
                </a:solidFill>
                <a:effectLst/>
                <a:latin typeface="Open Sans" panose="020B0606030504020204" pitchFamily="34" charset="0"/>
              </a:rPr>
              <a:t>docházka na cvičení (min. 80 %),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600" b="1" i="0" dirty="0">
                <a:solidFill>
                  <a:srgbClr val="C91717"/>
                </a:solidFill>
                <a:effectLst/>
                <a:latin typeface="Open Sans" panose="020B0606030504020204" pitchFamily="34" charset="0"/>
              </a:rPr>
              <a:t>z uskutečněných seminářů (tzn. povoleny max. 3 absence) </a:t>
            </a:r>
            <a:endParaRPr lang="cs-CZ" sz="1600" b="0" i="0" dirty="0">
              <a:solidFill>
                <a:srgbClr val="3A3A3A"/>
              </a:solidFill>
              <a:effectLst/>
              <a:latin typeface="Open Sans" panose="020B0606030504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2000" b="1" i="0" dirty="0">
                <a:solidFill>
                  <a:srgbClr val="C91717"/>
                </a:solidFill>
                <a:effectLst/>
                <a:latin typeface="Open Sans" panose="020B0606030504020204" pitchFamily="34" charset="0"/>
              </a:rPr>
              <a:t>aktivní účast na cvičení, </a:t>
            </a:r>
            <a:endParaRPr lang="cs-CZ" sz="2000" b="0" i="0" dirty="0">
              <a:solidFill>
                <a:srgbClr val="3A3A3A"/>
              </a:solidFill>
              <a:effectLst/>
              <a:latin typeface="Open Sans" panose="020B0606030504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2000" b="1" i="0" dirty="0">
                <a:solidFill>
                  <a:srgbClr val="C91717"/>
                </a:solidFill>
                <a:effectLst/>
                <a:latin typeface="Open Sans" panose="020B0606030504020204" pitchFamily="34" charset="0"/>
              </a:rPr>
              <a:t>závěrečný zápočtový test (min. 70 %),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pl-PL" sz="17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proběhne v týdnu od 15. 12. 2025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7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zápočet je řešen přes jednotlivé vyučující: Ing. Michaelu Perunovou, Ph.D. a Ing. Jaroslava Škrabala, Ph.D.</a:t>
            </a:r>
            <a:endParaRPr lang="cs-CZ" sz="1700" i="0" dirty="0"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spcBef>
                <a:spcPts val="560"/>
              </a:spcBef>
              <a:buSzPts val="2800"/>
            </a:pPr>
            <a:r>
              <a:rPr lang="cs-CZ" b="1" dirty="0"/>
              <a:t>Zkouška: </a:t>
            </a:r>
          </a:p>
          <a:p>
            <a:pPr marL="1257300" lvl="2">
              <a:spcBef>
                <a:spcPts val="560"/>
              </a:spcBef>
              <a:buSzPts val="2800"/>
            </a:pPr>
            <a:r>
              <a:rPr lang="cs-CZ" b="1" dirty="0">
                <a:solidFill>
                  <a:srgbClr val="FF0000"/>
                </a:solidFill>
              </a:rPr>
              <a:t>ústní zkouška,</a:t>
            </a:r>
          </a:p>
          <a:p>
            <a:pPr marL="1257300" lvl="2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okruhy k ústní zkoušce vychází z témat z předmětu Mikroekonomie (1-12),</a:t>
            </a:r>
          </a:p>
          <a:p>
            <a:pPr marL="1257300" lvl="2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Zkouškové období: 2. 1. – 8. 2. 2026,</a:t>
            </a:r>
          </a:p>
          <a:p>
            <a:pPr marL="1257300" lvl="2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během semestru  budou okruhy k ústní zkouše dostupné v interaktivní osnově,</a:t>
            </a:r>
          </a:p>
          <a:p>
            <a:pPr marL="1257300" lvl="2">
              <a:spcBef>
                <a:spcPts val="560"/>
              </a:spcBef>
              <a:buSzPts val="2800"/>
            </a:pPr>
            <a:r>
              <a:rPr lang="cs-CZ" dirty="0">
                <a:solidFill>
                  <a:schemeClr val="tx1"/>
                </a:solidFill>
              </a:rPr>
              <a:t>bonusové aktivity na přednáškách.</a:t>
            </a:r>
          </a:p>
        </p:txBody>
      </p:sp>
      <p:sp>
        <p:nvSpPr>
          <p:cNvPr id="106" name="Google Shape;106;p15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přednášek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1.Úvod do studia ekonomické teorie. </a:t>
            </a:r>
            <a:r>
              <a:rPr lang="cs-CZ" sz="2400" b="1" u="sng" dirty="0">
                <a:solidFill>
                  <a:srgbClr val="0070C0"/>
                </a:solidFill>
              </a:rPr>
              <a:t>25. září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2.Formování trhu, základní elementy a funkce trhu. </a:t>
            </a:r>
            <a:r>
              <a:rPr lang="cs-CZ" sz="2400" b="1" dirty="0">
                <a:solidFill>
                  <a:srgbClr val="C00000"/>
                </a:solidFill>
              </a:rPr>
              <a:t>2. října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3.Chování spotřebitele: Užitečnost a poptávka. </a:t>
            </a:r>
            <a:r>
              <a:rPr lang="cs-CZ" sz="2400" b="1" dirty="0">
                <a:solidFill>
                  <a:srgbClr val="C00000"/>
                </a:solidFill>
              </a:rPr>
              <a:t>9. října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4.Chování výrobce: Náklady a nabídka. </a:t>
            </a:r>
            <a:r>
              <a:rPr lang="cs-CZ" sz="2400" b="1" dirty="0">
                <a:solidFill>
                  <a:srgbClr val="C00000"/>
                </a:solidFill>
              </a:rPr>
              <a:t>16. října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5.Nabídka dokonale konkurenční firmy. </a:t>
            </a:r>
            <a:r>
              <a:rPr lang="cs-CZ" sz="2400" b="1" dirty="0">
                <a:solidFill>
                  <a:srgbClr val="C00000"/>
                </a:solidFill>
              </a:rPr>
              <a:t>23. října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6.Nedokonalá konkurence a její formy. Monopol. </a:t>
            </a:r>
            <a:r>
              <a:rPr lang="cs-CZ" sz="2400" b="1" dirty="0">
                <a:solidFill>
                  <a:srgbClr val="C00000"/>
                </a:solidFill>
              </a:rPr>
              <a:t>30. října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7.Nedokonalá konkurence a její formy. Oligopol. Monopolistická konkurence. </a:t>
            </a:r>
            <a:r>
              <a:rPr lang="cs-CZ" sz="2400" b="1" dirty="0">
                <a:solidFill>
                  <a:srgbClr val="C00000"/>
                </a:solidFill>
              </a:rPr>
              <a:t>6. listopadu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8.Alternativní cíle firmy. Trhy výrobních faktorů. Trh půdy. </a:t>
            </a:r>
            <a:r>
              <a:rPr lang="cs-CZ" sz="2400" b="1" u="sng" dirty="0">
                <a:solidFill>
                  <a:srgbClr val="00B050"/>
                </a:solidFill>
              </a:rPr>
              <a:t>13. listopadu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9.Trh práce. </a:t>
            </a:r>
            <a:r>
              <a:rPr lang="cs-CZ" sz="2400" b="1" dirty="0">
                <a:solidFill>
                  <a:srgbClr val="C00000"/>
                </a:solidFill>
              </a:rPr>
              <a:t>20. listopadu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10.Trh kapitálu. </a:t>
            </a:r>
            <a:r>
              <a:rPr lang="cs-CZ" sz="2400" b="1" dirty="0">
                <a:solidFill>
                  <a:srgbClr val="C00000"/>
                </a:solidFill>
              </a:rPr>
              <a:t>27. listopadu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11.Tržní selhání. Mikroekonomická politika státu. </a:t>
            </a:r>
            <a:r>
              <a:rPr lang="cs-CZ" sz="2400" b="1" dirty="0">
                <a:solidFill>
                  <a:srgbClr val="C00000"/>
                </a:solidFill>
              </a:rPr>
              <a:t>4. prosince 2025</a:t>
            </a:r>
          </a:p>
          <a:p>
            <a:pPr marL="342900" lvl="0" indent="-312419">
              <a:spcBef>
                <a:spcPts val="0"/>
              </a:spcBef>
              <a:buSzPct val="100000"/>
            </a:pPr>
            <a:r>
              <a:rPr lang="cs-CZ" sz="2400" dirty="0">
                <a:solidFill>
                  <a:schemeClr val="tx1"/>
                </a:solidFill>
              </a:rPr>
              <a:t>12.Měření nerovností v důchodech. Všeobecná rovnováha a efektivnost. </a:t>
            </a:r>
            <a:r>
              <a:rPr lang="cs-CZ" sz="2400" b="1" dirty="0">
                <a:solidFill>
                  <a:srgbClr val="C00000"/>
                </a:solidFill>
              </a:rPr>
              <a:t>11. prosince 2025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okruhů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lvl="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Základy mikroekonomie</a:t>
            </a:r>
            <a:endParaRPr lang="cs-CZ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předmět a členění ekonomické vědy.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Definujte pojmy vzácnost, efektivnost a racionální chováni, náklady obětované příležitosti, hranice produkčních možností.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mikroekonomické teorii, definujte tržní subjekty a jejich cíle a znázorněte model ekonomického koloběhu.</a:t>
            </a:r>
          </a:p>
          <a:p>
            <a:pPr lvl="0" indent="-457200" algn="just">
              <a:lnSpc>
                <a:spcPct val="150000"/>
              </a:lnSpc>
              <a:buFont typeface="+mj-lt"/>
              <a:buAutoNum type="arabicPeriod" startAt="2"/>
            </a:pPr>
            <a:r>
              <a:rPr lang="cs-CZ" sz="2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Vývoj trhu a jeho charakteristika</a:t>
            </a:r>
            <a:endParaRPr lang="cs-CZ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Vysvětlete vznik a vývoj trhu.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Popište tržní mechanismus a klasifikujte jednotlivé typy trhů.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tržní rovnováze a uveďte, jaké trh plní funkce.</a:t>
            </a:r>
          </a:p>
          <a:p>
            <a:pPr lvl="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3"/>
            </a:pPr>
            <a:r>
              <a:rPr lang="cs-CZ" sz="29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cs-CZ" sz="2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hování spotřebitele a měření užitku</a:t>
            </a:r>
            <a:endParaRPr lang="cs-CZ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Vysvětlete pojmy mezní a celkový užitek.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rovnováhu spotřebitele na základě indiferenční analýzy.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Vymezte rozdíl mezi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kardinalistickým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ordinalistickým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přístupem k měření užitečnosti.</a:t>
            </a:r>
          </a:p>
          <a:p>
            <a:pPr marL="457200"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244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okruhů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742950" lvl="0" indent="-7429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cs-CZ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Poptávka s důrazem na chování spotřebitele</a:t>
            </a:r>
            <a:endParaRPr lang="cs-CZ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Definujte a graficky znázorněte poptávku na trhu výrobků a služeb.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Vymezte elasticitu poptávky a její typy.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vlivu změn ceny statku, důchodu spotřebitelů a cen ostatních statků na změnu tržní poptávky a poptávaného množství. </a:t>
            </a:r>
          </a:p>
          <a:p>
            <a:pPr marL="742950" lvl="0" indent="-7429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5"/>
            </a:pPr>
            <a:r>
              <a:rPr lang="cs-CZ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Chování výrobce – náklady a zisk, alternativní cíle firmy</a:t>
            </a:r>
            <a:endParaRPr lang="cs-CZ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nákladech, příjmech a zisku firmy.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Popište činitele ovlivňující výši zisku a pravidlo maximalizace zisku.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alternativních cílech firmy, Charakterizujte </a:t>
            </a:r>
            <a:r>
              <a:rPr lang="cs-CZ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Baumolův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firmy maximalizující obrat.</a:t>
            </a:r>
          </a:p>
          <a:p>
            <a:pPr marL="742950" indent="-742950" algn="just">
              <a:lnSpc>
                <a:spcPct val="150000"/>
              </a:lnSpc>
              <a:buFont typeface="+mj-lt"/>
              <a:buAutoNum type="arabicPeriod" startAt="6"/>
            </a:pPr>
            <a:r>
              <a:rPr lang="cs-CZ" sz="3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Produkční funkce a nabídka</a:t>
            </a:r>
            <a:endParaRPr lang="cs-CZ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Definujte produkční funkci v krátkém a dlouhém období.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Pojednejte o formování nabídky v dlouhém období.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</a:t>
            </a:r>
            <a:r>
              <a:rPr lang="cs-CZ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izokvantovou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analýzu a vysvětlete pojmy </a:t>
            </a:r>
            <a:r>
              <a:rPr lang="cs-CZ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izokosta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izokvanta.</a:t>
            </a:r>
          </a:p>
          <a:p>
            <a:pPr marL="457200"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0242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okruhů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lvl="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7"/>
            </a:pPr>
            <a:r>
              <a:rPr lang="cs-CZ" sz="21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Dokonalá konkurence</a:t>
            </a:r>
            <a:endParaRPr lang="cs-CZ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Jmenujte předpoklady dokonalé konkurence, pojednejte o určení optimálního množství produkce. 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Vysvětlete optimum dokonale konkurenční firmy a graficky znázorněte ekonomický zisk a ztrátu firmy v dokonalé konkurenci.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Definujte bod uzavření činnosti firmy.</a:t>
            </a:r>
          </a:p>
          <a:p>
            <a:pPr lvl="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cs-CZ" sz="21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Nedokonalá konkurence, monopol</a:t>
            </a:r>
            <a:endParaRPr lang="cs-CZ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Uveďte příčiny vzniku nedokonalé konkurence, Objasněte neefektivnost nedokonalé konkurence.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Vysvětlete pojmy přebytek spotřebitele, přebytek výrobce, charakterizujte náklady mrtvé váhy.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monopol, graficky zobrazte rovnováhu monopolu.</a:t>
            </a:r>
          </a:p>
          <a:p>
            <a:pPr lvl="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9"/>
            </a:pPr>
            <a:r>
              <a:rPr lang="cs-CZ" sz="21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Oligopol a monopolistická konkurence</a:t>
            </a:r>
            <a:endParaRPr lang="cs-CZ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oligopolní tržní strukturu.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Popište a graficky znázorněte model oligopolu s dominantní firmou.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monopolistickou konkurenci. Vysvětlete rozhodování firmy o velikosti výstupu a ceny v monopolistické konkurenci a objasněte výrobní a alokační efektivnost této tržní struktury. 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1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Témata okruhů</a:t>
            </a:r>
            <a:endParaRPr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157487" y="1066800"/>
            <a:ext cx="8697951" cy="533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10"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Specifika trhů s výrobními faktory, trh půdy a kapitálu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Jmenujte základní specifika trhů s výrobními faktory.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Charakterizujte trh půdy a jeho zvláštnosti.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Definujte kapitál, trh kapitálu a utváření rovnováhy v krátkém a dlouhém období.</a:t>
            </a:r>
          </a:p>
          <a:p>
            <a:pPr marL="342900" lvl="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11"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Charakteristika trhu práce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trh práce.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Objasněte pojmy transferový výdělek a ekonomická renta. Vysvětlete pojem individuální nabídka práce.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Charakterizujte dokonale a nedokonale konkurenční trh práce.</a:t>
            </a: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9/13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912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959</Words>
  <Application>Microsoft Office PowerPoint</Application>
  <PresentationFormat>Předvádění na obrazovce (4:3)</PresentationFormat>
  <Paragraphs>126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Open Sans</vt:lpstr>
      <vt:lpstr>Symbol</vt:lpstr>
      <vt:lpstr>Office Theme</vt:lpstr>
      <vt:lpstr>Mikroekonomie</vt:lpstr>
      <vt:lpstr>Kontakt</vt:lpstr>
      <vt:lpstr>Informace</vt:lpstr>
      <vt:lpstr>Podmínky</vt:lpstr>
      <vt:lpstr>Témata přednášek</vt:lpstr>
      <vt:lpstr>Témata okruhů</vt:lpstr>
      <vt:lpstr>Témata okruhů</vt:lpstr>
      <vt:lpstr>Témata okruhů</vt:lpstr>
      <vt:lpstr>Témata okruhů</vt:lpstr>
      <vt:lpstr>Témata okruhů</vt:lpstr>
      <vt:lpstr>Základní literatura</vt:lpstr>
      <vt:lpstr>Základní literatura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14</cp:revision>
  <dcterms:modified xsi:type="dcterms:W3CDTF">2026-01-15T08:43:09Z</dcterms:modified>
</cp:coreProperties>
</file>