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5" r:id="rId3"/>
    <p:sldId id="656" r:id="rId4"/>
    <p:sldId id="692" r:id="rId5"/>
    <p:sldId id="657" r:id="rId6"/>
    <p:sldId id="658" r:id="rId7"/>
    <p:sldId id="659" r:id="rId8"/>
    <p:sldId id="660" r:id="rId9"/>
    <p:sldId id="661" r:id="rId10"/>
    <p:sldId id="662" r:id="rId11"/>
    <p:sldId id="663" r:id="rId12"/>
    <p:sldId id="664" r:id="rId13"/>
    <p:sldId id="665" r:id="rId14"/>
    <p:sldId id="666" r:id="rId15"/>
    <p:sldId id="667" r:id="rId16"/>
    <p:sldId id="668" r:id="rId17"/>
    <p:sldId id="669" r:id="rId18"/>
    <p:sldId id="670" r:id="rId19"/>
    <p:sldId id="671" r:id="rId20"/>
    <p:sldId id="673" r:id="rId21"/>
    <p:sldId id="674" r:id="rId22"/>
    <p:sldId id="682" r:id="rId23"/>
    <p:sldId id="683" r:id="rId24"/>
    <p:sldId id="684" r:id="rId25"/>
    <p:sldId id="681" r:id="rId26"/>
    <p:sldId id="675" r:id="rId27"/>
    <p:sldId id="676" r:id="rId28"/>
    <p:sldId id="677" r:id="rId29"/>
    <p:sldId id="678" r:id="rId30"/>
    <p:sldId id="679" r:id="rId31"/>
    <p:sldId id="680" r:id="rId32"/>
    <p:sldId id="685" r:id="rId33"/>
    <p:sldId id="686" r:id="rId34"/>
    <p:sldId id="687" r:id="rId35"/>
    <p:sldId id="688" r:id="rId36"/>
    <p:sldId id="689" r:id="rId37"/>
    <p:sldId id="690" r:id="rId38"/>
    <p:sldId id="691" r:id="rId39"/>
    <p:sldId id="261" r:id="rId40"/>
  </p:sldIdLst>
  <p:sldSz cx="9144000" cy="6858000" type="screen4x3"/>
  <p:notesSz cx="9925050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898" y="1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09BB-5A47-43AC-96B3-A21A155AF4B1}" type="datetimeFigureOut">
              <a:rPr lang="cs-CZ" smtClean="0"/>
              <a:t>15.01.2026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898" y="6456612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AA3D4-73EB-4034-88FC-4E409C142F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1898" y="0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621898" y="6456612"/>
            <a:ext cx="4300855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0347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286000"/>
            <a:ext cx="8704877" cy="331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Mikroekonomie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MIK </a:t>
            </a:r>
            <a:br>
              <a:rPr lang="cs-CZ" b="1" dirty="0">
                <a:solidFill>
                  <a:srgbClr val="D10202"/>
                </a:solidFill>
              </a:rPr>
            </a:br>
            <a:br>
              <a:rPr lang="cs-CZ" sz="2400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Politika státu v oblasti mikroekonomie</a:t>
            </a:r>
            <a:endParaRPr lang="cs-CZ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cs-CZ" sz="1800" b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Reakce na vývoj </a:t>
            </a:r>
            <a:r>
              <a:rPr lang="cs-CZ" b="1" dirty="0"/>
              <a:t>hospodářského cyklu,</a:t>
            </a:r>
          </a:p>
          <a:p>
            <a:r>
              <a:rPr lang="cs-CZ" dirty="0"/>
              <a:t>Střídání hospodářských politik v souvislosti s </a:t>
            </a:r>
            <a:r>
              <a:rPr lang="cs-CZ" b="1" dirty="0">
                <a:solidFill>
                  <a:schemeClr val="accent4"/>
                </a:solidFill>
              </a:rPr>
              <a:t>volebním cyklem </a:t>
            </a:r>
            <a:r>
              <a:rPr lang="cs-CZ" dirty="0"/>
              <a:t>– </a:t>
            </a:r>
            <a:r>
              <a:rPr lang="cs-CZ" b="1" dirty="0"/>
              <a:t>politický cyklus, 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DOWNSONOVA HYPOTÉZA  </a:t>
            </a:r>
          </a:p>
          <a:p>
            <a:r>
              <a:rPr lang="cs-CZ" b="1" dirty="0">
                <a:solidFill>
                  <a:srgbClr val="00B050"/>
                </a:solidFill>
              </a:rPr>
              <a:t>politické strany </a:t>
            </a:r>
            <a:r>
              <a:rPr lang="cs-CZ" dirty="0"/>
              <a:t>formulují </a:t>
            </a:r>
            <a:r>
              <a:rPr lang="cs-CZ" b="1" dirty="0"/>
              <a:t>hospodářskou politiku </a:t>
            </a:r>
            <a:r>
              <a:rPr lang="cs-CZ" dirty="0"/>
              <a:t>proto, aby </a:t>
            </a:r>
            <a:r>
              <a:rPr lang="cs-CZ" b="1" dirty="0"/>
              <a:t>vyhrály volby </a:t>
            </a:r>
            <a:r>
              <a:rPr lang="cs-CZ" dirty="0"/>
              <a:t>a ne naopak (tedy </a:t>
            </a:r>
            <a:r>
              <a:rPr lang="cs-CZ" b="1" dirty="0">
                <a:solidFill>
                  <a:schemeClr val="accent4"/>
                </a:solidFill>
              </a:rPr>
              <a:t>vyhrát volby</a:t>
            </a:r>
            <a:r>
              <a:rPr lang="cs-CZ" dirty="0"/>
              <a:t>, aby se mohla </a:t>
            </a:r>
            <a:r>
              <a:rPr lang="cs-CZ" b="1" dirty="0">
                <a:solidFill>
                  <a:schemeClr val="accent4"/>
                </a:solidFill>
              </a:rPr>
              <a:t>hospodářská politika realizovat</a:t>
            </a:r>
            <a:r>
              <a:rPr lang="cs-CZ" dirty="0"/>
              <a:t>).</a:t>
            </a:r>
          </a:p>
          <a:p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69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Hlasovací pravidla ve veřejné volbě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/>
              <a:t>Jednohlasnost </a:t>
            </a:r>
          </a:p>
          <a:p>
            <a:pPr lvl="1" eaLnBrk="1" hangingPunct="1"/>
            <a:r>
              <a:rPr lang="cs-CZ" altLang="cs-CZ" dirty="0"/>
              <a:t>všichni souhlasí – konsenzus,</a:t>
            </a:r>
          </a:p>
          <a:p>
            <a:pPr lvl="1" eaLnBrk="1" hangingPunct="1"/>
            <a:r>
              <a:rPr lang="cs-CZ" altLang="cs-CZ" dirty="0"/>
              <a:t>odstraní se škodlivé hlasování,</a:t>
            </a:r>
          </a:p>
          <a:p>
            <a:pPr lvl="1" eaLnBrk="1" hangingPunct="1"/>
            <a:r>
              <a:rPr lang="cs-CZ" altLang="cs-CZ" dirty="0"/>
              <a:t>velice těžké.</a:t>
            </a:r>
          </a:p>
          <a:p>
            <a:pPr eaLnBrk="1" hangingPunct="1"/>
            <a:r>
              <a:rPr lang="cs-CZ" altLang="cs-CZ" b="1" dirty="0"/>
              <a:t>Většinové hlasování</a:t>
            </a:r>
          </a:p>
          <a:p>
            <a:pPr lvl="1" eaLnBrk="1" hangingPunct="1"/>
            <a:r>
              <a:rPr lang="cs-CZ" altLang="cs-CZ" dirty="0"/>
              <a:t>odstraní se škodlivé rozhodnutí, ale jedna, skupina bude zvýhodněna,</a:t>
            </a:r>
          </a:p>
          <a:p>
            <a:pPr lvl="1" eaLnBrk="1" hangingPunct="1"/>
            <a:r>
              <a:rPr lang="cs-CZ" altLang="cs-CZ" dirty="0"/>
              <a:t>různé typy.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19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Základní pravidla většinového hlasování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b="1" dirty="0"/>
              <a:t>Prostá většina </a:t>
            </a:r>
          </a:p>
          <a:p>
            <a:pPr lvl="1"/>
            <a:r>
              <a:rPr lang="cs-CZ" altLang="cs-CZ" dirty="0"/>
              <a:t>absolutní, &gt; 50 %, obvykle jen dvě varianty,</a:t>
            </a:r>
          </a:p>
          <a:p>
            <a:pPr lvl="1"/>
            <a:r>
              <a:rPr lang="cs-CZ" altLang="cs-CZ" dirty="0"/>
              <a:t>tyranie většiny.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Relativní většina </a:t>
            </a:r>
          </a:p>
          <a:p>
            <a:pPr lvl="1"/>
            <a:r>
              <a:rPr lang="cs-CZ" altLang="cs-CZ" dirty="0"/>
              <a:t>voliči volí mezi více variantami, jen nejvyšší % vítězí, </a:t>
            </a:r>
          </a:p>
          <a:p>
            <a:pPr lvl="1"/>
            <a:r>
              <a:rPr lang="cs-CZ" altLang="cs-CZ" dirty="0" err="1"/>
              <a:t>first</a:t>
            </a:r>
            <a:r>
              <a:rPr lang="cs-CZ" altLang="cs-CZ" dirty="0"/>
              <a:t> past </a:t>
            </a:r>
            <a:r>
              <a:rPr lang="cs-CZ" altLang="cs-CZ" dirty="0" err="1"/>
              <a:t>the</a:t>
            </a:r>
            <a:r>
              <a:rPr lang="cs-CZ" altLang="cs-CZ" dirty="0"/>
              <a:t> post, </a:t>
            </a:r>
            <a:r>
              <a:rPr lang="cs-CZ" altLang="cs-CZ" dirty="0" err="1"/>
              <a:t>winner</a:t>
            </a:r>
            <a:r>
              <a:rPr lang="cs-CZ" altLang="cs-CZ" dirty="0"/>
              <a:t> </a:t>
            </a:r>
            <a:r>
              <a:rPr lang="cs-CZ" altLang="cs-CZ" dirty="0" err="1"/>
              <a:t>takes</a:t>
            </a:r>
            <a:r>
              <a:rPr lang="cs-CZ" altLang="cs-CZ" dirty="0"/>
              <a:t> </a:t>
            </a:r>
            <a:r>
              <a:rPr lang="cs-CZ" altLang="cs-CZ" dirty="0" err="1"/>
              <a:t>all</a:t>
            </a:r>
            <a:r>
              <a:rPr lang="cs-CZ" altLang="cs-CZ" dirty="0"/>
              <a:t>.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Pluralitní hlasování (preferenční)</a:t>
            </a:r>
          </a:p>
          <a:p>
            <a:pPr lvl="1"/>
            <a:r>
              <a:rPr lang="cs-CZ" altLang="cs-CZ" dirty="0"/>
              <a:t>přidělování bodů čili preferencí jednotlivým variantám.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75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Dobývání renty a korupce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b="1" dirty="0"/>
              <a:t>Dobývání renty</a:t>
            </a:r>
          </a:p>
          <a:p>
            <a:pPr lvl="1" eaLnBrk="1" hangingPunct="1"/>
            <a:r>
              <a:rPr lang="cs-CZ" altLang="cs-CZ" dirty="0"/>
              <a:t>jednotlivci, lobby a firmy se snaží získat monopolní pozici v určité oblasti nabídky či distribuce statků a získat tak rentu, která z této pozice plyne,</a:t>
            </a:r>
          </a:p>
          <a:p>
            <a:pPr lvl="1" eaLnBrk="1" hangingPunct="1"/>
            <a:r>
              <a:rPr lang="cs-CZ" altLang="cs-CZ" dirty="0"/>
              <a:t>negativní dopad na ekonomiku. </a:t>
            </a:r>
          </a:p>
          <a:p>
            <a:pPr eaLnBrk="1" hangingPunct="1"/>
            <a:r>
              <a:rPr lang="cs-CZ" altLang="cs-CZ" b="1" dirty="0"/>
              <a:t>Korupce</a:t>
            </a:r>
          </a:p>
          <a:p>
            <a:pPr lvl="1" eaLnBrk="1" hangingPunct="1"/>
            <a:r>
              <a:rPr lang="cs-CZ" altLang="cs-CZ" dirty="0"/>
              <a:t>souvisí s dobýváním renty, ale i s činností byrokracie,</a:t>
            </a:r>
          </a:p>
          <a:p>
            <a:pPr lvl="1" eaLnBrk="1" hangingPunct="1"/>
            <a:r>
              <a:rPr lang="cs-CZ" altLang="cs-CZ" dirty="0"/>
              <a:t>poskytnutí nezasloužené výhody, ať už ve formě naturální (dovolená, protislužba) či peněžní,</a:t>
            </a:r>
          </a:p>
          <a:p>
            <a:pPr lvl="1" eaLnBrk="1" hangingPunct="1"/>
            <a:r>
              <a:rPr lang="cs-CZ" altLang="cs-CZ" dirty="0"/>
              <a:t>nelze zamezit, ale je možné ji omezit – nutnost pravidel. </a:t>
            </a:r>
          </a:p>
          <a:p>
            <a:pPr lvl="1" eaLnBrk="1" hangingPunct="1"/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17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Důchod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b="1" dirty="0"/>
              <a:t>Důchod</a:t>
            </a:r>
            <a:r>
              <a:rPr lang="cs-CZ" dirty="0"/>
              <a:t> je tokovou veličinou, která vyjadřuje objem příjmů za určité období. </a:t>
            </a:r>
          </a:p>
          <a:p>
            <a:pPr lvl="1"/>
            <a:r>
              <a:rPr lang="cs-CZ" dirty="0"/>
              <a:t>Je tvořen celkovými příjmy, které jednotlivci nebo domácnosti obdrží během daného časového úseku (obvykle za jeden rok).</a:t>
            </a:r>
          </a:p>
          <a:p>
            <a:pPr eaLnBrk="1" hangingPunct="1"/>
            <a:r>
              <a:rPr lang="cs-CZ" b="1" dirty="0"/>
              <a:t>Celkový důchod </a:t>
            </a:r>
            <a:r>
              <a:rPr lang="cs-CZ" dirty="0"/>
              <a:t>vytvořený v dané ekonomice (ekvivalentním pojmem na makroekonomické úrovni je národní důchod) má tyto hlavní složky: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pracovní příjmy </a:t>
            </a:r>
            <a:r>
              <a:rPr lang="cs-CZ" dirty="0"/>
              <a:t>(mzdy a platy) a </a:t>
            </a:r>
            <a:r>
              <a:rPr lang="cs-CZ" b="1" dirty="0">
                <a:solidFill>
                  <a:srgbClr val="00B050"/>
                </a:solidFill>
              </a:rPr>
              <a:t>vlastnické příjmy </a:t>
            </a:r>
            <a:r>
              <a:rPr lang="cs-CZ" dirty="0"/>
              <a:t>(renty, úroky, dividendy). </a:t>
            </a:r>
            <a:endParaRPr lang="cs-CZ" alt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Důchod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b="1" dirty="0">
                <a:solidFill>
                  <a:schemeClr val="accent4"/>
                </a:solidFill>
              </a:rPr>
              <a:t>Bohatství</a:t>
            </a:r>
            <a:r>
              <a:rPr lang="cs-CZ" dirty="0"/>
              <a:t> je složeno z čisté hodnoty finančních a reálných aktiv ve vlastnictví jednotlivce či domácnosti v určitém časovém okamžiku. </a:t>
            </a:r>
          </a:p>
          <a:p>
            <a:pPr eaLnBrk="1" hangingPunct="1"/>
            <a:r>
              <a:rPr lang="cs-CZ" dirty="0"/>
              <a:t>Je to tedy veličina stavová.</a:t>
            </a:r>
          </a:p>
          <a:p>
            <a:pPr eaLnBrk="1" hangingPunct="1"/>
            <a:r>
              <a:rPr lang="cs-CZ" b="1" dirty="0"/>
              <a:t>Bohatství je tvořeno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Hmotnými položkami (půda, zboží dlouhodobé spotřeby),</a:t>
            </a:r>
          </a:p>
          <a:p>
            <a:pPr lvl="1"/>
            <a:r>
              <a:rPr lang="cs-CZ" dirty="0"/>
              <a:t>Finančními aktivy (hotovost, vklady, akcie,…).</a:t>
            </a:r>
          </a:p>
          <a:p>
            <a:pPr eaLnBrk="1" hangingPunct="1"/>
            <a:r>
              <a:rPr lang="cs-CZ" b="1" dirty="0">
                <a:solidFill>
                  <a:schemeClr val="accent4"/>
                </a:solidFill>
              </a:rPr>
              <a:t>Bohatství</a:t>
            </a:r>
            <a:r>
              <a:rPr lang="cs-CZ" dirty="0"/>
              <a:t> je určitá zásoba Kč, zatímco </a:t>
            </a:r>
            <a:r>
              <a:rPr lang="cs-CZ" b="1" dirty="0"/>
              <a:t>důchod</a:t>
            </a:r>
            <a:r>
              <a:rPr lang="cs-CZ" dirty="0"/>
              <a:t> je tok příjmů v průběhu času.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9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Teorie rozdělování důchodů </a:t>
            </a:r>
            <a:r>
              <a:rPr lang="cs-CZ" dirty="0"/>
              <a:t>je vyústěním teorie formování cen na trzích výrobních faktorů. </a:t>
            </a:r>
          </a:p>
          <a:p>
            <a:pPr lvl="1"/>
            <a:r>
              <a:rPr lang="cs-CZ" dirty="0"/>
              <a:t>Tyto ceny  (jsou-li rovnovážné) jsou odvozeny od velikosti mezních fyzických produktů jednotlivých výrobních faktorů a od cen jejich produkce.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04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Ceny výrobních faktorů </a:t>
            </a:r>
            <a:r>
              <a:rPr lang="cs-CZ" dirty="0"/>
              <a:t>určují důchody připadající jejich majitelům – </a:t>
            </a:r>
            <a:r>
              <a:rPr lang="cs-CZ" dirty="0">
                <a:solidFill>
                  <a:schemeClr val="accent4"/>
                </a:solidFill>
              </a:rPr>
              <a:t>mzdu, rentu, zisk a úrok</a:t>
            </a:r>
            <a:r>
              <a:rPr lang="cs-CZ" dirty="0"/>
              <a:t>.</a:t>
            </a:r>
          </a:p>
          <a:p>
            <a:pPr eaLnBrk="1" hangingPunct="1"/>
            <a:r>
              <a:rPr lang="cs-CZ" dirty="0"/>
              <a:t>Rozdělení důchodů společnosti na mzdu, rentu a úrok (zisk) tedy v případě rovnováhy na všech trzích odpovídá poměru mezních produktivit práce, půdy a kapitálu v měřítku celé ekonomiky.</a:t>
            </a:r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1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Pracovní důchody </a:t>
            </a:r>
            <a:r>
              <a:rPr lang="cs-CZ" dirty="0"/>
              <a:t>domácnosti závisí na </a:t>
            </a:r>
            <a:r>
              <a:rPr lang="cs-CZ" dirty="0">
                <a:solidFill>
                  <a:srgbClr val="C00000"/>
                </a:solidFill>
              </a:rPr>
              <a:t>množství práce</a:t>
            </a:r>
            <a:r>
              <a:rPr lang="cs-CZ" dirty="0"/>
              <a:t>, které domácnost prodá na trhu práce a mzdové sazbě (ceně práce).</a:t>
            </a:r>
          </a:p>
          <a:p>
            <a:pPr eaLnBrk="1" hangingPunct="1"/>
            <a:endParaRPr lang="cs-CZ" b="1" dirty="0"/>
          </a:p>
          <a:p>
            <a:pPr eaLnBrk="1" hangingPunct="1"/>
            <a:r>
              <a:rPr lang="cs-CZ" b="1" dirty="0"/>
              <a:t>Cena práce </a:t>
            </a:r>
            <a:r>
              <a:rPr lang="cs-CZ" dirty="0"/>
              <a:t>je </a:t>
            </a:r>
            <a:r>
              <a:rPr lang="cs-CZ" dirty="0">
                <a:solidFill>
                  <a:srgbClr val="C00000"/>
                </a:solidFill>
              </a:rPr>
              <a:t>dána objektivně</a:t>
            </a:r>
            <a:r>
              <a:rPr lang="cs-CZ" dirty="0"/>
              <a:t>, zatímco množství nabízené práce obvykle závisí na </a:t>
            </a:r>
            <a:r>
              <a:rPr lang="cs-CZ" dirty="0">
                <a:solidFill>
                  <a:srgbClr val="C00000"/>
                </a:solidFill>
              </a:rPr>
              <a:t>rozhodnutí domácnosti</a:t>
            </a:r>
            <a:r>
              <a:rPr lang="cs-CZ" dirty="0"/>
              <a:t>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484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b="1" dirty="0"/>
              <a:t>Faktory ovlivňující nerovnost ve výši výdělku :</a:t>
            </a:r>
          </a:p>
          <a:p>
            <a:pPr lvl="1"/>
            <a:r>
              <a:rPr lang="cs-CZ" dirty="0"/>
              <a:t>Rozdílné dovednosti (fyzické a duševní schopnosti)</a:t>
            </a:r>
          </a:p>
          <a:p>
            <a:pPr lvl="1"/>
            <a:r>
              <a:rPr lang="cs-CZ" dirty="0"/>
              <a:t>Rozdíly ve vynaloženém úsilí (intenzita práce)</a:t>
            </a:r>
          </a:p>
          <a:p>
            <a:pPr lvl="1"/>
            <a:r>
              <a:rPr lang="cs-CZ" dirty="0"/>
              <a:t>Rozdíly v povolání, které souvisí s dobou odborné přípravy (nebezpečnost, nepříjemnost, specifické schopnosti,…)</a:t>
            </a:r>
          </a:p>
          <a:p>
            <a:pPr lvl="1"/>
            <a:r>
              <a:rPr lang="cs-CZ" dirty="0"/>
              <a:t>Faktory pracovní diskriminace (rasa, pohlaví, věk, náboženství, národnost,…)</a:t>
            </a:r>
          </a:p>
          <a:p>
            <a:pPr lvl="1"/>
            <a:r>
              <a:rPr lang="cs-CZ" dirty="0"/>
              <a:t>Rozdíly ve vzdělání, rozdílnost v kvalitě pracovníků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69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Politologii</a:t>
            </a:r>
            <a:r>
              <a:rPr lang="cs-CZ" dirty="0"/>
              <a:t> lze stručně charakterizovat jako vědní disciplínu, která se zabývá vymezením struktury a vývoje státu a politických systémů, technologií vládnutí, problematikou ovlivňování veřejného mínění, dále formulováním cílů vnitřní a zahraniční politiky státu a prostředků k jejich dosažení. </a:t>
            </a:r>
          </a:p>
          <a:p>
            <a:r>
              <a:rPr lang="cs-CZ" b="1" dirty="0">
                <a:solidFill>
                  <a:srgbClr val="C00000"/>
                </a:solidFill>
              </a:rPr>
              <a:t>Politika</a:t>
            </a:r>
            <a:r>
              <a:rPr lang="cs-CZ" dirty="0"/>
              <a:t> pak představuje souhrn činností a pravidel týkajících se získání, upevnění a uplatnění moci státu jednotlivými skupinami obyvatel při prosazování jejich zájmů.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7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Nerovnost </a:t>
            </a:r>
            <a:r>
              <a:rPr lang="cs-CZ" dirty="0"/>
              <a:t>ve vlastnických důchodech je založena především na </a:t>
            </a:r>
            <a:r>
              <a:rPr lang="cs-CZ" i="1" dirty="0"/>
              <a:t>rozdílném množství kapitálu a půdy ve vlastnictví domácnosti</a:t>
            </a:r>
            <a:r>
              <a:rPr lang="cs-CZ" dirty="0"/>
              <a:t>.</a:t>
            </a:r>
          </a:p>
          <a:p>
            <a:pPr eaLnBrk="1" hangingPunct="1"/>
            <a:r>
              <a:rPr lang="cs-CZ" b="1" dirty="0"/>
              <a:t>Majetek získávají domácnosti: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Dědictvím</a:t>
            </a:r>
            <a:r>
              <a:rPr lang="cs-CZ" dirty="0"/>
              <a:t> (akumulovaný přenos pracovních                        i nepracovních důchodů z minulých generací),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Dary,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Úsporami z</a:t>
            </a:r>
            <a:r>
              <a:rPr lang="cs-CZ" dirty="0"/>
              <a:t> pracovních i nepracovních důchodů,</a:t>
            </a:r>
          </a:p>
          <a:p>
            <a:pPr lvl="1"/>
            <a:r>
              <a:rPr lang="cs-CZ" dirty="0">
                <a:solidFill>
                  <a:srgbClr val="C00000"/>
                </a:solidFill>
              </a:rPr>
              <a:t>Podnikáním</a:t>
            </a:r>
            <a:r>
              <a:rPr lang="cs-CZ" dirty="0"/>
              <a:t> s ochotou podstupovat riziko.</a:t>
            </a:r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4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/>
              <a:t>Pro měření nerovnosti v důchodech se používá </a:t>
            </a:r>
            <a:r>
              <a:rPr lang="cs-CZ" b="1" dirty="0">
                <a:solidFill>
                  <a:srgbClr val="7030A0"/>
                </a:solidFill>
              </a:rPr>
              <a:t>míra nerovnosti</a:t>
            </a:r>
            <a:r>
              <a:rPr lang="cs-CZ" dirty="0"/>
              <a:t>,  </a:t>
            </a:r>
            <a:r>
              <a:rPr lang="cs-CZ" b="1" dirty="0"/>
              <a:t>Lorenzova křivka </a:t>
            </a:r>
            <a:r>
              <a:rPr lang="cs-CZ" dirty="0"/>
              <a:t>a důchodový </a:t>
            </a:r>
            <a:r>
              <a:rPr lang="cs-CZ" b="1" dirty="0" err="1">
                <a:solidFill>
                  <a:srgbClr val="C00000"/>
                </a:solidFill>
              </a:rPr>
              <a:t>Giniho</a:t>
            </a:r>
            <a:r>
              <a:rPr lang="cs-CZ" b="1" dirty="0">
                <a:solidFill>
                  <a:srgbClr val="C00000"/>
                </a:solidFill>
              </a:rPr>
              <a:t> koeficient</a:t>
            </a:r>
            <a:r>
              <a:rPr lang="cs-CZ" dirty="0"/>
              <a:t>.</a:t>
            </a:r>
          </a:p>
          <a:p>
            <a:pPr eaLnBrk="1" hangingPunct="1"/>
            <a:r>
              <a:rPr lang="cs-CZ" b="1" dirty="0">
                <a:solidFill>
                  <a:srgbClr val="7030A0"/>
                </a:solidFill>
              </a:rPr>
              <a:t>Míra nerovnosti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Jedním ze způsobů, s jejichž pomocí můžeme zjišťovat nerovnost v rozdělení důchodů a bohatství, je </a:t>
            </a:r>
            <a:r>
              <a:rPr lang="cs-CZ" b="1" dirty="0">
                <a:solidFill>
                  <a:srgbClr val="7030A0"/>
                </a:solidFill>
              </a:rPr>
              <a:t>míra nerovnosti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Postup je následující: </a:t>
            </a:r>
          </a:p>
          <a:p>
            <a:pPr lvl="2"/>
            <a:r>
              <a:rPr lang="cs-CZ" dirty="0"/>
              <a:t>Nejprve musíme seřadit všechny domácnosti vzestupně podle výše důchodu a rozdělit je do pěti stejně početných skupin.</a:t>
            </a:r>
          </a:p>
          <a:p>
            <a:pPr lvl="2"/>
            <a:r>
              <a:rPr lang="cs-CZ" dirty="0"/>
              <a:t>Jednotlivým skupinám obyvatelstva přiřadíme příslušný procentuální podíl, kterým se </a:t>
            </a:r>
            <a:r>
              <a:rPr lang="pl-PL" dirty="0"/>
              <a:t>každa skupina obyvatel podili na celkovem narodnim důchodu v danem roce.</a:t>
            </a:r>
            <a:endParaRPr lang="cs-CZ" dirty="0"/>
          </a:p>
          <a:p>
            <a:pPr lvl="1"/>
            <a:endParaRPr lang="cs-CZ" dirty="0"/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6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>
                <a:solidFill>
                  <a:srgbClr val="7030A0"/>
                </a:solidFill>
              </a:rPr>
              <a:t>Míra nerovnosti</a:t>
            </a:r>
            <a:r>
              <a:rPr lang="cs-CZ" b="1" dirty="0"/>
              <a:t>:</a:t>
            </a:r>
          </a:p>
          <a:p>
            <a:pPr lvl="1"/>
            <a:r>
              <a:rPr lang="cs-CZ" i="1" dirty="0"/>
              <a:t>Rozděleni důchodů v České republice</a:t>
            </a:r>
          </a:p>
          <a:p>
            <a:pPr marL="571500" lvl="1" indent="0">
              <a:buNone/>
            </a:pPr>
            <a:endParaRPr lang="cs-CZ" dirty="0"/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6" y="2464419"/>
            <a:ext cx="8897308" cy="282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55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b="1" dirty="0">
                <a:solidFill>
                  <a:srgbClr val="7030A0"/>
                </a:solidFill>
              </a:rPr>
              <a:t>Míra nerovnosti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Miru nerovnosti pak dostaneme jako poměr procentního podílu nejnižší příjmové skupiny na celkovém národním důchodu k procentnímu podílu nejbohatší skupiny obyvatelstva na celkovém důchodu dane země. </a:t>
            </a:r>
          </a:p>
          <a:p>
            <a:pPr lvl="1"/>
            <a:r>
              <a:rPr lang="cs-CZ" dirty="0"/>
              <a:t>Čím blíže je tento ukazatel </a:t>
            </a:r>
            <a:r>
              <a:rPr lang="cs-CZ" b="1" dirty="0"/>
              <a:t>hodnotě 1</a:t>
            </a:r>
            <a:r>
              <a:rPr lang="cs-CZ" dirty="0"/>
              <a:t>, tím </a:t>
            </a:r>
            <a:r>
              <a:rPr lang="cs-CZ" b="1" dirty="0"/>
              <a:t>rovnoměrnější </a:t>
            </a:r>
            <a:r>
              <a:rPr lang="cs-CZ" dirty="0"/>
              <a:t>je r</a:t>
            </a:r>
            <a:r>
              <a:rPr lang="cs-CZ" b="1" dirty="0"/>
              <a:t>ozděleni důchodu mezi domácnostmi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Z tabulky můžeme vyčíst, že důchody v České republice v roce </a:t>
            </a:r>
            <a:r>
              <a:rPr lang="cs-CZ" b="1" dirty="0"/>
              <a:t>1993</a:t>
            </a:r>
            <a:r>
              <a:rPr lang="cs-CZ" dirty="0"/>
              <a:t> byly rozděleny </a:t>
            </a:r>
            <a:r>
              <a:rPr lang="cs-CZ" b="1" dirty="0"/>
              <a:t>rovnoměrněji</a:t>
            </a:r>
            <a:r>
              <a:rPr lang="cs-CZ" dirty="0"/>
              <a:t> mezi jednotlivé domácnosti </a:t>
            </a:r>
            <a:r>
              <a:rPr lang="cs-CZ" b="1" dirty="0">
                <a:solidFill>
                  <a:srgbClr val="FF0000"/>
                </a:solidFill>
              </a:rPr>
              <a:t>než v roce 2017</a:t>
            </a:r>
            <a:r>
              <a:rPr lang="cs-CZ" dirty="0"/>
              <a:t>.</a:t>
            </a:r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2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>
                <a:solidFill>
                  <a:srgbClr val="7030A0"/>
                </a:solidFill>
              </a:rPr>
              <a:t>Míra nerovnosti</a:t>
            </a:r>
            <a:r>
              <a:rPr lang="cs-CZ" b="1" dirty="0"/>
              <a:t>:</a:t>
            </a:r>
          </a:p>
          <a:p>
            <a:pPr marL="114300" indent="0" eaLnBrk="1" hangingPunct="1">
              <a:buNone/>
            </a:pPr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6" y="2310879"/>
            <a:ext cx="8897308" cy="282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6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/>
              <a:t>Lorenzova křivka </a:t>
            </a:r>
            <a:r>
              <a:rPr lang="cs-CZ" dirty="0"/>
              <a:t>(Lorenz </a:t>
            </a:r>
            <a:r>
              <a:rPr lang="cs-CZ" dirty="0" err="1"/>
              <a:t>Curve</a:t>
            </a:r>
            <a:r>
              <a:rPr lang="cs-CZ" dirty="0"/>
              <a:t> – LC) – vyjadřuje způsob rozdělení důchodu tak, že přiřazuje rozděleným skupinám obyvatelstva poměrná rozdělení důchodů.</a:t>
            </a:r>
          </a:p>
          <a:p>
            <a:pPr lvl="1"/>
            <a:r>
              <a:rPr lang="cs-CZ" dirty="0"/>
              <a:t>Lorenzova křivka byla pojmenována po svém tvůrci, americkém statistikovi Maxi Ottovi Lorenzovi (1876–1959).</a:t>
            </a:r>
          </a:p>
          <a:p>
            <a:pPr lvl="1"/>
            <a:endParaRPr lang="cs-CZ" dirty="0"/>
          </a:p>
          <a:p>
            <a:pPr eaLnBrk="1" hangingPunct="1"/>
            <a:endParaRPr lang="cs-CZ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4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Lorenzův graf vyjadřuje vztah mezi:</a:t>
            </a:r>
          </a:p>
          <a:p>
            <a:pPr lvl="1"/>
            <a:r>
              <a:rPr lang="cs-CZ" dirty="0"/>
              <a:t>Absolutní rovností</a:t>
            </a:r>
          </a:p>
          <a:p>
            <a:pPr lvl="1"/>
            <a:r>
              <a:rPr lang="cs-CZ" dirty="0"/>
              <a:t>Absolutní nerovností</a:t>
            </a:r>
          </a:p>
          <a:p>
            <a:pPr lvl="1"/>
            <a:r>
              <a:rPr lang="cs-CZ" dirty="0"/>
              <a:t>Skutečnou nerovností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Výstupní obrázek">
            <a:extLst>
              <a:ext uri="{FF2B5EF4-FFF2-40B4-BE49-F238E27FC236}">
                <a16:creationId xmlns:a16="http://schemas.microsoft.com/office/drawing/2014/main" id="{7CE6152B-8EB1-6693-48D3-D0B17D51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36" y="2057399"/>
            <a:ext cx="3958390" cy="395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23475"/>
            <a:ext cx="8229600" cy="480268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/>
              <a:t>Na </a:t>
            </a:r>
            <a:r>
              <a:rPr lang="cs-CZ" b="1" dirty="0"/>
              <a:t>vodorovnou osu </a:t>
            </a:r>
            <a:r>
              <a:rPr lang="cs-CZ" dirty="0"/>
              <a:t>grafu nanášíme kumulativní (postupně přičítaná) procenta obyvatelstva (od 0 do 100 %) a </a:t>
            </a:r>
            <a:r>
              <a:rPr lang="cs-CZ" b="1" dirty="0">
                <a:solidFill>
                  <a:srgbClr val="C00000"/>
                </a:solidFill>
              </a:rPr>
              <a:t>na svislé ose </a:t>
            </a:r>
            <a:r>
              <a:rPr lang="cs-CZ" dirty="0"/>
              <a:t>znázorňujeme kumulativní podíly na celkovém důchodu země (opět od 0 do 100 %).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Výstupní obrázek">
            <a:extLst>
              <a:ext uri="{FF2B5EF4-FFF2-40B4-BE49-F238E27FC236}">
                <a16:creationId xmlns:a16="http://schemas.microsoft.com/office/drawing/2014/main" id="{7CE6152B-8EB1-6693-48D3-D0B17D519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189" y="3926011"/>
            <a:ext cx="2173706" cy="21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5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7E6AFF3-BBB5-6D42-1676-E380331CB3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11" y="1313364"/>
            <a:ext cx="8229600" cy="2260069"/>
          </a:xfrm>
        </p:spPr>
      </p:pic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642454-8013-57CE-58BA-1AAE8D514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30" y="3711419"/>
            <a:ext cx="3008695" cy="221190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D75E3F3-EC72-7611-55C3-63A1687D7346}"/>
              </a:ext>
            </a:extLst>
          </p:cNvPr>
          <p:cNvSpPr txBox="1"/>
          <p:nvPr/>
        </p:nvSpPr>
        <p:spPr>
          <a:xfrm>
            <a:off x="3758661" y="4172094"/>
            <a:ext cx="4963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Obrázek ukazuje orientační polohu Lorenzovy křivky v roce 1993 (plná křivka X) a v roce 2017 (čárkovaná křivka Y).</a:t>
            </a:r>
          </a:p>
        </p:txBody>
      </p:sp>
    </p:spTree>
    <p:extLst>
      <p:ext uri="{BB962C8B-B14F-4D97-AF65-F5344CB8AC3E}">
        <p14:creationId xmlns:p14="http://schemas.microsoft.com/office/powerpoint/2010/main" val="42752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642454-8013-57CE-58BA-1AAE8D514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931" y="2323049"/>
            <a:ext cx="3008695" cy="2211901"/>
          </a:xfrm>
          <a:prstGeom prst="rect">
            <a:avLst/>
          </a:prstGeo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B83F814-7229-BB97-5B85-C1EC8E7A1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301916" cy="449951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Diagonála, která v grafu spojuje body 0 a </a:t>
            </a:r>
            <a:r>
              <a:rPr lang="cs-CZ" dirty="0" err="1"/>
              <a:t>A</a:t>
            </a:r>
            <a:r>
              <a:rPr lang="cs-CZ" dirty="0"/>
              <a:t>, se nazývá </a:t>
            </a:r>
            <a:r>
              <a:rPr lang="cs-CZ" b="1" dirty="0"/>
              <a:t>linie absolutní rovnosti </a:t>
            </a:r>
            <a:r>
              <a:rPr lang="cs-CZ" dirty="0"/>
              <a:t>– představuje dokonale rovnoměrné rozdělení důchodů mezi jednotlivé domácnosti.</a:t>
            </a:r>
          </a:p>
          <a:p>
            <a:r>
              <a:rPr lang="cs-CZ" dirty="0"/>
              <a:t>Lomená čára 0BA se nazývá </a:t>
            </a:r>
            <a:r>
              <a:rPr lang="cs-CZ" b="1" dirty="0"/>
              <a:t>linie absolutní nerovnosti </a:t>
            </a:r>
            <a:r>
              <a:rPr lang="cs-CZ" dirty="0"/>
              <a:t>a představuje druhý extrém, který se také v realitě nevyskytuje, totiž situaci, kdy veškerý důchod země vlastní jediná domácnost.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0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Politologie se zaměřuje na činnost státu a jeho roli v lidské společnosti. </a:t>
            </a:r>
          </a:p>
          <a:p>
            <a:r>
              <a:rPr lang="cs-CZ" dirty="0"/>
              <a:t>I pro ekonomii představuje </a:t>
            </a:r>
            <a:r>
              <a:rPr lang="cs-CZ" b="1" dirty="0"/>
              <a:t>stát</a:t>
            </a:r>
            <a:r>
              <a:rPr lang="cs-CZ" dirty="0"/>
              <a:t> základní </a:t>
            </a:r>
            <a:r>
              <a:rPr lang="cs-CZ" b="1" dirty="0">
                <a:solidFill>
                  <a:srgbClr val="C00000"/>
                </a:solidFill>
              </a:rPr>
              <a:t>ekonomický subjekt</a:t>
            </a:r>
            <a:r>
              <a:rPr lang="cs-CZ" dirty="0"/>
              <a:t>, který má významnou roli v ekonomice.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05F84-E4AB-65B2-E18B-EA8D235A0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2"/>
          <a:stretch>
            <a:fillRect/>
          </a:stretch>
        </p:blipFill>
        <p:spPr bwMode="auto">
          <a:xfrm>
            <a:off x="765175" y="1813688"/>
            <a:ext cx="79216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383D199-32E1-97A8-1778-5B1E577B2781}"/>
              </a:ext>
            </a:extLst>
          </p:cNvPr>
          <p:cNvSpPr txBox="1"/>
          <p:nvPr/>
        </p:nvSpPr>
        <p:spPr>
          <a:xfrm>
            <a:off x="1235241" y="1658335"/>
            <a:ext cx="7218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Ideální Lorenzova křivka                    Absolutně nerovné rozdělení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383D199-32E1-97A8-1778-5B1E577B2781}"/>
              </a:ext>
            </a:extLst>
          </p:cNvPr>
          <p:cNvSpPr txBox="1"/>
          <p:nvPr/>
        </p:nvSpPr>
        <p:spPr>
          <a:xfrm>
            <a:off x="1155030" y="1417637"/>
            <a:ext cx="7218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Skutečná Lorenzova křivka          Relativní nerovnost důchodu </a:t>
            </a:r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C2AF50DB-F370-12C2-A840-884056088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5"/>
          <a:stretch>
            <a:fillRect/>
          </a:stretch>
        </p:blipFill>
        <p:spPr bwMode="auto">
          <a:xfrm>
            <a:off x="608806" y="1851567"/>
            <a:ext cx="79263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71240"/>
            <a:ext cx="8229600" cy="4854924"/>
          </a:xfrm>
        </p:spPr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Giniho</a:t>
            </a:r>
            <a:r>
              <a:rPr lang="cs-CZ" b="1" dirty="0">
                <a:solidFill>
                  <a:srgbClr val="C00000"/>
                </a:solidFill>
              </a:rPr>
              <a:t> koeficient</a:t>
            </a:r>
          </a:p>
          <a:p>
            <a:pPr lvl="1"/>
            <a:r>
              <a:rPr lang="cs-CZ" dirty="0"/>
              <a:t>Třetí způsob měřeni nerovnosti v rozděleni národního důchodu spočívá ve vypočtu poměru plochy mezi Lorenzovou křivkou a </a:t>
            </a:r>
            <a:r>
              <a:rPr lang="cs-CZ" b="1" dirty="0"/>
              <a:t>linii absolutní rovnosti (plocha </a:t>
            </a:r>
            <a:r>
              <a:rPr lang="cs-CZ" b="1" i="1" dirty="0"/>
              <a:t>B</a:t>
            </a:r>
            <a:r>
              <a:rPr lang="cs-CZ" b="1" dirty="0"/>
              <a:t>) </a:t>
            </a:r>
            <a:r>
              <a:rPr lang="cs-CZ" dirty="0"/>
              <a:t>a </a:t>
            </a:r>
            <a:r>
              <a:rPr lang="cs-CZ" b="1" dirty="0"/>
              <a:t>celkovou </a:t>
            </a:r>
            <a:r>
              <a:rPr lang="pl-PL" b="1" dirty="0"/>
              <a:t>plochou pod linii rovnosti (</a:t>
            </a:r>
            <a:r>
              <a:rPr lang="pl-PL" b="1" i="1" dirty="0"/>
              <a:t>A </a:t>
            </a:r>
            <a:r>
              <a:rPr lang="pl-PL" b="1" dirty="0"/>
              <a:t>+ </a:t>
            </a:r>
            <a:r>
              <a:rPr lang="pl-PL" b="1" i="1" dirty="0"/>
              <a:t>B</a:t>
            </a:r>
            <a:r>
              <a:rPr lang="pl-PL" b="1" dirty="0"/>
              <a:t>)</a:t>
            </a:r>
            <a:r>
              <a:rPr lang="pl-PL" dirty="0"/>
              <a:t>.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677" y="3620642"/>
            <a:ext cx="2896046" cy="238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70074" y="4223052"/>
                <a:ext cx="179061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cs-CZ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4" y="4223052"/>
                <a:ext cx="1790618" cy="813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632109" y="4445293"/>
                <a:ext cx="1308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(0;1</m:t>
                      </m:r>
                      <m:r>
                        <a:rPr lang="cs-CZ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109" y="4445293"/>
                <a:ext cx="1308884" cy="369332"/>
              </a:xfrm>
              <a:prstGeom prst="rect">
                <a:avLst/>
              </a:prstGeom>
              <a:blipFill>
                <a:blip r:embed="rId4"/>
                <a:stretch>
                  <a:fillRect l="-4673" r="-7477" b="-377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71240"/>
            <a:ext cx="8229600" cy="4854924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Giniho</a:t>
            </a:r>
            <a:r>
              <a:rPr lang="cs-CZ" b="1" dirty="0">
                <a:solidFill>
                  <a:srgbClr val="C00000"/>
                </a:solidFill>
              </a:rPr>
              <a:t> koeficient</a:t>
            </a:r>
          </a:p>
          <a:p>
            <a:pPr lvl="1"/>
            <a:r>
              <a:rPr lang="cs-CZ" dirty="0" err="1"/>
              <a:t>Giniho</a:t>
            </a:r>
            <a:r>
              <a:rPr lang="cs-CZ" dirty="0"/>
              <a:t> koeficient byl pojmenován podle </a:t>
            </a:r>
            <a:r>
              <a:rPr lang="cs-CZ" dirty="0" err="1"/>
              <a:t>italskeho</a:t>
            </a:r>
            <a:r>
              <a:rPr lang="cs-CZ" dirty="0"/>
              <a:t> statistika </a:t>
            </a:r>
            <a:r>
              <a:rPr lang="cs-CZ" dirty="0" err="1"/>
              <a:t>Corrada</a:t>
            </a:r>
            <a:r>
              <a:rPr lang="cs-CZ" dirty="0"/>
              <a:t> </a:t>
            </a:r>
            <a:r>
              <a:rPr lang="cs-CZ" dirty="0" err="1"/>
              <a:t>Giniho</a:t>
            </a:r>
            <a:r>
              <a:rPr lang="cs-CZ" dirty="0"/>
              <a:t> (1884–1965).</a:t>
            </a:r>
          </a:p>
          <a:p>
            <a:pPr lvl="1"/>
            <a:r>
              <a:rPr lang="cs-CZ" dirty="0"/>
              <a:t>Velikost koeficientu nabývá hodnot z intervalu (0;1). </a:t>
            </a:r>
          </a:p>
          <a:p>
            <a:pPr lvl="1"/>
            <a:r>
              <a:rPr lang="cs-CZ" dirty="0"/>
              <a:t>Čím </a:t>
            </a:r>
            <a:r>
              <a:rPr lang="cs-CZ" b="1" dirty="0"/>
              <a:t>větší je stupeň nerovnosti</a:t>
            </a:r>
            <a:r>
              <a:rPr lang="cs-CZ" dirty="0"/>
              <a:t>, tím blíže je hodnota </a:t>
            </a:r>
            <a:r>
              <a:rPr lang="cs-CZ" dirty="0" err="1"/>
              <a:t>Giniho</a:t>
            </a:r>
            <a:r>
              <a:rPr lang="cs-CZ" dirty="0"/>
              <a:t> koeficientu </a:t>
            </a:r>
            <a:r>
              <a:rPr lang="cs-CZ" b="1" dirty="0">
                <a:solidFill>
                  <a:schemeClr val="tx1"/>
                </a:solidFill>
              </a:rPr>
              <a:t>jedné</a:t>
            </a:r>
            <a:r>
              <a:rPr lang="cs-CZ" dirty="0"/>
              <a:t> a opačně, při </a:t>
            </a:r>
            <a:r>
              <a:rPr lang="cs-CZ" b="1" dirty="0">
                <a:solidFill>
                  <a:srgbClr val="C00000"/>
                </a:solidFill>
              </a:rPr>
              <a:t>rovnoměrnějším rozděleni důchodů </a:t>
            </a:r>
            <a:r>
              <a:rPr lang="cs-CZ" dirty="0"/>
              <a:t>se hodnota koeficientu </a:t>
            </a:r>
            <a:r>
              <a:rPr lang="cs-CZ" b="1" dirty="0">
                <a:solidFill>
                  <a:srgbClr val="C00000"/>
                </a:solidFill>
              </a:rPr>
              <a:t>blíží nule</a:t>
            </a:r>
            <a:r>
              <a:rPr lang="cs-CZ" dirty="0"/>
              <a:t>.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83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37423"/>
            <a:ext cx="8229600" cy="5202991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1"/>
                </a:solidFill>
              </a:rPr>
              <a:t>Z pouhé změny v nerovnosti v rozdělování </a:t>
            </a:r>
            <a:r>
              <a:rPr lang="cs-CZ" b="1" dirty="0">
                <a:solidFill>
                  <a:schemeClr val="tx1"/>
                </a:solidFill>
              </a:rPr>
              <a:t>není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možné</a:t>
            </a:r>
            <a:r>
              <a:rPr lang="cs-CZ" dirty="0">
                <a:solidFill>
                  <a:schemeClr val="tx1"/>
                </a:solidFill>
              </a:rPr>
              <a:t> dělat </a:t>
            </a:r>
            <a:r>
              <a:rPr lang="cs-CZ" b="1" dirty="0">
                <a:solidFill>
                  <a:schemeClr val="tx1"/>
                </a:solidFill>
              </a:rPr>
              <a:t>jednoznačné závěry</a:t>
            </a:r>
            <a:r>
              <a:rPr lang="cs-CZ" dirty="0">
                <a:solidFill>
                  <a:schemeClr val="tx1"/>
                </a:solidFill>
              </a:rPr>
              <a:t>, jestliže neznáme příčiny, které  k této změně vedly, a její následky.</a:t>
            </a:r>
          </a:p>
          <a:p>
            <a:r>
              <a:rPr lang="cs-CZ" dirty="0">
                <a:solidFill>
                  <a:schemeClr val="tx1"/>
                </a:solidFill>
              </a:rPr>
              <a:t>Podle ekonomů přerozdělování snižuje velikost </a:t>
            </a:r>
            <a:r>
              <a:rPr lang="cs-CZ" b="1" dirty="0">
                <a:solidFill>
                  <a:srgbClr val="C00000"/>
                </a:solidFill>
              </a:rPr>
              <a:t>disponibilního důchodu </a:t>
            </a:r>
            <a:r>
              <a:rPr lang="cs-CZ" dirty="0">
                <a:solidFill>
                  <a:schemeClr val="tx1"/>
                </a:solidFill>
              </a:rPr>
              <a:t>společnosti.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Disponibilní důchod </a:t>
            </a:r>
            <a:r>
              <a:rPr lang="cs-CZ" dirty="0"/>
              <a:t>v ekonomii označuje část příjmu domácností, která je jim k dispozici po odečtení daní a povinných odvodů a zahrnuje příjmy, které mohou být použity na spotřebu (C) nebo úspory (S),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tx1"/>
                </a:solidFill>
              </a:rPr>
              <a:t>YD = C + S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2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37423"/>
            <a:ext cx="8229600" cy="52029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b="1" dirty="0">
                <a:solidFill>
                  <a:srgbClr val="C00000"/>
                </a:solidFill>
              </a:rPr>
              <a:t>Důvody:</a:t>
            </a:r>
          </a:p>
          <a:p>
            <a:pPr marL="1085850" lvl="1" indent="-514350">
              <a:buFont typeface="+mj-lt"/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Administrativní náklady </a:t>
            </a:r>
            <a:r>
              <a:rPr lang="cs-CZ" dirty="0">
                <a:solidFill>
                  <a:schemeClr val="tx1"/>
                </a:solidFill>
              </a:rPr>
              <a:t>– s přerozdělováním jsou vždy spjaté neproduktivní náklady (platy úředníků,…).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50" y="2698594"/>
            <a:ext cx="3352617" cy="3352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3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37423"/>
            <a:ext cx="8229600" cy="52029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b="1" dirty="0">
                <a:solidFill>
                  <a:srgbClr val="C00000"/>
                </a:solidFill>
              </a:rPr>
              <a:t>Důvody:</a:t>
            </a:r>
          </a:p>
          <a:p>
            <a:pPr marL="1085850" lvl="1" indent="-514350">
              <a:buFont typeface="+mj-lt"/>
              <a:buAutoNum type="arabicPeriod" startAt="2"/>
            </a:pPr>
            <a:r>
              <a:rPr lang="cs-CZ" b="1" dirty="0">
                <a:solidFill>
                  <a:schemeClr val="tx1"/>
                </a:solidFill>
              </a:rPr>
              <a:t>Vliv na pracovní úsilí a podnikatelství </a:t>
            </a:r>
            <a:r>
              <a:rPr lang="cs-CZ" dirty="0">
                <a:solidFill>
                  <a:schemeClr val="tx1"/>
                </a:solidFill>
              </a:rPr>
              <a:t>– přerozdělování často oslabuje podněty k práci a podnikání (část domácností dá přednost volnému času před prací, nebo málo intenzivní práci před prací intenzivnější).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59" y="3378820"/>
            <a:ext cx="2823676" cy="282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97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37423"/>
            <a:ext cx="8229600" cy="52029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b="1" dirty="0">
                <a:solidFill>
                  <a:srgbClr val="C00000"/>
                </a:solidFill>
              </a:rPr>
              <a:t>Důvody:</a:t>
            </a:r>
          </a:p>
          <a:p>
            <a:pPr marL="1085850" lvl="1" indent="-514350">
              <a:buFont typeface="+mj-lt"/>
              <a:buAutoNum type="arabicPeriod" startAt="3"/>
            </a:pPr>
            <a:r>
              <a:rPr lang="cs-CZ" b="1" dirty="0">
                <a:solidFill>
                  <a:schemeClr val="tx1"/>
                </a:solidFill>
              </a:rPr>
              <a:t>Vliv na tvorbu úspor a investic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Státní podpora výrobních podniků (dotace, subvence,…) může jak oslabovat náročnost tržního prostředí a tím působit proti efektivnosti výroby a oslabovat alokační funkci trhu,  tak také být účinnou formou zvyšování efektivnosti.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Vysoké výdaje státního rozpočtu předpokládají vysoké daně nebo vysoký stání dluh. </a:t>
            </a:r>
          </a:p>
          <a:p>
            <a:pPr lvl="3"/>
            <a:r>
              <a:rPr lang="cs-CZ" dirty="0">
                <a:solidFill>
                  <a:schemeClr val="tx1"/>
                </a:solidFill>
              </a:rPr>
              <a:t>Vysoká míra zdanění vede ke snížení sklonu k úsporám, neboť investované úspory podléhají zdanění; vysoké daňové zatížení důchodů tedy naopak zvyšuje sklon ke spotřebě.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9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Nerovnosti v důchodech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37423"/>
            <a:ext cx="8229600" cy="520299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b="1" dirty="0">
                <a:solidFill>
                  <a:srgbClr val="C00000"/>
                </a:solidFill>
              </a:rPr>
              <a:t>Důvody:</a:t>
            </a:r>
          </a:p>
          <a:p>
            <a:pPr marL="1085850" lvl="1" indent="-514350">
              <a:buFont typeface="+mj-lt"/>
              <a:buAutoNum type="arabicPeriod" startAt="3"/>
            </a:pPr>
            <a:r>
              <a:rPr lang="cs-CZ" b="1" dirty="0">
                <a:solidFill>
                  <a:schemeClr val="tx1"/>
                </a:solidFill>
              </a:rPr>
              <a:t>Vliv na tvorbu úspor a investic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Vliv přerozdělovacích </a:t>
            </a:r>
          </a:p>
          <a:p>
            <a:pPr marL="1028700" lvl="2" indent="0">
              <a:buNone/>
            </a:pPr>
            <a:r>
              <a:rPr lang="cs-CZ" dirty="0">
                <a:solidFill>
                  <a:schemeClr val="tx1"/>
                </a:solidFill>
              </a:rPr>
              <a:t>opatření na pracovní úsilí </a:t>
            </a:r>
          </a:p>
          <a:p>
            <a:pPr marL="1028700" lvl="2" indent="0">
              <a:buNone/>
            </a:pPr>
            <a:r>
              <a:rPr lang="cs-CZ" dirty="0">
                <a:solidFill>
                  <a:schemeClr val="tx1"/>
                </a:solidFill>
              </a:rPr>
              <a:t>a podnikatelskou aktivitu, </a:t>
            </a:r>
          </a:p>
          <a:p>
            <a:pPr marL="1028700" lvl="2" indent="0">
              <a:buNone/>
            </a:pPr>
            <a:r>
              <a:rPr lang="cs-CZ" dirty="0">
                <a:solidFill>
                  <a:schemeClr val="tx1"/>
                </a:solidFill>
              </a:rPr>
              <a:t>stejně tak jako na tvorbu </a:t>
            </a:r>
          </a:p>
          <a:p>
            <a:pPr marL="1028700" lvl="2" indent="0">
              <a:buNone/>
            </a:pPr>
            <a:r>
              <a:rPr lang="cs-CZ" dirty="0">
                <a:solidFill>
                  <a:schemeClr val="tx1"/>
                </a:solidFill>
              </a:rPr>
              <a:t>úspor a jejich přeměnu v </a:t>
            </a:r>
          </a:p>
          <a:p>
            <a:pPr marL="1028700" lvl="2" indent="0">
              <a:buNone/>
            </a:pPr>
            <a:r>
              <a:rPr lang="cs-CZ" dirty="0">
                <a:solidFill>
                  <a:schemeClr val="tx1"/>
                </a:solidFill>
              </a:rPr>
              <a:t>investice, má své kladné i </a:t>
            </a:r>
          </a:p>
          <a:p>
            <a:pPr marL="1028700" lvl="2" indent="0">
              <a:buNone/>
            </a:pPr>
            <a:r>
              <a:rPr lang="cs-CZ" dirty="0">
                <a:solidFill>
                  <a:schemeClr val="tx1"/>
                </a:solidFill>
              </a:rPr>
              <a:t>záporné aspekty.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956" y="2280423"/>
            <a:ext cx="3412273" cy="341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Ekonomie vymezuje </a:t>
            </a:r>
            <a:r>
              <a:rPr lang="cs-CZ" b="1" dirty="0"/>
              <a:t>následující funkce státu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funkci legislativní,</a:t>
            </a:r>
          </a:p>
          <a:p>
            <a:pPr lvl="1"/>
            <a:r>
              <a:rPr lang="cs-CZ" dirty="0"/>
              <a:t>funkci stabilizační (makroekonomickou),</a:t>
            </a:r>
          </a:p>
          <a:p>
            <a:pPr lvl="1"/>
            <a:r>
              <a:rPr lang="cs-CZ" dirty="0"/>
              <a:t>funkci alokační,</a:t>
            </a:r>
          </a:p>
          <a:p>
            <a:pPr lvl="1"/>
            <a:r>
              <a:rPr lang="cs-CZ" dirty="0"/>
              <a:t>funkci producenta veřejných statků.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6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Funkce státu:</a:t>
            </a:r>
          </a:p>
          <a:p>
            <a:pPr lvl="1"/>
            <a:r>
              <a:rPr lang="cs-CZ" b="1" dirty="0"/>
              <a:t>funkce legislativní</a:t>
            </a:r>
            <a:r>
              <a:rPr lang="cs-CZ" dirty="0"/>
              <a:t>, která spočívá ve vymezení právního rámce tržní ekonomiky – pravidel hry (je tato funkce součástí mikroekonomické úlohy státu), </a:t>
            </a:r>
          </a:p>
          <a:p>
            <a:pPr lvl="1"/>
            <a:r>
              <a:rPr lang="cs-CZ" b="1" dirty="0"/>
              <a:t>funkce stabilizační </a:t>
            </a:r>
            <a:r>
              <a:rPr lang="cs-CZ" dirty="0"/>
              <a:t>(makroekonomickou), kdy vláda a centrální banka využívá monetární a fiskální politiky k zajištění stabilního ekonomického růstu, </a:t>
            </a:r>
          </a:p>
          <a:p>
            <a:pPr lvl="1"/>
            <a:r>
              <a:rPr lang="cs-CZ" b="1" dirty="0"/>
              <a:t>funkce alokační</a:t>
            </a:r>
            <a:r>
              <a:rPr lang="cs-CZ" dirty="0"/>
              <a:t>, kdy stát přerozděluje vytvořené zdroje tak, aby zmírnil sociální dopady alokační efektivnosti trhu,</a:t>
            </a:r>
          </a:p>
          <a:p>
            <a:pPr lvl="1"/>
            <a:r>
              <a:rPr lang="cs-CZ" b="1" dirty="0"/>
              <a:t>funkce producenta </a:t>
            </a:r>
            <a:r>
              <a:rPr lang="cs-CZ" dirty="0"/>
              <a:t>veřejných statků.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1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Teorie veřejné volby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Podle politiků sleduje člověk veřejný zájem, podle ekonomů individuální zájem. </a:t>
            </a:r>
          </a:p>
          <a:p>
            <a:r>
              <a:rPr lang="cs-CZ" dirty="0"/>
              <a:t>Vyvstává otázka, zda lze tuto dichotomii v pojetí zájmů člověka překlenout. </a:t>
            </a:r>
          </a:p>
          <a:p>
            <a:r>
              <a:rPr lang="cs-CZ" dirty="0"/>
              <a:t>Vyřešení této dichotomie se týká právě funkcí a postavení státu. </a:t>
            </a:r>
          </a:p>
          <a:p>
            <a:r>
              <a:rPr lang="cs-CZ" dirty="0"/>
              <a:t>Odpověď na tuto otázku dává právě </a:t>
            </a:r>
            <a:r>
              <a:rPr lang="cs-CZ" b="1" dirty="0">
                <a:solidFill>
                  <a:srgbClr val="C00000"/>
                </a:solidFill>
              </a:rPr>
              <a:t>teorie veřejné volby</a:t>
            </a:r>
            <a:r>
              <a:rPr lang="cs-CZ" dirty="0"/>
              <a:t>. </a:t>
            </a:r>
          </a:p>
          <a:p>
            <a:r>
              <a:rPr lang="cs-CZ" b="1" dirty="0"/>
              <a:t>Předmětem</a:t>
            </a:r>
            <a:r>
              <a:rPr lang="cs-CZ" dirty="0"/>
              <a:t> teorie veřejné volby je způsob, jak jsou individuální preference přeměňovány v kolektivní rozhodnutí a jak se tato realizují a jaké alokace zdrojů je takto dosaženo.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5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Subjekty politického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Individuální preference se přeměňují v kolektivní rozhodnutí prostřednictvím volebního mechanismu, který vychází ze zákonů v dané zemi a volebního systému. </a:t>
            </a:r>
          </a:p>
          <a:p>
            <a:r>
              <a:rPr lang="cs-CZ" dirty="0"/>
              <a:t>Jedná se o specifický trh označovaný jako </a:t>
            </a:r>
            <a:r>
              <a:rPr lang="cs-CZ" b="1" dirty="0"/>
              <a:t>politický trh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Subjekty politického trhu jsou:</a:t>
            </a:r>
          </a:p>
          <a:p>
            <a:pPr lvl="2"/>
            <a:r>
              <a:rPr lang="cs-CZ" dirty="0"/>
              <a:t>Voliči,</a:t>
            </a:r>
          </a:p>
          <a:p>
            <a:pPr lvl="2"/>
            <a:r>
              <a:rPr lang="cs-CZ" dirty="0"/>
              <a:t>Politici,</a:t>
            </a:r>
          </a:p>
          <a:p>
            <a:pPr lvl="2"/>
            <a:r>
              <a:rPr lang="cs-CZ" dirty="0"/>
              <a:t>Byrokracie,</a:t>
            </a:r>
          </a:p>
          <a:p>
            <a:pPr lvl="2"/>
            <a:r>
              <a:rPr lang="cs-CZ" dirty="0"/>
              <a:t>Zájmové skupiny (lobby).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1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Subjekty politického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b="1" dirty="0"/>
              <a:t>Elementy politického trhu </a:t>
            </a:r>
            <a:r>
              <a:rPr lang="cs-CZ" dirty="0"/>
              <a:t>představují volební sliby nabízené politiky a poptávané voliči a volební hlasy nabízené voliči a poptávané politiky. </a:t>
            </a:r>
          </a:p>
          <a:p>
            <a:r>
              <a:rPr lang="cs-CZ" b="1" dirty="0"/>
              <a:t>Politici</a:t>
            </a:r>
            <a:r>
              <a:rPr lang="cs-CZ" dirty="0"/>
              <a:t> se snaží být zvoleni a voliči se snaží o dosažení maximalizace svého prospěchu (např. transferových plateb).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39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8283"/>
            <a:ext cx="8229600" cy="65935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Subjekty politického trhu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5775"/>
            <a:ext cx="8229600" cy="4520387"/>
          </a:xfrm>
        </p:spPr>
        <p:txBody>
          <a:bodyPr>
            <a:normAutofit/>
          </a:bodyPr>
          <a:lstStyle/>
          <a:p>
            <a:r>
              <a:rPr lang="cs-CZ" dirty="0"/>
              <a:t>Volební boj se vede </a:t>
            </a:r>
            <a:r>
              <a:rPr lang="cs-CZ" b="1" dirty="0"/>
              <a:t>volebními sliby </a:t>
            </a:r>
            <a:r>
              <a:rPr lang="cs-CZ" dirty="0"/>
              <a:t>(rozsah veřejných statků a přerozdělování důchodů). </a:t>
            </a:r>
          </a:p>
          <a:p>
            <a:r>
              <a:rPr lang="cs-CZ" dirty="0"/>
              <a:t>To úzce souvisí s časovým hlediskem, které je dáno </a:t>
            </a:r>
            <a:r>
              <a:rPr lang="cs-CZ" b="1" dirty="0"/>
              <a:t>délkou volebního období </a:t>
            </a:r>
            <a:r>
              <a:rPr lang="cs-CZ" dirty="0"/>
              <a:t>a tedy možností splnit volební sliby. </a:t>
            </a:r>
          </a:p>
          <a:p>
            <a:r>
              <a:rPr lang="cs-CZ" dirty="0"/>
              <a:t>Tak jako v ekonomice, i v politice rozlišujeme </a:t>
            </a:r>
            <a:r>
              <a:rPr lang="cs-CZ" b="1" dirty="0"/>
              <a:t>krátkodobé</a:t>
            </a:r>
            <a:r>
              <a:rPr lang="cs-CZ" dirty="0"/>
              <a:t> a </a:t>
            </a:r>
            <a:r>
              <a:rPr lang="cs-CZ" b="1" dirty="0"/>
              <a:t>dlouhodobé</a:t>
            </a:r>
            <a:r>
              <a:rPr lang="cs-CZ" dirty="0"/>
              <a:t> časové hledisko. 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4762419-1ADB-B3D2-A0F0-75FCBAAA8B5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1830</Words>
  <Application>Microsoft Office PowerPoint</Application>
  <PresentationFormat>Předvádění na obrazovce (4:3)</PresentationFormat>
  <Paragraphs>224</Paragraphs>
  <Slides>39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Wingdings</vt:lpstr>
      <vt:lpstr>Office Theme</vt:lpstr>
      <vt:lpstr>Mikroekonomie MIK   Politika státu v oblasti mikroekonomie</vt:lpstr>
      <vt:lpstr>Teorie veřejné volby</vt:lpstr>
      <vt:lpstr>Teorie veřejné volby</vt:lpstr>
      <vt:lpstr>Teorie veřejné volby</vt:lpstr>
      <vt:lpstr>Teorie veřejné volby</vt:lpstr>
      <vt:lpstr>Teorie veřejné volby</vt:lpstr>
      <vt:lpstr>Subjekty politického trhu</vt:lpstr>
      <vt:lpstr>Subjekty politického trhu</vt:lpstr>
      <vt:lpstr>Subjekty politického trhu</vt:lpstr>
      <vt:lpstr>Teorie veřejné volby</vt:lpstr>
      <vt:lpstr>Hlasovací pravidla ve veřejné volbě</vt:lpstr>
      <vt:lpstr>Základní pravidla většinového hlasování</vt:lpstr>
      <vt:lpstr>Dobývání renty a korupce</vt:lpstr>
      <vt:lpstr>Důchod</vt:lpstr>
      <vt:lpstr>Důchod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Nerovnosti v důchodech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Škrabal Jaroslav</cp:lastModifiedBy>
  <cp:revision>157</cp:revision>
  <cp:lastPrinted>2024-09-22T15:08:10Z</cp:lastPrinted>
  <dcterms:modified xsi:type="dcterms:W3CDTF">2026-01-15T08:46:09Z</dcterms:modified>
</cp:coreProperties>
</file>