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handoutMasterIdLst>
    <p:handoutMasterId r:id="rId65"/>
  </p:handoutMasterIdLst>
  <p:sldIdLst>
    <p:sldId id="256" r:id="rId2"/>
    <p:sldId id="285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3" r:id="rId29"/>
    <p:sldId id="521" r:id="rId30"/>
    <p:sldId id="524" r:id="rId31"/>
    <p:sldId id="522" r:id="rId32"/>
    <p:sldId id="525" r:id="rId33"/>
    <p:sldId id="526" r:id="rId34"/>
    <p:sldId id="527" r:id="rId35"/>
    <p:sldId id="528" r:id="rId36"/>
    <p:sldId id="529" r:id="rId37"/>
    <p:sldId id="530" r:id="rId38"/>
    <p:sldId id="531" r:id="rId39"/>
    <p:sldId id="532" r:id="rId40"/>
    <p:sldId id="533" r:id="rId41"/>
    <p:sldId id="534" r:id="rId42"/>
    <p:sldId id="535" r:id="rId43"/>
    <p:sldId id="536" r:id="rId44"/>
    <p:sldId id="537" r:id="rId45"/>
    <p:sldId id="538" r:id="rId46"/>
    <p:sldId id="539" r:id="rId47"/>
    <p:sldId id="540" r:id="rId48"/>
    <p:sldId id="541" r:id="rId49"/>
    <p:sldId id="542" r:id="rId50"/>
    <p:sldId id="543" r:id="rId51"/>
    <p:sldId id="544" r:id="rId52"/>
    <p:sldId id="545" r:id="rId53"/>
    <p:sldId id="546" r:id="rId54"/>
    <p:sldId id="547" r:id="rId55"/>
    <p:sldId id="433" r:id="rId56"/>
    <p:sldId id="548" r:id="rId57"/>
    <p:sldId id="549" r:id="rId58"/>
    <p:sldId id="550" r:id="rId59"/>
    <p:sldId id="551" r:id="rId60"/>
    <p:sldId id="552" r:id="rId61"/>
    <p:sldId id="553" r:id="rId62"/>
    <p:sldId id="261" r:id="rId63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15.01.2026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33.png"/><Relationship Id="rId4" Type="http://schemas.openxmlformats.org/officeDocument/2006/relationships/image" Target="../media/image43.png"/><Relationship Id="rId9" Type="http://schemas.openxmlformats.org/officeDocument/2006/relationships/image" Target="../media/image32.png"/><Relationship Id="rId1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>
                <a:solidFill>
                  <a:srgbClr val="D10202"/>
                </a:solidFill>
              </a:rPr>
            </a:br>
            <a:r>
              <a:rPr lang="cs-CZ" b="1">
                <a:solidFill>
                  <a:srgbClr val="D10202"/>
                </a:solidFill>
              </a:rPr>
              <a:t>MIK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Nedokonalá konkurence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cs-CZ" sz="1800" b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/>
              <a:t>Individuální poptávková křivka </a:t>
            </a:r>
            <a:r>
              <a:rPr lang="cs-CZ" dirty="0"/>
              <a:t>v nedokonalé konkurenci odráží chování spotřebitelů vůči produktu nabízenému konkrétní firmou, která má moc ovlivňovat cenu. </a:t>
            </a:r>
          </a:p>
          <a:p>
            <a:pPr>
              <a:defRPr/>
            </a:pPr>
            <a:r>
              <a:rPr lang="cs-CZ" dirty="0"/>
              <a:t>Na rozdíl od </a:t>
            </a:r>
            <a:r>
              <a:rPr lang="cs-CZ" dirty="0">
                <a:solidFill>
                  <a:srgbClr val="FF0000"/>
                </a:solidFill>
              </a:rPr>
              <a:t>dokonale konkurenčního trhu</a:t>
            </a:r>
            <a:r>
              <a:rPr lang="cs-CZ" dirty="0"/>
              <a:t>, kde je </a:t>
            </a:r>
            <a:r>
              <a:rPr lang="cs-CZ" dirty="0">
                <a:solidFill>
                  <a:srgbClr val="FF0000"/>
                </a:solidFill>
              </a:rPr>
              <a:t>poptávková křivka pro jednotlivou firmu horizontální </a:t>
            </a:r>
            <a:r>
              <a:rPr lang="cs-CZ" dirty="0"/>
              <a:t>(firma může prodávat jakékoliv množství za tržní cenu), v </a:t>
            </a:r>
            <a:r>
              <a:rPr lang="cs-CZ" b="1" dirty="0">
                <a:solidFill>
                  <a:schemeClr val="accent2"/>
                </a:solidFill>
              </a:rPr>
              <a:t>nedokonalé konkurenci je poptávková křivka klesající</a:t>
            </a:r>
            <a:r>
              <a:rPr lang="cs-CZ" dirty="0"/>
              <a:t>. </a:t>
            </a:r>
          </a:p>
          <a:p>
            <a:pPr lvl="1">
              <a:defRPr/>
            </a:pPr>
            <a:r>
              <a:rPr lang="cs-CZ" dirty="0"/>
              <a:t>To znamená, že firma může prodat více výrobků pouze za cenu nižší, než je současná cena.</a:t>
            </a:r>
            <a:endParaRPr lang="cs-CZ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8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Individuální poptávková křivka</a:t>
            </a:r>
            <a:endParaRPr lang="cs-CZ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287587"/>
            <a:ext cx="72961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Hlavní příčiny vzniku nedokonalé konkurence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Nákladové podmínky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v podobě tzv. </a:t>
            </a:r>
            <a:r>
              <a:rPr lang="cs-CZ" altLang="cs-CZ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úspor z rozsahu výroby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Při výrobě velkého objemu produkce se náklady rozpočítávají na větší počet výrobků = průměrné náklady s růstem produkce klesají.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Bariéry konkurence:</a:t>
            </a:r>
          </a:p>
          <a:p>
            <a:pPr lvl="1"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Právní restrikce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ochranná známka, patenty, copyright, ... </a:t>
            </a:r>
          </a:p>
          <a:p>
            <a:pPr lvl="2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Dává majitelům výsadní právo vyrábět daný produkt.</a:t>
            </a:r>
          </a:p>
          <a:p>
            <a:pPr lvl="1"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Diferenciace produktu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každý výrobce přichází na trh s produkcí, která se liší od produkce konkurence.</a:t>
            </a:r>
          </a:p>
          <a:p>
            <a:pPr>
              <a:defRPr/>
            </a:pPr>
            <a:endParaRPr lang="cs-CZ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4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Další faktory vedoucí k nedokonalosti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73464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Nedostatečná informovanost tržních subjektů.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Vlastnictví důležitého výrobního faktoru v rukou jedné firmy.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Zásahy státu do tržního mechanismu (regulace cen).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Politické okolnosti (vznik OPEC -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of Petrol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Exporting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cs-CZ" dirty="0"/>
              <a:t>OPEC vznikla v roce 1960 jako kartel, který koordinuje ropnou politiku mezi členskými zeměmi s cílem ovlivňovat ceny ropy na světovém trhu. </a:t>
            </a:r>
          </a:p>
          <a:p>
            <a:pPr lvl="1"/>
            <a:r>
              <a:rPr lang="cs-CZ" dirty="0"/>
              <a:t>Tento politický krok měl významný vliv na nabídku ropy, její cenu a světové hospodářství, protože OPEC prostřednictvím kvót na těžbu ovlivňuje, kolik ropy bude na trhu k dispozici.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1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Rovnováha firmy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Firma je tedy v rovnováze, vyrábí-li objem produkce, při němž maximalizuje svůj zisk - rovnovážný objem produkce tedy odvozuje ze vztahu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MR = MC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Náklady jsou ovlivněny výrobou a charakter konkurence je neovlivňuje.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Charakter příjmů je avšak charakterem konkurence ovlivněn zásadně. 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Výrobci můžou ovlivnit ceny a víme, že s růstem objemu produkce tuto cenu snižují. 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Pokles ceny bude tedy mít vliv na příjmy firmy.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4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Příjmy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501483" y="1996068"/>
                <a:ext cx="5452946" cy="4141244"/>
              </a:xfrm>
            </p:spPr>
            <p:txBody>
              <a:bodyPr>
                <a:normAutofit fontScale="55000" lnSpcReduction="20000"/>
              </a:bodyPr>
              <a:lstStyle/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 levé straně je graf celkového příjmu (TR) ve vztahu k objemu produkce (Q).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Křivka má tvar obráceného „U“, což znamená, že celkový příjem nejprve roste, ale po dosažení maxima začne klesat.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Když je cenová elasticita poptávky</a:t>
                </a:r>
                <a:b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(elastická poptávka), celkový příjem roste s rostoucím objemem produkce.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 bodě,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 </m:t>
                    </m:r>
                  </m:oMath>
                </a14:m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(jednotková elasticita), celkový příjem dosahuje svého vrcholu.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Jakmile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&lt;1 </m:t>
                    </m:r>
                  </m:oMath>
                </a14:m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(neelastická poptávka), celkový příjem s dalším růstem objemu klesá.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483" y="1996068"/>
                <a:ext cx="5452946" cy="4141244"/>
              </a:xfrm>
              <a:blipFill>
                <a:blip r:embed="rId2"/>
                <a:stretch>
                  <a:fillRect t="-1029" r="-8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5" y="1996068"/>
            <a:ext cx="3367668" cy="33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Příjmy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78059" y="1718720"/>
                <a:ext cx="5452946" cy="4532011"/>
              </a:xfrm>
            </p:spPr>
            <p:txBody>
              <a:bodyPr>
                <a:normAutofit fontScale="47500" lnSpcReduction="20000"/>
              </a:bodyPr>
              <a:lstStyle/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 pravé straně je graf mezního příjmu (MR) a průměrného příjmu (AR) ve vztahu k objemu produkce.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Křivka AR (žlutá čára) odpovídá poptávkové křivce, protože průměrný příjem je příjem na jednotku (tedy cena).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Křivka MR (zelená čára) leží pod křivkou AR a klesá strměji. 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je charakteristické pro nedokonalou konkurenci, kde MR je nižší než AR, protože firma musí snížit cenu, aby prodala více jednotek.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Stejně jako u TR i zde platí, že v elastické části poptávky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je mezní příjem kladný.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 bodě,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je MR nulový, což je bod maximálního TR.</a:t>
                </a:r>
              </a:p>
              <a:p>
                <a:pPr eaLnBrk="1" hangingPunct="1"/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Pokud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&lt;1</m:t>
                    </m:r>
                  </m:oMath>
                </a14:m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MR je záporný, což znamená, že další zvýšení produkce by vedlo ke snížení celkového příjmu.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059" y="1718720"/>
                <a:ext cx="5452946" cy="4532011"/>
              </a:xfrm>
              <a:blipFill>
                <a:blip r:embed="rId2"/>
                <a:stretch>
                  <a:fillRect t="-808" r="-11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005" y="1996067"/>
            <a:ext cx="3459891" cy="33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Příjmy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36" y="1739106"/>
            <a:ext cx="72580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Celkový příjem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Celkový objem produkce získáme ze vztahu T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 = P*Q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Celkové příjmy mohou růst nebo klesat (závisí to na elasticitě poptávky po produkci firmy).</a:t>
            </a:r>
          </a:p>
          <a:p>
            <a:pPr lvl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Poptávka je elastická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procentní růst objemu prodané produkce je větší než procentní pokles ceny, takže přestože cena klesá, celkový příjem roste.</a:t>
            </a:r>
          </a:p>
          <a:p>
            <a:pPr lvl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Poptávka je neelastická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procentní růst objemu prodané produkce je menší než procentní pokles ceny, takže snižuje-li firma cenu, její celkový příjem klesá.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Mezní a průměrný příjem firmy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Definice jednotkových příjmů: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= ∆TR /∆Q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AR = TR / Q = P</a:t>
            </a:r>
          </a:p>
          <a:p>
            <a:pPr lvl="1" eaLnBrk="1" hangingPunct="1"/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Dvě základní odlišnosti od konkurence dokonalé: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Křivky AR a MR mají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zápornou směrnici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, což je důsledek záporné směrnice individuální poptávkové křivky.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Křivka MR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není totožná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 křivkou AR, ale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klesá rychleji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3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Nyní se pokusíme objasnit model fungování trhu v případě, že dojde ke vzniku „nedokonalostí“. </a:t>
            </a:r>
          </a:p>
          <a:p>
            <a:r>
              <a:rPr lang="cs-CZ" dirty="0"/>
              <a:t>První, co si musíme uvědomit, je to, že firmy nabízejí </a:t>
            </a:r>
            <a:r>
              <a:rPr lang="cs-CZ" b="1" dirty="0"/>
              <a:t>diferencovaný produkt </a:t>
            </a:r>
            <a:r>
              <a:rPr lang="cs-CZ" dirty="0"/>
              <a:t>a tím se dostávají do situace, kdy mohou ovlivňovat cenu svých výrobků.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Mezní příjem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Protože v případě nedokonalé konkurence poptávková křivka klesá, mezní příjem (MR) klesá s růstem výroby a musí být nižší než ceny, za které se prodává poslední jednotka (MR 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&lt; P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je podobně jako TR ovlivněn elasticitou poptávky: 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&gt; 0 -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když je poptávka elastická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= 0 - když je poptávka jednotkově elastická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0 - když je poptávka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neelastická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5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/>
              <a:t>Při existenci nedokonalé konkurence dochází k projevům neefektivnosti (výrobní i alokační).</a:t>
            </a:r>
          </a:p>
          <a:p>
            <a:pPr eaLnBrk="1" hangingPunct="1"/>
            <a:r>
              <a:rPr lang="cs-CZ" dirty="0"/>
              <a:t>Jak již víme, neefektivností se rozumí stav, kdy firmy vyrábí méně, než by mohly a za vyšší ceny. </a:t>
            </a:r>
          </a:p>
          <a:p>
            <a:pPr eaLnBrk="1" hangingPunct="1"/>
            <a:r>
              <a:rPr lang="cs-CZ" b="1" dirty="0"/>
              <a:t>Výrobní efektivnost </a:t>
            </a:r>
            <a:r>
              <a:rPr lang="cs-CZ" dirty="0"/>
              <a:t>nastává tehdy, produkují-li firmy takový rozsah produkce, při kterém jsou minimalizovány dlouhodobé průměrné náklady. </a:t>
            </a:r>
          </a:p>
          <a:p>
            <a:pPr eaLnBrk="1" hangingPunct="1"/>
            <a:r>
              <a:rPr lang="cs-CZ" dirty="0"/>
              <a:t>Protože ani </a:t>
            </a:r>
            <a:r>
              <a:rPr lang="cs-CZ" dirty="0">
                <a:solidFill>
                  <a:srgbClr val="FF0000"/>
                </a:solidFill>
              </a:rPr>
              <a:t>monopol</a:t>
            </a:r>
            <a:r>
              <a:rPr lang="cs-CZ" dirty="0"/>
              <a:t>, ani </a:t>
            </a:r>
            <a:r>
              <a:rPr lang="cs-CZ" dirty="0">
                <a:solidFill>
                  <a:srgbClr val="FF0000"/>
                </a:solidFill>
              </a:rPr>
              <a:t>oligopol</a:t>
            </a:r>
            <a:r>
              <a:rPr lang="cs-CZ" dirty="0"/>
              <a:t> a ani </a:t>
            </a:r>
            <a:r>
              <a:rPr lang="cs-CZ" dirty="0">
                <a:solidFill>
                  <a:srgbClr val="FF0000"/>
                </a:solidFill>
              </a:rPr>
              <a:t>monopolistická konkurence </a:t>
            </a:r>
            <a:r>
              <a:rPr lang="cs-CZ" dirty="0"/>
              <a:t>neprodukují na úrovni nejnižších průměrných nákladů, jsou </a:t>
            </a:r>
            <a:r>
              <a:rPr lang="cs-CZ" b="1" dirty="0"/>
              <a:t>výrobně neefektivní</a:t>
            </a:r>
            <a:r>
              <a:rPr lang="cs-CZ" dirty="0"/>
              <a:t>. </a:t>
            </a: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2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b="1" dirty="0"/>
              <a:t>Alokační efektivnost </a:t>
            </a:r>
            <a:r>
              <a:rPr lang="cs-CZ" dirty="0"/>
              <a:t>znamená, že množství vyrobené produkce odpovídá množství, které je poptáváno (a spotřebováno). </a:t>
            </a:r>
          </a:p>
          <a:p>
            <a:pPr lvl="1"/>
            <a:r>
              <a:rPr lang="cs-CZ" dirty="0"/>
              <a:t>Jinak řečeno dochází k vyrovnání mezních nákladů na produkci a prostředků, které jsou kupující ochotní vydat na koupi dodatečné produkce (což je vlastně cena produktu). </a:t>
            </a:r>
          </a:p>
          <a:p>
            <a:pPr lvl="1"/>
            <a:r>
              <a:rPr lang="cs-CZ" dirty="0"/>
              <a:t>Protože tato podmínka není splněna, všechny typy tržní struktury nedokonalé konkurence jsou také </a:t>
            </a:r>
            <a:r>
              <a:rPr lang="cs-CZ" b="1" dirty="0">
                <a:solidFill>
                  <a:srgbClr val="C00000"/>
                </a:solidFill>
              </a:rPr>
              <a:t>alokačně neefektivní</a:t>
            </a:r>
            <a:r>
              <a:rPr lang="cs-CZ" dirty="0"/>
              <a:t>. </a:t>
            </a: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/>
              <a:t>Protože úroveň produkce nedokonale konkurenčních firem je ze známých důvodů nižší, než je trh schopen akceptovat, dochází také ke </a:t>
            </a:r>
            <a:r>
              <a:rPr lang="cs-CZ" b="1" dirty="0"/>
              <a:t>ztrátě spotřebitelského přebytku</a:t>
            </a:r>
            <a:r>
              <a:rPr lang="cs-CZ" dirty="0"/>
              <a:t>, a to ve prospěch přebytku výrobce.</a:t>
            </a:r>
          </a:p>
          <a:p>
            <a:pPr lvl="1"/>
            <a:r>
              <a:rPr lang="cs-CZ" dirty="0"/>
              <a:t>V nedokonalé konkurenci je </a:t>
            </a:r>
            <a:r>
              <a:rPr lang="cs-CZ" dirty="0">
                <a:solidFill>
                  <a:srgbClr val="C00000"/>
                </a:solidFill>
              </a:rPr>
              <a:t>přebytek spotřebitele </a:t>
            </a:r>
            <a:r>
              <a:rPr lang="cs-CZ" dirty="0"/>
              <a:t>obvykle </a:t>
            </a:r>
            <a:r>
              <a:rPr lang="cs-CZ" b="1" dirty="0">
                <a:solidFill>
                  <a:srgbClr val="C00000"/>
                </a:solidFill>
              </a:rPr>
              <a:t>nižší</a:t>
            </a:r>
            <a:r>
              <a:rPr lang="cs-CZ" dirty="0"/>
              <a:t> než v dokonalé konkurenci, protože ceny jsou vyšší a množství nižší kvůli tržní síle firem.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Přebytek výrobce </a:t>
            </a:r>
            <a:r>
              <a:rPr lang="cs-CZ" dirty="0"/>
              <a:t>je </a:t>
            </a:r>
            <a:r>
              <a:rPr lang="cs-CZ" b="1" dirty="0">
                <a:solidFill>
                  <a:srgbClr val="C00000"/>
                </a:solidFill>
              </a:rPr>
              <a:t>větší</a:t>
            </a:r>
            <a:r>
              <a:rPr lang="cs-CZ" dirty="0"/>
              <a:t> díky schopnosti firem účtovat vyšší ceny než marginální náklady, což vede k vyšším ziskům na úkor spotřebitelského přebytku.</a:t>
            </a: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6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Neefektivnost nedokonale konkurenční firmy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97" y="2350213"/>
            <a:ext cx="5140713" cy="372439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41756" y="2350213"/>
            <a:ext cx="624468" cy="292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442117" y="2531327"/>
            <a:ext cx="524107" cy="412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419476" y="2407545"/>
            <a:ext cx="569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Tahoma" panose="020B0604030504040204" pitchFamily="34" charset="0"/>
              </a:rPr>
              <a:t>Kč/Q</a:t>
            </a:r>
          </a:p>
        </p:txBody>
      </p:sp>
    </p:spTree>
    <p:extLst>
      <p:ext uri="{BB962C8B-B14F-4D97-AF65-F5344CB8AC3E}">
        <p14:creationId xmlns:p14="http://schemas.microsoft.com/office/powerpoint/2010/main" val="40402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/>
                  <a:t>Zatímco v podmínkách dokonalé konkurence je bod rovnováhy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𝐷𝐾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a dochází tak k maximalizaci celkového užitku (a maximalizaci užitku spotřebitele), v podmínkách nedokonalé konkurence, je rovnováha posunuta do bodu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cs-CZ" dirty="0"/>
                  <a:t>, což odpovídá úrovni produkce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cs-CZ" dirty="0"/>
                  <a:t> a ceně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cs-CZ" dirty="0"/>
                  <a:t>PNK. </a:t>
                </a:r>
              </a:p>
              <a:p>
                <a:r>
                  <a:rPr lang="cs-CZ" dirty="0"/>
                  <a:t>Dochází ke zvýšení přebytku výrobce na úkor přebytku spotřebitele a navíc vznikají náklady mrtvé váhy. </a:t>
                </a:r>
              </a:p>
              <a:p>
                <a:r>
                  <a:rPr lang="cs-CZ" b="1" dirty="0"/>
                  <a:t>Náklady mrtvé váhy </a:t>
                </a:r>
                <a:r>
                  <a:rPr lang="cs-CZ" dirty="0"/>
                  <a:t>vyjadřují produkci, která nebyla vzhledem k podmínkám nedokonalé konkurence vyrobena. Existence nákladů mrtvé váhy je tak projevem neefektivnosti nedokonale konkurenčních trhů. 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752" r="-2074"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6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2277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Monopol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31029" y="98688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Monopol</a:t>
            </a:r>
            <a:r>
              <a:rPr lang="cs-CZ" dirty="0"/>
              <a:t> je protipólem dokonalé konkurence.</a:t>
            </a:r>
          </a:p>
          <a:p>
            <a:r>
              <a:rPr lang="cs-CZ" dirty="0"/>
              <a:t>Základní předpoklady pro </a:t>
            </a:r>
            <a:r>
              <a:rPr lang="cs-CZ" b="1" dirty="0">
                <a:solidFill>
                  <a:srgbClr val="C00000"/>
                </a:solidFill>
              </a:rPr>
              <a:t>existenci monopolu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existence jediného výrobce (firmy) na trhu,</a:t>
            </a:r>
          </a:p>
          <a:p>
            <a:pPr lvl="1"/>
            <a:r>
              <a:rPr lang="cs-CZ" dirty="0"/>
              <a:t>diferenciace produktu,</a:t>
            </a:r>
          </a:p>
          <a:p>
            <a:pPr lvl="1"/>
            <a:r>
              <a:rPr lang="cs-CZ" dirty="0"/>
              <a:t>bariéry vstupu jiných firem do odvětví.</a:t>
            </a:r>
          </a:p>
          <a:p>
            <a:r>
              <a:rPr lang="cs-CZ" dirty="0"/>
              <a:t>Protože je </a:t>
            </a:r>
            <a:r>
              <a:rPr lang="cs-CZ" b="1" dirty="0">
                <a:solidFill>
                  <a:srgbClr val="C00000"/>
                </a:solidFill>
              </a:rPr>
              <a:t>monopol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jediný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výrobce daného zboží, jeho produkce je produkce celého odvětví.</a:t>
            </a:r>
          </a:p>
          <a:p>
            <a:r>
              <a:rPr lang="cs-CZ" dirty="0"/>
              <a:t>Individuální poptávka = tržní poptávka.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337" y="4277439"/>
            <a:ext cx="1951463" cy="195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6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Rovnováha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 rozdíl od dokonalé konkurence individuální křivka klesá.</a:t>
            </a:r>
          </a:p>
          <a:p>
            <a:r>
              <a:rPr lang="cs-CZ" sz="2400" dirty="0"/>
              <a:t>Křivka mezních příjmů klesá rychleji než křivka poptávky.</a:t>
            </a:r>
          </a:p>
          <a:p>
            <a:r>
              <a:rPr lang="cs-CZ" sz="2400" dirty="0"/>
              <a:t>Podstatná odlišnost od dokonalé konkurence je v tom, že monopol sám stanoví cenu své produkce. </a:t>
            </a:r>
          </a:p>
          <a:p>
            <a:r>
              <a:rPr lang="cs-CZ" sz="2400" dirty="0"/>
              <a:t>Protože je jediným výrobcem na trhu prodává za cenu, která maximalizuje jeho zisk. </a:t>
            </a:r>
          </a:p>
          <a:p>
            <a:r>
              <a:rPr lang="cs-CZ" sz="2400" dirty="0"/>
              <a:t>Kupující však musí být ochotní ji akceptovat.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09630" y="4567142"/>
            <a:ext cx="2667000" cy="5334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C00000"/>
                </a:solidFill>
                <a:latin typeface="Tahoma" panose="020B0604030504040204" pitchFamily="34" charset="0"/>
              </a:rPr>
              <a:t>MR =</a:t>
            </a:r>
            <a:r>
              <a:rPr lang="en-US" altLang="cs-CZ" sz="24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400" dirty="0">
                <a:solidFill>
                  <a:srgbClr val="C00000"/>
                </a:solidFill>
                <a:latin typeface="Tahoma" panose="020B0604030504040204" pitchFamily="34" charset="0"/>
              </a:rPr>
              <a:t>MC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09630" y="5191823"/>
            <a:ext cx="2667000" cy="5334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00000"/>
                </a:solidFill>
                <a:latin typeface="Tahoma" panose="020B0604030504040204" pitchFamily="34" charset="0"/>
              </a:rPr>
              <a:t>P </a:t>
            </a:r>
            <a:r>
              <a:rPr lang="en-US" altLang="cs-CZ" sz="2400">
                <a:solidFill>
                  <a:srgbClr val="C00000"/>
                </a:solidFill>
                <a:latin typeface="Tahoma" panose="020B0604030504040204" pitchFamily="34" charset="0"/>
              </a:rPr>
              <a:t>&gt; </a:t>
            </a:r>
            <a:r>
              <a:rPr lang="cs-CZ" altLang="cs-CZ" sz="2400">
                <a:solidFill>
                  <a:srgbClr val="C00000"/>
                </a:solidFill>
                <a:latin typeface="Tahoma" panose="020B0604030504040204" pitchFamily="34" charset="0"/>
              </a:rPr>
              <a:t>MC</a:t>
            </a:r>
          </a:p>
        </p:txBody>
      </p:sp>
    </p:spTree>
    <p:extLst>
      <p:ext uri="{BB962C8B-B14F-4D97-AF65-F5344CB8AC3E}">
        <p14:creationId xmlns:p14="http://schemas.microsoft.com/office/powerpoint/2010/main" val="7132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Rovnováha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Rovnováha monopolu nastává v situaci, kdy monopolní firma maximalizuje svůj zisk, což se děje tam, kde se rovná mezní příjem (MR) meznímu nákladu (MC). </a:t>
            </a:r>
          </a:p>
          <a:p>
            <a:r>
              <a:rPr lang="cs-CZ" dirty="0"/>
              <a:t>Monopol má tržní moc, což mu umožňuje ovlivňovat cenu a množství prodávaného zboží, a tím může vytvářet zisky, které by byly v konkurenčním prostředí obtížně dosažitelné.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032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Graf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Graf ukazuje úroveň výstupu monopolu. </a:t>
            </a:r>
          </a:p>
          <a:p>
            <a:r>
              <a:rPr lang="cs-CZ" sz="2400" dirty="0"/>
              <a:t>Obsah obdélníku (tmavě vyšrafovaná plocha) představuje celkový zisk, který monopolní firma při prodeji produkce Q1 realizuje navíc. </a:t>
            </a:r>
          </a:p>
          <a:p>
            <a:r>
              <a:rPr lang="cs-CZ" sz="2400" dirty="0"/>
              <a:t>Tento </a:t>
            </a:r>
            <a:r>
              <a:rPr lang="cs-CZ" sz="2400" b="1" dirty="0"/>
              <a:t>monopolní zisk </a:t>
            </a:r>
            <a:r>
              <a:rPr lang="cs-CZ" sz="2400" dirty="0"/>
              <a:t>(někdy nazýván </a:t>
            </a:r>
            <a:r>
              <a:rPr lang="cs-CZ" sz="2400" b="1" dirty="0"/>
              <a:t>monopolní rentou</a:t>
            </a:r>
            <a:r>
              <a:rPr lang="cs-CZ" sz="2400" dirty="0"/>
              <a:t>) je projevem tržní síly monopolu.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903" y="3590691"/>
            <a:ext cx="2720380" cy="25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Tím se dostáváme k nejdůležitější podmínce existence nedokonalé konkurence, tím je </a:t>
            </a:r>
            <a:r>
              <a:rPr lang="cs-CZ" b="1" dirty="0">
                <a:solidFill>
                  <a:schemeClr val="tx1"/>
                </a:solidFill>
              </a:rPr>
              <a:t>záporný sklon poptávkové křivky </a:t>
            </a:r>
            <a:r>
              <a:rPr lang="cs-CZ" dirty="0"/>
              <a:t>po produkci firmy. </a:t>
            </a:r>
          </a:p>
          <a:p>
            <a:r>
              <a:rPr lang="cs-CZ" dirty="0"/>
              <a:t>Existence takovéhoto sklonu </a:t>
            </a:r>
            <a:r>
              <a:rPr lang="cs-CZ" dirty="0">
                <a:solidFill>
                  <a:srgbClr val="FF0000"/>
                </a:solidFill>
              </a:rPr>
              <a:t>nutí producenty k ovlivňování ceny své produkce </a:t>
            </a:r>
            <a:r>
              <a:rPr lang="cs-CZ" dirty="0"/>
              <a:t>a na druhé straně </a:t>
            </a:r>
            <a:r>
              <a:rPr lang="cs-CZ" dirty="0">
                <a:solidFill>
                  <a:schemeClr val="accent2"/>
                </a:solidFill>
              </a:rPr>
              <a:t>dává také spotřebiteli možnost tuto cenu ovlivňovat</a:t>
            </a:r>
            <a:r>
              <a:rPr lang="cs-CZ" dirty="0"/>
              <a:t>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9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Graf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84" y="1600200"/>
            <a:ext cx="5452526" cy="456014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07580" y="1600200"/>
            <a:ext cx="568713" cy="4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052404" y="1659483"/>
            <a:ext cx="623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ahoma" panose="020B0604030504040204" pitchFamily="34" charset="0"/>
              </a:rPr>
              <a:t>Kč/Q</a:t>
            </a:r>
          </a:p>
        </p:txBody>
      </p:sp>
    </p:spTree>
    <p:extLst>
      <p:ext uri="{BB962C8B-B14F-4D97-AF65-F5344CB8AC3E}">
        <p14:creationId xmlns:p14="http://schemas.microsoft.com/office/powerpoint/2010/main" val="17394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Graf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Existence monopolní firmy na trhu pro </a:t>
            </a:r>
            <a:r>
              <a:rPr lang="cs-CZ" b="1" dirty="0"/>
              <a:t>spotřebitele </a:t>
            </a:r>
            <a:r>
              <a:rPr lang="cs-CZ" dirty="0"/>
              <a:t>nevýhodou, a to ze dvou hledisek. </a:t>
            </a:r>
          </a:p>
          <a:p>
            <a:r>
              <a:rPr lang="cs-CZ" b="1" dirty="0"/>
              <a:t>Prvním</a:t>
            </a:r>
            <a:r>
              <a:rPr lang="cs-CZ" dirty="0"/>
              <a:t> je to, že realizuje svou produkci za vyšší ceny než dokonale konkurenční firma. </a:t>
            </a:r>
          </a:p>
          <a:p>
            <a:r>
              <a:rPr lang="cs-CZ" b="1" dirty="0"/>
              <a:t>Druhým</a:t>
            </a:r>
            <a:r>
              <a:rPr lang="cs-CZ" dirty="0"/>
              <a:t> je to, že monopol, z důvodu dosažení zisku, omezuje nabídku a tím snižuje spotřebu. </a:t>
            </a:r>
          </a:p>
          <a:p>
            <a:pPr lvl="1"/>
            <a:r>
              <a:rPr lang="cs-CZ" dirty="0"/>
              <a:t>Tím, že monopol vyrábí méně, než může a za ceny vyšší než musí, způsobuje také ztrátu spotřebitelského přebytku.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99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Křivka nabídky v podmínkách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podmínkách monopolu </a:t>
            </a:r>
            <a:r>
              <a:rPr lang="cs-CZ" b="1" dirty="0"/>
              <a:t>neexistuje nabídková křivka</a:t>
            </a:r>
            <a:r>
              <a:rPr lang="cs-CZ" dirty="0"/>
              <a:t>, protože </a:t>
            </a:r>
            <a:r>
              <a:rPr lang="cs-CZ" b="1" dirty="0">
                <a:solidFill>
                  <a:srgbClr val="C00000"/>
                </a:solidFill>
              </a:rPr>
              <a:t>neexistuje jediný vztah mezi cenou a množstvím</a:t>
            </a:r>
            <a:r>
              <a:rPr lang="cs-CZ" dirty="0"/>
              <a:t>.</a:t>
            </a:r>
          </a:p>
          <a:p>
            <a:r>
              <a:rPr lang="cs-CZ" dirty="0"/>
              <a:t>Firma v dokonalé konkurenci může nabízet různá množství při různých cenách.</a:t>
            </a:r>
          </a:p>
          <a:p>
            <a:r>
              <a:rPr lang="cs-CZ" dirty="0"/>
              <a:t>U monopolu firma může nabízet různá množství při stejné ceně nebo stejné množství při různých cenách.</a:t>
            </a:r>
          </a:p>
          <a:p>
            <a:r>
              <a:rPr lang="cs-CZ" dirty="0"/>
              <a:t>             nemůžeme jednoznačně nakreslit jeho nabídkovou křivku.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1081668" y="5151864"/>
            <a:ext cx="925552" cy="41259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3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Monopolní síla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Monopolní síla je schopnost stanovit cenu vyšší než mezní náklady.</a:t>
            </a:r>
          </a:p>
          <a:p>
            <a:r>
              <a:rPr lang="cs-CZ" dirty="0"/>
              <a:t>Stupeň monopolní síly je možno vyjádřit pomocí </a:t>
            </a:r>
            <a:r>
              <a:rPr lang="cs-CZ" b="1" dirty="0" err="1"/>
              <a:t>Lernerova</a:t>
            </a:r>
            <a:r>
              <a:rPr lang="cs-CZ" b="1" dirty="0"/>
              <a:t> indexu </a:t>
            </a:r>
            <a:r>
              <a:rPr lang="cs-CZ" dirty="0"/>
              <a:t>(L).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 vyjádření monopolní síly se používá:</a:t>
            </a:r>
          </a:p>
          <a:p>
            <a:pPr lvl="1"/>
            <a:r>
              <a:rPr lang="cs-CZ" b="1" dirty="0"/>
              <a:t>Míra koncentrace </a:t>
            </a:r>
            <a:r>
              <a:rPr lang="cs-CZ" dirty="0"/>
              <a:t>- % podíl nejsilnějších firem v odvětví na produkci odvětví</a:t>
            </a:r>
          </a:p>
          <a:p>
            <a:pPr lvl="1"/>
            <a:r>
              <a:rPr lang="cs-CZ" b="1" dirty="0"/>
              <a:t>Zisk</a:t>
            </a:r>
            <a:r>
              <a:rPr lang="cs-CZ" dirty="0"/>
              <a:t> – diskutabilní kritérium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70" y="3172618"/>
            <a:ext cx="2619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Regulace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podmínkách monopolu nejsou plně využity zdroje, které má společnost k dispozici a ty, které jsou využívány, jsou využívány málo efektivně.</a:t>
            </a:r>
          </a:p>
          <a:p>
            <a:r>
              <a:rPr lang="cs-CZ" b="1" dirty="0">
                <a:solidFill>
                  <a:srgbClr val="C00000"/>
                </a:solidFill>
              </a:rPr>
              <a:t>Nejdůležitější usměrňovací nástroje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Antitrustové zákony </a:t>
            </a:r>
            <a:r>
              <a:rPr lang="cs-CZ" dirty="0"/>
              <a:t>– zakazují určité chování firmy na trhu a omezují různými způsoby sílu monopolu.</a:t>
            </a:r>
          </a:p>
          <a:p>
            <a:pPr lvl="1"/>
            <a:r>
              <a:rPr lang="cs-CZ" b="1" dirty="0"/>
              <a:t>Daňová politika</a:t>
            </a:r>
          </a:p>
          <a:p>
            <a:pPr lvl="1"/>
            <a:r>
              <a:rPr lang="cs-CZ" b="1" dirty="0"/>
              <a:t>Možnost převést monopol do státního vlastnictví</a:t>
            </a:r>
          </a:p>
          <a:p>
            <a:pPr lvl="1"/>
            <a:r>
              <a:rPr lang="cs-CZ" b="1" dirty="0"/>
              <a:t>Cenová regulace</a:t>
            </a:r>
          </a:p>
        </p:txBody>
      </p:sp>
    </p:spTree>
    <p:extLst>
      <p:ext uri="{BB962C8B-B14F-4D97-AF65-F5344CB8AC3E}">
        <p14:creationId xmlns:p14="http://schemas.microsoft.com/office/powerpoint/2010/main" val="36010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Regulace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3102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dirty="0"/>
              <a:t>Cenová regulace </a:t>
            </a:r>
            <a:r>
              <a:rPr lang="cs-CZ" sz="2800" dirty="0"/>
              <a:t>dovoluje monopolistovi stanovit cenu jen tak vysokou, aby pokryla průměrné náklady.</a:t>
            </a:r>
          </a:p>
          <a:p>
            <a:r>
              <a:rPr lang="cs-CZ" sz="2800" dirty="0"/>
              <a:t>Při </a:t>
            </a:r>
            <a:r>
              <a:rPr lang="cs-CZ" sz="2800" b="1" dirty="0"/>
              <a:t>regulované ceně</a:t>
            </a:r>
            <a:r>
              <a:rPr lang="cs-CZ" sz="2800" dirty="0"/>
              <a:t> </a:t>
            </a:r>
            <a:r>
              <a:rPr lang="cs-CZ" sz="2800" b="1" dirty="0"/>
              <a:t>zaniká monopolní zisk </a:t>
            </a:r>
            <a:r>
              <a:rPr lang="cs-CZ" sz="2800" dirty="0"/>
              <a:t>a monopol realizuje jen </a:t>
            </a:r>
            <a:r>
              <a:rPr lang="cs-CZ" sz="2800" dirty="0">
                <a:solidFill>
                  <a:srgbClr val="C00000"/>
                </a:solidFill>
              </a:rPr>
              <a:t>normální zisk</a:t>
            </a:r>
            <a:r>
              <a:rPr lang="cs-CZ" sz="2800" dirty="0"/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4" y="3573249"/>
            <a:ext cx="2798536" cy="26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Monopson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3102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Monopson</a:t>
            </a:r>
            <a:r>
              <a:rPr lang="cs-CZ" sz="2800" dirty="0"/>
              <a:t> je opakem monopolu a představuje trh, na němž je jen jeden kupující.</a:t>
            </a:r>
          </a:p>
          <a:p>
            <a:r>
              <a:rPr lang="cs-CZ" sz="2800" dirty="0"/>
              <a:t>Síla </a:t>
            </a:r>
            <a:r>
              <a:rPr lang="cs-CZ" sz="2800" dirty="0" err="1"/>
              <a:t>monopsonu</a:t>
            </a:r>
            <a:r>
              <a:rPr lang="cs-CZ" sz="2800" dirty="0"/>
              <a:t> je schopnost kupujícího ovlivnit cenu ve svůj prospěch.</a:t>
            </a:r>
          </a:p>
          <a:p>
            <a:r>
              <a:rPr lang="cs-CZ" sz="2800" dirty="0"/>
              <a:t>Dovoluje kupujícím </a:t>
            </a:r>
            <a:r>
              <a:rPr lang="cs-CZ" sz="2800" b="1" dirty="0"/>
              <a:t>kupovat zboží za nižší cenu </a:t>
            </a:r>
            <a:r>
              <a:rPr lang="cs-CZ" sz="2800" dirty="0"/>
              <a:t>než                v </a:t>
            </a:r>
            <a:r>
              <a:rPr lang="cs-CZ" sz="2800" dirty="0">
                <a:solidFill>
                  <a:srgbClr val="C00000"/>
                </a:solidFill>
              </a:rPr>
              <a:t>podmínkách dokonalé konkurence</a:t>
            </a:r>
            <a:r>
              <a:rPr lang="cs-CZ" sz="2800" dirty="0"/>
              <a:t>.</a:t>
            </a:r>
          </a:p>
          <a:p>
            <a:r>
              <a:rPr lang="cs-CZ" sz="2800" dirty="0"/>
              <a:t>            stát jako jediný kupující vojenské produkce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970155" y="4159405"/>
            <a:ext cx="925552" cy="41259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1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Další tržní strukturou, která je v reálné ekonomice převažující, je </a:t>
            </a:r>
            <a:r>
              <a:rPr lang="cs-CZ" b="1" dirty="0"/>
              <a:t>oligopol</a:t>
            </a:r>
            <a:r>
              <a:rPr lang="cs-CZ" dirty="0"/>
              <a:t>. </a:t>
            </a:r>
          </a:p>
          <a:p>
            <a:r>
              <a:rPr lang="cs-CZ" dirty="0"/>
              <a:t>Toto odvětví je charakteristické existencí </a:t>
            </a:r>
            <a:r>
              <a:rPr lang="cs-CZ" b="1" dirty="0"/>
              <a:t>několika firem</a:t>
            </a:r>
            <a:r>
              <a:rPr lang="cs-CZ" dirty="0"/>
              <a:t>, které jsou právě tak velké, aby mohly ovlivňovat cenu na trhu a tím i určitou část tohoto trhu. </a:t>
            </a:r>
          </a:p>
          <a:p>
            <a:r>
              <a:rPr lang="cs-CZ" dirty="0"/>
              <a:t>Přitom musí při svém rozhodování o výši produkce a cenách </a:t>
            </a:r>
            <a:r>
              <a:rPr lang="cs-CZ" dirty="0">
                <a:solidFill>
                  <a:srgbClr val="C00000"/>
                </a:solidFill>
              </a:rPr>
              <a:t>zohledňovat existenci konkurentů</a:t>
            </a:r>
            <a:r>
              <a:rPr lang="cs-CZ" dirty="0"/>
              <a:t> (firmy se tak stávají na sobě závislé).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49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338146"/>
            <a:ext cx="8229600" cy="478801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Stejně jako u monopolní struktury, i v oligopolní struktuře rozeznáváme několik typů firem:</a:t>
            </a:r>
          </a:p>
          <a:p>
            <a:pPr lvl="1"/>
            <a:r>
              <a:rPr lang="cs-CZ" dirty="0"/>
              <a:t>podle typu nabízeného produktu rozeznáváme </a:t>
            </a:r>
            <a:r>
              <a:rPr lang="cs-CZ" b="1" dirty="0"/>
              <a:t>čistý oligopol</a:t>
            </a:r>
            <a:r>
              <a:rPr lang="cs-CZ" dirty="0"/>
              <a:t> (produkt je </a:t>
            </a:r>
            <a:r>
              <a:rPr lang="cs-CZ" dirty="0">
                <a:solidFill>
                  <a:srgbClr val="C00000"/>
                </a:solidFill>
              </a:rPr>
              <a:t>homogenní</a:t>
            </a:r>
            <a:r>
              <a:rPr lang="cs-CZ" dirty="0"/>
              <a:t>, např. ocelářský průmysl) nebo </a:t>
            </a:r>
            <a:r>
              <a:rPr lang="cs-CZ" dirty="0">
                <a:solidFill>
                  <a:srgbClr val="C00000"/>
                </a:solidFill>
              </a:rPr>
              <a:t>diferencovaný</a:t>
            </a:r>
            <a:r>
              <a:rPr lang="cs-CZ" dirty="0"/>
              <a:t> oligopol (produkt je diferencovaný, např. automobilový nebo tabákový průmysl),</a:t>
            </a:r>
          </a:p>
          <a:p>
            <a:pPr lvl="1"/>
            <a:r>
              <a:rPr lang="cs-CZ" dirty="0"/>
              <a:t>podle toho, na které straně trhu vyvíjí svou činnost, hovoříme na </a:t>
            </a:r>
            <a:r>
              <a:rPr lang="cs-CZ" dirty="0">
                <a:solidFill>
                  <a:srgbClr val="C00000"/>
                </a:solidFill>
              </a:rPr>
              <a:t>straně nabídky </a:t>
            </a:r>
            <a:r>
              <a:rPr lang="cs-CZ" dirty="0"/>
              <a:t>o </a:t>
            </a:r>
            <a:r>
              <a:rPr lang="cs-CZ" b="1" dirty="0"/>
              <a:t>nabídkovém oligopolu </a:t>
            </a:r>
            <a:r>
              <a:rPr lang="cs-CZ" dirty="0"/>
              <a:t>a na </a:t>
            </a:r>
            <a:r>
              <a:rPr lang="cs-CZ" dirty="0">
                <a:solidFill>
                  <a:srgbClr val="C00000"/>
                </a:solidFill>
              </a:rPr>
              <a:t>straně poptávky </a:t>
            </a:r>
            <a:r>
              <a:rPr lang="cs-CZ" b="1" dirty="0"/>
              <a:t>o </a:t>
            </a:r>
            <a:r>
              <a:rPr lang="cs-CZ" b="1" dirty="0" err="1"/>
              <a:t>oligopsonu</a:t>
            </a:r>
            <a:r>
              <a:rPr lang="cs-CZ" b="1" dirty="0"/>
              <a:t>,</a:t>
            </a:r>
          </a:p>
          <a:p>
            <a:pPr lvl="1"/>
            <a:r>
              <a:rPr lang="cs-CZ" dirty="0"/>
              <a:t>podle počtu firem a jejich podílu na trhu – pokud v odvětví vyrábějí jen </a:t>
            </a:r>
            <a:r>
              <a:rPr lang="cs-CZ" dirty="0">
                <a:solidFill>
                  <a:srgbClr val="C00000"/>
                </a:solidFill>
              </a:rPr>
              <a:t>dvě firmy</a:t>
            </a:r>
            <a:r>
              <a:rPr lang="cs-CZ" dirty="0"/>
              <a:t>, hovoříme o </a:t>
            </a:r>
            <a:r>
              <a:rPr lang="cs-CZ" b="1" dirty="0"/>
              <a:t>duopolu</a:t>
            </a:r>
            <a:r>
              <a:rPr lang="cs-CZ" dirty="0"/>
              <a:t>, jestliže je na trhu firem více, ale jedna ovládá většinu tohoto trhu, hovoříme o </a:t>
            </a:r>
            <a:r>
              <a:rPr lang="cs-CZ" b="1" dirty="0"/>
              <a:t>oligopolu</a:t>
            </a:r>
            <a:r>
              <a:rPr lang="cs-CZ" dirty="0"/>
              <a:t> </a:t>
            </a:r>
            <a:r>
              <a:rPr lang="cs-CZ" b="1" dirty="0"/>
              <a:t>s dominantní firmou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Vedle těchto typů oligopolů existuje ještě jedna tržní struktura, kterou označujeme jako </a:t>
            </a:r>
            <a:r>
              <a:rPr lang="cs-CZ" b="1" dirty="0"/>
              <a:t>koluzivní (smluvní) oligopol</a:t>
            </a:r>
            <a:r>
              <a:rPr lang="cs-CZ" dirty="0"/>
              <a:t>. </a:t>
            </a:r>
          </a:p>
          <a:p>
            <a:r>
              <a:rPr lang="cs-CZ" dirty="0"/>
              <a:t>To je situace, kdy v odvětví existuje několik velkých firem, které spolu uzavírají dohody o cenách a rozdělení trhů (koluze). </a:t>
            </a:r>
          </a:p>
          <a:p>
            <a:r>
              <a:rPr lang="cs-CZ" dirty="0"/>
              <a:t>Tyto dohody </a:t>
            </a:r>
            <a:r>
              <a:rPr lang="cs-CZ" dirty="0">
                <a:solidFill>
                  <a:srgbClr val="C00000"/>
                </a:solidFill>
              </a:rPr>
              <a:t>mají povětšinu zamezit cenovým válkám </a:t>
            </a:r>
            <a:r>
              <a:rPr lang="cs-CZ" dirty="0"/>
              <a:t>(ve kterých se firmy </a:t>
            </a:r>
            <a:r>
              <a:rPr lang="cs-CZ" dirty="0">
                <a:solidFill>
                  <a:srgbClr val="FF0000"/>
                </a:solidFill>
              </a:rPr>
              <a:t>snaží snížením cen vyčerpat konkurenty</a:t>
            </a:r>
            <a:r>
              <a:rPr lang="cs-CZ" dirty="0"/>
              <a:t>, což sice vede k poklesu cen, ale zároveň to může ohrožovat efektivnost celého odvětví) a zvýšit společný zisk na úkor spotřebitele. </a:t>
            </a:r>
          </a:p>
          <a:p>
            <a:r>
              <a:rPr lang="cs-CZ" dirty="0"/>
              <a:t>Tento typ oligopolu se na trhu </a:t>
            </a:r>
            <a:r>
              <a:rPr lang="cs-CZ" dirty="0">
                <a:solidFill>
                  <a:srgbClr val="C00000"/>
                </a:solidFill>
              </a:rPr>
              <a:t>chová stejně jako monopol</a:t>
            </a:r>
            <a:r>
              <a:rPr lang="cs-CZ" dirty="0"/>
              <a:t>, a proto jsou jeho podmínky rovnovážného výstupu a ceny stejné (jako rovnost MC a MR nebo výše zisku).</a:t>
            </a:r>
          </a:p>
        </p:txBody>
      </p:sp>
    </p:spTree>
    <p:extLst>
      <p:ext uri="{BB962C8B-B14F-4D97-AF65-F5344CB8AC3E}">
        <p14:creationId xmlns:p14="http://schemas.microsoft.com/office/powerpoint/2010/main" val="1903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 cenových příjemců (v dokonale konkurenčním prostředí) se stávají </a:t>
            </a:r>
            <a:r>
              <a:rPr lang="cs-CZ" b="1" dirty="0"/>
              <a:t>cenoví tvůrci. </a:t>
            </a:r>
          </a:p>
          <a:p>
            <a:r>
              <a:rPr lang="cs-CZ" dirty="0"/>
              <a:t>Další nedokonalostí je to, že v reálné </a:t>
            </a:r>
            <a:r>
              <a:rPr lang="cs-CZ" b="1" dirty="0"/>
              <a:t>ekonomice nemůžeme abstrahovat (nepřihlížet) </a:t>
            </a:r>
            <a:r>
              <a:rPr lang="cs-CZ" dirty="0"/>
              <a:t>od nákladů, které vznikají firmám v případě jejich vstupu do odvětví, jak jsme to předpokládali u dokonalé konkurence.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8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Koluzivní oligopol </a:t>
            </a:r>
            <a:r>
              <a:rPr lang="cs-CZ" dirty="0"/>
              <a:t>vzniká veřejnou formu i na bázi tajných dohod. </a:t>
            </a:r>
          </a:p>
          <a:p>
            <a:r>
              <a:rPr lang="cs-CZ" dirty="0"/>
              <a:t>Takovýto oligopol se pak označuje jako </a:t>
            </a:r>
            <a:r>
              <a:rPr lang="cs-CZ" b="1" dirty="0"/>
              <a:t>kartel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Kartely jsou zakázán, a pokud jsou prokázány, jsou postihovány. </a:t>
            </a:r>
          </a:p>
          <a:p>
            <a:pPr lvl="1"/>
            <a:r>
              <a:rPr lang="cs-CZ" dirty="0"/>
              <a:t>Jejich existence bývá většinou krátkodobá, k čemuž přispívá i to, že smluvní partneři mají tendenci smlouvu nedodržovat (snaha o zvýšení zisku na úkor ostatních členů kartelu).</a:t>
            </a:r>
          </a:p>
        </p:txBody>
      </p:sp>
    </p:spTree>
    <p:extLst>
      <p:ext uri="{BB962C8B-B14F-4D97-AF65-F5344CB8AC3E}">
        <p14:creationId xmlns:p14="http://schemas.microsoft.com/office/powerpoint/2010/main" val="38050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Dalším modelem, který je v reálné ekonomice častější, je </a:t>
            </a:r>
            <a:r>
              <a:rPr lang="cs-CZ" b="1" dirty="0"/>
              <a:t>model cenového vůdce</a:t>
            </a:r>
            <a:r>
              <a:rPr lang="cs-CZ" dirty="0"/>
              <a:t>. </a:t>
            </a:r>
          </a:p>
          <a:p>
            <a:r>
              <a:rPr lang="cs-CZ" dirty="0"/>
              <a:t>Jedná se o takovou tržní strukturu, kdy je celková tržní poptávka rozdělena mezi jednu velkou </a:t>
            </a:r>
            <a:r>
              <a:rPr lang="cs-CZ" b="1" dirty="0"/>
              <a:t>dominantní firmu </a:t>
            </a:r>
            <a:r>
              <a:rPr lang="cs-CZ" dirty="0"/>
              <a:t>a skupinu malých a středních firem, kterým říkáme </a:t>
            </a:r>
            <a:r>
              <a:rPr lang="cs-CZ" b="1" dirty="0"/>
              <a:t>konkurenční lem</a:t>
            </a:r>
            <a:r>
              <a:rPr lang="cs-CZ" dirty="0"/>
              <a:t>. </a:t>
            </a:r>
          </a:p>
          <a:p>
            <a:r>
              <a:rPr lang="cs-CZ" dirty="0"/>
              <a:t>Postavení firem tak </a:t>
            </a:r>
            <a:r>
              <a:rPr lang="cs-CZ" dirty="0">
                <a:solidFill>
                  <a:srgbClr val="FF0000"/>
                </a:solidFill>
              </a:rPr>
              <a:t>není rovnocenné</a:t>
            </a:r>
            <a:r>
              <a:rPr lang="cs-CZ" dirty="0"/>
              <a:t>. </a:t>
            </a:r>
          </a:p>
          <a:p>
            <a:r>
              <a:rPr lang="cs-CZ" dirty="0"/>
              <a:t>Dominantní firma svým postavením určuje ceny v odvětví a menší firmy tak představují příjemce ceny, kteří se ceně dominantní firmy přizpůsobují.</a:t>
            </a:r>
          </a:p>
        </p:txBody>
      </p:sp>
    </p:spTree>
    <p:extLst>
      <p:ext uri="{BB962C8B-B14F-4D97-AF65-F5344CB8AC3E}">
        <p14:creationId xmlns:p14="http://schemas.microsoft.com/office/powerpoint/2010/main" val="18385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Graf oligopolu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25" y="2076991"/>
            <a:ext cx="66389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Graf oligopolu s dominantní firmou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2" y="1844713"/>
            <a:ext cx="59626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Oligopol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r>
              <a:rPr lang="cs-CZ" dirty="0"/>
              <a:t>Z výše uvedeného je zřejmé, že oligopol jako tržní struktura je efektivnější než monopol, i přes stále vysoké bariéry vstupu a vyšší cenu, než je cena v dokonale konkurenčním prostředí (i zde platí pravidlo </a:t>
            </a:r>
            <a:r>
              <a:rPr lang="cs-CZ" b="1" dirty="0">
                <a:solidFill>
                  <a:srgbClr val="C00000"/>
                </a:solidFill>
              </a:rPr>
              <a:t>P &gt; MC = MR</a:t>
            </a:r>
            <a:r>
              <a:rPr lang="cs-CZ" dirty="0"/>
              <a:t>).</a:t>
            </a:r>
          </a:p>
          <a:p>
            <a:r>
              <a:rPr lang="cs-CZ" dirty="0"/>
              <a:t>Tato vyšší efektivita vyplývá z existence konkurence, která vede k tomu, že cena v odvětví je nižší než cena na monopolním trhu a vyrábí se i více produkce. </a:t>
            </a:r>
          </a:p>
        </p:txBody>
      </p:sp>
    </p:spTree>
    <p:extLst>
      <p:ext uri="{BB962C8B-B14F-4D97-AF65-F5344CB8AC3E}">
        <p14:creationId xmlns:p14="http://schemas.microsoft.com/office/powerpoint/2010/main" val="28986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Monopolistická konkurence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r>
              <a:rPr lang="cs-CZ" dirty="0"/>
              <a:t>Třetím typem tržní struktury nedokonalé konkurence je </a:t>
            </a:r>
            <a:r>
              <a:rPr lang="cs-CZ" b="1" dirty="0"/>
              <a:t>monopolistická konkurence</a:t>
            </a:r>
            <a:r>
              <a:rPr lang="cs-CZ" dirty="0"/>
              <a:t>. </a:t>
            </a:r>
          </a:p>
          <a:p>
            <a:r>
              <a:rPr lang="cs-CZ" dirty="0"/>
              <a:t>Je to tržní struktura, která se nejvíce blíží dokonalé konkurenci, avšak nesoucí znaky konkurence nedokonalé. </a:t>
            </a:r>
          </a:p>
          <a:p>
            <a:r>
              <a:rPr lang="cs-CZ" b="1" dirty="0"/>
              <a:t>Znaky </a:t>
            </a:r>
            <a:r>
              <a:rPr lang="cs-CZ" dirty="0"/>
              <a:t>dokonalé konkurence jako atomistická tržní struktura a nízké bariéry vstupu, stojí proti znakům konkurence nedokonalé, jako je diferencovaný produkt a existence tržní síly. </a:t>
            </a:r>
          </a:p>
        </p:txBody>
      </p:sp>
    </p:spTree>
    <p:extLst>
      <p:ext uri="{BB962C8B-B14F-4D97-AF65-F5344CB8AC3E}">
        <p14:creationId xmlns:p14="http://schemas.microsoft.com/office/powerpoint/2010/main" val="776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Monopolistická konkurence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7386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r>
              <a:rPr lang="cs-CZ" sz="2400" b="1" dirty="0"/>
              <a:t>Firma má monopol </a:t>
            </a:r>
            <a:r>
              <a:rPr lang="cs-CZ" sz="2400" dirty="0"/>
              <a:t>nad svou produkcí – sama si stanoví ceny. </a:t>
            </a:r>
          </a:p>
          <a:p>
            <a:r>
              <a:rPr lang="cs-CZ" sz="2400" dirty="0"/>
              <a:t>Poptávková křivka po produkci firmy je vysoce elastická, protože další firmy </a:t>
            </a:r>
            <a:r>
              <a:rPr lang="cs-CZ" sz="2400" dirty="0">
                <a:solidFill>
                  <a:srgbClr val="C00000"/>
                </a:solidFill>
              </a:rPr>
              <a:t>nabízejí substituty</a:t>
            </a:r>
            <a:r>
              <a:rPr lang="cs-CZ" sz="2400" dirty="0"/>
              <a:t>. </a:t>
            </a:r>
          </a:p>
          <a:p>
            <a:r>
              <a:rPr lang="cs-CZ" sz="2400" dirty="0"/>
              <a:t>V </a:t>
            </a:r>
            <a:r>
              <a:rPr lang="cs-CZ" sz="2400" b="1" dirty="0"/>
              <a:t>krátkém období </a:t>
            </a:r>
            <a:r>
              <a:rPr lang="cs-CZ" sz="2400" dirty="0"/>
              <a:t>firma může realizovat </a:t>
            </a:r>
            <a:r>
              <a:rPr lang="cs-CZ" sz="2400" dirty="0">
                <a:solidFill>
                  <a:srgbClr val="C00000"/>
                </a:solidFill>
              </a:rPr>
              <a:t>monopolní zisk </a:t>
            </a:r>
            <a:r>
              <a:rPr lang="cs-CZ" sz="2400" dirty="0"/>
              <a:t>– sklon poptávkové křivky.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674" y="3477320"/>
            <a:ext cx="2631687" cy="25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Monopolistická konkurence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r>
              <a:rPr lang="cs-CZ" sz="2400" dirty="0"/>
              <a:t>V </a:t>
            </a:r>
            <a:r>
              <a:rPr lang="cs-CZ" sz="2400" b="1" dirty="0"/>
              <a:t>dlouhém období </a:t>
            </a:r>
            <a:r>
              <a:rPr lang="cs-CZ" sz="2400" dirty="0"/>
              <a:t>je ale tento monopolní zisk stlačen na </a:t>
            </a:r>
            <a:r>
              <a:rPr lang="cs-CZ" sz="2400" dirty="0">
                <a:solidFill>
                  <a:srgbClr val="C00000"/>
                </a:solidFill>
              </a:rPr>
              <a:t>nulu</a:t>
            </a:r>
            <a:r>
              <a:rPr lang="cs-CZ" sz="2400" dirty="0"/>
              <a:t> v důsledku pohybu mezi odvětvími. </a:t>
            </a:r>
          </a:p>
          <a:p>
            <a:r>
              <a:rPr lang="cs-CZ" sz="2400" dirty="0"/>
              <a:t>Monopolní zisk přiláká konkurenci a poptávka po produkci firmy klesne. </a:t>
            </a:r>
          </a:p>
          <a:p>
            <a:r>
              <a:rPr lang="cs-CZ" sz="2400" dirty="0"/>
              <a:t>Nové firmy přicházejí do odvětví do doby, kdy není </a:t>
            </a:r>
            <a:r>
              <a:rPr lang="cs-CZ" sz="2400" dirty="0">
                <a:solidFill>
                  <a:srgbClr val="C00000"/>
                </a:solidFill>
              </a:rPr>
              <a:t>monopolní zisk nulový</a:t>
            </a:r>
            <a:r>
              <a:rPr lang="cs-CZ" sz="2400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26" y="3568389"/>
            <a:ext cx="2526421" cy="26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Monopolistická konkurence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66" y="1771144"/>
            <a:ext cx="3623527" cy="38061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5" y="1771144"/>
            <a:ext cx="3910036" cy="38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Monopolistická konkurence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</a:t>
            </a:r>
            <a:r>
              <a:rPr lang="cs-CZ" b="1" dirty="0"/>
              <a:t>krátkém období </a:t>
            </a:r>
            <a:r>
              <a:rPr lang="cs-CZ" dirty="0"/>
              <a:t>se tedy firma v podmínkách monopolní konkurence chová stejně jako monopol, v </a:t>
            </a:r>
            <a:r>
              <a:rPr lang="cs-CZ" b="1" dirty="0"/>
              <a:t>dlouhém období </a:t>
            </a:r>
            <a:r>
              <a:rPr lang="cs-CZ" dirty="0"/>
              <a:t>však dosahuje nulového ekonomického zisku. </a:t>
            </a:r>
          </a:p>
          <a:p>
            <a:r>
              <a:rPr lang="cs-CZ" dirty="0"/>
              <a:t>Ačkoliv monopolně konkurenční firma prodává za ceny vyšší než v podmínkách dokonalé konkurence (platí, že P &gt; MC), můžeme konstatovat, že má k ní ze všech typů nedokonalé konkurence nejblíže a je tedy pro spotřebitele nejpřijatelnější.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55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b="1" dirty="0"/>
              <a:t>Náklady</a:t>
            </a:r>
            <a:r>
              <a:rPr lang="cs-CZ" dirty="0"/>
              <a:t> spojené s pořizováním kapitálových statků, nebo nových technologií nejsou zanedbatelné a vytvářejí tak </a:t>
            </a:r>
            <a:r>
              <a:rPr lang="cs-CZ" b="1" dirty="0">
                <a:solidFill>
                  <a:schemeClr val="accent2"/>
                </a:solidFill>
              </a:rPr>
              <a:t>bariéry vstupu do odvětví</a:t>
            </a:r>
            <a:r>
              <a:rPr lang="cs-CZ" dirty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2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Výrobní a alokační efektivnost monopolistické konkurence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683833"/>
            <a:ext cx="8229600" cy="4442329"/>
          </a:xfrm>
        </p:spPr>
        <p:txBody>
          <a:bodyPr>
            <a:normAutofit/>
          </a:bodyPr>
          <a:lstStyle/>
          <a:p>
            <a:r>
              <a:rPr lang="cs-CZ" b="1" dirty="0"/>
              <a:t>Výrobní efektivnost </a:t>
            </a:r>
            <a:r>
              <a:rPr lang="cs-CZ" dirty="0"/>
              <a:t>nastává, když firma vyrábí na úrovni, která </a:t>
            </a:r>
            <a:r>
              <a:rPr lang="cs-CZ" dirty="0">
                <a:solidFill>
                  <a:srgbClr val="C00000"/>
                </a:solidFill>
              </a:rPr>
              <a:t>minimalizuje průměrné náklady na výrobu</a:t>
            </a:r>
            <a:r>
              <a:rPr lang="cs-CZ" dirty="0"/>
              <a:t>. </a:t>
            </a:r>
          </a:p>
          <a:p>
            <a:r>
              <a:rPr lang="cs-CZ" dirty="0"/>
              <a:t>V případě </a:t>
            </a:r>
            <a:r>
              <a:rPr lang="cs-CZ" b="1" dirty="0">
                <a:solidFill>
                  <a:srgbClr val="C00000"/>
                </a:solidFill>
              </a:rPr>
              <a:t>monopolistické konkurence firmy </a:t>
            </a:r>
            <a:r>
              <a:rPr lang="cs-CZ" dirty="0"/>
              <a:t>obvykle nedosahují výrobní efektivnosti, protože </a:t>
            </a:r>
            <a:r>
              <a:rPr lang="cs-CZ" dirty="0">
                <a:solidFill>
                  <a:srgbClr val="C00000"/>
                </a:solidFill>
              </a:rPr>
              <a:t>produkují méně než při minimálních průměrných nákladech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6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Výrobní a alokační efektivnost monopolistické konkurence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683833"/>
            <a:ext cx="8229600" cy="4442329"/>
          </a:xfrm>
        </p:spPr>
        <p:txBody>
          <a:bodyPr>
            <a:normAutofit/>
          </a:bodyPr>
          <a:lstStyle/>
          <a:p>
            <a:r>
              <a:rPr lang="cs-CZ" dirty="0"/>
              <a:t>Tento jev je </a:t>
            </a:r>
            <a:r>
              <a:rPr lang="cs-CZ" b="1" dirty="0"/>
              <a:t>způsoben</a:t>
            </a:r>
            <a:r>
              <a:rPr lang="cs-CZ" dirty="0"/>
              <a:t> tím, že každá firma se snaží </a:t>
            </a:r>
            <a:r>
              <a:rPr lang="cs-CZ" dirty="0">
                <a:solidFill>
                  <a:srgbClr val="C00000"/>
                </a:solidFill>
              </a:rPr>
              <a:t>diferencovat svůj produkt</a:t>
            </a:r>
            <a:r>
              <a:rPr lang="cs-CZ" dirty="0"/>
              <a:t>, což často vede k přebytečným nákladům na marketing a inovace. </a:t>
            </a:r>
          </a:p>
          <a:p>
            <a:r>
              <a:rPr lang="cs-CZ" dirty="0"/>
              <a:t>V důsledku toho výrobní kapacita není plně využita a </a:t>
            </a:r>
            <a:r>
              <a:rPr lang="cs-CZ" dirty="0">
                <a:solidFill>
                  <a:srgbClr val="C00000"/>
                </a:solidFill>
              </a:rPr>
              <a:t>průměrné náklady jsou vyšší</a:t>
            </a:r>
            <a:r>
              <a:rPr lang="cs-CZ" dirty="0"/>
              <a:t>, než by mohly být v dokonalé konkurenci.</a:t>
            </a:r>
          </a:p>
        </p:txBody>
      </p:sp>
    </p:spTree>
    <p:extLst>
      <p:ext uri="{BB962C8B-B14F-4D97-AF65-F5344CB8AC3E}">
        <p14:creationId xmlns:p14="http://schemas.microsoft.com/office/powerpoint/2010/main" val="27397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Výrobní a alokační efektivnost monopolistické konkurence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683833"/>
            <a:ext cx="8229600" cy="4442329"/>
          </a:xfrm>
        </p:spPr>
        <p:txBody>
          <a:bodyPr>
            <a:normAutofit/>
          </a:bodyPr>
          <a:lstStyle/>
          <a:p>
            <a:r>
              <a:rPr lang="cs-CZ" b="1" dirty="0"/>
              <a:t>Alokační efektivnost </a:t>
            </a:r>
            <a:r>
              <a:rPr lang="cs-CZ" dirty="0"/>
              <a:t>nastává, když se </a:t>
            </a:r>
            <a:r>
              <a:rPr lang="cs-CZ" dirty="0">
                <a:solidFill>
                  <a:schemeClr val="tx1"/>
                </a:solidFill>
              </a:rPr>
              <a:t>zdroje</a:t>
            </a:r>
            <a:r>
              <a:rPr lang="cs-CZ" dirty="0"/>
              <a:t> v ekonomice přidělují tak, že </a:t>
            </a:r>
            <a:r>
              <a:rPr lang="cs-CZ" dirty="0">
                <a:solidFill>
                  <a:srgbClr val="C00000"/>
                </a:solidFill>
              </a:rPr>
              <a:t>cena produktu odpovídá mezním nákladům </a:t>
            </a:r>
            <a:r>
              <a:rPr lang="cs-CZ" dirty="0"/>
              <a:t>(MC). </a:t>
            </a:r>
          </a:p>
          <a:p>
            <a:r>
              <a:rPr lang="cs-CZ" dirty="0"/>
              <a:t>V </a:t>
            </a:r>
            <a:r>
              <a:rPr lang="cs-CZ" b="1" dirty="0">
                <a:solidFill>
                  <a:srgbClr val="C00000"/>
                </a:solidFill>
              </a:rPr>
              <a:t>monopolistické konkurenci firmy </a:t>
            </a:r>
            <a:r>
              <a:rPr lang="cs-CZ" dirty="0"/>
              <a:t>obvykle </a:t>
            </a:r>
            <a:r>
              <a:rPr lang="cs-CZ" dirty="0">
                <a:solidFill>
                  <a:srgbClr val="C00000"/>
                </a:solidFill>
              </a:rPr>
              <a:t>nastavují cenu nad mezními náklady</a:t>
            </a:r>
            <a:r>
              <a:rPr lang="cs-CZ" dirty="0"/>
              <a:t>, aby </a:t>
            </a:r>
            <a:r>
              <a:rPr lang="cs-CZ" dirty="0">
                <a:solidFill>
                  <a:schemeClr val="accent1"/>
                </a:solidFill>
              </a:rPr>
              <a:t>maximalizovaly zisk (MR=MC)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9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Výrobní a alokační efektivnost monopolistické konkurence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683833"/>
            <a:ext cx="8229600" cy="4442329"/>
          </a:xfrm>
        </p:spPr>
        <p:txBody>
          <a:bodyPr>
            <a:normAutofit/>
          </a:bodyPr>
          <a:lstStyle/>
          <a:p>
            <a:r>
              <a:rPr lang="cs-CZ" dirty="0"/>
              <a:t>To vede k tomu, že množství vyprodukovaného zboží je </a:t>
            </a:r>
            <a:r>
              <a:rPr lang="cs-CZ" dirty="0">
                <a:solidFill>
                  <a:srgbClr val="C00000"/>
                </a:solidFill>
              </a:rPr>
              <a:t>nižší</a:t>
            </a:r>
            <a:r>
              <a:rPr lang="cs-CZ" dirty="0"/>
              <a:t> než to, které by </a:t>
            </a:r>
            <a:r>
              <a:rPr lang="cs-CZ" dirty="0">
                <a:solidFill>
                  <a:srgbClr val="C00000"/>
                </a:solidFill>
              </a:rPr>
              <a:t>odpovídalo alokační efektivnosti</a:t>
            </a:r>
            <a:r>
              <a:rPr lang="cs-CZ" dirty="0"/>
              <a:t>. </a:t>
            </a:r>
          </a:p>
          <a:p>
            <a:r>
              <a:rPr lang="cs-CZ" dirty="0"/>
              <a:t>Tento rozdíl mezi </a:t>
            </a:r>
            <a:r>
              <a:rPr lang="cs-CZ" dirty="0">
                <a:solidFill>
                  <a:srgbClr val="C00000"/>
                </a:solidFill>
              </a:rPr>
              <a:t>cenou</a:t>
            </a:r>
            <a:r>
              <a:rPr lang="cs-CZ" dirty="0"/>
              <a:t> a </a:t>
            </a:r>
            <a:r>
              <a:rPr lang="cs-CZ" dirty="0">
                <a:solidFill>
                  <a:srgbClr val="C00000"/>
                </a:solidFill>
              </a:rPr>
              <a:t>mezními náklady </a:t>
            </a:r>
            <a:r>
              <a:rPr lang="cs-CZ" dirty="0"/>
              <a:t>znamená, že zdroje nejsou </a:t>
            </a:r>
            <a:r>
              <a:rPr lang="cs-CZ" dirty="0">
                <a:solidFill>
                  <a:schemeClr val="accent1"/>
                </a:solidFill>
              </a:rPr>
              <a:t>alokovány optimálně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21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Přehled jednotlivých tržních struktur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oup 137">
            <a:extLst>
              <a:ext uri="{FF2B5EF4-FFF2-40B4-BE49-F238E27FC236}">
                <a16:creationId xmlns:a16="http://schemas.microsoft.com/office/drawing/2014/main" id="{D9E3801F-D958-47EE-962C-DBC46BC51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341874"/>
              </p:ext>
            </p:extLst>
          </p:nvPr>
        </p:nvGraphicFramePr>
        <p:xfrm>
          <a:off x="814733" y="1329905"/>
          <a:ext cx="7514533" cy="4883990"/>
        </p:xfrm>
        <a:graphic>
          <a:graphicData uri="http://schemas.openxmlformats.org/drawingml/2006/table">
            <a:tbl>
              <a:tblPr/>
              <a:tblGrid>
                <a:gridCol w="162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24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kritérium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Dokonalá konkurence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Nedokonalá konkurence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monopolistická konkurence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firem v odvětví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velmi mnoho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jedna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málo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mnoho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produkt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homogenní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diferencovaný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diferencovaný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diferencovaný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bariéry vstupu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žádné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velké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určité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žádné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2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možnosti firmy ovlivnit cenu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žádné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výrazná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značná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omezená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1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podmínka rovnovážného Q produkce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 = MC 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 =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 =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 =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vztah P a MC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=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MC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0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1. Monopolní výrobce má MC=AC=10 Kč. Křivka tržní poptávky je dána vztahem P=40-Q. Vypočtěte a zakreslete: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Objem produkce a cenu, při niž monopol maximalizuje celkový čistý ekonomický zisk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Objem produkce a cenu „dokonalé konkurence“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6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1. Monopolní výrobce má MC=AC=10 Kč. Křivka tržní poptávky je dána vztahem P=40-Q. Vypočtěte a zakreslete: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Objem produkce a cenu, při niž monopol maximalizuje celkový čistý ekonomický zisk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3024" y="3650749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MR = MC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3024" y="3958526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 = 40-Q</a:t>
            </a:r>
          </a:p>
        </p:txBody>
      </p:sp>
      <p:sp>
        <p:nvSpPr>
          <p:cNvPr id="7" name="Obdélník 6"/>
          <p:cNvSpPr/>
          <p:nvPr/>
        </p:nvSpPr>
        <p:spPr>
          <a:xfrm>
            <a:off x="223024" y="4326666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TR = P * Q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8953" y="4704385"/>
            <a:ext cx="1353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TR = (40-Q)*Q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2173" y="5110196"/>
                <a:ext cx="1717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" y="5110196"/>
                <a:ext cx="1717714" cy="276999"/>
              </a:xfrm>
              <a:prstGeom prst="rect">
                <a:avLst/>
              </a:prstGeom>
              <a:blipFill>
                <a:blip r:embed="rId2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32333" y="5447558"/>
                <a:ext cx="1419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=40 −2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" y="5447558"/>
                <a:ext cx="1419876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32333" y="5818386"/>
                <a:ext cx="935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" y="5818386"/>
                <a:ext cx="93512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2783720" y="3731580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MR = MC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705621" y="4326666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-2Q = - 40 +10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767337" y="4018889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40 – 2Q = 10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705621" y="4655986"/>
            <a:ext cx="944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-2Q = -30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754866" y="4986942"/>
            <a:ext cx="9749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Q = 15 ks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580887" y="3650749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 = 40-Q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551230" y="4018889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 = 40-15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541887" y="4348209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 = 25 Kč</a:t>
            </a:r>
          </a:p>
        </p:txBody>
      </p:sp>
    </p:spTree>
    <p:extLst>
      <p:ext uri="{BB962C8B-B14F-4D97-AF65-F5344CB8AC3E}">
        <p14:creationId xmlns:p14="http://schemas.microsoft.com/office/powerpoint/2010/main" val="25926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1. Monopolní výrobce má MC=AC=10 Kč. Křivka tržní poptávky je dána vztahem P=40-Q. Vypočtěte a zakreslete:</a:t>
            </a:r>
          </a:p>
          <a:p>
            <a:pPr marL="0" indent="0">
              <a:buNone/>
            </a:pPr>
            <a:r>
              <a:rPr lang="cs-CZ" sz="2400" dirty="0"/>
              <a:t>b) Objem produkce a cenu „dokonalé konkurence“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96067" y="3496860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MC</a:t>
            </a:r>
          </a:p>
        </p:txBody>
      </p:sp>
      <p:sp>
        <p:nvSpPr>
          <p:cNvPr id="6" name="Obdélník 5"/>
          <p:cNvSpPr/>
          <p:nvPr/>
        </p:nvSpPr>
        <p:spPr>
          <a:xfrm>
            <a:off x="696067" y="3895777"/>
            <a:ext cx="1104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40-Q = 10</a:t>
            </a:r>
          </a:p>
        </p:txBody>
      </p:sp>
      <p:sp>
        <p:nvSpPr>
          <p:cNvPr id="7" name="Obdélník 6"/>
          <p:cNvSpPr/>
          <p:nvPr/>
        </p:nvSpPr>
        <p:spPr>
          <a:xfrm>
            <a:off x="670233" y="4352827"/>
            <a:ext cx="1409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-Q = - 40 +10</a:t>
            </a:r>
          </a:p>
        </p:txBody>
      </p:sp>
      <p:sp>
        <p:nvSpPr>
          <p:cNvPr id="8" name="Obdélník 7"/>
          <p:cNvSpPr/>
          <p:nvPr/>
        </p:nvSpPr>
        <p:spPr>
          <a:xfrm>
            <a:off x="696067" y="4797833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/>
              <a:t>Q = 30 ks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35977" y="3554788"/>
            <a:ext cx="8287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600" dirty="0"/>
              <a:t>P = 40-Q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743047" y="4014273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40 - 30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57269" y="4490056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/>
              <a:t>P = 10 Kč</a:t>
            </a:r>
          </a:p>
        </p:txBody>
      </p:sp>
    </p:spTree>
    <p:extLst>
      <p:ext uri="{BB962C8B-B14F-4D97-AF65-F5344CB8AC3E}">
        <p14:creationId xmlns:p14="http://schemas.microsoft.com/office/powerpoint/2010/main" val="24991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800" b="1" dirty="0"/>
              <a:t>2. Nedokonalý konkurent chce maximalizovat svoje celkové příjmy. Křivka poptávky je popsána rovnicí P=180–15Q. Jak velký objem produkce má nabízet a za jakou cenu?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7200" y="3424438"/>
            <a:ext cx="4572000" cy="25058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 = 0</a:t>
            </a:r>
            <a:endParaRPr lang="cs-CZ" sz="18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180 – 15Q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 = (180 – 15Q) * Q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 = 180 Q – 15Q</a:t>
            </a:r>
            <a:r>
              <a:rPr 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 = 180 – 30 Q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 – 30Q = 0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-30 Q = - 180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= 6 Ks</a:t>
            </a:r>
            <a:endParaRPr lang="cs-CZ" sz="18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388291" y="3603550"/>
            <a:ext cx="4572000" cy="9823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180 – 15 * 6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180 – 90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90 Kč</a:t>
            </a:r>
            <a:endParaRPr lang="cs-CZ" sz="18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</p:spPr>
            <p:txBody>
              <a:bodyPr>
                <a:normAutofit/>
              </a:bodyPr>
              <a:lstStyle/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/>
                  <a:t>3. </a:t>
                </a: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Víte-li, že firma je charakterizována těmito </a:t>
                </a: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proměnnými: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𝑻𝑹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8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MC = 2Q</a:t>
                </a:r>
              </a:p>
              <a:p>
                <a:pPr marL="342900" lvl="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cs-CZ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Určete množství, cenu a zisk monopolu maximalizující tržby</a:t>
                </a:r>
              </a:p>
              <a:p>
                <a:pPr marL="342900" lvl="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cs-CZ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Určete množství, cenu a zisk monopolu maximalizující zisk</a:t>
                </a: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endParaRPr lang="cs-CZ" sz="28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  <a:blipFill>
                <a:blip r:embed="rId2"/>
                <a:stretch>
                  <a:fillRect l="-632" t="-1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1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 hlavní příčinu vedoucí ke vzniku nedokonalé konkurence je považována </a:t>
            </a:r>
            <a:r>
              <a:rPr lang="cs-CZ" b="1" dirty="0"/>
              <a:t>existence tržní síly firem</a:t>
            </a:r>
            <a:r>
              <a:rPr lang="cs-CZ" dirty="0"/>
              <a:t>. </a:t>
            </a:r>
          </a:p>
          <a:p>
            <a:r>
              <a:rPr lang="cs-CZ" dirty="0"/>
              <a:t>Znamená pro firmu možnost ovlivňovat cenu svých produktů a stanovit ji na úrovni přesahující mezní náklady. </a:t>
            </a:r>
          </a:p>
          <a:p>
            <a:r>
              <a:rPr lang="cs-CZ" dirty="0"/>
              <a:t>Nemůže ji však stanovit jakkoliv vysokou, ale jen do té výše, aby nezpůsobila pokles poptávky po svých produktech. 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</p:spPr>
            <p:txBody>
              <a:bodyPr>
                <a:normAutofit/>
              </a:bodyPr>
              <a:lstStyle/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/>
                  <a:t>3. </a:t>
                </a: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Víte-li, že firma je charakterizována těmito </a:t>
                </a: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proměnnými: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𝑻𝑹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8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MC = 2Q</a:t>
                </a:r>
              </a:p>
              <a:p>
                <a:pPr marL="342900" lvl="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cs-CZ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Určete množství, cenu a zisk monopolu maximalizující tržby</a:t>
                </a: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endParaRPr lang="cs-CZ" sz="28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  <a:blipFill>
                <a:blip r:embed="rId2"/>
                <a:stretch>
                  <a:fillRect l="-632" t="-1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57200" y="3342972"/>
                <a:ext cx="15848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−2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42972"/>
                <a:ext cx="1584856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94167" y="3719054"/>
                <a:ext cx="9628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67" y="3719054"/>
                <a:ext cx="962828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84904" y="4120156"/>
                <a:ext cx="8647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𝑴𝑹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" y="4120156"/>
                <a:ext cx="86472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84904" y="4521258"/>
                <a:ext cx="1419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" y="4521258"/>
                <a:ext cx="1419876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384904" y="4928067"/>
                <a:ext cx="12479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50 −4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" y="4928067"/>
                <a:ext cx="124790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93915" y="5308902"/>
                <a:ext cx="11633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=−50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5" y="5308902"/>
                <a:ext cx="1163332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384904" y="5717532"/>
                <a:ext cx="12296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𝒌𝒔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" y="5717532"/>
                <a:ext cx="1229696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2729573" y="3342972"/>
                <a:ext cx="17307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73" y="3342972"/>
                <a:ext cx="1730794" cy="307777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729573" y="3851232"/>
                <a:ext cx="12634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73" y="3851232"/>
                <a:ext cx="1263486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729573" y="4301228"/>
                <a:ext cx="16377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=50 −2∗12,5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73" y="4301228"/>
                <a:ext cx="163775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2729573" y="4763699"/>
                <a:ext cx="10634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73" y="4763699"/>
                <a:ext cx="106349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5147884" y="3339463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</a:t>
            </a:r>
            <a:r>
              <a:rPr lang="cs-CZ" dirty="0"/>
              <a:t> = TR - TC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5049487" y="3726123"/>
                <a:ext cx="22266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3726123"/>
                <a:ext cx="2226635" cy="307777"/>
              </a:xfrm>
              <a:prstGeom prst="rect">
                <a:avLst/>
              </a:prstGeom>
              <a:blipFill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5049487" y="4112783"/>
                <a:ext cx="31831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50∗12,5 − 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2∗12,5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12,5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4112783"/>
                <a:ext cx="3183115" cy="307777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049487" y="4519881"/>
                <a:ext cx="17988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=312,5 −156,25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4519881"/>
                <a:ext cx="179889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5049487" y="4914070"/>
                <a:ext cx="13536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=156,25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4914070"/>
                <a:ext cx="135364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5049487" y="5351064"/>
                <a:ext cx="2364493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𝟏𝟓𝟔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č/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𝒌𝒔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5351064"/>
                <a:ext cx="2364493" cy="539187"/>
              </a:xfrm>
              <a:prstGeom prst="rect">
                <a:avLst/>
              </a:prstGeom>
              <a:blipFill>
                <a:blip r:embed="rId18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2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</p:spPr>
            <p:txBody>
              <a:bodyPr>
                <a:normAutofit/>
              </a:bodyPr>
              <a:lstStyle/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/>
                  <a:t>3. </a:t>
                </a: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Víte-li, že firma je charakterizována těmito </a:t>
                </a: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proměnnými: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𝑻𝑹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8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MC = 2Q</a:t>
                </a:r>
              </a:p>
              <a:p>
                <a:pPr lvl="0" indent="-457200">
                  <a:lnSpc>
                    <a:spcPct val="110000"/>
                  </a:lnSpc>
                  <a:buFont typeface="+mj-lt"/>
                  <a:buAutoNum type="alphaLcParenR" startAt="2"/>
                </a:pPr>
                <a:r>
                  <a:rPr lang="cs-CZ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Určete množství, cenu a zisk monopolu maximalizující zisk</a:t>
                </a: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endParaRPr lang="cs-CZ" sz="28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  <a:blipFill>
                <a:blip r:embed="rId2"/>
                <a:stretch>
                  <a:fillRect l="-632" t="-1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348" y="3342972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MR = MC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84024" y="3804637"/>
                <a:ext cx="1419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24" y="3804637"/>
                <a:ext cx="1419876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42146" y="4236467"/>
                <a:ext cx="9628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46" y="4236467"/>
                <a:ext cx="962828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42146" y="4713402"/>
                <a:ext cx="13749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50 −4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46" y="4713402"/>
                <a:ext cx="1374992" cy="307777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71814" y="5190337"/>
                <a:ext cx="16442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=−50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14" y="5190337"/>
                <a:ext cx="1644296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41894" y="5569319"/>
                <a:ext cx="11633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=−50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94" y="5569319"/>
                <a:ext cx="1163332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542146" y="5880412"/>
                <a:ext cx="12296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𝒌𝒔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46" y="5880412"/>
                <a:ext cx="1229696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3706603" y="3275112"/>
                <a:ext cx="17307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3" y="3275112"/>
                <a:ext cx="1730794" cy="307777"/>
              </a:xfrm>
              <a:prstGeom prst="rect">
                <a:avLst/>
              </a:prstGeom>
              <a:blipFill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3706603" y="3650749"/>
                <a:ext cx="12634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3" y="3650749"/>
                <a:ext cx="1263486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3691333" y="4051883"/>
                <a:ext cx="16377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=50 −2∗8,33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33" y="4051883"/>
                <a:ext cx="163775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3706603" y="4475939"/>
                <a:ext cx="13451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3" y="4475939"/>
                <a:ext cx="134511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5951070" y="3312722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</a:t>
            </a:r>
            <a:r>
              <a:rPr lang="cs-CZ" dirty="0"/>
              <a:t> = TR - TC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5951070" y="3745750"/>
                <a:ext cx="21309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) 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070" y="3745750"/>
                <a:ext cx="2130904" cy="307777"/>
              </a:xfrm>
              <a:prstGeom prst="rect">
                <a:avLst/>
              </a:prstGeom>
              <a:blipFill>
                <a:blip r:embed="rId1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5971756" y="4193689"/>
                <a:ext cx="30873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50∗8,33 −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2∗8,33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) 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8,33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756" y="4193689"/>
                <a:ext cx="3087384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951070" y="4711987"/>
                <a:ext cx="14525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𝟐𝟎𝟖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070" y="4711987"/>
                <a:ext cx="145251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5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Vznik tržní síly, čili vznik </a:t>
            </a:r>
            <a:r>
              <a:rPr lang="cs-CZ" b="1" dirty="0"/>
              <a:t>nedokonalé konkurence</a:t>
            </a:r>
            <a:r>
              <a:rPr lang="cs-CZ" dirty="0"/>
              <a:t>, podporují </a:t>
            </a:r>
            <a:r>
              <a:rPr lang="cs-CZ" b="1" dirty="0"/>
              <a:t>následující faktory</a:t>
            </a:r>
            <a:r>
              <a:rPr lang="cs-CZ" dirty="0"/>
              <a:t>: </a:t>
            </a:r>
          </a:p>
          <a:p>
            <a:pPr lvl="1"/>
            <a:r>
              <a:rPr lang="cs-CZ" i="1" dirty="0"/>
              <a:t>výlučné vlastnictví výrobních faktorů </a:t>
            </a:r>
          </a:p>
          <a:p>
            <a:pPr lvl="1"/>
            <a:r>
              <a:rPr lang="pl-PL" i="1" dirty="0"/>
              <a:t>rostoucí výnosy (úspory) z rozsahu </a:t>
            </a:r>
          </a:p>
          <a:p>
            <a:pPr lvl="1"/>
            <a:r>
              <a:rPr lang="cs-CZ" i="1" dirty="0"/>
              <a:t>patenty, licence a koncese </a:t>
            </a:r>
          </a:p>
          <a:p>
            <a:pPr lvl="1"/>
            <a:r>
              <a:rPr lang="cs-CZ" i="1" dirty="0"/>
              <a:t>nedokonalé informace. </a:t>
            </a:r>
          </a:p>
          <a:p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1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Na nedokonale konkurenčním trhu tedy existují tři druhy firem, a to:</a:t>
            </a:r>
          </a:p>
          <a:p>
            <a:pPr lvl="1"/>
            <a:r>
              <a:rPr lang="cs-CZ" i="1" dirty="0">
                <a:solidFill>
                  <a:schemeClr val="accent2"/>
                </a:solidFill>
              </a:rPr>
              <a:t>monopol</a:t>
            </a:r>
            <a:r>
              <a:rPr lang="cs-CZ" dirty="0"/>
              <a:t> (extrémní forma), </a:t>
            </a:r>
          </a:p>
          <a:p>
            <a:pPr lvl="1"/>
            <a:r>
              <a:rPr lang="cs-CZ" i="1" dirty="0">
                <a:solidFill>
                  <a:schemeClr val="accent2"/>
                </a:solidFill>
              </a:rPr>
              <a:t>oligopol</a:t>
            </a:r>
            <a:r>
              <a:rPr lang="cs-CZ" dirty="0"/>
              <a:t> a </a:t>
            </a:r>
          </a:p>
          <a:p>
            <a:pPr lvl="1"/>
            <a:r>
              <a:rPr lang="cs-CZ" i="1" dirty="0">
                <a:solidFill>
                  <a:schemeClr val="accent2"/>
                </a:solidFill>
              </a:rPr>
              <a:t>monopolní konkurence </a:t>
            </a:r>
            <a:r>
              <a:rPr lang="cs-CZ" dirty="0"/>
              <a:t>(nejvíce se přibližuje dokonalé konkurenci). 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Firma v nedokonalé konkurenci může ovlivnit tržní cenu (míra ovlivňování ceny firmou závisí na konkrétní formě konkurence).</a:t>
            </a:r>
          </a:p>
          <a:p>
            <a:pPr lvl="1">
              <a:defRPr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Protože se výrobek dané firmy liší od výrobků jiných firem, může daná firma stanovit jeho cenu.</a:t>
            </a:r>
          </a:p>
          <a:p>
            <a:pPr lvl="1">
              <a:defRPr/>
            </a:pPr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Nedokonalá konkurence - trh, na kterém existuje alespoň jeden prodávající (firma), který může ovlivnit tržní cenu.</a:t>
            </a:r>
          </a:p>
          <a:p>
            <a:pPr>
              <a:defRPr/>
            </a:pPr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Rozhodování nedokonale konkurenční firmy je obsažnější - volba optimálního objemu produkce, stanovit výši ceny,</a:t>
            </a:r>
            <a:endParaRPr lang="cs-CZ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9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3745</Words>
  <Application>Microsoft Office PowerPoint</Application>
  <PresentationFormat>Předvádění na obrazovce (4:3)</PresentationFormat>
  <Paragraphs>425</Paragraphs>
  <Slides>62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9" baseType="lpstr">
      <vt:lpstr>Arial</vt:lpstr>
      <vt:lpstr>Calibri</vt:lpstr>
      <vt:lpstr>Cambria Math</vt:lpstr>
      <vt:lpstr>Century Gothic</vt:lpstr>
      <vt:lpstr>Tahoma</vt:lpstr>
      <vt:lpstr>Wingdings</vt:lpstr>
      <vt:lpstr>Office Theme</vt:lpstr>
      <vt:lpstr>Mikroekonomie MIK  Nedokonalá konkurence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Hlavní příčiny vzniku nedokonalé konkurence</vt:lpstr>
      <vt:lpstr>Další faktory vedoucí k nedokonalosti trhu</vt:lpstr>
      <vt:lpstr>Rovnováha firmy v nedokonalé konkurenci</vt:lpstr>
      <vt:lpstr>Příjmy v nedokonalé konkurenci</vt:lpstr>
      <vt:lpstr>Příjmy v nedokonalé konkurenci</vt:lpstr>
      <vt:lpstr>Příjmy v nedokonalé konkurenci</vt:lpstr>
      <vt:lpstr>Celkový příjem v nedokonalé konkurenci</vt:lpstr>
      <vt:lpstr>Mezní a průměrný příjem firmy v nedokonalé konkurenci</vt:lpstr>
      <vt:lpstr>Mezní příjem v nedokonalé konkurenci</vt:lpstr>
      <vt:lpstr>Neefektivnost nedokonale konkurenčního trhu</vt:lpstr>
      <vt:lpstr>Neefektivnost nedokonale konkurenčního trhu</vt:lpstr>
      <vt:lpstr>Neefektivnost nedokonale konkurenčního trhu</vt:lpstr>
      <vt:lpstr>Neefektivnost nedokonale konkurenčního trhu</vt:lpstr>
      <vt:lpstr>Neefektivnost nedokonale konkurenčního trhu</vt:lpstr>
      <vt:lpstr>Monopol</vt:lpstr>
      <vt:lpstr>Rovnováha monopolu</vt:lpstr>
      <vt:lpstr>Rovnováha monopolu</vt:lpstr>
      <vt:lpstr>Graf monopolu</vt:lpstr>
      <vt:lpstr>Graf monopolu</vt:lpstr>
      <vt:lpstr>Graf monopolu</vt:lpstr>
      <vt:lpstr>Křivka nabídky v podmínkách monopolu</vt:lpstr>
      <vt:lpstr>Monopolní síla</vt:lpstr>
      <vt:lpstr>Regulace monopolu</vt:lpstr>
      <vt:lpstr>Regulace monopolu</vt:lpstr>
      <vt:lpstr>Monopson</vt:lpstr>
      <vt:lpstr>Oligopol</vt:lpstr>
      <vt:lpstr>Oligopol</vt:lpstr>
      <vt:lpstr>Oligopol</vt:lpstr>
      <vt:lpstr>Oligopol</vt:lpstr>
      <vt:lpstr>Oligopol</vt:lpstr>
      <vt:lpstr>Graf oligopolu</vt:lpstr>
      <vt:lpstr>Graf oligopolu s dominantní firmou</vt:lpstr>
      <vt:lpstr>Oligopol</vt:lpstr>
      <vt:lpstr>Monopolistická konkurence</vt:lpstr>
      <vt:lpstr>Monopolistická konkurence</vt:lpstr>
      <vt:lpstr>Monopolistická konkurence</vt:lpstr>
      <vt:lpstr>Monopolistická konkurence</vt:lpstr>
      <vt:lpstr>Monopolistická konkurence</vt:lpstr>
      <vt:lpstr>Výrobní a alokační efektivnost monopolistické konkurence </vt:lpstr>
      <vt:lpstr>Výrobní a alokační efektivnost monopolistické konkurence </vt:lpstr>
      <vt:lpstr>Výrobní a alokační efektivnost monopolistické konkurence </vt:lpstr>
      <vt:lpstr>Výrobní a alokační efektivnost monopolistické konkurence </vt:lpstr>
      <vt:lpstr>Přehled jednotlivých tržních struktur</vt:lpstr>
      <vt:lpstr>K procvičení</vt:lpstr>
      <vt:lpstr>K procvičení</vt:lpstr>
      <vt:lpstr>K procvičení</vt:lpstr>
      <vt:lpstr>K procvičení</vt:lpstr>
      <vt:lpstr>K procvičení</vt:lpstr>
      <vt:lpstr>K procvičení</vt:lpstr>
      <vt:lpstr>K procvičení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122</cp:revision>
  <cp:lastPrinted>2024-09-22T15:08:10Z</cp:lastPrinted>
  <dcterms:modified xsi:type="dcterms:W3CDTF">2026-01-15T08:45:47Z</dcterms:modified>
</cp:coreProperties>
</file>