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61"/>
  </p:notesMasterIdLst>
  <p:handoutMasterIdLst>
    <p:handoutMasterId r:id="rId62"/>
  </p:handoutMasterIdLst>
  <p:sldIdLst>
    <p:sldId id="256" r:id="rId2"/>
    <p:sldId id="285" r:id="rId3"/>
    <p:sldId id="439" r:id="rId4"/>
    <p:sldId id="440" r:id="rId5"/>
    <p:sldId id="441" r:id="rId6"/>
    <p:sldId id="442" r:id="rId7"/>
    <p:sldId id="443" r:id="rId8"/>
    <p:sldId id="444" r:id="rId9"/>
    <p:sldId id="445" r:id="rId10"/>
    <p:sldId id="446" r:id="rId11"/>
    <p:sldId id="447" r:id="rId12"/>
    <p:sldId id="448" r:id="rId13"/>
    <p:sldId id="449" r:id="rId14"/>
    <p:sldId id="450" r:id="rId15"/>
    <p:sldId id="451" r:id="rId16"/>
    <p:sldId id="452" r:id="rId17"/>
    <p:sldId id="453" r:id="rId18"/>
    <p:sldId id="454" r:id="rId19"/>
    <p:sldId id="455" r:id="rId20"/>
    <p:sldId id="456" r:id="rId21"/>
    <p:sldId id="457" r:id="rId22"/>
    <p:sldId id="458" r:id="rId23"/>
    <p:sldId id="459" r:id="rId24"/>
    <p:sldId id="460" r:id="rId25"/>
    <p:sldId id="461" r:id="rId26"/>
    <p:sldId id="462" r:id="rId27"/>
    <p:sldId id="463" r:id="rId28"/>
    <p:sldId id="464" r:id="rId29"/>
    <p:sldId id="465" r:id="rId30"/>
    <p:sldId id="466" r:id="rId31"/>
    <p:sldId id="467" r:id="rId32"/>
    <p:sldId id="468" r:id="rId33"/>
    <p:sldId id="471" r:id="rId34"/>
    <p:sldId id="472" r:id="rId35"/>
    <p:sldId id="473" r:id="rId36"/>
    <p:sldId id="474" r:id="rId37"/>
    <p:sldId id="475" r:id="rId38"/>
    <p:sldId id="476" r:id="rId39"/>
    <p:sldId id="477" r:id="rId40"/>
    <p:sldId id="478" r:id="rId41"/>
    <p:sldId id="479" r:id="rId42"/>
    <p:sldId id="480" r:id="rId43"/>
    <p:sldId id="481" r:id="rId44"/>
    <p:sldId id="482" r:id="rId45"/>
    <p:sldId id="483" r:id="rId46"/>
    <p:sldId id="484" r:id="rId47"/>
    <p:sldId id="485" r:id="rId48"/>
    <p:sldId id="487" r:id="rId49"/>
    <p:sldId id="486" r:id="rId50"/>
    <p:sldId id="488" r:id="rId51"/>
    <p:sldId id="433" r:id="rId52"/>
    <p:sldId id="489" r:id="rId53"/>
    <p:sldId id="490" r:id="rId54"/>
    <p:sldId id="495" r:id="rId55"/>
    <p:sldId id="491" r:id="rId56"/>
    <p:sldId id="492" r:id="rId57"/>
    <p:sldId id="493" r:id="rId58"/>
    <p:sldId id="494" r:id="rId59"/>
    <p:sldId id="261" r:id="rId60"/>
  </p:sldIdLst>
  <p:sldSz cx="9144000" cy="6858000" type="screen4x3"/>
  <p:notesSz cx="9925050" cy="679767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2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1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0855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1898" y="1"/>
            <a:ext cx="4300855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CA09BB-5A47-43AC-96B3-A21A155AF4B1}" type="datetimeFigureOut">
              <a:rPr lang="cs-CZ" smtClean="0"/>
              <a:t>15.01.2026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0855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1898" y="6456612"/>
            <a:ext cx="4300855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6AA3D4-73EB-4034-88FC-4E409C142F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78183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4300855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621898" y="0"/>
            <a:ext cx="4300855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262313" y="509588"/>
            <a:ext cx="3400425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92505" y="3228896"/>
            <a:ext cx="7940040" cy="3058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456612"/>
            <a:ext cx="4300855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621898" y="6456612"/>
            <a:ext cx="4300855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262313" y="509588"/>
            <a:ext cx="3400425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992505" y="3228896"/>
            <a:ext cx="7940040" cy="3058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5621898" y="6456612"/>
            <a:ext cx="4300855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>
            <a:spLocks noGrp="1"/>
          </p:cNvSpPr>
          <p:nvPr>
            <p:ph type="body" idx="1"/>
          </p:nvPr>
        </p:nvSpPr>
        <p:spPr>
          <a:xfrm>
            <a:off x="992505" y="3228896"/>
            <a:ext cx="7940040" cy="305895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262313" y="509588"/>
            <a:ext cx="3400425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289833" y="2041742"/>
            <a:ext cx="8704877" cy="3563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>
              <a:lnSpc>
                <a:spcPct val="150000"/>
              </a:lnSpc>
              <a:buClr>
                <a:srgbClr val="D10202"/>
              </a:buClr>
              <a:buSzPts val="4400"/>
            </a:pPr>
            <a:r>
              <a:rPr lang="cs-CZ" b="1" dirty="0">
                <a:solidFill>
                  <a:srgbClr val="D10202"/>
                </a:solidFill>
              </a:rPr>
              <a:t>Mikroekonomie</a:t>
            </a:r>
            <a:br>
              <a:rPr lang="cs-CZ" b="1" dirty="0">
                <a:solidFill>
                  <a:srgbClr val="D10202"/>
                </a:solidFill>
              </a:rPr>
            </a:br>
            <a:r>
              <a:rPr lang="cs-CZ" b="1" dirty="0">
                <a:solidFill>
                  <a:srgbClr val="D10202"/>
                </a:solidFill>
              </a:rPr>
              <a:t>MIK </a:t>
            </a:r>
            <a:br>
              <a:rPr lang="cs-CZ" b="1" dirty="0">
                <a:solidFill>
                  <a:srgbClr val="D10202"/>
                </a:solidFill>
              </a:rPr>
            </a:br>
            <a:r>
              <a:rPr lang="cs-CZ" b="1" dirty="0">
                <a:solidFill>
                  <a:srgbClr val="D10202"/>
                </a:solidFill>
              </a:rPr>
              <a:t>Dokonale konkurenční firmy</a:t>
            </a:r>
            <a:endParaRPr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464234" y="5884219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Autor: Ing. Jaroslav Škrabal, Ph.D.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4419599" y="1703717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4800942" y="5604868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lang="cs-CZ" sz="1800" b="1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Olomouc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Model dokonale konkurenční firmy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922778"/>
          </a:xfrm>
        </p:spPr>
        <p:txBody>
          <a:bodyPr>
            <a:normAutofit/>
          </a:bodyPr>
          <a:lstStyle/>
          <a:p>
            <a:r>
              <a:rPr lang="cs-CZ" dirty="0"/>
              <a:t>Je důležité </a:t>
            </a:r>
            <a:r>
              <a:rPr lang="cs-CZ" b="1" dirty="0"/>
              <a:t>rozlišovat </a:t>
            </a:r>
            <a:r>
              <a:rPr lang="cs-CZ" dirty="0"/>
              <a:t>tržní poptávkovou křivku (</a:t>
            </a:r>
            <a:r>
              <a:rPr lang="cs-CZ" i="1" dirty="0"/>
              <a:t>D</a:t>
            </a:r>
            <a:r>
              <a:rPr lang="cs-CZ" dirty="0"/>
              <a:t>) a poptávkovou křivku, které čelí jednotlivá firma (</a:t>
            </a:r>
            <a:r>
              <a:rPr lang="cs-CZ" i="1" dirty="0"/>
              <a:t>d</a:t>
            </a:r>
            <a:r>
              <a:rPr lang="cs-CZ" dirty="0"/>
              <a:t>). </a:t>
            </a:r>
          </a:p>
          <a:p>
            <a:pPr lvl="1"/>
            <a:r>
              <a:rPr lang="cs-CZ" dirty="0"/>
              <a:t>Tržní poptávková křivka vyjadřuje poptávku po produkci celého odvětvi a v souladu se zákonem poptávky je klesající.</a:t>
            </a:r>
            <a:endParaRPr lang="pl-PL" sz="2400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10/59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552" y="4390711"/>
            <a:ext cx="4095448" cy="1720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382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Model dokonale konkurenční firmy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922778"/>
          </a:xfrm>
        </p:spPr>
        <p:txBody>
          <a:bodyPr>
            <a:normAutofit/>
          </a:bodyPr>
          <a:lstStyle/>
          <a:p>
            <a:r>
              <a:rPr lang="cs-CZ" dirty="0"/>
              <a:t>V dokonalé konkurenci je horizontální křivka poptávky po produkci firmy zároveň křivkou jejího </a:t>
            </a:r>
            <a:r>
              <a:rPr lang="cs-CZ" b="1" dirty="0"/>
              <a:t>průměrného (AR) </a:t>
            </a:r>
            <a:r>
              <a:rPr lang="cs-CZ" dirty="0"/>
              <a:t>i </a:t>
            </a:r>
            <a:r>
              <a:rPr lang="cs-CZ" b="1" dirty="0"/>
              <a:t>mezního</a:t>
            </a:r>
            <a:r>
              <a:rPr lang="cs-CZ" dirty="0"/>
              <a:t> </a:t>
            </a:r>
            <a:r>
              <a:rPr lang="cs-CZ" b="1" dirty="0"/>
              <a:t>příjmu</a:t>
            </a:r>
            <a:r>
              <a:rPr lang="cs-CZ" dirty="0"/>
              <a:t> </a:t>
            </a:r>
            <a:r>
              <a:rPr lang="cs-CZ" b="1" dirty="0"/>
              <a:t>(MR)</a:t>
            </a:r>
            <a:r>
              <a:rPr lang="cs-CZ" dirty="0"/>
              <a:t>. </a:t>
            </a:r>
          </a:p>
          <a:p>
            <a:pPr lvl="1"/>
            <a:r>
              <a:rPr lang="cs-CZ" dirty="0"/>
              <a:t>To znamená, že cena, za kterou firma prodává každou jednotku, zůstává konstantní bez ohledu na množství produkce, které prodá.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11/59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19394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Model dokonale konkurenční firmy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922778"/>
          </a:xfrm>
        </p:spPr>
        <p:txBody>
          <a:bodyPr>
            <a:normAutofit/>
          </a:bodyPr>
          <a:lstStyle/>
          <a:p>
            <a:r>
              <a:rPr lang="cs-CZ" dirty="0"/>
              <a:t>Tento koncept se zakládá na dvou klíčových bodech:</a:t>
            </a:r>
          </a:p>
          <a:p>
            <a:pPr lvl="1"/>
            <a:r>
              <a:rPr lang="cs-CZ" b="1" dirty="0"/>
              <a:t>Průměrný příjem (AR)</a:t>
            </a:r>
            <a:r>
              <a:rPr lang="cs-CZ" dirty="0"/>
              <a:t>: </a:t>
            </a:r>
          </a:p>
          <a:p>
            <a:pPr lvl="2"/>
            <a:r>
              <a:rPr lang="cs-CZ" dirty="0"/>
              <a:t>V dokonalé konkurenci se průměrný příjem rovná ceně </a:t>
            </a:r>
            <a:r>
              <a:rPr lang="cs-CZ" b="1" dirty="0"/>
              <a:t>(AR=P)</a:t>
            </a:r>
            <a:r>
              <a:rPr lang="cs-CZ" dirty="0"/>
              <a:t>,</a:t>
            </a:r>
            <a:r>
              <a:rPr lang="cs-CZ" b="1" dirty="0"/>
              <a:t> </a:t>
            </a:r>
            <a:r>
              <a:rPr lang="cs-CZ" dirty="0"/>
              <a:t>protože všechny jednotky se prodávají za stejnou cenu. </a:t>
            </a:r>
          </a:p>
          <a:p>
            <a:pPr lvl="2"/>
            <a:r>
              <a:rPr lang="cs-CZ" dirty="0"/>
              <a:t>Průměrný příjem se tedy nemění s množstvím prodaného zboží a je na stejné úrovni jako cena, což znamená, že křivka průměrného příjmu splývá s horizontální poptávkovou křivkou firmy.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12/59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63827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Model dokonale konkurenční firmy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922778"/>
          </a:xfrm>
        </p:spPr>
        <p:txBody>
          <a:bodyPr>
            <a:normAutofit fontScale="92500"/>
          </a:bodyPr>
          <a:lstStyle/>
          <a:p>
            <a:r>
              <a:rPr lang="cs-CZ" dirty="0"/>
              <a:t>Tento koncept se zakládá na dvou klíčových bodech:</a:t>
            </a:r>
          </a:p>
          <a:p>
            <a:pPr lvl="1"/>
            <a:r>
              <a:rPr lang="cs-CZ" b="1" dirty="0"/>
              <a:t>Mezní příjem (MR)</a:t>
            </a:r>
            <a:r>
              <a:rPr lang="cs-CZ" dirty="0"/>
              <a:t>: </a:t>
            </a:r>
          </a:p>
          <a:p>
            <a:pPr lvl="2"/>
            <a:r>
              <a:rPr lang="cs-CZ" dirty="0"/>
              <a:t>Mezní příjem, tedy příjem z jedné další prodané jednotky, se rovněž rovná ceně v dokonalé konkurenci, protože cena za každou jednotku je konstantní. </a:t>
            </a:r>
          </a:p>
          <a:p>
            <a:pPr lvl="2"/>
            <a:r>
              <a:rPr lang="cs-CZ" dirty="0"/>
              <a:t>Zvýšení prodeje o jednu jednotku tedy zvýší celkový příjem právě o tuto cenu. </a:t>
            </a:r>
          </a:p>
          <a:p>
            <a:pPr lvl="2"/>
            <a:r>
              <a:rPr lang="cs-CZ" dirty="0"/>
              <a:t>Proto i křivka mezního příjmu splývá s poptávkovou křivkou.</a:t>
            </a:r>
          </a:p>
          <a:p>
            <a:pPr lvl="2"/>
            <a:r>
              <a:rPr lang="cs-CZ" dirty="0"/>
              <a:t>Mezní příjem (MR) se rovná ceně, protože firma prodává všechny jednotky za stejnou cenu (Platí: MR = AR = P).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13/59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58571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Model dokonale konkurenční firmy</a:t>
            </a:r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850853"/>
            <a:ext cx="8229600" cy="4056406"/>
          </a:xfrm>
          <a:prstGeom prst="rect">
            <a:avLst/>
          </a:prstGeom>
        </p:spPr>
      </p:pic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14/59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83146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Model dokonale konkurenční firmy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922778"/>
          </a:xfrm>
        </p:spPr>
        <p:txBody>
          <a:bodyPr>
            <a:normAutofit/>
          </a:bodyPr>
          <a:lstStyle/>
          <a:p>
            <a:r>
              <a:rPr lang="cs-CZ" sz="2800" dirty="0"/>
              <a:t>V dokonale konkurenční tržní struktuře je firma </a:t>
            </a:r>
            <a:r>
              <a:rPr lang="cs-CZ" sz="2800" i="1" dirty="0"/>
              <a:t>příjemcem ceny</a:t>
            </a:r>
            <a:r>
              <a:rPr lang="cs-CZ" sz="2800" dirty="0"/>
              <a:t>, což znamená, že cena produktu je pro ni daná a neměnná. </a:t>
            </a:r>
          </a:p>
          <a:p>
            <a:pPr lvl="1"/>
            <a:r>
              <a:rPr lang="cs-CZ" sz="2400" dirty="0"/>
              <a:t>Tato cena se stanovuje na trhu prostřednictvím procesu vzájemného působení </a:t>
            </a:r>
            <a:r>
              <a:rPr lang="cs-CZ" sz="2400" b="1" dirty="0"/>
              <a:t>tržní nabídky a poptávky</a:t>
            </a:r>
            <a:r>
              <a:rPr lang="cs-CZ" sz="2400" dirty="0"/>
              <a:t> po daném statku.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15/59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975942" y="3919974"/>
            <a:ext cx="739283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i="1" dirty="0">
                <a:latin typeface="MinionPro-It"/>
              </a:rPr>
              <a:t>Utvařeni tržni ceny a jeji průmět do ekonomiky dokonale konkurenčni firmy</a:t>
            </a:r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3962" y="4227751"/>
            <a:ext cx="3969414" cy="1911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155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Model dokonale konkurenční firmy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922778"/>
          </a:xfrm>
        </p:spPr>
        <p:txBody>
          <a:bodyPr>
            <a:normAutofit/>
          </a:bodyPr>
          <a:lstStyle/>
          <a:p>
            <a:r>
              <a:rPr lang="cs-CZ" sz="2800" dirty="0"/>
              <a:t>Hospodářství je dynamické a tržní poptávka i nabídka se neustále mění v závislosti na různých faktorech, což má vliv na tržní ceny. 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16/59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875581" y="2866307"/>
            <a:ext cx="631159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i="1" dirty="0">
                <a:latin typeface="MinionPro-It"/>
              </a:rPr>
              <a:t>Změny tržni ceny a jejich průmět do ekonomiky dokonale konkurenčni firmy</a:t>
            </a:r>
            <a:endParaRPr lang="cs-CZ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581" y="3174084"/>
            <a:ext cx="6205443" cy="2933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316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Model dokonale konkurenční firmy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922778"/>
          </a:xfrm>
        </p:spPr>
        <p:txBody>
          <a:bodyPr>
            <a:normAutofit/>
          </a:bodyPr>
          <a:lstStyle/>
          <a:p>
            <a:r>
              <a:rPr lang="cs-CZ" sz="2000" dirty="0"/>
              <a:t>Když dojde k </a:t>
            </a:r>
            <a:r>
              <a:rPr lang="cs-CZ" sz="2000" b="1" dirty="0"/>
              <a:t>nárůstu tržní poptávky</a:t>
            </a:r>
            <a:r>
              <a:rPr lang="cs-CZ" sz="2000" dirty="0"/>
              <a:t>, například z úrovně D1 na D2, cena vzroste na P2 (</a:t>
            </a:r>
            <a:r>
              <a:rPr lang="cs-CZ" sz="2000" dirty="0" err="1"/>
              <a:t>ceteris</a:t>
            </a:r>
            <a:r>
              <a:rPr lang="cs-CZ" sz="2000" dirty="0"/>
              <a:t> </a:t>
            </a:r>
            <a:r>
              <a:rPr lang="cs-CZ" sz="2000" dirty="0" err="1"/>
              <a:t>paribus</a:t>
            </a:r>
            <a:r>
              <a:rPr lang="cs-CZ" sz="2000" dirty="0"/>
              <a:t>), což znamená, že za jinak neměnných podmínek se zvýší poptávka po produktech, což vede k vyšší ceně. </a:t>
            </a:r>
          </a:p>
          <a:p>
            <a:r>
              <a:rPr lang="cs-CZ" sz="2000" dirty="0"/>
              <a:t>Naopak pokud tržní poptávka klesne z D1 na D3, cena klesne na úroveň P3. </a:t>
            </a:r>
          </a:p>
          <a:p>
            <a:r>
              <a:rPr lang="cs-CZ" sz="2000" dirty="0"/>
              <a:t>Tímto způsobem se cena a poptávková křivka, kterým čelí firma v dokonale konkurenčním prostředí, mění v závislosti na tržním vývoji.</a:t>
            </a:r>
            <a:endParaRPr lang="cs-CZ" sz="1800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17/59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005" y="4149668"/>
            <a:ext cx="4348975" cy="2055673"/>
          </a:xfrm>
          <a:prstGeom prst="rect">
            <a:avLst/>
          </a:prstGeom>
        </p:spPr>
      </p:pic>
      <p:sp>
        <p:nvSpPr>
          <p:cNvPr id="6" name="Obdélník 5"/>
          <p:cNvSpPr/>
          <p:nvPr/>
        </p:nvSpPr>
        <p:spPr>
          <a:xfrm>
            <a:off x="875581" y="3747623"/>
            <a:ext cx="631159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i="1" dirty="0">
                <a:latin typeface="MinionPro-It"/>
              </a:rPr>
              <a:t>Změny tržni ceny a jejich průmět do ekonomiky dokonale konkurenčni firmy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8368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Model dokonale konkurenční firmy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922778"/>
          </a:xfrm>
        </p:spPr>
        <p:txBody>
          <a:bodyPr>
            <a:normAutofit lnSpcReduction="10000"/>
          </a:bodyPr>
          <a:lstStyle/>
          <a:p>
            <a:r>
              <a:rPr lang="cs-CZ" sz="2800" dirty="0"/>
              <a:t>Předpokládáme, že firma se zaměřuje na maximalizaci zisku, což znamená, že klíčovými faktory jsou rozsah a cena produkce. </a:t>
            </a:r>
          </a:p>
          <a:p>
            <a:r>
              <a:rPr lang="cs-CZ" sz="2800" dirty="0"/>
              <a:t>V prostředí dokonale konkurenceschopného trhu je cena stanovena trhem, což firmě zbývá rozhodnutí o optimálním rozsahu produkce, který by jí umožnil dosáhnout maximálního zisku.</a:t>
            </a:r>
          </a:p>
          <a:p>
            <a:r>
              <a:rPr lang="cs-CZ" sz="2800" dirty="0"/>
              <a:t>Rozsah produkce, který bude firma produkovat, závisí na vztahu mezi mezními náklady </a:t>
            </a:r>
            <a:r>
              <a:rPr lang="pl-PL" sz="2800" dirty="0"/>
              <a:t>na tuto produkci a meznim přijmem, který z této produkce firmě plyne.</a:t>
            </a:r>
            <a:endParaRPr lang="cs-CZ" sz="2000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18/59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66040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Model dokonale konkurenční firmy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922778"/>
          </a:xfrm>
        </p:spPr>
        <p:txBody>
          <a:bodyPr>
            <a:normAutofit/>
          </a:bodyPr>
          <a:lstStyle/>
          <a:p>
            <a:r>
              <a:rPr lang="cs-CZ" sz="2800" dirty="0"/>
              <a:t>Z hlediska </a:t>
            </a:r>
            <a:r>
              <a:rPr lang="cs-CZ" sz="2800" b="1" dirty="0"/>
              <a:t>maximalizace zisku</a:t>
            </a:r>
            <a:r>
              <a:rPr lang="cs-CZ" sz="2800" dirty="0"/>
              <a:t> je neefektivní, když firma nezvyšuje rozsah výroby, pokud její mezní náklady (MC) jsou nižší než mezní příjem (MR). </a:t>
            </a:r>
          </a:p>
          <a:p>
            <a:r>
              <a:rPr lang="cs-CZ" sz="2800" dirty="0"/>
              <a:t>Stejně tak je neefektivní pokračovat ve výrobě, pokud mezní náklady překračují mezní příjem. </a:t>
            </a:r>
          </a:p>
          <a:p>
            <a:r>
              <a:rPr lang="cs-CZ" sz="2800" dirty="0"/>
              <a:t>Rovnovážného rozsahu produkce dosahuje firma, když se mezní náklady rovnají meznímu příjmu </a:t>
            </a:r>
            <a:r>
              <a:rPr lang="cs-CZ" sz="2800" b="1" dirty="0"/>
              <a:t>(MC = MR)</a:t>
            </a:r>
            <a:r>
              <a:rPr lang="cs-CZ" sz="2800" dirty="0"/>
              <a:t>.</a:t>
            </a:r>
            <a:endParaRPr lang="cs-CZ" sz="2000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19/59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3664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Předpoklady dokonale konkurenční firmy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5775"/>
            <a:ext cx="8229600" cy="4520387"/>
          </a:xfrm>
        </p:spPr>
        <p:txBody>
          <a:bodyPr>
            <a:normAutofit/>
          </a:bodyPr>
          <a:lstStyle/>
          <a:p>
            <a:r>
              <a:rPr lang="cs-CZ" dirty="0"/>
              <a:t>Za dokonale konkurenční označujeme takovou tržní strukturu, která se </a:t>
            </a:r>
            <a:r>
              <a:rPr lang="cs-CZ" b="1" dirty="0"/>
              <a:t>vyznačuje následujícími rysy</a:t>
            </a:r>
            <a:r>
              <a:rPr lang="cs-CZ" dirty="0"/>
              <a:t>:</a:t>
            </a:r>
          </a:p>
          <a:p>
            <a:pPr lvl="1"/>
            <a:r>
              <a:rPr lang="cs-CZ" i="1" dirty="0"/>
              <a:t>V odvětvi působí velký počet prodávajících a kupujících, z nichž žádný není schopen ovlivnit cenu</a:t>
            </a:r>
            <a:r>
              <a:rPr lang="cs-CZ" dirty="0"/>
              <a:t>.</a:t>
            </a:r>
          </a:p>
          <a:p>
            <a:pPr lvl="1"/>
            <a:r>
              <a:rPr lang="cs-CZ" dirty="0"/>
              <a:t>Existuje volny vstup do odvětvi. </a:t>
            </a:r>
          </a:p>
          <a:p>
            <a:pPr lvl="1"/>
            <a:r>
              <a:rPr lang="cs-CZ" dirty="0"/>
              <a:t>Neexistuji zde ani žádné překážky pro odchod z odvětvi.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43782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Model dokonale konkurenční firmy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48937"/>
            <a:ext cx="8229600" cy="5091478"/>
          </a:xfrm>
        </p:spPr>
        <p:txBody>
          <a:bodyPr>
            <a:normAutofit fontScale="92500" lnSpcReduction="10000"/>
          </a:bodyPr>
          <a:lstStyle/>
          <a:p>
            <a:endParaRPr lang="cs-CZ" sz="2000" dirty="0"/>
          </a:p>
          <a:p>
            <a:endParaRPr lang="cs-CZ" sz="2000" dirty="0"/>
          </a:p>
          <a:p>
            <a:endParaRPr lang="cs-CZ" sz="2000" dirty="0"/>
          </a:p>
          <a:p>
            <a:endParaRPr lang="cs-CZ" sz="2000" dirty="0"/>
          </a:p>
          <a:p>
            <a:endParaRPr lang="cs-CZ" sz="2000" dirty="0"/>
          </a:p>
          <a:p>
            <a:endParaRPr lang="cs-CZ" sz="2000" dirty="0"/>
          </a:p>
          <a:p>
            <a:endParaRPr lang="cs-CZ" sz="2000" dirty="0"/>
          </a:p>
          <a:p>
            <a:endParaRPr lang="cs-CZ" sz="2000" dirty="0"/>
          </a:p>
          <a:p>
            <a:r>
              <a:rPr lang="cs-CZ" sz="2000" dirty="0"/>
              <a:t>Při produkčním rozsahu Q1, kde mezní příjem (MR) převyšuje mezní náklady (MC), ztrácí firma potenciální zisk z nevyrobených jednotek, což je vyjádřeno zastíněným trojúhelníkem pod křivkou poptávky. </a:t>
            </a:r>
          </a:p>
          <a:p>
            <a:r>
              <a:rPr lang="cs-CZ" sz="2000" dirty="0"/>
              <a:t>Naopak, pokud firma zvyšuje výrobu při MC &gt; MR, dochází k finanční ztrátě, která je rovněž vyjádřena zastíněným trojúhelníkem, tentokrát nad křivkou poptávky. </a:t>
            </a:r>
          </a:p>
          <a:p>
            <a:r>
              <a:rPr lang="cs-CZ" sz="2000" dirty="0"/>
              <a:t>Efektivní rozsah produkce nastává, když se mezní náklady rovnají meznímu příjmu (MC = MR), což znamená, že v této situaci nejsou žádné podněty k dalšímu rozšiřování nebo omezování výroby.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20/59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875581" y="1402248"/>
            <a:ext cx="594896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i="1" dirty="0">
                <a:latin typeface="MinionPro-It"/>
              </a:rPr>
              <a:t>Určeni optimalniho rozsahu produkce firmy v dokonale konkurenci</a:t>
            </a:r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581" y="1729979"/>
            <a:ext cx="4001383" cy="2064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353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Model dokonale konkurenční firmy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3180"/>
            <a:ext cx="8229600" cy="5147235"/>
          </a:xfrm>
        </p:spPr>
        <p:txBody>
          <a:bodyPr>
            <a:normAutofit lnSpcReduction="10000"/>
          </a:bodyPr>
          <a:lstStyle/>
          <a:p>
            <a:endParaRPr lang="cs-CZ" sz="2000" dirty="0"/>
          </a:p>
          <a:p>
            <a:endParaRPr lang="cs-CZ" sz="2000" dirty="0"/>
          </a:p>
          <a:p>
            <a:endParaRPr lang="cs-CZ" sz="2000" dirty="0"/>
          </a:p>
          <a:p>
            <a:endParaRPr lang="cs-CZ" sz="2000" dirty="0"/>
          </a:p>
          <a:p>
            <a:endParaRPr lang="cs-CZ" sz="2000" dirty="0"/>
          </a:p>
          <a:p>
            <a:endParaRPr lang="cs-CZ" sz="2000" dirty="0"/>
          </a:p>
          <a:p>
            <a:endParaRPr lang="cs-CZ" sz="2000" dirty="0"/>
          </a:p>
          <a:p>
            <a:endParaRPr lang="cs-CZ" sz="2000" dirty="0"/>
          </a:p>
          <a:p>
            <a:r>
              <a:rPr lang="cs-CZ" sz="2000" dirty="0"/>
              <a:t>Optimální efektivní rozsah produkce firmy je dosažen, když se mezní náklady (MC) rovnají meznímu příjmu (MR). </a:t>
            </a:r>
          </a:p>
          <a:p>
            <a:r>
              <a:rPr lang="cs-CZ" sz="2000" dirty="0"/>
              <a:t>Při změně tržní ceny, jak ukazuje výše uvedený obrázek, se mění také mezní příjem, protože MR je roven ceně (P). </a:t>
            </a:r>
          </a:p>
          <a:p>
            <a:r>
              <a:rPr lang="cs-CZ" sz="2000" dirty="0"/>
              <a:t>Pokud cena vzroste z úrovně P1 na P2, přesune se rovnovážná produkce z Q1 na Q2, protože mezní příjem se zvýší nad mezní náklady, což podněcuje firmu k větší produkci. 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21/59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875581" y="1328266"/>
            <a:ext cx="429476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>
                <a:latin typeface="MinionPro-It"/>
              </a:rPr>
              <a:t>Utvařeni křivky nabidky firmy v dokonale konkurenci</a:t>
            </a:r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117" y="1636042"/>
            <a:ext cx="4848256" cy="217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559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Model dokonale konkurenční firmy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3180"/>
            <a:ext cx="8229600" cy="5147235"/>
          </a:xfrm>
        </p:spPr>
        <p:txBody>
          <a:bodyPr>
            <a:normAutofit/>
          </a:bodyPr>
          <a:lstStyle/>
          <a:p>
            <a:endParaRPr lang="cs-CZ" sz="2000" dirty="0"/>
          </a:p>
          <a:p>
            <a:endParaRPr lang="cs-CZ" sz="2000" dirty="0"/>
          </a:p>
          <a:p>
            <a:endParaRPr lang="cs-CZ" sz="2000" dirty="0"/>
          </a:p>
          <a:p>
            <a:endParaRPr lang="cs-CZ" sz="2000" dirty="0"/>
          </a:p>
          <a:p>
            <a:endParaRPr lang="cs-CZ" sz="2000" dirty="0"/>
          </a:p>
          <a:p>
            <a:endParaRPr lang="cs-CZ" sz="2000" dirty="0"/>
          </a:p>
          <a:p>
            <a:endParaRPr lang="cs-CZ" sz="2000" dirty="0"/>
          </a:p>
          <a:p>
            <a:endParaRPr lang="cs-CZ" sz="2000" dirty="0"/>
          </a:p>
          <a:p>
            <a:r>
              <a:rPr lang="cs-CZ" sz="2000" dirty="0"/>
              <a:t>Naopak, pokud cena klesne na P3, sníží se efektivní rozsah produkce na Q3, jelikož by firma byla neefektivní, kdyby pokračovala v produkci při mezních nákladech převyšujících mezní příjem. </a:t>
            </a:r>
          </a:p>
          <a:p>
            <a:r>
              <a:rPr lang="cs-CZ" sz="2000" i="1" dirty="0"/>
              <a:t>Celkově lze říci, že firma při rostoucí ceně zvyšuje svou produkci, zatímco při klesající ceně ji snižuje.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22/59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875581" y="1417637"/>
            <a:ext cx="429476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>
                <a:latin typeface="MinionPro-It"/>
              </a:rPr>
              <a:t>Utvařeni křivky nabidky firmy v dokonale konkurenci</a:t>
            </a:r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581" y="1852534"/>
            <a:ext cx="5195826" cy="2333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209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Model dokonale konkurenční firmy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16927"/>
            <a:ext cx="8229600" cy="4723488"/>
          </a:xfrm>
        </p:spPr>
        <p:txBody>
          <a:bodyPr>
            <a:normAutofit/>
          </a:bodyPr>
          <a:lstStyle/>
          <a:p>
            <a:endParaRPr lang="cs-CZ" sz="2000" dirty="0"/>
          </a:p>
          <a:p>
            <a:endParaRPr lang="cs-CZ" sz="2000" dirty="0"/>
          </a:p>
          <a:p>
            <a:endParaRPr lang="cs-CZ" sz="2000" dirty="0"/>
          </a:p>
          <a:p>
            <a:endParaRPr lang="cs-CZ" sz="2000" dirty="0"/>
          </a:p>
          <a:p>
            <a:endParaRPr lang="cs-CZ" sz="2000" dirty="0"/>
          </a:p>
          <a:p>
            <a:r>
              <a:rPr lang="cs-CZ" sz="2000" dirty="0"/>
              <a:t>Firma vyrábí v rozsahu Q*, kde se mezní náklady (MC) rovnají meznímu příjmu (MR), což je vyznačeno v bodě A. </a:t>
            </a:r>
          </a:p>
          <a:p>
            <a:r>
              <a:rPr lang="cs-CZ" sz="2000" dirty="0"/>
              <a:t>Při tomto objemu produkce jsou průměrné náklady (AC) nižší než průměrný příjem (AR, resp. cena), což znamená, že firma dosahuje ekonomického zisku. </a:t>
            </a:r>
          </a:p>
          <a:p>
            <a:r>
              <a:rPr lang="cs-CZ" sz="2000" dirty="0"/>
              <a:t>Tento ekonomický zisk na jednotku produkce je určen rozdílem mezi cenou a průměrnými náklady (AB nebo P*C), a celkový ekonomický zisk se vypočítá jako celkové příjmy minus celkové náklady.</a:t>
            </a:r>
            <a:endParaRPr lang="cs-CZ" sz="2000" i="1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23/59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875581" y="1402248"/>
            <a:ext cx="429476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>
                <a:latin typeface="MinionPro-It"/>
              </a:rPr>
              <a:t>Dokonale konkurenčni firma s ekonomickym ziskem</a:t>
            </a:r>
            <a:endParaRPr lang="cs-CZ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581" y="1710025"/>
            <a:ext cx="3250370" cy="1717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973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Model dokonale konkurenční firmy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06497"/>
            <a:ext cx="8229600" cy="4533917"/>
          </a:xfrm>
        </p:spPr>
        <p:txBody>
          <a:bodyPr>
            <a:normAutofit lnSpcReduction="10000"/>
          </a:bodyPr>
          <a:lstStyle/>
          <a:p>
            <a:endParaRPr lang="cs-CZ" sz="2000" dirty="0"/>
          </a:p>
          <a:p>
            <a:endParaRPr lang="cs-CZ" sz="2000" dirty="0"/>
          </a:p>
          <a:p>
            <a:endParaRPr lang="cs-CZ" sz="2000" dirty="0"/>
          </a:p>
          <a:p>
            <a:endParaRPr lang="cs-CZ" sz="2000" dirty="0"/>
          </a:p>
          <a:p>
            <a:endParaRPr lang="cs-CZ" sz="2000" dirty="0"/>
          </a:p>
          <a:p>
            <a:endParaRPr lang="cs-CZ" sz="2000" dirty="0"/>
          </a:p>
          <a:p>
            <a:r>
              <a:rPr lang="cs-CZ" sz="2000" dirty="0"/>
              <a:t>Celkové příjmy firmy se vypočítávají jako součin ceny a rozsahu produkce (P × Q), což v grafu reprezentuje obdélník P*</a:t>
            </a:r>
            <a:r>
              <a:rPr lang="cs-CZ" sz="2000" i="1" dirty="0"/>
              <a:t>A</a:t>
            </a:r>
            <a:r>
              <a:rPr lang="cs-CZ" sz="2000" dirty="0"/>
              <a:t>Q*</a:t>
            </a:r>
            <a:r>
              <a:rPr lang="cs-CZ" sz="2000" i="1" dirty="0"/>
              <a:t>0, kde vertikální osa ukazuje průměrný příjem a horizontální osa rozsah produkce. </a:t>
            </a:r>
          </a:p>
          <a:p>
            <a:r>
              <a:rPr lang="cs-CZ" sz="2000" i="1" dirty="0"/>
              <a:t>Naopak celkové náklady se počítají jako součin průměrných nákladů na jednotku a rozsahu produkce, což odpovídá obdélníku C</a:t>
            </a:r>
            <a:r>
              <a:rPr lang="cs-CZ" sz="2000" dirty="0"/>
              <a:t>B</a:t>
            </a:r>
            <a:r>
              <a:rPr lang="cs-CZ" sz="2000" i="1" dirty="0"/>
              <a:t>Q*</a:t>
            </a:r>
            <a:r>
              <a:rPr lang="cs-CZ" sz="2000" dirty="0"/>
              <a:t>0. </a:t>
            </a:r>
          </a:p>
          <a:p>
            <a:r>
              <a:rPr lang="cs-CZ" sz="2000" dirty="0"/>
              <a:t>Rozdíl mezi těmito dvěma obdélníky pak vyjadřuje ekonomický zisk firmy, přičemž </a:t>
            </a:r>
            <a:r>
              <a:rPr lang="cs-CZ" sz="2000" b="1" dirty="0"/>
              <a:t>zisk</a:t>
            </a:r>
            <a:r>
              <a:rPr lang="cs-CZ" sz="2000" dirty="0"/>
              <a:t> vzniká tehdy, když </a:t>
            </a:r>
            <a:r>
              <a:rPr lang="cs-CZ" sz="2000" b="1" dirty="0"/>
              <a:t>celkové příjmy převyšují celkové náklady</a:t>
            </a:r>
            <a:r>
              <a:rPr lang="cs-CZ" sz="2000" dirty="0"/>
              <a:t>.</a:t>
            </a:r>
            <a:endParaRPr lang="cs-CZ" sz="2000" i="1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24/59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875581" y="1402248"/>
            <a:ext cx="429476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>
                <a:latin typeface="MinionPro-It"/>
              </a:rPr>
              <a:t>Dokonale konkurenčni firma s ekonomickym ziskem</a:t>
            </a:r>
            <a:endParaRPr lang="cs-CZ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161" y="1710025"/>
            <a:ext cx="3874839" cy="2047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1149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Model dokonale konkurenční firmy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06498"/>
            <a:ext cx="8229600" cy="4471640"/>
          </a:xfrm>
        </p:spPr>
        <p:txBody>
          <a:bodyPr>
            <a:normAutofit lnSpcReduction="10000"/>
          </a:bodyPr>
          <a:lstStyle/>
          <a:p>
            <a:endParaRPr lang="cs-CZ" sz="2000" dirty="0"/>
          </a:p>
          <a:p>
            <a:endParaRPr lang="cs-CZ" sz="2000" dirty="0"/>
          </a:p>
          <a:p>
            <a:endParaRPr lang="cs-CZ" sz="2000" dirty="0"/>
          </a:p>
          <a:p>
            <a:endParaRPr lang="cs-CZ" sz="2000" dirty="0"/>
          </a:p>
          <a:p>
            <a:endParaRPr lang="cs-CZ" sz="2000" dirty="0"/>
          </a:p>
          <a:p>
            <a:endParaRPr lang="cs-CZ" sz="2000" dirty="0"/>
          </a:p>
          <a:p>
            <a:r>
              <a:rPr lang="cs-CZ" sz="2000" dirty="0"/>
              <a:t>Firma dosahuje ekonomického zisku, když jsou celkové příjmy vyšší než celkové náklady, což naznačuje dobré podmínky pro investice v odvětví. </a:t>
            </a:r>
          </a:p>
          <a:p>
            <a:r>
              <a:rPr lang="cs-CZ" sz="2000" dirty="0"/>
              <a:t>Tento zisk, graficky vyjádřený zastíněným obdélníkem P*ABC, motivuje stávající firmy k rozšiřování produkce a přitahuje nové investice do daného odvětví. </a:t>
            </a:r>
          </a:p>
          <a:p>
            <a:r>
              <a:rPr lang="cs-CZ" sz="2000" dirty="0"/>
              <a:t>Pro analýzu těchto procesů je však třeba uvolnit některé předpoklady, které byly dosud brány v úvahu.</a:t>
            </a:r>
            <a:endParaRPr lang="cs-CZ" sz="2000" i="1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25/59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875581" y="1402248"/>
            <a:ext cx="429476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>
                <a:latin typeface="MinionPro-It"/>
              </a:rPr>
              <a:t>Dokonale konkurenčni firma s ekonomickym ziskem</a:t>
            </a:r>
            <a:endParaRPr lang="cs-CZ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161" y="1710025"/>
            <a:ext cx="3874839" cy="2047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673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Model dokonale konkurenční firmy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93541"/>
            <a:ext cx="8229600" cy="4984597"/>
          </a:xfrm>
        </p:spPr>
        <p:txBody>
          <a:bodyPr>
            <a:normAutofit fontScale="92500" lnSpcReduction="20000"/>
          </a:bodyPr>
          <a:lstStyle/>
          <a:p>
            <a:endParaRPr lang="cs-CZ" sz="2000" dirty="0"/>
          </a:p>
          <a:p>
            <a:r>
              <a:rPr lang="cs-CZ" dirty="0"/>
              <a:t>Pro analýzu důsledků příchodu nových výrobců do odvětví je nezbytné zaměřit se na </a:t>
            </a:r>
            <a:r>
              <a:rPr lang="cs-CZ" b="1" dirty="0"/>
              <a:t>dlouhé období</a:t>
            </a:r>
            <a:r>
              <a:rPr lang="cs-CZ" dirty="0"/>
              <a:t>, kdy mohou firmy měnit všechny výrobní faktory. </a:t>
            </a:r>
          </a:p>
          <a:p>
            <a:r>
              <a:rPr lang="cs-CZ" dirty="0"/>
              <a:t>V tomto časovém horizontu je možné nejen upravit množství práce a surovin, ale také investovat do nových výrobních zařízení a budovat závody, což vede k proměnlivému počtu firem v odvětví. </a:t>
            </a:r>
          </a:p>
          <a:p>
            <a:r>
              <a:rPr lang="cs-CZ" dirty="0"/>
              <a:t>Předpokládáme </a:t>
            </a:r>
            <a:r>
              <a:rPr lang="cs-CZ" b="1" dirty="0"/>
              <a:t>volný vstup a výstup firem</a:t>
            </a:r>
            <a:r>
              <a:rPr lang="cs-CZ" dirty="0"/>
              <a:t>, což je klíčové pro porozumění dynamice trhu a jeho reakcím na změny v ekonomických podmínkách.</a:t>
            </a:r>
          </a:p>
          <a:p>
            <a:endParaRPr lang="cs-CZ" sz="2000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26/59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86661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Model dokonale konkurenční firmy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93541"/>
            <a:ext cx="8229600" cy="4984597"/>
          </a:xfrm>
        </p:spPr>
        <p:txBody>
          <a:bodyPr>
            <a:normAutofit/>
          </a:bodyPr>
          <a:lstStyle/>
          <a:p>
            <a:r>
              <a:rPr lang="cs-CZ" sz="2000" dirty="0"/>
              <a:t>Po přilákání nových výrobců do odvětví, očekávajících mimořádné výnosy ve formě ekonomického zisku, dojde ke zvýšení tržní nabídky daného statku. </a:t>
            </a:r>
          </a:p>
          <a:p>
            <a:r>
              <a:rPr lang="cs-CZ" sz="2000" dirty="0"/>
              <a:t>Tento nárůst nabídky způsobí pokles tržní ceny, která se sníží z P1 na P2, jak ukazuje levá část grafu. 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27/59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34" y="3340395"/>
            <a:ext cx="8297320" cy="2823442"/>
          </a:xfrm>
          <a:prstGeom prst="rect">
            <a:avLst/>
          </a:prstGeom>
        </p:spPr>
      </p:pic>
      <p:sp>
        <p:nvSpPr>
          <p:cNvPr id="6" name="Obdélník 5"/>
          <p:cNvSpPr/>
          <p:nvPr/>
        </p:nvSpPr>
        <p:spPr>
          <a:xfrm>
            <a:off x="2974922" y="2934146"/>
            <a:ext cx="342914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i="1" dirty="0">
                <a:latin typeface="MinionPro-It"/>
              </a:rPr>
              <a:t>Důsledky vstupu nových firem do odvětvi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0126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Model dokonale konkurenční firmy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93541"/>
            <a:ext cx="8229600" cy="4984597"/>
          </a:xfrm>
        </p:spPr>
        <p:txBody>
          <a:bodyPr>
            <a:noAutofit/>
          </a:bodyPr>
          <a:lstStyle/>
          <a:p>
            <a:r>
              <a:rPr lang="cs-CZ" sz="2000" dirty="0"/>
              <a:t>V bodě </a:t>
            </a:r>
            <a:r>
              <a:rPr lang="cs-CZ" sz="2000" i="1" dirty="0"/>
              <a:t>A</a:t>
            </a:r>
            <a:r>
              <a:rPr lang="cs-CZ" sz="2000" dirty="0"/>
              <a:t>, kterému říkáme </a:t>
            </a:r>
            <a:r>
              <a:rPr lang="cs-CZ" sz="2000" b="1" dirty="0"/>
              <a:t>bod vyrovnání </a:t>
            </a:r>
            <a:r>
              <a:rPr lang="cs-CZ" sz="2000" dirty="0"/>
              <a:t>(</a:t>
            </a:r>
            <a:r>
              <a:rPr lang="cs-CZ" sz="2000" i="1" dirty="0" err="1"/>
              <a:t>break</a:t>
            </a:r>
            <a:r>
              <a:rPr lang="cs-CZ" sz="2000" i="1" dirty="0"/>
              <a:t> </a:t>
            </a:r>
            <a:r>
              <a:rPr lang="cs-CZ" sz="2000" i="1" dirty="0" err="1"/>
              <a:t>even</a:t>
            </a:r>
            <a:r>
              <a:rPr lang="cs-CZ" sz="2000" i="1" dirty="0"/>
              <a:t> point</a:t>
            </a:r>
            <a:r>
              <a:rPr lang="cs-CZ" sz="2000" dirty="0"/>
              <a:t>), se vyrovnal průměrný příjem </a:t>
            </a:r>
            <a:r>
              <a:rPr lang="pl-PL" sz="2000" dirty="0"/>
              <a:t>(daný cenou) s průměrnymi naklady:</a:t>
            </a:r>
          </a:p>
          <a:p>
            <a:pPr lvl="1"/>
            <a:r>
              <a:rPr lang="cs-CZ" sz="1600" b="1" i="1" dirty="0"/>
              <a:t>AR = AC</a:t>
            </a:r>
          </a:p>
          <a:p>
            <a:r>
              <a:rPr lang="cs-CZ" sz="2000" dirty="0"/>
              <a:t>To současně znamená, že při danem rozsahu produkce </a:t>
            </a:r>
            <a:r>
              <a:rPr lang="cs-CZ" sz="2000" i="1" dirty="0"/>
              <a:t>Q</a:t>
            </a:r>
            <a:r>
              <a:rPr lang="cs-CZ" sz="2000" dirty="0"/>
              <a:t>2 se celkové příjmy a celkové náklady také rovnají:</a:t>
            </a:r>
          </a:p>
          <a:p>
            <a:pPr lvl="1"/>
            <a:r>
              <a:rPr lang="cs-CZ" sz="1600" b="1" i="1" dirty="0"/>
              <a:t>TR = TC</a:t>
            </a:r>
          </a:p>
          <a:p>
            <a:r>
              <a:rPr lang="cs-CZ" sz="2000" dirty="0"/>
              <a:t>Pro větší přehlednost znázorníme novou situaci ještě v samostatném grafu a k jeho interpretaci použijeme opět „obdélníkovou metodu“.</a:t>
            </a:r>
            <a:endParaRPr lang="cs-CZ" sz="1400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28/59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421" y="4215160"/>
            <a:ext cx="3728579" cy="1946835"/>
          </a:xfrm>
          <a:prstGeom prst="rect">
            <a:avLst/>
          </a:prstGeom>
        </p:spPr>
      </p:pic>
      <p:sp>
        <p:nvSpPr>
          <p:cNvPr id="8" name="Obdélník 7"/>
          <p:cNvSpPr/>
          <p:nvPr/>
        </p:nvSpPr>
        <p:spPr>
          <a:xfrm>
            <a:off x="1024234" y="3907383"/>
            <a:ext cx="35477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>
                <a:latin typeface="MinionPro-It"/>
              </a:rPr>
              <a:t>Bod vyrovnani dokonale konkurenčni firmy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43217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Model dokonale konkurenční firmy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93541"/>
            <a:ext cx="8229600" cy="4984597"/>
          </a:xfrm>
        </p:spPr>
        <p:txBody>
          <a:bodyPr>
            <a:noAutofit/>
          </a:bodyPr>
          <a:lstStyle/>
          <a:p>
            <a:r>
              <a:rPr lang="pl-PL" dirty="0"/>
              <a:t>Bod </a:t>
            </a:r>
            <a:r>
              <a:rPr lang="pl-PL" i="1" dirty="0"/>
              <a:t>A</a:t>
            </a:r>
            <a:r>
              <a:rPr lang="pl-PL" dirty="0"/>
              <a:t>, to znamena nejnižši bod na křivce průměrnych nakladů, je bodem vyrovnani </a:t>
            </a:r>
            <a:r>
              <a:rPr lang="cs-CZ" dirty="0"/>
              <a:t>vyjadřujícím nejen </a:t>
            </a:r>
            <a:r>
              <a:rPr lang="cs-CZ" b="1" dirty="0"/>
              <a:t>rovnováhu firmy</a:t>
            </a:r>
            <a:r>
              <a:rPr lang="cs-CZ" dirty="0"/>
              <a:t>, ale i </a:t>
            </a:r>
            <a:r>
              <a:rPr lang="cs-CZ" b="1" dirty="0"/>
              <a:t>rovnováhu odvětví </a:t>
            </a:r>
            <a:r>
              <a:rPr lang="cs-CZ" dirty="0"/>
              <a:t>v </a:t>
            </a:r>
            <a:r>
              <a:rPr lang="cs-CZ" b="1" dirty="0"/>
              <a:t>dlouhém období</a:t>
            </a:r>
            <a:r>
              <a:rPr lang="cs-CZ" dirty="0"/>
              <a:t>. Podíváme-li se na tento bod blíže, zjistíme, že je průsečíkem pěti křivek a že vyjadřuje rovnost nejen dvou dosud uváděných veličin (</a:t>
            </a:r>
            <a:r>
              <a:rPr lang="cs-CZ" i="1" dirty="0"/>
              <a:t>AR = AC</a:t>
            </a:r>
            <a:r>
              <a:rPr lang="cs-CZ" dirty="0"/>
              <a:t>), ale pěti veličin: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b="1" i="1" dirty="0">
                <a:solidFill>
                  <a:srgbClr val="C00000"/>
                </a:solidFill>
              </a:rPr>
              <a:t>MC = MR = AR = AC = P</a:t>
            </a:r>
            <a:endParaRPr lang="cs-CZ" sz="1000" dirty="0">
              <a:solidFill>
                <a:srgbClr val="C00000"/>
              </a:solidFill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29/59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36432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Předpoklady dokonale konkurenční firmy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5775"/>
            <a:ext cx="8229600" cy="4520387"/>
          </a:xfrm>
        </p:spPr>
        <p:txBody>
          <a:bodyPr>
            <a:normAutofit/>
          </a:bodyPr>
          <a:lstStyle/>
          <a:p>
            <a:pPr lvl="1"/>
            <a:r>
              <a:rPr lang="cs-CZ" dirty="0"/>
              <a:t>Všechny výrobní faktory jsou </a:t>
            </a:r>
            <a:r>
              <a:rPr lang="cs-CZ" dirty="0">
                <a:solidFill>
                  <a:srgbClr val="C00000"/>
                </a:solidFill>
              </a:rPr>
              <a:t>dokonale mobilní</a:t>
            </a:r>
            <a:r>
              <a:rPr lang="cs-CZ" dirty="0"/>
              <a:t>, tzn. že mohou byt přesunovány jak </a:t>
            </a:r>
            <a:r>
              <a:rPr lang="pl-PL" dirty="0"/>
              <a:t>mezi firmami v ramci odvětvi, tak i mezi odvětvimi.</a:t>
            </a:r>
          </a:p>
          <a:p>
            <a:pPr lvl="1"/>
            <a:r>
              <a:rPr lang="cs-CZ" dirty="0"/>
              <a:t>Všechny produkty nabízené a poptávané v odvětvi jsou homogenní (stejnorodé).</a:t>
            </a:r>
          </a:p>
          <a:p>
            <a:pPr lvl="1"/>
            <a:r>
              <a:rPr lang="pl-PL" dirty="0"/>
              <a:t>Všichni vyrobci a spotřebitele maji </a:t>
            </a:r>
            <a:r>
              <a:rPr lang="pl-PL" dirty="0">
                <a:solidFill>
                  <a:srgbClr val="C00000"/>
                </a:solidFill>
              </a:rPr>
              <a:t>dokonalé informace</a:t>
            </a:r>
            <a:r>
              <a:rPr lang="pl-PL" dirty="0"/>
              <a:t> o produktech a jejich cenach.</a:t>
            </a:r>
            <a:endParaRPr lang="cs-CZ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41178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Model dokonale konkurenční firmy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93541"/>
            <a:ext cx="8229600" cy="4984597"/>
          </a:xfrm>
        </p:spPr>
        <p:txBody>
          <a:bodyPr>
            <a:noAutofit/>
          </a:bodyPr>
          <a:lstStyle/>
          <a:p>
            <a:r>
              <a:rPr lang="cs-CZ" dirty="0"/>
              <a:t>V bodě vyrovnaní nedosahuji firmy v odvětvi vyššího než normálního zisku, tzn. že dosahuji </a:t>
            </a:r>
            <a:r>
              <a:rPr lang="cs-CZ" b="1" dirty="0"/>
              <a:t>takové ziskové míry, jaké běžně dosahují firmy v jiných odvětvích ekonomiky</a:t>
            </a:r>
            <a:r>
              <a:rPr lang="cs-CZ" dirty="0"/>
              <a:t>. </a:t>
            </a:r>
          </a:p>
          <a:p>
            <a:r>
              <a:rPr lang="cs-CZ" dirty="0"/>
              <a:t>Jde o stav rovnováhy v odvětvi v tom smyslu, že firmy působící v odvětvi nemají ekonomicky důvod z odvětvi odcházet a jine firmy nemají důvod do něj vstupovat.</a:t>
            </a:r>
            <a:endParaRPr lang="cs-CZ" sz="1000" dirty="0">
              <a:solidFill>
                <a:srgbClr val="C00000"/>
              </a:solidFill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30/59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67494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Model dokonale konkurenční firmy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93541"/>
            <a:ext cx="8229600" cy="4984597"/>
          </a:xfrm>
        </p:spPr>
        <p:txBody>
          <a:bodyPr>
            <a:noAutofit/>
          </a:bodyPr>
          <a:lstStyle/>
          <a:p>
            <a:r>
              <a:rPr lang="cs-CZ" dirty="0"/>
              <a:t>Přechodem na </a:t>
            </a:r>
            <a:r>
              <a:rPr lang="cs-CZ" b="1" dirty="0"/>
              <a:t>krátkodobý</a:t>
            </a:r>
            <a:r>
              <a:rPr lang="cs-CZ" dirty="0"/>
              <a:t> </a:t>
            </a:r>
            <a:r>
              <a:rPr lang="cs-CZ" b="1" dirty="0"/>
              <a:t>pohled</a:t>
            </a:r>
            <a:r>
              <a:rPr lang="cs-CZ" dirty="0"/>
              <a:t> na jednotlivou firmu zjistíme, co se stane, když tržní cena klesne pod průměrné náklady. </a:t>
            </a:r>
          </a:p>
          <a:p>
            <a:r>
              <a:rPr lang="cs-CZ" dirty="0"/>
              <a:t>Tento pokles ceny, který je výsledkem zvýšené nabídky v důsledku vstupu nových firem do odvětví, může vést k situaci, kdy firmy začnou vykazovat </a:t>
            </a:r>
            <a:r>
              <a:rPr lang="cs-CZ" b="1" dirty="0"/>
              <a:t>ztráty</a:t>
            </a:r>
            <a:r>
              <a:rPr lang="cs-CZ" dirty="0"/>
              <a:t>, pokud cena klesne pod bod vyrovnání, což naznačuje, že ekonomický zisk se stává negativním.</a:t>
            </a:r>
            <a:endParaRPr lang="cs-CZ" sz="1000" dirty="0">
              <a:solidFill>
                <a:srgbClr val="C00000"/>
              </a:solidFill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27484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31/59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26679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Model dokonale konkurenční firmy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860501"/>
          </a:xfrm>
        </p:spPr>
        <p:txBody>
          <a:bodyPr>
            <a:noAutofit/>
          </a:bodyPr>
          <a:lstStyle/>
          <a:p>
            <a:r>
              <a:rPr lang="cs-CZ" dirty="0"/>
              <a:t>Je-li cena, za kterou firma prodává jednotku své produkce, nižší, než jsou průměrné náklady, znamená to, že nižší než průměrné náklady (</a:t>
            </a:r>
            <a:r>
              <a:rPr lang="cs-CZ" i="1" dirty="0"/>
              <a:t>AC</a:t>
            </a:r>
            <a:r>
              <a:rPr lang="cs-CZ" dirty="0"/>
              <a:t>) je i průměrný příjem firmy (</a:t>
            </a:r>
            <a:r>
              <a:rPr lang="cs-CZ" i="1" dirty="0"/>
              <a:t>AR</a:t>
            </a:r>
            <a:r>
              <a:rPr lang="cs-CZ" dirty="0"/>
              <a:t>).</a:t>
            </a:r>
          </a:p>
          <a:p>
            <a:r>
              <a:rPr lang="cs-CZ" dirty="0"/>
              <a:t>V takové situaci firma vyrábí s </a:t>
            </a:r>
            <a:r>
              <a:rPr lang="cs-CZ" b="1" dirty="0"/>
              <a:t>ekonomickou ztrátou</a:t>
            </a:r>
            <a:r>
              <a:rPr lang="cs-CZ" dirty="0"/>
              <a:t>.</a:t>
            </a:r>
            <a:endParaRPr lang="cs-CZ" sz="1000" dirty="0">
              <a:solidFill>
                <a:srgbClr val="C00000"/>
              </a:solidFill>
            </a:endParaRPr>
          </a:p>
          <a:p>
            <a:pPr marL="114300" indent="0">
              <a:buNone/>
            </a:pPr>
            <a:endParaRPr lang="cs-CZ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32/59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35596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Model dokonale konkurenční firmy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860501"/>
          </a:xfrm>
        </p:spPr>
        <p:txBody>
          <a:bodyPr>
            <a:noAutofit/>
          </a:bodyPr>
          <a:lstStyle/>
          <a:p>
            <a:endParaRPr lang="cs-CZ" sz="1000" dirty="0">
              <a:solidFill>
                <a:srgbClr val="C00000"/>
              </a:solidFill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33/59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875581" y="1479914"/>
            <a:ext cx="424346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>
                <a:latin typeface="MinionPro-It"/>
              </a:rPr>
              <a:t>Dokonale konkurenčni firma s ekonomickou ztratou</a:t>
            </a:r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581" y="1849968"/>
            <a:ext cx="7638234" cy="4182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165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Model dokonale konkurenční firmy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82029"/>
            <a:ext cx="8229600" cy="5096109"/>
          </a:xfrm>
        </p:spPr>
        <p:txBody>
          <a:bodyPr>
            <a:noAutofit/>
          </a:bodyPr>
          <a:lstStyle/>
          <a:p>
            <a:endParaRPr lang="cs-CZ" sz="1000" dirty="0">
              <a:solidFill>
                <a:srgbClr val="C00000"/>
              </a:solidFill>
            </a:endParaRPr>
          </a:p>
          <a:p>
            <a:endParaRPr lang="cs-CZ" sz="1000" dirty="0">
              <a:solidFill>
                <a:srgbClr val="C00000"/>
              </a:solidFill>
            </a:endParaRPr>
          </a:p>
          <a:p>
            <a:endParaRPr lang="cs-CZ" sz="1000" dirty="0">
              <a:solidFill>
                <a:srgbClr val="C00000"/>
              </a:solidFill>
            </a:endParaRPr>
          </a:p>
          <a:p>
            <a:endParaRPr lang="cs-CZ" sz="1000" dirty="0">
              <a:solidFill>
                <a:srgbClr val="C00000"/>
              </a:solidFill>
            </a:endParaRPr>
          </a:p>
          <a:p>
            <a:endParaRPr lang="cs-CZ" sz="1000" dirty="0">
              <a:solidFill>
                <a:srgbClr val="C00000"/>
              </a:solidFill>
            </a:endParaRPr>
          </a:p>
          <a:p>
            <a:endParaRPr lang="cs-CZ" sz="1000" dirty="0">
              <a:solidFill>
                <a:srgbClr val="C00000"/>
              </a:solidFill>
            </a:endParaRPr>
          </a:p>
          <a:p>
            <a:endParaRPr lang="cs-CZ" sz="1000" dirty="0">
              <a:solidFill>
                <a:srgbClr val="C00000"/>
              </a:solidFill>
            </a:endParaRPr>
          </a:p>
          <a:p>
            <a:endParaRPr lang="cs-CZ" sz="1000" dirty="0">
              <a:solidFill>
                <a:srgbClr val="C00000"/>
              </a:solidFill>
            </a:endParaRPr>
          </a:p>
          <a:p>
            <a:endParaRPr lang="cs-CZ" sz="1000" dirty="0">
              <a:solidFill>
                <a:srgbClr val="C00000"/>
              </a:solidFill>
            </a:endParaRPr>
          </a:p>
          <a:p>
            <a:endParaRPr lang="cs-CZ" sz="1000" dirty="0">
              <a:solidFill>
                <a:srgbClr val="C00000"/>
              </a:solidFill>
            </a:endParaRPr>
          </a:p>
          <a:p>
            <a:endParaRPr lang="cs-CZ" sz="1000" dirty="0">
              <a:solidFill>
                <a:srgbClr val="C00000"/>
              </a:solidFill>
            </a:endParaRPr>
          </a:p>
          <a:p>
            <a:endParaRPr lang="cs-CZ" sz="1000" dirty="0">
              <a:solidFill>
                <a:srgbClr val="C00000"/>
              </a:solidFill>
            </a:endParaRPr>
          </a:p>
          <a:p>
            <a:endParaRPr lang="cs-CZ" sz="1000" dirty="0">
              <a:solidFill>
                <a:srgbClr val="C00000"/>
              </a:solidFill>
            </a:endParaRPr>
          </a:p>
          <a:p>
            <a:endParaRPr lang="cs-CZ" sz="1000" dirty="0">
              <a:solidFill>
                <a:srgbClr val="C00000"/>
              </a:solidFill>
            </a:endParaRPr>
          </a:p>
          <a:p>
            <a:r>
              <a:rPr lang="cs-CZ" sz="1600" dirty="0"/>
              <a:t>Firma vyrábí v rozsahu Q*, kde se mezní náklady (MC) rovnají mezním příjmům (MR). </a:t>
            </a:r>
          </a:p>
          <a:p>
            <a:r>
              <a:rPr lang="cs-CZ" sz="1600" dirty="0"/>
              <a:t>Nicméně průměrné náklady (AC) na jednotku produkce jsou vyšší než průměrný příjem (AR), což naznačuje, že firma čelí ztrátě. Jednotková ztráta se vypočítává jako rozdíl mezi průměrnými náklady a průměrným příjmem (AC – AR) a v grafu je vyznačena jako úsek CB. </a:t>
            </a:r>
          </a:p>
          <a:p>
            <a:r>
              <a:rPr lang="cs-CZ" sz="1600" dirty="0"/>
              <a:t>Celková ztráta je pak vyjádřena jako rozdíl mezi celkovými náklady (vyjádřeno obdélníkem ABQ*</a:t>
            </a:r>
            <a:r>
              <a:rPr lang="cs-CZ" sz="1600" i="1" dirty="0"/>
              <a:t>0) a celkovými příjmy (P*</a:t>
            </a:r>
            <a:r>
              <a:rPr lang="cs-CZ" sz="1600" dirty="0"/>
              <a:t>CQ*</a:t>
            </a:r>
            <a:r>
              <a:rPr lang="cs-CZ" sz="1600" i="1" dirty="0"/>
              <a:t>0), což tvoří plochu ABCP*</a:t>
            </a:r>
            <a:r>
              <a:rPr lang="cs-CZ" sz="1600" dirty="0"/>
              <a:t>. </a:t>
            </a:r>
          </a:p>
          <a:p>
            <a:r>
              <a:rPr lang="cs-CZ" sz="1600" dirty="0"/>
              <a:t>Tato situace jasně ukazuje, že firma by měla přehodnotit své výrobní rozhodnutí, aby minimalizovala ztráty.</a:t>
            </a:r>
            <a:endParaRPr lang="cs-CZ" sz="1600" dirty="0">
              <a:solidFill>
                <a:srgbClr val="C00000"/>
              </a:solidFill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34/59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875580" y="1326025"/>
            <a:ext cx="424346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>
                <a:latin typeface="MinionPro-It"/>
              </a:rPr>
              <a:t>Dokonale konkurenčni firma s ekonomickou ztratou</a:t>
            </a:r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766" y="1696079"/>
            <a:ext cx="4243469" cy="2323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766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Model dokonale konkurenční firmy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26995"/>
            <a:ext cx="8229600" cy="4951143"/>
          </a:xfrm>
        </p:spPr>
        <p:txBody>
          <a:bodyPr>
            <a:noAutofit/>
          </a:bodyPr>
          <a:lstStyle/>
          <a:p>
            <a:r>
              <a:rPr lang="cs-CZ" sz="2700" dirty="0"/>
              <a:t>Firmy, které zaznamenávají ekonomickou ztrátu, se často rozhodují, zda </a:t>
            </a:r>
            <a:r>
              <a:rPr lang="cs-CZ" sz="2700" b="1" dirty="0"/>
              <a:t>pokračovat ve výrobě </a:t>
            </a:r>
            <a:r>
              <a:rPr lang="cs-CZ" sz="2700" dirty="0"/>
              <a:t>nebo ji </a:t>
            </a:r>
            <a:r>
              <a:rPr lang="cs-CZ" sz="2700" b="1" dirty="0"/>
              <a:t>zastavit</a:t>
            </a:r>
            <a:r>
              <a:rPr lang="cs-CZ" sz="2700" dirty="0"/>
              <a:t>, a to je složitější, než se na první pohled zdá. </a:t>
            </a:r>
          </a:p>
          <a:p>
            <a:r>
              <a:rPr lang="cs-CZ" sz="2700" dirty="0"/>
              <a:t>V krátkém období, kdy mají náklady jak variabilní, tak fixní složku, mohou pokračovat ve výrobě, i když dosahují ztráty. </a:t>
            </a:r>
          </a:p>
          <a:p>
            <a:r>
              <a:rPr lang="cs-CZ" sz="2700" dirty="0"/>
              <a:t>Fixní náklady, jako jsou nájemné, mzdy managementu a úroky z úvěrů, se totiž akumulují bez ohledu na objem produkce. </a:t>
            </a:r>
          </a:p>
          <a:p>
            <a:r>
              <a:rPr lang="cs-CZ" sz="2700" dirty="0"/>
              <a:t>I když firma přestane vyrábět, tyto náklady stále vznikají.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35/59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99790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Model dokonale konkurenční firmy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26995"/>
            <a:ext cx="8229600" cy="4951143"/>
          </a:xfrm>
        </p:spPr>
        <p:txBody>
          <a:bodyPr>
            <a:noAutofit/>
          </a:bodyPr>
          <a:lstStyle/>
          <a:p>
            <a:r>
              <a:rPr lang="cs-CZ" sz="2800" dirty="0"/>
              <a:t>Pokud se firma rozhodne, zda výrobu zastavit nebo ne, závisí to na výši ekonomické ztráty ve srovnání s fixními náklady. </a:t>
            </a:r>
          </a:p>
          <a:p>
            <a:r>
              <a:rPr lang="cs-CZ" sz="2800" dirty="0"/>
              <a:t>Pokud jsou fixní náklady vyšší než ekonomická ztráta, může být výhodnější pokračovat ve výrobě, aby minimalizovala celkové ztráty, místo aby je zastavila a nesla plné náklady bez příjmu. </a:t>
            </a:r>
          </a:p>
          <a:p>
            <a:r>
              <a:rPr lang="cs-CZ" sz="2800" dirty="0"/>
              <a:t>Tímto způsobem se firmy snaží minimalizovat své ztráty, nikoli je maximalizovat. </a:t>
            </a:r>
          </a:p>
          <a:p>
            <a:r>
              <a:rPr lang="cs-CZ" sz="2800" dirty="0"/>
              <a:t>To ukazuje, že rozhodování firem v podmínkách ekonomické ztráty je často strategické a komplexní.</a:t>
            </a:r>
            <a:endParaRPr lang="cs-CZ" sz="2700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36/59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43264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Model dokonale konkurenční firmy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26995"/>
            <a:ext cx="8229600" cy="4951143"/>
          </a:xfrm>
        </p:spPr>
        <p:txBody>
          <a:bodyPr>
            <a:noAutofit/>
          </a:bodyPr>
          <a:lstStyle/>
          <a:p>
            <a:r>
              <a:rPr lang="cs-CZ" sz="2800" dirty="0"/>
              <a:t>Představme si následující situaci: </a:t>
            </a:r>
          </a:p>
          <a:p>
            <a:pPr lvl="1"/>
            <a:r>
              <a:rPr lang="cs-CZ" sz="2300" dirty="0"/>
              <a:t>Tržní cena dále klesla a její úroveň je již nižší, než </a:t>
            </a:r>
            <a:r>
              <a:rPr lang="pl-PL" sz="2300" dirty="0"/>
              <a:t>je bod vyrovnani. </a:t>
            </a:r>
          </a:p>
          <a:p>
            <a:pPr lvl="1"/>
            <a:r>
              <a:rPr lang="pl-PL" sz="2300" dirty="0"/>
              <a:t>Znamena to, že firma nedosahuje ani normalniho zisku a že jeji vyroba </a:t>
            </a:r>
            <a:r>
              <a:rPr lang="cs-CZ" sz="2300" dirty="0"/>
              <a:t>je ztrátová. </a:t>
            </a:r>
          </a:p>
          <a:p>
            <a:pPr lvl="1"/>
            <a:r>
              <a:rPr lang="cs-CZ" sz="2300" dirty="0"/>
              <a:t>Cena však i při své nízké úrovni, která je příčinou ztrátovosti produkce, převyšuje průměrné variabilní náklady. </a:t>
            </a:r>
          </a:p>
          <a:p>
            <a:pPr lvl="1"/>
            <a:r>
              <a:rPr lang="cs-CZ" sz="2300" dirty="0"/>
              <a:t>Z toho vyplývá, že kromě nákladů variabilních pokrývá i část nákladů fixních. </a:t>
            </a:r>
          </a:p>
          <a:p>
            <a:pPr lvl="1"/>
            <a:r>
              <a:rPr lang="cs-CZ" sz="2300" dirty="0"/>
              <a:t>Kdyby firma za těchto podmínek přestala vyrábět, nemohla by svými příjmy (tržbami) pokrývat část fixních nákladů a ztráta by byla vyšší, než kdyby pokračovala, byť ve ztrátové výrobě.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37/59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22985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Model dokonale konkurenční firmy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860501"/>
          </a:xfrm>
        </p:spPr>
        <p:txBody>
          <a:bodyPr>
            <a:noAutofit/>
          </a:bodyPr>
          <a:lstStyle/>
          <a:p>
            <a:r>
              <a:rPr lang="cs-CZ" dirty="0"/>
              <a:t>To znamená, že pokud:</a:t>
            </a:r>
          </a:p>
          <a:p>
            <a:pPr lvl="1"/>
            <a:r>
              <a:rPr lang="pt-BR" b="1" i="1" dirty="0"/>
              <a:t>TR </a:t>
            </a:r>
            <a:r>
              <a:rPr lang="pt-BR" b="1" dirty="0"/>
              <a:t>&lt; </a:t>
            </a:r>
            <a:r>
              <a:rPr lang="pt-BR" b="1" i="1" dirty="0"/>
              <a:t>TC </a:t>
            </a:r>
            <a:r>
              <a:rPr lang="pt-BR" dirty="0"/>
              <a:t>a </a:t>
            </a:r>
            <a:r>
              <a:rPr lang="pt-BR" b="1" i="1" dirty="0"/>
              <a:t>AR </a:t>
            </a:r>
            <a:r>
              <a:rPr lang="pt-BR" b="1" dirty="0"/>
              <a:t>&lt; </a:t>
            </a:r>
            <a:r>
              <a:rPr lang="pt-BR" b="1" i="1" dirty="0"/>
              <a:t>AC</a:t>
            </a:r>
            <a:r>
              <a:rPr lang="pt-BR" dirty="0"/>
              <a:t>, avšak </a:t>
            </a:r>
            <a:r>
              <a:rPr lang="pt-BR" b="1" i="1" dirty="0"/>
              <a:t>TR &gt; VC </a:t>
            </a:r>
            <a:r>
              <a:rPr lang="pt-BR" dirty="0"/>
              <a:t>a </a:t>
            </a:r>
            <a:r>
              <a:rPr lang="pt-BR" b="1" i="1" dirty="0"/>
              <a:t>AR &gt; AVC</a:t>
            </a:r>
            <a:endParaRPr lang="cs-CZ" b="1" i="1" dirty="0"/>
          </a:p>
          <a:p>
            <a:pPr lvl="2"/>
            <a:r>
              <a:rPr lang="cs-CZ" dirty="0"/>
              <a:t>je ekonomicky výhodnější pokračovat ve výrobě. </a:t>
            </a:r>
          </a:p>
          <a:p>
            <a:pPr lvl="2"/>
            <a:r>
              <a:rPr lang="cs-CZ" dirty="0"/>
              <a:t>Tržby, tzn. celkové příjmy firmy, nejenže pokrývají variabilní náklady, ale i část nákladů fixních, které by v případě zastaveni výroby stejně nabíhaly. </a:t>
            </a:r>
          </a:p>
          <a:p>
            <a:pPr lvl="2"/>
            <a:r>
              <a:rPr lang="cs-CZ" dirty="0"/>
              <a:t>Z toho plyne, že ztráta vznikající při výrobě je menši než ztráta, která by firmě vznikala v důsledku ničím nekrytých fixních nákladů v případě zastaveni výroby.</a:t>
            </a:r>
            <a:endParaRPr lang="cs-CZ" sz="6200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38/59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8843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Model dokonale konkurenční firmy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860501"/>
          </a:xfrm>
        </p:spPr>
        <p:txBody>
          <a:bodyPr>
            <a:noAutofit/>
          </a:bodyPr>
          <a:lstStyle/>
          <a:p>
            <a:r>
              <a:rPr lang="cs-CZ" dirty="0"/>
              <a:t>Pokračujme dále v úvaze o důsledcích klesající tržní ceny a představme si, že cena poklesla až na úroveň průměrných variabilních nákladů. </a:t>
            </a:r>
          </a:p>
          <a:p>
            <a:r>
              <a:rPr lang="cs-CZ" dirty="0"/>
              <a:t>Platí-li, že: </a:t>
            </a:r>
            <a:r>
              <a:rPr lang="cs-CZ" b="1" i="1" dirty="0"/>
              <a:t>P = AVC</a:t>
            </a:r>
            <a:r>
              <a:rPr lang="cs-CZ" dirty="0"/>
              <a:t>, pak </a:t>
            </a:r>
            <a:r>
              <a:rPr lang="cs-CZ" b="1" i="1" dirty="0"/>
              <a:t>AR = AVC</a:t>
            </a:r>
            <a:r>
              <a:rPr lang="cs-CZ" dirty="0"/>
              <a:t>. </a:t>
            </a:r>
          </a:p>
          <a:p>
            <a:pPr lvl="1"/>
            <a:r>
              <a:rPr lang="cs-CZ" dirty="0"/>
              <a:t>Z toho dále plyne, že </a:t>
            </a:r>
            <a:r>
              <a:rPr lang="cs-CZ" b="1" i="1" dirty="0"/>
              <a:t>TR = VC</a:t>
            </a:r>
            <a:r>
              <a:rPr lang="cs-CZ" dirty="0"/>
              <a:t>.</a:t>
            </a:r>
          </a:p>
          <a:p>
            <a:r>
              <a:rPr lang="cs-CZ" dirty="0"/>
              <a:t>Cena, o které víme, že představuje průměrný příjem firmy, nyní pokrývá </a:t>
            </a:r>
            <a:r>
              <a:rPr lang="cs-CZ" b="1" dirty="0"/>
              <a:t>jen </a:t>
            </a:r>
            <a:r>
              <a:rPr lang="cs-CZ" dirty="0"/>
              <a:t>průměrné variabilní náklady. 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39/59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73617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Asymetrie informací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5775"/>
            <a:ext cx="8229600" cy="4520387"/>
          </a:xfrm>
        </p:spPr>
        <p:txBody>
          <a:bodyPr>
            <a:normAutofit lnSpcReduction="10000"/>
          </a:bodyPr>
          <a:lstStyle/>
          <a:p>
            <a:r>
              <a:rPr lang="cs-CZ" dirty="0"/>
              <a:t>Opakem „dokonale informovanosti“ je „informovanost nedokonala“, která nejčastěji souvisí s tzv. asymetrickou informovanosti. </a:t>
            </a:r>
          </a:p>
          <a:p>
            <a:r>
              <a:rPr lang="cs-CZ" b="1" dirty="0"/>
              <a:t>Asymetrická informovanost </a:t>
            </a:r>
            <a:r>
              <a:rPr lang="cs-CZ" dirty="0"/>
              <a:t>se vyskytuje tehdy, když jedna strana trhu je o statku vice informovaná než druha. </a:t>
            </a:r>
          </a:p>
          <a:p>
            <a:r>
              <a:rPr lang="cs-CZ" i="1" dirty="0"/>
              <a:t>Takové situace často vznikají při prodeji a nákupu ojetých vozidel, práce, pojišťovacích služeb, akcii a jiných cenných papírů.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35510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Model dokonale konkurenční firmy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860501"/>
          </a:xfrm>
        </p:spPr>
        <p:txBody>
          <a:bodyPr>
            <a:noAutofit/>
          </a:bodyPr>
          <a:lstStyle/>
          <a:p>
            <a:r>
              <a:rPr lang="cs-CZ" dirty="0"/>
              <a:t>Celkové příjmy firmy, o kterých víme, že jsou vlastně jejími tržbami, pokrývají jen variabilní náklady.</a:t>
            </a:r>
          </a:p>
          <a:p>
            <a:r>
              <a:rPr lang="cs-CZ" dirty="0"/>
              <a:t>Bod, v němž se cena vyrovnává s průměrnými variabilními náklady, nazýváme </a:t>
            </a:r>
            <a:r>
              <a:rPr lang="cs-CZ" b="1" dirty="0"/>
              <a:t>bodem uzavření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en-US" i="1" dirty="0"/>
              <a:t>shut down point</a:t>
            </a:r>
            <a:r>
              <a:rPr lang="en-US" dirty="0"/>
              <a:t>). </a:t>
            </a:r>
            <a:endParaRPr lang="cs-CZ" dirty="0"/>
          </a:p>
          <a:p>
            <a:r>
              <a:rPr lang="en-US" dirty="0"/>
              <a:t>Tent</a:t>
            </a:r>
            <a:r>
              <a:rPr lang="cs-CZ" dirty="0"/>
              <a:t>o</a:t>
            </a:r>
            <a:r>
              <a:rPr lang="en-US" dirty="0"/>
              <a:t> bod, v </a:t>
            </a:r>
            <a:r>
              <a:rPr lang="cs-CZ" dirty="0"/>
              <a:t>němž</a:t>
            </a:r>
            <a:r>
              <a:rPr lang="en-US" dirty="0"/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b="1" i="1" dirty="0">
                <a:solidFill>
                  <a:srgbClr val="C00000"/>
                </a:solidFill>
              </a:rPr>
              <a:t>P = AVC</a:t>
            </a:r>
            <a:endParaRPr lang="cs-CZ" sz="5800" dirty="0">
              <a:solidFill>
                <a:srgbClr val="C00000"/>
              </a:solidFill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40/59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3719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Model dokonale konkurenční firmy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860501"/>
          </a:xfrm>
        </p:spPr>
        <p:txBody>
          <a:bodyPr>
            <a:noAutofit/>
          </a:bodyPr>
          <a:lstStyle/>
          <a:p>
            <a:r>
              <a:rPr lang="cs-CZ" sz="3000" b="1" dirty="0">
                <a:solidFill>
                  <a:srgbClr val="C00000"/>
                </a:solidFill>
              </a:rPr>
              <a:t>P = AVC</a:t>
            </a:r>
            <a:r>
              <a:rPr lang="cs-CZ" sz="3000" dirty="0"/>
              <a:t>, je hranici, za kterou je již výhodnější výrobu zastavit, neboť ztráta způsobena po zastaveni výroby nadále nabíhajícími fixními náklady je menši než ztráta, k niž by docházelo při pokračovaní výroby. </a:t>
            </a:r>
          </a:p>
          <a:p>
            <a:r>
              <a:rPr lang="cs-CZ" sz="3000" dirty="0"/>
              <a:t>Za bodem uzavřeni, tzn. při ceně nižší než jsou průměrné variabilní náklady, firemní tržby nejenže nepřispívají k pokryti fixních nákladů, ale nepokrývají ani náklady variabilní.</a:t>
            </a:r>
            <a:endParaRPr lang="cs-CZ" sz="3000" dirty="0">
              <a:solidFill>
                <a:srgbClr val="C00000"/>
              </a:solidFill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41/59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06688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Model dokonale konkurenční firmy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860501"/>
          </a:xfrm>
        </p:spPr>
        <p:txBody>
          <a:bodyPr>
            <a:noAutofit/>
          </a:bodyPr>
          <a:lstStyle/>
          <a:p>
            <a:r>
              <a:rPr lang="pl-PL" sz="2000" dirty="0"/>
              <a:t>Níže uvedený obrázek znazorňuje situaci dokonale konkurenčni firmy, ktera se nachazi v bodě uzavřeni. </a:t>
            </a:r>
          </a:p>
          <a:p>
            <a:r>
              <a:rPr lang="pl-PL" sz="2000" dirty="0"/>
              <a:t>Cena (</a:t>
            </a:r>
            <a:r>
              <a:rPr lang="pl-PL" sz="2000" i="1" dirty="0"/>
              <a:t>P*</a:t>
            </a:r>
            <a:r>
              <a:rPr lang="pl-PL" sz="2000" dirty="0"/>
              <a:t>) vytvořena trhem, za kterou firma prodava svou produkci, je na urovni </a:t>
            </a:r>
            <a:r>
              <a:rPr lang="cs-CZ" sz="2000" dirty="0"/>
              <a:t>průměrných variabilních nákladů (</a:t>
            </a:r>
            <a:r>
              <a:rPr lang="cs-CZ" sz="2000" i="1" dirty="0"/>
              <a:t>AVC</a:t>
            </a:r>
            <a:r>
              <a:rPr lang="cs-CZ" sz="2000" dirty="0"/>
              <a:t>). </a:t>
            </a:r>
          </a:p>
          <a:p>
            <a:r>
              <a:rPr lang="cs-CZ" sz="2000" dirty="0"/>
              <a:t>Rozsah produkce (</a:t>
            </a:r>
            <a:r>
              <a:rPr lang="cs-CZ" sz="2000" i="1" dirty="0"/>
              <a:t>Q*</a:t>
            </a:r>
            <a:r>
              <a:rPr lang="cs-CZ" sz="2000" dirty="0"/>
              <a:t>) byl identifikován v bodě, v němž </a:t>
            </a:r>
            <a:r>
              <a:rPr lang="cs-CZ" sz="2000" i="1" dirty="0"/>
              <a:t>MC = MR</a:t>
            </a:r>
            <a:r>
              <a:rPr lang="cs-CZ" sz="2000" dirty="0"/>
              <a:t>.</a:t>
            </a:r>
            <a:endParaRPr lang="cs-CZ" sz="2000" dirty="0">
              <a:solidFill>
                <a:srgbClr val="C00000"/>
              </a:solidFill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42/59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2502086" y="3141297"/>
            <a:ext cx="371608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>
                <a:latin typeface="MinionPro-It"/>
              </a:rPr>
              <a:t>Dokonale konkurenčni firma v bodě uzavřeni</a:t>
            </a:r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2598" y="3530427"/>
            <a:ext cx="4875057" cy="2666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463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Model dokonale konkurenční firmy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46673"/>
            <a:ext cx="8229600" cy="4731465"/>
          </a:xfrm>
        </p:spPr>
        <p:txBody>
          <a:bodyPr>
            <a:noAutofit/>
          </a:bodyPr>
          <a:lstStyle/>
          <a:p>
            <a:endParaRPr lang="cs-CZ" sz="2000" dirty="0">
              <a:solidFill>
                <a:srgbClr val="C00000"/>
              </a:solidFill>
            </a:endParaRPr>
          </a:p>
          <a:p>
            <a:endParaRPr lang="cs-CZ" sz="2000" dirty="0">
              <a:solidFill>
                <a:srgbClr val="C00000"/>
              </a:solidFill>
            </a:endParaRPr>
          </a:p>
          <a:p>
            <a:endParaRPr lang="cs-CZ" sz="2000" dirty="0">
              <a:solidFill>
                <a:srgbClr val="C00000"/>
              </a:solidFill>
            </a:endParaRPr>
          </a:p>
          <a:p>
            <a:endParaRPr lang="cs-CZ" sz="2000" dirty="0">
              <a:solidFill>
                <a:srgbClr val="C00000"/>
              </a:solidFill>
            </a:endParaRPr>
          </a:p>
          <a:p>
            <a:endParaRPr lang="cs-CZ" sz="2000" dirty="0">
              <a:solidFill>
                <a:srgbClr val="C00000"/>
              </a:solidFill>
            </a:endParaRPr>
          </a:p>
          <a:p>
            <a:endParaRPr lang="cs-CZ" sz="2000" dirty="0">
              <a:solidFill>
                <a:srgbClr val="C00000"/>
              </a:solidFill>
            </a:endParaRPr>
          </a:p>
          <a:p>
            <a:endParaRPr lang="cs-CZ" sz="2000" dirty="0">
              <a:solidFill>
                <a:srgbClr val="C00000"/>
              </a:solidFill>
            </a:endParaRPr>
          </a:p>
          <a:p>
            <a:endParaRPr lang="cs-CZ" sz="2000" dirty="0">
              <a:solidFill>
                <a:srgbClr val="C00000"/>
              </a:solidFill>
            </a:endParaRPr>
          </a:p>
          <a:p>
            <a:r>
              <a:rPr lang="cs-CZ" sz="2000" b="1" dirty="0"/>
              <a:t>Bod uzavření je tak hranicí, která odděluje situaci, </a:t>
            </a:r>
            <a:r>
              <a:rPr lang="cs-CZ" sz="2000" dirty="0"/>
              <a:t>ve které je pro firmu výhodnější i se ztrátou pokračovat ve výrobě, a situaci, kdy je </a:t>
            </a:r>
            <a:r>
              <a:rPr lang="cs-CZ" sz="2000" b="1" dirty="0"/>
              <a:t>výhodnější výrobu zastavit. </a:t>
            </a:r>
          </a:p>
          <a:p>
            <a:r>
              <a:rPr lang="cs-CZ" sz="2000" dirty="0"/>
              <a:t>Pokud je </a:t>
            </a:r>
            <a:r>
              <a:rPr lang="cs-CZ" sz="2000" b="1" dirty="0">
                <a:solidFill>
                  <a:srgbClr val="C00000"/>
                </a:solidFill>
              </a:rPr>
              <a:t>cena</a:t>
            </a:r>
            <a:r>
              <a:rPr lang="cs-CZ" sz="2000" dirty="0"/>
              <a:t> produktu dane firmy </a:t>
            </a:r>
            <a:r>
              <a:rPr lang="cs-CZ" sz="2000" b="1" dirty="0">
                <a:solidFill>
                  <a:srgbClr val="C00000"/>
                </a:solidFill>
              </a:rPr>
              <a:t>nižší</a:t>
            </a:r>
            <a:r>
              <a:rPr lang="cs-CZ" sz="2000" dirty="0"/>
              <a:t>, než jsou její </a:t>
            </a:r>
            <a:r>
              <a:rPr lang="cs-CZ" sz="2000" b="1" dirty="0">
                <a:solidFill>
                  <a:srgbClr val="C00000"/>
                </a:solidFill>
              </a:rPr>
              <a:t>průměrné </a:t>
            </a:r>
            <a:r>
              <a:rPr lang="pl-PL" sz="2000" b="1" dirty="0">
                <a:solidFill>
                  <a:srgbClr val="C00000"/>
                </a:solidFill>
              </a:rPr>
              <a:t>variabilni naklady</a:t>
            </a:r>
            <a:r>
              <a:rPr lang="pl-PL" sz="2000" dirty="0"/>
              <a:t>, je třeba vyrobu zastavit.</a:t>
            </a:r>
            <a:endParaRPr lang="cs-CZ" sz="1400" dirty="0">
              <a:solidFill>
                <a:srgbClr val="C00000"/>
              </a:solidFill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43/59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2580144" y="1546673"/>
            <a:ext cx="371608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>
                <a:latin typeface="MinionPro-It"/>
              </a:rPr>
              <a:t>Dokonale konkurenčni firma v bodě uzavřeni</a:t>
            </a:r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1447" y="1854450"/>
            <a:ext cx="4875057" cy="2666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781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9069"/>
            <a:ext cx="8229600" cy="502509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Model dokonale konkurenční firmy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25146"/>
            <a:ext cx="8229600" cy="4852993"/>
          </a:xfrm>
        </p:spPr>
        <p:txBody>
          <a:bodyPr>
            <a:noAutofit/>
          </a:bodyPr>
          <a:lstStyle/>
          <a:p>
            <a:r>
              <a:rPr lang="cs-CZ" sz="2400" dirty="0">
                <a:solidFill>
                  <a:schemeClr val="tx1"/>
                </a:solidFill>
              </a:rPr>
              <a:t>Bod uzavření dokonale konkurenční firmy v krátkém období:</a:t>
            </a:r>
          </a:p>
          <a:p>
            <a:pPr lvl="1"/>
            <a:r>
              <a:rPr lang="cs-CZ" sz="2000" b="1" dirty="0">
                <a:solidFill>
                  <a:schemeClr val="tx1"/>
                </a:solidFill>
              </a:rPr>
              <a:t>TR &lt; TC – firma vykazuje ztrátu;</a:t>
            </a:r>
          </a:p>
          <a:p>
            <a:pPr lvl="1"/>
            <a:r>
              <a:rPr lang="cs-CZ" sz="2000" b="1" dirty="0">
                <a:solidFill>
                  <a:schemeClr val="tx1"/>
                </a:solidFill>
              </a:rPr>
              <a:t>TR &gt; TC – firma by měla ve výrobě pokračovat;</a:t>
            </a:r>
          </a:p>
          <a:p>
            <a:pPr lvl="1"/>
            <a:r>
              <a:rPr lang="cs-CZ" sz="2000" b="1" dirty="0">
                <a:solidFill>
                  <a:schemeClr val="tx1"/>
                </a:solidFill>
              </a:rPr>
              <a:t>P &gt; AC – zisk (vyrábí);</a:t>
            </a:r>
          </a:p>
          <a:p>
            <a:pPr lvl="1"/>
            <a:r>
              <a:rPr lang="cs-CZ" sz="2000" b="1" dirty="0">
                <a:solidFill>
                  <a:schemeClr val="tx1"/>
                </a:solidFill>
              </a:rPr>
              <a:t>P = AC – normální zisk (vyrábí);</a:t>
            </a:r>
          </a:p>
          <a:p>
            <a:pPr lvl="1"/>
            <a:r>
              <a:rPr lang="cs-CZ" sz="2000" b="1" dirty="0">
                <a:solidFill>
                  <a:schemeClr val="tx1"/>
                </a:solidFill>
              </a:rPr>
              <a:t>AVC &lt; P &lt; AC – pokračuje se ztrátou (vyrábí);</a:t>
            </a:r>
          </a:p>
          <a:p>
            <a:pPr lvl="1"/>
            <a:r>
              <a:rPr lang="cs-CZ" sz="2000" b="1" dirty="0">
                <a:solidFill>
                  <a:schemeClr val="tx1"/>
                </a:solidFill>
              </a:rPr>
              <a:t>P &gt; AVC – firma ve výrobě pokračuje (vyrábí);</a:t>
            </a:r>
          </a:p>
          <a:p>
            <a:pPr lvl="1"/>
            <a:r>
              <a:rPr lang="cs-CZ" sz="2000" b="1" dirty="0">
                <a:solidFill>
                  <a:schemeClr val="tx1"/>
                </a:solidFill>
              </a:rPr>
              <a:t>P &lt; AVC – firma ve výrobě nepokračuje (zastaví výrobu);</a:t>
            </a:r>
          </a:p>
          <a:p>
            <a:pPr lvl="1"/>
            <a:r>
              <a:rPr lang="cs-CZ" sz="2000" b="1" dirty="0">
                <a:solidFill>
                  <a:srgbClr val="C00000"/>
                </a:solidFill>
              </a:rPr>
              <a:t>P = AVC – BOD UZAVŘENÍ FIRMY (nerozhodné).</a:t>
            </a:r>
          </a:p>
          <a:p>
            <a:pPr lvl="2"/>
            <a:r>
              <a:rPr lang="cs-CZ" sz="1800" dirty="0"/>
              <a:t>Bod uzavření nastává, když cena pokrývá právě průměrné variabilní náklady (P = AVC).</a:t>
            </a:r>
          </a:p>
          <a:p>
            <a:pPr lvl="2"/>
            <a:r>
              <a:rPr lang="cs-CZ" sz="1800" dirty="0"/>
              <a:t>Pokud cena klesne pod tuto hranici, firma zastaví výrobu, protože by ztrácela i na variabilních nákladech.</a:t>
            </a:r>
            <a:endParaRPr lang="cs-CZ" sz="1800" b="1" dirty="0">
              <a:solidFill>
                <a:srgbClr val="C00000"/>
              </a:solidFill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44/59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94399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rgbClr val="C00000"/>
                </a:solidFill>
              </a:rPr>
              <a:t>Efektivnost dokonale konkurenčního trhu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46673"/>
            <a:ext cx="8229600" cy="4731465"/>
          </a:xfrm>
        </p:spPr>
        <p:txBody>
          <a:bodyPr>
            <a:noAutofit/>
          </a:bodyPr>
          <a:lstStyle/>
          <a:p>
            <a:r>
              <a:rPr lang="cs-CZ" sz="2800" dirty="0"/>
              <a:t>Pokud efektivnost pojmeme ze strany firem, hovoříme o </a:t>
            </a:r>
            <a:r>
              <a:rPr lang="cs-CZ" sz="2800" b="1" dirty="0"/>
              <a:t>výrobní efektivnosti</a:t>
            </a:r>
            <a:r>
              <a:rPr lang="cs-CZ" sz="2800" dirty="0"/>
              <a:t>. </a:t>
            </a:r>
          </a:p>
          <a:p>
            <a:r>
              <a:rPr lang="cs-CZ" sz="2800" dirty="0"/>
              <a:t>Tato efektivnost je dosažena v případě, že firmy působící na trhu vyrábějí daný objem výstupu s minimálními náklady. </a:t>
            </a:r>
          </a:p>
          <a:p>
            <a:r>
              <a:rPr lang="cs-CZ" sz="2800" dirty="0"/>
              <a:t>Protože všechny firmy, které působí v dokonale konkurenčním prostředí, produkují s minimálními dlouhodobými průměrnými náklady, můžeme dokonale konkurenční odvětví označit za výrobně efektivní. </a:t>
            </a:r>
            <a:endParaRPr lang="cs-CZ" sz="2000" b="1" dirty="0">
              <a:solidFill>
                <a:schemeClr val="tx1"/>
              </a:solidFill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45/59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98692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rgbClr val="C00000"/>
                </a:solidFill>
              </a:rPr>
              <a:t>Efektivnost dokonale konkurenčního trhu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46673"/>
            <a:ext cx="8229600" cy="4731465"/>
          </a:xfrm>
        </p:spPr>
        <p:txBody>
          <a:bodyPr>
            <a:noAutofit/>
          </a:bodyPr>
          <a:lstStyle/>
          <a:p>
            <a:r>
              <a:rPr lang="cs-CZ" sz="2400" dirty="0"/>
              <a:t>Pokud se na efektivnost podíváme z pohledu spotřebitele, hovoříme o </a:t>
            </a:r>
            <a:r>
              <a:rPr lang="cs-CZ" sz="2400" b="1" dirty="0"/>
              <a:t>alokační (rozdělovací) efektivnosti</a:t>
            </a:r>
            <a:r>
              <a:rPr lang="cs-CZ" sz="2400" dirty="0"/>
              <a:t>. </a:t>
            </a:r>
          </a:p>
          <a:p>
            <a:r>
              <a:rPr lang="cs-CZ" sz="2400" dirty="0"/>
              <a:t>Této efektivnosti je dosaženo v případě, kdy objem výstupu firem působících v dokonale konkurenčním odvětví odpovídá ochotě spotřebitelů při daných cenách tento objem poptávat. </a:t>
            </a:r>
          </a:p>
          <a:p>
            <a:pPr lvl="1"/>
            <a:r>
              <a:rPr lang="cs-CZ" sz="2000" dirty="0"/>
              <a:t>Jinak řečeno, dojde k vyrovnání tržní nabídky a poptávky, resp. k vy-rovnání ceny, mezního užitku spotřebitele a mezních nákladů firmy. </a:t>
            </a:r>
          </a:p>
          <a:p>
            <a:pPr lvl="1"/>
            <a:r>
              <a:rPr lang="cs-CZ" sz="2000" dirty="0"/>
              <a:t>Protože dokonale konkurenčního odvětví tyto skutečnosti splňuje, můžeme jej taktéž označit za alokačně efektivní. </a:t>
            </a:r>
            <a:endParaRPr lang="cs-CZ" sz="1200" b="1" dirty="0">
              <a:solidFill>
                <a:schemeClr val="tx1"/>
              </a:solidFill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46/59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26135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rgbClr val="C00000"/>
                </a:solidFill>
              </a:rPr>
              <a:t>Efektivnost dokonale konkurenčního trhu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46673"/>
            <a:ext cx="8229600" cy="4731465"/>
          </a:xfrm>
        </p:spPr>
        <p:txBody>
          <a:bodyPr>
            <a:noAutofit/>
          </a:bodyPr>
          <a:lstStyle/>
          <a:p>
            <a:endParaRPr lang="cs-CZ" sz="1200" b="1" dirty="0">
              <a:solidFill>
                <a:schemeClr val="tx1"/>
              </a:solidFill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47/59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2975" y="1965919"/>
            <a:ext cx="4763518" cy="4200705"/>
          </a:xfrm>
          <a:prstGeom prst="rect">
            <a:avLst/>
          </a:prstGeom>
        </p:spPr>
      </p:pic>
      <p:sp>
        <p:nvSpPr>
          <p:cNvPr id="6" name="Obdélník 5"/>
          <p:cNvSpPr/>
          <p:nvPr/>
        </p:nvSpPr>
        <p:spPr>
          <a:xfrm>
            <a:off x="3250164" y="1546673"/>
            <a:ext cx="264367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Efektivnost a celkový přebytek </a:t>
            </a:r>
          </a:p>
        </p:txBody>
      </p:sp>
    </p:spTree>
    <p:extLst>
      <p:ext uri="{BB962C8B-B14F-4D97-AF65-F5344CB8AC3E}">
        <p14:creationId xmlns:p14="http://schemas.microsoft.com/office/powerpoint/2010/main" val="359896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rgbClr val="C00000"/>
                </a:solidFill>
              </a:rPr>
              <a:t>Efektivnost dokonale konkurenčního trhu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546673"/>
                <a:ext cx="8229600" cy="4731465"/>
              </a:xfrm>
            </p:spPr>
            <p:txBody>
              <a:bodyPr>
                <a:noAutofit/>
              </a:bodyPr>
              <a:lstStyle/>
              <a:p>
                <a:r>
                  <a:rPr lang="cs-CZ" dirty="0"/>
                  <a:t>Když se v tržní ekonomice naplní podmínka rovnosti ceny, mezního užitku a mezních nákladů (P = MU = MC), dochází k maximální efektivnosti a celkovému přebytku, který se skládá z přebytku spotřebitele a přebytku výrobce. </a:t>
                </a:r>
              </a:p>
              <a:p>
                <a:r>
                  <a:rPr lang="cs-CZ" dirty="0"/>
                  <a:t>V tomto optimálním bodě, například při úrovni produkce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dirty="0"/>
                  <a:t>​, se celkový přebytek nachází na maximální úrovni.</a:t>
                </a:r>
                <a:endParaRPr lang="cs-CZ" sz="1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546673"/>
                <a:ext cx="8229600" cy="4731465"/>
              </a:xfrm>
              <a:blipFill>
                <a:blip r:embed="rId2"/>
                <a:stretch>
                  <a:fillRect t="-515" b="-116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48/59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21835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rgbClr val="C00000"/>
                </a:solidFill>
              </a:rPr>
              <a:t>Efektivnost dokonale konkurenčního trhu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546673"/>
                <a:ext cx="8229600" cy="4731465"/>
              </a:xfrm>
            </p:spPr>
            <p:txBody>
              <a:bodyPr>
                <a:noAutofit/>
              </a:bodyPr>
              <a:lstStyle/>
              <a:p>
                <a:r>
                  <a:rPr lang="cs-CZ" sz="2800" dirty="0"/>
                  <a:t>Pokud by však firmy produkovaly množství výstupu nad tuto úroveň, například až na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cs-CZ" sz="2800" dirty="0"/>
                  <a:t>​, celkový přebytek by se snížil. </a:t>
                </a:r>
              </a:p>
              <a:p>
                <a:r>
                  <a:rPr lang="cs-CZ" sz="2800" dirty="0"/>
                  <a:t>To by nastalo proto, že mezní užitek, který spotřebitelé získávají, by byl nižší než mezní náklady výroby, což by vedlo k neefektivnosti na trhu. </a:t>
                </a:r>
              </a:p>
              <a:p>
                <a:r>
                  <a:rPr lang="cs-CZ" sz="2800" dirty="0"/>
                  <a:t>Tím pádem lze vyvodit, že dokonalá konkurence dosahuje efektivnosti právě v bodě, kde se množství produkce rovná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800" b="0" i="1" dirty="0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cs-CZ" sz="28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sz="2800" dirty="0"/>
                  <a:t>.</a:t>
                </a:r>
                <a:endParaRPr lang="cs-CZ" sz="11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546673"/>
                <a:ext cx="8229600" cy="4731465"/>
              </a:xfrm>
              <a:blipFill>
                <a:blip r:embed="rId2"/>
                <a:stretch>
                  <a:fillRect t="-258" r="-170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49/59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18264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Model dokonale konkurenční firmy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5775"/>
            <a:ext cx="8229600" cy="4734640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Ačkoli je dokonala konkurence </a:t>
            </a:r>
            <a:r>
              <a:rPr lang="cs-CZ" b="1" dirty="0"/>
              <a:t>teoretickým modelem</a:t>
            </a:r>
            <a:r>
              <a:rPr lang="cs-CZ" dirty="0"/>
              <a:t>, mohou se v některých odvětvích vyskytovat tržní situace, které se některým svým rysem dokonale konkurenci blíží. </a:t>
            </a:r>
          </a:p>
          <a:p>
            <a:r>
              <a:rPr lang="cs-CZ" i="1" dirty="0"/>
              <a:t>Takovým odvětvím jsou např. obilnářství, zelinářství, produkce citrusových šťáv (USA), chov dobytka, maloobchod.</a:t>
            </a:r>
          </a:p>
          <a:p>
            <a:r>
              <a:rPr lang="cs-CZ" i="1" dirty="0"/>
              <a:t>Rozhodnuti jednotlivých farmářů či producentů o změně rozsahu produkce, tzn. nabídky, nikterak neovlivni tržní cenu, neboť jejich podíl na celkové tržní nabídce je malý.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69150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rgbClr val="C00000"/>
                </a:solidFill>
              </a:rPr>
              <a:t>Efektivnost dokonale konkurenčního trhu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46673"/>
            <a:ext cx="8229600" cy="4731465"/>
          </a:xfrm>
        </p:spPr>
        <p:txBody>
          <a:bodyPr>
            <a:noAutofit/>
          </a:bodyPr>
          <a:lstStyle/>
          <a:p>
            <a:r>
              <a:rPr lang="cs-CZ" sz="2800" dirty="0"/>
              <a:t>Efektivnost v tomto kontextu znamená, že zdroje jsou alokovány tak, aby maximalizovaly celkový přebytek společnosti, což je ideální cíl pro jakoukoli ekonomiku.</a:t>
            </a:r>
            <a:endParaRPr lang="cs-CZ" sz="1100" b="1" dirty="0">
              <a:solidFill>
                <a:schemeClr val="tx1"/>
              </a:solidFill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50/59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6907" y="3044283"/>
            <a:ext cx="3476195" cy="3065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966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57922"/>
            <a:ext cx="8229600" cy="825190"/>
          </a:xfrm>
        </p:spPr>
        <p:txBody>
          <a:bodyPr>
            <a:noAutofit/>
          </a:bodyPr>
          <a:lstStyle/>
          <a:p>
            <a:pPr marL="257175" indent="-257175" fontAlgn="base"/>
            <a:r>
              <a:rPr lang="cs-CZ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 procvičení</a:t>
            </a:r>
            <a:endParaRPr lang="cs-CZ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3024" y="1483112"/>
            <a:ext cx="8675650" cy="464305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b="1" dirty="0"/>
              <a:t>1. Dokonale konkurenční firma má celkové denní tržby 30 000 Kč. Mezní a průměrné náklady v bodě optima jsou MC = 50 Kč a AC = 60 Kč. Fixní náklady jsou 8 000 Kč.</a:t>
            </a:r>
            <a:br>
              <a:rPr lang="cs-CZ" dirty="0"/>
            </a:br>
            <a:r>
              <a:rPr lang="cs-CZ" dirty="0"/>
              <a:t>	a) Jaký je optimální objem produkce? Napište 	podmínku krátkodobé rovnováhy této firmy.</a:t>
            </a:r>
            <a:br>
              <a:rPr lang="cs-CZ" dirty="0"/>
            </a:br>
            <a:r>
              <a:rPr lang="cs-CZ" dirty="0"/>
              <a:t>	b) Vypočítejte AVC. </a:t>
            </a:r>
            <a:br>
              <a:rPr lang="cs-CZ" dirty="0"/>
            </a:br>
            <a:r>
              <a:rPr lang="cs-CZ" dirty="0"/>
              <a:t>	c) Vypočtěte hospodářský výsledek firmy a 	zhodnoťte její situaci v krátkém období, tj. zda 	má firma za těchto podmínek v oboru podnikat 	nebo má uzavřít výrobu. </a:t>
            </a:r>
            <a:br>
              <a:rPr lang="cs-CZ" dirty="0"/>
            </a:br>
            <a:endParaRPr lang="cs-CZ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51/59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25650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57922"/>
            <a:ext cx="8229600" cy="825190"/>
          </a:xfrm>
        </p:spPr>
        <p:txBody>
          <a:bodyPr>
            <a:noAutofit/>
          </a:bodyPr>
          <a:lstStyle/>
          <a:p>
            <a:pPr marL="257175" indent="-257175" fontAlgn="base"/>
            <a:r>
              <a:rPr lang="cs-CZ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 procvičení</a:t>
            </a:r>
            <a:endParaRPr lang="cs-CZ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3024" y="1483112"/>
            <a:ext cx="8675650" cy="4643051"/>
          </a:xfrm>
        </p:spPr>
        <p:txBody>
          <a:bodyPr>
            <a:normAutofit lnSpcReduction="10000"/>
          </a:bodyPr>
          <a:lstStyle/>
          <a:p>
            <a:pPr indent="-457200">
              <a:buAutoNum type="arabicPeriod"/>
            </a:pPr>
            <a:r>
              <a:rPr lang="cs-CZ" sz="2400" b="1" dirty="0"/>
              <a:t>Dokonale konkurenční firma má celkové denní tržby 30 000 Kč. Mezní a průměrné náklady v bodě optima jsou MC = 50 Kč a AC = 60 Kč. Fixní náklady jsou 8 000 Kč.</a:t>
            </a:r>
            <a:br>
              <a:rPr lang="cs-CZ" sz="2400" dirty="0"/>
            </a:br>
            <a:r>
              <a:rPr lang="cs-CZ" sz="2400" dirty="0"/>
              <a:t>	a) Jaký je optimální objem produkce? Napište podmínku 	krátkodobé rovnováhy této firmy.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r>
              <a:rPr lang="cs-CZ" sz="2400" dirty="0"/>
              <a:t>P = MC = MR</a:t>
            </a:r>
          </a:p>
          <a:p>
            <a:pPr marL="0" indent="0">
              <a:buNone/>
            </a:pPr>
            <a:r>
              <a:rPr lang="cs-CZ" sz="2400" dirty="0"/>
              <a:t>TR = P * Q</a:t>
            </a:r>
          </a:p>
          <a:p>
            <a:pPr marL="0" indent="0">
              <a:buNone/>
            </a:pPr>
            <a:r>
              <a:rPr lang="cs-CZ" sz="2400" dirty="0"/>
              <a:t>30 000 = 50Q</a:t>
            </a:r>
          </a:p>
          <a:p>
            <a:pPr marL="0" indent="0">
              <a:buNone/>
            </a:pPr>
            <a:r>
              <a:rPr lang="cs-CZ" sz="2400" b="1" u="sng" dirty="0">
                <a:solidFill>
                  <a:srgbClr val="C00000"/>
                </a:solidFill>
              </a:rPr>
              <a:t>Q = 600 ks</a:t>
            </a:r>
            <a:endParaRPr lang="cs-CZ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br>
              <a:rPr lang="cs-CZ" sz="2000" dirty="0"/>
            </a:br>
            <a:r>
              <a:rPr lang="cs-CZ" sz="2000" dirty="0"/>
              <a:t>	</a:t>
            </a:r>
            <a:endParaRPr lang="cs-CZ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52/59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68442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57922"/>
            <a:ext cx="8229600" cy="825190"/>
          </a:xfrm>
        </p:spPr>
        <p:txBody>
          <a:bodyPr>
            <a:noAutofit/>
          </a:bodyPr>
          <a:lstStyle/>
          <a:p>
            <a:pPr marL="257175" indent="-257175" fontAlgn="base"/>
            <a:r>
              <a:rPr lang="cs-CZ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 procvičení</a:t>
            </a:r>
            <a:endParaRPr lang="cs-CZ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3024" y="1483112"/>
            <a:ext cx="8675650" cy="4643051"/>
          </a:xfrm>
        </p:spPr>
        <p:txBody>
          <a:bodyPr>
            <a:normAutofit/>
          </a:bodyPr>
          <a:lstStyle/>
          <a:p>
            <a:pPr indent="-457200">
              <a:buAutoNum type="arabicPeriod"/>
            </a:pPr>
            <a:r>
              <a:rPr lang="cs-CZ" sz="2400" b="1" dirty="0"/>
              <a:t>Dokonale konkurenční firma má celkové denní tržby 30 000 Kč. Mezní a průměrné náklady v bodě optima jsou MC = 50 Kč a AC = 60 Kč. Fixní náklady jsou 8 000 Kč.</a:t>
            </a:r>
            <a:br>
              <a:rPr lang="cs-CZ" sz="2400" dirty="0"/>
            </a:br>
            <a:r>
              <a:rPr lang="cs-CZ" sz="2400" dirty="0"/>
              <a:t>	b) Vypočítejte AVC. </a:t>
            </a:r>
            <a:br>
              <a:rPr lang="cs-CZ" dirty="0"/>
            </a:br>
            <a:endParaRPr lang="cs-CZ" dirty="0"/>
          </a:p>
          <a:p>
            <a:pPr marL="0" indent="0">
              <a:buNone/>
            </a:pPr>
            <a:endParaRPr lang="cs-CZ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53/59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702527" y="3061009"/>
                <a:ext cx="1528495" cy="74885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𝐴𝑉𝐶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𝑉𝐶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den>
                      </m:f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527" y="3061009"/>
                <a:ext cx="1528495" cy="74885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bdélník 5"/>
          <p:cNvSpPr/>
          <p:nvPr/>
        </p:nvSpPr>
        <p:spPr>
          <a:xfrm>
            <a:off x="546410" y="3998519"/>
            <a:ext cx="537488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cs-CZ" sz="2000" dirty="0"/>
              <a:t>TC = AC * Q </a:t>
            </a:r>
          </a:p>
          <a:p>
            <a:pPr marL="0" indent="0">
              <a:buNone/>
            </a:pPr>
            <a:r>
              <a:rPr lang="cs-CZ" sz="2000" dirty="0"/>
              <a:t>TC = 60*600 </a:t>
            </a:r>
          </a:p>
          <a:p>
            <a:pPr marL="0" indent="0">
              <a:buNone/>
            </a:pPr>
            <a:r>
              <a:rPr lang="cs-CZ" sz="2000" b="1" dirty="0"/>
              <a:t>TC = </a:t>
            </a:r>
            <a:r>
              <a:rPr lang="cs-CZ" sz="2000" b="1" u="sng" dirty="0"/>
              <a:t>36 000 Kč</a:t>
            </a:r>
            <a:endParaRPr lang="cs-CZ" sz="2000" b="1" dirty="0"/>
          </a:p>
          <a:p>
            <a:pPr marL="0" indent="0">
              <a:buNone/>
            </a:pPr>
            <a:r>
              <a:rPr lang="cs-CZ" sz="2000" dirty="0"/>
              <a:t>TC = FC + VC</a:t>
            </a:r>
          </a:p>
          <a:p>
            <a:pPr marL="0" indent="0">
              <a:buNone/>
            </a:pPr>
            <a:r>
              <a:rPr lang="cs-CZ" sz="2000" dirty="0"/>
              <a:t>VC = TC – FC</a:t>
            </a:r>
          </a:p>
          <a:p>
            <a:pPr marL="0" indent="0">
              <a:buNone/>
            </a:pPr>
            <a:r>
              <a:rPr lang="cs-CZ" sz="2000" dirty="0"/>
              <a:t>VC = 36 000 – 8 000 </a:t>
            </a:r>
          </a:p>
          <a:p>
            <a:pPr marL="0" indent="0">
              <a:buNone/>
            </a:pPr>
            <a:r>
              <a:rPr lang="cs-CZ" sz="2000" b="1" u="sng" dirty="0"/>
              <a:t>VC = 28 000 Kč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3631580" y="3035408"/>
                <a:ext cx="2055178" cy="6914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𝐴𝑉𝐶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28 000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600</m:t>
                          </m:r>
                        </m:den>
                      </m:f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1580" y="3035408"/>
                <a:ext cx="2055178" cy="69147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3631580" y="4000891"/>
                <a:ext cx="237186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𝑨𝑽𝑪</m:t>
                      </m:r>
                      <m:r>
                        <a:rPr lang="cs-CZ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𝟒𝟔</m:t>
                      </m:r>
                      <m:r>
                        <a:rPr lang="cs-CZ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cs-CZ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𝟔𝟕</m:t>
                      </m:r>
                      <m:r>
                        <a:rPr lang="cs-CZ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𝑲</m:t>
                      </m:r>
                      <m:r>
                        <a:rPr lang="cs-CZ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č</m:t>
                      </m:r>
                    </m:oMath>
                  </m:oMathPara>
                </a14:m>
                <a:endParaRPr lang="cs-CZ" sz="24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1580" y="4000891"/>
                <a:ext cx="2371868" cy="369332"/>
              </a:xfrm>
              <a:prstGeom prst="rect">
                <a:avLst/>
              </a:prstGeom>
              <a:blipFill>
                <a:blip r:embed="rId4"/>
                <a:stretch>
                  <a:fillRect l="-2314" r="-2314" b="-983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5835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57922"/>
            <a:ext cx="8229600" cy="825190"/>
          </a:xfrm>
        </p:spPr>
        <p:txBody>
          <a:bodyPr>
            <a:noAutofit/>
          </a:bodyPr>
          <a:lstStyle/>
          <a:p>
            <a:pPr marL="257175" indent="-257175" fontAlgn="base"/>
            <a:r>
              <a:rPr lang="cs-CZ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 procvičení</a:t>
            </a:r>
            <a:endParaRPr lang="cs-CZ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3024" y="1483112"/>
            <a:ext cx="8675650" cy="4643051"/>
          </a:xfrm>
        </p:spPr>
        <p:txBody>
          <a:bodyPr>
            <a:normAutofit/>
          </a:bodyPr>
          <a:lstStyle/>
          <a:p>
            <a:pPr indent="-457200">
              <a:buAutoNum type="arabicPeriod"/>
            </a:pPr>
            <a:r>
              <a:rPr lang="cs-CZ" sz="2400" b="1" dirty="0"/>
              <a:t>Dokonale konkurenční firma má celkové denní tržby 30 000 Kč. Mezní a průměrné náklady v bodě optima jsou MC = 50 Kč a AC = 60 Kč. Fixní náklady jsou 8 000 Kč.</a:t>
            </a:r>
            <a:br>
              <a:rPr lang="cs-CZ" sz="2400" dirty="0"/>
            </a:br>
            <a:r>
              <a:rPr lang="cs-CZ" sz="2400" dirty="0"/>
              <a:t>	c) Vypočtěte hospodářský výsledek firmy a 	zhodnoťte její 	situaci v krátkém období, tj. zda má firma za těchto 	podmínek v oboru podnikat nebo má uzavřít výrobu. </a:t>
            </a:r>
            <a:br>
              <a:rPr lang="cs-CZ" sz="2400" dirty="0"/>
            </a:br>
            <a:br>
              <a:rPr lang="cs-CZ" dirty="0"/>
            </a:br>
            <a:endParaRPr lang="cs-CZ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54/59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457200" y="3704275"/>
            <a:ext cx="844147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r>
              <a:rPr lang="el-GR" sz="2000" dirty="0"/>
              <a:t>π</a:t>
            </a:r>
            <a:r>
              <a:rPr lang="cs-CZ" sz="2000" dirty="0"/>
              <a:t> = TR – TC</a:t>
            </a:r>
          </a:p>
          <a:p>
            <a:pPr marL="0" indent="0">
              <a:buNone/>
            </a:pPr>
            <a:r>
              <a:rPr lang="cs-CZ" sz="2000" dirty="0"/>
              <a:t>30 000 – 36 000 </a:t>
            </a:r>
          </a:p>
          <a:p>
            <a:pPr marL="0" indent="0">
              <a:buNone/>
            </a:pPr>
            <a:r>
              <a:rPr lang="el-GR" sz="2000" dirty="0"/>
              <a:t>π</a:t>
            </a:r>
            <a:r>
              <a:rPr lang="cs-CZ" sz="2000" dirty="0"/>
              <a:t> = - 6 000 Kč</a:t>
            </a:r>
          </a:p>
          <a:p>
            <a:pPr marL="0" indent="0">
              <a:buNone/>
            </a:pPr>
            <a:r>
              <a:rPr lang="cs-CZ" sz="2000" dirty="0"/>
              <a:t>Ztráta je 6 000 Kč</a:t>
            </a:r>
          </a:p>
          <a:p>
            <a:pPr marL="0" indent="0">
              <a:buNone/>
            </a:pPr>
            <a:r>
              <a:rPr lang="cs-CZ" sz="2000" dirty="0"/>
              <a:t> P &gt; AVC</a:t>
            </a:r>
          </a:p>
          <a:p>
            <a:pPr marL="0" indent="0">
              <a:buNone/>
            </a:pPr>
            <a:r>
              <a:rPr lang="cs-CZ" sz="2000" dirty="0"/>
              <a:t>50 &gt; 46,67</a:t>
            </a:r>
          </a:p>
          <a:p>
            <a:pPr marL="0" indent="0">
              <a:buNone/>
            </a:pPr>
            <a:r>
              <a:rPr lang="cs-CZ" sz="2000" i="1" dirty="0"/>
              <a:t>Firma může vyrábět, i když je ztrátová, protože cena je vyšší než AVC.</a:t>
            </a:r>
          </a:p>
        </p:txBody>
      </p:sp>
    </p:spTree>
    <p:extLst>
      <p:ext uri="{BB962C8B-B14F-4D97-AF65-F5344CB8AC3E}">
        <p14:creationId xmlns:p14="http://schemas.microsoft.com/office/powerpoint/2010/main" val="1339692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57922"/>
            <a:ext cx="8229600" cy="825190"/>
          </a:xfrm>
        </p:spPr>
        <p:txBody>
          <a:bodyPr>
            <a:noAutofit/>
          </a:bodyPr>
          <a:lstStyle/>
          <a:p>
            <a:pPr marL="257175" indent="-257175" fontAlgn="base"/>
            <a:r>
              <a:rPr lang="cs-CZ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 procvičení</a:t>
            </a:r>
            <a:endParaRPr lang="cs-CZ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3024" y="1483112"/>
            <a:ext cx="8675650" cy="48573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/>
              <a:t>2. Sklizeň a prodej palivového dříví v určitém období na DK trhu. Cena dříví je 70 Kč za běžný metr. Krátkodobé TC lze vyjádřit následující funkcí TC = 800 + 16Q + Q</a:t>
            </a:r>
            <a:r>
              <a:rPr lang="cs-CZ" sz="2400" b="1" baseline="30000" dirty="0"/>
              <a:t>2</a:t>
            </a:r>
            <a:r>
              <a:rPr lang="cs-CZ" sz="2400" b="1" dirty="0"/>
              <a:t>, kde Q je počet metrů dříví za měsíc.</a:t>
            </a:r>
            <a:br>
              <a:rPr lang="cs-CZ" sz="2400" dirty="0"/>
            </a:br>
            <a:r>
              <a:rPr lang="cs-CZ" sz="2400" dirty="0"/>
              <a:t>	</a:t>
            </a:r>
            <a:r>
              <a:rPr lang="cs-CZ" sz="2400" b="1" dirty="0"/>
              <a:t>a) Určete, při jakém výstupu dochází k maximalizaci zisku.</a:t>
            </a:r>
            <a:br>
              <a:rPr lang="cs-CZ" sz="2400" dirty="0"/>
            </a:br>
            <a:r>
              <a:rPr lang="cs-CZ" sz="2400" dirty="0"/>
              <a:t>	</a:t>
            </a:r>
            <a:r>
              <a:rPr lang="cs-CZ" sz="2400" b="1" dirty="0"/>
              <a:t>b) Vypočtěte krátkodobý zisk nebo ztrátu.</a:t>
            </a:r>
            <a:br>
              <a:rPr lang="cs-CZ" sz="2400" dirty="0"/>
            </a:br>
            <a:r>
              <a:rPr lang="cs-CZ" sz="2400" dirty="0"/>
              <a:t>	</a:t>
            </a:r>
            <a:r>
              <a:rPr lang="cs-CZ" sz="2400" b="1" dirty="0"/>
              <a:t>c) Měla by firma vyrábět nebo by měla ukončit činnost?</a:t>
            </a:r>
            <a:br>
              <a:rPr lang="cs-CZ" sz="2400" dirty="0"/>
            </a:br>
            <a:endParaRPr 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55/59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90172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57922"/>
            <a:ext cx="8229600" cy="825190"/>
          </a:xfrm>
        </p:spPr>
        <p:txBody>
          <a:bodyPr>
            <a:noAutofit/>
          </a:bodyPr>
          <a:lstStyle/>
          <a:p>
            <a:pPr marL="257175" indent="-257175" fontAlgn="base"/>
            <a:r>
              <a:rPr lang="cs-CZ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 procvičení</a:t>
            </a:r>
            <a:endParaRPr lang="cs-CZ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3024" y="1483112"/>
            <a:ext cx="8675650" cy="485730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400" b="1" dirty="0"/>
              <a:t>2. Sklizeň a prodej palivového dříví v určitém období na DK trhu. Cena dříví je 70 Kč za běžný metr. Krátkodobé TC lze vyjádřit následující funkcí TC = 800 + 16Q + Q</a:t>
            </a:r>
            <a:r>
              <a:rPr lang="cs-CZ" sz="2400" b="1" baseline="30000" dirty="0"/>
              <a:t>2</a:t>
            </a:r>
            <a:r>
              <a:rPr lang="cs-CZ" sz="2400" b="1" dirty="0"/>
              <a:t>, kde Q je počet metrů dříví za měsíc.</a:t>
            </a:r>
            <a:br>
              <a:rPr lang="cs-CZ" sz="2400" dirty="0"/>
            </a:br>
            <a:r>
              <a:rPr lang="cs-CZ" sz="2400" dirty="0"/>
              <a:t>	</a:t>
            </a:r>
            <a:r>
              <a:rPr lang="cs-CZ" sz="2400" b="1" dirty="0"/>
              <a:t>a) Určete, při jakém výstupu dochází k maximalizaci zisku.</a:t>
            </a:r>
          </a:p>
          <a:p>
            <a:pPr marL="0" indent="0">
              <a:buNone/>
            </a:pPr>
            <a:br>
              <a:rPr lang="cs-CZ" sz="2400" dirty="0"/>
            </a:b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MR=MC</a:t>
            </a:r>
          </a:p>
          <a:p>
            <a:pPr marL="0" indent="0">
              <a:buNone/>
            </a:pPr>
            <a:r>
              <a:rPr lang="cs-CZ" sz="2000" dirty="0"/>
              <a:t>MR = P = 70 Kč</a:t>
            </a:r>
          </a:p>
          <a:p>
            <a:pPr marL="0" indent="0">
              <a:buNone/>
            </a:pPr>
            <a:r>
              <a:rPr lang="cs-CZ" sz="2000" dirty="0"/>
              <a:t>TC = 800 + 16Q + Q</a:t>
            </a:r>
            <a:r>
              <a:rPr lang="cs-CZ" sz="2000" baseline="30000" dirty="0"/>
              <a:t>2</a:t>
            </a:r>
            <a:endParaRPr lang="cs-CZ" sz="2000" dirty="0"/>
          </a:p>
          <a:p>
            <a:pPr marL="0" indent="0">
              <a:buNone/>
            </a:pPr>
            <a:r>
              <a:rPr lang="cs-CZ" sz="2000" dirty="0"/>
              <a:t>MC = 16 + 2Q</a:t>
            </a:r>
          </a:p>
          <a:p>
            <a:pPr marL="0" indent="0">
              <a:buNone/>
            </a:pPr>
            <a:r>
              <a:rPr lang="cs-CZ" sz="2000" dirty="0"/>
              <a:t>70 = 16 + 2Q</a:t>
            </a:r>
          </a:p>
          <a:p>
            <a:pPr marL="0" indent="0">
              <a:buNone/>
            </a:pPr>
            <a:r>
              <a:rPr lang="cs-CZ" sz="2000" dirty="0"/>
              <a:t>2Q = 54</a:t>
            </a:r>
          </a:p>
          <a:p>
            <a:pPr marL="0" indent="0">
              <a:buNone/>
            </a:pPr>
            <a:r>
              <a:rPr lang="cs-CZ" sz="2000" b="1" dirty="0">
                <a:solidFill>
                  <a:srgbClr val="C00000"/>
                </a:solidFill>
              </a:rPr>
              <a:t>Q = 27 ks</a:t>
            </a:r>
            <a:endParaRPr lang="cs-CZ" sz="20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56/59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51640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57922"/>
            <a:ext cx="8229600" cy="825190"/>
          </a:xfrm>
        </p:spPr>
        <p:txBody>
          <a:bodyPr>
            <a:noAutofit/>
          </a:bodyPr>
          <a:lstStyle/>
          <a:p>
            <a:pPr marL="257175" indent="-257175" fontAlgn="base"/>
            <a:r>
              <a:rPr lang="cs-CZ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 procvičení</a:t>
            </a:r>
            <a:endParaRPr lang="cs-CZ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3024" y="1483112"/>
            <a:ext cx="8675650" cy="485730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2400" b="1" dirty="0"/>
              <a:t>2. Sklizeň a prodej palivového dříví v určitém období na DK trhu. Cena dříví je 70 Kč za běžný metr. Krátkodobé TC lze vyjádřit následující funkcí TC = 800 + 16Q + Q</a:t>
            </a:r>
            <a:r>
              <a:rPr lang="cs-CZ" sz="2400" b="1" baseline="30000" dirty="0"/>
              <a:t>2</a:t>
            </a:r>
            <a:r>
              <a:rPr lang="cs-CZ" sz="2400" b="1" dirty="0"/>
              <a:t>, kde Q je počet metrů dříví za měsíc.</a:t>
            </a:r>
            <a:br>
              <a:rPr lang="cs-CZ" sz="2400" dirty="0"/>
            </a:br>
            <a:r>
              <a:rPr lang="cs-CZ" sz="2400" dirty="0"/>
              <a:t>	</a:t>
            </a:r>
            <a:r>
              <a:rPr lang="cs-CZ" sz="2400" b="1" dirty="0"/>
              <a:t>b) Vypočtěte krátkodobý zisk nebo ztrátu.</a:t>
            </a:r>
            <a:br>
              <a:rPr lang="cs-CZ" sz="2400" dirty="0"/>
            </a:br>
            <a:endParaRPr lang="cs-CZ" sz="2400" dirty="0"/>
          </a:p>
          <a:p>
            <a:pPr marL="0" indent="0">
              <a:buNone/>
            </a:pPr>
            <a:r>
              <a:rPr lang="el-GR" sz="2000" dirty="0"/>
              <a:t>π</a:t>
            </a:r>
            <a:r>
              <a:rPr lang="cs-CZ" sz="2000" dirty="0"/>
              <a:t> = TR - TC</a:t>
            </a:r>
          </a:p>
          <a:p>
            <a:pPr marL="0" indent="0">
              <a:buNone/>
            </a:pPr>
            <a:r>
              <a:rPr lang="cs-CZ" sz="2000" dirty="0"/>
              <a:t>TR = P*Q</a:t>
            </a:r>
          </a:p>
          <a:p>
            <a:pPr marL="0" indent="0">
              <a:buNone/>
            </a:pPr>
            <a:r>
              <a:rPr lang="cs-CZ" sz="2000" dirty="0"/>
              <a:t>TR = 70*27</a:t>
            </a:r>
          </a:p>
          <a:p>
            <a:pPr marL="0" indent="0">
              <a:buNone/>
            </a:pPr>
            <a:r>
              <a:rPr lang="cs-CZ" sz="2000" b="1" dirty="0"/>
              <a:t>TR = 1 890 Kč</a:t>
            </a:r>
            <a:endParaRPr lang="cs-CZ" sz="2000" dirty="0"/>
          </a:p>
          <a:p>
            <a:pPr marL="0" indent="0">
              <a:buNone/>
            </a:pPr>
            <a:r>
              <a:rPr lang="cs-CZ" sz="2000" dirty="0"/>
              <a:t>TC = 800 + 16Q+Q</a:t>
            </a:r>
            <a:r>
              <a:rPr lang="cs-CZ" sz="2000" baseline="30000" dirty="0"/>
              <a:t>2</a:t>
            </a:r>
            <a:endParaRPr lang="cs-CZ" sz="2000" dirty="0"/>
          </a:p>
          <a:p>
            <a:pPr marL="0" indent="0">
              <a:buNone/>
            </a:pPr>
            <a:r>
              <a:rPr lang="cs-CZ" sz="2000" dirty="0"/>
              <a:t>TC = 800 + 16*27 + 27</a:t>
            </a:r>
            <a:r>
              <a:rPr lang="cs-CZ" sz="2000" baseline="30000" dirty="0"/>
              <a:t>2</a:t>
            </a:r>
            <a:endParaRPr lang="cs-CZ" sz="2000" dirty="0"/>
          </a:p>
          <a:p>
            <a:pPr marL="0" indent="0">
              <a:buNone/>
            </a:pPr>
            <a:r>
              <a:rPr lang="cs-CZ" sz="2000" b="1" dirty="0"/>
              <a:t>TC = 1981 Kč</a:t>
            </a:r>
            <a:endParaRPr lang="cs-CZ" sz="2000" dirty="0"/>
          </a:p>
          <a:p>
            <a:pPr marL="0" indent="0">
              <a:buNone/>
            </a:pPr>
            <a:r>
              <a:rPr lang="cs-CZ" sz="2000" dirty="0"/>
              <a:t>π = 1 890 – 1 961</a:t>
            </a:r>
          </a:p>
          <a:p>
            <a:pPr marL="0" indent="0">
              <a:buNone/>
            </a:pPr>
            <a:r>
              <a:rPr lang="cs-CZ" sz="2000" b="1" dirty="0"/>
              <a:t>π = - 71 Kč</a:t>
            </a:r>
            <a:endParaRPr lang="cs-CZ" sz="2000" dirty="0"/>
          </a:p>
          <a:p>
            <a:pPr marL="0" indent="0">
              <a:buNone/>
            </a:pPr>
            <a:r>
              <a:rPr lang="cs-CZ" sz="2000" b="1" dirty="0"/>
              <a:t>Firma je ve ztrátě 71 Kč</a:t>
            </a:r>
            <a:endParaRPr lang="cs-CZ" sz="2000" dirty="0"/>
          </a:p>
          <a:p>
            <a:pPr marL="0" indent="0">
              <a:buNone/>
            </a:pPr>
            <a:endParaRPr 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57/59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42473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57922"/>
            <a:ext cx="8229600" cy="825190"/>
          </a:xfrm>
        </p:spPr>
        <p:txBody>
          <a:bodyPr>
            <a:noAutofit/>
          </a:bodyPr>
          <a:lstStyle/>
          <a:p>
            <a:pPr marL="257175" indent="-257175" fontAlgn="base"/>
            <a:r>
              <a:rPr lang="cs-CZ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 procvičení</a:t>
            </a:r>
            <a:endParaRPr lang="cs-CZ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3024" y="1483112"/>
            <a:ext cx="8675650" cy="48573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/>
              <a:t>2. Sklizeň a prodej palivového dříví v určitém období na DK trhu. Cena dříví je 70 Kč za běžný metr. Krátkodobé TC lze vyjádřit následující funkcí TC = 800 + 16Q + Q</a:t>
            </a:r>
            <a:r>
              <a:rPr lang="cs-CZ" sz="2400" b="1" baseline="30000" dirty="0"/>
              <a:t>2</a:t>
            </a:r>
            <a:r>
              <a:rPr lang="cs-CZ" sz="2400" b="1" dirty="0"/>
              <a:t>, kde Q je počet metrů dříví za měsíc.</a:t>
            </a:r>
            <a:br>
              <a:rPr lang="cs-CZ" sz="2400" dirty="0"/>
            </a:br>
            <a:r>
              <a:rPr lang="cs-CZ" sz="2400" dirty="0"/>
              <a:t>	</a:t>
            </a:r>
            <a:r>
              <a:rPr lang="cs-CZ" sz="2400" b="1" dirty="0"/>
              <a:t>c) Měla by firma vyrábět nebo by měla ukončit činnost?</a:t>
            </a:r>
            <a:br>
              <a:rPr lang="cs-CZ" sz="2400" dirty="0"/>
            </a:br>
            <a:endParaRPr 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58/59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délník 4"/>
              <p:cNvSpPr/>
              <p:nvPr/>
            </p:nvSpPr>
            <p:spPr>
              <a:xfrm>
                <a:off x="312234" y="3392352"/>
                <a:ext cx="8062332" cy="259462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indent="0">
                  <a:buNone/>
                </a:pPr>
                <a:r>
                  <a:rPr lang="cs-CZ" dirty="0"/>
                  <a:t>Firma pokračuje ve výrobě, kdy P &gt; AVC</a:t>
                </a:r>
              </a:p>
              <a:p>
                <a:pPr marL="0" indent="0">
                  <a:buNone/>
                </a:pPr>
                <a:r>
                  <a:rPr lang="cs-CZ" dirty="0"/>
                  <a:t>Firma nepokračuje ve výrobě, kdy P &lt; AVC</a:t>
                </a:r>
              </a:p>
              <a:p>
                <a:pPr marL="0" indent="0">
                  <a:buNone/>
                </a:pPr>
                <a:r>
                  <a:rPr lang="cs-CZ" dirty="0"/>
                  <a:t>P = 70 Kč</a:t>
                </a:r>
              </a:p>
              <a:p>
                <a:pPr marL="0" indent="0">
                  <a:buNone/>
                </a:pPr>
                <a:r>
                  <a:rPr lang="cs-CZ" dirty="0"/>
                  <a:t>AVC = VC / Q</a:t>
                </a:r>
              </a:p>
              <a:p>
                <a:pPr marL="0" indent="0">
                  <a:buNone/>
                </a:pPr>
                <a:r>
                  <a:rPr lang="cs-CZ" sz="1600" dirty="0"/>
                  <a:t>AVC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1600" i="1">
                            <a:latin typeface="Cambria Math" panose="02040503050406030204" pitchFamily="18" charset="0"/>
                          </a:rPr>
                          <m:t>16</m:t>
                        </m:r>
                        <m:r>
                          <a:rPr lang="cs-CZ" sz="1600" i="1">
                            <a:latin typeface="Cambria Math" panose="02040503050406030204" pitchFamily="18" charset="0"/>
                          </a:rPr>
                          <m:t>𝑄</m:t>
                        </m:r>
                        <m:r>
                          <a:rPr lang="cs-CZ" sz="1600" i="1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cs-CZ" sz="16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1600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p>
                            <m:r>
                              <a:rPr lang="cs-CZ" sz="1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sz="1600" i="1">
                            <a:latin typeface="Cambria Math" panose="02040503050406030204" pitchFamily="18" charset="0"/>
                          </a:rPr>
                          <m:t>𝑄</m:t>
                        </m:r>
                      </m:den>
                    </m:f>
                  </m:oMath>
                </a14:m>
                <a:endParaRPr lang="cs-CZ" sz="1600" dirty="0"/>
              </a:p>
              <a:p>
                <a:pPr marL="0" indent="0">
                  <a:buNone/>
                </a:pPr>
                <a:r>
                  <a:rPr lang="cs-CZ" sz="1600" dirty="0"/>
                  <a:t>AVC = 16 + Q</a:t>
                </a:r>
              </a:p>
              <a:p>
                <a:pPr marL="0" indent="0">
                  <a:buNone/>
                </a:pPr>
                <a:r>
                  <a:rPr lang="cs-CZ" sz="1600" dirty="0"/>
                  <a:t>AVC = 16 + 27</a:t>
                </a:r>
              </a:p>
              <a:p>
                <a:pPr marL="0" indent="0">
                  <a:buNone/>
                </a:pPr>
                <a:r>
                  <a:rPr lang="cs-CZ" sz="1600" b="1" dirty="0">
                    <a:solidFill>
                      <a:srgbClr val="C00000"/>
                    </a:solidFill>
                  </a:rPr>
                  <a:t>AVC = 43 Kč</a:t>
                </a:r>
                <a:endParaRPr lang="cs-CZ" sz="1600" dirty="0">
                  <a:solidFill>
                    <a:srgbClr val="C00000"/>
                  </a:solidFill>
                </a:endParaRPr>
              </a:p>
              <a:p>
                <a:pPr marL="0" indent="0">
                  <a:buNone/>
                </a:pPr>
                <a:r>
                  <a:rPr lang="cs-CZ" sz="1600" b="1" dirty="0">
                    <a:solidFill>
                      <a:srgbClr val="C00000"/>
                    </a:solidFill>
                  </a:rPr>
                  <a:t>P &gt; AVC</a:t>
                </a:r>
                <a:endParaRPr lang="cs-CZ" sz="1600" dirty="0">
                  <a:solidFill>
                    <a:srgbClr val="C00000"/>
                  </a:solidFill>
                </a:endParaRPr>
              </a:p>
              <a:p>
                <a:pPr marL="0" indent="0">
                  <a:buNone/>
                </a:pPr>
                <a:r>
                  <a:rPr lang="cs-CZ" sz="1600" i="1" dirty="0"/>
                  <a:t>Firma pokračuje ve výrobě, ale měla by v krátkém období minimalizovat ztrátu.</a:t>
                </a:r>
              </a:p>
            </p:txBody>
          </p:sp>
        </mc:Choice>
        <mc:Fallback xmlns="">
          <p:sp>
            <p:nvSpPr>
              <p:cNvPr id="5" name="Obdélní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234" y="3392352"/>
                <a:ext cx="8062332" cy="2594621"/>
              </a:xfrm>
              <a:prstGeom prst="rect">
                <a:avLst/>
              </a:prstGeom>
              <a:blipFill>
                <a:blip r:embed="rId2"/>
                <a:stretch>
                  <a:fillRect l="-378" t="-235" b="-211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79709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8"/>
          <p:cNvSpPr txBox="1"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cs-CZ" sz="4400" dirty="0">
                <a:solidFill>
                  <a:srgbClr val="C00000"/>
                </a:solidFill>
              </a:rPr>
              <a:t>DĚKUJI ZA POZORNOST</a:t>
            </a:r>
            <a:endParaRPr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Model dokonale konkurenční firmy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5775"/>
            <a:ext cx="8229600" cy="4734640"/>
          </a:xfrm>
        </p:spPr>
        <p:txBody>
          <a:bodyPr>
            <a:normAutofit/>
          </a:bodyPr>
          <a:lstStyle/>
          <a:p>
            <a:r>
              <a:rPr lang="pl-PL" dirty="0"/>
              <a:t>Hlavnim charakteristickym rysem a určujicim znamenim dokonale konkurence je skutečnost, </a:t>
            </a:r>
            <a:r>
              <a:rPr lang="cs-CZ" dirty="0"/>
              <a:t>že </a:t>
            </a:r>
            <a:r>
              <a:rPr lang="cs-CZ" b="1" dirty="0"/>
              <a:t>žádný ze subjektů působících v odvětví není schopen ovlivnit cenu</a:t>
            </a:r>
            <a:r>
              <a:rPr lang="cs-CZ" dirty="0"/>
              <a:t>. </a:t>
            </a:r>
          </a:p>
          <a:p>
            <a:r>
              <a:rPr lang="cs-CZ" dirty="0"/>
              <a:t>Každý z prodávajících, ale i kupujících subjektů má na trhu tak malý podíl, že nemůže svým </a:t>
            </a:r>
            <a:r>
              <a:rPr lang="pl-PL" dirty="0"/>
              <a:t>přichodem na trh nebo odchodem z něho ani zmenšenim, nebo zvětšenim sve produkce </a:t>
            </a:r>
            <a:r>
              <a:rPr lang="cs-CZ" dirty="0"/>
              <a:t>cenu ovlivnit.</a:t>
            </a:r>
            <a:endParaRPr lang="cs-CZ" i="1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6/59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32516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Model dokonale konkurenční firmy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5775"/>
            <a:ext cx="8229600" cy="4734640"/>
          </a:xfrm>
        </p:spPr>
        <p:txBody>
          <a:bodyPr>
            <a:normAutofit/>
          </a:bodyPr>
          <a:lstStyle/>
          <a:p>
            <a:r>
              <a:rPr lang="pl-PL" dirty="0"/>
              <a:t>Firmy v </a:t>
            </a:r>
            <a:r>
              <a:rPr lang="pl-PL" b="1" dirty="0"/>
              <a:t>dokonale konkurenčnim odvětvi</a:t>
            </a:r>
            <a:r>
              <a:rPr lang="pl-PL" dirty="0"/>
              <a:t> jsou proto </a:t>
            </a:r>
            <a:r>
              <a:rPr lang="pl-PL" b="1" dirty="0">
                <a:solidFill>
                  <a:srgbClr val="C00000"/>
                </a:solidFill>
              </a:rPr>
              <a:t>příjemci ceny </a:t>
            </a:r>
            <a:r>
              <a:rPr lang="pl-PL" dirty="0"/>
              <a:t>(</a:t>
            </a:r>
            <a:r>
              <a:rPr lang="pl-PL" i="1" dirty="0"/>
              <a:t>price </a:t>
            </a:r>
            <a:r>
              <a:rPr lang="cs-CZ" i="1" dirty="0" err="1"/>
              <a:t>takers</a:t>
            </a:r>
            <a:r>
              <a:rPr lang="cs-CZ" dirty="0"/>
              <a:t>), pro které je trhem vytvořena cena danosti, kterou musí respektovat.</a:t>
            </a:r>
            <a:endParaRPr lang="cs-CZ" i="1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7/59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92876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Model dokonale konkurenční firmy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734640"/>
          </a:xfrm>
        </p:spPr>
        <p:txBody>
          <a:bodyPr>
            <a:normAutofit/>
          </a:bodyPr>
          <a:lstStyle/>
          <a:p>
            <a:r>
              <a:rPr lang="cs-CZ" dirty="0"/>
              <a:t>Nemá-li firma žádný vliv na cenu, čelí horizontální poptávkové křivce, kterou označujeme symbolem </a:t>
            </a:r>
            <a:r>
              <a:rPr lang="cs-CZ" i="1" dirty="0"/>
              <a:t>„d“</a:t>
            </a:r>
            <a:r>
              <a:rPr lang="cs-CZ" dirty="0"/>
              <a:t>. </a:t>
            </a:r>
          </a:p>
          <a:p>
            <a:r>
              <a:rPr lang="cs-CZ" dirty="0"/>
              <a:t>Poptávková křivka vyjadřuje poptávku po určitém statku při dane ceně.</a:t>
            </a:r>
            <a:endParaRPr lang="cs-CZ" i="1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8/59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518" y="4130912"/>
            <a:ext cx="4153364" cy="1889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7619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283"/>
            <a:ext cx="8229600" cy="6593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Model dokonale konkurenční firmy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31442"/>
            <a:ext cx="8229600" cy="4922778"/>
          </a:xfrm>
        </p:spPr>
        <p:txBody>
          <a:bodyPr>
            <a:normAutofit/>
          </a:bodyPr>
          <a:lstStyle/>
          <a:p>
            <a:r>
              <a:rPr lang="pl-PL" sz="2800" dirty="0"/>
              <a:t>Poptavka po produkci firmy v </a:t>
            </a:r>
            <a:r>
              <a:rPr lang="pl-PL" sz="2800" b="1" dirty="0"/>
              <a:t>dokonale konkurenci</a:t>
            </a:r>
            <a:r>
              <a:rPr lang="pl-PL" sz="2800" dirty="0"/>
              <a:t> je </a:t>
            </a:r>
            <a:r>
              <a:rPr lang="pl-PL" sz="2800" b="1" dirty="0"/>
              <a:t>dokonale elasticka</a:t>
            </a:r>
            <a:r>
              <a:rPr lang="pl-PL" sz="2800" dirty="0"/>
              <a:t>;</a:t>
            </a:r>
          </a:p>
          <a:p>
            <a:pPr lvl="1"/>
            <a:r>
              <a:rPr lang="cs-CZ" sz="2400" dirty="0"/>
              <a:t>trh je schopen při dane tržní ceně bez její změny absorbovat jakékoli množství produkce jednotlivé firmy, které je schopna v rámci své výrobní kapacity vyrobit. </a:t>
            </a:r>
          </a:p>
          <a:p>
            <a:pPr lvl="1"/>
            <a:r>
              <a:rPr lang="cs-CZ" sz="2400" dirty="0"/>
              <a:t>Firma může prodat </a:t>
            </a:r>
            <a:r>
              <a:rPr lang="pl-PL" sz="2400" dirty="0"/>
              <a:t>tolik, kolik chce, za běžnou tržni cenu, např. 5 Kč. </a:t>
            </a:r>
          </a:p>
          <a:p>
            <a:pPr lvl="1"/>
            <a:r>
              <a:rPr lang="pl-PL" sz="2400" dirty="0"/>
              <a:t>Ať proda 10 nebo 20 jednotek produktu, cena je stale 5 Kč.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9/59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3766" y="4771066"/>
            <a:ext cx="2966224" cy="1349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391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1293</TotalTime>
  <Words>4238</Words>
  <Application>Microsoft Office PowerPoint</Application>
  <PresentationFormat>Předvádění na obrazovce (4:3)</PresentationFormat>
  <Paragraphs>404</Paragraphs>
  <Slides>59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59</vt:i4>
      </vt:variant>
    </vt:vector>
  </HeadingPairs>
  <TitlesOfParts>
    <vt:vector size="64" baseType="lpstr">
      <vt:lpstr>Arial</vt:lpstr>
      <vt:lpstr>Calibri</vt:lpstr>
      <vt:lpstr>Cambria Math</vt:lpstr>
      <vt:lpstr>MinionPro-It</vt:lpstr>
      <vt:lpstr>Office Theme</vt:lpstr>
      <vt:lpstr>Mikroekonomie MIK  Dokonale konkurenční firmy</vt:lpstr>
      <vt:lpstr>Předpoklady dokonale konkurenční firmy</vt:lpstr>
      <vt:lpstr>Předpoklady dokonale konkurenční firmy</vt:lpstr>
      <vt:lpstr>Asymetrie informací</vt:lpstr>
      <vt:lpstr>Model dokonale konkurenční firmy</vt:lpstr>
      <vt:lpstr>Model dokonale konkurenční firmy</vt:lpstr>
      <vt:lpstr>Model dokonale konkurenční firmy</vt:lpstr>
      <vt:lpstr>Model dokonale konkurenční firmy</vt:lpstr>
      <vt:lpstr>Model dokonale konkurenční firmy</vt:lpstr>
      <vt:lpstr>Model dokonale konkurenční firmy</vt:lpstr>
      <vt:lpstr>Model dokonale konkurenční firmy</vt:lpstr>
      <vt:lpstr>Model dokonale konkurenční firmy</vt:lpstr>
      <vt:lpstr>Model dokonale konkurenční firmy</vt:lpstr>
      <vt:lpstr>Model dokonale konkurenční firmy</vt:lpstr>
      <vt:lpstr>Model dokonale konkurenční firmy</vt:lpstr>
      <vt:lpstr>Model dokonale konkurenční firmy</vt:lpstr>
      <vt:lpstr>Model dokonale konkurenční firmy</vt:lpstr>
      <vt:lpstr>Model dokonale konkurenční firmy</vt:lpstr>
      <vt:lpstr>Model dokonale konkurenční firmy</vt:lpstr>
      <vt:lpstr>Model dokonale konkurenční firmy</vt:lpstr>
      <vt:lpstr>Model dokonale konkurenční firmy</vt:lpstr>
      <vt:lpstr>Model dokonale konkurenční firmy</vt:lpstr>
      <vt:lpstr>Model dokonale konkurenční firmy</vt:lpstr>
      <vt:lpstr>Model dokonale konkurenční firmy</vt:lpstr>
      <vt:lpstr>Model dokonale konkurenční firmy</vt:lpstr>
      <vt:lpstr>Model dokonale konkurenční firmy</vt:lpstr>
      <vt:lpstr>Model dokonale konkurenční firmy</vt:lpstr>
      <vt:lpstr>Model dokonale konkurenční firmy</vt:lpstr>
      <vt:lpstr>Model dokonale konkurenční firmy</vt:lpstr>
      <vt:lpstr>Model dokonale konkurenční firmy</vt:lpstr>
      <vt:lpstr>Model dokonale konkurenční firmy</vt:lpstr>
      <vt:lpstr>Model dokonale konkurenční firmy</vt:lpstr>
      <vt:lpstr>Model dokonale konkurenční firmy</vt:lpstr>
      <vt:lpstr>Model dokonale konkurenční firmy</vt:lpstr>
      <vt:lpstr>Model dokonale konkurenční firmy</vt:lpstr>
      <vt:lpstr>Model dokonale konkurenční firmy</vt:lpstr>
      <vt:lpstr>Model dokonale konkurenční firmy</vt:lpstr>
      <vt:lpstr>Model dokonale konkurenční firmy</vt:lpstr>
      <vt:lpstr>Model dokonale konkurenční firmy</vt:lpstr>
      <vt:lpstr>Model dokonale konkurenční firmy</vt:lpstr>
      <vt:lpstr>Model dokonale konkurenční firmy</vt:lpstr>
      <vt:lpstr>Model dokonale konkurenční firmy</vt:lpstr>
      <vt:lpstr>Model dokonale konkurenční firmy</vt:lpstr>
      <vt:lpstr>Model dokonale konkurenční firmy</vt:lpstr>
      <vt:lpstr>Efektivnost dokonale konkurenčního trhu</vt:lpstr>
      <vt:lpstr>Efektivnost dokonale konkurenčního trhu</vt:lpstr>
      <vt:lpstr>Efektivnost dokonale konkurenčního trhu</vt:lpstr>
      <vt:lpstr>Efektivnost dokonale konkurenčního trhu</vt:lpstr>
      <vt:lpstr>Efektivnost dokonale konkurenčního trhu</vt:lpstr>
      <vt:lpstr>Efektivnost dokonale konkurenčního trhu</vt:lpstr>
      <vt:lpstr>K procvičení</vt:lpstr>
      <vt:lpstr>K procvičení</vt:lpstr>
      <vt:lpstr>K procvičení</vt:lpstr>
      <vt:lpstr>K procvičení</vt:lpstr>
      <vt:lpstr>K procvičení</vt:lpstr>
      <vt:lpstr>K procvičení</vt:lpstr>
      <vt:lpstr>K procvičení</vt:lpstr>
      <vt:lpstr>K procvičení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Strategický management XSM</dc:title>
  <dc:creator>Škrabal Jaroslav</dc:creator>
  <cp:lastModifiedBy>Škrabal Jaroslav</cp:lastModifiedBy>
  <cp:revision>102</cp:revision>
  <cp:lastPrinted>2024-09-22T15:08:10Z</cp:lastPrinted>
  <dcterms:modified xsi:type="dcterms:W3CDTF">2026-01-15T08:45:36Z</dcterms:modified>
</cp:coreProperties>
</file>