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9"/>
  </p:notesMasterIdLst>
  <p:handoutMasterIdLst>
    <p:handoutMasterId r:id="rId70"/>
  </p:handoutMasterIdLst>
  <p:sldIdLst>
    <p:sldId id="256" r:id="rId2"/>
    <p:sldId id="285" r:id="rId3"/>
    <p:sldId id="375" r:id="rId4"/>
    <p:sldId id="376" r:id="rId5"/>
    <p:sldId id="377" r:id="rId6"/>
    <p:sldId id="378" r:id="rId7"/>
    <p:sldId id="379" r:id="rId8"/>
    <p:sldId id="380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88" r:id="rId17"/>
    <p:sldId id="389" r:id="rId18"/>
    <p:sldId id="439" r:id="rId19"/>
    <p:sldId id="390" r:id="rId20"/>
    <p:sldId id="391" r:id="rId21"/>
    <p:sldId id="39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3" r:id="rId33"/>
    <p:sldId id="404" r:id="rId34"/>
    <p:sldId id="405" r:id="rId35"/>
    <p:sldId id="406" r:id="rId36"/>
    <p:sldId id="407" r:id="rId37"/>
    <p:sldId id="408" r:id="rId38"/>
    <p:sldId id="409" r:id="rId39"/>
    <p:sldId id="410" r:id="rId40"/>
    <p:sldId id="411" r:id="rId41"/>
    <p:sldId id="412" r:id="rId42"/>
    <p:sldId id="413" r:id="rId43"/>
    <p:sldId id="414" r:id="rId44"/>
    <p:sldId id="417" r:id="rId45"/>
    <p:sldId id="418" r:id="rId46"/>
    <p:sldId id="415" r:id="rId47"/>
    <p:sldId id="416" r:id="rId48"/>
    <p:sldId id="419" r:id="rId49"/>
    <p:sldId id="420" r:id="rId50"/>
    <p:sldId id="421" r:id="rId51"/>
    <p:sldId id="422" r:id="rId52"/>
    <p:sldId id="423" r:id="rId53"/>
    <p:sldId id="424" r:id="rId54"/>
    <p:sldId id="425" r:id="rId55"/>
    <p:sldId id="431" r:id="rId56"/>
    <p:sldId id="426" r:id="rId57"/>
    <p:sldId id="427" r:id="rId58"/>
    <p:sldId id="429" r:id="rId59"/>
    <p:sldId id="428" r:id="rId60"/>
    <p:sldId id="430" r:id="rId61"/>
    <p:sldId id="433" r:id="rId62"/>
    <p:sldId id="434" r:id="rId63"/>
    <p:sldId id="435" r:id="rId64"/>
    <p:sldId id="436" r:id="rId65"/>
    <p:sldId id="437" r:id="rId66"/>
    <p:sldId id="438" r:id="rId67"/>
    <p:sldId id="261" r:id="rId68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09BB-5A47-43AC-96B3-A21A155AF4B1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AA3D4-73EB-4034-88FC-4E409C142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1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898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7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922814"/>
            <a:ext cx="8704877" cy="268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50000"/>
              </a:lnSpc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Mikroekonomie</a:t>
            </a:r>
            <a:br>
              <a:rPr lang="cs-CZ" b="1" dirty="0">
                <a:solidFill>
                  <a:srgbClr val="D10202"/>
                </a:solidFill>
              </a:rPr>
            </a:b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cs-CZ" sz="1800" b="1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b="1" dirty="0"/>
              <a:t>Velmi dlouhé období:</a:t>
            </a:r>
          </a:p>
          <a:p>
            <a:pPr lvl="1"/>
            <a:r>
              <a:rPr lang="cs-CZ" dirty="0"/>
              <a:t>je natolik dlouhé, aby se v něm mohl výrazně projevit i vliv zásadních (průlomových výsledků) vědeckotechnického pokroku.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29783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849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Změny ve vybavenosti firmy výrobními faktory vždy vyžaduji čas, avšak změny jedněch faktorů jsou snadnější než změny faktorů jiných. </a:t>
            </a:r>
          </a:p>
          <a:p>
            <a:r>
              <a:rPr lang="cs-CZ" dirty="0"/>
              <a:t>Proto existuji </a:t>
            </a:r>
            <a:r>
              <a:rPr lang="cs-CZ" b="1" dirty="0"/>
              <a:t>velké rozdíly mezi odvětvími</a:t>
            </a:r>
            <a:r>
              <a:rPr lang="cs-CZ" dirty="0"/>
              <a:t>, neboť používají rozdílné techniky a technologie. </a:t>
            </a:r>
          </a:p>
          <a:p>
            <a:r>
              <a:rPr lang="cs-CZ" dirty="0"/>
              <a:t>Proto bude např. „krátké“ období v odvětvi vyrábějícím dětské stavebnice jinak „krátké“, než v odvětvi vyrábějícím technologicky náročné chemikálie nebo velká dopravní letadla. </a:t>
            </a:r>
          </a:p>
          <a:p>
            <a:r>
              <a:rPr lang="cs-CZ" i="1" dirty="0"/>
              <a:t>V mikroekonomii, a konkrétně v teorii firmy, se zpravidla zabýváme chováním firmy v krátkém a dlouhém období.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408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Cílem všech firem, s výjimkou firem v tzv. neziskovém sektoru, je </a:t>
            </a:r>
            <a:r>
              <a:rPr lang="cs-CZ" b="1" dirty="0">
                <a:solidFill>
                  <a:srgbClr val="FF0000"/>
                </a:solidFill>
              </a:rPr>
              <a:t>maximalizace zisku (MR = MC)</a:t>
            </a:r>
            <a:r>
              <a:rPr lang="cs-CZ" dirty="0"/>
              <a:t>. </a:t>
            </a:r>
          </a:p>
          <a:p>
            <a:pPr lvl="1"/>
            <a:r>
              <a:rPr lang="cs-CZ" dirty="0"/>
              <a:t>Maximalizace zisku jako cil firmy se stala standardním předpokladem, z něhož se v mikroekonomii vychází.</a:t>
            </a:r>
          </a:p>
          <a:p>
            <a:pPr lvl="1"/>
            <a:r>
              <a:rPr lang="pl-PL" dirty="0"/>
              <a:t>Maximalizaci zisku rozumime usili firmy o takovou </a:t>
            </a:r>
            <a:r>
              <a:rPr lang="pl-PL" b="1" dirty="0"/>
              <a:t>kvalitu</a:t>
            </a:r>
            <a:r>
              <a:rPr lang="pl-PL" dirty="0"/>
              <a:t>, </a:t>
            </a:r>
            <a:r>
              <a:rPr lang="pl-PL" b="1" dirty="0"/>
              <a:t>cenu </a:t>
            </a:r>
            <a:r>
              <a:rPr lang="pl-PL" dirty="0"/>
              <a:t>a </a:t>
            </a:r>
            <a:r>
              <a:rPr lang="pl-PL" b="1" dirty="0"/>
              <a:t>objem </a:t>
            </a:r>
            <a:r>
              <a:rPr lang="pl-PL" dirty="0"/>
              <a:t>produkce, </a:t>
            </a:r>
            <a:r>
              <a:rPr lang="cs-CZ" dirty="0"/>
              <a:t>které umožňuji maximalizovat zisk. </a:t>
            </a:r>
          </a:p>
          <a:p>
            <a:pPr lvl="1"/>
            <a:r>
              <a:rPr lang="cs-CZ" dirty="0"/>
              <a:t>Může přitom jít o maximalizaci zisku v </a:t>
            </a:r>
            <a:r>
              <a:rPr lang="cs-CZ" b="1" dirty="0"/>
              <a:t>krátkém </a:t>
            </a:r>
            <a:r>
              <a:rPr lang="cs-CZ" dirty="0"/>
              <a:t>nebo </a:t>
            </a:r>
            <a:r>
              <a:rPr lang="cs-CZ" b="1" dirty="0"/>
              <a:t>dlouhém </a:t>
            </a:r>
            <a:r>
              <a:rPr lang="cs-CZ" dirty="0"/>
              <a:t>období. </a:t>
            </a:r>
          </a:p>
          <a:p>
            <a:pPr lvl="1"/>
            <a:r>
              <a:rPr lang="cs-CZ" dirty="0"/>
              <a:t>Firma zaměřena na maximalizaci zisku v dlouhém období bývá ochotna </a:t>
            </a:r>
            <a:r>
              <a:rPr lang="cs-CZ" dirty="0" err="1"/>
              <a:t>vzdat</a:t>
            </a:r>
            <a:r>
              <a:rPr lang="cs-CZ" dirty="0"/>
              <a:t> se časti zisku v současnosti ve prospěch dlouhodobého růstu firmy.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575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Vznikem akciové formy podnikání došlo k oddělení „vlastnictví“ od „moci“. </a:t>
            </a:r>
          </a:p>
          <a:p>
            <a:pPr lvl="1"/>
            <a:r>
              <a:rPr lang="cs-CZ" dirty="0"/>
              <a:t>Manažeři, kteří mají větší přehled o fungování firmy než akcionáři, mohou upřednostňovat své cíle, jako je zvýšení tržního podílu nebo vyšší platy, místo maximalizace zisku. </a:t>
            </a:r>
          </a:p>
          <a:p>
            <a:pPr lvl="1"/>
            <a:r>
              <a:rPr lang="cs-CZ" dirty="0"/>
              <a:t>Tyto </a:t>
            </a:r>
            <a:r>
              <a:rPr lang="cs-CZ" b="1" dirty="0"/>
              <a:t>alternativní cíle </a:t>
            </a:r>
            <a:r>
              <a:rPr lang="cs-CZ" dirty="0"/>
              <a:t>nemusí být v souladu s maximalizací zisku, zvláště v krátkém období. </a:t>
            </a:r>
          </a:p>
          <a:p>
            <a:pPr lvl="1"/>
            <a:r>
              <a:rPr lang="cs-CZ" dirty="0"/>
              <a:t>Například velké investice mohou dočasně snižovat zisk. </a:t>
            </a:r>
          </a:p>
          <a:p>
            <a:pPr lvl="1"/>
            <a:r>
              <a:rPr lang="cs-CZ" dirty="0"/>
              <a:t>Někdy je také racionálnější zaměřit se na udržení firmy na trhu místo na maximalizaci zisku, zejména při poklesu poptávky.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326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Firmy nejsou jen součástí ekonomického prostředí, ale také politického, sociálního, ekologického a kulturního. </a:t>
            </a:r>
          </a:p>
          <a:p>
            <a:r>
              <a:rPr lang="cs-CZ" dirty="0"/>
              <a:t>Kromě </a:t>
            </a:r>
            <a:r>
              <a:rPr lang="cs-CZ" b="1" dirty="0"/>
              <a:t>ekonomických cílů </a:t>
            </a:r>
            <a:r>
              <a:rPr lang="cs-CZ" dirty="0"/>
              <a:t>sledují moderní firmy i jiné cíle, jako je zlepšení image ve společnosti, vytvoření pověsti dobrého zaměstnavatele, podpora sportu a prospěch pro místní komunitu. </a:t>
            </a:r>
          </a:p>
          <a:p>
            <a:r>
              <a:rPr lang="cs-CZ" dirty="0"/>
              <a:t>Tyto cíle nemusí být v rozporu s maximalizací zisku. </a:t>
            </a:r>
          </a:p>
          <a:p>
            <a:r>
              <a:rPr lang="cs-CZ" dirty="0"/>
              <a:t>Plnění mimoekonomických cílů často podporuje dosažení hlavního cíle firmy, kterým je maximalizace zisku.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891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dirty="0"/>
              <a:t>K </a:t>
            </a:r>
            <a:r>
              <a:rPr lang="cs-CZ" b="1" dirty="0"/>
              <a:t>alternativním cílům </a:t>
            </a:r>
            <a:r>
              <a:rPr lang="cs-CZ" dirty="0"/>
              <a:t>firmy patří mimo jiné: </a:t>
            </a:r>
          </a:p>
          <a:p>
            <a:pPr lvl="1"/>
            <a:r>
              <a:rPr lang="cs-CZ" dirty="0"/>
              <a:t>dosažení uspokojivé výše zisku,</a:t>
            </a:r>
          </a:p>
          <a:p>
            <a:pPr lvl="1"/>
            <a:r>
              <a:rPr lang="cs-CZ" dirty="0"/>
              <a:t>dosažení určitého podílu na trhu,</a:t>
            </a:r>
          </a:p>
          <a:p>
            <a:pPr lvl="1"/>
            <a:r>
              <a:rPr lang="cs-CZ" dirty="0"/>
              <a:t>snahu dlouhodobě přežít (cíl považován za prvotní),</a:t>
            </a:r>
          </a:p>
          <a:p>
            <a:pPr lvl="1"/>
            <a:r>
              <a:rPr lang="cs-CZ" dirty="0"/>
              <a:t>růst a expanze (cíl komplexní, zahrnující jak zisk, tak dlouhodobé přežití).</a:t>
            </a:r>
          </a:p>
          <a:p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49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 err="1">
                <a:solidFill>
                  <a:srgbClr val="C00000"/>
                </a:solidFill>
              </a:rPr>
              <a:t>Baumolův</a:t>
            </a:r>
            <a:r>
              <a:rPr lang="cs-CZ" b="1" dirty="0">
                <a:solidFill>
                  <a:srgbClr val="C00000"/>
                </a:solidFill>
              </a:rPr>
              <a:t> model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Tento manažerský model vychází z předpokladu, že cílem manažerů je </a:t>
            </a:r>
            <a:r>
              <a:rPr lang="cs-CZ" b="1" dirty="0">
                <a:solidFill>
                  <a:srgbClr val="FF0000"/>
                </a:solidFill>
              </a:rPr>
              <a:t>maximalizace obratu (MR = 0) </a:t>
            </a:r>
            <a:r>
              <a:rPr lang="cs-CZ" dirty="0"/>
              <a:t>firmy, tedy funkce</a:t>
            </a:r>
            <a:endParaRPr lang="cs-CZ" i="1" dirty="0"/>
          </a:p>
          <a:p>
            <a:pPr marL="114300" indent="0" algn="ctr">
              <a:buNone/>
            </a:pPr>
            <a:r>
              <a:rPr lang="cs-CZ" b="1" dirty="0"/>
              <a:t>TR = P * Q</a:t>
            </a:r>
          </a:p>
          <a:p>
            <a:pPr marL="114300" indent="0" algn="ctr">
              <a:buNone/>
            </a:pPr>
            <a:endParaRPr lang="cs-CZ" b="1" dirty="0"/>
          </a:p>
          <a:p>
            <a:r>
              <a:rPr lang="cs-CZ" dirty="0"/>
              <a:t>Maxima obratu firma tedy dosahuje, pokud se mezní příjmy rovnají nule.</a:t>
            </a:r>
          </a:p>
          <a:p>
            <a:r>
              <a:rPr lang="cs-CZ" dirty="0"/>
              <a:t>Obrat tudíž nemusí vždy růst s objemem výroby.</a:t>
            </a:r>
          </a:p>
          <a:p>
            <a:r>
              <a:rPr lang="cs-CZ" dirty="0"/>
              <a:t>Manažeři v takovém modelu kladou důraz na růst firmy a její tržby, protože to může zvýšit jejich vlastní odměny, prestiž a postavení, i když to nemusí vést k nejvyššímu možnému zisku pro vlastníky (akcionáře). </a:t>
            </a:r>
          </a:p>
          <a:p>
            <a:r>
              <a:rPr lang="cs-CZ" dirty="0"/>
              <a:t>Přesto musí dosahovat určitého minimálního zisku, aby uspokojili akcionáře a zajistili stabilitu firmy.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546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342900" lvl="1"/>
            <a:r>
              <a:rPr lang="cs-CZ" b="1" dirty="0"/>
              <a:t>Produkční funkce</a:t>
            </a:r>
            <a:r>
              <a:rPr lang="cs-CZ" dirty="0"/>
              <a:t> vyjadřuje </a:t>
            </a:r>
            <a:r>
              <a:rPr lang="cs-CZ" b="1" dirty="0"/>
              <a:t>vztah mezi množstvím vstupů</a:t>
            </a:r>
            <a:r>
              <a:rPr lang="cs-CZ" dirty="0"/>
              <a:t>, které byly použity ve výrobě v daném období, </a:t>
            </a:r>
            <a:r>
              <a:rPr lang="cs-CZ" b="1" dirty="0"/>
              <a:t>a maximálním objemem výstupu</a:t>
            </a:r>
            <a:r>
              <a:rPr lang="cs-CZ" dirty="0"/>
              <a:t>, který vstupy svým fungováním v daném období vytvořily. </a:t>
            </a:r>
          </a:p>
          <a:p>
            <a:pPr marL="342900" lvl="1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57200" y="3601844"/>
            <a:ext cx="85306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i="1" dirty="0">
                <a:latin typeface="MinionPro-BoldIt"/>
              </a:rPr>
              <a:t>Nejčastěji je používána dvou faktorová funkce v podobě:</a:t>
            </a:r>
          </a:p>
          <a:p>
            <a:r>
              <a:rPr lang="cs-CZ" sz="2400" b="1" i="1" dirty="0">
                <a:latin typeface="MinionPro-BoldIt"/>
              </a:rPr>
              <a:t>Q = f </a:t>
            </a:r>
            <a:r>
              <a:rPr lang="cs-CZ" sz="2400" dirty="0">
                <a:latin typeface="MinionPro-Regular"/>
              </a:rPr>
              <a:t>(</a:t>
            </a:r>
            <a:r>
              <a:rPr lang="cs-CZ" sz="2400" i="1" dirty="0">
                <a:latin typeface="MinionPro-It"/>
              </a:rPr>
              <a:t>L</a:t>
            </a:r>
            <a:r>
              <a:rPr lang="cs-CZ" sz="2400" dirty="0">
                <a:latin typeface="MinionPro-Regular"/>
              </a:rPr>
              <a:t>, </a:t>
            </a:r>
            <a:r>
              <a:rPr lang="cs-CZ" sz="2400" i="1" dirty="0">
                <a:latin typeface="MinionPro-It"/>
              </a:rPr>
              <a:t>K</a:t>
            </a:r>
            <a:r>
              <a:rPr lang="cs-CZ" sz="2400" dirty="0">
                <a:latin typeface="MinionPro-Regular"/>
              </a:rPr>
              <a:t>)</a:t>
            </a:r>
          </a:p>
          <a:p>
            <a:r>
              <a:rPr lang="pl-PL" sz="2400" dirty="0">
                <a:latin typeface="MinionPro-Regular"/>
              </a:rPr>
              <a:t>kde </a:t>
            </a:r>
            <a:r>
              <a:rPr lang="pl-PL" sz="2400" i="1" dirty="0">
                <a:latin typeface="MinionPro-It"/>
              </a:rPr>
              <a:t>L </a:t>
            </a:r>
            <a:r>
              <a:rPr lang="pl-PL" sz="2400" dirty="0">
                <a:latin typeface="MinionPro-Regular"/>
              </a:rPr>
              <a:t>je prace a </a:t>
            </a:r>
            <a:r>
              <a:rPr lang="pl-PL" sz="2400" i="1" dirty="0">
                <a:latin typeface="MinionPro-It"/>
              </a:rPr>
              <a:t>K </a:t>
            </a:r>
            <a:r>
              <a:rPr lang="pl-PL" sz="2400" dirty="0">
                <a:latin typeface="MinionPro-Regular"/>
              </a:rPr>
              <a:t>je kapital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4349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marL="804863" lvl="2"/>
            <a:r>
              <a:rPr lang="cs-CZ" dirty="0"/>
              <a:t>Za </a:t>
            </a:r>
            <a:r>
              <a:rPr lang="cs-CZ" b="1" dirty="0"/>
              <a:t>krátké období (SR)</a:t>
            </a:r>
            <a:r>
              <a:rPr lang="cs-CZ" dirty="0"/>
              <a:t> označuje ekonomická teorie takový časový úsek, v jehož rámci existuje pouze jeden výrobní faktor, jehož najímané množství je daná firma ochotna měnit.</a:t>
            </a:r>
            <a:endParaRPr lang="cs-CZ" sz="1800" dirty="0"/>
          </a:p>
          <a:p>
            <a:pPr marL="1262063" lvl="3"/>
            <a:r>
              <a:rPr lang="cs-CZ" dirty="0"/>
              <a:t>Tento výstup je tak považován za variabilní výrobní faktor, kdežto ostatní výstupy jsou pokládány za vstupy fixní. </a:t>
            </a:r>
            <a:endParaRPr lang="cs-CZ" sz="1400" dirty="0"/>
          </a:p>
          <a:p>
            <a:pPr marL="804863" lvl="2"/>
            <a:r>
              <a:rPr lang="cs-CZ" b="1" dirty="0"/>
              <a:t>Celkový produkt (TP)</a:t>
            </a:r>
            <a:r>
              <a:rPr lang="cs-CZ" dirty="0"/>
              <a:t> zachycuje celkový objem výstupu, který firma při dané úrovni fixního výrobního faktoru vyrobí s různými množstvím variabilních vstupů.</a:t>
            </a:r>
            <a:endParaRPr lang="cs-CZ" sz="1800" dirty="0"/>
          </a:p>
          <a:p>
            <a:pPr marL="804863" lvl="3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TP = Q</a:t>
            </a:r>
            <a:endParaRPr lang="cs-CZ" sz="1600" b="1" dirty="0">
              <a:solidFill>
                <a:srgbClr val="FF0000"/>
              </a:solidFill>
            </a:endParaRPr>
          </a:p>
          <a:p>
            <a:pPr marL="342900" lvl="1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868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lvl="2"/>
            <a:r>
              <a:rPr lang="cs-CZ" b="1" dirty="0"/>
              <a:t>Mezní produkt (MP)</a:t>
            </a:r>
            <a:r>
              <a:rPr lang="cs-CZ" dirty="0"/>
              <a:t> zachycuje dodatečný objem produkce, který firma získá v okamžiku, kdy si pronajme dodatečnou jednotku výrobního faktoru.</a:t>
            </a:r>
            <a:endParaRPr lang="cs-CZ" sz="1800" dirty="0"/>
          </a:p>
          <a:p>
            <a:pPr lvl="2"/>
            <a:r>
              <a:rPr lang="cs-CZ" dirty="0"/>
              <a:t>mezní produkt práce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mezní produkt kapitálu v krátkém období není definován, protože objem kapitálu je konstantní.</a:t>
            </a:r>
          </a:p>
          <a:p>
            <a:pPr marL="914400" lvl="2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460314"/>
              </p:ext>
            </p:extLst>
          </p:nvPr>
        </p:nvGraphicFramePr>
        <p:xfrm>
          <a:off x="2366884" y="3743985"/>
          <a:ext cx="1826421" cy="90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87058" imgH="393529" progId="Equation.3">
                  <p:embed/>
                </p:oleObj>
              </mc:Choice>
              <mc:Fallback>
                <p:oleObj r:id="rId2" imgW="787058" imgH="393529" progId="Equation.3">
                  <p:embed/>
                  <p:pic>
                    <p:nvPicPr>
                      <p:cNvPr id="12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884" y="3743985"/>
                        <a:ext cx="1826421" cy="902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940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6196"/>
            <a:ext cx="8229600" cy="84144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Firma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08526"/>
          </a:xfrm>
        </p:spPr>
        <p:txBody>
          <a:bodyPr>
            <a:normAutofit/>
          </a:bodyPr>
          <a:lstStyle/>
          <a:p>
            <a:r>
              <a:rPr lang="cs-CZ" dirty="0"/>
              <a:t>Převážná většina nabídky výrobků a služeb je tvořena firmami. </a:t>
            </a:r>
          </a:p>
          <a:p>
            <a:r>
              <a:rPr lang="cs-CZ" b="1" dirty="0"/>
              <a:t>Firmou </a:t>
            </a:r>
            <a:r>
              <a:rPr lang="cs-CZ" dirty="0"/>
              <a:t>rozumíme </a:t>
            </a:r>
            <a:r>
              <a:rPr lang="cs-CZ" b="1" dirty="0"/>
              <a:t>podnik ve smyslu mikroekonomické produkční jednotky </a:t>
            </a:r>
            <a:r>
              <a:rPr lang="cs-CZ" dirty="0"/>
              <a:t>a nikoli pouze název, </a:t>
            </a:r>
            <a:r>
              <a:rPr lang="pl-PL" dirty="0"/>
              <a:t>pod kterym podnik působi. 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378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lvl="2"/>
            <a:r>
              <a:rPr lang="cs-CZ" b="1" dirty="0"/>
              <a:t>Průměrný produkt (AP)</a:t>
            </a:r>
            <a:r>
              <a:rPr lang="cs-CZ" dirty="0"/>
              <a:t> vyjadřuje podíl celkové produkce na jednotku příslušného výstupu. </a:t>
            </a:r>
          </a:p>
          <a:p>
            <a:pPr lvl="2"/>
            <a:r>
              <a:rPr lang="cs-CZ" dirty="0"/>
              <a:t>průměrný produkt variabilního vstupu práce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průměrný produkt fixního vstupu kapitálu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209490"/>
              </p:ext>
            </p:extLst>
          </p:nvPr>
        </p:nvGraphicFramePr>
        <p:xfrm>
          <a:off x="2651017" y="3348912"/>
          <a:ext cx="1920983" cy="1158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47419" imgH="393529" progId="Equation.3">
                  <p:embed/>
                </p:oleObj>
              </mc:Choice>
              <mc:Fallback>
                <p:oleObj r:id="rId2" imgW="647419" imgH="393529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017" y="3348912"/>
                        <a:ext cx="1920983" cy="11582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777272"/>
              </p:ext>
            </p:extLst>
          </p:nvPr>
        </p:nvGraphicFramePr>
        <p:xfrm>
          <a:off x="2036540" y="5236940"/>
          <a:ext cx="1228954" cy="768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685800" imgH="431800" progId="Equation.3">
                  <p:embed/>
                </p:oleObj>
              </mc:Choice>
              <mc:Fallback>
                <p:oleObj r:id="rId4" imgW="685800" imgH="431800" progId="Equation.3">
                  <p:embed/>
                  <p:pic>
                    <p:nvPicPr>
                      <p:cNvPr id="7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540" y="5236940"/>
                        <a:ext cx="1228954" cy="768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535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lvl="2"/>
            <a:r>
              <a:rPr lang="cs-CZ" b="1" dirty="0"/>
              <a:t>Zákon klesajících výnosů – </a:t>
            </a:r>
            <a:r>
              <a:rPr lang="cs-CZ" dirty="0"/>
              <a:t>pokud firma při výrobě postupně zvyšuje pronajímané množství variabilního faktoru, jež kombinuje s daným množstvím fixních vstupů, pak od určitého bodu (A) se začnou přírůstky dodatečného produktu postupně snižovat.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41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1"/>
          <p:cNvPicPr/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1767468" y="1440772"/>
            <a:ext cx="5609063" cy="4634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8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  <a:p>
            <a:pPr lvl="1"/>
            <a:r>
              <a:rPr lang="cs-CZ" b="1" dirty="0"/>
              <a:t>Dlouhým období (LR)</a:t>
            </a:r>
            <a:r>
              <a:rPr lang="cs-CZ" dirty="0"/>
              <a:t> označují ekonomové časový úsek, v jehož rámci jsou všechny výrobní faktory, vyjma technologie, považovány za výrobní faktory variabilní.</a:t>
            </a:r>
          </a:p>
          <a:p>
            <a:pPr marL="261938" lvl="1" indent="-261938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204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  <a:p>
            <a:pPr lvl="1"/>
            <a:r>
              <a:rPr lang="cs-CZ" b="1" dirty="0" err="1"/>
              <a:t>Izokvanta</a:t>
            </a:r>
            <a:r>
              <a:rPr lang="cs-CZ" b="1" dirty="0"/>
              <a:t> (IQ)</a:t>
            </a:r>
            <a:r>
              <a:rPr lang="cs-CZ" dirty="0"/>
              <a:t> či také </a:t>
            </a:r>
            <a:r>
              <a:rPr lang="cs-CZ" b="1" dirty="0" err="1"/>
              <a:t>izoproduktová</a:t>
            </a:r>
            <a:r>
              <a:rPr lang="cs-CZ" b="1" dirty="0"/>
              <a:t> křivka</a:t>
            </a:r>
            <a:r>
              <a:rPr lang="cs-CZ" dirty="0"/>
              <a:t>, která zobrazuje všechny kombinace výrobních faktorů, jež dané firmě umožňují vyprodukovat stejný objem výstupu. </a:t>
            </a:r>
          </a:p>
          <a:p>
            <a:pPr lvl="1"/>
            <a:r>
              <a:rPr lang="cs-CZ" dirty="0"/>
              <a:t>Soubor </a:t>
            </a:r>
            <a:r>
              <a:rPr lang="cs-CZ" dirty="0" err="1"/>
              <a:t>izoproduktových</a:t>
            </a:r>
            <a:r>
              <a:rPr lang="cs-CZ" dirty="0"/>
              <a:t> křivek pak tvoří mapu </a:t>
            </a:r>
            <a:r>
              <a:rPr lang="cs-CZ" dirty="0" err="1"/>
              <a:t>izokvant</a:t>
            </a:r>
            <a:r>
              <a:rPr lang="cs-CZ" dirty="0"/>
              <a:t>, pro niž platí, že každá výše položená </a:t>
            </a:r>
            <a:r>
              <a:rPr lang="cs-CZ" dirty="0" err="1"/>
              <a:t>izoproduktová</a:t>
            </a:r>
            <a:r>
              <a:rPr lang="cs-CZ" dirty="0"/>
              <a:t> křivka, tj. křivka nacházející se směrem na severovýchod od předchozí izolanty, zachycuje vyšší objem produkce. </a:t>
            </a:r>
          </a:p>
          <a:p>
            <a:pPr lvl="1"/>
            <a:r>
              <a:rPr lang="cs-CZ" dirty="0" err="1"/>
              <a:t>Izokvanty</a:t>
            </a:r>
            <a:r>
              <a:rPr lang="cs-CZ" dirty="0"/>
              <a:t> jsou tedy řazeny z </a:t>
            </a:r>
            <a:r>
              <a:rPr lang="cs-CZ" dirty="0" err="1"/>
              <a:t>kardinalisteckého</a:t>
            </a:r>
            <a:r>
              <a:rPr lang="cs-CZ" dirty="0"/>
              <a:t> hlediska. </a:t>
            </a:r>
          </a:p>
          <a:p>
            <a:pPr marL="261938" lvl="1" indent="-261938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357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  <a:p>
            <a:pPr lvl="1"/>
            <a:r>
              <a:rPr lang="cs-CZ" b="1" dirty="0"/>
              <a:t>Sklon </a:t>
            </a:r>
            <a:r>
              <a:rPr lang="cs-CZ" b="1" dirty="0" err="1"/>
              <a:t>izokvanty</a:t>
            </a:r>
            <a:r>
              <a:rPr lang="cs-CZ" dirty="0"/>
              <a:t> označujeme jako mezní míra technické substituce kapitálu prací (MRTS</a:t>
            </a:r>
            <a:r>
              <a:rPr lang="cs-CZ" baseline="-25000" dirty="0"/>
              <a:t>LK</a:t>
            </a:r>
            <a:r>
              <a:rPr lang="cs-CZ" dirty="0"/>
              <a:t>). </a:t>
            </a:r>
          </a:p>
          <a:p>
            <a:pPr lvl="1"/>
            <a:r>
              <a:rPr lang="cs-CZ" dirty="0"/>
              <a:t>Jedná se o poměr, v němž je možno vzájemně nahrazovat kapitál prací, aniž by se změnil objem vyráběné produkce.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424163"/>
              </p:ext>
            </p:extLst>
          </p:nvPr>
        </p:nvGraphicFramePr>
        <p:xfrm>
          <a:off x="1436128" y="4516690"/>
          <a:ext cx="2877854" cy="1146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66800" imgH="431800" progId="Equation.3">
                  <p:embed/>
                </p:oleObj>
              </mc:Choice>
              <mc:Fallback>
                <p:oleObj r:id="rId2" imgW="1066800" imgH="43180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128" y="4516690"/>
                        <a:ext cx="2877854" cy="1146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95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/>
          <a:srcRect r="69618" b="3069"/>
          <a:stretch/>
        </p:blipFill>
        <p:spPr>
          <a:xfrm>
            <a:off x="875581" y="2613488"/>
            <a:ext cx="3097894" cy="297836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/>
          <a:srcRect l="65873" b="738"/>
          <a:stretch/>
        </p:blipFill>
        <p:spPr>
          <a:xfrm>
            <a:off x="4481644" y="2613488"/>
            <a:ext cx="3696986" cy="324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5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b="1" dirty="0"/>
              <a:t>Celkové náklady (TC)</a:t>
            </a:r>
            <a:endParaRPr lang="cs-CZ" sz="2000" dirty="0"/>
          </a:p>
          <a:p>
            <a:pPr lvl="2"/>
            <a:r>
              <a:rPr lang="cs-CZ" dirty="0"/>
              <a:t>Jsou závislé jak na objemu vyráběné produkce, tak na cenách jednotlivých vstupů</a:t>
            </a:r>
            <a:endParaRPr lang="cs-CZ" sz="1600" dirty="0"/>
          </a:p>
          <a:p>
            <a:pPr lvl="1"/>
            <a:r>
              <a:rPr lang="cs-CZ" b="1" dirty="0"/>
              <a:t>Nákladová funkce</a:t>
            </a:r>
            <a:endParaRPr lang="cs-CZ" sz="2000" dirty="0"/>
          </a:p>
          <a:p>
            <a:pPr lvl="2"/>
            <a:r>
              <a:rPr lang="cs-CZ" dirty="0"/>
              <a:t>S jejíž pomocí je firma schopna určit minimální výši nákladů, které musí při stávajících cenách výrobních faktor vynaložit na výrobu určitého objemu produkce. </a:t>
            </a:r>
            <a:endParaRPr lang="cs-CZ" sz="1600" dirty="0"/>
          </a:p>
          <a:p>
            <a:pPr lvl="1"/>
            <a:r>
              <a:rPr lang="cs-CZ" b="1" dirty="0"/>
              <a:t>Izokosta (CL)</a:t>
            </a:r>
            <a:endParaRPr lang="cs-CZ" sz="2000" dirty="0"/>
          </a:p>
          <a:p>
            <a:pPr lvl="2"/>
            <a:r>
              <a:rPr lang="cs-CZ" dirty="0"/>
              <a:t>Či také </a:t>
            </a:r>
            <a:r>
              <a:rPr lang="cs-CZ" dirty="0" err="1"/>
              <a:t>izonákladové</a:t>
            </a:r>
            <a:r>
              <a:rPr lang="cs-CZ" dirty="0"/>
              <a:t> křiky, což je přímka zachycující všechny kombinace dvou výrobních faktorů, které si je firma schopna pronajmout za pevně stanovenou finanční částku. </a:t>
            </a:r>
            <a:endParaRPr lang="cs-CZ" sz="16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17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sz="2400" b="1" dirty="0"/>
              <a:t>Izokosta (CL)</a:t>
            </a:r>
            <a:endParaRPr lang="cs-CZ" sz="1800" dirty="0"/>
          </a:p>
          <a:p>
            <a:pPr lvl="2"/>
            <a:r>
              <a:rPr lang="cs-CZ" sz="2000" dirty="0"/>
              <a:t>Či také </a:t>
            </a:r>
            <a:r>
              <a:rPr lang="cs-CZ" sz="2000" dirty="0" err="1"/>
              <a:t>izonákladové</a:t>
            </a:r>
            <a:r>
              <a:rPr lang="cs-CZ" sz="2000" dirty="0"/>
              <a:t> křiky, což je přímka zachycující všechny kombinace dvou výrobních faktorů, které si je firma schopna pronajmout za pevně stanovenou finanční částku. </a:t>
            </a:r>
          </a:p>
          <a:p>
            <a:pPr lvl="2"/>
            <a:r>
              <a:rPr lang="cs-CZ" sz="2000" dirty="0"/>
              <a:t>Rovnice vyjadřující </a:t>
            </a:r>
            <a:r>
              <a:rPr lang="cs-CZ" sz="2000" dirty="0" err="1"/>
              <a:t>izokostu</a:t>
            </a:r>
            <a:r>
              <a:rPr lang="cs-CZ" sz="2000" dirty="0"/>
              <a:t> je rovnicí celkových nákladů (TC):</a:t>
            </a:r>
            <a:endParaRPr lang="cs-CZ" sz="14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28/67</a:t>
            </a:r>
            <a:endParaRPr sz="1200" b="1" dirty="0">
              <a:solidFill>
                <a:srgbClr val="FF0000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/>
          <a:srcRect l="35596" t="44713" r="42292" b="37302"/>
          <a:stretch/>
        </p:blipFill>
        <p:spPr>
          <a:xfrm>
            <a:off x="1739589" y="4031798"/>
            <a:ext cx="3025476" cy="196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80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b="1" dirty="0"/>
              <a:t>Sklon izokosty</a:t>
            </a:r>
            <a:r>
              <a:rPr lang="cs-CZ" dirty="0"/>
              <a:t> vyjadřuje schopnost firmy nahrazovat ve svém výrobních procesu jeden výrobní faktor druhým, bez toho, aby tato firma změnila výši svých celkových nákladů.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b="1" dirty="0"/>
              <a:t>izokosta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607497"/>
              </p:ext>
            </p:extLst>
          </p:nvPr>
        </p:nvGraphicFramePr>
        <p:xfrm>
          <a:off x="1376427" y="3816379"/>
          <a:ext cx="3716686" cy="80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95400" imgH="393700" progId="Equation.3">
                  <p:embed/>
                </p:oleObj>
              </mc:Choice>
              <mc:Fallback>
                <p:oleObj r:id="rId2" imgW="1295400" imgH="39370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427" y="3816379"/>
                        <a:ext cx="3716686" cy="8095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Plátno 31"/>
          <p:cNvGrpSpPr/>
          <p:nvPr/>
        </p:nvGrpSpPr>
        <p:grpSpPr>
          <a:xfrm>
            <a:off x="2692813" y="4492100"/>
            <a:ext cx="2400300" cy="1714500"/>
            <a:chOff x="0" y="0"/>
            <a:chExt cx="2400300" cy="1714500"/>
          </a:xfrm>
        </p:grpSpPr>
        <p:sp>
          <p:nvSpPr>
            <p:cNvPr id="8" name="Obdélník 7"/>
            <p:cNvSpPr/>
            <p:nvPr/>
          </p:nvSpPr>
          <p:spPr>
            <a:xfrm>
              <a:off x="0" y="0"/>
              <a:ext cx="2400300" cy="1714500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cs-CZ"/>
            </a:p>
          </p:txBody>
        </p:sp>
        <p:cxnSp>
          <p:nvCxnSpPr>
            <p:cNvPr id="9" name="Line 24"/>
            <p:cNvCxnSpPr>
              <a:cxnSpLocks noChangeShapeType="1"/>
            </p:cNvCxnSpPr>
            <p:nvPr/>
          </p:nvCxnSpPr>
          <p:spPr bwMode="auto">
            <a:xfrm>
              <a:off x="342900" y="1485900"/>
              <a:ext cx="1828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5"/>
            <p:cNvCxnSpPr>
              <a:cxnSpLocks noChangeShapeType="1"/>
            </p:cNvCxnSpPr>
            <p:nvPr/>
          </p:nvCxnSpPr>
          <p:spPr bwMode="auto">
            <a:xfrm flipV="1">
              <a:off x="342900" y="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6"/>
            <p:cNvCxnSpPr>
              <a:cxnSpLocks noChangeShapeType="1"/>
            </p:cNvCxnSpPr>
            <p:nvPr/>
          </p:nvCxnSpPr>
          <p:spPr bwMode="auto">
            <a:xfrm>
              <a:off x="342900" y="342900"/>
              <a:ext cx="1371600" cy="1143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27"/>
            <p:cNvSpPr txBox="1">
              <a:spLocks noChangeArrowheads="1"/>
            </p:cNvSpPr>
            <p:nvPr/>
          </p:nvSpPr>
          <p:spPr bwMode="auto">
            <a:xfrm>
              <a:off x="0" y="0"/>
              <a:ext cx="4572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K</a:t>
              </a:r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1828800" y="1485900"/>
              <a:ext cx="4572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L</a:t>
              </a:r>
            </a:p>
          </p:txBody>
        </p:sp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1600200" y="1143000"/>
              <a:ext cx="5715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rgbClr val="1F497D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CL</a:t>
              </a:r>
              <a:endPara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715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6196"/>
            <a:ext cx="8229600" cy="84144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Firma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08526"/>
          </a:xfrm>
        </p:spPr>
        <p:txBody>
          <a:bodyPr>
            <a:normAutofit/>
          </a:bodyPr>
          <a:lstStyle/>
          <a:p>
            <a:r>
              <a:rPr lang="pl-PL" dirty="0"/>
              <a:t>Firma je samostatně kalkulujici </a:t>
            </a:r>
            <a:r>
              <a:rPr lang="pl-PL" b="1" dirty="0"/>
              <a:t>jednotkou</a:t>
            </a:r>
            <a:r>
              <a:rPr lang="pl-PL" dirty="0"/>
              <a:t>, jež v určitem ekonomickem prostředi </a:t>
            </a:r>
            <a:r>
              <a:rPr lang="pl-PL" b="1" dirty="0"/>
              <a:t>nakupuje </a:t>
            </a:r>
            <a:r>
              <a:rPr lang="pl-PL" dirty="0"/>
              <a:t>vyrobni faktory (vstupy), ktere za určitych technologickych </a:t>
            </a:r>
            <a:r>
              <a:rPr lang="cs-CZ" dirty="0"/>
              <a:t>podmínek mění na výrobky a služby (výstupy) a které pak v určitém ekonomickém prostředí </a:t>
            </a:r>
            <a:r>
              <a:rPr lang="cs-CZ" b="1" dirty="0"/>
              <a:t>prodává</a:t>
            </a:r>
            <a:r>
              <a:rPr lang="cs-CZ" dirty="0"/>
              <a:t>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608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b="1" dirty="0"/>
              <a:t>Faktory ovlivňující skon a poloho izokosty</a:t>
            </a:r>
            <a:endParaRPr lang="cs-CZ" sz="2000" dirty="0"/>
          </a:p>
          <a:p>
            <a:pPr lvl="2"/>
            <a:r>
              <a:rPr lang="cs-CZ" dirty="0" err="1"/>
              <a:t>Izonákladové</a:t>
            </a:r>
            <a:r>
              <a:rPr lang="cs-CZ" dirty="0"/>
              <a:t> křivka je výrazně ovlivněna jak cenami pronajímaných výrobních faktorů, tak výši celkových nákladů, kterých chce daná firma dosáhnout.</a:t>
            </a:r>
            <a:endParaRPr lang="cs-CZ" sz="1800" dirty="0"/>
          </a:p>
          <a:p>
            <a:pPr lvl="1"/>
            <a:r>
              <a:rPr lang="cs-CZ" b="1" dirty="0"/>
              <a:t>Nákladové optimum firmy</a:t>
            </a:r>
            <a:endParaRPr lang="cs-CZ" sz="2000" dirty="0"/>
          </a:p>
          <a:p>
            <a:pPr lvl="2"/>
            <a:r>
              <a:rPr lang="cs-CZ" dirty="0"/>
              <a:t>Firma dosahuje v bodě, v němž se příslušná </a:t>
            </a:r>
            <a:r>
              <a:rPr lang="cs-CZ" dirty="0" err="1"/>
              <a:t>izokvanta</a:t>
            </a:r>
            <a:r>
              <a:rPr lang="cs-CZ" dirty="0"/>
              <a:t> dotýká nejnižší dostupné izokosty, tj. v bodě, v němž je </a:t>
            </a:r>
            <a:r>
              <a:rPr lang="cs-CZ" dirty="0" err="1"/>
              <a:t>izonákladové</a:t>
            </a:r>
            <a:r>
              <a:rPr lang="cs-CZ" dirty="0"/>
              <a:t> křivka tečou křiky </a:t>
            </a:r>
            <a:r>
              <a:rPr lang="cs-CZ" dirty="0" err="1"/>
              <a:t>izoproduktová</a:t>
            </a:r>
            <a:r>
              <a:rPr lang="cs-CZ" dirty="0"/>
              <a:t>. </a:t>
            </a:r>
            <a:endParaRPr lang="cs-CZ" sz="1600" dirty="0"/>
          </a:p>
          <a:p>
            <a:pPr lvl="1"/>
            <a:endParaRPr lang="cs-CZ" b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 rotWithShape="1">
          <a:blip r:embed="rId2"/>
          <a:srcRect l="36381" t="41850" r="32948" b="50314"/>
          <a:stretch/>
        </p:blipFill>
        <p:spPr>
          <a:xfrm>
            <a:off x="1918010" y="5355903"/>
            <a:ext cx="3944099" cy="80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9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1444"/>
            <a:ext cx="8229600" cy="1304693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55460"/>
            <a:ext cx="8229600" cy="5084955"/>
          </a:xfrm>
        </p:spPr>
        <p:txBody>
          <a:bodyPr>
            <a:normAutofit fontScale="92500"/>
          </a:bodyPr>
          <a:lstStyle/>
          <a:p>
            <a:pPr indent="-457200"/>
            <a:r>
              <a:rPr lang="cs-CZ" b="1" dirty="0"/>
              <a:t>Produkční funkce v dlouhém období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	</a:t>
            </a:r>
            <a:r>
              <a:rPr lang="cs-CZ" b="1" dirty="0">
                <a:solidFill>
                  <a:srgbClr val="FF0000"/>
                </a:solidFill>
              </a:rPr>
              <a:t>nákladové optimum firmy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Firmy dosahuje svého nákladového optima pouze tehdy, pokud poslední koruna vynaložena na pronájem jednotlivých výrobních faktorů přinese firmě stejný přírůstek produkce.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426" y="2428526"/>
            <a:ext cx="2681658" cy="209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Náklady firmy</a:t>
            </a:r>
          </a:p>
          <a:p>
            <a:pPr lvl="1"/>
            <a:r>
              <a:rPr lang="cs-CZ" dirty="0"/>
              <a:t>Produkce výrobků a služeb není možná bez vynaloženi nákladů. </a:t>
            </a:r>
          </a:p>
          <a:p>
            <a:pPr lvl="1"/>
            <a:r>
              <a:rPr lang="cs-CZ" dirty="0"/>
              <a:t>Výrobní faktory jsou vzácné, a proto výroba daného statku vždy znamená ztrátu možnosti vyrábět něco jiného. </a:t>
            </a:r>
          </a:p>
          <a:p>
            <a:pPr lvl="1"/>
            <a:r>
              <a:rPr lang="cs-CZ" dirty="0"/>
              <a:t>V tomto smyslu znamenají výrobní náklady oběť, neboť tím, že jsme se rozhodli pomoci výrobních faktorů vyrábět statek X, nemůžeme tytéž výrobní faktory použit k výrobě statku 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916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Náklady firmy</a:t>
            </a:r>
          </a:p>
          <a:p>
            <a:pPr lvl="1"/>
            <a:r>
              <a:rPr lang="cs-CZ" dirty="0"/>
              <a:t>Vyrábí-li se např. letadlo, jsou skutečně náklady na jeho výrobu dany hodnotou výrobků a služeb, které nemohly byt získaný pomoci těch výrobních činitelů, jež by byly použity k výrobě letadla. </a:t>
            </a:r>
          </a:p>
          <a:p>
            <a:pPr lvl="1"/>
            <a:r>
              <a:rPr lang="cs-CZ" dirty="0"/>
              <a:t>Takto pojaté náklady označujeme jako </a:t>
            </a:r>
            <a:r>
              <a:rPr lang="cs-CZ" b="1" dirty="0"/>
              <a:t>náklady obětované příležitosti</a:t>
            </a:r>
            <a:r>
              <a:rPr lang="cs-CZ" dirty="0"/>
              <a:t>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668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Náklady firmy</a:t>
            </a:r>
          </a:p>
          <a:p>
            <a:pPr lvl="1"/>
            <a:r>
              <a:rPr lang="cs-CZ" dirty="0"/>
              <a:t>Jakmile má byt při nezměněném zdrojovém vybaveni vyprodukováno vice jednoho statku,</a:t>
            </a:r>
          </a:p>
          <a:p>
            <a:pPr lvl="1"/>
            <a:r>
              <a:rPr lang="cs-CZ" dirty="0"/>
              <a:t>musíme se vzdát určitého množství jiného statku. </a:t>
            </a:r>
          </a:p>
          <a:p>
            <a:pPr lvl="1"/>
            <a:r>
              <a:rPr lang="cs-CZ" dirty="0"/>
              <a:t>Pojetí výrobních nákladů jako nákladů obětované příležitosti je pojetím základním a zároveň nejobecnějším.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57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Fixní náklady </a:t>
            </a:r>
            <a:r>
              <a:rPr lang="cs-CZ" dirty="0"/>
              <a:t>(</a:t>
            </a:r>
            <a:r>
              <a:rPr lang="cs-CZ" i="1" dirty="0"/>
              <a:t>FC – </a:t>
            </a:r>
            <a:r>
              <a:rPr lang="cs-CZ" i="1" dirty="0" err="1"/>
              <a:t>fixed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jsou definovaný jako náklady, jejichž výše se nemění se změnami rozsahu produkce. </a:t>
            </a:r>
          </a:p>
          <a:p>
            <a:pPr lvl="1"/>
            <a:r>
              <a:rPr lang="cs-CZ" dirty="0"/>
              <a:t>Pomoci fixních nákladů jsou vytvářeny zejména technické a organizační podmínky pro výrobní proces. </a:t>
            </a:r>
          </a:p>
          <a:p>
            <a:pPr lvl="1"/>
            <a:r>
              <a:rPr lang="cs-CZ" dirty="0"/>
              <a:t>Typickými případy fixních, tzn. pevných nákladů jsou odpisy (amortizace) budov a zařízeni, úroky z přijatých úvěrů, mzdy managementu, </a:t>
            </a:r>
            <a:r>
              <a:rPr lang="pl-PL" dirty="0"/>
              <a:t>najemne, naklady na vytapěni a osvětleni objektů.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75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Fixní náklady </a:t>
            </a:r>
            <a:r>
              <a:rPr lang="cs-CZ" dirty="0"/>
              <a:t>(</a:t>
            </a:r>
            <a:r>
              <a:rPr lang="cs-CZ" i="1" dirty="0"/>
              <a:t>FC – </a:t>
            </a:r>
            <a:r>
              <a:rPr lang="cs-CZ" i="1" dirty="0" err="1"/>
              <a:t>fixed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770" y="2946027"/>
            <a:ext cx="7514411" cy="2993972"/>
          </a:xfrm>
          <a:prstGeom prst="rect">
            <a:avLst/>
          </a:prstGeom>
        </p:spPr>
      </p:pic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737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Variabilní náklady </a:t>
            </a:r>
            <a:r>
              <a:rPr lang="cs-CZ" dirty="0"/>
              <a:t>(</a:t>
            </a:r>
            <a:r>
              <a:rPr lang="cs-CZ" i="1" dirty="0"/>
              <a:t>VC – </a:t>
            </a:r>
            <a:r>
              <a:rPr lang="cs-CZ" i="1" dirty="0" err="1"/>
              <a:t>variable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se, na rozdíl od nákladů fixních, mění s rozsahem </a:t>
            </a:r>
            <a:r>
              <a:rPr lang="pl-PL" dirty="0"/>
              <a:t>vyroby. </a:t>
            </a:r>
          </a:p>
          <a:p>
            <a:pPr lvl="1"/>
            <a:r>
              <a:rPr lang="pl-PL" dirty="0"/>
              <a:t>Patři sem např. naklady na mzdy pracovniků bezprostředně spjatych s vyrobou, na </a:t>
            </a:r>
            <a:r>
              <a:rPr lang="cs-CZ" dirty="0"/>
              <a:t>suroviny, materiál a přísady, náklady na energii bezprostředně související s výrobou, např. na pohon strojů.</a:t>
            </a:r>
          </a:p>
        </p:txBody>
      </p:sp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42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Variabilní náklady </a:t>
            </a:r>
            <a:r>
              <a:rPr lang="cs-CZ" dirty="0"/>
              <a:t>(</a:t>
            </a:r>
            <a:r>
              <a:rPr lang="cs-CZ" i="1" dirty="0"/>
              <a:t>VC – </a:t>
            </a:r>
            <a:r>
              <a:rPr lang="cs-CZ" i="1" dirty="0" err="1"/>
              <a:t>variable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19" y="2988527"/>
            <a:ext cx="6718881" cy="3051343"/>
          </a:xfrm>
          <a:prstGeom prst="rect">
            <a:avLst/>
          </a:prstGeom>
        </p:spPr>
      </p:pic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702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Celkové náklady </a:t>
            </a:r>
            <a:r>
              <a:rPr lang="cs-CZ" dirty="0"/>
              <a:t>(</a:t>
            </a:r>
            <a:r>
              <a:rPr lang="cs-CZ" i="1" dirty="0"/>
              <a:t>TC – </a:t>
            </a:r>
            <a:r>
              <a:rPr lang="cs-CZ" i="1" dirty="0" err="1"/>
              <a:t>total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jsou součtem fixních a variabilních nákladů.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45" y="3267307"/>
            <a:ext cx="4284698" cy="2769646"/>
          </a:xfrm>
          <a:prstGeom prst="rect">
            <a:avLst/>
          </a:prstGeom>
        </p:spPr>
      </p:pic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456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6196"/>
            <a:ext cx="8229600" cy="84144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08526"/>
          </a:xfrm>
        </p:spPr>
        <p:txBody>
          <a:bodyPr>
            <a:normAutofit/>
          </a:bodyPr>
          <a:lstStyle/>
          <a:p>
            <a:r>
              <a:rPr lang="cs-CZ" dirty="0"/>
              <a:t>Uvažujeme-li o </a:t>
            </a:r>
            <a:r>
              <a:rPr lang="cs-CZ" b="1" dirty="0"/>
              <a:t>období v ekonomii</a:t>
            </a:r>
            <a:r>
              <a:rPr lang="cs-CZ" dirty="0"/>
              <a:t>, setkáváme se zde s jednou zvláštnosti:</a:t>
            </a:r>
          </a:p>
          <a:p>
            <a:pPr lvl="1"/>
            <a:r>
              <a:rPr lang="cs-CZ" dirty="0"/>
              <a:t>Nechápeme je jako pouhý časový usek složeny z určitého počtu hodin, dnů nebo měsíců, ale jako </a:t>
            </a:r>
            <a:r>
              <a:rPr lang="cs-CZ" b="1" i="1" dirty="0"/>
              <a:t>funkční období, během kterého může proběhnout zkoumaný proces </a:t>
            </a:r>
            <a:r>
              <a:rPr lang="cs-CZ" dirty="0"/>
              <a:t>(v našem případě </a:t>
            </a:r>
            <a:r>
              <a:rPr lang="it-IT" dirty="0"/>
              <a:t>jde o firemni rozhodnuti) se všemi jeho důsledky</a:t>
            </a:r>
            <a:r>
              <a:rPr lang="cs-CZ" dirty="0"/>
              <a:t>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7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Celkové náklady </a:t>
            </a:r>
            <a:r>
              <a:rPr lang="cs-CZ" dirty="0"/>
              <a:t>(</a:t>
            </a:r>
            <a:r>
              <a:rPr lang="cs-CZ" i="1" dirty="0"/>
              <a:t>TC – </a:t>
            </a:r>
            <a:r>
              <a:rPr lang="cs-CZ" i="1" dirty="0" err="1"/>
              <a:t>total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</a:t>
            </a:r>
          </a:p>
          <a:p>
            <a:pPr lvl="1"/>
            <a:r>
              <a:rPr lang="cs-CZ" dirty="0"/>
              <a:t>Pozice křivky </a:t>
            </a:r>
            <a:r>
              <a:rPr lang="cs-CZ" i="1" dirty="0"/>
              <a:t>TC </a:t>
            </a:r>
            <a:r>
              <a:rPr lang="cs-CZ" dirty="0"/>
              <a:t>se liší od pozice křivky </a:t>
            </a:r>
            <a:r>
              <a:rPr lang="cs-CZ" i="1" dirty="0"/>
              <a:t>VC</a:t>
            </a:r>
            <a:r>
              <a:rPr lang="cs-CZ" dirty="0"/>
              <a:t>, což je zcela logické, neboť celkové náklady zahrnuji kromě variabilních nákladů (modelujících tvar křivky </a:t>
            </a:r>
            <a:r>
              <a:rPr lang="cs-CZ" i="1" dirty="0"/>
              <a:t>TC </a:t>
            </a:r>
            <a:r>
              <a:rPr lang="cs-CZ" dirty="0"/>
              <a:t>) i náklady fixní (determinující výchozí úroveň křivky </a:t>
            </a:r>
            <a:r>
              <a:rPr lang="cs-CZ" i="1" dirty="0"/>
              <a:t>TC</a:t>
            </a:r>
            <a:r>
              <a:rPr lang="cs-CZ" dirty="0"/>
              <a:t>).</a:t>
            </a:r>
          </a:p>
          <a:p>
            <a:pPr marL="571500" lvl="1" indent="0">
              <a:buNone/>
            </a:pP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450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Celkové náklady </a:t>
            </a:r>
            <a:r>
              <a:rPr lang="cs-CZ" dirty="0"/>
              <a:t>(</a:t>
            </a:r>
            <a:r>
              <a:rPr lang="cs-CZ" i="1" dirty="0"/>
              <a:t>TC – </a:t>
            </a:r>
            <a:r>
              <a:rPr lang="cs-CZ" i="1" dirty="0" err="1"/>
              <a:t>total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</a:t>
            </a:r>
          </a:p>
          <a:p>
            <a:pPr marL="571500" lvl="1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571500" lvl="1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571500" lvl="1" indent="0">
              <a:buNone/>
            </a:pPr>
            <a:r>
              <a:rPr lang="cs-CZ" sz="3600" b="1" dirty="0">
                <a:solidFill>
                  <a:srgbClr val="C00000"/>
                </a:solidFill>
              </a:rPr>
              <a:t>		    TC = FC + VC</a:t>
            </a:r>
          </a:p>
          <a:p>
            <a:pPr marL="571500" lvl="1" indent="0">
              <a:buNone/>
            </a:pP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529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Průměrné náklady (AC):</a:t>
            </a:r>
            <a:endParaRPr lang="cs-CZ" sz="2400" dirty="0"/>
          </a:p>
          <a:p>
            <a:pPr lvl="1"/>
            <a:r>
              <a:rPr lang="cs-CZ" dirty="0"/>
              <a:t>náklady, které vyjadřují podíl celkových nákladů na jednotku produkce.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b="1" dirty="0"/>
              <a:t>Průměrné fixní náklady (AFC):</a:t>
            </a:r>
            <a:endParaRPr lang="cs-CZ" sz="2000" dirty="0"/>
          </a:p>
          <a:p>
            <a:pPr lvl="2"/>
            <a:r>
              <a:rPr lang="cs-CZ" dirty="0"/>
              <a:t>náklady, které vyjadřují podíl celkových fixních nákladů na jednotku produkce.</a:t>
            </a:r>
            <a:endParaRPr lang="cs-CZ" sz="1800" dirty="0"/>
          </a:p>
          <a:p>
            <a:pPr marL="0" lvl="1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736887"/>
              </p:ext>
            </p:extLst>
          </p:nvPr>
        </p:nvGraphicFramePr>
        <p:xfrm>
          <a:off x="1731190" y="3283318"/>
          <a:ext cx="1419245" cy="936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634725" imgH="418918" progId="Equation.3">
                  <p:embed/>
                </p:oleObj>
              </mc:Choice>
              <mc:Fallback>
                <p:oleObj name="Rovnice" r:id="rId2" imgW="634725" imgH="418918" progId="Equation.3">
                  <p:embed/>
                  <p:pic>
                    <p:nvPicPr>
                      <p:cNvPr id="7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190" y="3283318"/>
                        <a:ext cx="1419245" cy="9367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771510"/>
              </p:ext>
            </p:extLst>
          </p:nvPr>
        </p:nvGraphicFramePr>
        <p:xfrm>
          <a:off x="6945805" y="4426599"/>
          <a:ext cx="1740995" cy="973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49300" imgH="419100" progId="Equation.3">
                  <p:embed/>
                </p:oleObj>
              </mc:Choice>
              <mc:Fallback>
                <p:oleObj name="Rovnice" r:id="rId4" imgW="749300" imgH="419100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805" y="4426599"/>
                        <a:ext cx="1740995" cy="9737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770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-457200"/>
            <a:r>
              <a:rPr lang="cs-CZ" sz="3200" b="1" dirty="0"/>
              <a:t>Průměrné variabilní náklady (AVC):</a:t>
            </a:r>
            <a:endParaRPr lang="cs-CZ" dirty="0"/>
          </a:p>
          <a:p>
            <a:pPr lvl="2"/>
            <a:r>
              <a:rPr lang="cs-CZ" sz="2800" dirty="0"/>
              <a:t>náklady, které vyjadřují podíl celkových variabilních nákladů na jednotku produkce.</a:t>
            </a:r>
          </a:p>
          <a:p>
            <a:pPr lvl="2"/>
            <a:endParaRPr lang="cs-CZ" sz="2800" dirty="0"/>
          </a:p>
          <a:p>
            <a:pPr lvl="2"/>
            <a:endParaRPr lang="cs-CZ" sz="2800" dirty="0"/>
          </a:p>
          <a:p>
            <a:pPr marL="914400" lvl="2" indent="0">
              <a:buNone/>
            </a:pPr>
            <a:endParaRPr lang="cs-CZ" dirty="0"/>
          </a:p>
          <a:p>
            <a:pPr lvl="0"/>
            <a:r>
              <a:rPr lang="cs-CZ" b="1" dirty="0"/>
              <a:t>Mezní náklady (MC):</a:t>
            </a:r>
            <a:endParaRPr lang="cs-CZ" sz="2400" dirty="0"/>
          </a:p>
          <a:p>
            <a:pPr lvl="1"/>
            <a:r>
              <a:rPr lang="cs-CZ" dirty="0"/>
              <a:t>náklady dodatečného vstupu nutného k produkci mezní jednotky výstupu. </a:t>
            </a:r>
          </a:p>
          <a:p>
            <a:pPr lvl="1"/>
            <a:r>
              <a:rPr lang="cs-CZ" dirty="0"/>
              <a:t>Poměřují změnu celkových nákladů ke změně výstupu o jednotku.</a:t>
            </a:r>
            <a:endParaRPr lang="cs-CZ" sz="2000" dirty="0"/>
          </a:p>
          <a:p>
            <a:pPr marL="450850" lvl="2" indent="0">
              <a:buNone/>
            </a:pPr>
            <a:endParaRPr lang="cs-CZ" sz="2800" dirty="0"/>
          </a:p>
          <a:p>
            <a:pPr marL="0" lvl="1" indent="0">
              <a:buNone/>
            </a:pPr>
            <a:endParaRPr lang="cs-CZ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759371"/>
              </p:ext>
            </p:extLst>
          </p:nvPr>
        </p:nvGraphicFramePr>
        <p:xfrm>
          <a:off x="1852551" y="3076738"/>
          <a:ext cx="1584446" cy="90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36600" imgH="419100" progId="Equation.3">
                  <p:embed/>
                </p:oleObj>
              </mc:Choice>
              <mc:Fallback>
                <p:oleObj name="Rovnice" r:id="rId2" imgW="736600" imgH="41910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551" y="3076738"/>
                        <a:ext cx="1584446" cy="9014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829738"/>
              </p:ext>
            </p:extLst>
          </p:nvPr>
        </p:nvGraphicFramePr>
        <p:xfrm>
          <a:off x="7024255" y="4784218"/>
          <a:ext cx="166254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61669" imgH="418918" progId="Equation.3">
                  <p:embed/>
                </p:oleObj>
              </mc:Choice>
              <mc:Fallback>
                <p:oleObj name="Rovnice" r:id="rId4" imgW="761669" imgH="418918" progId="Equation.3">
                  <p:embed/>
                  <p:pic>
                    <p:nvPicPr>
                      <p:cNvPr id="11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255" y="4784218"/>
                        <a:ext cx="1662545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677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17637"/>
            <a:ext cx="8229600" cy="486049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Z hlediska pojetí nákladů </a:t>
            </a:r>
            <a:r>
              <a:rPr lang="cs-CZ" b="1" dirty="0"/>
              <a:t>musíme rozlišovat</a:t>
            </a:r>
            <a:r>
              <a:rPr lang="cs-CZ" dirty="0"/>
              <a:t> </a:t>
            </a:r>
            <a:r>
              <a:rPr lang="cs-CZ" b="1" i="1" dirty="0"/>
              <a:t>účetní a ekonomické </a:t>
            </a:r>
            <a:r>
              <a:rPr lang="cs-CZ" b="1" dirty="0"/>
              <a:t>pojetí nákladů a pojetí nákladů </a:t>
            </a:r>
            <a:r>
              <a:rPr lang="cs-CZ" b="1" i="1" dirty="0"/>
              <a:t>v krátkém a v dlouhém období</a:t>
            </a:r>
            <a:r>
              <a:rPr lang="cs-CZ" b="1" dirty="0"/>
              <a:t>.</a:t>
            </a:r>
            <a:endParaRPr lang="cs-CZ" dirty="0"/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Účetní (explicitní náklady)</a:t>
            </a:r>
            <a:r>
              <a:rPr lang="cs-CZ" b="1" dirty="0"/>
              <a:t> </a:t>
            </a:r>
            <a:r>
              <a:rPr lang="cs-CZ" dirty="0"/>
              <a:t>= náklady, které musí firma reálně vynaložit v peněžní podobě na nákup nebo nájem výrobních faktorů. </a:t>
            </a:r>
          </a:p>
          <a:p>
            <a:pPr lvl="1"/>
            <a:r>
              <a:rPr lang="cs-CZ" dirty="0"/>
              <a:t>Najdeme je v účetních výkazech.</a:t>
            </a:r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Implicitní náklady (alternativní náklady, náklady obětovaných příležitostí)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= náklady, které firma reálně neplatí, jedná se o jakýsi ušlý příjem z výrobních faktorů.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725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17637"/>
            <a:ext cx="8229600" cy="4860499"/>
          </a:xfrm>
        </p:spPr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Ekonomické náklady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= jedná se o součet explicitních a implicitních nákladů.</a:t>
            </a:r>
          </a:p>
          <a:p>
            <a:pPr lvl="1"/>
            <a:r>
              <a:rPr lang="cs-CZ" dirty="0"/>
              <a:t>V rámci pojetí nákladů z hlediska krátkého a dlouhého období pak budeme nákladem rozumět náklad ekonomický.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656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Náklady krátkého období: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Jedná se o minimální výši nákladů, které bude muset daná firma vynaložit na výrobu určitého objemu produkce v okamžiku, kdy disponuje určitým množstvím fixního výrobního faktoru (kapitálu) a různým množstvím variabilního výrobního faktoru (práce).</a:t>
            </a:r>
          </a:p>
        </p:txBody>
      </p:sp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31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Náklady v dlouhém období:</a:t>
            </a:r>
            <a:endParaRPr lang="cs-CZ" sz="2400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Jedná se o minimální výši nákladů, které bude muset firma vynaložit na výrobu určitého objemu produkce v okamžiku, kdy disponuje pouze variabilními výrobními faktory. </a:t>
            </a:r>
          </a:p>
          <a:p>
            <a:pPr lvl="1"/>
            <a:r>
              <a:rPr lang="cs-CZ" dirty="0"/>
              <a:t>Fixní náklady – pro krátké období to byly náklady na kapitál – se v dlouhém období mění ve variabilní.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3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Rozdíl mezi výdaji a náklady:</a:t>
            </a:r>
          </a:p>
          <a:p>
            <a:pPr lvl="1"/>
            <a:r>
              <a:rPr lang="cs-CZ" b="1" u="sng" dirty="0"/>
              <a:t>Výdaje</a:t>
            </a:r>
            <a:r>
              <a:rPr lang="cs-CZ" dirty="0"/>
              <a:t> jsou reálné peněžní toky v organizaci (cash </a:t>
            </a:r>
            <a:r>
              <a:rPr lang="cs-CZ" dirty="0" err="1"/>
              <a:t>flow</a:t>
            </a:r>
            <a:r>
              <a:rPr lang="cs-CZ" dirty="0"/>
              <a:t>) – jedná se o úbytky finančních prostředků (například zaplacení faktury, zaplacení za pohonné hmoty na benzínové pumpě). </a:t>
            </a:r>
          </a:p>
          <a:p>
            <a:pPr lvl="1"/>
            <a:r>
              <a:rPr lang="cs-CZ" dirty="0"/>
              <a:t>Jejich výsledkem je tedy snížení množství finančních prostředků na účtu nebo v pokladně.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668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Rozdíl mezi výdaji a náklady:</a:t>
            </a:r>
          </a:p>
          <a:p>
            <a:pPr lvl="1"/>
            <a:r>
              <a:rPr lang="cs-CZ" dirty="0"/>
              <a:t>Oproti tomu </a:t>
            </a:r>
            <a:r>
              <a:rPr lang="cs-CZ" b="1" u="sng" dirty="0"/>
              <a:t>náklady</a:t>
            </a:r>
            <a:r>
              <a:rPr lang="cs-CZ" dirty="0"/>
              <a:t> vznikají spotřebou zdrojů, jsou to hmotné toky které mají peněžní vyjádření. </a:t>
            </a:r>
          </a:p>
          <a:p>
            <a:pPr lvl="1"/>
            <a:r>
              <a:rPr lang="cs-CZ" dirty="0"/>
              <a:t>Náklady nutně nemusí znamenat úbytek finančních prostředků. </a:t>
            </a:r>
          </a:p>
          <a:p>
            <a:pPr lvl="1"/>
            <a:r>
              <a:rPr lang="cs-CZ" dirty="0"/>
              <a:t>Náklady vznikají například provozem automobilu nebo budovy.</a:t>
            </a:r>
          </a:p>
          <a:p>
            <a:pPr lvl="1"/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77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pl-PL" dirty="0"/>
              <a:t>Pro naše uvažovani o tom, jak kratke </a:t>
            </a:r>
            <a:r>
              <a:rPr lang="cs-CZ" dirty="0"/>
              <a:t>je krátké období a jak dlouhé je dlouhé období, </a:t>
            </a:r>
            <a:r>
              <a:rPr lang="cs-CZ" b="1" dirty="0"/>
              <a:t>nebude důležitý ani tak fyzikální čas, </a:t>
            </a:r>
            <a:r>
              <a:rPr lang="pl-PL" b="1" dirty="0"/>
              <a:t>jako spíše to, co se ve firmě uskuteční, stane</a:t>
            </a:r>
            <a:r>
              <a:rPr lang="pl-PL" dirty="0"/>
              <a:t>.</a:t>
            </a:r>
          </a:p>
          <a:p>
            <a:r>
              <a:rPr lang="pl-PL" dirty="0"/>
              <a:t>V zásadě rozlišujeme </a:t>
            </a:r>
            <a:r>
              <a:rPr lang="pl-PL" b="1" dirty="0"/>
              <a:t>čtyři období</a:t>
            </a:r>
            <a:r>
              <a:rPr lang="pl-PL" dirty="0"/>
              <a:t>:</a:t>
            </a:r>
          </a:p>
          <a:p>
            <a:pPr lvl="1"/>
            <a:r>
              <a:rPr lang="pl-PL" dirty="0"/>
              <a:t>Velmi krátké období,</a:t>
            </a:r>
          </a:p>
          <a:p>
            <a:pPr lvl="1"/>
            <a:r>
              <a:rPr lang="pl-PL" dirty="0"/>
              <a:t>Krátké období,</a:t>
            </a:r>
          </a:p>
          <a:p>
            <a:pPr lvl="1"/>
            <a:r>
              <a:rPr lang="pl-PL" dirty="0"/>
              <a:t>Dlouhé období,</a:t>
            </a:r>
          </a:p>
          <a:p>
            <a:pPr lvl="1"/>
            <a:r>
              <a:rPr lang="pl-PL" dirty="0"/>
              <a:t>Velmi dlouhé období.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57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Obecně můžeme řičí, že 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příjmy firmy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představuji 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sumu peněžních prostředků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které firmě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plynou z prodeje jeji produkce.</a:t>
            </a:r>
          </a:p>
          <a:p>
            <a:pPr lvl="1"/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Celkový příjem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TR – </a:t>
            </a:r>
            <a:r>
              <a:rPr lang="cs-CZ" i="1" dirty="0" err="1"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) je celková peněžní částka, kterou firma získá prodejem své produkce. </a:t>
            </a:r>
            <a:endParaRPr lang="cs-CZ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822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Celkový příjem vypočítáme, když cenu jednotky produkce (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) vynásobíme množstvím produkce (produktu):</a:t>
            </a:r>
          </a:p>
          <a:p>
            <a:pPr marL="571500" lvl="1" indent="0" algn="ctr">
              <a:buNone/>
            </a:pPr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 = P * Q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38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b="1" dirty="0"/>
              <a:t>Průměrný příjem (AR)</a:t>
            </a:r>
            <a:r>
              <a:rPr lang="cs-CZ" dirty="0"/>
              <a:t> = příjem, který vyjadřuje příjem (výnos) firmy na jednotku produkce. </a:t>
            </a:r>
          </a:p>
          <a:p>
            <a:pPr lvl="1"/>
            <a:r>
              <a:rPr lang="cs-CZ" b="1" i="1" dirty="0"/>
              <a:t>Všeobecně se průměrný příjem rovná ceně </a:t>
            </a:r>
            <a:br>
              <a:rPr lang="cs-CZ" b="1" i="1" dirty="0"/>
            </a:br>
            <a:r>
              <a:rPr lang="cs-CZ" b="1" i="1" dirty="0"/>
              <a:t>(AR = P)</a:t>
            </a:r>
            <a:r>
              <a:rPr lang="cs-CZ" dirty="0"/>
              <a:t>.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698546"/>
              </p:ext>
            </p:extLst>
          </p:nvPr>
        </p:nvGraphicFramePr>
        <p:xfrm>
          <a:off x="969864" y="4227274"/>
          <a:ext cx="3361518" cy="103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358900" imgH="419100" progId="Equation.3">
                  <p:embed/>
                </p:oleObj>
              </mc:Choice>
              <mc:Fallback>
                <p:oleObj name="Rovnice" r:id="rId2" imgW="1358900" imgH="419100" progId="Equation.3">
                  <p:embed/>
                  <p:pic>
                    <p:nvPicPr>
                      <p:cNvPr id="13" name="Objek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64" y="4227274"/>
                        <a:ext cx="3361518" cy="10367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442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b="1" dirty="0"/>
              <a:t>Mezní příjem (MR)</a:t>
            </a:r>
            <a:r>
              <a:rPr lang="cs-CZ" dirty="0"/>
              <a:t> = zobrazuje změnu celkového příjmu vyvolanou změnou vyrobeného množství o jednotku.</a:t>
            </a:r>
          </a:p>
          <a:p>
            <a:pPr marL="571500" lvl="1" indent="0">
              <a:buNone/>
            </a:pPr>
            <a:endParaRPr lang="cs-CZ" dirty="0"/>
          </a:p>
          <a:p>
            <a:pPr lvl="0"/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lvl="1" indent="-457200"/>
            <a:r>
              <a:rPr lang="cs-CZ" b="1" dirty="0"/>
              <a:t>Dále je nutné rozlišovat, zda firma vystupuje na dokonale konkurenčním trhu nebo na nedokonale konkurenčním trhu! (viz budoucí přednášky)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80563"/>
              </p:ext>
            </p:extLst>
          </p:nvPr>
        </p:nvGraphicFramePr>
        <p:xfrm>
          <a:off x="1528150" y="3310372"/>
          <a:ext cx="1943206" cy="1105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36600" imgH="419100" progId="Equation.3">
                  <p:embed/>
                </p:oleObj>
              </mc:Choice>
              <mc:Fallback>
                <p:oleObj name="Rovnice" r:id="rId2" imgW="736600" imgH="419100" progId="Equation.3">
                  <p:embed/>
                  <p:pic>
                    <p:nvPicPr>
                      <p:cNvPr id="15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150" y="3310372"/>
                        <a:ext cx="1943206" cy="11056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485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pl-PL" dirty="0"/>
              <a:t>Na obecne urovni definujeme zisk jako rozdil mezi přijmy (tržbami) firmy a jejimi naklady.</a:t>
            </a:r>
          </a:p>
          <a:p>
            <a:pPr lvl="1"/>
            <a:r>
              <a:rPr lang="cs-CZ" b="1" dirty="0"/>
              <a:t>Normálním ziskem </a:t>
            </a:r>
            <a:r>
              <a:rPr lang="cs-CZ" dirty="0"/>
              <a:t>rozumíme zisk, kterého je dosahováno při míre zisku, jež je v dané ekonomice běžná. </a:t>
            </a:r>
          </a:p>
        </p:txBody>
      </p:sp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869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cs-CZ" dirty="0"/>
              <a:t>Jde o typickou, obvyklou a v jistém smyslu průměrnou míru zisku </a:t>
            </a:r>
            <a:r>
              <a:rPr lang="pl-PL" dirty="0"/>
              <a:t>v danem hospodařstvi. </a:t>
            </a:r>
          </a:p>
          <a:p>
            <a:pPr lvl="1"/>
            <a:r>
              <a:rPr lang="pl-PL" dirty="0"/>
              <a:t>Je to mira zisku, kterou by firma mohla očekavat, kdyby sve zdroje </a:t>
            </a:r>
            <a:r>
              <a:rPr lang="cs-CZ" dirty="0"/>
              <a:t>vložila do jiných odvětvi, tzn. do produkce jiných výrobků a služeb.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44780"/>
              </p:ext>
            </p:extLst>
          </p:nvPr>
        </p:nvGraphicFramePr>
        <p:xfrm>
          <a:off x="1449367" y="4478967"/>
          <a:ext cx="2625768" cy="68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889000" imgH="228600" progId="Equation.3">
                  <p:embed/>
                </p:oleObj>
              </mc:Choice>
              <mc:Fallback>
                <p:oleObj name="Rovnice" r:id="rId2" imgW="889000" imgH="228600" progId="Equation.3">
                  <p:embed/>
                  <p:pic>
                    <p:nvPicPr>
                      <p:cNvPr id="15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67" y="4478967"/>
                        <a:ext cx="2625768" cy="680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69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pl-PL" b="1" dirty="0"/>
              <a:t>Ekonomickým ziskem </a:t>
            </a:r>
            <a:r>
              <a:rPr lang="pl-PL" dirty="0"/>
              <a:t>je přesah zisku nad ziskem normalnim. </a:t>
            </a:r>
          </a:p>
          <a:p>
            <a:pPr lvl="1"/>
            <a:r>
              <a:rPr lang="pl-PL" dirty="0"/>
              <a:t>To znamena, že </a:t>
            </a:r>
            <a:r>
              <a:rPr lang="cs-CZ" dirty="0"/>
              <a:t>výrobní faktory jsou zde zhodnocovány vice, než by byly na jiných místech ekonomiky.</a:t>
            </a:r>
          </a:p>
          <a:p>
            <a:pPr lvl="1"/>
            <a:r>
              <a:rPr lang="cs-CZ" dirty="0"/>
              <a:t>Ekonomicky zisk můžeme proto chápat jako nějaký zisk mimořádný.</a:t>
            </a:r>
          </a:p>
          <a:p>
            <a:pPr lvl="1"/>
            <a:r>
              <a:rPr lang="cs-CZ" dirty="0"/>
              <a:t>Přítomnost ekonomického zisku a jeho velikost zjistíme, když od celkového přijmu </a:t>
            </a:r>
            <a:r>
              <a:rPr lang="pl-PL" dirty="0"/>
              <a:t>firmy odečteme celkove naklady produkce. 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902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ekonomicky zisk = celkový příjem – celkové náklady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i="1" dirty="0"/>
              <a:t>ekonomický zisk = TR – TC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Ekonomický zisk (π</a:t>
            </a:r>
            <a:r>
              <a:rPr lang="cs-CZ" b="1" baseline="-25000" dirty="0"/>
              <a:t>E</a:t>
            </a:r>
            <a:r>
              <a:rPr lang="cs-CZ" b="1" dirty="0"/>
              <a:t>)</a:t>
            </a:r>
            <a:r>
              <a:rPr lang="cs-CZ" dirty="0"/>
              <a:t> = </a:t>
            </a:r>
            <a:r>
              <a:rPr lang="cs-CZ" b="1" dirty="0"/>
              <a:t>rozdíl mezi příjmy a ekonomickými náklady</a:t>
            </a:r>
            <a:r>
              <a:rPr lang="cs-CZ" dirty="0"/>
              <a:t> [(= náklady, jejichž výše je dána součtem explicitních a implicitních nákladů (= výnosy, o které firma přichází tím, že využívá své omezené zdroje právě určitým a nikoliv jiným způsobem)].</a:t>
            </a:r>
          </a:p>
          <a:p>
            <a:pPr marL="571500" lvl="1" indent="0">
              <a:buNone/>
            </a:pP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629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i="1" dirty="0"/>
              <a:t>ekonomický zisk = celkové příjmy – (explicitní + implicitní náklady)</a:t>
            </a: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905983"/>
              </p:ext>
            </p:extLst>
          </p:nvPr>
        </p:nvGraphicFramePr>
        <p:xfrm>
          <a:off x="1483112" y="3307170"/>
          <a:ext cx="2320073" cy="556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927000" imgH="215640" progId="Equation.3">
                  <p:embed/>
                </p:oleObj>
              </mc:Choice>
              <mc:Fallback>
                <p:oleObj name="Rovnice" r:id="rId2" imgW="927000" imgH="21564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112" y="3307170"/>
                        <a:ext cx="2320073" cy="5560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004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cs-CZ" b="1" dirty="0"/>
              <a:t>Účetní zisk (π</a:t>
            </a:r>
            <a:r>
              <a:rPr lang="cs-CZ" b="1" baseline="-25000" dirty="0"/>
              <a:t>A</a:t>
            </a:r>
            <a:r>
              <a:rPr lang="cs-CZ" b="1" dirty="0"/>
              <a:t>)</a:t>
            </a:r>
            <a:r>
              <a:rPr lang="cs-CZ" dirty="0"/>
              <a:t> = </a:t>
            </a:r>
            <a:r>
              <a:rPr lang="cs-CZ" b="1" dirty="0"/>
              <a:t>rozdíl mezi celkovými příjmy firmy a </a:t>
            </a:r>
            <a:r>
              <a:rPr lang="cs-CZ" b="1" u="sng" dirty="0"/>
              <a:t>explicitními</a:t>
            </a:r>
            <a:r>
              <a:rPr lang="cs-CZ" b="1" dirty="0"/>
              <a:t> náklady</a:t>
            </a:r>
            <a:r>
              <a:rPr lang="cs-CZ" dirty="0"/>
              <a:t> (= náklady, které byly reálně vynaloženy na nákup výrobních faktorů).</a:t>
            </a:r>
          </a:p>
          <a:p>
            <a:pPr lvl="1"/>
            <a:r>
              <a:rPr lang="cs-CZ" b="1" i="1" dirty="0"/>
              <a:t>účetní zisk = celkové příjmy – explicitní náklady</a:t>
            </a:r>
            <a:endParaRPr lang="cs-CZ" dirty="0"/>
          </a:p>
          <a:p>
            <a:pPr lvl="1"/>
            <a:endParaRPr lang="cs-CZ" dirty="0"/>
          </a:p>
          <a:p>
            <a:pPr marL="571500" lvl="1" indent="0">
              <a:buNone/>
            </a:pP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488462"/>
              </p:ext>
            </p:extLst>
          </p:nvPr>
        </p:nvGraphicFramePr>
        <p:xfrm>
          <a:off x="1602552" y="4479673"/>
          <a:ext cx="3136716" cy="744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016000" imgH="241300" progId="Equation.3">
                  <p:embed/>
                </p:oleObj>
              </mc:Choice>
              <mc:Fallback>
                <p:oleObj name="Rovnice" r:id="rId2" imgW="1016000" imgH="241300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2552" y="4479673"/>
                        <a:ext cx="3136716" cy="7449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005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b="1" dirty="0"/>
              <a:t>Velmi krátké období:</a:t>
            </a:r>
          </a:p>
          <a:p>
            <a:pPr lvl="1"/>
            <a:r>
              <a:rPr lang="pl-PL" i="1" dirty="0"/>
              <a:t>(momentary run</a:t>
            </a:r>
            <a:r>
              <a:rPr lang="pl-PL" dirty="0"/>
              <a:t>) je tak kratke obdobi, že v produkci firmy nemůže </a:t>
            </a:r>
            <a:r>
              <a:rPr lang="cs-CZ" dirty="0"/>
              <a:t>dojit k žádný změně. </a:t>
            </a:r>
          </a:p>
          <a:p>
            <a:pPr lvl="1"/>
            <a:r>
              <a:rPr lang="cs-CZ" dirty="0"/>
              <a:t>Všechny veličiny včetně objemu výroby firmy jsou proto dané.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142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endParaRPr lang="cs-CZ" dirty="0"/>
          </a:p>
          <a:p>
            <a:pPr marL="571500" lvl="1" indent="0">
              <a:buNone/>
            </a:pP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596" y="2354455"/>
            <a:ext cx="8052807" cy="3405963"/>
          </a:xfrm>
          <a:prstGeom prst="rect">
            <a:avLst/>
          </a:prstGeom>
        </p:spPr>
      </p:pic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283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 </a:t>
            </a: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Humbula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vyrábí sedla na velbloudy. Zaměstnává 5 zaměstnanců, kterým platí měsíční mzdu 13 500 Kč/každému. Nájem 4 strojů firmu stojí 39 500 Kč.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8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a) Jaké jsou celkové náklady firmy? </a:t>
            </a:r>
          </a:p>
          <a:p>
            <a:pPr marL="0" indent="0"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b) Napište rovnici izokosty a nakreslete ji. </a:t>
            </a:r>
          </a:p>
          <a:p>
            <a:pPr marL="0" indent="0"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c) Co se všechno změní, klesne-li mzda dělníka na 	</a:t>
            </a:r>
            <a:b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12 000 Kč a firma zároveň zaměstná dalšího 	zaměstnance. </a:t>
            </a: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565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cs-CZ" sz="2800" b="1" dirty="0"/>
              <a:t>Jaké jsou celkové náklady firmy?</a:t>
            </a:r>
          </a:p>
          <a:p>
            <a:pPr marL="0" indent="0">
              <a:buNone/>
            </a:pPr>
            <a:r>
              <a:rPr lang="cs-CZ" sz="2800" b="1" dirty="0"/>
              <a:t>L = 5</a:t>
            </a:r>
          </a:p>
          <a:p>
            <a:pPr marL="0" indent="0">
              <a:buNone/>
            </a:pPr>
            <a:r>
              <a:rPr lang="cs-CZ" sz="2800" b="1" dirty="0"/>
              <a:t>w = 13 500 Kč</a:t>
            </a:r>
          </a:p>
          <a:p>
            <a:pPr marL="0" indent="0">
              <a:buNone/>
            </a:pPr>
            <a:r>
              <a:rPr lang="cs-CZ" sz="2800" b="1" dirty="0"/>
              <a:t>K = 4</a:t>
            </a:r>
          </a:p>
          <a:p>
            <a:pPr marL="0" indent="0">
              <a:buNone/>
            </a:pPr>
            <a:r>
              <a:rPr lang="cs-CZ" sz="2800" b="1" dirty="0"/>
              <a:t>r = 9 875 Kč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TC = w * L + r * K </a:t>
            </a:r>
            <a:endParaRPr lang="cs-CZ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800" b="1" dirty="0"/>
              <a:t>TC = 13 500 * 5 + 9 875 * 4</a:t>
            </a:r>
          </a:p>
          <a:p>
            <a:pPr marL="0" indent="0">
              <a:buNone/>
            </a:pPr>
            <a:r>
              <a:rPr lang="cs-CZ" sz="2800" b="1" dirty="0"/>
              <a:t>TC = 107 000 Kč</a:t>
            </a:r>
            <a:endParaRPr lang="cs-CZ" sz="2800" dirty="0"/>
          </a:p>
          <a:p>
            <a:pPr marL="0" indent="0" algn="just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648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b) Napište rovnici izokosty a nakreslete ji.</a:t>
            </a:r>
          </a:p>
          <a:p>
            <a:pPr marL="0" indent="0">
              <a:buNone/>
            </a:pPr>
            <a:r>
              <a:rPr lang="cs-CZ" b="1" dirty="0"/>
              <a:t>CL: TC = L * w + K * r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107 000 = L * 13 500 + K * 9875 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Body k grafu (K;L)</a:t>
            </a:r>
          </a:p>
          <a:p>
            <a:pPr marL="0" indent="0">
              <a:buNone/>
            </a:pPr>
            <a:r>
              <a:rPr lang="cs-CZ" dirty="0"/>
              <a:t>L: 107 000/13 500 = 7,9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K: 107 000/ 9 875 = 10,8</a:t>
            </a:r>
          </a:p>
          <a:p>
            <a:pPr marL="0" indent="0" algn="just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8484" y="2943922"/>
            <a:ext cx="2827605" cy="2387755"/>
          </a:xfrm>
          <a:prstGeom prst="rect">
            <a:avLst/>
          </a:prstGeom>
        </p:spPr>
      </p:pic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083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315844"/>
            <a:ext cx="8675650" cy="49845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c) Co se všechno změní, klesne-li mzda dělníka na 12 000 Kč a firma zároveň zaměstná dalšího zaměstnance. </a:t>
            </a:r>
          </a:p>
          <a:p>
            <a:pPr marL="0" indent="0">
              <a:buNone/>
            </a:pPr>
            <a:r>
              <a:rPr lang="cs-CZ" b="1" dirty="0"/>
              <a:t>w = 12 000 Kč</a:t>
            </a:r>
          </a:p>
          <a:p>
            <a:pPr marL="0" indent="0">
              <a:buNone/>
            </a:pPr>
            <a:r>
              <a:rPr lang="cs-CZ" b="1" dirty="0"/>
              <a:t>L = 6					</a:t>
            </a:r>
          </a:p>
          <a:p>
            <a:pPr marL="0" indent="0">
              <a:buNone/>
            </a:pPr>
            <a:r>
              <a:rPr lang="cs-CZ" b="1" dirty="0"/>
              <a:t>TC = w * L + r * K 			</a:t>
            </a:r>
          </a:p>
          <a:p>
            <a:pPr marL="0" indent="0">
              <a:buNone/>
            </a:pPr>
            <a:r>
              <a:rPr lang="cs-CZ" b="1" dirty="0"/>
              <a:t>TC = 12 000 * 6 + 9 875 * 4	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TC = 111 500 Kč</a:t>
            </a:r>
          </a:p>
          <a:p>
            <a:pPr marL="0" indent="0">
              <a:buNone/>
            </a:pPr>
            <a:r>
              <a:rPr lang="cs-CZ" b="1" dirty="0"/>
              <a:t>CL: TC = L * w + K * r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111 500 = L * 12 000 + K * 9 875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9425" y="4531491"/>
            <a:ext cx="2107580" cy="155613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0175" y="3169966"/>
            <a:ext cx="3476625" cy="1276350"/>
          </a:xfrm>
          <a:prstGeom prst="rect">
            <a:avLst/>
          </a:prstGeom>
        </p:spPr>
      </p:pic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271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175" y="1483112"/>
            <a:ext cx="8675650" cy="4900960"/>
          </a:xfrm>
        </p:spPr>
        <p:txBody>
          <a:bodyPr>
            <a:normAutofit/>
          </a:bodyPr>
          <a:lstStyle/>
          <a:p>
            <a:pPr lvl="0"/>
            <a:r>
              <a:rPr lang="cs-CZ" sz="2800" b="1" dirty="0"/>
              <a:t>Nechť je zadána krátkodobá produkční funkce: </a:t>
            </a:r>
            <a:br>
              <a:rPr lang="cs-CZ" sz="2800" b="1" dirty="0"/>
            </a:br>
            <a:r>
              <a:rPr lang="cs-CZ" sz="2800" b="1" dirty="0"/>
              <a:t>Q = 230L + 32L</a:t>
            </a:r>
            <a:r>
              <a:rPr lang="cs-CZ" sz="2800" b="1" baseline="30000" dirty="0"/>
              <a:t>2</a:t>
            </a:r>
            <a:r>
              <a:rPr lang="cs-CZ" sz="2800" b="1" dirty="0"/>
              <a:t> – 7L</a:t>
            </a:r>
            <a:r>
              <a:rPr lang="cs-CZ" sz="2800" b="1" baseline="30000" dirty="0"/>
              <a:t>3 </a:t>
            </a:r>
            <a:r>
              <a:rPr lang="cs-CZ" sz="2800" b="1" dirty="0"/>
              <a:t>. Určete hodnotu mezního, průměrného i celkového produktu práce pro použitých 5 jednotek práce.</a:t>
            </a:r>
          </a:p>
          <a:p>
            <a:pPr lvl="0"/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0861" y="3491665"/>
            <a:ext cx="26711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Q = 230L + 32L</a:t>
            </a:r>
            <a:r>
              <a:rPr lang="cs-CZ" sz="2000" baseline="30000" dirty="0"/>
              <a:t>2</a:t>
            </a:r>
            <a:r>
              <a:rPr lang="cs-CZ" sz="2000" dirty="0"/>
              <a:t> – 7L</a:t>
            </a:r>
            <a:r>
              <a:rPr lang="cs-CZ" sz="2000" baseline="30000" dirty="0"/>
              <a:t> </a:t>
            </a:r>
            <a:endParaRPr lang="cs-CZ" sz="2000" dirty="0"/>
          </a:p>
        </p:txBody>
      </p:sp>
      <p:sp>
        <p:nvSpPr>
          <p:cNvPr id="9" name="Obdélník 8"/>
          <p:cNvSpPr/>
          <p:nvPr/>
        </p:nvSpPr>
        <p:spPr>
          <a:xfrm>
            <a:off x="326014" y="4004608"/>
            <a:ext cx="2720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TP = 230L + 32L</a:t>
            </a:r>
            <a:r>
              <a:rPr lang="cs-CZ" sz="2000" baseline="30000" dirty="0"/>
              <a:t>2</a:t>
            </a:r>
            <a:r>
              <a:rPr lang="cs-CZ" sz="2000" dirty="0"/>
              <a:t> – 7L</a:t>
            </a:r>
            <a:r>
              <a:rPr lang="cs-CZ" sz="2000" baseline="30000" dirty="0"/>
              <a:t>3 </a:t>
            </a:r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326014" y="4481342"/>
            <a:ext cx="28600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MP = 230 + 64L – 21L</a:t>
            </a:r>
            <a:r>
              <a:rPr lang="cs-CZ" sz="2000" baseline="30000" dirty="0"/>
              <a:t>2 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327141" y="5002139"/>
                <a:ext cx="301127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𝑀𝑃</m:t>
                          </m:r>
                        </m:e>
                        <m:sub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2000" dirty="0"/>
                        <m:t>230 + 64</m:t>
                      </m:r>
                      <m:r>
                        <m:rPr>
                          <m:nor/>
                        </m:rPr>
                        <a:rPr lang="cs-CZ" sz="2000" dirty="0"/>
                        <m:t>L</m:t>
                      </m:r>
                      <m:r>
                        <m:rPr>
                          <m:nor/>
                        </m:rPr>
                        <a:rPr lang="cs-CZ" sz="2000" dirty="0"/>
                        <m:t> – 21</m:t>
                      </m:r>
                      <m:r>
                        <m:rPr>
                          <m:nor/>
                        </m:rPr>
                        <a:rPr lang="cs-CZ" sz="2000" dirty="0"/>
                        <m:t>L</m:t>
                      </m:r>
                      <m:r>
                        <m:rPr>
                          <m:nor/>
                        </m:rPr>
                        <a:rPr lang="cs-CZ" sz="2000" baseline="30000" dirty="0"/>
                        <m:t>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41" y="5002139"/>
                <a:ext cx="3011274" cy="400110"/>
              </a:xfrm>
              <a:prstGeom prst="rect">
                <a:avLst/>
              </a:prstGeom>
              <a:blipFill>
                <a:blip r:embed="rId2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457200" y="5522936"/>
                <a:ext cx="289233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𝑀𝑃</m:t>
                          </m:r>
                        </m:e>
                        <m:sub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2000" dirty="0"/>
                        <m:t>230 + 64</m:t>
                      </m:r>
                      <m:r>
                        <m:rPr>
                          <m:nor/>
                        </m:rPr>
                        <a:rPr lang="cs-CZ" sz="20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2000" dirty="0"/>
                        <m:t> – 21</m:t>
                      </m:r>
                      <m:r>
                        <m:rPr>
                          <m:nor/>
                        </m:rPr>
                        <a:rPr lang="cs-CZ" sz="20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2000" baseline="30000" dirty="0"/>
                        <m:t>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522936"/>
                <a:ext cx="2892330" cy="307777"/>
              </a:xfrm>
              <a:prstGeom prst="rect">
                <a:avLst/>
              </a:prstGeom>
              <a:blipFill>
                <a:blip r:embed="rId3"/>
                <a:stretch>
                  <a:fillRect l="-2954" r="-5274"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57200" y="5900328"/>
                <a:ext cx="118865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1" i="1" smtClean="0">
                              <a:latin typeface="Cambria Math" panose="02040503050406030204" pitchFamily="18" charset="0"/>
                            </a:rPr>
                            <m:t>𝑴𝑷</m:t>
                          </m:r>
                        </m:e>
                        <m:sub>
                          <m:r>
                            <a:rPr lang="cs-CZ" sz="2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2000" b="1" i="1" dirty="0" smtClean="0"/>
                        <m:t>25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900328"/>
                <a:ext cx="1188659" cy="307777"/>
              </a:xfrm>
              <a:prstGeom prst="rect">
                <a:avLst/>
              </a:prstGeom>
              <a:blipFill>
                <a:blip r:embed="rId4"/>
                <a:stretch>
                  <a:fillRect l="-5128" r="-5641" b="-2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3724948" y="3501764"/>
                <a:ext cx="1105624" cy="574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948" y="3501764"/>
                <a:ext cx="1105624" cy="574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636914" y="4256968"/>
                <a:ext cx="2271839" cy="470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cs-CZ" sz="1600" dirty="0"/>
                            <m:t>230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L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+ 32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L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2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– 7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L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3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914" y="4256968"/>
                <a:ext cx="2271839" cy="4701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572555" y="4961446"/>
                <a:ext cx="2638030" cy="471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cs-CZ" sz="1600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cs-CZ" sz="1600" dirty="0"/>
                            <m:t>230</m:t>
                          </m:r>
                          <m:r>
                            <m:rPr>
                              <m:nor/>
                            </m:rPr>
                            <a:rPr lang="cs-CZ" sz="1600" b="0" i="0" dirty="0" smtClean="0"/>
                            <m:t>∗5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+ 32</m:t>
                          </m:r>
                          <m:r>
                            <m:rPr>
                              <m:nor/>
                            </m:rPr>
                            <a:rPr lang="cs-CZ" sz="1600" b="0" i="0" dirty="0" smtClean="0"/>
                            <m:t>∗5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2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– 7</m:t>
                          </m:r>
                          <m:r>
                            <m:rPr>
                              <m:nor/>
                            </m:rPr>
                            <a:rPr lang="cs-CZ" sz="1600" b="0" i="0" dirty="0" smtClean="0"/>
                            <m:t>∗5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3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555" y="4961446"/>
                <a:ext cx="2638030" cy="4717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3609693" y="5659774"/>
                <a:ext cx="133613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1" i="1">
                              <a:latin typeface="Cambria Math" panose="02040503050406030204" pitchFamily="18" charset="0"/>
                            </a:rPr>
                            <m:t>𝑨𝑷</m:t>
                          </m:r>
                        </m:e>
                        <m:sub>
                          <m:r>
                            <a:rPr lang="cs-CZ" sz="2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𝟐𝟏𝟓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693" y="5659774"/>
                <a:ext cx="1336135" cy="307777"/>
              </a:xfrm>
              <a:prstGeom prst="rect">
                <a:avLst/>
              </a:prstGeom>
              <a:blipFill>
                <a:blip r:embed="rId8"/>
                <a:stretch>
                  <a:fillRect l="-3196" r="-3653" b="-21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6488124" y="3501764"/>
                <a:ext cx="25383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800" dirty="0"/>
                        <m:t>230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dirty="0"/>
                        <m:t> + 32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2</m:t>
                      </m:r>
                      <m:r>
                        <m:rPr>
                          <m:nor/>
                        </m:rPr>
                        <a:rPr lang="cs-CZ" sz="1800" dirty="0"/>
                        <m:t> – 7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3 </m:t>
                      </m:r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8124" y="3501764"/>
                <a:ext cx="2538387" cy="276999"/>
              </a:xfrm>
              <a:prstGeom prst="rect">
                <a:avLst/>
              </a:prstGeom>
              <a:blipFill>
                <a:blip r:embed="rId9"/>
                <a:stretch>
                  <a:fillRect l="-1439" b="-86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6449683" y="3891774"/>
                <a:ext cx="261526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e>
                        <m:sub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800" dirty="0"/>
                        <m:t>230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dirty="0"/>
                        <m:t> + 32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2</m:t>
                      </m:r>
                      <m:r>
                        <m:rPr>
                          <m:nor/>
                        </m:rPr>
                        <a:rPr lang="cs-CZ" sz="1800" dirty="0"/>
                        <m:t> – 7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3 </m:t>
                      </m:r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683" y="3891774"/>
                <a:ext cx="2615267" cy="276999"/>
              </a:xfrm>
              <a:prstGeom prst="rect">
                <a:avLst/>
              </a:prstGeom>
              <a:blipFill>
                <a:blip r:embed="rId10"/>
                <a:stretch>
                  <a:fillRect l="-1399" b="-173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6540482" y="4327453"/>
                <a:ext cx="2458622" cy="2308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5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5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e>
                        <m:sub>
                          <m:r>
                            <a:rPr lang="cs-CZ" sz="15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15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500" dirty="0"/>
                        <m:t>230</m:t>
                      </m:r>
                      <m:r>
                        <m:rPr>
                          <m:nor/>
                        </m:rPr>
                        <a:rPr lang="cs-CZ" sz="15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1500" dirty="0"/>
                        <m:t> + 32</m:t>
                      </m:r>
                      <m:r>
                        <m:rPr>
                          <m:nor/>
                        </m:rPr>
                        <a:rPr lang="cs-CZ" sz="15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1500" baseline="30000" dirty="0"/>
                        <m:t>2</m:t>
                      </m:r>
                      <m:r>
                        <m:rPr>
                          <m:nor/>
                        </m:rPr>
                        <a:rPr lang="cs-CZ" sz="1500" dirty="0"/>
                        <m:t> – 7</m:t>
                      </m:r>
                      <m:r>
                        <m:rPr>
                          <m:nor/>
                        </m:rPr>
                        <a:rPr lang="cs-CZ" sz="15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1500" baseline="30000" dirty="0"/>
                        <m:t>3 </m:t>
                      </m:r>
                    </m:oMath>
                  </m:oMathPara>
                </a14:m>
                <a:endParaRPr lang="cs-CZ" sz="15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482" y="4327453"/>
                <a:ext cx="2458622" cy="230832"/>
              </a:xfrm>
              <a:prstGeom prst="rect">
                <a:avLst/>
              </a:prstGeom>
              <a:blipFill>
                <a:blip r:embed="rId11"/>
                <a:stretch>
                  <a:fillRect l="-1241" b="-157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6774622" y="4716965"/>
                <a:ext cx="13560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𝑻𝑷</m:t>
                          </m:r>
                        </m:e>
                        <m:sub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cs-CZ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800" b="1" i="1" dirty="0" smtClean="0"/>
                        <m:t>1 075</m:t>
                      </m:r>
                    </m:oMath>
                  </m:oMathPara>
                </a14:m>
                <a:endParaRPr lang="cs-CZ" sz="1800" b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4622" y="4716965"/>
                <a:ext cx="1356076" cy="276999"/>
              </a:xfrm>
              <a:prstGeom prst="rect">
                <a:avLst/>
              </a:prstGeom>
              <a:blipFill>
                <a:blip r:embed="rId12"/>
                <a:stretch>
                  <a:fillRect l="-3139" r="-3587"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143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4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2" grpId="0"/>
      <p:bldP spid="23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315844"/>
            <a:ext cx="8675650" cy="498459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Celkové náklady firmy na výrobu daného statku jsou dány rovnicí:  TC = 70 + 3Q + 2Q</a:t>
            </a:r>
            <a:r>
              <a:rPr lang="cs-CZ" sz="2800" b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celkové příjmy: </a:t>
            </a:r>
            <a:b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 = 35Q. Pokud firma maximalizuje zisk, bude její hospodářský výsledek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63388" y="3713558"/>
            <a:ext cx="1122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TR = 35Q</a:t>
            </a:r>
            <a:endParaRPr lang="cs-CZ" sz="1800" dirty="0"/>
          </a:p>
        </p:txBody>
      </p:sp>
      <p:sp>
        <p:nvSpPr>
          <p:cNvPr id="7" name="Obdélník 6"/>
          <p:cNvSpPr/>
          <p:nvPr/>
        </p:nvSpPr>
        <p:spPr>
          <a:xfrm>
            <a:off x="373006" y="4163055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MR = 35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57200" y="3325616"/>
                <a:ext cx="12052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𝑴𝑹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𝑴𝑪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325616"/>
                <a:ext cx="1205265" cy="307777"/>
              </a:xfrm>
              <a:prstGeom prst="rect">
                <a:avLst/>
              </a:prstGeom>
              <a:blipFill>
                <a:blip r:embed="rId2"/>
                <a:stretch>
                  <a:fillRect l="-4040" r="-3535"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délník 8"/>
          <p:cNvSpPr/>
          <p:nvPr/>
        </p:nvSpPr>
        <p:spPr>
          <a:xfrm>
            <a:off x="373006" y="4729999"/>
            <a:ext cx="19255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TC = 70 + 3Q + 2Q</a:t>
            </a:r>
            <a:r>
              <a:rPr lang="cs-CZ" sz="16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cs-CZ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sz="1600" dirty="0"/>
          </a:p>
        </p:txBody>
      </p:sp>
      <p:sp>
        <p:nvSpPr>
          <p:cNvPr id="10" name="Obdélník 9"/>
          <p:cNvSpPr/>
          <p:nvPr/>
        </p:nvSpPr>
        <p:spPr>
          <a:xfrm>
            <a:off x="373006" y="5168120"/>
            <a:ext cx="13436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MC = 3 + 4Q </a:t>
            </a:r>
            <a:endParaRPr lang="cs-CZ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833866" y="3325615"/>
                <a:ext cx="145661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35=3+4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866" y="3325615"/>
                <a:ext cx="1456617" cy="307777"/>
              </a:xfrm>
              <a:prstGeom prst="rect">
                <a:avLst/>
              </a:prstGeom>
              <a:blipFill>
                <a:blip r:embed="rId3"/>
                <a:stretch>
                  <a:fillRect l="-3766" r="-4184" b="-3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674557" y="3737887"/>
                <a:ext cx="189744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− 4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=−35+3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557" y="3737887"/>
                <a:ext cx="1897443" cy="307777"/>
              </a:xfrm>
              <a:prstGeom prst="rect">
                <a:avLst/>
              </a:prstGeom>
              <a:blipFill>
                <a:blip r:embed="rId4"/>
                <a:stretch>
                  <a:fillRect l="-322" r="-2251" b="-294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674557" y="4216160"/>
                <a:ext cx="14484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− 4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=−32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557" y="4216160"/>
                <a:ext cx="1448410" cy="307777"/>
              </a:xfrm>
              <a:prstGeom prst="rect">
                <a:avLst/>
              </a:prstGeom>
              <a:blipFill>
                <a:blip r:embed="rId5"/>
                <a:stretch>
                  <a:fillRect l="-844" r="-3376" b="-3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délník 14"/>
              <p:cNvSpPr/>
              <p:nvPr/>
            </p:nvSpPr>
            <p:spPr>
              <a:xfrm>
                <a:off x="2833866" y="4694433"/>
                <a:ext cx="105689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1" i="1"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𝒌𝒔</m:t>
                      </m:r>
                    </m:oMath>
                  </m:oMathPara>
                </a14:m>
                <a:endParaRPr lang="cs-CZ" sz="1600" b="1" dirty="0"/>
              </a:p>
            </p:txBody>
          </p:sp>
        </mc:Choice>
        <mc:Fallback xmlns=""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866" y="4694433"/>
                <a:ext cx="1056892" cy="338554"/>
              </a:xfrm>
              <a:prstGeom prst="rect">
                <a:avLst/>
              </a:prstGeom>
              <a:blipFill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4790306" y="3171726"/>
                <a:ext cx="15544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𝑇𝐶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306" y="3171726"/>
                <a:ext cx="1554465" cy="307777"/>
              </a:xfrm>
              <a:prstGeom prst="rect">
                <a:avLst/>
              </a:prstGeom>
              <a:blipFill>
                <a:blip r:embed="rId7"/>
                <a:stretch>
                  <a:fillRect l="-1961" r="-2353" b="-98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délník 16"/>
          <p:cNvSpPr/>
          <p:nvPr/>
        </p:nvSpPr>
        <p:spPr>
          <a:xfrm>
            <a:off x="4687325" y="3537832"/>
            <a:ext cx="12715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TR = 35Q</a:t>
            </a:r>
            <a:endParaRPr lang="cs-CZ" sz="2000" dirty="0"/>
          </a:p>
        </p:txBody>
      </p:sp>
      <p:sp>
        <p:nvSpPr>
          <p:cNvPr id="18" name="Obdélník 17"/>
          <p:cNvSpPr/>
          <p:nvPr/>
        </p:nvSpPr>
        <p:spPr>
          <a:xfrm>
            <a:off x="4687325" y="3955960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TR = 35*8</a:t>
            </a:r>
            <a:endParaRPr lang="cs-CZ" sz="2000" dirty="0"/>
          </a:p>
        </p:txBody>
      </p:sp>
      <p:sp>
        <p:nvSpPr>
          <p:cNvPr id="19" name="Obdélník 18"/>
          <p:cNvSpPr/>
          <p:nvPr/>
        </p:nvSpPr>
        <p:spPr>
          <a:xfrm>
            <a:off x="4687325" y="4370048"/>
            <a:ext cx="1534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TR = 280 Kč</a:t>
            </a:r>
            <a:endParaRPr lang="cs-CZ" sz="2000" dirty="0"/>
          </a:p>
        </p:txBody>
      </p:sp>
      <p:sp>
        <p:nvSpPr>
          <p:cNvPr id="20" name="Obdélník 19"/>
          <p:cNvSpPr/>
          <p:nvPr/>
        </p:nvSpPr>
        <p:spPr>
          <a:xfrm>
            <a:off x="4687325" y="4830630"/>
            <a:ext cx="24240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TC = 70 + 3Q + 2Q</a:t>
            </a:r>
            <a:r>
              <a:rPr lang="cs-CZ" sz="2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sz="2000" dirty="0"/>
          </a:p>
        </p:txBody>
      </p:sp>
      <p:sp>
        <p:nvSpPr>
          <p:cNvPr id="21" name="Obdélník 20"/>
          <p:cNvSpPr/>
          <p:nvPr/>
        </p:nvSpPr>
        <p:spPr>
          <a:xfrm>
            <a:off x="4683270" y="5252756"/>
            <a:ext cx="250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TC = 70 + 3*8 + 2*8</a:t>
            </a:r>
            <a:r>
              <a:rPr lang="cs-CZ" sz="2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sz="2000" dirty="0"/>
          </a:p>
        </p:txBody>
      </p:sp>
      <p:sp>
        <p:nvSpPr>
          <p:cNvPr id="22" name="Obdélník 21"/>
          <p:cNvSpPr/>
          <p:nvPr/>
        </p:nvSpPr>
        <p:spPr>
          <a:xfrm>
            <a:off x="4687325" y="5707263"/>
            <a:ext cx="1534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TC = 222 Kč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7189084" y="3060156"/>
                <a:ext cx="15544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𝑇𝐶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9084" y="3060156"/>
                <a:ext cx="1554465" cy="307777"/>
              </a:xfrm>
              <a:prstGeom prst="rect">
                <a:avLst/>
              </a:prstGeom>
              <a:blipFill>
                <a:blip r:embed="rId8"/>
                <a:stretch>
                  <a:fillRect l="-1569" r="-2745"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7182842" y="3500364"/>
                <a:ext cx="177131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=280 −222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842" y="3500364"/>
                <a:ext cx="1771319" cy="307777"/>
              </a:xfrm>
              <a:prstGeom prst="rect">
                <a:avLst/>
              </a:prstGeom>
              <a:blipFill>
                <a:blip r:embed="rId9"/>
                <a:stretch>
                  <a:fillRect l="-1031" r="-2405" b="-98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7182842" y="3925220"/>
                <a:ext cx="125014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𝟓𝟖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842" y="3925220"/>
                <a:ext cx="1250149" cy="307777"/>
              </a:xfrm>
              <a:prstGeom prst="rect">
                <a:avLst/>
              </a:prstGeom>
              <a:blipFill>
                <a:blip r:embed="rId10"/>
                <a:stretch>
                  <a:fillRect l="-2439" r="-4878" b="-1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40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Krátké období:</a:t>
            </a:r>
          </a:p>
          <a:p>
            <a:pPr lvl="1"/>
            <a:r>
              <a:rPr lang="cs-CZ" dirty="0"/>
              <a:t>(</a:t>
            </a:r>
            <a:r>
              <a:rPr lang="cs-CZ" i="1" dirty="0" err="1"/>
              <a:t>short</a:t>
            </a:r>
            <a:r>
              <a:rPr lang="cs-CZ" i="1" dirty="0"/>
              <a:t> run</a:t>
            </a:r>
            <a:r>
              <a:rPr lang="cs-CZ" dirty="0"/>
              <a:t>) je časové období, během něhož mohou byt změněny </a:t>
            </a:r>
            <a:r>
              <a:rPr lang="cs-CZ" b="1" dirty="0">
                <a:solidFill>
                  <a:srgbClr val="FF0000"/>
                </a:solidFill>
              </a:rPr>
              <a:t>variabilní</a:t>
            </a:r>
            <a:r>
              <a:rPr lang="cs-CZ" dirty="0"/>
              <a:t>, tzn. proměnlivé vstupy (suroviny, energie, práce), nikoli však všechny vstupy. </a:t>
            </a:r>
          </a:p>
          <a:p>
            <a:pPr lvl="1"/>
            <a:r>
              <a:rPr lang="cs-CZ" b="1" dirty="0">
                <a:solidFill>
                  <a:srgbClr val="FF0000"/>
                </a:solidFill>
              </a:rPr>
              <a:t>Fixními</a:t>
            </a:r>
            <a:r>
              <a:rPr lang="cs-CZ" dirty="0"/>
              <a:t>, tzn. neměnnými vstupy jsou zpravidla budovy, výrobní linky, stroje, sklady apod. </a:t>
            </a:r>
          </a:p>
          <a:p>
            <a:pPr lvl="1"/>
            <a:r>
              <a:rPr lang="cs-CZ" dirty="0"/>
              <a:t>Krátké období definujeme jako období, během něhož množství </a:t>
            </a:r>
            <a:r>
              <a:rPr lang="cs-CZ" b="1" dirty="0"/>
              <a:t>alespoň jednoho ze vstupů zůstává nezměněno</a:t>
            </a:r>
            <a:r>
              <a:rPr lang="cs-CZ" dirty="0"/>
              <a:t>.</a:t>
            </a:r>
          </a:p>
          <a:p>
            <a:pPr lvl="1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947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b="1" dirty="0"/>
              <a:t>Krátké období:</a:t>
            </a:r>
          </a:p>
          <a:p>
            <a:pPr lvl="1"/>
            <a:r>
              <a:rPr lang="cs-CZ" dirty="0"/>
              <a:t>Ostatní vstupy se mění. </a:t>
            </a:r>
          </a:p>
          <a:p>
            <a:pPr lvl="1"/>
            <a:r>
              <a:rPr lang="cs-CZ" dirty="0"/>
              <a:t>Firma může měnit objem své produkce jen v rámci své výrobní kapacity, např. zvýšením nebo snížením počtu směn, změnou jejich délky, přijetím dodatečných pracovníků atd. </a:t>
            </a:r>
          </a:p>
          <a:p>
            <a:pPr lvl="1"/>
            <a:r>
              <a:rPr lang="cs-CZ" dirty="0"/>
              <a:t>Jinými slovy: </a:t>
            </a:r>
            <a:r>
              <a:rPr lang="cs-CZ" i="1" dirty="0"/>
              <a:t>Období je příliš krátké na to, aby v něm bylo možno uvádět do provozu další výrobní zařízeni, zakládat další závody.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70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Dlouhé období:</a:t>
            </a:r>
          </a:p>
          <a:p>
            <a:pPr lvl="1"/>
            <a:r>
              <a:rPr lang="cs-CZ" dirty="0"/>
              <a:t>(</a:t>
            </a:r>
            <a:r>
              <a:rPr lang="cs-CZ" i="1" dirty="0"/>
              <a:t>long run</a:t>
            </a:r>
            <a:r>
              <a:rPr lang="cs-CZ" dirty="0"/>
              <a:t>) je obdobím, během něhož mohou byt </a:t>
            </a:r>
            <a:r>
              <a:rPr lang="cs-CZ" b="1" dirty="0">
                <a:solidFill>
                  <a:srgbClr val="FF0000"/>
                </a:solidFill>
              </a:rPr>
              <a:t>změněny všechny vstupy </a:t>
            </a:r>
            <a:r>
              <a:rPr lang="pl-PL" dirty="0"/>
              <a:t>– jak prace, suroviny, tak i kapitalove statky (vyrobni zařizeni, budovy). </a:t>
            </a:r>
          </a:p>
          <a:p>
            <a:pPr lvl="1"/>
            <a:r>
              <a:rPr lang="pl-PL" dirty="0"/>
              <a:t>To znamena, </a:t>
            </a:r>
            <a:r>
              <a:rPr lang="cs-CZ" dirty="0"/>
              <a:t>že v dlouhém období jsou</a:t>
            </a:r>
            <a:r>
              <a:rPr lang="cs-CZ" b="1" dirty="0"/>
              <a:t> všechny vstupy</a:t>
            </a: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variabilní</a:t>
            </a:r>
            <a:r>
              <a:rPr lang="cs-CZ" dirty="0"/>
              <a:t> a žádné veličiny </a:t>
            </a:r>
            <a:r>
              <a:rPr lang="cs-CZ" b="1" dirty="0"/>
              <a:t>nejsou</a:t>
            </a:r>
            <a:r>
              <a:rPr lang="cs-CZ" dirty="0"/>
              <a:t> </a:t>
            </a:r>
            <a:r>
              <a:rPr lang="cs-CZ" b="1" dirty="0"/>
              <a:t>konstantní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Disponibilní produkční kapacita firmy se zpravidla mění v dlouhém období, neboť v jeho časovém rámci lze instalovat nova výrobní zařízeni a zakládat další provozovny.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966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</TotalTime>
  <Words>3595</Words>
  <Application>Microsoft Office PowerPoint</Application>
  <PresentationFormat>Předvádění na obrazovce (4:3)</PresentationFormat>
  <Paragraphs>428</Paragraphs>
  <Slides>67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67</vt:i4>
      </vt:variant>
    </vt:vector>
  </HeadingPairs>
  <TitlesOfParts>
    <vt:vector size="77" baseType="lpstr">
      <vt:lpstr>Arial</vt:lpstr>
      <vt:lpstr>Calibri</vt:lpstr>
      <vt:lpstr>Cambria Math</vt:lpstr>
      <vt:lpstr>MinionPro-BoldIt</vt:lpstr>
      <vt:lpstr>MinionPro-It</vt:lpstr>
      <vt:lpstr>MinionPro-Regular</vt:lpstr>
      <vt:lpstr>Times New Roman</vt:lpstr>
      <vt:lpstr>Office Theme</vt:lpstr>
      <vt:lpstr>Equation.3</vt:lpstr>
      <vt:lpstr>Rovnice</vt:lpstr>
      <vt:lpstr>Mikroekonomie </vt:lpstr>
      <vt:lpstr>Firma</vt:lpstr>
      <vt:lpstr>Firma</vt:lpstr>
      <vt:lpstr>Časové období</vt:lpstr>
      <vt:lpstr>Časové období</vt:lpstr>
      <vt:lpstr>Časové období</vt:lpstr>
      <vt:lpstr>Časové období</vt:lpstr>
      <vt:lpstr>Časové období</vt:lpstr>
      <vt:lpstr>Časové období</vt:lpstr>
      <vt:lpstr>Časové období</vt:lpstr>
      <vt:lpstr>Časové období</vt:lpstr>
      <vt:lpstr>Cíle firem</vt:lpstr>
      <vt:lpstr>Cíle firem</vt:lpstr>
      <vt:lpstr>Cíle firem</vt:lpstr>
      <vt:lpstr>Cíle firem</vt:lpstr>
      <vt:lpstr>Baumolův model firmy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K procvičení</vt:lpstr>
      <vt:lpstr>K procvičení</vt:lpstr>
      <vt:lpstr>K procvičení</vt:lpstr>
      <vt:lpstr>K procvičení</vt:lpstr>
      <vt:lpstr>K procvičení</vt:lpstr>
      <vt:lpstr>K procvičení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84</cp:revision>
  <cp:lastPrinted>2024-09-22T15:08:10Z</cp:lastPrinted>
  <dcterms:modified xsi:type="dcterms:W3CDTF">2026-01-15T08:45:28Z</dcterms:modified>
</cp:coreProperties>
</file>