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2"/>
  </p:notesMasterIdLst>
  <p:handoutMasterIdLst>
    <p:handoutMasterId r:id="rId33"/>
  </p:handoutMasterIdLst>
  <p:sldIdLst>
    <p:sldId id="256" r:id="rId2"/>
    <p:sldId id="285" r:id="rId3"/>
    <p:sldId id="287" r:id="rId4"/>
    <p:sldId id="289" r:id="rId5"/>
    <p:sldId id="291" r:id="rId6"/>
    <p:sldId id="292" r:id="rId7"/>
    <p:sldId id="294" r:id="rId8"/>
    <p:sldId id="296" r:id="rId9"/>
    <p:sldId id="298" r:id="rId10"/>
    <p:sldId id="300" r:id="rId11"/>
    <p:sldId id="302" r:id="rId12"/>
    <p:sldId id="304" r:id="rId13"/>
    <p:sldId id="307" r:id="rId14"/>
    <p:sldId id="308" r:id="rId15"/>
    <p:sldId id="310" r:id="rId16"/>
    <p:sldId id="312" r:id="rId17"/>
    <p:sldId id="315" r:id="rId18"/>
    <p:sldId id="314" r:id="rId19"/>
    <p:sldId id="318" r:id="rId20"/>
    <p:sldId id="320" r:id="rId21"/>
    <p:sldId id="323" r:id="rId22"/>
    <p:sldId id="324" r:id="rId23"/>
    <p:sldId id="325" r:id="rId24"/>
    <p:sldId id="328" r:id="rId25"/>
    <p:sldId id="330" r:id="rId26"/>
    <p:sldId id="332" r:id="rId27"/>
    <p:sldId id="333" r:id="rId28"/>
    <p:sldId id="338" r:id="rId29"/>
    <p:sldId id="337" r:id="rId30"/>
    <p:sldId id="261" r:id="rId31"/>
  </p:sldIdLst>
  <p:sldSz cx="9144000" cy="6858000" type="screen4x3"/>
  <p:notesSz cx="9925050" cy="67976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26" autoAdjust="0"/>
    <p:restoredTop sz="94660"/>
  </p:normalViewPr>
  <p:slideViewPr>
    <p:cSldViewPr snapToGrid="0">
      <p:cViewPr varScale="1">
        <p:scale>
          <a:sx n="57" d="100"/>
          <a:sy n="57" d="100"/>
        </p:scale>
        <p:origin x="1488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0855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1898" y="1"/>
            <a:ext cx="4300855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CA09BB-5A47-43AC-96B3-A21A155AF4B1}" type="datetimeFigureOut">
              <a:rPr lang="cs-CZ" smtClean="0"/>
              <a:t>23.11.2024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0855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1898" y="6456612"/>
            <a:ext cx="4300855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6AA3D4-73EB-4034-88FC-4E409C142F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78183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4300855" cy="3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621898" y="0"/>
            <a:ext cx="4300855" cy="3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262313" y="509588"/>
            <a:ext cx="3400425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92505" y="3228896"/>
            <a:ext cx="794004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6456612"/>
            <a:ext cx="4300855" cy="3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621898" y="6456612"/>
            <a:ext cx="4300855" cy="3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262313" y="509588"/>
            <a:ext cx="3400425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992505" y="3228896"/>
            <a:ext cx="794004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5621898" y="6456612"/>
            <a:ext cx="4300855" cy="3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:notes"/>
          <p:cNvSpPr txBox="1">
            <a:spLocks noGrp="1"/>
          </p:cNvSpPr>
          <p:nvPr>
            <p:ph type="body" idx="1"/>
          </p:nvPr>
        </p:nvSpPr>
        <p:spPr>
          <a:xfrm>
            <a:off x="992505" y="3228896"/>
            <a:ext cx="7940040" cy="305895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262313" y="509588"/>
            <a:ext cx="3400425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289833" y="2286000"/>
            <a:ext cx="8704877" cy="3318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>
              <a:buClr>
                <a:srgbClr val="D10202"/>
              </a:buClr>
              <a:buSzPts val="4400"/>
            </a:pPr>
            <a:r>
              <a:rPr lang="cs-CZ" b="1" dirty="0">
                <a:solidFill>
                  <a:srgbClr val="D10202"/>
                </a:solidFill>
              </a:rPr>
              <a:t>Mikroekonomie</a:t>
            </a:r>
            <a:br>
              <a:rPr lang="cs-CZ" b="1" dirty="0">
                <a:solidFill>
                  <a:srgbClr val="D10202"/>
                </a:solidFill>
              </a:rPr>
            </a:br>
            <a:r>
              <a:rPr lang="cs-CZ" b="1" dirty="0">
                <a:solidFill>
                  <a:srgbClr val="D10202"/>
                </a:solidFill>
              </a:rPr>
              <a:t>XMIK </a:t>
            </a:r>
            <a:br>
              <a:rPr lang="cs-CZ" b="1" dirty="0">
                <a:solidFill>
                  <a:srgbClr val="D10202"/>
                </a:solidFill>
              </a:rPr>
            </a:br>
            <a:r>
              <a:rPr lang="cs-CZ" sz="2400" b="1" dirty="0">
                <a:solidFill>
                  <a:srgbClr val="D10202"/>
                </a:solidFill>
              </a:rPr>
              <a:t/>
            </a:r>
            <a:br>
              <a:rPr lang="cs-CZ" sz="2400" b="1" dirty="0">
                <a:solidFill>
                  <a:srgbClr val="D10202"/>
                </a:solidFill>
              </a:rPr>
            </a:br>
            <a:r>
              <a:rPr lang="cs-CZ" b="1" dirty="0" smtClean="0">
                <a:solidFill>
                  <a:srgbClr val="D10202"/>
                </a:solidFill>
              </a:rPr>
              <a:t>Opakování - grafy</a:t>
            </a:r>
            <a:endParaRPr lang="cs-CZ" b="1" dirty="0"/>
          </a:p>
        </p:txBody>
      </p:sp>
      <p:sp>
        <p:nvSpPr>
          <p:cNvPr id="90" name="Google Shape;90;p13"/>
          <p:cNvSpPr txBox="1"/>
          <p:nvPr/>
        </p:nvSpPr>
        <p:spPr>
          <a:xfrm>
            <a:off x="464234" y="5884219"/>
            <a:ext cx="4894206" cy="53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Autor: Ing. Jaroslav Škrabal, Ph.D.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 descr="Výsledek obrázku pro ikea logo"/>
          <p:cNvSpPr/>
          <p:nvPr/>
        </p:nvSpPr>
        <p:spPr>
          <a:xfrm>
            <a:off x="4419599" y="1703717"/>
            <a:ext cx="1877683" cy="187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800942" y="5604868"/>
            <a:ext cx="3878824" cy="725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26</a:t>
            </a: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11. 2024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Olomouc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377863"/>
            <a:ext cx="8229600" cy="84378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Graficky znázorněte, co se stane s křivkou BL v případě snížení úrovně důchodu spotřebitele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type="body" idx="1"/>
          </p:nvPr>
        </p:nvSpPr>
        <p:spPr>
          <a:xfrm>
            <a:off x="457200" y="2329841"/>
            <a:ext cx="8229600" cy="3796322"/>
          </a:xfrm>
        </p:spPr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2968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377863"/>
            <a:ext cx="8229600" cy="84378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Graficky znázorněte, co se stane s křivkou BL v případě zvýšení úrovně důchodu spotřebitele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type="body" idx="1"/>
          </p:nvPr>
        </p:nvSpPr>
        <p:spPr>
          <a:xfrm>
            <a:off x="457200" y="2329841"/>
            <a:ext cx="8229600" cy="3796322"/>
          </a:xfrm>
        </p:spPr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6841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377863"/>
            <a:ext cx="8229600" cy="84378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Graficky znázorněte, jak se změní izokosta, pokud dojde ke snížení ceny práce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type="body" idx="1"/>
          </p:nvPr>
        </p:nvSpPr>
        <p:spPr>
          <a:xfrm>
            <a:off x="457200" y="2329841"/>
            <a:ext cx="8229600" cy="3796322"/>
          </a:xfrm>
        </p:spPr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8519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377863"/>
            <a:ext cx="8229600" cy="84378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Graficky znázorněte, jak se změní izokosta, pokud dojde ke zvýšení ceny práce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type="body" idx="1"/>
          </p:nvPr>
        </p:nvSpPr>
        <p:spPr>
          <a:xfrm>
            <a:off x="457200" y="2329841"/>
            <a:ext cx="8229600" cy="3796322"/>
          </a:xfrm>
        </p:spPr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5366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377863"/>
            <a:ext cx="8229600" cy="84378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Graficky znázorněte, jak se změní izokosta, pokud dojde ke snížení ceny kapitálu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type="body" idx="1"/>
          </p:nvPr>
        </p:nvSpPr>
        <p:spPr>
          <a:xfrm>
            <a:off x="457200" y="2329841"/>
            <a:ext cx="8229600" cy="3796322"/>
          </a:xfrm>
        </p:spPr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8933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377863"/>
            <a:ext cx="8229600" cy="84378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Graficky znázorněte, jak se změní izokosta, pokud dojde ke zvýšení ceny kapitálu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type="body" idx="1"/>
          </p:nvPr>
        </p:nvSpPr>
        <p:spPr>
          <a:xfrm>
            <a:off x="457200" y="2329841"/>
            <a:ext cx="8229600" cy="3796322"/>
          </a:xfrm>
        </p:spPr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9328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377863"/>
            <a:ext cx="8229600" cy="84378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Graficky znázorněte model hranice produkčních možností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type="body" idx="1"/>
          </p:nvPr>
        </p:nvSpPr>
        <p:spPr>
          <a:xfrm>
            <a:off x="457200" y="2329841"/>
            <a:ext cx="8229600" cy="3796322"/>
          </a:xfrm>
        </p:spPr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5388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377863"/>
            <a:ext cx="8229600" cy="84378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Graficky znázorněte křivku průměrných a mezních příjmů dokonale konkurenční firmy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type="body" idx="1"/>
          </p:nvPr>
        </p:nvSpPr>
        <p:spPr>
          <a:xfrm>
            <a:off x="457200" y="2329841"/>
            <a:ext cx="8229600" cy="3796322"/>
          </a:xfrm>
        </p:spPr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183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377863"/>
            <a:ext cx="8229600" cy="84378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Graficky znázorněte, co se stane s tržní křivkou poptávky v případě růstu ceny poptávaného zboží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type="body" idx="1"/>
          </p:nvPr>
        </p:nvSpPr>
        <p:spPr>
          <a:xfrm>
            <a:off x="457200" y="2329841"/>
            <a:ext cx="8229600" cy="3796322"/>
          </a:xfrm>
        </p:spPr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4750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377863"/>
            <a:ext cx="8229600" cy="84378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Graficky znázorněte, co se stane s tržní křivkou poptávky v případě poklesu ceny poptávaného zboží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type="body" idx="1"/>
          </p:nvPr>
        </p:nvSpPr>
        <p:spPr>
          <a:xfrm>
            <a:off x="457200" y="2329841"/>
            <a:ext cx="8229600" cy="3796322"/>
          </a:xfrm>
        </p:spPr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2434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58642"/>
            <a:ext cx="8229600" cy="603599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Graficky znázorněte: Přebytek na trhu pomerančů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type="body" idx="1"/>
          </p:nvPr>
        </p:nvSpPr>
        <p:spPr>
          <a:xfrm>
            <a:off x="457200" y="1806498"/>
            <a:ext cx="8229600" cy="4319665"/>
          </a:xfrm>
        </p:spPr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3782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377863"/>
            <a:ext cx="8229600" cy="84378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Graficky znázorněte, co se stane s tržní křivkou poptávky, pokud dojde k růstu příjmů spotřebitelů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type="body" idx="1"/>
          </p:nvPr>
        </p:nvSpPr>
        <p:spPr>
          <a:xfrm>
            <a:off x="457200" y="2329841"/>
            <a:ext cx="8229600" cy="3796322"/>
          </a:xfrm>
        </p:spPr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4340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377863"/>
            <a:ext cx="8229600" cy="84378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Graficky znázorněte, co se stane s křivkou nabídky v případě zvýšení nákladů na výrobní faktor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type="body" idx="1"/>
          </p:nvPr>
        </p:nvSpPr>
        <p:spPr>
          <a:xfrm>
            <a:off x="457200" y="2329841"/>
            <a:ext cx="8229600" cy="3796322"/>
          </a:xfrm>
        </p:spPr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4382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377862"/>
            <a:ext cx="8229600" cy="638828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Graficky znázorněte, co se stane s tržní křivkou nabídky, pokud firmy dostanou dotace na výrobu daného zboží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type="body" idx="1"/>
          </p:nvPr>
        </p:nvSpPr>
        <p:spPr>
          <a:xfrm>
            <a:off x="457200" y="2855933"/>
            <a:ext cx="8229600" cy="3270229"/>
          </a:xfrm>
        </p:spPr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5771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377862"/>
            <a:ext cx="8229600" cy="638828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Zakreslete křivku celkových příjmů dokonale konkurenční firmy 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type="body" idx="1"/>
          </p:nvPr>
        </p:nvSpPr>
        <p:spPr>
          <a:xfrm>
            <a:off x="457200" y="2855933"/>
            <a:ext cx="8229600" cy="3270229"/>
          </a:xfrm>
        </p:spPr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7919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377862"/>
            <a:ext cx="8229600" cy="638828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Zakreslete bod zvratu dokonale konkurenční firmy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type="body" idx="1"/>
          </p:nvPr>
        </p:nvSpPr>
        <p:spPr>
          <a:xfrm>
            <a:off x="457200" y="2855933"/>
            <a:ext cx="8229600" cy="3270229"/>
          </a:xfrm>
        </p:spPr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614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377862"/>
            <a:ext cx="8229600" cy="638828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Graficky znázorněte individuální nabídku práce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type="body" idx="1"/>
          </p:nvPr>
        </p:nvSpPr>
        <p:spPr>
          <a:xfrm>
            <a:off x="457200" y="2855933"/>
            <a:ext cx="8229600" cy="3270229"/>
          </a:xfrm>
        </p:spPr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4129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377862"/>
            <a:ext cx="8229600" cy="638828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Graficky znázorněte rovnováhu na trhu práce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type="body" idx="1"/>
          </p:nvPr>
        </p:nvSpPr>
        <p:spPr>
          <a:xfrm>
            <a:off x="457200" y="2855933"/>
            <a:ext cx="8229600" cy="3270229"/>
          </a:xfrm>
        </p:spPr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6609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377862"/>
            <a:ext cx="8229600" cy="638828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Graficky znázorněte pozemkovou rentu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type="body" idx="1"/>
          </p:nvPr>
        </p:nvSpPr>
        <p:spPr>
          <a:xfrm>
            <a:off x="457200" y="2855933"/>
            <a:ext cx="8229600" cy="3270229"/>
          </a:xfrm>
        </p:spPr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7356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377862"/>
            <a:ext cx="8229600" cy="638828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Graficky znázorněte </a:t>
            </a:r>
            <a:r>
              <a:rPr lang="cs-CZ" b="1" dirty="0" smtClean="0"/>
              <a:t>přebytek spotřebitele, výrobce v DK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type="body" idx="1"/>
          </p:nvPr>
        </p:nvSpPr>
        <p:spPr>
          <a:xfrm>
            <a:off x="457200" y="2855933"/>
            <a:ext cx="8229600" cy="3270229"/>
          </a:xfrm>
        </p:spPr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1569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377862"/>
            <a:ext cx="8229600" cy="638828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Graficky znázorněte </a:t>
            </a:r>
            <a:r>
              <a:rPr lang="cs-CZ" b="1" dirty="0" smtClean="0"/>
              <a:t>přebytek spotřebitele, výrobce a náklady mrtvé vány v NDK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type="body" idx="1"/>
          </p:nvPr>
        </p:nvSpPr>
        <p:spPr>
          <a:xfrm>
            <a:off x="457200" y="2855933"/>
            <a:ext cx="8229600" cy="3270229"/>
          </a:xfrm>
        </p:spPr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7363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58642"/>
            <a:ext cx="8229600" cy="603599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Graficky znázorněte: Nedostatek na trhu pomerančů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type="body" idx="1"/>
          </p:nvPr>
        </p:nvSpPr>
        <p:spPr>
          <a:xfrm>
            <a:off x="457200" y="1806498"/>
            <a:ext cx="8229600" cy="4319665"/>
          </a:xfrm>
        </p:spPr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7760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8"/>
          <p:cNvSpPr txBox="1"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cs-CZ" sz="4400" dirty="0">
                <a:solidFill>
                  <a:srgbClr val="C00000"/>
                </a:solidFill>
              </a:rPr>
              <a:t>DĚKUJI ZA POZORNOST</a:t>
            </a:r>
            <a:endParaRPr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58642"/>
            <a:ext cx="8229600" cy="603599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Graficky znázorněte: Rovnováhu na trhu pomerančů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type="body" idx="1"/>
          </p:nvPr>
        </p:nvSpPr>
        <p:spPr>
          <a:xfrm>
            <a:off x="457200" y="1806498"/>
            <a:ext cx="8229600" cy="4319665"/>
          </a:xfrm>
        </p:spPr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9969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377863"/>
            <a:ext cx="8229600" cy="84378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Graficky znázorněte dle </a:t>
            </a:r>
            <a:r>
              <a:rPr lang="cs-CZ" b="1" dirty="0" err="1"/>
              <a:t>ordinalistické</a:t>
            </a:r>
            <a:r>
              <a:rPr lang="cs-CZ" b="1" dirty="0"/>
              <a:t> verze měření užitku: </a:t>
            </a:r>
            <a:r>
              <a:rPr lang="cs-CZ" b="1" dirty="0">
                <a:solidFill>
                  <a:prstClr val="black"/>
                </a:solidFill>
              </a:rPr>
              <a:t>mám rád(a) </a:t>
            </a:r>
            <a:r>
              <a:rPr lang="cs-CZ" b="1" dirty="0" err="1">
                <a:solidFill>
                  <a:prstClr val="black"/>
                </a:solidFill>
              </a:rPr>
              <a:t>baileys</a:t>
            </a:r>
            <a:r>
              <a:rPr lang="cs-CZ" b="1" dirty="0">
                <a:solidFill>
                  <a:prstClr val="black"/>
                </a:solidFill>
              </a:rPr>
              <a:t> i </a:t>
            </a:r>
            <a:r>
              <a:rPr lang="cs-CZ" b="1" dirty="0" err="1">
                <a:solidFill>
                  <a:prstClr val="black"/>
                </a:solidFill>
              </a:rPr>
              <a:t>rafaelo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type="body" idx="1"/>
          </p:nvPr>
        </p:nvSpPr>
        <p:spPr>
          <a:xfrm>
            <a:off x="457200" y="2329841"/>
            <a:ext cx="8229600" cy="3796322"/>
          </a:xfrm>
        </p:spPr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188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377863"/>
            <a:ext cx="8229600" cy="84378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Graficky znázorněte dle </a:t>
            </a:r>
            <a:r>
              <a:rPr lang="cs-CZ" b="1" dirty="0" err="1"/>
              <a:t>ordinalistické</a:t>
            </a:r>
            <a:r>
              <a:rPr lang="cs-CZ" b="1" dirty="0"/>
              <a:t> verze měření užitku: </a:t>
            </a:r>
            <a:r>
              <a:rPr lang="cs-CZ" b="1" dirty="0">
                <a:solidFill>
                  <a:prstClr val="black"/>
                </a:solidFill>
              </a:rPr>
              <a:t>miluji růže a nesnáším tulipány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type="body" idx="1"/>
          </p:nvPr>
        </p:nvSpPr>
        <p:spPr>
          <a:xfrm>
            <a:off x="457200" y="2329841"/>
            <a:ext cx="8229600" cy="3796322"/>
          </a:xfrm>
        </p:spPr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8680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377863"/>
            <a:ext cx="8229600" cy="84378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Graficky znázorněte celkový a mezní užitek dle </a:t>
            </a:r>
            <a:r>
              <a:rPr lang="cs-CZ" b="1" dirty="0" err="1"/>
              <a:t>kardinalistické</a:t>
            </a:r>
            <a:r>
              <a:rPr lang="cs-CZ" b="1" dirty="0"/>
              <a:t> verze měření užitečnosti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type="body" idx="1"/>
          </p:nvPr>
        </p:nvSpPr>
        <p:spPr>
          <a:xfrm>
            <a:off x="457200" y="2329841"/>
            <a:ext cx="8229600" cy="3796322"/>
          </a:xfrm>
        </p:spPr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4795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377863"/>
            <a:ext cx="8229600" cy="84378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Graficky znázorněte rovnováhu spotřebitele dle </a:t>
            </a:r>
            <a:r>
              <a:rPr lang="cs-CZ" b="1" dirty="0" err="1"/>
              <a:t>ordinalistické</a:t>
            </a:r>
            <a:r>
              <a:rPr lang="cs-CZ" b="1" dirty="0"/>
              <a:t> verze měření užitečnosti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type="body" idx="1"/>
          </p:nvPr>
        </p:nvSpPr>
        <p:spPr>
          <a:xfrm>
            <a:off x="457200" y="2329841"/>
            <a:ext cx="8229600" cy="3796322"/>
          </a:xfrm>
        </p:spPr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0204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377863"/>
            <a:ext cx="8229600" cy="84378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Graficky znázorněte nákladové optimum firmy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type="body" idx="1"/>
          </p:nvPr>
        </p:nvSpPr>
        <p:spPr>
          <a:xfrm>
            <a:off x="457200" y="2329841"/>
            <a:ext cx="8229600" cy="3796322"/>
          </a:xfrm>
        </p:spPr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6151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2357</TotalTime>
  <Words>327</Words>
  <Application>Microsoft Office PowerPoint</Application>
  <PresentationFormat>Předvádění na obrazovce (4:3)</PresentationFormat>
  <Paragraphs>34</Paragraphs>
  <Slides>30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3" baseType="lpstr">
      <vt:lpstr>Arial</vt:lpstr>
      <vt:lpstr>Calibri</vt:lpstr>
      <vt:lpstr>Office Theme</vt:lpstr>
      <vt:lpstr>Mikroekonomie XMIK   Opakování - grafy</vt:lpstr>
      <vt:lpstr>Graficky znázorněte: Přebytek na trhu pomerančů</vt:lpstr>
      <vt:lpstr>Graficky znázorněte: Nedostatek na trhu pomerančů</vt:lpstr>
      <vt:lpstr>Graficky znázorněte: Rovnováhu na trhu pomerančů</vt:lpstr>
      <vt:lpstr>Graficky znázorněte dle ordinalistické verze měření užitku: mám rád(a) baileys i rafaelo</vt:lpstr>
      <vt:lpstr>Graficky znázorněte dle ordinalistické verze měření užitku: miluji růže a nesnáším tulipány</vt:lpstr>
      <vt:lpstr>Graficky znázorněte celkový a mezní užitek dle kardinalistické verze měření užitečnosti</vt:lpstr>
      <vt:lpstr>Graficky znázorněte rovnováhu spotřebitele dle ordinalistické verze měření užitečnosti</vt:lpstr>
      <vt:lpstr>Graficky znázorněte nákladové optimum firmy</vt:lpstr>
      <vt:lpstr>Graficky znázorněte, co se stane s křivkou BL v případě snížení úrovně důchodu spotřebitele</vt:lpstr>
      <vt:lpstr>Graficky znázorněte, co se stane s křivkou BL v případě zvýšení úrovně důchodu spotřebitele</vt:lpstr>
      <vt:lpstr>Graficky znázorněte, jak se změní izokosta, pokud dojde ke snížení ceny práce</vt:lpstr>
      <vt:lpstr>Graficky znázorněte, jak se změní izokosta, pokud dojde ke zvýšení ceny práce</vt:lpstr>
      <vt:lpstr>Graficky znázorněte, jak se změní izokosta, pokud dojde ke snížení ceny kapitálu</vt:lpstr>
      <vt:lpstr>Graficky znázorněte, jak se změní izokosta, pokud dojde ke zvýšení ceny kapitálu</vt:lpstr>
      <vt:lpstr>Graficky znázorněte model hranice produkčních možností</vt:lpstr>
      <vt:lpstr>Graficky znázorněte křivku průměrných a mezních příjmů dokonale konkurenční firmy</vt:lpstr>
      <vt:lpstr>Graficky znázorněte, co se stane s tržní křivkou poptávky v případě růstu ceny poptávaného zboží</vt:lpstr>
      <vt:lpstr>Graficky znázorněte, co se stane s tržní křivkou poptávky v případě poklesu ceny poptávaného zboží</vt:lpstr>
      <vt:lpstr>Graficky znázorněte, co se stane s tržní křivkou poptávky, pokud dojde k růstu příjmů spotřebitelů</vt:lpstr>
      <vt:lpstr>Graficky znázorněte, co se stane s křivkou nabídky v případě zvýšení nákladů na výrobní faktor</vt:lpstr>
      <vt:lpstr>Graficky znázorněte, co se stane s tržní křivkou nabídky, pokud firmy dostanou dotace na výrobu daného zboží</vt:lpstr>
      <vt:lpstr>Zakreslete křivku celkových příjmů dokonale konkurenční firmy </vt:lpstr>
      <vt:lpstr>Zakreslete bod zvratu dokonale konkurenční firmy</vt:lpstr>
      <vt:lpstr>Graficky znázorněte individuální nabídku práce</vt:lpstr>
      <vt:lpstr>Graficky znázorněte rovnováhu na trhu práce</vt:lpstr>
      <vt:lpstr>Graficky znázorněte pozemkovou rentu</vt:lpstr>
      <vt:lpstr>Graficky znázorněte přebytek spotřebitele, výrobce v DK</vt:lpstr>
      <vt:lpstr>Graficky znázorněte přebytek spotřebitele, výrobce a náklady mrtvé vány v NDK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Strategický management XSM</dc:title>
  <dc:creator>Škrabal Jaroslav</dc:creator>
  <cp:lastModifiedBy>skr0004</cp:lastModifiedBy>
  <cp:revision>159</cp:revision>
  <cp:lastPrinted>2024-09-22T15:08:10Z</cp:lastPrinted>
  <dcterms:modified xsi:type="dcterms:W3CDTF">2024-11-23T17:07:24Z</dcterms:modified>
</cp:coreProperties>
</file>