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8"/>
  </p:notesMasterIdLst>
  <p:handoutMasterIdLst>
    <p:handoutMasterId r:id="rId49"/>
  </p:handoutMasterIdLst>
  <p:sldIdLst>
    <p:sldId id="256" r:id="rId2"/>
    <p:sldId id="285" r:id="rId3"/>
    <p:sldId id="693" r:id="rId4"/>
    <p:sldId id="694" r:id="rId5"/>
    <p:sldId id="695" r:id="rId6"/>
    <p:sldId id="696" r:id="rId7"/>
    <p:sldId id="697" r:id="rId8"/>
    <p:sldId id="698" r:id="rId9"/>
    <p:sldId id="699" r:id="rId10"/>
    <p:sldId id="700" r:id="rId11"/>
    <p:sldId id="701" r:id="rId12"/>
    <p:sldId id="702" r:id="rId13"/>
    <p:sldId id="703" r:id="rId14"/>
    <p:sldId id="704" r:id="rId15"/>
    <p:sldId id="705" r:id="rId16"/>
    <p:sldId id="706" r:id="rId17"/>
    <p:sldId id="707" r:id="rId18"/>
    <p:sldId id="708" r:id="rId19"/>
    <p:sldId id="709" r:id="rId20"/>
    <p:sldId id="710" r:id="rId21"/>
    <p:sldId id="711" r:id="rId22"/>
    <p:sldId id="712" r:id="rId23"/>
    <p:sldId id="713" r:id="rId24"/>
    <p:sldId id="714" r:id="rId25"/>
    <p:sldId id="715" r:id="rId26"/>
    <p:sldId id="716" r:id="rId27"/>
    <p:sldId id="717" r:id="rId28"/>
    <p:sldId id="718" r:id="rId29"/>
    <p:sldId id="720" r:id="rId30"/>
    <p:sldId id="719" r:id="rId31"/>
    <p:sldId id="721" r:id="rId32"/>
    <p:sldId id="722" r:id="rId33"/>
    <p:sldId id="723" r:id="rId34"/>
    <p:sldId id="724" r:id="rId35"/>
    <p:sldId id="725" r:id="rId36"/>
    <p:sldId id="726" r:id="rId37"/>
    <p:sldId id="727" r:id="rId38"/>
    <p:sldId id="730" r:id="rId39"/>
    <p:sldId id="728" r:id="rId40"/>
    <p:sldId id="729" r:id="rId41"/>
    <p:sldId id="731" r:id="rId42"/>
    <p:sldId id="732" r:id="rId43"/>
    <p:sldId id="733" r:id="rId44"/>
    <p:sldId id="734" r:id="rId45"/>
    <p:sldId id="735" r:id="rId46"/>
    <p:sldId id="261" r:id="rId47"/>
  </p:sldIdLst>
  <p:sldSz cx="9144000" cy="6858000" type="screen4x3"/>
  <p:notesSz cx="9925050"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6" autoAdjust="0"/>
    <p:restoredTop sz="94660"/>
  </p:normalViewPr>
  <p:slideViewPr>
    <p:cSldViewPr snapToGrid="0">
      <p:cViewPr>
        <p:scale>
          <a:sx n="60" d="100"/>
          <a:sy n="60" d="100"/>
        </p:scale>
        <p:origin x="140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1"/>
            <a:ext cx="4300855"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1898" y="1"/>
            <a:ext cx="4300855" cy="341064"/>
          </a:xfrm>
          <a:prstGeom prst="rect">
            <a:avLst/>
          </a:prstGeom>
        </p:spPr>
        <p:txBody>
          <a:bodyPr vert="horz" lIns="91440" tIns="45720" rIns="91440" bIns="45720" rtlCol="0"/>
          <a:lstStyle>
            <a:lvl1pPr algn="r">
              <a:defRPr sz="1200"/>
            </a:lvl1pPr>
          </a:lstStyle>
          <a:p>
            <a:fld id="{03CA09BB-5A47-43AC-96B3-A21A155AF4B1}" type="datetimeFigureOut">
              <a:rPr lang="cs-CZ" smtClean="0"/>
              <a:t>06.12.2024</a:t>
            </a:fld>
            <a:endParaRPr lang="cs-CZ"/>
          </a:p>
        </p:txBody>
      </p:sp>
      <p:sp>
        <p:nvSpPr>
          <p:cNvPr id="4" name="Zástupný symbol pro zápatí 3"/>
          <p:cNvSpPr>
            <a:spLocks noGrp="1"/>
          </p:cNvSpPr>
          <p:nvPr>
            <p:ph type="ftr" sz="quarter" idx="2"/>
          </p:nvPr>
        </p:nvSpPr>
        <p:spPr>
          <a:xfrm>
            <a:off x="0" y="6456612"/>
            <a:ext cx="4300855" cy="3410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1898" y="6456612"/>
            <a:ext cx="4300855" cy="341063"/>
          </a:xfrm>
          <a:prstGeom prst="rect">
            <a:avLst/>
          </a:prstGeom>
        </p:spPr>
        <p:txBody>
          <a:bodyPr vert="horz" lIns="91440" tIns="45720" rIns="91440" bIns="45720" rtlCol="0" anchor="b"/>
          <a:lstStyle>
            <a:lvl1pPr algn="r">
              <a:defRPr sz="1200"/>
            </a:lvl1pPr>
          </a:lstStyle>
          <a:p>
            <a:fld id="{616AA3D4-73EB-4034-88FC-4E409C142F54}" type="slidenum">
              <a:rPr lang="cs-CZ" smtClean="0"/>
              <a:t>‹#›</a:t>
            </a:fld>
            <a:endParaRPr lang="cs-CZ"/>
          </a:p>
        </p:txBody>
      </p:sp>
    </p:spTree>
    <p:extLst>
      <p:ext uri="{BB962C8B-B14F-4D97-AF65-F5344CB8AC3E}">
        <p14:creationId xmlns:p14="http://schemas.microsoft.com/office/powerpoint/2010/main" val="3487818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00855" cy="3398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1898" y="0"/>
            <a:ext cx="4300855" cy="33988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505" y="3228896"/>
            <a:ext cx="7940040" cy="305895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6612"/>
            <a:ext cx="4300855" cy="33988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1898" y="6456612"/>
            <a:ext cx="4300855" cy="33988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992505" y="3228896"/>
            <a:ext cx="7940040" cy="30589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5621898" y="6456612"/>
            <a:ext cx="4300855" cy="33988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992505" y="3228896"/>
            <a:ext cx="7940040" cy="305895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3262313" y="509588"/>
            <a:ext cx="3400425" cy="25495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33" y="2286000"/>
            <a:ext cx="8704877" cy="3318866"/>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a:solidFill>
                  <a:srgbClr val="D10202"/>
                </a:solidFill>
              </a:rPr>
              <a:t>Mikroekonomie</a:t>
            </a:r>
            <a:br>
              <a:rPr lang="cs-CZ" b="1" dirty="0">
                <a:solidFill>
                  <a:srgbClr val="D10202"/>
                </a:solidFill>
              </a:rPr>
            </a:br>
            <a:r>
              <a:rPr lang="cs-CZ" b="1" dirty="0">
                <a:solidFill>
                  <a:srgbClr val="D10202"/>
                </a:solidFill>
              </a:rPr>
              <a:t>XMIK </a:t>
            </a:r>
            <a:br>
              <a:rPr lang="cs-CZ" b="1" dirty="0">
                <a:solidFill>
                  <a:srgbClr val="D10202"/>
                </a:solidFill>
              </a:rPr>
            </a:br>
            <a:r>
              <a:rPr lang="cs-CZ" sz="2400" b="1" dirty="0">
                <a:solidFill>
                  <a:srgbClr val="D10202"/>
                </a:solidFill>
              </a:rPr>
              <a:t/>
            </a:r>
            <a:br>
              <a:rPr lang="cs-CZ" sz="2400" b="1" dirty="0">
                <a:solidFill>
                  <a:srgbClr val="D10202"/>
                </a:solidFill>
              </a:rPr>
            </a:br>
            <a:r>
              <a:rPr lang="cs-CZ" b="1" dirty="0">
                <a:solidFill>
                  <a:srgbClr val="D10202"/>
                </a:solidFill>
              </a:rPr>
              <a:t>Tržní selhání, veřejné statky a externality</a:t>
            </a:r>
            <a:endParaRPr lang="cs-CZ"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dirty="0">
                <a:solidFill>
                  <a:schemeClr val="dk1"/>
                </a:solidFill>
                <a:latin typeface="Calibri"/>
                <a:ea typeface="Calibri"/>
                <a:cs typeface="Calibri"/>
                <a:sym typeface="Calibri"/>
              </a:rPr>
              <a:t>10</a:t>
            </a:r>
            <a:r>
              <a:rPr lang="cs-CZ" sz="1800" b="1" u="none" dirty="0">
                <a:solidFill>
                  <a:schemeClr val="dk1"/>
                </a:solidFill>
                <a:latin typeface="Calibri"/>
                <a:ea typeface="Calibri"/>
                <a:cs typeface="Calibri"/>
                <a:sym typeface="Calibri"/>
              </a:rPr>
              <a:t>. 12. 2024</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Oslabení ekonomického růstu</a:t>
            </a:r>
          </a:p>
          <a:p>
            <a:pPr lvl="1"/>
            <a:r>
              <a:rPr lang="cs-CZ" b="1" dirty="0"/>
              <a:t>Ztráta inovací:</a:t>
            </a:r>
          </a:p>
          <a:p>
            <a:pPr lvl="2"/>
            <a:r>
              <a:rPr lang="cs-CZ" dirty="0"/>
              <a:t>Firmy nemusí investovat do výzkumu a vývoje, pokud nemohou zajistit přiměřenou návratnost investic kvůli nedokonalostem trhu.</a:t>
            </a:r>
          </a:p>
          <a:p>
            <a:pPr lvl="1"/>
            <a:r>
              <a:rPr lang="cs-CZ" b="1" dirty="0"/>
              <a:t>Omezená konkurence:</a:t>
            </a:r>
          </a:p>
          <a:p>
            <a:pPr lvl="2"/>
            <a:r>
              <a:rPr lang="cs-CZ" dirty="0"/>
              <a:t>Monopolní nebo oligopolní praktiky omezují tržní dynamiku a vedou ke stagnaci v odvětvích, kde by mohl být růst.</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10/46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430666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Selhání v alokaci veřejných statků</a:t>
            </a:r>
          </a:p>
          <a:p>
            <a:pPr lvl="1"/>
            <a:r>
              <a:rPr lang="cs-CZ" b="1" dirty="0"/>
              <a:t>Nedostupnost veřejných služeb:</a:t>
            </a:r>
          </a:p>
          <a:p>
            <a:pPr lvl="2"/>
            <a:r>
              <a:rPr lang="cs-CZ" dirty="0"/>
              <a:t>Bez zásahu státu mohou být klíčové služby, jako je obrana, vzdělání nebo infrastruktura, nedostatečně financovány nebo neefektivně poskytovány.</a:t>
            </a:r>
          </a:p>
          <a:p>
            <a:pPr lvl="1"/>
            <a:r>
              <a:rPr lang="cs-CZ" b="1" dirty="0" err="1"/>
              <a:t>Podinvestování</a:t>
            </a:r>
            <a:r>
              <a:rPr lang="cs-CZ" b="1" dirty="0"/>
              <a:t>:</a:t>
            </a:r>
          </a:p>
          <a:p>
            <a:pPr lvl="2"/>
            <a:r>
              <a:rPr lang="cs-CZ" dirty="0"/>
              <a:t>Soukromý sektor často nemá dostatečnou motivaci investovat do dlouhodobě výnosných, ale nákladných projektů, jako je základní výzkum nebo ochrana přírody.</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11/46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0599928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Ztráta důvěry ve fungování trhu</a:t>
            </a:r>
          </a:p>
          <a:p>
            <a:pPr lvl="1"/>
            <a:r>
              <a:rPr lang="cs-CZ" b="1" dirty="0"/>
              <a:t>Neefektivní tržní struktury:</a:t>
            </a:r>
          </a:p>
          <a:p>
            <a:pPr lvl="2"/>
            <a:r>
              <a:rPr lang="cs-CZ" dirty="0"/>
              <a:t>Spotřebitelé mohou ztratit důvěru ve spravedlnost trhu, pokud vnímají, že velcí hráči zneužívají svou sílu nebo že regulace nefunguje.</a:t>
            </a:r>
          </a:p>
          <a:p>
            <a:pPr lvl="1"/>
            <a:r>
              <a:rPr lang="cs-CZ" b="1" dirty="0"/>
              <a:t>Růst společenské nespokojenosti:</a:t>
            </a:r>
          </a:p>
          <a:p>
            <a:pPr lvl="2"/>
            <a:r>
              <a:rPr lang="cs-CZ" dirty="0"/>
              <a:t>Tržní selhání může vyvolávat sociální napětí, protesty a zvýšenou polarizaci společnosti.</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56794342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Regulace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dirty="0"/>
              <a:t>Regulace představuje </a:t>
            </a:r>
            <a:r>
              <a:rPr lang="cs-CZ" b="1" dirty="0"/>
              <a:t>snahu vlády </a:t>
            </a:r>
            <a:r>
              <a:rPr lang="cs-CZ" dirty="0"/>
              <a:t>nebo </a:t>
            </a:r>
            <a:r>
              <a:rPr lang="cs-CZ" b="1" dirty="0"/>
              <a:t>jiných institucí </a:t>
            </a:r>
            <a:r>
              <a:rPr lang="cs-CZ" dirty="0"/>
              <a:t>o korekci tržního selhání, aby trhy </a:t>
            </a:r>
            <a:r>
              <a:rPr lang="cs-CZ" b="1" dirty="0">
                <a:solidFill>
                  <a:schemeClr val="accent2"/>
                </a:solidFill>
              </a:rPr>
              <a:t>fungovaly efektivněji</a:t>
            </a:r>
            <a:r>
              <a:rPr lang="cs-CZ" dirty="0"/>
              <a:t>. </a:t>
            </a:r>
          </a:p>
          <a:p>
            <a:r>
              <a:rPr lang="cs-CZ" dirty="0"/>
              <a:t>Mezi </a:t>
            </a:r>
            <a:r>
              <a:rPr lang="cs-CZ" b="1" dirty="0">
                <a:solidFill>
                  <a:schemeClr val="accent1"/>
                </a:solidFill>
              </a:rPr>
              <a:t>hlavní nástroje regulace </a:t>
            </a:r>
            <a:r>
              <a:rPr lang="cs-CZ" dirty="0"/>
              <a:t>patří:</a:t>
            </a:r>
          </a:p>
          <a:p>
            <a:pPr lvl="1"/>
            <a:r>
              <a:rPr lang="cs-CZ" dirty="0"/>
              <a:t>Regulace veřejných statků,</a:t>
            </a:r>
          </a:p>
          <a:p>
            <a:pPr lvl="1"/>
            <a:r>
              <a:rPr lang="cs-CZ" dirty="0"/>
              <a:t>Řešení externích efektů,</a:t>
            </a:r>
          </a:p>
          <a:p>
            <a:pPr lvl="1"/>
            <a:r>
              <a:rPr lang="cs-CZ" dirty="0"/>
              <a:t>Řešení asymetrických informací,</a:t>
            </a:r>
          </a:p>
          <a:p>
            <a:pPr lvl="1"/>
            <a:r>
              <a:rPr lang="cs-CZ" dirty="0"/>
              <a:t>Řešení nedokonalé konkurence.</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13/46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07092278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Regulace tržního selhání</a:t>
            </a:r>
          </a:p>
        </p:txBody>
      </p:sp>
      <p:sp>
        <p:nvSpPr>
          <p:cNvPr id="3" name="Zástupný symbol pro obsah 2"/>
          <p:cNvSpPr>
            <a:spLocks noGrp="1"/>
          </p:cNvSpPr>
          <p:nvPr>
            <p:ph idx="1"/>
          </p:nvPr>
        </p:nvSpPr>
        <p:spPr>
          <a:xfrm>
            <a:off x="457200" y="1605775"/>
            <a:ext cx="8229600" cy="4520387"/>
          </a:xfrm>
        </p:spPr>
        <p:txBody>
          <a:bodyPr>
            <a:normAutofit fontScale="92500" lnSpcReduction="20000"/>
          </a:bodyPr>
          <a:lstStyle/>
          <a:p>
            <a:r>
              <a:rPr lang="cs-CZ" b="1" dirty="0"/>
              <a:t>Regulace veřejných statků</a:t>
            </a:r>
          </a:p>
          <a:p>
            <a:pPr lvl="1"/>
            <a:r>
              <a:rPr lang="cs-CZ" b="1" dirty="0">
                <a:solidFill>
                  <a:schemeClr val="accent1"/>
                </a:solidFill>
              </a:rPr>
              <a:t>Státní financování</a:t>
            </a:r>
          </a:p>
          <a:p>
            <a:pPr lvl="2"/>
            <a:r>
              <a:rPr lang="cs-CZ" dirty="0"/>
              <a:t>Financování z daní, aby byla zjištěna dostupnost veřejných statků.</a:t>
            </a:r>
          </a:p>
          <a:p>
            <a:pPr lvl="1"/>
            <a:r>
              <a:rPr lang="cs-CZ" b="1" dirty="0" err="1">
                <a:solidFill>
                  <a:schemeClr val="accent1"/>
                </a:solidFill>
              </a:rPr>
              <a:t>Veřejno</a:t>
            </a:r>
            <a:r>
              <a:rPr lang="cs-CZ" b="1" dirty="0">
                <a:solidFill>
                  <a:schemeClr val="accent1"/>
                </a:solidFill>
              </a:rPr>
              <a:t>-soukromá partnerství (PPP)</a:t>
            </a:r>
          </a:p>
          <a:p>
            <a:pPr lvl="2"/>
            <a:r>
              <a:rPr lang="cs-CZ" dirty="0"/>
              <a:t>Spolupráce mezi vládou a soukromým sektorem.</a:t>
            </a:r>
          </a:p>
          <a:p>
            <a:r>
              <a:rPr lang="cs-CZ" b="1" dirty="0"/>
              <a:t>Řešení externích efektů</a:t>
            </a:r>
          </a:p>
          <a:p>
            <a:pPr lvl="1"/>
            <a:r>
              <a:rPr lang="cs-CZ" b="1" dirty="0" err="1">
                <a:solidFill>
                  <a:schemeClr val="accent1"/>
                </a:solidFill>
              </a:rPr>
              <a:t>Pigouovské</a:t>
            </a:r>
            <a:r>
              <a:rPr lang="cs-CZ" b="1" dirty="0">
                <a:solidFill>
                  <a:schemeClr val="accent1"/>
                </a:solidFill>
              </a:rPr>
              <a:t> daně a subvence</a:t>
            </a:r>
          </a:p>
          <a:p>
            <a:pPr lvl="2"/>
            <a:r>
              <a:rPr lang="pt-BR" dirty="0"/>
              <a:t>Daň na negativní externality (např. uhlíková daň) a subvence na pozitivní externality (např. podpora výzkumu).</a:t>
            </a:r>
            <a:endParaRPr lang="cs-CZ" dirty="0"/>
          </a:p>
          <a:p>
            <a:pPr lvl="1"/>
            <a:r>
              <a:rPr lang="cs-CZ" b="1" dirty="0">
                <a:solidFill>
                  <a:schemeClr val="accent1"/>
                </a:solidFill>
              </a:rPr>
              <a:t>Obchodovatelné emisní povolenky</a:t>
            </a:r>
          </a:p>
          <a:p>
            <a:pPr lvl="2"/>
            <a:r>
              <a:rPr lang="cs-CZ" dirty="0"/>
              <a:t>Tržní mechanismus na snížení znečištění.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14/46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8804237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Regulace tržního selhání</a:t>
            </a:r>
          </a:p>
        </p:txBody>
      </p:sp>
      <p:sp>
        <p:nvSpPr>
          <p:cNvPr id="3" name="Zástupný symbol pro obsah 2"/>
          <p:cNvSpPr>
            <a:spLocks noGrp="1"/>
          </p:cNvSpPr>
          <p:nvPr>
            <p:ph idx="1"/>
          </p:nvPr>
        </p:nvSpPr>
        <p:spPr>
          <a:xfrm>
            <a:off x="457200" y="1605775"/>
            <a:ext cx="8229600" cy="4520387"/>
          </a:xfrm>
        </p:spPr>
        <p:txBody>
          <a:bodyPr>
            <a:normAutofit fontScale="92500" lnSpcReduction="20000"/>
          </a:bodyPr>
          <a:lstStyle/>
          <a:p>
            <a:r>
              <a:rPr lang="cs-CZ" b="1" dirty="0"/>
              <a:t>Řešení asymetrických informací</a:t>
            </a:r>
          </a:p>
          <a:p>
            <a:pPr lvl="1"/>
            <a:r>
              <a:rPr lang="cs-CZ" b="1" dirty="0">
                <a:solidFill>
                  <a:schemeClr val="accent1"/>
                </a:solidFill>
              </a:rPr>
              <a:t>Povinné zveřejňování informací</a:t>
            </a:r>
          </a:p>
          <a:p>
            <a:pPr lvl="2"/>
            <a:r>
              <a:rPr lang="cs-CZ" dirty="0"/>
              <a:t>Zákonné požadavky na transparentnost (např. označování potravin).</a:t>
            </a:r>
          </a:p>
          <a:p>
            <a:pPr lvl="1"/>
            <a:r>
              <a:rPr lang="pl-PL" b="1" dirty="0">
                <a:solidFill>
                  <a:schemeClr val="accent1"/>
                </a:solidFill>
              </a:rPr>
              <a:t>Regulace trhu</a:t>
            </a:r>
          </a:p>
          <a:p>
            <a:pPr lvl="2"/>
            <a:r>
              <a:rPr lang="pl-PL" dirty="0"/>
              <a:t>Např. ochrana spotřebitelů a standardy kvality.</a:t>
            </a:r>
            <a:endParaRPr lang="cs-CZ" dirty="0"/>
          </a:p>
          <a:p>
            <a:r>
              <a:rPr lang="cs-CZ" b="1" dirty="0"/>
              <a:t>Řešení nedokonalé konkurence</a:t>
            </a:r>
          </a:p>
          <a:p>
            <a:pPr lvl="1"/>
            <a:r>
              <a:rPr lang="cs-CZ" b="1" dirty="0">
                <a:solidFill>
                  <a:schemeClr val="accent1"/>
                </a:solidFill>
              </a:rPr>
              <a:t>Antimonopolní politika</a:t>
            </a:r>
          </a:p>
          <a:p>
            <a:pPr lvl="2"/>
            <a:r>
              <a:rPr lang="cs-CZ" dirty="0"/>
              <a:t>Zákony proti monopolům a kartelům (např. rozdělení dominantních firem).</a:t>
            </a:r>
          </a:p>
          <a:p>
            <a:pPr lvl="1"/>
            <a:r>
              <a:rPr lang="cs-CZ" b="1" dirty="0">
                <a:solidFill>
                  <a:schemeClr val="accent1"/>
                </a:solidFill>
              </a:rPr>
              <a:t>Podpora konkurence</a:t>
            </a:r>
          </a:p>
          <a:p>
            <a:pPr lvl="2"/>
            <a:r>
              <a:rPr lang="cs-CZ" dirty="0"/>
              <a:t>Usnadnění vstupu nových subjektů na trh.</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15603125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Příklady a výzvy regulace</a:t>
            </a:r>
          </a:p>
        </p:txBody>
      </p:sp>
      <p:sp>
        <p:nvSpPr>
          <p:cNvPr id="3" name="Zástupný symbol pro obsah 2"/>
          <p:cNvSpPr>
            <a:spLocks noGrp="1"/>
          </p:cNvSpPr>
          <p:nvPr>
            <p:ph idx="1"/>
          </p:nvPr>
        </p:nvSpPr>
        <p:spPr>
          <a:xfrm>
            <a:off x="457200" y="1417637"/>
            <a:ext cx="8229600" cy="4708525"/>
          </a:xfrm>
        </p:spPr>
        <p:txBody>
          <a:bodyPr>
            <a:normAutofit fontScale="77500" lnSpcReduction="20000"/>
          </a:bodyPr>
          <a:lstStyle/>
          <a:p>
            <a:r>
              <a:rPr lang="cs-CZ" b="1" dirty="0">
                <a:solidFill>
                  <a:schemeClr val="accent1"/>
                </a:solidFill>
              </a:rPr>
              <a:t>Příklady regulace</a:t>
            </a:r>
          </a:p>
          <a:p>
            <a:pPr lvl="1"/>
            <a:r>
              <a:rPr lang="cs-CZ" dirty="0"/>
              <a:t>Zavedení emisních povolenek v EU ke snížení emisí CO₂.</a:t>
            </a:r>
          </a:p>
          <a:p>
            <a:pPr lvl="1"/>
            <a:r>
              <a:rPr lang="cs-CZ" dirty="0"/>
              <a:t>Regulace farmaceutického trhu (zvýšené požadavky na bezpečnost léků).</a:t>
            </a:r>
          </a:p>
          <a:p>
            <a:pPr lvl="1"/>
            <a:r>
              <a:rPr lang="cs-CZ" dirty="0"/>
              <a:t>Veřejné investice do infrastruktury (dálnice, školy).</a:t>
            </a:r>
            <a:endParaRPr lang="cs-CZ" b="1" dirty="0"/>
          </a:p>
          <a:p>
            <a:r>
              <a:rPr lang="cs-CZ" b="1" dirty="0">
                <a:solidFill>
                  <a:schemeClr val="accent2"/>
                </a:solidFill>
              </a:rPr>
              <a:t>Výzvy regulace</a:t>
            </a:r>
          </a:p>
          <a:p>
            <a:pPr lvl="1"/>
            <a:r>
              <a:rPr lang="cs-CZ" b="1" dirty="0"/>
              <a:t>Náklady na regulaci:</a:t>
            </a:r>
            <a:r>
              <a:rPr lang="cs-CZ" dirty="0"/>
              <a:t> Možná neefektivita nebo vysoké náklady.</a:t>
            </a:r>
          </a:p>
          <a:p>
            <a:pPr lvl="1"/>
            <a:r>
              <a:rPr lang="cs-CZ" b="1" dirty="0"/>
              <a:t>Riziko vlivu zájmových skupin:</a:t>
            </a:r>
            <a:r>
              <a:rPr lang="cs-CZ" dirty="0"/>
              <a:t> Regulace může být přizpůsobena vlivným aktérům na úkor veřejnosti.</a:t>
            </a:r>
          </a:p>
          <a:p>
            <a:pPr lvl="1"/>
            <a:r>
              <a:rPr lang="cs-CZ" b="1" dirty="0"/>
              <a:t>Nepředvídatelné důsledky:</a:t>
            </a:r>
            <a:r>
              <a:rPr lang="cs-CZ" dirty="0"/>
              <a:t> Někdy regulace přináší neočekávané efekty (např. </a:t>
            </a:r>
            <a:r>
              <a:rPr lang="cs-CZ" dirty="0" err="1"/>
              <a:t>moral</a:t>
            </a:r>
            <a:r>
              <a:rPr lang="cs-CZ" dirty="0"/>
              <a:t> hazard - je situace, kdy jedna strana podstupuje vyšší riziko, protože ví, že případné negativní důsledky tohoto rizika ponese někdo jiný, například pojištěná osoba může jednat méně opatrně, protože ví, že případné škody uhradí pojišťovna.).</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16/46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12756339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smtClean="0">
                <a:solidFill>
                  <a:srgbClr val="C00000"/>
                </a:solidFill>
              </a:rPr>
              <a:t>Veřejné statky</a:t>
            </a:r>
            <a:endParaRPr lang="cs-CZ" b="1" dirty="0">
              <a:solidFill>
                <a:srgbClr val="C00000"/>
              </a:solidFill>
            </a:endParaRPr>
          </a:p>
        </p:txBody>
      </p:sp>
      <p:sp>
        <p:nvSpPr>
          <p:cNvPr id="3" name="Zástupný symbol pro obsah 2"/>
          <p:cNvSpPr>
            <a:spLocks noGrp="1"/>
          </p:cNvSpPr>
          <p:nvPr>
            <p:ph idx="1"/>
          </p:nvPr>
        </p:nvSpPr>
        <p:spPr>
          <a:xfrm>
            <a:off x="457200" y="1417637"/>
            <a:ext cx="8229600" cy="4708525"/>
          </a:xfrm>
        </p:spPr>
        <p:txBody>
          <a:bodyPr>
            <a:normAutofit/>
          </a:bodyPr>
          <a:lstStyle/>
          <a:p>
            <a:r>
              <a:rPr lang="cs-CZ" b="1" i="1" dirty="0" smtClean="0">
                <a:solidFill>
                  <a:schemeClr val="accent2">
                    <a:lumMod val="50000"/>
                  </a:schemeClr>
                </a:solidFill>
              </a:rPr>
              <a:t>Veřejné </a:t>
            </a:r>
            <a:r>
              <a:rPr lang="cs-CZ" b="1" i="1" dirty="0">
                <a:solidFill>
                  <a:schemeClr val="accent2">
                    <a:lumMod val="50000"/>
                  </a:schemeClr>
                </a:solidFill>
              </a:rPr>
              <a:t>statky jsou </a:t>
            </a:r>
            <a:r>
              <a:rPr lang="cs-CZ" b="1" i="1" dirty="0" smtClean="0">
                <a:solidFill>
                  <a:schemeClr val="accent2">
                    <a:lumMod val="50000"/>
                  </a:schemeClr>
                </a:solidFill>
              </a:rPr>
              <a:t>kolektivní spotřební </a:t>
            </a:r>
            <a:r>
              <a:rPr lang="cs-CZ" b="1" i="1" dirty="0">
                <a:solidFill>
                  <a:schemeClr val="accent2">
                    <a:lumMod val="50000"/>
                  </a:schemeClr>
                </a:solidFill>
              </a:rPr>
              <a:t>statky, </a:t>
            </a:r>
            <a:r>
              <a:rPr lang="cs-CZ" b="1" i="1" dirty="0" smtClean="0">
                <a:solidFill>
                  <a:schemeClr val="accent2">
                    <a:lumMod val="50000"/>
                  </a:schemeClr>
                </a:solidFill>
              </a:rPr>
              <a:t>které </a:t>
            </a:r>
            <a:r>
              <a:rPr lang="cs-CZ" b="1" i="1" dirty="0">
                <a:solidFill>
                  <a:schemeClr val="accent2">
                    <a:lumMod val="50000"/>
                  </a:schemeClr>
                </a:solidFill>
              </a:rPr>
              <a:t>se vyznačuji </a:t>
            </a:r>
            <a:r>
              <a:rPr lang="cs-CZ" b="1" i="1" dirty="0" smtClean="0">
                <a:solidFill>
                  <a:schemeClr val="accent2">
                    <a:lumMod val="50000"/>
                  </a:schemeClr>
                </a:solidFill>
              </a:rPr>
              <a:t>tím, </a:t>
            </a:r>
            <a:r>
              <a:rPr lang="cs-CZ" b="1" i="1" dirty="0">
                <a:solidFill>
                  <a:schemeClr val="accent2">
                    <a:lumMod val="50000"/>
                  </a:schemeClr>
                </a:solidFill>
              </a:rPr>
              <a:t>že </a:t>
            </a:r>
            <a:r>
              <a:rPr lang="cs-CZ" b="1" i="1" dirty="0" smtClean="0">
                <a:solidFill>
                  <a:schemeClr val="accent2">
                    <a:lumMod val="50000"/>
                  </a:schemeClr>
                </a:solidFill>
              </a:rPr>
              <a:t>jejich spotřeba kterýmkoliv </a:t>
            </a:r>
            <a:r>
              <a:rPr lang="cs-CZ" b="1" i="1" dirty="0">
                <a:solidFill>
                  <a:schemeClr val="accent2">
                    <a:lumMod val="50000"/>
                  </a:schemeClr>
                </a:solidFill>
              </a:rPr>
              <a:t>jedincem nesnižuje </a:t>
            </a:r>
            <a:r>
              <a:rPr lang="cs-CZ" b="1" i="1" dirty="0" smtClean="0">
                <a:solidFill>
                  <a:schemeClr val="accent2">
                    <a:lumMod val="50000"/>
                  </a:schemeClr>
                </a:solidFill>
              </a:rPr>
              <a:t>úroveň </a:t>
            </a:r>
            <a:r>
              <a:rPr lang="cs-CZ" b="1" i="1" dirty="0">
                <a:solidFill>
                  <a:schemeClr val="accent2">
                    <a:lumMod val="50000"/>
                  </a:schemeClr>
                </a:solidFill>
              </a:rPr>
              <a:t>spotřeby </a:t>
            </a:r>
            <a:r>
              <a:rPr lang="cs-CZ" b="1" i="1" dirty="0" smtClean="0">
                <a:solidFill>
                  <a:schemeClr val="accent2">
                    <a:lumMod val="50000"/>
                  </a:schemeClr>
                </a:solidFill>
              </a:rPr>
              <a:t>jiného </a:t>
            </a:r>
            <a:r>
              <a:rPr lang="cs-CZ" b="1" i="1" dirty="0">
                <a:solidFill>
                  <a:schemeClr val="accent2">
                    <a:lumMod val="50000"/>
                  </a:schemeClr>
                </a:solidFill>
              </a:rPr>
              <a:t>jedince</a:t>
            </a:r>
            <a:r>
              <a:rPr lang="cs-CZ" b="1" i="1" dirty="0" smtClean="0">
                <a:solidFill>
                  <a:schemeClr val="accent2">
                    <a:lumMod val="50000"/>
                  </a:schemeClr>
                </a:solidFill>
              </a:rPr>
              <a:t>.</a:t>
            </a:r>
          </a:p>
          <a:p>
            <a:r>
              <a:rPr lang="cs-CZ" b="1" i="1" dirty="0">
                <a:solidFill>
                  <a:schemeClr val="bg2"/>
                </a:solidFill>
              </a:rPr>
              <a:t>Veřejný statek je statek, který mohou využívat všichni, aniž by se vzájemně omezovali, a nikdo nemůže být snadno vyloučen z jeho užívání.</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17/46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2647449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smtClean="0">
                <a:solidFill>
                  <a:srgbClr val="C00000"/>
                </a:solidFill>
              </a:rPr>
              <a:t>Veřejné statky</a:t>
            </a:r>
            <a:endParaRPr lang="cs-CZ" b="1" dirty="0">
              <a:solidFill>
                <a:srgbClr val="C00000"/>
              </a:solidFill>
            </a:endParaRPr>
          </a:p>
        </p:txBody>
      </p:sp>
      <p:sp>
        <p:nvSpPr>
          <p:cNvPr id="3" name="Zástupný symbol pro obsah 2"/>
          <p:cNvSpPr>
            <a:spLocks noGrp="1"/>
          </p:cNvSpPr>
          <p:nvPr>
            <p:ph idx="1"/>
          </p:nvPr>
        </p:nvSpPr>
        <p:spPr>
          <a:xfrm>
            <a:off x="457200" y="1417637"/>
            <a:ext cx="8229600" cy="4708525"/>
          </a:xfrm>
        </p:spPr>
        <p:txBody>
          <a:bodyPr>
            <a:normAutofit fontScale="92500" lnSpcReduction="20000"/>
          </a:bodyPr>
          <a:lstStyle/>
          <a:p>
            <a:r>
              <a:rPr lang="pl-PL" dirty="0"/>
              <a:t>Většina statků je obchodovana na </a:t>
            </a:r>
            <a:r>
              <a:rPr lang="pl-PL" b="1" dirty="0">
                <a:solidFill>
                  <a:srgbClr val="C00000"/>
                </a:solidFill>
              </a:rPr>
              <a:t>trzich</a:t>
            </a:r>
            <a:r>
              <a:rPr lang="pl-PL" dirty="0"/>
              <a:t>, kde </a:t>
            </a:r>
            <a:r>
              <a:rPr lang="pl-PL" b="1" i="1" dirty="0"/>
              <a:t>kupujici plati za to, co chtěji </a:t>
            </a:r>
            <a:r>
              <a:rPr lang="pl-PL" b="1" i="1" dirty="0" smtClean="0"/>
              <a:t>nakoupit</a:t>
            </a:r>
            <a:r>
              <a:rPr lang="pl-PL" dirty="0" smtClean="0"/>
              <a:t>, </a:t>
            </a:r>
            <a:r>
              <a:rPr lang="cs-CZ" dirty="0" smtClean="0"/>
              <a:t>a </a:t>
            </a:r>
            <a:r>
              <a:rPr lang="cs-CZ" b="1" dirty="0" smtClean="0">
                <a:solidFill>
                  <a:schemeClr val="accent6">
                    <a:lumMod val="75000"/>
                  </a:schemeClr>
                </a:solidFill>
              </a:rPr>
              <a:t>prodávající </a:t>
            </a:r>
            <a:r>
              <a:rPr lang="cs-CZ" b="1" dirty="0">
                <a:solidFill>
                  <a:schemeClr val="accent6">
                    <a:lumMod val="75000"/>
                  </a:schemeClr>
                </a:solidFill>
              </a:rPr>
              <a:t>dostanou </a:t>
            </a:r>
            <a:r>
              <a:rPr lang="cs-CZ" b="1" dirty="0" smtClean="0">
                <a:solidFill>
                  <a:schemeClr val="accent6">
                    <a:lumMod val="75000"/>
                  </a:schemeClr>
                </a:solidFill>
              </a:rPr>
              <a:t>peníze </a:t>
            </a:r>
            <a:r>
              <a:rPr lang="cs-CZ" b="1" dirty="0">
                <a:solidFill>
                  <a:schemeClr val="accent6">
                    <a:lumMod val="75000"/>
                  </a:schemeClr>
                </a:solidFill>
              </a:rPr>
              <a:t>za </a:t>
            </a:r>
            <a:r>
              <a:rPr lang="cs-CZ" b="1" dirty="0" smtClean="0">
                <a:solidFill>
                  <a:schemeClr val="accent6">
                    <a:lumMod val="75000"/>
                  </a:schemeClr>
                </a:solidFill>
              </a:rPr>
              <a:t>zboží, které nabízejí</a:t>
            </a:r>
            <a:r>
              <a:rPr lang="cs-CZ" dirty="0" smtClean="0"/>
              <a:t>. </a:t>
            </a:r>
          </a:p>
          <a:p>
            <a:r>
              <a:rPr lang="cs-CZ" dirty="0" smtClean="0"/>
              <a:t>Veřejné </a:t>
            </a:r>
            <a:r>
              <a:rPr lang="cs-CZ" dirty="0"/>
              <a:t>statky </a:t>
            </a:r>
            <a:r>
              <a:rPr lang="cs-CZ" b="1" dirty="0" smtClean="0">
                <a:solidFill>
                  <a:schemeClr val="bg2"/>
                </a:solidFill>
              </a:rPr>
              <a:t>nemají </a:t>
            </a:r>
            <a:r>
              <a:rPr lang="cs-CZ" b="1" dirty="0">
                <a:solidFill>
                  <a:schemeClr val="bg2"/>
                </a:solidFill>
              </a:rPr>
              <a:t>cenu </a:t>
            </a:r>
            <a:r>
              <a:rPr lang="cs-CZ" b="1" dirty="0" smtClean="0">
                <a:solidFill>
                  <a:schemeClr val="bg2"/>
                </a:solidFill>
              </a:rPr>
              <a:t>stanovenou trhem</a:t>
            </a:r>
            <a:r>
              <a:rPr lang="cs-CZ" dirty="0"/>
              <a:t>, a proto </a:t>
            </a:r>
            <a:r>
              <a:rPr lang="cs-CZ" dirty="0" smtClean="0"/>
              <a:t>tržní </a:t>
            </a:r>
            <a:r>
              <a:rPr lang="cs-CZ" dirty="0"/>
              <a:t>sily nemohou zajistit, aby jich bylo </a:t>
            </a:r>
            <a:r>
              <a:rPr lang="cs-CZ" dirty="0" smtClean="0"/>
              <a:t>vyráběno optimální množství.</a:t>
            </a:r>
            <a:endParaRPr lang="cs-CZ" dirty="0"/>
          </a:p>
          <a:p>
            <a:r>
              <a:rPr lang="cs-CZ" dirty="0" smtClean="0"/>
              <a:t>Dochází </a:t>
            </a:r>
            <a:r>
              <a:rPr lang="cs-CZ" dirty="0"/>
              <a:t>k </a:t>
            </a:r>
            <a:r>
              <a:rPr lang="cs-CZ" b="1" dirty="0" smtClean="0"/>
              <a:t>selhaní </a:t>
            </a:r>
            <a:r>
              <a:rPr lang="cs-CZ" b="1" dirty="0"/>
              <a:t>trhu</a:t>
            </a:r>
            <a:r>
              <a:rPr lang="cs-CZ" dirty="0"/>
              <a:t>, </a:t>
            </a:r>
            <a:r>
              <a:rPr lang="cs-CZ" dirty="0" smtClean="0"/>
              <a:t>které </a:t>
            </a:r>
            <a:r>
              <a:rPr lang="cs-CZ" i="1" dirty="0">
                <a:solidFill>
                  <a:srgbClr val="C00000"/>
                </a:solidFill>
              </a:rPr>
              <a:t>někdy</a:t>
            </a:r>
            <a:r>
              <a:rPr lang="cs-CZ" dirty="0"/>
              <a:t> může </a:t>
            </a:r>
            <a:r>
              <a:rPr lang="cs-CZ" b="1" dirty="0"/>
              <a:t>napravit </a:t>
            </a:r>
            <a:r>
              <a:rPr lang="cs-CZ" b="1" dirty="0" smtClean="0"/>
              <a:t>vláda</a:t>
            </a:r>
            <a:r>
              <a:rPr lang="cs-CZ" dirty="0" smtClean="0"/>
              <a:t>. </a:t>
            </a:r>
          </a:p>
          <a:p>
            <a:r>
              <a:rPr lang="cs-CZ" dirty="0" smtClean="0"/>
              <a:t>Veřejný </a:t>
            </a:r>
            <a:r>
              <a:rPr lang="cs-CZ" dirty="0"/>
              <a:t>statek je </a:t>
            </a:r>
            <a:r>
              <a:rPr lang="cs-CZ" dirty="0" smtClean="0"/>
              <a:t>zvláštní typ statku</a:t>
            </a:r>
            <a:r>
              <a:rPr lang="cs-CZ" dirty="0"/>
              <a:t>, </a:t>
            </a:r>
            <a:r>
              <a:rPr lang="cs-CZ" dirty="0" smtClean="0"/>
              <a:t>který </a:t>
            </a:r>
            <a:r>
              <a:rPr lang="cs-CZ" dirty="0"/>
              <a:t>se vyznačuje </a:t>
            </a:r>
            <a:r>
              <a:rPr lang="cs-CZ" dirty="0" smtClean="0"/>
              <a:t>určitými </a:t>
            </a:r>
            <a:r>
              <a:rPr lang="cs-CZ" b="1" dirty="0" smtClean="0">
                <a:solidFill>
                  <a:srgbClr val="C00000"/>
                </a:solidFill>
              </a:rPr>
              <a:t>typickými </a:t>
            </a:r>
            <a:r>
              <a:rPr lang="cs-CZ" b="1" dirty="0">
                <a:solidFill>
                  <a:srgbClr val="C00000"/>
                </a:solidFill>
              </a:rPr>
              <a:t>vlastnostmi</a:t>
            </a:r>
            <a:r>
              <a:rPr lang="cs-CZ" dirty="0"/>
              <a:t>.</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18/46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14389751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smtClean="0">
                <a:solidFill>
                  <a:srgbClr val="C00000"/>
                </a:solidFill>
              </a:rPr>
              <a:t>Veřejné statky</a:t>
            </a:r>
            <a:endParaRPr lang="cs-CZ" b="1" dirty="0">
              <a:solidFill>
                <a:srgbClr val="C00000"/>
              </a:solidFill>
            </a:endParaRPr>
          </a:p>
        </p:txBody>
      </p:sp>
      <p:sp>
        <p:nvSpPr>
          <p:cNvPr id="3" name="Zástupný symbol pro obsah 2"/>
          <p:cNvSpPr>
            <a:spLocks noGrp="1"/>
          </p:cNvSpPr>
          <p:nvPr>
            <p:ph idx="1"/>
          </p:nvPr>
        </p:nvSpPr>
        <p:spPr>
          <a:xfrm>
            <a:off x="457200" y="1417637"/>
            <a:ext cx="8229600" cy="4708525"/>
          </a:xfrm>
        </p:spPr>
        <p:txBody>
          <a:bodyPr>
            <a:normAutofit/>
          </a:bodyPr>
          <a:lstStyle/>
          <a:p>
            <a:pPr marL="114300" indent="0">
              <a:buNone/>
            </a:pPr>
            <a:r>
              <a:rPr lang="cs-CZ" b="1" dirty="0">
                <a:solidFill>
                  <a:schemeClr val="tx1"/>
                </a:solidFill>
              </a:rPr>
              <a:t>Typické vlastnosti veřejného </a:t>
            </a:r>
            <a:r>
              <a:rPr lang="cs-CZ" b="1" dirty="0" smtClean="0">
                <a:solidFill>
                  <a:schemeClr val="tx1"/>
                </a:solidFill>
              </a:rPr>
              <a:t>statku:</a:t>
            </a:r>
          </a:p>
          <a:p>
            <a:r>
              <a:rPr lang="cs-CZ" b="1" dirty="0" smtClean="0">
                <a:solidFill>
                  <a:srgbClr val="FF0000"/>
                </a:solidFill>
              </a:rPr>
              <a:t>Nevylučitelnost</a:t>
            </a:r>
          </a:p>
          <a:p>
            <a:pPr lvl="1"/>
            <a:r>
              <a:rPr lang="cs-CZ" dirty="0"/>
              <a:t>Nelze nikoho efektivně vyloučit z užívání statku</a:t>
            </a:r>
            <a:r>
              <a:rPr lang="cs-CZ" dirty="0" smtClean="0"/>
              <a:t>.</a:t>
            </a:r>
          </a:p>
          <a:p>
            <a:pPr lvl="2"/>
            <a:r>
              <a:rPr lang="cs-CZ" dirty="0"/>
              <a:t>Například: veřejné osvětlení, národní obrana.</a:t>
            </a:r>
            <a:endParaRPr lang="cs-CZ" b="1" dirty="0" smtClean="0"/>
          </a:p>
          <a:p>
            <a:r>
              <a:rPr lang="cs-CZ" b="1" dirty="0" err="1" smtClean="0">
                <a:solidFill>
                  <a:srgbClr val="FF0000"/>
                </a:solidFill>
              </a:rPr>
              <a:t>Nerivalitnost</a:t>
            </a:r>
            <a:endParaRPr lang="cs-CZ" b="1" dirty="0" smtClean="0">
              <a:solidFill>
                <a:srgbClr val="FF0000"/>
              </a:solidFill>
            </a:endParaRPr>
          </a:p>
          <a:p>
            <a:pPr lvl="1"/>
            <a:r>
              <a:rPr lang="cs-CZ" dirty="0"/>
              <a:t>Spotřeba jednou osobou nesnižuje možnost užití pro ostatní</a:t>
            </a:r>
            <a:r>
              <a:rPr lang="cs-CZ" dirty="0" smtClean="0"/>
              <a:t>.</a:t>
            </a:r>
          </a:p>
          <a:p>
            <a:pPr lvl="2"/>
            <a:r>
              <a:rPr lang="cs-CZ" dirty="0"/>
              <a:t>Například: sledování ohňostroje.</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19/46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80298066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Tržní selhání a jeho formy</a:t>
            </a:r>
          </a:p>
        </p:txBody>
      </p:sp>
      <p:sp>
        <p:nvSpPr>
          <p:cNvPr id="3" name="Zástupný symbol pro obsah 2"/>
          <p:cNvSpPr>
            <a:spLocks noGrp="1"/>
          </p:cNvSpPr>
          <p:nvPr>
            <p:ph idx="1"/>
          </p:nvPr>
        </p:nvSpPr>
        <p:spPr>
          <a:xfrm>
            <a:off x="457200" y="1605775"/>
            <a:ext cx="8229600" cy="4520387"/>
          </a:xfrm>
        </p:spPr>
        <p:txBody>
          <a:bodyPr>
            <a:normAutofit lnSpcReduction="10000"/>
          </a:bodyPr>
          <a:lstStyle/>
          <a:p>
            <a:r>
              <a:rPr lang="cs-CZ" dirty="0"/>
              <a:t>Tržní selhání je stav, kdy </a:t>
            </a:r>
            <a:r>
              <a:rPr lang="cs-CZ" b="1" dirty="0">
                <a:solidFill>
                  <a:srgbClr val="C00000"/>
                </a:solidFill>
              </a:rPr>
              <a:t>trh není schopen </a:t>
            </a:r>
            <a:r>
              <a:rPr lang="cs-CZ" dirty="0"/>
              <a:t>efektivně vyřešit </a:t>
            </a:r>
            <a:r>
              <a:rPr lang="cs-CZ" b="1" dirty="0"/>
              <a:t>tři základní otázky</a:t>
            </a:r>
            <a:r>
              <a:rPr lang="cs-CZ" dirty="0"/>
              <a:t>, tj.: </a:t>
            </a:r>
          </a:p>
          <a:p>
            <a:pPr lvl="1"/>
            <a:r>
              <a:rPr lang="cs-CZ" dirty="0"/>
              <a:t>1 co vyrábět, </a:t>
            </a:r>
          </a:p>
          <a:p>
            <a:pPr lvl="1"/>
            <a:r>
              <a:rPr lang="cs-CZ" dirty="0"/>
              <a:t>2 jak vyrábět a </a:t>
            </a:r>
          </a:p>
          <a:p>
            <a:pPr lvl="1"/>
            <a:r>
              <a:rPr lang="cs-CZ" dirty="0"/>
              <a:t>3 pro koho vyrábět. </a:t>
            </a:r>
          </a:p>
          <a:p>
            <a:r>
              <a:rPr lang="cs-CZ" dirty="0"/>
              <a:t>Díky různým </a:t>
            </a:r>
            <a:r>
              <a:rPr lang="cs-CZ" b="1" dirty="0"/>
              <a:t>faktorům</a:t>
            </a:r>
            <a:r>
              <a:rPr lang="cs-CZ" dirty="0"/>
              <a:t> trh nemusí dospět k tomu, aby bylo vyráběno tolik zboží a za takové ceny, které jsou ochotni kupující koupit.</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74378217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smtClean="0">
                <a:solidFill>
                  <a:srgbClr val="C00000"/>
                </a:solidFill>
              </a:rPr>
              <a:t>Veřejné statky</a:t>
            </a:r>
            <a:endParaRPr lang="cs-CZ" b="1" dirty="0">
              <a:solidFill>
                <a:srgbClr val="C00000"/>
              </a:solidFill>
            </a:endParaRPr>
          </a:p>
        </p:txBody>
      </p:sp>
      <p:sp>
        <p:nvSpPr>
          <p:cNvPr id="3" name="Zástupný symbol pro obsah 2"/>
          <p:cNvSpPr>
            <a:spLocks noGrp="1"/>
          </p:cNvSpPr>
          <p:nvPr>
            <p:ph idx="1"/>
          </p:nvPr>
        </p:nvSpPr>
        <p:spPr>
          <a:xfrm>
            <a:off x="457200" y="1417637"/>
            <a:ext cx="8229600" cy="4708525"/>
          </a:xfrm>
        </p:spPr>
        <p:txBody>
          <a:bodyPr>
            <a:normAutofit/>
          </a:bodyPr>
          <a:lstStyle/>
          <a:p>
            <a:pPr marL="114300" indent="0">
              <a:buNone/>
            </a:pPr>
            <a:r>
              <a:rPr lang="cs-CZ" b="1" dirty="0">
                <a:solidFill>
                  <a:schemeClr val="tx1"/>
                </a:solidFill>
              </a:rPr>
              <a:t>Typické vlastnosti veřejného </a:t>
            </a:r>
            <a:r>
              <a:rPr lang="cs-CZ" b="1" dirty="0" smtClean="0">
                <a:solidFill>
                  <a:schemeClr val="tx1"/>
                </a:solidFill>
              </a:rPr>
              <a:t>statku:</a:t>
            </a:r>
          </a:p>
          <a:p>
            <a:r>
              <a:rPr lang="cs-CZ" b="1" dirty="0" smtClean="0">
                <a:solidFill>
                  <a:srgbClr val="FF0000"/>
                </a:solidFill>
              </a:rPr>
              <a:t>Nedělitelnost</a:t>
            </a:r>
          </a:p>
          <a:p>
            <a:pPr lvl="1"/>
            <a:r>
              <a:rPr lang="cs-CZ" dirty="0"/>
              <a:t>Veřejné statky jsou poskytovány jako celek a není možné je rozdělit na menší části, které by si jednotlivci kupovali samostatně</a:t>
            </a:r>
            <a:r>
              <a:rPr lang="cs-CZ" dirty="0" smtClean="0"/>
              <a:t>.</a:t>
            </a:r>
          </a:p>
          <a:p>
            <a:pPr lvl="2"/>
            <a:r>
              <a:rPr lang="cs-CZ" i="1" dirty="0" smtClean="0">
                <a:solidFill>
                  <a:schemeClr val="tx1"/>
                </a:solidFill>
              </a:rPr>
              <a:t>Např. výstavba dálnice: </a:t>
            </a:r>
          </a:p>
          <a:p>
            <a:pPr lvl="3"/>
            <a:r>
              <a:rPr lang="cs-CZ" dirty="0" smtClean="0"/>
              <a:t>Dálnice </a:t>
            </a:r>
            <a:r>
              <a:rPr lang="cs-CZ" dirty="0"/>
              <a:t>nemůže být rozdělena na menší části, které by si jednotlivci mohli koupit nebo používat odděleně</a:t>
            </a:r>
            <a:r>
              <a:rPr lang="cs-CZ" dirty="0" smtClean="0"/>
              <a:t>.</a:t>
            </a:r>
          </a:p>
          <a:p>
            <a:pPr lvl="3"/>
            <a:r>
              <a:rPr lang="cs-CZ" dirty="0"/>
              <a:t>Jakmile je dálnice postavena, její užívání je dostupné všem motoristům, aniž by bylo možné poskytnout přístup jen určité skupině (pokud není například mýto).</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20/46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50580972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smtClean="0">
                <a:solidFill>
                  <a:srgbClr val="C00000"/>
                </a:solidFill>
              </a:rPr>
              <a:t>Veřejné statky</a:t>
            </a:r>
            <a:endParaRPr lang="cs-CZ" b="1" dirty="0">
              <a:solidFill>
                <a:srgbClr val="C00000"/>
              </a:solidFill>
            </a:endParaRPr>
          </a:p>
        </p:txBody>
      </p:sp>
      <p:sp>
        <p:nvSpPr>
          <p:cNvPr id="3" name="Zástupný symbol pro obsah 2"/>
          <p:cNvSpPr>
            <a:spLocks noGrp="1"/>
          </p:cNvSpPr>
          <p:nvPr>
            <p:ph idx="1"/>
          </p:nvPr>
        </p:nvSpPr>
        <p:spPr>
          <a:xfrm>
            <a:off x="457200" y="1417637"/>
            <a:ext cx="8229600" cy="4708525"/>
          </a:xfrm>
        </p:spPr>
        <p:txBody>
          <a:bodyPr>
            <a:normAutofit fontScale="92500" lnSpcReduction="10000"/>
          </a:bodyPr>
          <a:lstStyle/>
          <a:p>
            <a:pPr marL="114300" indent="0">
              <a:buNone/>
            </a:pPr>
            <a:r>
              <a:rPr lang="cs-CZ" b="1" dirty="0"/>
              <a:t>Typy statků podle vlastností a rozsahu </a:t>
            </a:r>
            <a:r>
              <a:rPr lang="cs-CZ" b="1" dirty="0" smtClean="0"/>
              <a:t>užití:</a:t>
            </a:r>
          </a:p>
          <a:p>
            <a:pPr marL="628650" indent="-514350">
              <a:buFont typeface="+mj-lt"/>
              <a:buAutoNum type="arabicPeriod"/>
            </a:pPr>
            <a:r>
              <a:rPr lang="cs-CZ" b="1" i="1" dirty="0" smtClean="0">
                <a:solidFill>
                  <a:schemeClr val="bg2"/>
                </a:solidFill>
              </a:rPr>
              <a:t>Čistý veřejný statek</a:t>
            </a:r>
          </a:p>
          <a:p>
            <a:pPr lvl="1"/>
            <a:r>
              <a:rPr lang="cs-CZ" dirty="0"/>
              <a:t>Statek, který je zcela </a:t>
            </a:r>
            <a:r>
              <a:rPr lang="cs-CZ" b="1" dirty="0"/>
              <a:t>nerivalitní</a:t>
            </a:r>
            <a:r>
              <a:rPr lang="cs-CZ" dirty="0"/>
              <a:t> – jeho užívání jednou osobou neomezuje užívání druhými</a:t>
            </a:r>
            <a:r>
              <a:rPr lang="cs-CZ" dirty="0" smtClean="0"/>
              <a:t>.</a:t>
            </a:r>
          </a:p>
          <a:p>
            <a:pPr lvl="1"/>
            <a:r>
              <a:rPr lang="cs-CZ" b="1" dirty="0"/>
              <a:t>Nevylučitelný</a:t>
            </a:r>
            <a:r>
              <a:rPr lang="cs-CZ" dirty="0"/>
              <a:t> – nikdo nemůže být efektivně vyloučen z jeho užívání, ať přispěl k jeho financování, nebo ne</a:t>
            </a:r>
            <a:r>
              <a:rPr lang="cs-CZ" dirty="0" smtClean="0"/>
              <a:t>.</a:t>
            </a:r>
          </a:p>
          <a:p>
            <a:pPr lvl="1"/>
            <a:r>
              <a:rPr lang="cs-CZ" dirty="0"/>
              <a:t>Poskytování čistých veřejných statků zpravidla financuje stát, protože trh není schopen zajistit jejich optimální množství</a:t>
            </a:r>
            <a:r>
              <a:rPr lang="cs-CZ" dirty="0" smtClean="0"/>
              <a:t>.</a:t>
            </a:r>
          </a:p>
          <a:p>
            <a:pPr lvl="1"/>
            <a:r>
              <a:rPr lang="cs-CZ" b="1" dirty="0" smtClean="0"/>
              <a:t>Například</a:t>
            </a:r>
            <a:r>
              <a:rPr lang="cs-CZ" dirty="0" smtClean="0"/>
              <a:t>: </a:t>
            </a:r>
            <a:r>
              <a:rPr lang="cs-CZ" dirty="0"/>
              <a:t>národní obrana, veřejné osvětlení.</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21/46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7044386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smtClean="0">
                <a:solidFill>
                  <a:srgbClr val="C00000"/>
                </a:solidFill>
              </a:rPr>
              <a:t>Veřejné statky</a:t>
            </a:r>
            <a:endParaRPr lang="cs-CZ" b="1" dirty="0">
              <a:solidFill>
                <a:srgbClr val="C00000"/>
              </a:solidFill>
            </a:endParaRPr>
          </a:p>
        </p:txBody>
      </p:sp>
      <p:sp>
        <p:nvSpPr>
          <p:cNvPr id="3" name="Zástupný symbol pro obsah 2"/>
          <p:cNvSpPr>
            <a:spLocks noGrp="1"/>
          </p:cNvSpPr>
          <p:nvPr>
            <p:ph idx="1"/>
          </p:nvPr>
        </p:nvSpPr>
        <p:spPr>
          <a:xfrm>
            <a:off x="457200" y="1272671"/>
            <a:ext cx="8229600" cy="4922778"/>
          </a:xfrm>
        </p:spPr>
        <p:txBody>
          <a:bodyPr>
            <a:normAutofit fontScale="92500"/>
          </a:bodyPr>
          <a:lstStyle/>
          <a:p>
            <a:pPr marL="114300" indent="0">
              <a:buNone/>
            </a:pPr>
            <a:r>
              <a:rPr lang="cs-CZ" b="1" dirty="0"/>
              <a:t>Typy statků podle vlastností a rozsahu </a:t>
            </a:r>
            <a:r>
              <a:rPr lang="cs-CZ" b="1" dirty="0" smtClean="0"/>
              <a:t>užití:</a:t>
            </a:r>
          </a:p>
          <a:p>
            <a:pPr marL="628650" indent="-514350">
              <a:buFont typeface="+mj-lt"/>
              <a:buAutoNum type="arabicPeriod" startAt="2"/>
            </a:pPr>
            <a:r>
              <a:rPr lang="cs-CZ" b="1" i="1" dirty="0" smtClean="0">
                <a:solidFill>
                  <a:schemeClr val="bg2"/>
                </a:solidFill>
              </a:rPr>
              <a:t>Smíšený </a:t>
            </a:r>
            <a:r>
              <a:rPr lang="cs-CZ" b="1" i="1" dirty="0">
                <a:solidFill>
                  <a:schemeClr val="bg2"/>
                </a:solidFill>
              </a:rPr>
              <a:t>veřejný statek</a:t>
            </a:r>
            <a:endParaRPr lang="cs-CZ" b="1" i="1" dirty="0" smtClean="0">
              <a:solidFill>
                <a:schemeClr val="bg2"/>
              </a:solidFill>
            </a:endParaRPr>
          </a:p>
          <a:p>
            <a:pPr lvl="1"/>
            <a:r>
              <a:rPr lang="cs-CZ" dirty="0"/>
              <a:t>Statek, který vykazuje </a:t>
            </a:r>
            <a:r>
              <a:rPr lang="cs-CZ" b="1" dirty="0"/>
              <a:t>částečnou </a:t>
            </a:r>
            <a:r>
              <a:rPr lang="cs-CZ" b="1" dirty="0" err="1"/>
              <a:t>nerivalitnost</a:t>
            </a:r>
            <a:r>
              <a:rPr lang="cs-CZ" b="1" dirty="0"/>
              <a:t> nebo nevylučitelnost</a:t>
            </a:r>
            <a:r>
              <a:rPr lang="cs-CZ" dirty="0"/>
              <a:t>, například pouze v určitých situacích. </a:t>
            </a:r>
            <a:endParaRPr lang="cs-CZ" dirty="0" smtClean="0"/>
          </a:p>
          <a:p>
            <a:pPr lvl="1"/>
            <a:r>
              <a:rPr lang="cs-CZ" dirty="0"/>
              <a:t>V některých případech může být přístup k němu zpoplatněn nebo omezován, čímž se blíží spíše k soukromému statku</a:t>
            </a:r>
            <a:r>
              <a:rPr lang="cs-CZ" dirty="0" smtClean="0"/>
              <a:t>.</a:t>
            </a:r>
          </a:p>
          <a:p>
            <a:pPr lvl="1"/>
            <a:r>
              <a:rPr lang="cs-CZ" dirty="0"/>
              <a:t>Často je využíván v kombinaci veřejného a soukromého financování</a:t>
            </a:r>
            <a:r>
              <a:rPr lang="cs-CZ" dirty="0" smtClean="0"/>
              <a:t>.</a:t>
            </a:r>
            <a:endParaRPr lang="cs-CZ" dirty="0"/>
          </a:p>
          <a:p>
            <a:pPr lvl="1"/>
            <a:r>
              <a:rPr lang="cs-CZ" b="1" dirty="0" smtClean="0"/>
              <a:t>Například</a:t>
            </a:r>
            <a:r>
              <a:rPr lang="cs-CZ" dirty="0"/>
              <a:t>: dálnice s mýtem, veřejný park, který je přetížen v určitém čase.</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259024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smtClean="0">
                <a:solidFill>
                  <a:srgbClr val="C00000"/>
                </a:solidFill>
              </a:rPr>
              <a:t>Veřejné statky</a:t>
            </a:r>
            <a:endParaRPr lang="cs-CZ" b="1" dirty="0">
              <a:solidFill>
                <a:srgbClr val="C00000"/>
              </a:solidFill>
            </a:endParaRPr>
          </a:p>
        </p:txBody>
      </p:sp>
      <p:sp>
        <p:nvSpPr>
          <p:cNvPr id="3" name="Zástupný symbol pro obsah 2"/>
          <p:cNvSpPr>
            <a:spLocks noGrp="1"/>
          </p:cNvSpPr>
          <p:nvPr>
            <p:ph idx="1"/>
          </p:nvPr>
        </p:nvSpPr>
        <p:spPr>
          <a:xfrm>
            <a:off x="457200" y="1272671"/>
            <a:ext cx="8229600" cy="4922778"/>
          </a:xfrm>
        </p:spPr>
        <p:txBody>
          <a:bodyPr>
            <a:normAutofit fontScale="92500" lnSpcReduction="10000"/>
          </a:bodyPr>
          <a:lstStyle/>
          <a:p>
            <a:pPr marL="114300" indent="0">
              <a:buNone/>
            </a:pPr>
            <a:r>
              <a:rPr lang="cs-CZ" b="1" dirty="0"/>
              <a:t>Typy statků podle vlastností a rozsahu </a:t>
            </a:r>
            <a:r>
              <a:rPr lang="cs-CZ" b="1" dirty="0" smtClean="0"/>
              <a:t>užití:</a:t>
            </a:r>
          </a:p>
          <a:p>
            <a:pPr marL="628650" indent="-514350">
              <a:buFont typeface="+mj-lt"/>
              <a:buAutoNum type="arabicPeriod" startAt="3"/>
            </a:pPr>
            <a:r>
              <a:rPr lang="cs-CZ" b="1" i="1" dirty="0">
                <a:solidFill>
                  <a:schemeClr val="bg2"/>
                </a:solidFill>
              </a:rPr>
              <a:t>Globální veřejný </a:t>
            </a:r>
            <a:r>
              <a:rPr lang="cs-CZ" b="1" i="1" dirty="0" smtClean="0">
                <a:solidFill>
                  <a:schemeClr val="bg2"/>
                </a:solidFill>
              </a:rPr>
              <a:t>statek</a:t>
            </a:r>
          </a:p>
          <a:p>
            <a:pPr lvl="1"/>
            <a:r>
              <a:rPr lang="cs-CZ" dirty="0"/>
              <a:t>Statek, jehož přínosy či důsledky mají </a:t>
            </a:r>
            <a:r>
              <a:rPr lang="cs-CZ" b="1" dirty="0"/>
              <a:t>celosvětový dopad</a:t>
            </a:r>
            <a:r>
              <a:rPr lang="cs-CZ" dirty="0"/>
              <a:t> – ovlivňují všechny obyvatele nebo státy světa. </a:t>
            </a:r>
            <a:endParaRPr lang="cs-CZ" dirty="0" smtClean="0"/>
          </a:p>
          <a:p>
            <a:pPr lvl="1"/>
            <a:r>
              <a:rPr lang="cs-CZ" dirty="0"/>
              <a:t>Většinou je </a:t>
            </a:r>
            <a:r>
              <a:rPr lang="cs-CZ" b="1" dirty="0"/>
              <a:t>nerivalitní a nevylučitelný</a:t>
            </a:r>
            <a:r>
              <a:rPr lang="cs-CZ" dirty="0"/>
              <a:t>, přičemž jeho zajištění vyžaduje mezinárodní spolupráci</a:t>
            </a:r>
            <a:r>
              <a:rPr lang="cs-CZ" dirty="0" smtClean="0"/>
              <a:t>.</a:t>
            </a:r>
          </a:p>
          <a:p>
            <a:pPr lvl="1"/>
            <a:r>
              <a:rPr lang="cs-CZ" dirty="0"/>
              <a:t>Problémem často bývá volný přístup (free-</a:t>
            </a:r>
            <a:r>
              <a:rPr lang="cs-CZ" dirty="0" err="1"/>
              <a:t>riding</a:t>
            </a:r>
            <a:r>
              <a:rPr lang="cs-CZ" dirty="0"/>
              <a:t>), kdy státy mohou využívat přínosy, aniž by přispěly na jeho financování.</a:t>
            </a:r>
          </a:p>
          <a:p>
            <a:pPr lvl="1"/>
            <a:r>
              <a:rPr lang="cs-CZ" b="1" dirty="0" smtClean="0"/>
              <a:t>Například</a:t>
            </a:r>
            <a:r>
              <a:rPr lang="cs-CZ" dirty="0"/>
              <a:t>: stabilní klima, ochrana ozonové vrstvy, boj proti pandemii.</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23/46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74464774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smtClean="0">
                <a:solidFill>
                  <a:srgbClr val="C00000"/>
                </a:solidFill>
              </a:rPr>
              <a:t>Veřejné statky</a:t>
            </a:r>
            <a:endParaRPr lang="cs-CZ" b="1" dirty="0">
              <a:solidFill>
                <a:srgbClr val="C00000"/>
              </a:solidFill>
            </a:endParaRPr>
          </a:p>
        </p:txBody>
      </p:sp>
      <p:sp>
        <p:nvSpPr>
          <p:cNvPr id="3" name="Zástupný symbol pro obsah 2"/>
          <p:cNvSpPr>
            <a:spLocks noGrp="1"/>
          </p:cNvSpPr>
          <p:nvPr>
            <p:ph idx="1"/>
          </p:nvPr>
        </p:nvSpPr>
        <p:spPr>
          <a:xfrm>
            <a:off x="457200" y="1272671"/>
            <a:ext cx="8229600" cy="4922778"/>
          </a:xfrm>
        </p:spPr>
        <p:txBody>
          <a:bodyPr>
            <a:normAutofit lnSpcReduction="10000"/>
          </a:bodyPr>
          <a:lstStyle/>
          <a:p>
            <a:pPr marL="114300" indent="0">
              <a:buNone/>
            </a:pPr>
            <a:r>
              <a:rPr lang="cs-CZ" b="1" dirty="0"/>
              <a:t>Typy statků podle vlastností a rozsahu </a:t>
            </a:r>
            <a:r>
              <a:rPr lang="cs-CZ" b="1" dirty="0" smtClean="0"/>
              <a:t>užití:</a:t>
            </a:r>
          </a:p>
          <a:p>
            <a:pPr marL="628650" indent="-514350">
              <a:buFont typeface="+mj-lt"/>
              <a:buAutoNum type="arabicPeriod" startAt="4"/>
            </a:pPr>
            <a:r>
              <a:rPr lang="cs-CZ" b="1" i="1" dirty="0" smtClean="0">
                <a:solidFill>
                  <a:schemeClr val="bg2"/>
                </a:solidFill>
              </a:rPr>
              <a:t>Soukromý statek</a:t>
            </a:r>
          </a:p>
          <a:p>
            <a:pPr lvl="1"/>
            <a:r>
              <a:rPr lang="cs-CZ" dirty="0"/>
              <a:t>Statek, který je </a:t>
            </a:r>
            <a:r>
              <a:rPr lang="cs-CZ" b="1" dirty="0"/>
              <a:t>rivalitní</a:t>
            </a:r>
            <a:r>
              <a:rPr lang="cs-CZ" dirty="0"/>
              <a:t> – jeho spotřeba jednou osobou omezuje dostupnost pro </a:t>
            </a:r>
            <a:r>
              <a:rPr lang="cs-CZ" dirty="0" smtClean="0"/>
              <a:t>ostatní.</a:t>
            </a:r>
          </a:p>
          <a:p>
            <a:pPr lvl="1"/>
            <a:r>
              <a:rPr lang="cs-CZ" b="1" dirty="0"/>
              <a:t>Vylučitelný</a:t>
            </a:r>
            <a:r>
              <a:rPr lang="cs-CZ" dirty="0"/>
              <a:t> – přístup k němu mají pouze ti, kdo za něj zaplatí, což umožňuje efektivní tržní fungování</a:t>
            </a:r>
            <a:r>
              <a:rPr lang="cs-CZ" dirty="0" smtClean="0"/>
              <a:t>.</a:t>
            </a:r>
          </a:p>
          <a:p>
            <a:pPr lvl="1"/>
            <a:r>
              <a:rPr lang="cs-CZ" dirty="0"/>
              <a:t>Výroba a distribuce soukromých statků je zajišťována tržními mechanismy, protože jejich cena a poptávka mohou být snadno určeny.</a:t>
            </a:r>
            <a:endParaRPr lang="cs-CZ" b="1" dirty="0" smtClean="0"/>
          </a:p>
          <a:p>
            <a:pPr lvl="1"/>
            <a:r>
              <a:rPr lang="cs-CZ" b="1" dirty="0" smtClean="0"/>
              <a:t>Například</a:t>
            </a:r>
            <a:r>
              <a:rPr lang="cs-CZ" dirty="0"/>
              <a:t>: potraviny, oblečení, auta.</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24/46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196130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rmAutofit fontScale="90000"/>
          </a:bodyPr>
          <a:lstStyle/>
          <a:p>
            <a:r>
              <a:rPr lang="cs-CZ" b="1" dirty="0">
                <a:solidFill>
                  <a:srgbClr val="C00000"/>
                </a:solidFill>
              </a:rPr>
              <a:t>Problém černého pasažéra </a:t>
            </a:r>
            <a:r>
              <a:rPr lang="en-GB" b="1" dirty="0" smtClean="0">
                <a:solidFill>
                  <a:srgbClr val="C00000"/>
                </a:solidFill>
              </a:rPr>
              <a:t>(Free Rider)</a:t>
            </a:r>
            <a:endParaRPr lang="en-GB"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solidFill>
                  <a:srgbClr val="FF0000"/>
                </a:solidFill>
              </a:rPr>
              <a:t>Černý pasažér </a:t>
            </a:r>
            <a:r>
              <a:rPr lang="cs-CZ" dirty="0"/>
              <a:t>je osoba, která využívá veřejný statek, ale nepřispívá na jeho financování. </a:t>
            </a:r>
            <a:endParaRPr lang="cs-CZ" dirty="0" smtClean="0"/>
          </a:p>
          <a:p>
            <a:r>
              <a:rPr lang="cs-CZ" dirty="0"/>
              <a:t>Lidé se necítí zodpovědní za náklady, protože jejich individuální příspěvek by neměl vliv</a:t>
            </a:r>
            <a:r>
              <a:rPr lang="cs-CZ" dirty="0" smtClean="0"/>
              <a:t>.</a:t>
            </a:r>
          </a:p>
          <a:p>
            <a:r>
              <a:rPr lang="cs-CZ" b="1" dirty="0" smtClean="0"/>
              <a:t>Například</a:t>
            </a:r>
            <a:r>
              <a:rPr lang="cs-CZ" dirty="0"/>
              <a:t>: Lidé využívající veřejnou dopravu bez zaplacení </a:t>
            </a:r>
            <a:r>
              <a:rPr lang="cs-CZ" dirty="0" smtClean="0"/>
              <a:t>jízdenky.</a:t>
            </a:r>
          </a:p>
          <a:p>
            <a:r>
              <a:rPr lang="cs-CZ" b="1" dirty="0">
                <a:solidFill>
                  <a:srgbClr val="00B050"/>
                </a:solidFill>
              </a:rPr>
              <a:t>Problém:</a:t>
            </a:r>
            <a:r>
              <a:rPr lang="cs-CZ" dirty="0"/>
              <a:t> Tento fenomén vede k neefektivnímu poskytování veřejných </a:t>
            </a:r>
            <a:r>
              <a:rPr lang="cs-CZ" dirty="0" smtClean="0"/>
              <a:t>statků.</a:t>
            </a:r>
          </a:p>
          <a:p>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20503351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rmAutofit fontScale="90000"/>
          </a:bodyPr>
          <a:lstStyle/>
          <a:p>
            <a:r>
              <a:rPr lang="cs-CZ" b="1" dirty="0">
                <a:solidFill>
                  <a:srgbClr val="C00000"/>
                </a:solidFill>
              </a:rPr>
              <a:t>Problém černého pasažéra </a:t>
            </a:r>
            <a:r>
              <a:rPr lang="en-GB" b="1" dirty="0" smtClean="0">
                <a:solidFill>
                  <a:srgbClr val="C00000"/>
                </a:solidFill>
              </a:rPr>
              <a:t>(Free Rider)</a:t>
            </a:r>
            <a:endParaRPr lang="en-GB"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Proč lidé jednají jako černí pasažéři</a:t>
            </a:r>
            <a:r>
              <a:rPr lang="cs-CZ" b="1" dirty="0" smtClean="0"/>
              <a:t>?</a:t>
            </a:r>
          </a:p>
          <a:p>
            <a:pPr lvl="1"/>
            <a:r>
              <a:rPr lang="cs-CZ" b="1" dirty="0"/>
              <a:t>Pocit, že nic nezmění:</a:t>
            </a:r>
            <a:r>
              <a:rPr lang="cs-CZ" dirty="0"/>
              <a:t> Lidé vědí, že jejich neplacení nebude mít velký vliv na dostupnost </a:t>
            </a:r>
            <a:r>
              <a:rPr lang="cs-CZ" dirty="0" smtClean="0"/>
              <a:t>statku.</a:t>
            </a:r>
          </a:p>
          <a:p>
            <a:pPr lvl="1"/>
            <a:r>
              <a:rPr lang="cs-CZ" b="1" dirty="0"/>
              <a:t>Nedostatek odpovědnosti:</a:t>
            </a:r>
            <a:r>
              <a:rPr lang="cs-CZ" dirty="0"/>
              <a:t> Jelikož není možné je vyloučit, nemají motivaci </a:t>
            </a:r>
            <a:r>
              <a:rPr lang="cs-CZ" dirty="0" smtClean="0"/>
              <a:t>platit.</a:t>
            </a:r>
          </a:p>
          <a:p>
            <a:pPr lvl="1"/>
            <a:r>
              <a:rPr lang="cs-CZ" b="1" dirty="0"/>
              <a:t>Snadný přístup:</a:t>
            </a:r>
            <a:r>
              <a:rPr lang="cs-CZ" dirty="0"/>
              <a:t> Veřejné statky jsou dostupné všem bez nutnosti </a:t>
            </a:r>
            <a:r>
              <a:rPr lang="cs-CZ" dirty="0" smtClean="0"/>
              <a:t>platby.</a:t>
            </a:r>
          </a:p>
          <a:p>
            <a:pPr lvl="1"/>
            <a:r>
              <a:rPr lang="cs-CZ" b="1" dirty="0"/>
              <a:t>Neefektivnost:</a:t>
            </a:r>
            <a:r>
              <a:rPr lang="cs-CZ" dirty="0"/>
              <a:t> Tento přístup vede k nedostatku motivace platit za </a:t>
            </a:r>
            <a:r>
              <a:rPr lang="cs-CZ" dirty="0" smtClean="0"/>
              <a:t>statky.</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26/46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39670229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rmAutofit fontScale="90000"/>
          </a:bodyPr>
          <a:lstStyle/>
          <a:p>
            <a:r>
              <a:rPr lang="cs-CZ" b="1" dirty="0">
                <a:solidFill>
                  <a:srgbClr val="C00000"/>
                </a:solidFill>
              </a:rPr>
              <a:t>Problém černého pasažéra </a:t>
            </a:r>
            <a:r>
              <a:rPr lang="en-GB" b="1" dirty="0" smtClean="0">
                <a:solidFill>
                  <a:srgbClr val="C00000"/>
                </a:solidFill>
              </a:rPr>
              <a:t>(Free Rider)</a:t>
            </a:r>
            <a:endParaRPr lang="en-GB"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Důsledky pro trh a </a:t>
            </a:r>
            <a:r>
              <a:rPr lang="cs-CZ" b="1" dirty="0" smtClean="0"/>
              <a:t>ekonomiku:</a:t>
            </a:r>
          </a:p>
          <a:p>
            <a:pPr lvl="1"/>
            <a:r>
              <a:rPr lang="cs-CZ" b="1" dirty="0"/>
              <a:t>Selhání trhu:</a:t>
            </a:r>
            <a:r>
              <a:rPr lang="cs-CZ" dirty="0"/>
              <a:t> Pokud lidé neplatí, soukromí poskytovatelé nemají motivaci statky </a:t>
            </a:r>
            <a:r>
              <a:rPr lang="cs-CZ" dirty="0" smtClean="0"/>
              <a:t>vyrábět.</a:t>
            </a:r>
          </a:p>
          <a:p>
            <a:pPr lvl="1"/>
            <a:r>
              <a:rPr lang="cs-CZ" b="1" dirty="0"/>
              <a:t>Snížení dostupnosti:</a:t>
            </a:r>
            <a:r>
              <a:rPr lang="cs-CZ" dirty="0"/>
              <a:t> Bez zaplacení statky nemusí být poskytovány v dostatečné </a:t>
            </a:r>
            <a:r>
              <a:rPr lang="cs-CZ" dirty="0" smtClean="0"/>
              <a:t>míře.</a:t>
            </a:r>
          </a:p>
          <a:p>
            <a:pPr lvl="1"/>
            <a:r>
              <a:rPr lang="cs-CZ" b="1" dirty="0"/>
              <a:t>Zátěž pro stát:</a:t>
            </a:r>
            <a:r>
              <a:rPr lang="cs-CZ" dirty="0"/>
              <a:t> Vláda často musí zasahovat, aby zajistila dostatek veřejných </a:t>
            </a:r>
            <a:r>
              <a:rPr lang="cs-CZ" dirty="0" smtClean="0"/>
              <a:t>statků.</a:t>
            </a:r>
          </a:p>
          <a:p>
            <a:pPr lvl="1"/>
            <a:r>
              <a:rPr lang="cs-CZ" b="1" dirty="0"/>
              <a:t>Negativní dopad:</a:t>
            </a:r>
            <a:r>
              <a:rPr lang="cs-CZ" dirty="0"/>
              <a:t> Dlouhodobé selhání může vést k ekonomickým problémům, jako je nedostatek veřejných </a:t>
            </a:r>
            <a:r>
              <a:rPr lang="cs-CZ" dirty="0" smtClean="0"/>
              <a:t>služeb.</a:t>
            </a:r>
            <a:endParaRPr lang="cs-CZ" b="1" i="1" dirty="0">
              <a:solidFill>
                <a:schemeClr val="bg2"/>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27/46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2018428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rmAutofit fontScale="90000"/>
          </a:bodyPr>
          <a:lstStyle/>
          <a:p>
            <a:r>
              <a:rPr lang="cs-CZ" b="1" dirty="0">
                <a:solidFill>
                  <a:srgbClr val="C00000"/>
                </a:solidFill>
              </a:rPr>
              <a:t>Problém černého pasažéra </a:t>
            </a:r>
            <a:r>
              <a:rPr lang="en-GB" b="1" dirty="0" smtClean="0">
                <a:solidFill>
                  <a:srgbClr val="C00000"/>
                </a:solidFill>
              </a:rPr>
              <a:t>(Free Rider)</a:t>
            </a:r>
            <a:endParaRPr lang="en-GB" b="1" dirty="0">
              <a:solidFill>
                <a:srgbClr val="C00000"/>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28/46</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a:blip r:embed="rId2"/>
          <a:stretch>
            <a:fillRect/>
          </a:stretch>
        </p:blipFill>
        <p:spPr>
          <a:xfrm>
            <a:off x="2207013" y="1417637"/>
            <a:ext cx="4773650" cy="4773650"/>
          </a:xfrm>
          <a:prstGeom prst="rect">
            <a:avLst/>
          </a:prstGeom>
        </p:spPr>
      </p:pic>
    </p:spTree>
    <p:extLst>
      <p:ext uri="{BB962C8B-B14F-4D97-AF65-F5344CB8AC3E}">
        <p14:creationId xmlns:p14="http://schemas.microsoft.com/office/powerpoint/2010/main" val="198772266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dirty="0">
                <a:solidFill>
                  <a:schemeClr val="tx1"/>
                </a:solidFill>
              </a:rPr>
              <a:t>Určeni </a:t>
            </a:r>
            <a:r>
              <a:rPr lang="cs-CZ" dirty="0" smtClean="0">
                <a:solidFill>
                  <a:schemeClr val="tx1"/>
                </a:solidFill>
              </a:rPr>
              <a:t>optimálního množství veřejného </a:t>
            </a:r>
            <a:r>
              <a:rPr lang="cs-CZ" dirty="0">
                <a:solidFill>
                  <a:schemeClr val="tx1"/>
                </a:solidFill>
              </a:rPr>
              <a:t>statku pomoci </a:t>
            </a:r>
            <a:r>
              <a:rPr lang="cs-CZ" dirty="0" smtClean="0">
                <a:solidFill>
                  <a:schemeClr val="tx1"/>
                </a:solidFill>
              </a:rPr>
              <a:t>celkových </a:t>
            </a:r>
            <a:r>
              <a:rPr lang="cs-CZ" dirty="0">
                <a:solidFill>
                  <a:schemeClr val="tx1"/>
                </a:solidFill>
              </a:rPr>
              <a:t>veličin</a:t>
            </a: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29/46</a:t>
            </a:r>
            <a:endParaRPr sz="1200" b="1" dirty="0">
              <a:solidFill>
                <a:srgbClr val="FF0000"/>
              </a:solidFill>
              <a:latin typeface="Calibri"/>
              <a:ea typeface="Calibri"/>
              <a:cs typeface="Calibri"/>
              <a:sym typeface="Calibri"/>
            </a:endParaRPr>
          </a:p>
        </p:txBody>
      </p:sp>
      <p:pic>
        <p:nvPicPr>
          <p:cNvPr id="5" name="Obrázek 4"/>
          <p:cNvPicPr>
            <a:picLocks noChangeAspect="1"/>
          </p:cNvPicPr>
          <p:nvPr/>
        </p:nvPicPr>
        <p:blipFill>
          <a:blip r:embed="rId2"/>
          <a:stretch>
            <a:fillRect/>
          </a:stretch>
        </p:blipFill>
        <p:spPr>
          <a:xfrm>
            <a:off x="988276" y="2542477"/>
            <a:ext cx="3976639" cy="3568391"/>
          </a:xfrm>
          <a:prstGeom prst="rect">
            <a:avLst/>
          </a:prstGeom>
        </p:spPr>
      </p:pic>
    </p:spTree>
    <p:extLst>
      <p:ext uri="{BB962C8B-B14F-4D97-AF65-F5344CB8AC3E}">
        <p14:creationId xmlns:p14="http://schemas.microsoft.com/office/powerpoint/2010/main" val="5527052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Tržní selhání a jeho formy</a:t>
            </a:r>
          </a:p>
        </p:txBody>
      </p:sp>
      <p:sp>
        <p:nvSpPr>
          <p:cNvPr id="3" name="Zástupný symbol pro obsah 2"/>
          <p:cNvSpPr>
            <a:spLocks noGrp="1"/>
          </p:cNvSpPr>
          <p:nvPr>
            <p:ph idx="1"/>
          </p:nvPr>
        </p:nvSpPr>
        <p:spPr>
          <a:xfrm>
            <a:off x="457200" y="1605775"/>
            <a:ext cx="8229600" cy="4520387"/>
          </a:xfrm>
        </p:spPr>
        <p:txBody>
          <a:bodyPr>
            <a:normAutofit lnSpcReduction="10000"/>
          </a:bodyPr>
          <a:lstStyle/>
          <a:p>
            <a:r>
              <a:rPr lang="cs-CZ" dirty="0"/>
              <a:t>Zboží může být vyráběno postupy, které jsou sice výhodné pro výrobce, ale nikoliv pro jeho okolí. </a:t>
            </a:r>
          </a:p>
          <a:p>
            <a:r>
              <a:rPr lang="cs-CZ" dirty="0"/>
              <a:t>Samotný akt koupě a prodeje nemusí být jednoznačně vymezen, čímž vznikají například problémy s placením konzumovaného statku nebo služby a konečně kupující a prodávající nemusí mít shodné informace o prodávaném zboží, což deformuje jeho rozhodování.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20584640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sz="2800" b="1" dirty="0"/>
              <a:t>Analýza přínosů a </a:t>
            </a:r>
            <a:r>
              <a:rPr lang="cs-CZ" sz="2800" b="1" dirty="0" smtClean="0"/>
              <a:t>nákladů:</a:t>
            </a:r>
          </a:p>
          <a:p>
            <a:pPr lvl="1"/>
            <a:r>
              <a:rPr lang="cs-CZ" sz="2400" dirty="0"/>
              <a:t>Graf znázorňuje vztah mezi celkovými náklady a celkovým prospěchem z užívání veřejného statku.</a:t>
            </a:r>
            <a:endParaRPr lang="cs-CZ" sz="2400" b="1" dirty="0">
              <a:solidFill>
                <a:schemeClr val="tx1"/>
              </a:solidFill>
            </a:endParaRPr>
          </a:p>
          <a:p>
            <a:r>
              <a:rPr lang="cs-CZ" sz="2800" b="1" dirty="0" smtClean="0"/>
              <a:t>Rostoucí </a:t>
            </a:r>
            <a:r>
              <a:rPr lang="cs-CZ" sz="2800" b="1" dirty="0"/>
              <a:t>celkové náklady</a:t>
            </a:r>
            <a:r>
              <a:rPr lang="cs-CZ" sz="2800" b="1" dirty="0" smtClean="0"/>
              <a:t>:</a:t>
            </a:r>
          </a:p>
          <a:p>
            <a:pPr lvl="1"/>
            <a:r>
              <a:rPr lang="cs-CZ" sz="2400" dirty="0"/>
              <a:t>Jak roste množství produkovaného statku, rostou i </a:t>
            </a:r>
            <a:r>
              <a:rPr lang="cs-CZ" sz="2400" dirty="0" smtClean="0"/>
              <a:t>náklady.</a:t>
            </a:r>
            <a:endParaRPr lang="cs-CZ" sz="2600" b="1" dirty="0" smtClean="0"/>
          </a:p>
          <a:p>
            <a:r>
              <a:rPr lang="cs-CZ" sz="2800" b="1" dirty="0"/>
              <a:t>Rostoucí celkový prospěch</a:t>
            </a:r>
            <a:r>
              <a:rPr lang="cs-CZ" sz="2800" b="1" dirty="0" smtClean="0"/>
              <a:t>:</a:t>
            </a:r>
          </a:p>
          <a:p>
            <a:pPr lvl="1"/>
            <a:r>
              <a:rPr lang="cs-CZ" sz="2400" dirty="0"/>
              <a:t>Prospěch z užívání statku roste, ale snižuje se rychlost jeho </a:t>
            </a:r>
            <a:r>
              <a:rPr lang="cs-CZ" sz="2400" dirty="0" smtClean="0"/>
              <a:t>nárůstu.</a:t>
            </a:r>
            <a:r>
              <a:rPr lang="cs-CZ" dirty="0"/>
              <a:t/>
            </a:r>
            <a:br>
              <a:rPr lang="cs-CZ" dirty="0"/>
            </a:b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30/46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01064168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Maximální rozdíl mezi náklady a prospěchem</a:t>
            </a:r>
            <a:r>
              <a:rPr lang="cs-CZ" b="1" dirty="0" smtClean="0"/>
              <a:t>:</a:t>
            </a:r>
          </a:p>
          <a:p>
            <a:pPr lvl="1"/>
            <a:r>
              <a:rPr lang="cs-CZ" dirty="0"/>
              <a:t>Stejně jako u soukromého podnikání, i zde hledáme bod, kde je rozdíl mezi celkovým prospěchem a náklady </a:t>
            </a:r>
            <a:r>
              <a:rPr lang="cs-CZ" dirty="0" smtClean="0"/>
              <a:t>největší.</a:t>
            </a:r>
            <a:endParaRPr lang="cs-CZ" b="1" dirty="0" smtClean="0"/>
          </a:p>
          <a:p>
            <a:r>
              <a:rPr lang="cs-CZ" b="1" dirty="0">
                <a:solidFill>
                  <a:schemeClr val="tx1"/>
                </a:solidFill>
              </a:rPr>
              <a:t>Optimální množství statku (Q</a:t>
            </a:r>
            <a:r>
              <a:rPr lang="cs-CZ" b="1" dirty="0" smtClean="0">
                <a:solidFill>
                  <a:schemeClr val="tx1"/>
                </a:solidFill>
              </a:rPr>
              <a:t>):*</a:t>
            </a:r>
          </a:p>
          <a:p>
            <a:pPr lvl="1"/>
            <a:r>
              <a:rPr lang="cs-CZ" dirty="0"/>
              <a:t>Tento bod je dosažen při množství statku Q*, kdy je čistý prospěch maximální.</a:t>
            </a: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31/46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4502052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Příliš malé množství </a:t>
            </a:r>
            <a:r>
              <a:rPr lang="cs-CZ" b="1" dirty="0" smtClean="0"/>
              <a:t>statku:</a:t>
            </a:r>
          </a:p>
          <a:p>
            <a:pPr lvl="1"/>
            <a:r>
              <a:rPr lang="cs-CZ" b="1" dirty="0"/>
              <a:t>Náklady &gt; prospěch</a:t>
            </a:r>
            <a:r>
              <a:rPr lang="cs-CZ" b="1" dirty="0" smtClean="0"/>
              <a:t>:</a:t>
            </a:r>
          </a:p>
          <a:p>
            <a:pPr lvl="2"/>
            <a:r>
              <a:rPr lang="cs-CZ" dirty="0"/>
              <a:t>Pokud je množství veřejného statku příliš malé (od 0 do Q1), náklady mohou převýšit prospěch uživatelů.</a:t>
            </a:r>
            <a:endParaRPr lang="cs-CZ" dirty="0" smtClean="0"/>
          </a:p>
          <a:p>
            <a:pPr lvl="1"/>
            <a:r>
              <a:rPr lang="cs-CZ" b="1" dirty="0" smtClean="0">
                <a:solidFill>
                  <a:schemeClr val="tx1"/>
                </a:solidFill>
              </a:rPr>
              <a:t>Například:</a:t>
            </a:r>
          </a:p>
          <a:p>
            <a:pPr lvl="2"/>
            <a:r>
              <a:rPr lang="cs-CZ" dirty="0"/>
              <a:t>Vysoké vstupní náklady, jako např. projektová dokumentace nebo výkup pozemků pro stavbu dálnic, které nevedou k dostatečnému prospěchu pro společnost.</a:t>
            </a: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55006234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a:bodyPr>
          <a:lstStyle/>
          <a:p>
            <a:r>
              <a:rPr lang="cs-CZ" b="1" dirty="0"/>
              <a:t>Příliš velké množství </a:t>
            </a:r>
            <a:r>
              <a:rPr lang="cs-CZ" b="1" dirty="0" smtClean="0"/>
              <a:t>statku:</a:t>
            </a:r>
          </a:p>
          <a:p>
            <a:pPr lvl="1"/>
            <a:r>
              <a:rPr lang="cs-CZ" b="1" dirty="0"/>
              <a:t>Nasycení uživatelů</a:t>
            </a:r>
            <a:r>
              <a:rPr lang="cs-CZ" b="1" dirty="0" smtClean="0"/>
              <a:t>:</a:t>
            </a:r>
          </a:p>
          <a:p>
            <a:pPr lvl="2"/>
            <a:r>
              <a:rPr lang="cs-CZ" dirty="0"/>
              <a:t>Pokud je množství statku větší než Q2, dodatečný prospěch je </a:t>
            </a:r>
            <a:r>
              <a:rPr lang="cs-CZ" dirty="0" smtClean="0"/>
              <a:t>zanedbatelný.</a:t>
            </a:r>
          </a:p>
          <a:p>
            <a:pPr lvl="1"/>
            <a:r>
              <a:rPr lang="cs-CZ" b="1" dirty="0"/>
              <a:t>Nárůst nákladů</a:t>
            </a:r>
            <a:r>
              <a:rPr lang="cs-CZ" b="1" dirty="0" smtClean="0"/>
              <a:t>:</a:t>
            </a:r>
          </a:p>
          <a:p>
            <a:pPr lvl="2"/>
            <a:r>
              <a:rPr lang="cs-CZ" dirty="0"/>
              <a:t>Náklady na pořízení statku rostou výrazně, zatímco přínos pro uživatele již není </a:t>
            </a:r>
            <a:r>
              <a:rPr lang="cs-CZ" dirty="0" smtClean="0"/>
              <a:t>odpovídající.</a:t>
            </a:r>
          </a:p>
          <a:p>
            <a:pPr lvl="1"/>
            <a:r>
              <a:rPr lang="cs-CZ" b="1" dirty="0" smtClean="0"/>
              <a:t>Například:</a:t>
            </a:r>
          </a:p>
          <a:p>
            <a:pPr lvl="2"/>
            <a:r>
              <a:rPr lang="cs-CZ" dirty="0"/>
              <a:t>Například rozšíření televizního vysílání o stovky kanálů, kde dodatečný prospěch je minimální, ale náklady jsou </a:t>
            </a:r>
            <a:r>
              <a:rPr lang="cs-CZ" dirty="0" smtClean="0"/>
              <a:t>vysoké.</a:t>
            </a:r>
          </a:p>
          <a:p>
            <a:pPr lvl="1"/>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33/46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00223911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3200" b="1" dirty="0">
                <a:solidFill>
                  <a:srgbClr val="C00000"/>
                </a:solidFill>
              </a:rPr>
              <a:t>Určení optimálního množství veřejného statku</a:t>
            </a:r>
            <a:endParaRPr lang="en-GB" sz="3200" b="1" dirty="0">
              <a:solidFill>
                <a:srgbClr val="C00000"/>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34/46</a:t>
            </a:r>
            <a:endParaRPr sz="1200" b="1" dirty="0">
              <a:solidFill>
                <a:srgbClr val="FF0000"/>
              </a:solidFill>
              <a:latin typeface="Calibri"/>
              <a:ea typeface="Calibri"/>
              <a:cs typeface="Calibri"/>
              <a:sym typeface="Calibri"/>
            </a:endParaRPr>
          </a:p>
        </p:txBody>
      </p:sp>
      <p:pic>
        <p:nvPicPr>
          <p:cNvPr id="5" name="Obrázek 4"/>
          <p:cNvPicPr>
            <a:picLocks noChangeAspect="1"/>
          </p:cNvPicPr>
          <p:nvPr/>
        </p:nvPicPr>
        <p:blipFill>
          <a:blip r:embed="rId2"/>
          <a:stretch>
            <a:fillRect/>
          </a:stretch>
        </p:blipFill>
        <p:spPr>
          <a:xfrm>
            <a:off x="1757711" y="1543561"/>
            <a:ext cx="5205315" cy="4670929"/>
          </a:xfrm>
          <a:prstGeom prst="rect">
            <a:avLst/>
          </a:prstGeom>
        </p:spPr>
      </p:pic>
    </p:spTree>
    <p:extLst>
      <p:ext uri="{BB962C8B-B14F-4D97-AF65-F5344CB8AC3E}">
        <p14:creationId xmlns:p14="http://schemas.microsoft.com/office/powerpoint/2010/main" val="191303349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4000" b="1" dirty="0" smtClean="0">
                <a:solidFill>
                  <a:srgbClr val="C00000"/>
                </a:solidFill>
              </a:rPr>
              <a:t>Externality</a:t>
            </a:r>
            <a:endParaRPr lang="en-GB" sz="4000" b="1" dirty="0">
              <a:solidFill>
                <a:srgbClr val="C00000"/>
              </a:solidFill>
            </a:endParaRPr>
          </a:p>
        </p:txBody>
      </p:sp>
      <p:sp>
        <p:nvSpPr>
          <p:cNvPr id="3" name="Zástupný symbol pro obsah 2"/>
          <p:cNvSpPr>
            <a:spLocks noGrp="1"/>
          </p:cNvSpPr>
          <p:nvPr>
            <p:ph idx="1"/>
          </p:nvPr>
        </p:nvSpPr>
        <p:spPr>
          <a:xfrm>
            <a:off x="457200" y="1317276"/>
            <a:ext cx="8229600" cy="4922778"/>
          </a:xfrm>
        </p:spPr>
        <p:txBody>
          <a:bodyPr>
            <a:normAutofit fontScale="92500" lnSpcReduction="10000"/>
          </a:bodyPr>
          <a:lstStyle/>
          <a:p>
            <a:r>
              <a:rPr lang="cs-CZ" b="1" i="1" dirty="0">
                <a:solidFill>
                  <a:schemeClr val="accent5">
                    <a:lumMod val="75000"/>
                  </a:schemeClr>
                </a:solidFill>
              </a:rPr>
              <a:t>Externality jsou vedlejší efekty ekonomických aktivit, které ovlivňují třetí strany, a to buď pozitivně, nebo negativně</a:t>
            </a:r>
            <a:r>
              <a:rPr lang="cs-CZ" b="1" i="1" dirty="0" smtClean="0">
                <a:solidFill>
                  <a:schemeClr val="accent5">
                    <a:lumMod val="75000"/>
                  </a:schemeClr>
                </a:solidFill>
              </a:rPr>
              <a:t>.</a:t>
            </a:r>
          </a:p>
          <a:p>
            <a:r>
              <a:rPr lang="cs-CZ" b="1" dirty="0" smtClean="0">
                <a:solidFill>
                  <a:schemeClr val="tx1"/>
                </a:solidFill>
              </a:rPr>
              <a:t>Externality </a:t>
            </a:r>
            <a:r>
              <a:rPr lang="cs-CZ" dirty="0" smtClean="0"/>
              <a:t>m</a:t>
            </a:r>
            <a:r>
              <a:rPr lang="cs-CZ" dirty="0" smtClean="0"/>
              <a:t>ohou </a:t>
            </a:r>
            <a:r>
              <a:rPr lang="cs-CZ" dirty="0"/>
              <a:t>být </a:t>
            </a:r>
            <a:r>
              <a:rPr lang="cs-CZ" b="1" dirty="0">
                <a:solidFill>
                  <a:srgbClr val="00B050"/>
                </a:solidFill>
              </a:rPr>
              <a:t>pozitivní</a:t>
            </a:r>
            <a:r>
              <a:rPr lang="cs-CZ" dirty="0"/>
              <a:t> (např. výsadba stromů, vzdělání) nebo </a:t>
            </a:r>
            <a:r>
              <a:rPr lang="cs-CZ" b="1" dirty="0">
                <a:solidFill>
                  <a:schemeClr val="accent6">
                    <a:lumMod val="50000"/>
                  </a:schemeClr>
                </a:solidFill>
              </a:rPr>
              <a:t>negativní</a:t>
            </a:r>
            <a:r>
              <a:rPr lang="cs-CZ" dirty="0"/>
              <a:t> (např. znečištění, hluk</a:t>
            </a:r>
            <a:r>
              <a:rPr lang="cs-CZ" dirty="0" smtClean="0"/>
              <a:t>).</a:t>
            </a:r>
          </a:p>
          <a:p>
            <a:r>
              <a:rPr lang="cs-CZ" dirty="0"/>
              <a:t>Externality </a:t>
            </a:r>
            <a:r>
              <a:rPr lang="cs-CZ" b="1" dirty="0"/>
              <a:t>narušují efektivnost trhu</a:t>
            </a:r>
            <a:r>
              <a:rPr lang="cs-CZ" dirty="0"/>
              <a:t>, protože ceny neodrážejí všechny náklady nebo přínosy spojené s výrobou nebo spotřebou</a:t>
            </a:r>
            <a:r>
              <a:rPr lang="cs-CZ" dirty="0" smtClean="0"/>
              <a:t>.</a:t>
            </a:r>
          </a:p>
          <a:p>
            <a:r>
              <a:rPr lang="cs-CZ" b="1" dirty="0" smtClean="0"/>
              <a:t>Například: </a:t>
            </a:r>
            <a:r>
              <a:rPr lang="cs-CZ" b="1" dirty="0" smtClean="0">
                <a:solidFill>
                  <a:schemeClr val="accent6">
                    <a:lumMod val="50000"/>
                  </a:schemeClr>
                </a:solidFill>
              </a:rPr>
              <a:t>Negativní </a:t>
            </a:r>
            <a:r>
              <a:rPr lang="cs-CZ" b="1" dirty="0">
                <a:solidFill>
                  <a:schemeClr val="accent6">
                    <a:lumMod val="50000"/>
                  </a:schemeClr>
                </a:solidFill>
              </a:rPr>
              <a:t>externalitou</a:t>
            </a:r>
            <a:r>
              <a:rPr lang="cs-CZ" dirty="0">
                <a:solidFill>
                  <a:schemeClr val="accent6">
                    <a:lumMod val="50000"/>
                  </a:schemeClr>
                </a:solidFill>
              </a:rPr>
              <a:t> </a:t>
            </a:r>
            <a:r>
              <a:rPr lang="cs-CZ" dirty="0"/>
              <a:t>je znečištění ovzduší, </a:t>
            </a:r>
            <a:r>
              <a:rPr lang="cs-CZ" b="1" dirty="0">
                <a:solidFill>
                  <a:srgbClr val="00B050"/>
                </a:solidFill>
              </a:rPr>
              <a:t>pozitivní externalitou </a:t>
            </a:r>
            <a:r>
              <a:rPr lang="cs-CZ" dirty="0"/>
              <a:t>je výzkum a vývoj</a:t>
            </a:r>
            <a:endParaRPr lang="cs-CZ" dirty="0" smtClean="0"/>
          </a:p>
          <a:p>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63774317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4000" b="1" dirty="0" smtClean="0">
                <a:solidFill>
                  <a:srgbClr val="C00000"/>
                </a:solidFill>
              </a:rPr>
              <a:t>Negativní externality</a:t>
            </a:r>
            <a:endParaRPr lang="en-GB" sz="4000" b="1" dirty="0">
              <a:solidFill>
                <a:srgbClr val="C00000"/>
              </a:solidFill>
            </a:endParaRPr>
          </a:p>
        </p:txBody>
      </p:sp>
      <p:sp>
        <p:nvSpPr>
          <p:cNvPr id="3" name="Zástupný symbol pro obsah 2"/>
          <p:cNvSpPr>
            <a:spLocks noGrp="1"/>
          </p:cNvSpPr>
          <p:nvPr>
            <p:ph idx="1"/>
          </p:nvPr>
        </p:nvSpPr>
        <p:spPr>
          <a:xfrm>
            <a:off x="457200" y="1417637"/>
            <a:ext cx="8229600" cy="4777812"/>
          </a:xfrm>
        </p:spPr>
        <p:txBody>
          <a:bodyPr>
            <a:normAutofit lnSpcReduction="10000"/>
          </a:bodyPr>
          <a:lstStyle/>
          <a:p>
            <a:r>
              <a:rPr lang="cs-CZ" i="1" dirty="0"/>
              <a:t>Jsou to náklady, které jsou uvaleny na třetí strany, aniž by je zaplatil původní producent nebo spotřebitel</a:t>
            </a:r>
            <a:r>
              <a:rPr lang="cs-CZ" i="1" dirty="0" smtClean="0"/>
              <a:t>.</a:t>
            </a:r>
          </a:p>
          <a:p>
            <a:r>
              <a:rPr lang="cs-CZ" b="1" dirty="0" smtClean="0">
                <a:solidFill>
                  <a:schemeClr val="tx1"/>
                </a:solidFill>
              </a:rPr>
              <a:t>Například: </a:t>
            </a:r>
            <a:r>
              <a:rPr lang="pl-PL" dirty="0"/>
              <a:t>Továrna znečišťující řeku bez náhrady za ekologické škody</a:t>
            </a:r>
            <a:r>
              <a:rPr lang="pl-PL" dirty="0" smtClean="0"/>
              <a:t>.</a:t>
            </a:r>
          </a:p>
          <a:p>
            <a:r>
              <a:rPr lang="cs-CZ" dirty="0"/>
              <a:t>Vedou k neefektivní alokaci zdrojů a nadhodnocení výroby, protože náklady nejsou zohledněny ve výrobní ceně</a:t>
            </a:r>
            <a:r>
              <a:rPr lang="cs-CZ" dirty="0" smtClean="0"/>
              <a:t>.</a:t>
            </a:r>
          </a:p>
          <a:p>
            <a:r>
              <a:rPr lang="cs-CZ" dirty="0"/>
              <a:t>Může vést k degradaci životního prostředí a snížení kvality života.</a:t>
            </a:r>
            <a:endParaRPr lang="pl-PL" dirty="0" smtClean="0"/>
          </a:p>
          <a:p>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36/46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90420429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4000" b="1" dirty="0" smtClean="0">
                <a:solidFill>
                  <a:srgbClr val="C00000"/>
                </a:solidFill>
              </a:rPr>
              <a:t>Pozitivní externality</a:t>
            </a:r>
            <a:endParaRPr lang="en-GB" sz="4000" b="1" dirty="0">
              <a:solidFill>
                <a:srgbClr val="C00000"/>
              </a:solidFill>
            </a:endParaRPr>
          </a:p>
        </p:txBody>
      </p:sp>
      <p:sp>
        <p:nvSpPr>
          <p:cNvPr id="3" name="Zástupný symbol pro obsah 2"/>
          <p:cNvSpPr>
            <a:spLocks noGrp="1"/>
          </p:cNvSpPr>
          <p:nvPr>
            <p:ph idx="1"/>
          </p:nvPr>
        </p:nvSpPr>
        <p:spPr>
          <a:xfrm>
            <a:off x="457200" y="1417637"/>
            <a:ext cx="8396868" cy="4777812"/>
          </a:xfrm>
        </p:spPr>
        <p:txBody>
          <a:bodyPr>
            <a:normAutofit/>
          </a:bodyPr>
          <a:lstStyle/>
          <a:p>
            <a:r>
              <a:rPr lang="cs-CZ" i="1" dirty="0"/>
              <a:t>Jsou to přínosy, které plynou třetím stranám, aniž by za ně </a:t>
            </a:r>
            <a:r>
              <a:rPr lang="cs-CZ" i="1" dirty="0" smtClean="0"/>
              <a:t>platily.</a:t>
            </a:r>
          </a:p>
          <a:p>
            <a:r>
              <a:rPr lang="cs-CZ" b="1" dirty="0" smtClean="0">
                <a:solidFill>
                  <a:schemeClr val="tx1"/>
                </a:solidFill>
              </a:rPr>
              <a:t>Například: </a:t>
            </a:r>
            <a:r>
              <a:rPr lang="cs-CZ" dirty="0"/>
              <a:t>Vzdělání, které </a:t>
            </a:r>
            <a:r>
              <a:rPr lang="cs-CZ" dirty="0" smtClean="0"/>
              <a:t>zvyšuje produktivitu </a:t>
            </a:r>
            <a:r>
              <a:rPr lang="cs-CZ" dirty="0"/>
              <a:t>pracovní síly pro celé hospodářství</a:t>
            </a:r>
            <a:r>
              <a:rPr lang="cs-CZ" dirty="0" smtClean="0"/>
              <a:t>.</a:t>
            </a:r>
          </a:p>
          <a:p>
            <a:r>
              <a:rPr lang="cs-CZ" dirty="0" err="1"/>
              <a:t>Podinvestování</a:t>
            </a:r>
            <a:r>
              <a:rPr lang="cs-CZ" dirty="0"/>
              <a:t> do činností, které by mohly mít širší prospěch pro </a:t>
            </a:r>
            <a:r>
              <a:rPr lang="cs-CZ" dirty="0" smtClean="0"/>
              <a:t>společnost.</a:t>
            </a:r>
          </a:p>
          <a:p>
            <a:r>
              <a:rPr lang="cs-CZ" dirty="0"/>
              <a:t>Nedostatečná produkce těchto činností vzhledem k celkovému užitku pro </a:t>
            </a:r>
            <a:r>
              <a:rPr lang="cs-CZ" dirty="0" smtClean="0"/>
              <a:t>společnost.</a:t>
            </a:r>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37/46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04387902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780" y="758283"/>
            <a:ext cx="8697952" cy="659354"/>
          </a:xfrm>
        </p:spPr>
        <p:txBody>
          <a:bodyPr>
            <a:noAutofit/>
          </a:bodyPr>
          <a:lstStyle/>
          <a:p>
            <a:r>
              <a:rPr lang="cs-CZ" sz="4000" b="1" dirty="0" smtClean="0">
                <a:solidFill>
                  <a:srgbClr val="C00000"/>
                </a:solidFill>
              </a:rPr>
              <a:t>Pozitivní a negativní externality</a:t>
            </a:r>
            <a:endParaRPr lang="en-GB" sz="4000" b="1" dirty="0">
              <a:solidFill>
                <a:srgbClr val="C00000"/>
              </a:solidFill>
            </a:endParaRPr>
          </a:p>
        </p:txBody>
      </p:sp>
      <p:sp>
        <p:nvSpPr>
          <p:cNvPr id="3" name="Zástupný symbol pro obsah 2"/>
          <p:cNvSpPr>
            <a:spLocks noGrp="1"/>
          </p:cNvSpPr>
          <p:nvPr>
            <p:ph idx="1"/>
          </p:nvPr>
        </p:nvSpPr>
        <p:spPr>
          <a:xfrm>
            <a:off x="457200" y="1417637"/>
            <a:ext cx="8396868" cy="4777812"/>
          </a:xfrm>
        </p:spPr>
        <p:txBody>
          <a:bodyPr>
            <a:normAutofit/>
          </a:bodyPr>
          <a:lstStyle/>
          <a:p>
            <a:endParaRPr lang="cs-CZ" b="1" dirty="0">
              <a:solidFill>
                <a:schemeClr val="tx1"/>
              </a:solidFill>
            </a:endParaRP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38/46</a:t>
            </a:r>
            <a:endParaRPr sz="1200" b="1" dirty="0">
              <a:solidFill>
                <a:srgbClr val="FF0000"/>
              </a:solidFill>
              <a:latin typeface="Calibri"/>
              <a:ea typeface="Calibri"/>
              <a:cs typeface="Calibri"/>
              <a:sym typeface="Calibri"/>
            </a:endParaRPr>
          </a:p>
        </p:txBody>
      </p:sp>
      <p:pic>
        <p:nvPicPr>
          <p:cNvPr id="6" name="Obrázek 5"/>
          <p:cNvPicPr>
            <a:picLocks noChangeAspect="1"/>
          </p:cNvPicPr>
          <p:nvPr/>
        </p:nvPicPr>
        <p:blipFill>
          <a:blip r:embed="rId2"/>
          <a:stretch>
            <a:fillRect/>
          </a:stretch>
        </p:blipFill>
        <p:spPr>
          <a:xfrm>
            <a:off x="1925733" y="1476654"/>
            <a:ext cx="4659778" cy="4659778"/>
          </a:xfrm>
          <a:prstGeom prst="rect">
            <a:avLst/>
          </a:prstGeom>
        </p:spPr>
      </p:pic>
    </p:spTree>
    <p:extLst>
      <p:ext uri="{BB962C8B-B14F-4D97-AF65-F5344CB8AC3E}">
        <p14:creationId xmlns:p14="http://schemas.microsoft.com/office/powerpoint/2010/main" val="269238186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657922"/>
            <a:ext cx="8697952" cy="659354"/>
          </a:xfrm>
        </p:spPr>
        <p:txBody>
          <a:bodyPr>
            <a:noAutofit/>
          </a:bodyPr>
          <a:lstStyle/>
          <a:p>
            <a:r>
              <a:rPr lang="cs-CZ" sz="4000" b="1" dirty="0">
                <a:solidFill>
                  <a:srgbClr val="C00000"/>
                </a:solidFill>
              </a:rPr>
              <a:t>Možnosti řešení externalit</a:t>
            </a:r>
            <a:endParaRPr lang="en-GB" sz="4000" b="1" dirty="0">
              <a:solidFill>
                <a:srgbClr val="C00000"/>
              </a:solidFill>
            </a:endParaRPr>
          </a:p>
        </p:txBody>
      </p:sp>
      <p:sp>
        <p:nvSpPr>
          <p:cNvPr id="3" name="Zástupný symbol pro obsah 2"/>
          <p:cNvSpPr>
            <a:spLocks noGrp="1"/>
          </p:cNvSpPr>
          <p:nvPr>
            <p:ph idx="1"/>
          </p:nvPr>
        </p:nvSpPr>
        <p:spPr>
          <a:xfrm>
            <a:off x="457200" y="1234590"/>
            <a:ext cx="8396868" cy="5105825"/>
          </a:xfrm>
        </p:spPr>
        <p:txBody>
          <a:bodyPr>
            <a:normAutofit fontScale="85000" lnSpcReduction="20000"/>
          </a:bodyPr>
          <a:lstStyle/>
          <a:p>
            <a:r>
              <a:rPr lang="cs-CZ" b="1" dirty="0"/>
              <a:t>Zdanění a dotace</a:t>
            </a:r>
            <a:r>
              <a:rPr lang="cs-CZ" b="1" dirty="0" smtClean="0"/>
              <a:t>:</a:t>
            </a:r>
          </a:p>
          <a:p>
            <a:pPr lvl="1"/>
            <a:r>
              <a:rPr lang="cs-CZ" dirty="0"/>
              <a:t>Zdanění negativních externalit (např. daň z uhlíkové stopy) a dotace pro pozitivní externality (např. financování vzdělání).</a:t>
            </a:r>
            <a:endParaRPr lang="cs-CZ" dirty="0" smtClean="0"/>
          </a:p>
          <a:p>
            <a:r>
              <a:rPr lang="cs-CZ" b="1" dirty="0"/>
              <a:t>Regulace</a:t>
            </a:r>
            <a:r>
              <a:rPr lang="cs-CZ" b="1" dirty="0" smtClean="0"/>
              <a:t>:</a:t>
            </a:r>
          </a:p>
          <a:p>
            <a:pPr lvl="1"/>
            <a:r>
              <a:rPr lang="cs-CZ" dirty="0"/>
              <a:t>Stanovení právních předpisů pro omezení nebo podporu určité činnosti (např. emisní normy, podpora inovací).</a:t>
            </a:r>
            <a:endParaRPr lang="cs-CZ" dirty="0" smtClean="0"/>
          </a:p>
          <a:p>
            <a:r>
              <a:rPr lang="cs-CZ" b="1" dirty="0"/>
              <a:t>Tržní mechanismy</a:t>
            </a:r>
            <a:r>
              <a:rPr lang="cs-CZ" b="1" dirty="0" smtClean="0"/>
              <a:t>:</a:t>
            </a:r>
            <a:endParaRPr lang="cs-CZ" dirty="0" smtClean="0"/>
          </a:p>
          <a:p>
            <a:pPr lvl="1"/>
            <a:r>
              <a:rPr lang="cs-CZ" dirty="0"/>
              <a:t>Vytváření trhů pro obchodování s emisními povolenkami nebo podporování firem za investice do ekologických technologií.</a:t>
            </a:r>
          </a:p>
          <a:p>
            <a:r>
              <a:rPr lang="cs-CZ" b="1" dirty="0" smtClean="0"/>
              <a:t>Veřejné </a:t>
            </a:r>
            <a:r>
              <a:rPr lang="cs-CZ" b="1" dirty="0"/>
              <a:t>investice</a:t>
            </a:r>
            <a:r>
              <a:rPr lang="cs-CZ" b="1" dirty="0" smtClean="0"/>
              <a:t>:</a:t>
            </a:r>
          </a:p>
          <a:p>
            <a:pPr lvl="1"/>
            <a:r>
              <a:rPr lang="cs-CZ" dirty="0"/>
              <a:t>Stát může investovat do veřejných statků, které generují pozitivní externality, jako jsou veřejné parky nebo infrastruktura</a:t>
            </a:r>
            <a:r>
              <a:rPr lang="cs-CZ" dirty="0" smtClean="0"/>
              <a:t>.</a:t>
            </a:r>
          </a:p>
          <a:p>
            <a:pPr marL="571500" lvl="1" indent="0">
              <a:buNone/>
            </a:pPr>
            <a:endParaRPr lang="cs-CZ" dirty="0" smtClean="0"/>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39/46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512971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Tržní selhání a jeho formy</a:t>
            </a:r>
          </a:p>
        </p:txBody>
      </p:sp>
      <p:sp>
        <p:nvSpPr>
          <p:cNvPr id="3" name="Zástupný symbol pro obsah 2"/>
          <p:cNvSpPr>
            <a:spLocks noGrp="1"/>
          </p:cNvSpPr>
          <p:nvPr>
            <p:ph idx="1"/>
          </p:nvPr>
        </p:nvSpPr>
        <p:spPr>
          <a:xfrm>
            <a:off x="457200" y="1605775"/>
            <a:ext cx="8229600" cy="4520387"/>
          </a:xfrm>
        </p:spPr>
        <p:txBody>
          <a:bodyPr>
            <a:normAutofit/>
          </a:bodyPr>
          <a:lstStyle/>
          <a:p>
            <a:r>
              <a:rPr lang="cs-CZ" dirty="0"/>
              <a:t>Nejčastěji uváděnými </a:t>
            </a:r>
            <a:r>
              <a:rPr lang="cs-CZ" b="1" dirty="0">
                <a:solidFill>
                  <a:srgbClr val="C00000"/>
                </a:solidFill>
              </a:rPr>
              <a:t>příčinami</a:t>
            </a:r>
            <a:r>
              <a:rPr lang="cs-CZ" dirty="0"/>
              <a:t> tržního selhání jsou tyto </a:t>
            </a:r>
            <a:r>
              <a:rPr lang="cs-CZ" b="1" dirty="0"/>
              <a:t>faktory</a:t>
            </a:r>
            <a:r>
              <a:rPr lang="cs-CZ" dirty="0"/>
              <a:t>: </a:t>
            </a:r>
          </a:p>
          <a:p>
            <a:pPr lvl="1"/>
            <a:r>
              <a:rPr lang="cs-CZ" dirty="0"/>
              <a:t>monopolní síla (nedokonalá konkurence), </a:t>
            </a:r>
          </a:p>
          <a:p>
            <a:pPr lvl="1"/>
            <a:r>
              <a:rPr lang="cs-CZ" dirty="0"/>
              <a:t>externality,</a:t>
            </a:r>
          </a:p>
          <a:p>
            <a:pPr lvl="1"/>
            <a:r>
              <a:rPr lang="cs-CZ" dirty="0"/>
              <a:t>veřejné statky,</a:t>
            </a:r>
          </a:p>
          <a:p>
            <a:pPr lvl="1"/>
            <a:r>
              <a:rPr lang="cs-CZ" dirty="0"/>
              <a:t>nedokonalé informace. </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84609629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Význam řešení externalit</a:t>
            </a:r>
            <a:endParaRPr lang="en-GB" sz="4000" b="1" dirty="0">
              <a:solidFill>
                <a:srgbClr val="C00000"/>
              </a:solidFill>
            </a:endParaRPr>
          </a:p>
        </p:txBody>
      </p:sp>
      <p:sp>
        <p:nvSpPr>
          <p:cNvPr id="3" name="Zástupný symbol pro obsah 2"/>
          <p:cNvSpPr>
            <a:spLocks noGrp="1"/>
          </p:cNvSpPr>
          <p:nvPr>
            <p:ph idx="1"/>
          </p:nvPr>
        </p:nvSpPr>
        <p:spPr>
          <a:xfrm>
            <a:off x="457200" y="1234590"/>
            <a:ext cx="8396868" cy="5105825"/>
          </a:xfrm>
        </p:spPr>
        <p:txBody>
          <a:bodyPr>
            <a:normAutofit fontScale="92500" lnSpcReduction="10000"/>
          </a:bodyPr>
          <a:lstStyle/>
          <a:p>
            <a:r>
              <a:rPr lang="cs-CZ" b="1" dirty="0"/>
              <a:t>Zajištění efektivnosti </a:t>
            </a:r>
            <a:r>
              <a:rPr lang="cs-CZ" b="1" dirty="0" smtClean="0"/>
              <a:t>trhu:</a:t>
            </a:r>
          </a:p>
          <a:p>
            <a:pPr lvl="1"/>
            <a:r>
              <a:rPr lang="cs-CZ" dirty="0"/>
              <a:t>Správné řešení externalit zajišťuje, že trhy fungují efektivně a odrážejí skutečné náklady a přínosy.</a:t>
            </a:r>
            <a:endParaRPr lang="cs-CZ" dirty="0" smtClean="0"/>
          </a:p>
          <a:p>
            <a:r>
              <a:rPr lang="cs-CZ" b="1" dirty="0" smtClean="0"/>
              <a:t>Ochrana </a:t>
            </a:r>
            <a:r>
              <a:rPr lang="cs-CZ" b="1" dirty="0"/>
              <a:t>životního prostředí</a:t>
            </a:r>
            <a:r>
              <a:rPr lang="cs-CZ" b="1" dirty="0" smtClean="0"/>
              <a:t>:</a:t>
            </a:r>
          </a:p>
          <a:p>
            <a:pPr lvl="1"/>
            <a:r>
              <a:rPr lang="cs-CZ" dirty="0"/>
              <a:t>Snižování negativních externalit přispívá k udržitelnosti a ochraně přírodních </a:t>
            </a:r>
            <a:r>
              <a:rPr lang="cs-CZ" dirty="0" smtClean="0"/>
              <a:t>zdrojů.</a:t>
            </a:r>
            <a:endParaRPr lang="cs-CZ" b="1" dirty="0" smtClean="0"/>
          </a:p>
          <a:p>
            <a:r>
              <a:rPr lang="cs-CZ" b="1" dirty="0"/>
              <a:t>Podpora inovací a </a:t>
            </a:r>
            <a:r>
              <a:rPr lang="cs-CZ" b="1" dirty="0" smtClean="0"/>
              <a:t>růstu:</a:t>
            </a:r>
          </a:p>
          <a:p>
            <a:pPr lvl="1"/>
            <a:r>
              <a:rPr lang="cs-CZ" dirty="0"/>
              <a:t>Podpora pozitivních externalit může vést k větší inovaci a ekonomickému </a:t>
            </a:r>
            <a:r>
              <a:rPr lang="cs-CZ" dirty="0" smtClean="0"/>
              <a:t>růstu.</a:t>
            </a:r>
            <a:endParaRPr lang="cs-CZ" b="1" dirty="0" smtClean="0"/>
          </a:p>
          <a:p>
            <a:r>
              <a:rPr lang="cs-CZ" b="1" dirty="0" smtClean="0"/>
              <a:t>Společenský </a:t>
            </a:r>
            <a:r>
              <a:rPr lang="cs-CZ" b="1" dirty="0"/>
              <a:t>blahobyt</a:t>
            </a:r>
            <a:r>
              <a:rPr lang="cs-CZ" b="1" dirty="0" smtClean="0"/>
              <a:t>:</a:t>
            </a:r>
          </a:p>
          <a:p>
            <a:pPr lvl="1"/>
            <a:r>
              <a:rPr lang="cs-CZ" dirty="0"/>
              <a:t>Cílem je zlepšit celkový blahobyt společnosti tím, že se zajistí spravedlivé rozdělení nákladů a </a:t>
            </a:r>
            <a:r>
              <a:rPr lang="cs-CZ" dirty="0" smtClean="0"/>
              <a:t>přínosů.</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30/46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31793780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p:sp>
        <p:nvSpPr>
          <p:cNvPr id="3" name="Zástupný symbol pro obsah 2"/>
          <p:cNvSpPr>
            <a:spLocks noGrp="1"/>
          </p:cNvSpPr>
          <p:nvPr>
            <p:ph idx="1"/>
          </p:nvPr>
        </p:nvSpPr>
        <p:spPr>
          <a:xfrm>
            <a:off x="457200" y="1234590"/>
            <a:ext cx="8396868" cy="5105825"/>
          </a:xfrm>
        </p:spPr>
        <p:txBody>
          <a:bodyPr>
            <a:normAutofit/>
          </a:bodyPr>
          <a:lstStyle/>
          <a:p>
            <a:r>
              <a:rPr lang="pl-PL" b="1" dirty="0" smtClean="0"/>
              <a:t>Analýza nabídky a poptávky po oceli:</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41/46</a:t>
            </a:r>
            <a:endParaRPr sz="1200" b="1" dirty="0">
              <a:solidFill>
                <a:srgbClr val="FF0000"/>
              </a:solidFill>
              <a:latin typeface="Calibri"/>
              <a:ea typeface="Calibri"/>
              <a:cs typeface="Calibri"/>
              <a:sym typeface="Calibri"/>
            </a:endParaRPr>
          </a:p>
        </p:txBody>
      </p:sp>
      <p:pic>
        <p:nvPicPr>
          <p:cNvPr id="5" name="Obrázek 4"/>
          <p:cNvPicPr>
            <a:picLocks noChangeAspect="1"/>
          </p:cNvPicPr>
          <p:nvPr/>
        </p:nvPicPr>
        <p:blipFill>
          <a:blip r:embed="rId2"/>
          <a:stretch>
            <a:fillRect/>
          </a:stretch>
        </p:blipFill>
        <p:spPr>
          <a:xfrm>
            <a:off x="875581" y="1893944"/>
            <a:ext cx="7248525" cy="3524250"/>
          </a:xfrm>
          <a:prstGeom prst="rect">
            <a:avLst/>
          </a:prstGeom>
        </p:spPr>
      </p:pic>
    </p:spTree>
    <p:extLst>
      <p:ext uri="{BB962C8B-B14F-4D97-AF65-F5344CB8AC3E}">
        <p14:creationId xmlns:p14="http://schemas.microsoft.com/office/powerpoint/2010/main" val="3544007834"/>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a:xfrm>
                <a:off x="457200" y="1234590"/>
                <a:ext cx="8396868" cy="5105825"/>
              </a:xfrm>
            </p:spPr>
            <p:txBody>
              <a:bodyPr>
                <a:normAutofit lnSpcReduction="10000"/>
              </a:bodyPr>
              <a:lstStyle/>
              <a:p>
                <a:r>
                  <a:rPr lang="pl-PL" b="1" dirty="0" smtClean="0"/>
                  <a:t>Analýza nabídky a poptávky po oceli:</a:t>
                </a:r>
              </a:p>
              <a:p>
                <a:pPr lvl="1"/>
                <a:r>
                  <a:rPr lang="cs-CZ" b="1" dirty="0"/>
                  <a:t>Křivka nabídky oceli</a:t>
                </a:r>
                <a:r>
                  <a:rPr lang="cs-CZ" b="1" dirty="0" smtClean="0"/>
                  <a:t>:</a:t>
                </a:r>
              </a:p>
              <a:p>
                <a:pPr lvl="2"/>
                <a:r>
                  <a:rPr lang="cs-CZ" dirty="0"/>
                  <a:t>Roste s mezními soukromými náklady </a:t>
                </a:r>
                <a:r>
                  <a:rPr lang="cs-CZ" dirty="0" smtClean="0"/>
                  <a:t>ocelárny.</a:t>
                </a:r>
              </a:p>
              <a:p>
                <a:pPr lvl="1"/>
                <a:r>
                  <a:rPr lang="cs-CZ" b="1" dirty="0"/>
                  <a:t>Křivka poptávky po </a:t>
                </a:r>
                <a:r>
                  <a:rPr lang="cs-CZ" b="1" dirty="0" smtClean="0"/>
                  <a:t>oceli:</a:t>
                </a:r>
              </a:p>
              <a:p>
                <a:pPr lvl="2"/>
                <a:r>
                  <a:rPr lang="cs-CZ" dirty="0"/>
                  <a:t>Klesající, určená součtem individuálních poptávkových funkcí všech </a:t>
                </a:r>
                <a:r>
                  <a:rPr lang="cs-CZ" dirty="0" smtClean="0"/>
                  <a:t>subjektů.</a:t>
                </a:r>
              </a:p>
              <a:p>
                <a:pPr lvl="1"/>
                <a:r>
                  <a:rPr lang="cs-CZ" b="1" dirty="0"/>
                  <a:t>Soukromá </a:t>
                </a:r>
                <a:r>
                  <a:rPr lang="cs-CZ" b="1" dirty="0" smtClean="0"/>
                  <a:t>rovnováha:</a:t>
                </a:r>
              </a:p>
              <a:p>
                <a:pPr lvl="2"/>
                <a:r>
                  <a:rPr lang="cs-CZ" dirty="0"/>
                  <a:t>Ocelárna vyrábí ocel v rozsahu </a:t>
                </a:r>
                <a14:m>
                  <m:oMath xmlns:m="http://schemas.openxmlformats.org/officeDocument/2006/math">
                    <m:sSub>
                      <m:sSubPr>
                        <m:ctrlPr>
                          <a:rPr lang="cs-CZ" b="1" i="1" dirty="0" smtClean="0">
                            <a:latin typeface="Cambria Math" panose="02040503050406030204" pitchFamily="18" charset="0"/>
                          </a:rPr>
                        </m:ctrlPr>
                      </m:sSubPr>
                      <m:e>
                        <m:r>
                          <a:rPr lang="cs-CZ" b="1" i="1" dirty="0" smtClean="0">
                            <a:latin typeface="Cambria Math" panose="02040503050406030204" pitchFamily="18" charset="0"/>
                          </a:rPr>
                          <m:t>𝑸</m:t>
                        </m:r>
                      </m:e>
                      <m:sub>
                        <m:r>
                          <a:rPr lang="cs-CZ" b="1" i="1" dirty="0" smtClean="0">
                            <a:latin typeface="Cambria Math" panose="02040503050406030204" pitchFamily="18" charset="0"/>
                          </a:rPr>
                          <m:t>𝑷</m:t>
                        </m:r>
                      </m:sub>
                    </m:sSub>
                  </m:oMath>
                </a14:m>
                <a:r>
                  <a:rPr lang="cs-CZ" dirty="0" smtClean="0"/>
                  <a:t>, </a:t>
                </a:r>
                <a:r>
                  <a:rPr lang="cs-CZ" dirty="0"/>
                  <a:t>kde se vyrovnají mezní soukromé náklady a mezní užitek</a:t>
                </a:r>
                <a:endParaRPr lang="cs-CZ" dirty="0" smtClean="0"/>
              </a:p>
              <a:p>
                <a:pPr lvl="1"/>
                <a:r>
                  <a:rPr lang="cs-CZ" b="1" dirty="0"/>
                  <a:t>Problém externích </a:t>
                </a:r>
                <a:r>
                  <a:rPr lang="cs-CZ" b="1" dirty="0" smtClean="0"/>
                  <a:t>nákladů:</a:t>
                </a:r>
              </a:p>
              <a:p>
                <a:pPr lvl="2"/>
                <a:r>
                  <a:rPr lang="cs-CZ" dirty="0"/>
                  <a:t>Firma ignoruje </a:t>
                </a:r>
                <a:r>
                  <a:rPr lang="cs-CZ" b="1" dirty="0"/>
                  <a:t>mezní externí náklady</a:t>
                </a:r>
                <a:r>
                  <a:rPr lang="cs-CZ" dirty="0"/>
                  <a:t>, které vznikají při výrobě a jsou hrazeny třetími stranami</a:t>
                </a:r>
                <a:endParaRPr lang="cs-CZ" dirty="0" smtClean="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xfrm>
                <a:off x="457200" y="1234590"/>
                <a:ext cx="8396868" cy="5105825"/>
              </a:xfrm>
              <a:blipFill>
                <a:blip r:embed="rId2"/>
                <a:stretch>
                  <a:fillRect t="-1434" r="-1961"/>
                </a:stretch>
              </a:blipFill>
            </p:spPr>
            <p:txBody>
              <a:bodyPr/>
              <a:lstStyle/>
              <a:p>
                <a:r>
                  <a:rPr lang="cs-CZ">
                    <a:noFill/>
                  </a:rPr>
                  <a:t> </a:t>
                </a:r>
              </a:p>
            </p:txBody>
          </p:sp>
        </mc:Fallback>
      </mc:AlternateContent>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42/46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91798230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p:sp>
        <p:nvSpPr>
          <p:cNvPr id="3" name="Zástupný symbol pro obsah 2"/>
          <p:cNvSpPr>
            <a:spLocks noGrp="1"/>
          </p:cNvSpPr>
          <p:nvPr>
            <p:ph idx="1"/>
          </p:nvPr>
        </p:nvSpPr>
        <p:spPr>
          <a:xfrm>
            <a:off x="457200" y="1234590"/>
            <a:ext cx="8396868" cy="5105825"/>
          </a:xfrm>
        </p:spPr>
        <p:txBody>
          <a:bodyPr>
            <a:normAutofit/>
          </a:bodyPr>
          <a:lstStyle/>
          <a:p>
            <a:r>
              <a:rPr lang="pl-PL" b="1" dirty="0"/>
              <a:t>Zahrnutí externích nákladů do výrobní kalkulace</a:t>
            </a:r>
            <a:r>
              <a:rPr lang="pl-PL" b="1" dirty="0" smtClean="0"/>
              <a:t>:</a:t>
            </a:r>
            <a:endParaRPr lang="pl-PL" b="1" dirty="0"/>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43/46</a:t>
            </a:r>
            <a:endParaRPr sz="1200" b="1" dirty="0">
              <a:solidFill>
                <a:srgbClr val="FF0000"/>
              </a:solidFill>
              <a:latin typeface="Calibri"/>
              <a:ea typeface="Calibri"/>
              <a:cs typeface="Calibri"/>
              <a:sym typeface="Calibri"/>
            </a:endParaRPr>
          </a:p>
        </p:txBody>
      </p:sp>
      <p:pic>
        <p:nvPicPr>
          <p:cNvPr id="5" name="Obrázek 4"/>
          <p:cNvPicPr>
            <a:picLocks noChangeAspect="1"/>
          </p:cNvPicPr>
          <p:nvPr/>
        </p:nvPicPr>
        <p:blipFill>
          <a:blip r:embed="rId2"/>
          <a:stretch>
            <a:fillRect/>
          </a:stretch>
        </p:blipFill>
        <p:spPr>
          <a:xfrm>
            <a:off x="917071" y="2374396"/>
            <a:ext cx="7477125" cy="3648075"/>
          </a:xfrm>
          <a:prstGeom prst="rect">
            <a:avLst/>
          </a:prstGeom>
        </p:spPr>
      </p:pic>
    </p:spTree>
    <p:extLst>
      <p:ext uri="{BB962C8B-B14F-4D97-AF65-F5344CB8AC3E}">
        <p14:creationId xmlns:p14="http://schemas.microsoft.com/office/powerpoint/2010/main" val="966558776"/>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6658" y="575236"/>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a:xfrm>
                <a:off x="457200" y="1234590"/>
                <a:ext cx="8396868" cy="5105825"/>
              </a:xfrm>
            </p:spPr>
            <p:txBody>
              <a:bodyPr>
                <a:normAutofit fontScale="92500" lnSpcReduction="10000"/>
              </a:bodyPr>
              <a:lstStyle/>
              <a:p>
                <a:r>
                  <a:rPr lang="pl-PL" b="1" dirty="0" smtClean="0"/>
                  <a:t>Zahrnutí externích nákladů do výrobní kalkulace:</a:t>
                </a:r>
              </a:p>
              <a:p>
                <a:pPr lvl="1"/>
                <a:r>
                  <a:rPr lang="cs-CZ" b="1" dirty="0"/>
                  <a:t>Opravným zdaněním</a:t>
                </a:r>
                <a:r>
                  <a:rPr lang="cs-CZ" b="1" dirty="0" smtClean="0"/>
                  <a:t>:</a:t>
                </a:r>
              </a:p>
              <a:p>
                <a:pPr lvl="2"/>
                <a:r>
                  <a:rPr lang="cs-CZ" dirty="0"/>
                  <a:t>Zdanění produkce podle výše externích nákladů donutí firmu zahrnout tyto náklady do svých kalkulací.</a:t>
                </a:r>
                <a:endParaRPr lang="cs-CZ" b="1" dirty="0" smtClean="0"/>
              </a:p>
              <a:p>
                <a:pPr lvl="1"/>
                <a:r>
                  <a:rPr lang="cs-CZ" b="1" dirty="0"/>
                  <a:t>Posun křivky nabídky</a:t>
                </a:r>
                <a:r>
                  <a:rPr lang="cs-CZ" b="1" dirty="0" smtClean="0"/>
                  <a:t>:</a:t>
                </a:r>
              </a:p>
              <a:p>
                <a:pPr lvl="2"/>
                <a:r>
                  <a:rPr lang="cs-CZ" dirty="0"/>
                  <a:t>Ocelárna zohlední externí náklady, což vede k posunu křivky nabídky do pozice mezních společenských nákladů.</a:t>
                </a:r>
              </a:p>
              <a:p>
                <a:pPr lvl="1"/>
                <a:r>
                  <a:rPr lang="cs-CZ" b="1" dirty="0"/>
                  <a:t>Snížení produkce</a:t>
                </a:r>
                <a:r>
                  <a:rPr lang="cs-CZ" b="1" dirty="0" smtClean="0"/>
                  <a:t>:</a:t>
                </a:r>
              </a:p>
              <a:p>
                <a:pPr lvl="2"/>
                <a:r>
                  <a:rPr lang="cs-CZ" dirty="0"/>
                  <a:t>Firma sníží rozsah produkce z </a:t>
                </a:r>
                <a14:m>
                  <m:oMath xmlns:m="http://schemas.openxmlformats.org/officeDocument/2006/math">
                    <m:sSub>
                      <m:sSubPr>
                        <m:ctrlPr>
                          <a:rPr lang="cs-CZ" b="1" i="1" dirty="0" smtClean="0">
                            <a:latin typeface="Cambria Math" panose="02040503050406030204" pitchFamily="18" charset="0"/>
                          </a:rPr>
                        </m:ctrlPr>
                      </m:sSubPr>
                      <m:e>
                        <m:r>
                          <a:rPr lang="cs-CZ" b="1" i="1" dirty="0" smtClean="0">
                            <a:latin typeface="Cambria Math" panose="02040503050406030204" pitchFamily="18" charset="0"/>
                          </a:rPr>
                          <m:t>𝑸</m:t>
                        </m:r>
                      </m:e>
                      <m:sub>
                        <m:r>
                          <a:rPr lang="cs-CZ" b="1" i="1" dirty="0" smtClean="0">
                            <a:latin typeface="Cambria Math" panose="02040503050406030204" pitchFamily="18" charset="0"/>
                          </a:rPr>
                          <m:t>𝑷</m:t>
                        </m:r>
                      </m:sub>
                    </m:sSub>
                  </m:oMath>
                </a14:m>
                <a:r>
                  <a:rPr lang="cs-CZ" dirty="0"/>
                  <a:t> na </a:t>
                </a:r>
                <a14:m>
                  <m:oMath xmlns:m="http://schemas.openxmlformats.org/officeDocument/2006/math">
                    <m:sSub>
                      <m:sSubPr>
                        <m:ctrlPr>
                          <a:rPr lang="cs-CZ" b="1" i="1" smtClean="0">
                            <a:latin typeface="Cambria Math" panose="02040503050406030204" pitchFamily="18" charset="0"/>
                          </a:rPr>
                        </m:ctrlPr>
                      </m:sSubPr>
                      <m:e>
                        <m:r>
                          <a:rPr lang="cs-CZ" b="1" i="1" smtClean="0">
                            <a:latin typeface="Cambria Math" panose="02040503050406030204" pitchFamily="18" charset="0"/>
                          </a:rPr>
                          <m:t>𝑸</m:t>
                        </m:r>
                      </m:e>
                      <m:sub>
                        <m:r>
                          <a:rPr lang="cs-CZ" b="1" i="1" smtClean="0">
                            <a:latin typeface="Cambria Math" panose="02040503050406030204" pitchFamily="18" charset="0"/>
                          </a:rPr>
                          <m:t>𝑺</m:t>
                        </m:r>
                      </m:sub>
                    </m:sSub>
                  </m:oMath>
                </a14:m>
                <a:r>
                  <a:rPr lang="cs-CZ" dirty="0" smtClean="0"/>
                  <a:t>, </a:t>
                </a:r>
                <a:r>
                  <a:rPr lang="cs-CZ" dirty="0"/>
                  <a:t>což odpovídá společenskému </a:t>
                </a:r>
                <a:r>
                  <a:rPr lang="cs-CZ" dirty="0" smtClean="0"/>
                  <a:t>optimu.</a:t>
                </a:r>
                <a:endParaRPr lang="cs-CZ" dirty="0"/>
              </a:p>
              <a:p>
                <a:pPr lvl="1"/>
                <a:r>
                  <a:rPr lang="cs-CZ" b="1" dirty="0"/>
                  <a:t>Společenské optimum</a:t>
                </a:r>
                <a:r>
                  <a:rPr lang="cs-CZ" b="1" dirty="0" smtClean="0"/>
                  <a:t>:</a:t>
                </a:r>
              </a:p>
              <a:p>
                <a:pPr lvl="2"/>
                <a:r>
                  <a:rPr lang="cs-CZ" dirty="0"/>
                  <a:t>Nový bod rovnováhy (</a:t>
                </a:r>
                <a:r>
                  <a:rPr lang="cs-CZ" b="1" dirty="0"/>
                  <a:t>S</a:t>
                </a:r>
                <a:r>
                  <a:rPr lang="cs-CZ" dirty="0"/>
                  <a:t>) se nachází na průsečíku nové nabídky a </a:t>
                </a:r>
                <a:r>
                  <a:rPr lang="cs-CZ" dirty="0" smtClean="0"/>
                  <a:t>poptávky.</a:t>
                </a:r>
                <a:endParaRPr lang="cs-CZ" dirty="0"/>
              </a:p>
              <a:p>
                <a:pPr lvl="1"/>
                <a:endParaRPr lang="cs-CZ" dirty="0" smtClean="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xfrm>
                <a:off x="457200" y="1234590"/>
                <a:ext cx="8396868" cy="5105825"/>
              </a:xfrm>
              <a:blipFill>
                <a:blip r:embed="rId2"/>
                <a:stretch>
                  <a:fillRect t="-1434" r="-1380"/>
                </a:stretch>
              </a:blipFill>
            </p:spPr>
            <p:txBody>
              <a:bodyPr/>
              <a:lstStyle/>
              <a:p>
                <a:r>
                  <a:rPr lang="cs-CZ">
                    <a:noFill/>
                  </a:rPr>
                  <a:t> </a:t>
                </a:r>
              </a:p>
            </p:txBody>
          </p:sp>
        </mc:Fallback>
      </mc:AlternateContent>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44/46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42122102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3205" y="747482"/>
            <a:ext cx="8697952" cy="659354"/>
          </a:xfrm>
        </p:spPr>
        <p:txBody>
          <a:bodyPr>
            <a:noAutofit/>
          </a:bodyPr>
          <a:lstStyle/>
          <a:p>
            <a:r>
              <a:rPr lang="cs-CZ" sz="4000" b="1" dirty="0">
                <a:solidFill>
                  <a:srgbClr val="C00000"/>
                </a:solidFill>
              </a:rPr>
              <a:t>Externality a problém efektivnosti</a:t>
            </a:r>
            <a:endParaRPr lang="en-GB" sz="4000" b="1" dirty="0">
              <a:solidFill>
                <a:srgbClr val="C00000"/>
              </a:solidFill>
            </a:endParaRPr>
          </a:p>
        </p:txBody>
      </p:sp>
      <p:sp>
        <p:nvSpPr>
          <p:cNvPr id="3" name="Zástupný symbol pro obsah 2"/>
          <p:cNvSpPr>
            <a:spLocks noGrp="1"/>
          </p:cNvSpPr>
          <p:nvPr>
            <p:ph idx="1"/>
          </p:nvPr>
        </p:nvSpPr>
        <p:spPr>
          <a:xfrm>
            <a:off x="457200" y="1449659"/>
            <a:ext cx="8396868" cy="4890756"/>
          </a:xfrm>
        </p:spPr>
        <p:txBody>
          <a:bodyPr>
            <a:normAutofit fontScale="92500" lnSpcReduction="10000"/>
          </a:bodyPr>
          <a:lstStyle/>
          <a:p>
            <a:pPr lvl="1">
              <a:buFont typeface="Arial" panose="020B0604020202020204" pitchFamily="34" charset="0"/>
              <a:buChar char="•"/>
            </a:pPr>
            <a:r>
              <a:rPr lang="cs-CZ" sz="3200" b="1" dirty="0"/>
              <a:t>Výška opravné daně a její </a:t>
            </a:r>
            <a:r>
              <a:rPr lang="cs-CZ" sz="3200" b="1" dirty="0" smtClean="0"/>
              <a:t>využití</a:t>
            </a:r>
          </a:p>
          <a:p>
            <a:pPr lvl="2">
              <a:buFont typeface="Calibri" panose="020F0502020204030204" pitchFamily="34" charset="0"/>
              <a:buChar char="‒"/>
            </a:pPr>
            <a:r>
              <a:rPr lang="cs-CZ" sz="2800" b="1" dirty="0"/>
              <a:t>Opravená daň</a:t>
            </a:r>
            <a:r>
              <a:rPr lang="cs-CZ" sz="2800" b="1" dirty="0" smtClean="0"/>
              <a:t>:</a:t>
            </a:r>
          </a:p>
          <a:p>
            <a:pPr lvl="3">
              <a:buFont typeface="Courier New" panose="02070309020205020404" pitchFamily="49" charset="0"/>
              <a:buChar char="o"/>
            </a:pPr>
            <a:r>
              <a:rPr lang="cs-CZ" sz="2400" dirty="0"/>
              <a:t>Daň by měla odpovídat výši externích nákladů, tedy nákladů, které nesou třetí strany (nezúčastněné subjekty).</a:t>
            </a:r>
            <a:endParaRPr lang="cs-CZ" sz="2400" dirty="0" smtClean="0"/>
          </a:p>
          <a:p>
            <a:pPr lvl="2">
              <a:buFont typeface="Calibri" panose="020F0502020204030204" pitchFamily="34" charset="0"/>
              <a:buChar char="‒"/>
            </a:pPr>
            <a:r>
              <a:rPr lang="cs-CZ" sz="2800" b="1" dirty="0"/>
              <a:t>Cíl daně</a:t>
            </a:r>
            <a:r>
              <a:rPr lang="cs-CZ" sz="2800" b="1" dirty="0" smtClean="0"/>
              <a:t>:</a:t>
            </a:r>
          </a:p>
          <a:p>
            <a:pPr lvl="3">
              <a:buFont typeface="Courier New" panose="02070309020205020404" pitchFamily="49" charset="0"/>
              <a:buChar char="o"/>
            </a:pPr>
            <a:r>
              <a:rPr lang="cs-CZ" sz="2400" dirty="0"/>
              <a:t>Cílem je přimět firmu zohlednit tyto náklady ve své produkci a nastavit výrobní rozsah na společenské </a:t>
            </a:r>
            <a:r>
              <a:rPr lang="cs-CZ" sz="2400" dirty="0" smtClean="0"/>
              <a:t>optimum.</a:t>
            </a:r>
            <a:endParaRPr lang="cs-CZ" sz="2400" dirty="0"/>
          </a:p>
          <a:p>
            <a:pPr lvl="2">
              <a:buFont typeface="Calibri" panose="020F0502020204030204" pitchFamily="34" charset="0"/>
              <a:buChar char="‒"/>
            </a:pPr>
            <a:r>
              <a:rPr lang="cs-CZ" sz="2800" b="1" dirty="0"/>
              <a:t>Výnosy z daně</a:t>
            </a:r>
            <a:r>
              <a:rPr lang="cs-CZ" sz="2800" b="1" dirty="0" smtClean="0"/>
              <a:t>:</a:t>
            </a:r>
          </a:p>
          <a:p>
            <a:pPr lvl="3">
              <a:buFont typeface="Courier New" panose="02070309020205020404" pitchFamily="49" charset="0"/>
              <a:buChar char="o"/>
            </a:pPr>
            <a:r>
              <a:rPr lang="cs-CZ" sz="2400" dirty="0"/>
              <a:t>Výnosy z daně by měly zůstat v regionech, kde k negativním externalitám dochází, a pomoci zmírnit jejich </a:t>
            </a:r>
            <a:r>
              <a:rPr lang="cs-CZ" sz="2400" dirty="0" smtClean="0"/>
              <a:t>dopady.</a:t>
            </a:r>
            <a:endParaRPr lang="cs-CZ" sz="2400" dirty="0"/>
          </a:p>
          <a:p>
            <a:pPr lvl="2">
              <a:buFont typeface="Calibri" panose="020F0502020204030204" pitchFamily="34" charset="0"/>
              <a:buChar char="‒"/>
            </a:pPr>
            <a:endParaRPr lang="cs-CZ" sz="2800" b="1" dirty="0" smtClean="0"/>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45/46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81108116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8"/>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Tržní selhání a jeho formy</a:t>
            </a:r>
          </a:p>
        </p:txBody>
      </p:sp>
      <p:sp>
        <p:nvSpPr>
          <p:cNvPr id="3" name="Zástupný symbol pro obsah 2"/>
          <p:cNvSpPr>
            <a:spLocks noGrp="1"/>
          </p:cNvSpPr>
          <p:nvPr>
            <p:ph idx="1"/>
          </p:nvPr>
        </p:nvSpPr>
        <p:spPr>
          <a:xfrm>
            <a:off x="457200" y="1605775"/>
            <a:ext cx="8229600" cy="4520387"/>
          </a:xfrm>
        </p:spPr>
        <p:txBody>
          <a:bodyPr>
            <a:normAutofit fontScale="85000" lnSpcReduction="20000"/>
          </a:bodyPr>
          <a:lstStyle/>
          <a:p>
            <a:r>
              <a:rPr lang="cs-CZ" dirty="0"/>
              <a:t>Nejčastěji uváděnými </a:t>
            </a:r>
            <a:r>
              <a:rPr lang="cs-CZ" b="1" dirty="0">
                <a:solidFill>
                  <a:srgbClr val="C00000"/>
                </a:solidFill>
              </a:rPr>
              <a:t>příčinami</a:t>
            </a:r>
            <a:r>
              <a:rPr lang="cs-CZ" dirty="0"/>
              <a:t> tržního selhání jsou tyto </a:t>
            </a:r>
            <a:r>
              <a:rPr lang="cs-CZ" b="1" dirty="0"/>
              <a:t>faktory</a:t>
            </a:r>
            <a:r>
              <a:rPr lang="cs-CZ" dirty="0"/>
              <a:t>: </a:t>
            </a:r>
          </a:p>
          <a:p>
            <a:pPr lvl="1"/>
            <a:r>
              <a:rPr lang="cs-CZ" b="1" dirty="0">
                <a:solidFill>
                  <a:srgbClr val="0070C0"/>
                </a:solidFill>
              </a:rPr>
              <a:t>monopolní síla (nedokonalá konkurence)</a:t>
            </a:r>
            <a:r>
              <a:rPr lang="cs-CZ" dirty="0"/>
              <a:t>,</a:t>
            </a:r>
          </a:p>
          <a:p>
            <a:pPr lvl="2"/>
            <a:r>
              <a:rPr lang="cs-CZ" dirty="0"/>
              <a:t>přítomnost monopolů nebo oligopolů, které mohou omezovat volnou soutěž, </a:t>
            </a:r>
          </a:p>
          <a:p>
            <a:pPr lvl="1"/>
            <a:r>
              <a:rPr lang="cs-CZ" b="1" dirty="0">
                <a:solidFill>
                  <a:srgbClr val="0070C0"/>
                </a:solidFill>
              </a:rPr>
              <a:t>externality</a:t>
            </a:r>
            <a:r>
              <a:rPr lang="cs-CZ" dirty="0"/>
              <a:t>,</a:t>
            </a:r>
          </a:p>
          <a:p>
            <a:pPr lvl="2"/>
            <a:r>
              <a:rPr lang="cs-CZ" dirty="0"/>
              <a:t>dopady ekonomických aktivit, které ovlivňují třetí strany (např. znečištění),</a:t>
            </a:r>
          </a:p>
          <a:p>
            <a:pPr lvl="1"/>
            <a:r>
              <a:rPr lang="cs-CZ" b="1" dirty="0">
                <a:solidFill>
                  <a:srgbClr val="0070C0"/>
                </a:solidFill>
              </a:rPr>
              <a:t>veřejné statky</a:t>
            </a:r>
            <a:r>
              <a:rPr lang="cs-CZ" dirty="0"/>
              <a:t>,</a:t>
            </a:r>
          </a:p>
          <a:p>
            <a:pPr lvl="2"/>
            <a:r>
              <a:rPr lang="cs-CZ" dirty="0"/>
              <a:t>zboží nebo služby, které jsou neexkluzivní a nerivalitní (např. obrana, pouliční osvětlení),</a:t>
            </a:r>
          </a:p>
          <a:p>
            <a:pPr lvl="1"/>
            <a:r>
              <a:rPr lang="cs-CZ" b="1" dirty="0">
                <a:solidFill>
                  <a:srgbClr val="0070C0"/>
                </a:solidFill>
              </a:rPr>
              <a:t>nedokonalé informace</a:t>
            </a:r>
            <a:r>
              <a:rPr lang="cs-CZ" dirty="0"/>
              <a:t>,</a:t>
            </a:r>
          </a:p>
          <a:p>
            <a:pPr lvl="2"/>
            <a:r>
              <a:rPr lang="cs-CZ" dirty="0"/>
              <a:t>nevyvážený přístup k informacím mezi stranami (např. pojišťovnictví).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5/46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7269618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fontScale="92500" lnSpcReduction="10000"/>
          </a:bodyPr>
          <a:lstStyle/>
          <a:p>
            <a:r>
              <a:rPr lang="cs-CZ" dirty="0"/>
              <a:t>Tržní selhání může mít </a:t>
            </a:r>
            <a:r>
              <a:rPr lang="cs-CZ" b="1" dirty="0"/>
              <a:t>zásadní dopady </a:t>
            </a:r>
            <a:r>
              <a:rPr lang="cs-CZ" dirty="0"/>
              <a:t>na </a:t>
            </a:r>
            <a:r>
              <a:rPr lang="cs-CZ" b="1" dirty="0">
                <a:solidFill>
                  <a:srgbClr val="0070C0"/>
                </a:solidFill>
              </a:rPr>
              <a:t>společnost</a:t>
            </a:r>
            <a:r>
              <a:rPr lang="cs-CZ" dirty="0"/>
              <a:t>, </a:t>
            </a:r>
            <a:r>
              <a:rPr lang="cs-CZ" b="1" dirty="0">
                <a:solidFill>
                  <a:srgbClr val="C00000"/>
                </a:solidFill>
              </a:rPr>
              <a:t>ekonomiku</a:t>
            </a:r>
            <a:r>
              <a:rPr lang="cs-CZ" dirty="0"/>
              <a:t> a </a:t>
            </a:r>
            <a:r>
              <a:rPr lang="cs-CZ" b="1" dirty="0">
                <a:solidFill>
                  <a:srgbClr val="00B050"/>
                </a:solidFill>
              </a:rPr>
              <a:t>životní prostředí</a:t>
            </a:r>
            <a:r>
              <a:rPr lang="cs-CZ" dirty="0"/>
              <a:t>. </a:t>
            </a:r>
          </a:p>
          <a:p>
            <a:r>
              <a:rPr lang="cs-CZ" dirty="0"/>
              <a:t>Tyto důsledky je možné rozdělit do několika klíčových oblastí:</a:t>
            </a:r>
          </a:p>
          <a:p>
            <a:pPr lvl="1"/>
            <a:r>
              <a:rPr lang="cs-CZ" dirty="0"/>
              <a:t>Neefektivní alokace zdrojů,</a:t>
            </a:r>
          </a:p>
          <a:p>
            <a:pPr lvl="1"/>
            <a:r>
              <a:rPr lang="cs-CZ" dirty="0"/>
              <a:t>Zvýšené náklady na společnost,</a:t>
            </a:r>
          </a:p>
          <a:p>
            <a:pPr lvl="1"/>
            <a:r>
              <a:rPr lang="cs-CZ" dirty="0"/>
              <a:t>Snížená kvalita života,</a:t>
            </a:r>
          </a:p>
          <a:p>
            <a:pPr lvl="1"/>
            <a:r>
              <a:rPr lang="cs-CZ" dirty="0"/>
              <a:t>Oslabení ekonomického růstu,</a:t>
            </a:r>
          </a:p>
          <a:p>
            <a:pPr lvl="1"/>
            <a:r>
              <a:rPr lang="cs-CZ" dirty="0"/>
              <a:t>Selhání v alokaci veřejných statků,</a:t>
            </a:r>
          </a:p>
          <a:p>
            <a:pPr lvl="1"/>
            <a:r>
              <a:rPr lang="cs-CZ" dirty="0"/>
              <a:t>Ztráta důvěry ve fungování trhu.</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6/46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1624420593"/>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Neefektivní alokace zdrojů</a:t>
            </a:r>
          </a:p>
          <a:p>
            <a:pPr lvl="1"/>
            <a:r>
              <a:rPr lang="cs-CZ" b="1" dirty="0"/>
              <a:t>Přetížení nebo nedostatek:</a:t>
            </a:r>
          </a:p>
          <a:p>
            <a:pPr lvl="2"/>
            <a:r>
              <a:rPr lang="cs-CZ" dirty="0"/>
              <a:t>Veřejné statky, jako je doprava nebo infrastruktura, mohou být nedostatečně financovány nebo přetíženy, pokud nejsou regulovány.</a:t>
            </a:r>
          </a:p>
          <a:p>
            <a:pPr lvl="1"/>
            <a:r>
              <a:rPr lang="cs-CZ" b="1" dirty="0"/>
              <a:t>Neefektivní produkce:</a:t>
            </a:r>
          </a:p>
          <a:p>
            <a:pPr lvl="2"/>
            <a:r>
              <a:rPr lang="cs-CZ" dirty="0"/>
              <a:t>Firmy mohou produkovat příliš mnoho zboží se zápornými externalitami (např. emise), nebo příliš málo zboží s pozitivními externalitami (např. vzdělání).</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7/46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4217901087"/>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Zvýšené náklady na společnost</a:t>
            </a:r>
          </a:p>
          <a:p>
            <a:pPr lvl="1"/>
            <a:r>
              <a:rPr lang="cs-CZ" b="1" dirty="0"/>
              <a:t>Negativní externality:</a:t>
            </a:r>
          </a:p>
          <a:p>
            <a:pPr lvl="2"/>
            <a:r>
              <a:rPr lang="cs-CZ" dirty="0"/>
              <a:t>Znečištění ovzduší, vody nebo půdy zvyšuje náklady na veřejné zdraví a ekologickou obnovu. </a:t>
            </a:r>
          </a:p>
          <a:p>
            <a:pPr lvl="2"/>
            <a:r>
              <a:rPr lang="cs-CZ" dirty="0"/>
              <a:t>Například smog může způsobit respirační onemocnění, což zvyšuje výdaje na zdravotnictví.</a:t>
            </a:r>
          </a:p>
          <a:p>
            <a:pPr lvl="1"/>
            <a:r>
              <a:rPr lang="cs-CZ" b="1" dirty="0"/>
              <a:t>Sociální nerovnosti:</a:t>
            </a:r>
          </a:p>
          <a:p>
            <a:pPr lvl="2"/>
            <a:r>
              <a:rPr lang="cs-CZ" dirty="0"/>
              <a:t>Asymetrické informace nebo nedokonalá konkurence mohou vést k prohloubení příjmových nerovností a omezení přístupu k základním potřebám.</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8/46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781609668"/>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758283"/>
            <a:ext cx="8229600" cy="659354"/>
          </a:xfrm>
        </p:spPr>
        <p:txBody>
          <a:bodyPr>
            <a:normAutofit fontScale="90000"/>
          </a:bodyPr>
          <a:lstStyle/>
          <a:p>
            <a:r>
              <a:rPr lang="cs-CZ" b="1" dirty="0">
                <a:solidFill>
                  <a:srgbClr val="C00000"/>
                </a:solidFill>
              </a:rPr>
              <a:t>Důsledky tržního selhání</a:t>
            </a:r>
          </a:p>
        </p:txBody>
      </p:sp>
      <p:sp>
        <p:nvSpPr>
          <p:cNvPr id="3" name="Zástupný symbol pro obsah 2"/>
          <p:cNvSpPr>
            <a:spLocks noGrp="1"/>
          </p:cNvSpPr>
          <p:nvPr>
            <p:ph idx="1"/>
          </p:nvPr>
        </p:nvSpPr>
        <p:spPr>
          <a:xfrm>
            <a:off x="457200" y="1605775"/>
            <a:ext cx="8229600" cy="4520387"/>
          </a:xfrm>
        </p:spPr>
        <p:txBody>
          <a:bodyPr>
            <a:normAutofit/>
          </a:bodyPr>
          <a:lstStyle/>
          <a:p>
            <a:r>
              <a:rPr lang="cs-CZ" b="1" dirty="0">
                <a:solidFill>
                  <a:schemeClr val="accent4">
                    <a:lumMod val="75000"/>
                  </a:schemeClr>
                </a:solidFill>
              </a:rPr>
              <a:t>Snížená kvalita života:</a:t>
            </a:r>
          </a:p>
          <a:p>
            <a:pPr lvl="1"/>
            <a:r>
              <a:rPr lang="cs-CZ" b="1" dirty="0"/>
              <a:t>Sociální dopady:</a:t>
            </a:r>
          </a:p>
          <a:p>
            <a:pPr lvl="2"/>
            <a:r>
              <a:rPr lang="cs-CZ" dirty="0"/>
              <a:t>Tržní selhání, jako je nedostatečné financování vzdělávání nebo zdravotnictví, může snížit životní úroveň obyvatel.</a:t>
            </a:r>
          </a:p>
          <a:p>
            <a:pPr lvl="1"/>
            <a:r>
              <a:rPr lang="cs-CZ" b="1" dirty="0"/>
              <a:t>Degradace životního prostředí:</a:t>
            </a:r>
          </a:p>
          <a:p>
            <a:pPr lvl="2"/>
            <a:r>
              <a:rPr lang="cs-CZ" dirty="0"/>
              <a:t>Neregulované využívání přírodních zdrojů může vést k nevratnému poškození ekosystémů (např. odlesňování, ztráta biodiverzity).</a:t>
            </a:r>
          </a:p>
        </p:txBody>
      </p:sp>
      <p:sp>
        <p:nvSpPr>
          <p:cNvPr id="4" name="Google Shape;99;p14">
            <a:extLst>
              <a:ext uri="{FF2B5EF4-FFF2-40B4-BE49-F238E27FC236}">
                <a16:creationId xmlns:a16="http://schemas.microsoft.com/office/drawing/2014/main" id="{54762419-1ADB-B3D2-A0F0-75FCBAAA8B59}"/>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smtClean="0">
                <a:solidFill>
                  <a:srgbClr val="FF0000"/>
                </a:solidFill>
                <a:latin typeface="Calibri"/>
                <a:ea typeface="Calibri"/>
                <a:cs typeface="Calibri"/>
                <a:sym typeface="Calibri"/>
              </a:rPr>
              <a:t>9/46</a:t>
            </a:r>
            <a:endParaRPr sz="1200" b="1" dirty="0">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2154016431"/>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2579</TotalTime>
  <Words>2524</Words>
  <Application>Microsoft Office PowerPoint</Application>
  <PresentationFormat>Předvádění na obrazovce (4:3)</PresentationFormat>
  <Paragraphs>323</Paragraphs>
  <Slides>46</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Cambria Math</vt:lpstr>
      <vt:lpstr>Courier New</vt:lpstr>
      <vt:lpstr>Office Theme</vt:lpstr>
      <vt:lpstr>Mikroekonomie XMIK   Tržní selhání, veřejné statky a externality</vt:lpstr>
      <vt:lpstr>Tržní selhání a jeho formy</vt:lpstr>
      <vt:lpstr>Tržní selhání a jeho formy</vt:lpstr>
      <vt:lpstr>Tržní selhání a jeho formy</vt:lpstr>
      <vt:lpstr>Tržní selhání a jeho formy</vt:lpstr>
      <vt:lpstr>Důsledky tržního selhání</vt:lpstr>
      <vt:lpstr>Důsledky tržního selhání</vt:lpstr>
      <vt:lpstr>Důsledky tržního selhání</vt:lpstr>
      <vt:lpstr>Důsledky tržního selhání</vt:lpstr>
      <vt:lpstr>Důsledky tržního selhání</vt:lpstr>
      <vt:lpstr>Důsledky tržního selhání</vt:lpstr>
      <vt:lpstr>Důsledky tržního selhání</vt:lpstr>
      <vt:lpstr>Regulace tržního selhání</vt:lpstr>
      <vt:lpstr>Regulace tržního selhání</vt:lpstr>
      <vt:lpstr>Regulace tržního selhání</vt:lpstr>
      <vt:lpstr>Příklady a výzvy regulace</vt:lpstr>
      <vt:lpstr>Veřejné statky</vt:lpstr>
      <vt:lpstr>Veřejné statky</vt:lpstr>
      <vt:lpstr>Veřejné statky</vt:lpstr>
      <vt:lpstr>Veřejné statky</vt:lpstr>
      <vt:lpstr>Veřejné statky</vt:lpstr>
      <vt:lpstr>Veřejné statky</vt:lpstr>
      <vt:lpstr>Veřejné statky</vt:lpstr>
      <vt:lpstr>Veřejné statky</vt:lpstr>
      <vt:lpstr>Problém černého pasažéra (Free Rider)</vt:lpstr>
      <vt:lpstr>Problém černého pasažéra (Free Rider)</vt:lpstr>
      <vt:lpstr>Problém černého pasažéra (Free Rider)</vt:lpstr>
      <vt:lpstr>Problém černého pasažéra (Free Rider)</vt:lpstr>
      <vt:lpstr>Určení optimálního množství veřejného statku</vt:lpstr>
      <vt:lpstr>Určení optimálního množství veřejného statku</vt:lpstr>
      <vt:lpstr>Určení optimálního množství veřejného statku</vt:lpstr>
      <vt:lpstr>Určení optimálního množství veřejného statku</vt:lpstr>
      <vt:lpstr>Určení optimálního množství veřejného statku</vt:lpstr>
      <vt:lpstr>Určení optimálního množství veřejného statku</vt:lpstr>
      <vt:lpstr>Externality</vt:lpstr>
      <vt:lpstr>Negativní externality</vt:lpstr>
      <vt:lpstr>Pozitivní externality</vt:lpstr>
      <vt:lpstr>Pozitivní a negativní externality</vt:lpstr>
      <vt:lpstr>Možnosti řešení externalit</vt:lpstr>
      <vt:lpstr>Význam řešení externalit</vt:lpstr>
      <vt:lpstr>Externality a problém efektivnosti</vt:lpstr>
      <vt:lpstr>Externality a problém efektivnosti</vt:lpstr>
      <vt:lpstr>Externality a problém efektivnosti</vt:lpstr>
      <vt:lpstr>Externality a problém efektivnosti</vt:lpstr>
      <vt:lpstr>Externality a problém efektivnosti</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Strategický management XSM</dc:title>
  <dc:creator>Škrabal Jaroslav</dc:creator>
  <cp:lastModifiedBy>skr0004</cp:lastModifiedBy>
  <cp:revision>166</cp:revision>
  <cp:lastPrinted>2024-09-22T15:08:10Z</cp:lastPrinted>
  <dcterms:modified xsi:type="dcterms:W3CDTF">2024-12-06T15:45:10Z</dcterms:modified>
</cp:coreProperties>
</file>