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5" r:id="rId3"/>
    <p:sldId id="621" r:id="rId4"/>
    <p:sldId id="622" r:id="rId5"/>
    <p:sldId id="623" r:id="rId6"/>
    <p:sldId id="629" r:id="rId7"/>
    <p:sldId id="630" r:id="rId8"/>
    <p:sldId id="631" r:id="rId9"/>
    <p:sldId id="632" r:id="rId10"/>
    <p:sldId id="633" r:id="rId11"/>
    <p:sldId id="634" r:id="rId12"/>
    <p:sldId id="624" r:id="rId13"/>
    <p:sldId id="625" r:id="rId14"/>
    <p:sldId id="627" r:id="rId15"/>
    <p:sldId id="626" r:id="rId16"/>
    <p:sldId id="628" r:id="rId17"/>
    <p:sldId id="635" r:id="rId18"/>
    <p:sldId id="636" r:id="rId19"/>
    <p:sldId id="637" r:id="rId20"/>
    <p:sldId id="638" r:id="rId21"/>
    <p:sldId id="639" r:id="rId22"/>
    <p:sldId id="640" r:id="rId23"/>
    <p:sldId id="641" r:id="rId24"/>
    <p:sldId id="642" r:id="rId25"/>
    <p:sldId id="643" r:id="rId26"/>
    <p:sldId id="644" r:id="rId27"/>
    <p:sldId id="645" r:id="rId28"/>
    <p:sldId id="646" r:id="rId29"/>
    <p:sldId id="647" r:id="rId30"/>
    <p:sldId id="648" r:id="rId31"/>
    <p:sldId id="649" r:id="rId32"/>
    <p:sldId id="650" r:id="rId33"/>
    <p:sldId id="651" r:id="rId34"/>
    <p:sldId id="652" r:id="rId35"/>
    <p:sldId id="653" r:id="rId36"/>
    <p:sldId id="654" r:id="rId37"/>
    <p:sldId id="433" r:id="rId38"/>
    <p:sldId id="619" r:id="rId39"/>
    <p:sldId id="655" r:id="rId40"/>
    <p:sldId id="261" r:id="rId41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286000"/>
            <a:ext cx="8704877" cy="3318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 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cs-CZ" sz="2400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Charakteristika trhu práce</a:t>
            </a:r>
            <a:endParaRPr lang="cs-CZ"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11.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58283"/>
            <a:ext cx="8887326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Transferový výdělek a ekonomická renta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C9625B0-3F16-B58A-91CD-4EF3F38C0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1649412"/>
            <a:ext cx="707707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42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58283"/>
            <a:ext cx="8887326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Transferový výdělek a ekonomická renta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C9625B0-3F16-B58A-91CD-4EF3F38C0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222" y="2214771"/>
            <a:ext cx="3839029" cy="2428457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1BC10682-823D-0C7D-B503-9889E470F0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749" y="1678423"/>
            <a:ext cx="513347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Modrá křivka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představuje </a:t>
            </a: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nabídkovou křivku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(transferový výdělek), která ukazuje minimální výdělek potřebný k udržení výrobního faktoru v dané činnosti.</a:t>
            </a:r>
          </a:p>
          <a:p>
            <a:pPr marL="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Červená přerušovaná linie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označuje </a:t>
            </a: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tržní cenu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(mzdu).</a:t>
            </a:r>
          </a:p>
          <a:p>
            <a:pPr marL="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anose="020B0604020202020204" pitchFamily="34" charset="0"/>
              </a:rPr>
              <a:t>Modrá vybarvená oblast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pod nabídkovou křivkou představuje </a:t>
            </a: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transferový výdělek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Zelená vybarvená oblast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nad nabídkovou křivkou až po tržní cenu představuje  </a:t>
            </a: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ekonomickou rentu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— přebytek nad transferovým výdělkem. </a:t>
            </a:r>
          </a:p>
        </p:txBody>
      </p:sp>
    </p:spTree>
    <p:extLst>
      <p:ext uri="{BB962C8B-B14F-4D97-AF65-F5344CB8AC3E}">
        <p14:creationId xmlns:p14="http://schemas.microsoft.com/office/powerpoint/2010/main" val="227470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Individuální křivky nabídky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r>
              <a:rPr lang="cs-CZ" dirty="0"/>
              <a:t>Množství nabízené práce je </a:t>
            </a:r>
            <a:r>
              <a:rPr lang="cs-CZ" b="1" dirty="0"/>
              <a:t>závislé na výši mzdové sazby </a:t>
            </a:r>
            <a:r>
              <a:rPr lang="cs-CZ" b="1" dirty="0">
                <a:solidFill>
                  <a:srgbClr val="C00000"/>
                </a:solidFill>
              </a:rPr>
              <a:t>(w)</a:t>
            </a:r>
            <a:r>
              <a:rPr lang="cs-CZ" dirty="0"/>
              <a:t> a je určena „ztrátou“ spojenou s obětí volného času. </a:t>
            </a:r>
          </a:p>
          <a:p>
            <a:r>
              <a:rPr lang="cs-CZ" dirty="0"/>
              <a:t>Tato dvojí podmíněnost nabídky práce se projevuje v charakteristickém tvaru </a:t>
            </a:r>
            <a:r>
              <a:rPr lang="cs-CZ" b="1" dirty="0">
                <a:solidFill>
                  <a:srgbClr val="C00000"/>
                </a:solidFill>
              </a:rPr>
              <a:t>individuální křivky nabídky práce</a:t>
            </a:r>
            <a:r>
              <a:rPr lang="cs-CZ" dirty="0"/>
              <a:t>, která má </a:t>
            </a:r>
            <a:r>
              <a:rPr lang="cs-CZ" b="1" dirty="0">
                <a:solidFill>
                  <a:schemeClr val="bg2"/>
                </a:solidFill>
              </a:rPr>
              <a:t>zpětně zakřivený tvar</a:t>
            </a:r>
            <a:r>
              <a:rPr lang="cs-CZ" dirty="0"/>
              <a:t>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221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Individuální křivky nabídky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r>
              <a:rPr lang="cs-CZ" b="1" dirty="0"/>
              <a:t>Individuální nabídka práce a substituční </a:t>
            </a:r>
            <a:br>
              <a:rPr lang="cs-CZ" b="1" dirty="0"/>
            </a:br>
            <a:r>
              <a:rPr lang="cs-CZ" b="1" dirty="0"/>
              <a:t>a důchodový efekt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73249BA-AE8F-A175-3374-C7C56716F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950" y="2807271"/>
            <a:ext cx="3294397" cy="33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5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Individuální křivky nabídky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r>
              <a:rPr lang="cs-CZ" dirty="0"/>
              <a:t>Se změnou mzdové sazby se totiž </a:t>
            </a:r>
            <a:r>
              <a:rPr lang="cs-CZ" b="1" dirty="0"/>
              <a:t>mění</a:t>
            </a:r>
            <a:r>
              <a:rPr lang="cs-CZ" dirty="0"/>
              <a:t> i </a:t>
            </a:r>
            <a:r>
              <a:rPr lang="cs-CZ" b="1" dirty="0"/>
              <a:t>preference</a:t>
            </a:r>
            <a:r>
              <a:rPr lang="cs-CZ" dirty="0"/>
              <a:t> volného času před prací za mzdu. </a:t>
            </a:r>
          </a:p>
          <a:p>
            <a:r>
              <a:rPr lang="cs-CZ" dirty="0"/>
              <a:t>Nejprve dochází k vývoji, kdy růst mzdy vede </a:t>
            </a:r>
            <a:r>
              <a:rPr lang="cs-CZ" i="1" dirty="0"/>
              <a:t>k </a:t>
            </a:r>
            <a:r>
              <a:rPr lang="cs-CZ" b="1" i="1" dirty="0">
                <a:solidFill>
                  <a:srgbClr val="C00000"/>
                </a:solidFill>
              </a:rPr>
              <a:t>růstu nabízení práce</a:t>
            </a:r>
            <a:r>
              <a:rPr lang="cs-CZ" i="1" dirty="0"/>
              <a:t>, tedy práce </a:t>
            </a:r>
            <a:r>
              <a:rPr lang="cs-CZ" b="1" i="1" dirty="0">
                <a:solidFill>
                  <a:srgbClr val="C00000"/>
                </a:solidFill>
              </a:rPr>
              <a:t>nahrazuje</a:t>
            </a:r>
            <a:r>
              <a:rPr lang="cs-CZ" i="1" dirty="0"/>
              <a:t> </a:t>
            </a:r>
            <a:r>
              <a:rPr lang="cs-CZ" b="1" i="1" dirty="0">
                <a:solidFill>
                  <a:srgbClr val="C00000"/>
                </a:solidFill>
              </a:rPr>
              <a:t>volný čas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Hovoříme o </a:t>
            </a:r>
            <a:r>
              <a:rPr lang="cs-CZ" b="1" dirty="0">
                <a:solidFill>
                  <a:schemeClr val="bg2"/>
                </a:solidFill>
              </a:rPr>
              <a:t>substitučním efektu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Nabídková křivka má </a:t>
            </a:r>
            <a:r>
              <a:rPr lang="cs-CZ" b="1" dirty="0">
                <a:solidFill>
                  <a:schemeClr val="bg2"/>
                </a:solidFill>
              </a:rPr>
              <a:t>pozitivní sklon</a:t>
            </a:r>
            <a:r>
              <a:rPr lang="cs-CZ" dirty="0"/>
              <a:t>.</a:t>
            </a:r>
            <a:endParaRPr lang="cs-CZ" b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189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Individuální křivky nabídky práce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5775"/>
                <a:ext cx="8229600" cy="4520387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Ale od určité </a:t>
                </a:r>
                <a:r>
                  <a:rPr lang="cs-CZ" b="1" dirty="0">
                    <a:solidFill>
                      <a:srgbClr val="C00000"/>
                    </a:solidFill>
                  </a:rPr>
                  <a:t>výše mzdové sazby </a:t>
                </a:r>
                <a:r>
                  <a:rPr lang="cs-CZ" dirty="0"/>
                  <a:t>např.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𝑣𝑖𝑧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𝑔𝑟𝑎𝑓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může dojít k poklesu zájmu o práci. </a:t>
                </a:r>
              </a:p>
              <a:p>
                <a:r>
                  <a:rPr lang="cs-CZ" dirty="0"/>
                  <a:t>Vyšší </a:t>
                </a:r>
                <a:r>
                  <a:rPr lang="cs-CZ" b="1" dirty="0"/>
                  <a:t>mzdová sazba </a:t>
                </a:r>
                <a:r>
                  <a:rPr lang="cs-CZ" dirty="0"/>
                  <a:t>zvýšila reálné důchody natolik, že domácnosti mění preference ve prospěch volného času (kratší pracovní doba, delší doba dovolené aj.). </a:t>
                </a:r>
              </a:p>
              <a:p>
                <a:pPr lvl="1"/>
                <a:r>
                  <a:rPr lang="cs-CZ" dirty="0"/>
                  <a:t>V toto případě se jedná o </a:t>
                </a:r>
                <a:r>
                  <a:rPr lang="cs-CZ" b="1" dirty="0">
                    <a:solidFill>
                      <a:srgbClr val="C00000"/>
                    </a:solidFill>
                  </a:rPr>
                  <a:t>důchodový efekt</a:t>
                </a:r>
                <a:r>
                  <a:rPr lang="cs-CZ" dirty="0"/>
                  <a:t>. 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5775"/>
                <a:ext cx="8229600" cy="4520387"/>
              </a:xfrm>
              <a:blipFill>
                <a:blip r:embed="rId2"/>
                <a:stretch>
                  <a:fillRect t="-539" r="-14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598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Individuální křivky nabídky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Důchodový efekt:</a:t>
            </a:r>
          </a:p>
          <a:p>
            <a:pPr lvl="1"/>
            <a:r>
              <a:rPr lang="cs-CZ" dirty="0"/>
              <a:t>Nabídková křivka má </a:t>
            </a:r>
            <a:r>
              <a:rPr lang="cs-CZ" b="1" dirty="0">
                <a:solidFill>
                  <a:schemeClr val="tx1"/>
                </a:solidFill>
              </a:rPr>
              <a:t>záporný sklon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Tvar křivky nabídky práce je tedy závislý na tom, který z těchto efektů převládá. </a:t>
            </a:r>
          </a:p>
          <a:p>
            <a:pPr lvl="1"/>
            <a:r>
              <a:rPr lang="cs-CZ" dirty="0"/>
              <a:t>Výsledkem je </a:t>
            </a:r>
            <a:r>
              <a:rPr lang="cs-CZ" b="1" dirty="0">
                <a:solidFill>
                  <a:schemeClr val="bg2"/>
                </a:solidFill>
              </a:rPr>
              <a:t>zpětně zakřivená individuální křivka nabídky práce</a:t>
            </a:r>
            <a:r>
              <a:rPr lang="cs-CZ" dirty="0"/>
              <a:t>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4FAC761-814F-47FC-B3DF-4BE641452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336" y="4020962"/>
            <a:ext cx="2089663" cy="21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719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Firmy rozšiřují nebo omezují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poptávku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práci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až do okamžiku, v kterém se mezní náklady na práci (MC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vyrovnají s příjmem z mezního produktu práce (MRP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podmínkách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dokonalé konkurence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firma neovlivňuje cenu práce, tj. mzdovou sazbu a proto se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mezní náklady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práce rovnají </a:t>
            </a:r>
            <a:r>
              <a:rPr lang="cs-CZ" sz="32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mzdové sazbě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MRP</a:t>
            </a:r>
            <a:r>
              <a:rPr lang="cs-CZ" sz="32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MC</a:t>
            </a:r>
            <a:r>
              <a:rPr lang="cs-CZ" sz="32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endParaRPr lang="cs-CZ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90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Firma tedy snižuje nebo zvyšuje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poptávku po práci,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se </a:t>
            </a:r>
            <a:r>
              <a:rPr lang="cs-CZ" b="0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mezní produkt práce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0" u="none" strike="noStrike" baseline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nerovná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u="none" strike="noStrike" baseline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mzdové sazbě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Poptávané množství práce je tedy závislé na mzdové sazbě. </a:t>
            </a:r>
          </a:p>
          <a:p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Křivka poptávky po práci má vlivem zákona klesajících výnosů klesající charakter, tzn., že přírůstky produktu </a:t>
            </a:r>
            <a:r>
              <a:rPr lang="cs-CZ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každou další jednotkou práce klesají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54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Velikost MRP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závisí na kvalifikaci práce, což je dáno vzděláním a zkušenostmi pracovníka a jejich dovedností. </a:t>
            </a:r>
          </a:p>
          <a:p>
            <a:pPr>
              <a:lnSpc>
                <a:spcPct val="110000"/>
              </a:lnSpc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Závisí i na schopnosti managementu využít dané kvalifikace pracovníků.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Firma maximalizující zisk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najímá takové množství práce, při němž se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vyrovnává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příjem z mezního produktu práce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3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MRP</a:t>
            </a:r>
            <a:r>
              <a:rPr lang="cs-CZ" sz="3200" b="1" baseline="-25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s</a:t>
            </a:r>
            <a:r>
              <a:rPr lang="cs-CZ" sz="3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mezními náklady na práci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MC</a:t>
            </a:r>
            <a:r>
              <a:rPr lang="cs-CZ" sz="3200" b="1" baseline="-25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resp. s </a:t>
            </a:r>
            <a:r>
              <a:rPr lang="cs-CZ" sz="32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mzdovou sazbou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3200" b="1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MRP</a:t>
            </a:r>
            <a:r>
              <a:rPr lang="cs-CZ" sz="19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MC</a:t>
            </a:r>
            <a:r>
              <a:rPr lang="cs-CZ" sz="19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w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MRP</a:t>
            </a:r>
            <a:r>
              <a:rPr lang="cs-CZ" sz="19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MP</a:t>
            </a:r>
            <a:r>
              <a:rPr lang="cs-CZ" sz="19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* P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MP</a:t>
            </a:r>
            <a:r>
              <a:rPr lang="cs-CZ" sz="19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mezní produkt práce</a:t>
            </a:r>
          </a:p>
          <a:p>
            <a:pPr marL="11430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P = cena produktu</a:t>
            </a:r>
            <a:endParaRPr lang="cs-CZ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20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Práce jako výrobní faktor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Definice práce:</a:t>
            </a:r>
          </a:p>
          <a:p>
            <a:pPr lvl="1"/>
            <a:r>
              <a:rPr lang="cs-CZ" dirty="0"/>
              <a:t>Práce je vědomé vynakládání duševní a svalové energie lidí, zaměřené na uspokojování jejich potřeb.</a:t>
            </a:r>
          </a:p>
          <a:p>
            <a:pPr lvl="1"/>
            <a:r>
              <a:rPr lang="cs-CZ" dirty="0"/>
              <a:t>Je primárním a nejdůležitějším výrobním faktorem.</a:t>
            </a:r>
          </a:p>
          <a:p>
            <a:r>
              <a:rPr lang="cs-CZ" b="1" dirty="0"/>
              <a:t>Význam práce:</a:t>
            </a:r>
          </a:p>
          <a:p>
            <a:pPr lvl="1"/>
            <a:r>
              <a:rPr lang="cs-CZ" dirty="0"/>
              <a:t>Bez práce by i nejdůmyslnější pracovní prostředky a přírodní zdroje zůstaly nevyužité.</a:t>
            </a:r>
          </a:p>
          <a:p>
            <a:r>
              <a:rPr lang="cs-CZ" b="1" dirty="0"/>
              <a:t>Práce a mzda:</a:t>
            </a:r>
          </a:p>
          <a:p>
            <a:pPr lvl="1"/>
            <a:r>
              <a:rPr lang="cs-CZ" dirty="0"/>
              <a:t>Stejně jako u ostatních výrobních faktorů, i vlastníci práce (pracovníci) získávají důchod ve formě mzdy.</a:t>
            </a:r>
          </a:p>
          <a:p>
            <a:pPr lvl="1"/>
            <a:r>
              <a:rPr lang="cs-CZ" b="1" dirty="0"/>
              <a:t>Mzda: </a:t>
            </a:r>
            <a:r>
              <a:rPr lang="cs-CZ" dirty="0"/>
              <a:t>zahrnuje různé formy pracovního příjmu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7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3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Rovnováha na trhu práce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vzniká při rovnovážné mzdové sazbě. </a:t>
            </a:r>
          </a:p>
          <a:p>
            <a:pPr>
              <a:lnSpc>
                <a:spcPct val="110000"/>
              </a:lnSpc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dána průsečíkem tržní křivky poptávky po práci a tržní křivky nabídky práce (ta vzniká horizontálním součtem individuálních křivek nabídky). </a:t>
            </a:r>
            <a:endParaRPr lang="cs-CZ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6">
            <a:extLst>
              <a:ext uri="{FF2B5EF4-FFF2-40B4-BE49-F238E27FC236}">
                <a16:creationId xmlns:a16="http://schemas.microsoft.com/office/drawing/2014/main" id="{9BBDA6B9-6759-62F6-0033-51366DB5335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0496" t="36765" r="56364" b="20000"/>
          <a:stretch>
            <a:fillRect/>
          </a:stretch>
        </p:blipFill>
        <p:spPr bwMode="auto">
          <a:xfrm>
            <a:off x="2890370" y="4334005"/>
            <a:ext cx="1681630" cy="176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223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32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Tržní křivka nabídky práce ukazuje, kolik budou nabízet všichni pracovníci na tomto trhu při každé mzdové sazbě. </a:t>
            </a:r>
          </a:p>
          <a:p>
            <a:pPr>
              <a:lnSpc>
                <a:spcPct val="110000"/>
              </a:lnSpc>
            </a:pPr>
            <a:r>
              <a:rPr lang="cs-CZ" sz="32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rostoucí, předpokládá se, že v tomto odvětví je vždy nabízeno s rostoucí mzdovou sazbou více práce.</a:t>
            </a:r>
            <a:endParaRPr lang="cs-CZ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982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Jestliže bude </a:t>
            </a:r>
            <a:r>
              <a:rPr lang="cs-CZ" sz="2800" b="1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mzdová sazba 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trhu </a:t>
            </a:r>
            <a:r>
              <a:rPr lang="cs-CZ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nižší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než </a:t>
            </a:r>
            <a:r>
              <a:rPr lang="cs-CZ" sz="2800" b="1" i="0" u="none" strike="noStrike" baseline="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rovnovážná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dojde k </a:t>
            </a:r>
            <a:r>
              <a:rPr lang="cs-CZ" sz="2800" b="1" i="0" u="none" strike="noStrike" baseline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nedostatku pracovních sil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Bude existovat tak dlouho, dokud mzdová sazba nestoupne na úroveň rovnovážné mzdové sazby.</a:t>
            </a:r>
            <a:endParaRPr lang="cs-CZ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6">
            <a:extLst>
              <a:ext uri="{FF2B5EF4-FFF2-40B4-BE49-F238E27FC236}">
                <a16:creationId xmlns:a16="http://schemas.microsoft.com/office/drawing/2014/main" id="{02BD0FCC-DFE3-FC6F-ECC9-C5629FF8E4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0496" t="42468" r="57350" b="20000"/>
          <a:stretch/>
        </p:blipFill>
        <p:spPr bwMode="auto">
          <a:xfrm>
            <a:off x="961894" y="3518387"/>
            <a:ext cx="2711250" cy="258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06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Jestliže bude 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mzdová sazba </a:t>
            </a:r>
            <a:r>
              <a:rPr lang="cs-CZ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vyšší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než </a:t>
            </a:r>
            <a:r>
              <a:rPr lang="cs-CZ" sz="2800" b="1" i="0" u="none" strike="noStrike" baseline="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rovnovážná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nastane </a:t>
            </a:r>
            <a:r>
              <a:rPr lang="cs-CZ" sz="2800" b="1" i="0" u="none" strike="noStrike" baseline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přebytek pracovních sil 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(nezaměstnanost). </a:t>
            </a:r>
          </a:p>
          <a:p>
            <a:pPr>
              <a:lnSpc>
                <a:spcPct val="110000"/>
              </a:lnSpc>
            </a:pPr>
            <a:r>
              <a:rPr lang="cs-CZ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Tlak, který vyvolá nezaměstnanost má tendenci stlačit úroveň mzdových sazeb na úroveň rovnovážné mzdové sazby.</a:t>
            </a:r>
            <a:endParaRPr lang="cs-CZ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46">
            <a:extLst>
              <a:ext uri="{FF2B5EF4-FFF2-40B4-BE49-F238E27FC236}">
                <a16:creationId xmlns:a16="http://schemas.microsoft.com/office/drawing/2014/main" id="{AA211A4D-80B3-8F0E-FDDF-3C779E78668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0496" t="42468" r="57350" b="20000"/>
          <a:stretch/>
        </p:blipFill>
        <p:spPr bwMode="auto">
          <a:xfrm>
            <a:off x="5082957" y="3518387"/>
            <a:ext cx="2711250" cy="258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205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podmínkách dokonalé konkurence, by na daném trhu práce měli všichni pracovníci dosahovat stejných mezd. 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Nicméně existují mzdové rozdíly. 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 jsou dány především 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segmentací trhu práce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která je dána existencí nekonkurenčních skupin na trhu práce, což souvisí s rozdíly v kvalifikaci práce. </a:t>
            </a:r>
            <a:endParaRPr lang="cs-CZ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457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Těžko si bude konkurovat např. 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konstruktér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800" b="1" i="0" u="none" strike="noStrike" baseline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lékař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(jeden nemůže vykonávat práci druhého), na rozdíl od pomocného dělníka na stavbě a závozníka. 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rámci tržního segmentu práce se výše příjmu liší díky vrozeným 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duševním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tělesným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schopnostem pracovníků (např. stavebních dělníků), dále kompenzačními rozdíly ve mzdě případě příplatky za mimořádné služby.</a:t>
            </a:r>
            <a:endParaRPr lang="cs-CZ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353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Reálná ekonomika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od </a:t>
            </a:r>
            <a:r>
              <a:rPr lang="cs-CZ" sz="2800" b="1" i="0" u="none" strike="noStrike" baseline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ideálního světa </a:t>
            </a:r>
            <a:r>
              <a:rPr lang="cs-CZ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dokonalé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konkurence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značně liší. 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Vymezit nedokonale konkurenční trh práce je složitější než tomu bylo v případě trhu výrobků a služeb. 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Spíše než jednoznačné tržní struktury lze na trhu práce </a:t>
            </a:r>
            <a:r>
              <a:rPr lang="cs-CZ" sz="2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vymezit určité tendence k nedokonalé konkurenci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928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Projevy nedokonalé konkurence na trhu práce</a:t>
            </a:r>
            <a:endParaRPr lang="cs-CZ" sz="2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mzdová nepružnost = </a:t>
            </a:r>
            <a:r>
              <a:rPr lang="cs-CZ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mzdy reagují velmi pomalu na výrazné změny na trzích práce,</a:t>
            </a:r>
          </a:p>
          <a:p>
            <a:pPr lvl="1">
              <a:lnSpc>
                <a:spcPct val="110000"/>
              </a:lnSpc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kolektivní smlouvy, pracovně právní zákonodárství – </a:t>
            </a:r>
            <a:r>
              <a:rPr lang="cs-CZ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mzdové sazby jsou často i delší dobu nad nebo pod úrovní příjmu z mezního produktu práce,</a:t>
            </a:r>
          </a:p>
          <a:p>
            <a:pPr lvl="1">
              <a:lnSpc>
                <a:spcPct val="110000"/>
              </a:lnSpc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působení odborových organizací </a:t>
            </a:r>
            <a:r>
              <a:rPr lang="cs-CZ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existence monopolní síly na straně nabídky na trhu práce,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336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Projevy nedokonalé konkurence na trhu práce</a:t>
            </a:r>
            <a:endParaRPr lang="cs-CZ" sz="2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 = </a:t>
            </a:r>
            <a:r>
              <a:rPr lang="cs-CZ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daném trhu existuje jediná dominantní firma, která zaměstnává práceschopné obyvatelstvo, jedná se tedy o trh s monopolní silou na straně poptávky,</a:t>
            </a:r>
          </a:p>
          <a:p>
            <a:pPr lvl="1">
              <a:lnSpc>
                <a:spcPct val="110000"/>
              </a:lnSpc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bilaterální monopol = </a:t>
            </a:r>
            <a:r>
              <a:rPr lang="cs-CZ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monopolní síla existuje jak na straně nabídky, tak na straně poptávky.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783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07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Kolektivní vyjednávání 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podmínkách na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trhu práce 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vedou odbory, které jsou odvětvová sdružení pracujících. </a:t>
            </a:r>
          </a:p>
          <a:p>
            <a:pPr>
              <a:lnSpc>
                <a:spcPct val="110000"/>
              </a:lnSpc>
            </a:pP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závislosti na jejich vyjednávací síle (v Evropě podpořené zákonodárstvím), která spočívá v jejich organizovanosti a možnosti odmítnout práci,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ovlivňují nabídku práce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nebo přímo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výši mzdy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Vyjednávací síla odborů tak představuje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monopolní výhodu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která se prosazuje v rámci kolektivního vyjednávání.</a:t>
            </a:r>
            <a:endParaRPr lang="cs-CZ" sz="24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77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Práce jako výrobní faktor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Podobnost s jinými trhy:</a:t>
            </a:r>
          </a:p>
          <a:p>
            <a:pPr lvl="1"/>
            <a:r>
              <a:rPr lang="cs-CZ" dirty="0"/>
              <a:t>Trh práce funguje na stejném principu jako trh s ostatními komoditami, jako je trh strojů nebo obilí.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Klíčové prvky</a:t>
            </a:r>
            <a:r>
              <a:rPr lang="cs-CZ" dirty="0"/>
              <a:t>: působí zde poptávka, nabídka a cena.</a:t>
            </a:r>
          </a:p>
          <a:p>
            <a:r>
              <a:rPr lang="cs-CZ" b="1" dirty="0"/>
              <a:t>Specifika trhu práce: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Nositelem práce </a:t>
            </a:r>
            <a:r>
              <a:rPr lang="cs-CZ" dirty="0"/>
              <a:t>je lidská bytost s biologickými a psychickými charakteristikami.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Lidé</a:t>
            </a:r>
            <a:r>
              <a:rPr lang="cs-CZ" dirty="0"/>
              <a:t> mají také </a:t>
            </a:r>
            <a:r>
              <a:rPr lang="cs-CZ" b="1" dirty="0">
                <a:solidFill>
                  <a:srgbClr val="C00000"/>
                </a:solidFill>
              </a:rPr>
              <a:t>lidská práva</a:t>
            </a:r>
            <a:r>
              <a:rPr lang="cs-CZ" dirty="0"/>
              <a:t>, což odlišuje trh práce od běžných komoditních trhů.</a:t>
            </a:r>
          </a:p>
          <a:p>
            <a:r>
              <a:rPr lang="cs-CZ" b="1" dirty="0">
                <a:solidFill>
                  <a:schemeClr val="tx1"/>
                </a:solidFill>
              </a:rPr>
              <a:t>Vládní intervence:</a:t>
            </a:r>
          </a:p>
          <a:p>
            <a:pPr lvl="1"/>
            <a:r>
              <a:rPr lang="cs-CZ" dirty="0"/>
              <a:t>Pracovní trh je často </a:t>
            </a:r>
            <a:r>
              <a:rPr lang="cs-CZ" b="1" dirty="0">
                <a:solidFill>
                  <a:srgbClr val="C00000"/>
                </a:solidFill>
              </a:rPr>
              <a:t>regulován</a:t>
            </a:r>
            <a:r>
              <a:rPr lang="cs-CZ" dirty="0"/>
              <a:t> státem prostřednictvím pracovního zákonodárství.</a:t>
            </a:r>
          </a:p>
          <a:p>
            <a:pPr lvl="1"/>
            <a:r>
              <a:rPr lang="cs-CZ" dirty="0"/>
              <a:t>Tato regulace zajišťuje ochranu práv pracovníků a stanovuje pravidla pro </a:t>
            </a:r>
            <a:r>
              <a:rPr lang="cs-CZ" b="1" dirty="0">
                <a:solidFill>
                  <a:srgbClr val="C00000"/>
                </a:solidFill>
              </a:rPr>
              <a:t>podmínky na trhu práce</a:t>
            </a:r>
            <a:r>
              <a:rPr lang="cs-CZ" dirty="0"/>
              <a:t>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67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7759"/>
            <a:ext cx="8229600" cy="511061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Zásahy odborů na straně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nabídky práce 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spočívají v </a:t>
            </a:r>
            <a:r>
              <a:rPr lang="pl-PL" sz="280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možnosti omezení nabídky práce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tomu </a:t>
            </a:r>
            <a:r>
              <a:rPr lang="pl-PL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využívají celou řadu kroků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jako jsou uzákonění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maximální pracovní doby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prodlužování dovolených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delší období pro učební poměr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zákaz práce mladistvých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některých oborech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omezení práce cizinců apod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možností kolektivního vyjednávání je možnost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stanovit přímo mzdové sazby výše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než jsou </a:t>
            </a: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rovnovážné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Důsledek je stejný, vzroste nezaměstnanost.</a:t>
            </a:r>
            <a:endParaRPr lang="cs-CZ" sz="24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641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7760"/>
            <a:ext cx="4352795" cy="489767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Uvedená opatření vedou k posunu nabídkové křivky doleva nahoru. </a:t>
            </a:r>
          </a:p>
          <a:p>
            <a:pPr>
              <a:lnSpc>
                <a:spcPct val="110000"/>
              </a:lnSpc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Tím dochází k zvýšení mezd (umělému zdražování práce) a v důsledku toho k rostoucí nezaměstnanosti, neboť za těchto podmínek výrobci poptávají méně pracovních sil. </a:t>
            </a:r>
          </a:p>
          <a:p>
            <a:pPr>
              <a:lnSpc>
                <a:spcPct val="110000"/>
              </a:lnSpc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Křivka nabídky práce S</a:t>
            </a:r>
            <a:r>
              <a:rPr lang="cs-CZ" sz="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posune vlevo nahoru na úroveň S</a:t>
            </a:r>
            <a:r>
              <a:rPr lang="cs-CZ" sz="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L;O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bod rovnováhy se posune z bodu E do bodu A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mzdová sazba se zvýší z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cs-CZ" sz="9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cs-CZ" sz="9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zaměstnanost klesne z úrovně Q</a:t>
            </a:r>
            <a:r>
              <a:rPr lang="cs-CZ" sz="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L;E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Q</a:t>
            </a:r>
            <a:r>
              <a:rPr lang="cs-CZ" sz="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L;O. </a:t>
            </a:r>
            <a:endParaRPr lang="cs-CZ" sz="14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70712B4-1282-21B3-5C12-C3D1CD622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622" y="2365917"/>
            <a:ext cx="3762375" cy="37338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4BDFABD-52C7-51CE-B767-231255CC517A}"/>
              </a:ext>
            </a:extLst>
          </p:cNvPr>
          <p:cNvSpPr txBox="1"/>
          <p:nvPr/>
        </p:nvSpPr>
        <p:spPr>
          <a:xfrm>
            <a:off x="4572000" y="1558943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Vliv odborů na rovnováhu na trhu práce – snížení nabídky práce obory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9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7759"/>
            <a:ext cx="8229600" cy="511061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Existence odborů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odhlédneme-li od jejich dalších rolí (např. na poli bezpečnosti práce) působí na trh negativně. </a:t>
            </a:r>
          </a:p>
          <a:p>
            <a:pPr>
              <a:lnSpc>
                <a:spcPct val="110000"/>
              </a:lnSpc>
            </a:pP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Nicméně existuje určitá tržní struktura, kdy je jejich přítomnost naopak žádoucí, a tou je existence </a:t>
            </a:r>
            <a:r>
              <a:rPr lang="pl-PL" sz="2800" b="1" i="0" u="none" strike="noStrike" baseline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jediného poptávajícího na trhu práce 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monopsonu</a:t>
            </a:r>
            <a:r>
              <a:rPr lang="pl-PL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70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7759"/>
            <a:ext cx="8229600" cy="511061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vzniká na trhu práce tehdy, když na daném trhu, např. v </a:t>
            </a:r>
            <a:r>
              <a:rPr lang="cs-CZ" sz="2800" b="1" i="0" u="none" strike="noStrike" baseline="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regionu existuje jediná </a:t>
            </a:r>
            <a:r>
              <a:rPr lang="cs-CZ" sz="2800" b="1" i="0" u="none" strike="noStrike" baseline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dominantní firma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která zaměstnává práceschopné obyvatelstvo, popř. </a:t>
            </a:r>
            <a:r>
              <a:rPr lang="cs-CZ" sz="2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zaměstnává jedinou určitou profesi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 maximalizující zisk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tedy nebude najímat práci v množství odpovídající rovnováze na trhu práce (S=D).</a:t>
            </a:r>
            <a:endParaRPr lang="cs-CZ" sz="24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7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7759"/>
            <a:ext cx="3300608" cy="491020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by </a:t>
            </a:r>
            <a:r>
              <a:rPr lang="cs-CZ" sz="20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monopsonista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měl dodržet základní podmínka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maximalizace zisku 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000" b="0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MRP</a:t>
            </a:r>
            <a:r>
              <a:rPr lang="cs-CZ" sz="1200" b="0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lang="cs-CZ" sz="2000" b="0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MC</a:t>
            </a:r>
            <a:r>
              <a:rPr lang="cs-CZ" sz="1200" b="0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2000" b="0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musel by zaplatit </a:t>
            </a:r>
            <a:r>
              <a:rPr lang="cs-CZ" sz="2000" b="1" i="0" u="none" strike="noStrike" baseline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mzdovou sazbu ve výši 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odpovídající bodu </a:t>
            </a:r>
            <a:r>
              <a:rPr lang="cs-CZ" sz="2000" b="1" i="1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Jeho výsadní postavení ho však vede k tomu, že najímá méně práce při nižší mzdové sazbě, a to na úrovni bodu </a:t>
            </a:r>
            <a:r>
              <a:rPr lang="cs-CZ" sz="2000" b="0" i="1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M.</a:t>
            </a:r>
            <a:endParaRPr lang="cs-CZ" sz="2800" i="0" u="none" strike="noStrike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C6BFE51-C124-1108-7111-EE8804E9B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578" y="1887999"/>
            <a:ext cx="4276725" cy="425767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C39B222-1AB9-05A6-38BC-9235FA36557F}"/>
              </a:ext>
            </a:extLst>
          </p:cNvPr>
          <p:cNvSpPr txBox="1"/>
          <p:nvPr/>
        </p:nvSpPr>
        <p:spPr>
          <a:xfrm>
            <a:off x="4083941" y="1549445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600" b="1" i="0" u="none" strike="noStrike" baseline="0" dirty="0">
                <a:solidFill>
                  <a:srgbClr val="000000"/>
                </a:solidFill>
              </a:rPr>
              <a:t>Monopson a výše mzdové sazby 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43428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7759"/>
            <a:ext cx="8229600" cy="511061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Pracovníci, pokud nejsou organizováni v odborech, se rozhodují pouze o tom, zda pracovat či nepracovat pro danou firmu za mzdu nabízenou 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monopsonistou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případě, že se tito pracovníci zorganizují v odborovou organizaci, jsou schopni vynutit si na 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monopsonistovi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vyšší mzdy. </a:t>
            </a:r>
            <a:endParaRPr lang="cs-CZ" sz="24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305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73" y="758283"/>
            <a:ext cx="8411227" cy="65935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Trh práce v podmínkách nedokonalé konkurence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7759"/>
            <a:ext cx="8229600" cy="511061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ekonomického pohledu tak vzniká zvláštní tržní struktura označovaná jako 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bilaterální monopol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tuto strukturu je typická 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existence monopolu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na straně </a:t>
            </a:r>
            <a:r>
              <a:rPr lang="cs-CZ" sz="2800" b="1" i="0" u="none" strike="noStrike" baseline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nabídky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tak na straně </a:t>
            </a:r>
            <a:r>
              <a:rPr lang="cs-CZ" sz="28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poptávky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Odborová organizace se snaží </a:t>
            </a:r>
            <a:r>
              <a:rPr lang="cs-CZ" sz="2800" b="1" i="0" u="none" strike="noStrike" baseline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alespoň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dosáhnout </a:t>
            </a:r>
            <a:r>
              <a:rPr lang="cs-CZ" sz="2800" b="1" i="0" u="none" strike="noStrike" baseline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standardní mzdovou sazbu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Avšak její dosažení záleží na poměru 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monopsonní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monopolní síly.</a:t>
            </a:r>
            <a:endParaRPr lang="cs-CZ" sz="24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694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1. Poptávka po práci je dána rovnicí L = 1200 – 10w a nabídka práce je dána rovnicí L = 20w. Určete rovnovážné množství najímané práce a rovnovážnou mzdovou sazbu.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798956"/>
            <a:ext cx="2427636" cy="71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4708299-4772-7B41-D38B-2643E0F68A83}"/>
              </a:ext>
            </a:extLst>
          </p:cNvPr>
          <p:cNvSpPr/>
          <p:nvPr/>
        </p:nvSpPr>
        <p:spPr>
          <a:xfrm>
            <a:off x="434810" y="3429000"/>
            <a:ext cx="1125629" cy="671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28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S</a:t>
            </a:r>
            <a:r>
              <a:rPr lang="cs-CZ" sz="28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30BFE83-A698-735A-8508-6A10C4980CEB}"/>
              </a:ext>
            </a:extLst>
          </p:cNvPr>
          <p:cNvSpPr/>
          <p:nvPr/>
        </p:nvSpPr>
        <p:spPr>
          <a:xfrm>
            <a:off x="416099" y="4035308"/>
            <a:ext cx="2608406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1 200 – 10w = 20w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5F87002-28DE-573C-8C0E-A5EB19934C3D}"/>
              </a:ext>
            </a:extLst>
          </p:cNvPr>
          <p:cNvSpPr/>
          <p:nvPr/>
        </p:nvSpPr>
        <p:spPr>
          <a:xfrm>
            <a:off x="355986" y="4707159"/>
            <a:ext cx="2034531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- 30w = - 1 200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92975C17-38BB-DC83-6020-69FB3F78994E}"/>
              </a:ext>
            </a:extLst>
          </p:cNvPr>
          <p:cNvSpPr/>
          <p:nvPr/>
        </p:nvSpPr>
        <p:spPr>
          <a:xfrm>
            <a:off x="514106" y="5382217"/>
            <a:ext cx="1382110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= 40 Kč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E8E196C-6652-2882-F6C5-A6F38505E483}"/>
              </a:ext>
            </a:extLst>
          </p:cNvPr>
          <p:cNvSpPr/>
          <p:nvPr/>
        </p:nvSpPr>
        <p:spPr>
          <a:xfrm>
            <a:off x="3433070" y="2921169"/>
            <a:ext cx="1749197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cs-CZ" sz="18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800" b="1" kern="1200" baseline="-25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18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1 200 – 10w</a:t>
            </a:r>
            <a:endParaRPr lang="cs-CZ" sz="1600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8B0FD6E7-9879-CDA5-5288-46D225793AD2}"/>
              </a:ext>
            </a:extLst>
          </p:cNvPr>
          <p:cNvSpPr/>
          <p:nvPr/>
        </p:nvSpPr>
        <p:spPr>
          <a:xfrm>
            <a:off x="3433070" y="3592912"/>
            <a:ext cx="1731564" cy="423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1 200 – 10*40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A54A6D0D-9290-320C-15D7-C83AF4A125D7}"/>
              </a:ext>
            </a:extLst>
          </p:cNvPr>
          <p:cNvSpPr/>
          <p:nvPr/>
        </p:nvSpPr>
        <p:spPr>
          <a:xfrm>
            <a:off x="3441725" y="4177841"/>
            <a:ext cx="865943" cy="423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6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800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9F44FD3D-1834-CE7B-21D8-07D90C558D08}"/>
              </a:ext>
            </a:extLst>
          </p:cNvPr>
          <p:cNvSpPr/>
          <p:nvPr/>
        </p:nvSpPr>
        <p:spPr>
          <a:xfrm>
            <a:off x="5649132" y="2962591"/>
            <a:ext cx="891591" cy="423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6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20w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4B73EBCF-AE5B-7720-3F98-B827EC839D30}"/>
              </a:ext>
            </a:extLst>
          </p:cNvPr>
          <p:cNvSpPr/>
          <p:nvPr/>
        </p:nvSpPr>
        <p:spPr>
          <a:xfrm>
            <a:off x="5663795" y="3592912"/>
            <a:ext cx="1050288" cy="423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20*40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5ABAEF84-74CC-9CF0-D56E-701B4CB047C0}"/>
              </a:ext>
            </a:extLst>
          </p:cNvPr>
          <p:cNvSpPr/>
          <p:nvPr/>
        </p:nvSpPr>
        <p:spPr>
          <a:xfrm>
            <a:off x="5673176" y="4180117"/>
            <a:ext cx="843501" cy="423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16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800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302708"/>
            <a:ext cx="8675650" cy="4823456"/>
          </a:xfrm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cs-CZ" sz="2800" b="1" dirty="0"/>
              <a:t>2. Poptávka na trhu práce je dána rovnicí L = 1800 – 5w, tržní nabídka je dána rovnicí L = 10w a tržní mzdová sazba je stanovena na úrovni 120 Kč/hod. Určete, zda je tento trh v rovnováze, resp. zda na tomto trhu existuje přebytek nebo nedostatek, a v jaké výši?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798956"/>
            <a:ext cx="2427636" cy="71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41D7F28-9BA9-F2C7-0179-8F304D5E6B74}"/>
              </a:ext>
            </a:extLst>
          </p:cNvPr>
          <p:cNvSpPr txBox="1"/>
          <p:nvPr/>
        </p:nvSpPr>
        <p:spPr>
          <a:xfrm>
            <a:off x="457200" y="3614169"/>
            <a:ext cx="4572000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D: L = 1800 – 5w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8D5C2A4-B44C-7368-ABAA-BE26508FC3D3}"/>
              </a:ext>
            </a:extLst>
          </p:cNvPr>
          <p:cNvSpPr txBox="1"/>
          <p:nvPr/>
        </p:nvSpPr>
        <p:spPr>
          <a:xfrm>
            <a:off x="457200" y="4060118"/>
            <a:ext cx="4572000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S: L = 10w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0F1A7F7-0CFF-C71F-C04D-67DD13D78B0E}"/>
              </a:ext>
            </a:extLst>
          </p:cNvPr>
          <p:cNvSpPr txBox="1"/>
          <p:nvPr/>
        </p:nvSpPr>
        <p:spPr>
          <a:xfrm>
            <a:off x="2391937" y="3678400"/>
            <a:ext cx="4572000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= 1800 – 5w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B86F51F-EAA5-6437-7C29-69781BEA1051}"/>
              </a:ext>
            </a:extLst>
          </p:cNvPr>
          <p:cNvSpPr txBox="1"/>
          <p:nvPr/>
        </p:nvSpPr>
        <p:spPr>
          <a:xfrm>
            <a:off x="2391937" y="4122875"/>
            <a:ext cx="4572000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= 1800 – 5*120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CCB6F31C-2D05-0991-341E-B2CF923B2360}"/>
              </a:ext>
            </a:extLst>
          </p:cNvPr>
          <p:cNvSpPr txBox="1"/>
          <p:nvPr/>
        </p:nvSpPr>
        <p:spPr>
          <a:xfrm>
            <a:off x="2391937" y="4641765"/>
            <a:ext cx="4572000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= 1 200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A8DCCB3-7CC7-9FDB-3BF1-4496F123FEC6}"/>
              </a:ext>
            </a:extLst>
          </p:cNvPr>
          <p:cNvSpPr txBox="1"/>
          <p:nvPr/>
        </p:nvSpPr>
        <p:spPr>
          <a:xfrm>
            <a:off x="4677937" y="3709432"/>
            <a:ext cx="2900310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= 10w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E478594-DDAA-2641-4B0A-5A0B8159A580}"/>
              </a:ext>
            </a:extLst>
          </p:cNvPr>
          <p:cNvSpPr txBox="1"/>
          <p:nvPr/>
        </p:nvSpPr>
        <p:spPr>
          <a:xfrm>
            <a:off x="4677937" y="4131585"/>
            <a:ext cx="2498408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= 10*120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E273029D-6334-624A-CFDE-0E47EE509A60}"/>
              </a:ext>
            </a:extLst>
          </p:cNvPr>
          <p:cNvSpPr txBox="1"/>
          <p:nvPr/>
        </p:nvSpPr>
        <p:spPr>
          <a:xfrm>
            <a:off x="4677937" y="4622526"/>
            <a:ext cx="3326195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= 1 200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8E6F7EAE-EB59-902D-5C78-C03058584EC7}"/>
              </a:ext>
            </a:extLst>
          </p:cNvPr>
          <p:cNvSpPr txBox="1"/>
          <p:nvPr/>
        </p:nvSpPr>
        <p:spPr>
          <a:xfrm>
            <a:off x="2391937" y="5291895"/>
            <a:ext cx="457200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cs-CZ" sz="1800" b="1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Daný trh práce je v rovnováze.</a:t>
            </a:r>
            <a:endParaRPr lang="cs-CZ" sz="1600" b="1" dirty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8" grpId="0"/>
      <p:bldP spid="20" grpId="0"/>
      <p:bldP spid="22" grpId="0"/>
      <p:bldP spid="24" grpId="0"/>
      <p:bldP spid="26" grpId="0"/>
      <p:bldP spid="2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302708"/>
            <a:ext cx="8675650" cy="4823456"/>
          </a:xfrm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cs-CZ" sz="2800" b="1" dirty="0"/>
              <a:t>3. </a:t>
            </a:r>
            <a:r>
              <a:rPr lang="cs-CZ" sz="3200" b="1" dirty="0"/>
              <a:t>Poptávka po práci je dána rovnicí L = 800 + 20w a nabídka práce je dána rovnicí L = 400+ 40w. Mzdová sazba činí 85 Kč/hod. Určete, zda na tomto trhu existuje přebytek nebo nedostatek a v jaké výši. </a:t>
            </a:r>
            <a:endParaRPr lang="cs-CZ" sz="32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798956"/>
            <a:ext cx="2427636" cy="71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0CD62F67-9507-7410-940C-3A239E5639DF}"/>
                  </a:ext>
                </a:extLst>
              </p:cNvPr>
              <p:cNvSpPr/>
              <p:nvPr/>
            </p:nvSpPr>
            <p:spPr>
              <a:xfrm>
                <a:off x="457200" y="3962942"/>
                <a:ext cx="208608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=800+20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0CD62F67-9507-7410-940C-3A239E5639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962942"/>
                <a:ext cx="2086084" cy="400110"/>
              </a:xfrm>
              <a:prstGeom prst="rect">
                <a:avLst/>
              </a:prstGeom>
              <a:blipFill>
                <a:blip r:embed="rId2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E1208067-1AB1-A9CE-AD93-740F18E5EBA2}"/>
                  </a:ext>
                </a:extLst>
              </p:cNvPr>
              <p:cNvSpPr/>
              <p:nvPr/>
            </p:nvSpPr>
            <p:spPr>
              <a:xfrm>
                <a:off x="457200" y="4377248"/>
                <a:ext cx="20474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=400+40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E1208067-1AB1-A9CE-AD93-740F18E5EB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377248"/>
                <a:ext cx="2047420" cy="400110"/>
              </a:xfrm>
              <a:prstGeom prst="rect">
                <a:avLst/>
              </a:prstGeom>
              <a:blipFill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>
            <a:extLst>
              <a:ext uri="{FF2B5EF4-FFF2-40B4-BE49-F238E27FC236}">
                <a16:creationId xmlns:a16="http://schemas.microsoft.com/office/drawing/2014/main" id="{A555D874-A117-5D5B-C3E2-75FEE325EC12}"/>
              </a:ext>
            </a:extLst>
          </p:cNvPr>
          <p:cNvSpPr/>
          <p:nvPr/>
        </p:nvSpPr>
        <p:spPr>
          <a:xfrm>
            <a:off x="500505" y="4757276"/>
            <a:ext cx="11705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w = 85 Kč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544B2D5C-9F4C-D1AD-DF98-D796FDBC9C55}"/>
                  </a:ext>
                </a:extLst>
              </p:cNvPr>
              <p:cNvSpPr/>
              <p:nvPr/>
            </p:nvSpPr>
            <p:spPr>
              <a:xfrm>
                <a:off x="2504620" y="3440494"/>
                <a:ext cx="208608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=800+20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544B2D5C-9F4C-D1AD-DF98-D796FDBC9C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620" y="3440494"/>
                <a:ext cx="2086084" cy="400110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>
                <a:extLst>
                  <a:ext uri="{FF2B5EF4-FFF2-40B4-BE49-F238E27FC236}">
                    <a16:creationId xmlns:a16="http://schemas.microsoft.com/office/drawing/2014/main" id="{7A74B923-E811-2A3E-1B19-FA1739D2B201}"/>
                  </a:ext>
                </a:extLst>
              </p:cNvPr>
              <p:cNvSpPr/>
              <p:nvPr/>
            </p:nvSpPr>
            <p:spPr>
              <a:xfrm>
                <a:off x="2504620" y="3914842"/>
                <a:ext cx="241219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=800+20∗85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3" name="Obdélník 12">
                <a:extLst>
                  <a:ext uri="{FF2B5EF4-FFF2-40B4-BE49-F238E27FC236}">
                    <a16:creationId xmlns:a16="http://schemas.microsoft.com/office/drawing/2014/main" id="{7A74B923-E811-2A3E-1B19-FA1739D2B2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620" y="3914842"/>
                <a:ext cx="2412199" cy="400110"/>
              </a:xfrm>
              <a:prstGeom prst="rect">
                <a:avLst/>
              </a:prstGeom>
              <a:blipFill>
                <a:blip r:embed="rId5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>
                <a:extLst>
                  <a:ext uri="{FF2B5EF4-FFF2-40B4-BE49-F238E27FC236}">
                    <a16:creationId xmlns:a16="http://schemas.microsoft.com/office/drawing/2014/main" id="{4A2B193E-64D4-29E1-AB46-6D923AF89B5B}"/>
                  </a:ext>
                </a:extLst>
              </p:cNvPr>
              <p:cNvSpPr/>
              <p:nvPr/>
            </p:nvSpPr>
            <p:spPr>
              <a:xfrm>
                <a:off x="2504620" y="4433945"/>
                <a:ext cx="15592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𝟓𝟎𝟎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4" name="Obdélník 13">
                <a:extLst>
                  <a:ext uri="{FF2B5EF4-FFF2-40B4-BE49-F238E27FC236}">
                    <a16:creationId xmlns:a16="http://schemas.microsoft.com/office/drawing/2014/main" id="{4A2B193E-64D4-29E1-AB46-6D923AF89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620" y="4433945"/>
                <a:ext cx="1559273" cy="400110"/>
              </a:xfrm>
              <a:prstGeom prst="rect">
                <a:avLst/>
              </a:prstGeom>
              <a:blipFill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>
                <a:extLst>
                  <a:ext uri="{FF2B5EF4-FFF2-40B4-BE49-F238E27FC236}">
                    <a16:creationId xmlns:a16="http://schemas.microsoft.com/office/drawing/2014/main" id="{92BE338F-C939-67ED-279B-610B7064D328}"/>
                  </a:ext>
                </a:extLst>
              </p:cNvPr>
              <p:cNvSpPr/>
              <p:nvPr/>
            </p:nvSpPr>
            <p:spPr>
              <a:xfrm>
                <a:off x="2498272" y="4960776"/>
                <a:ext cx="20474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=400+40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5" name="Obdélník 14">
                <a:extLst>
                  <a:ext uri="{FF2B5EF4-FFF2-40B4-BE49-F238E27FC236}">
                    <a16:creationId xmlns:a16="http://schemas.microsoft.com/office/drawing/2014/main" id="{92BE338F-C939-67ED-279B-610B7064D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272" y="4960776"/>
                <a:ext cx="2047420" cy="400110"/>
              </a:xfrm>
              <a:prstGeom prst="rect">
                <a:avLst/>
              </a:prstGeom>
              <a:blipFill>
                <a:blip r:embed="rId7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>
                <a:extLst>
                  <a:ext uri="{FF2B5EF4-FFF2-40B4-BE49-F238E27FC236}">
                    <a16:creationId xmlns:a16="http://schemas.microsoft.com/office/drawing/2014/main" id="{4F801443-8A71-6921-FBA3-A35245DB85A8}"/>
                  </a:ext>
                </a:extLst>
              </p:cNvPr>
              <p:cNvSpPr/>
              <p:nvPr/>
            </p:nvSpPr>
            <p:spPr>
              <a:xfrm>
                <a:off x="2498272" y="5386042"/>
                <a:ext cx="237353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=400+40∗85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6" name="Obdélník 15">
                <a:extLst>
                  <a:ext uri="{FF2B5EF4-FFF2-40B4-BE49-F238E27FC236}">
                    <a16:creationId xmlns:a16="http://schemas.microsoft.com/office/drawing/2014/main" id="{4F801443-8A71-6921-FBA3-A35245DB85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272" y="5386042"/>
                <a:ext cx="2373535" cy="400110"/>
              </a:xfrm>
              <a:prstGeom prst="rect">
                <a:avLst/>
              </a:prstGeom>
              <a:blipFill>
                <a:blip r:embed="rId8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>
                <a:extLst>
                  <a:ext uri="{FF2B5EF4-FFF2-40B4-BE49-F238E27FC236}">
                    <a16:creationId xmlns:a16="http://schemas.microsoft.com/office/drawing/2014/main" id="{C8C11BB6-54FA-B84D-07AF-BCB0DE498EB0}"/>
                  </a:ext>
                </a:extLst>
              </p:cNvPr>
              <p:cNvSpPr/>
              <p:nvPr/>
            </p:nvSpPr>
            <p:spPr>
              <a:xfrm>
                <a:off x="2498272" y="5798438"/>
                <a:ext cx="15240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sub>
                      </m:sSub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𝟖𝟎𝟎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7" name="Obdélník 16">
                <a:extLst>
                  <a:ext uri="{FF2B5EF4-FFF2-40B4-BE49-F238E27FC236}">
                    <a16:creationId xmlns:a16="http://schemas.microsoft.com/office/drawing/2014/main" id="{C8C11BB6-54FA-B84D-07AF-BCB0DE498E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272" y="5798438"/>
                <a:ext cx="1524007" cy="400110"/>
              </a:xfrm>
              <a:prstGeom prst="rect">
                <a:avLst/>
              </a:prstGeom>
              <a:blipFill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767ECD3F-121F-C8D2-E5A8-E58A1EEA38D5}"/>
                  </a:ext>
                </a:extLst>
              </p:cNvPr>
              <p:cNvSpPr txBox="1"/>
              <p:nvPr/>
            </p:nvSpPr>
            <p:spPr>
              <a:xfrm>
                <a:off x="5908138" y="3496860"/>
                <a:ext cx="102137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cs-CZ" sz="20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sub>
                    </m:sSub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&gt; </m:t>
                    </m:r>
                    <m:sSub>
                      <m:sSubPr>
                        <m:ctrlPr>
                          <a:rPr lang="cs-CZ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cs-CZ" sz="20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sub>
                    </m:sSub>
                  </m:oMath>
                </a14:m>
                <a:r>
                  <a:rPr lang="cs-CZ" sz="2000" b="1" dirty="0"/>
                  <a:t> </a:t>
                </a:r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767ECD3F-121F-C8D2-E5A8-E58A1EEA3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138" y="3496860"/>
                <a:ext cx="1021370" cy="307777"/>
              </a:xfrm>
              <a:prstGeom prst="rect">
                <a:avLst/>
              </a:prstGeom>
              <a:blipFill>
                <a:blip r:embed="rId10"/>
                <a:stretch>
                  <a:fillRect l="-8333" b="-2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3418B2E3-49D8-201E-8D94-3AD072EC83F2}"/>
                  </a:ext>
                </a:extLst>
              </p:cNvPr>
              <p:cNvSpPr txBox="1"/>
              <p:nvPr/>
            </p:nvSpPr>
            <p:spPr>
              <a:xfrm>
                <a:off x="5592571" y="3944611"/>
                <a:ext cx="16525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800&gt;2 500</m:t>
                    </m:r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3418B2E3-49D8-201E-8D94-3AD072EC8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571" y="3944611"/>
                <a:ext cx="1652504" cy="307777"/>
              </a:xfrm>
              <a:prstGeom prst="rect">
                <a:avLst/>
              </a:prstGeom>
              <a:blipFill>
                <a:blip r:embed="rId11"/>
                <a:stretch>
                  <a:fillRect l="-5166" r="-738"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15E57F48-C0E4-C946-1F10-E807D83CE589}"/>
                  </a:ext>
                </a:extLst>
              </p:cNvPr>
              <p:cNvSpPr txBox="1"/>
              <p:nvPr/>
            </p:nvSpPr>
            <p:spPr>
              <a:xfrm>
                <a:off x="5097293" y="4338673"/>
                <a:ext cx="29103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ř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𝑒𝑏𝑦𝑡𝑒𝑘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𝑣𝑒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ýš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1 300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15E57F48-C0E4-C946-1F10-E807D83CE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293" y="4338673"/>
                <a:ext cx="2910349" cy="307777"/>
              </a:xfrm>
              <a:prstGeom prst="rect">
                <a:avLst/>
              </a:prstGeom>
              <a:blipFill>
                <a:blip r:embed="rId12"/>
                <a:stretch>
                  <a:fillRect l="-2510" r="-1046" b="-4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808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Práce jako výrobní faktor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Rozdíl oproti trhu výrobků a služeb:</a:t>
            </a:r>
          </a:p>
          <a:p>
            <a:pPr lvl="1"/>
            <a:r>
              <a:rPr lang="cs-CZ" dirty="0"/>
              <a:t>U běžných produktů (např. cihel) </a:t>
            </a:r>
            <a:r>
              <a:rPr lang="cs-CZ" b="1" dirty="0">
                <a:solidFill>
                  <a:srgbClr val="C00000"/>
                </a:solidFill>
              </a:rPr>
              <a:t>prodávajícím</a:t>
            </a:r>
            <a:r>
              <a:rPr lang="cs-CZ" dirty="0"/>
              <a:t> často </a:t>
            </a:r>
            <a:r>
              <a:rPr lang="cs-CZ" b="1" dirty="0">
                <a:solidFill>
                  <a:srgbClr val="C00000"/>
                </a:solidFill>
              </a:rPr>
              <a:t>nezáleží</a:t>
            </a:r>
            <a:r>
              <a:rPr lang="cs-CZ" dirty="0"/>
              <a:t> na </a:t>
            </a:r>
            <a:r>
              <a:rPr lang="cs-CZ" b="1" dirty="0">
                <a:solidFill>
                  <a:srgbClr val="C00000"/>
                </a:solidFill>
              </a:rPr>
              <a:t>konkrétním využití </a:t>
            </a:r>
            <a:r>
              <a:rPr lang="cs-CZ" dirty="0"/>
              <a:t>— zda budou použity pro výstavbu </a:t>
            </a:r>
            <a:r>
              <a:rPr lang="cs-CZ" i="1" dirty="0"/>
              <a:t>nemocnice, školy či kancelářské budovy</a:t>
            </a:r>
            <a:r>
              <a:rPr lang="cs-CZ" dirty="0"/>
              <a:t>.</a:t>
            </a:r>
          </a:p>
          <a:p>
            <a:r>
              <a:rPr lang="cs-CZ" b="1" dirty="0"/>
              <a:t>Význam prostředí pro práci: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Na trhu práce je situace odlišná</a:t>
            </a:r>
            <a:r>
              <a:rPr lang="cs-CZ" dirty="0"/>
              <a:t>: </a:t>
            </a:r>
            <a:r>
              <a:rPr lang="cs-CZ" i="1" dirty="0"/>
              <a:t>pracovníkům záleží na prostředí</a:t>
            </a:r>
            <a:r>
              <a:rPr lang="cs-CZ" dirty="0"/>
              <a:t>, ve kterém práci vykonávají.</a:t>
            </a:r>
          </a:p>
          <a:p>
            <a:pPr lvl="1"/>
            <a:r>
              <a:rPr lang="cs-CZ" i="1" dirty="0"/>
              <a:t>Pracovníci berou v úvahu technické a sociální podmínky</a:t>
            </a:r>
            <a:r>
              <a:rPr lang="cs-CZ" dirty="0"/>
              <a:t>, což ovlivňuje jejich ochotu práci přijmout nebo vykonávat.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77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Práce jako výrobní faktor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r>
              <a:rPr lang="cs-CZ" b="1" dirty="0"/>
              <a:t>Práci nabízejí domácnosti</a:t>
            </a:r>
            <a:r>
              <a:rPr lang="cs-CZ" dirty="0"/>
              <a:t>, ty porovnávají užitek z volného času s užitkem, který plyne z výrobků a služeb, které nakoupí za mzdu, když obětují volný čas a nabízí více práce. </a:t>
            </a:r>
          </a:p>
          <a:p>
            <a:r>
              <a:rPr lang="cs-CZ" b="1" dirty="0"/>
              <a:t>Domácnosti</a:t>
            </a:r>
            <a:r>
              <a:rPr lang="cs-CZ" dirty="0"/>
              <a:t> tedy volí mezi volným časem a možností získat mzdu.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42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58283"/>
            <a:ext cx="8887326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Transferový výdělek a ekonomická renta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Transferový výdělek </a:t>
            </a:r>
            <a:endParaRPr lang="cs-CZ" dirty="0"/>
          </a:p>
          <a:p>
            <a:pPr lvl="1"/>
            <a:r>
              <a:rPr lang="cs-CZ" dirty="0"/>
              <a:t>je </a:t>
            </a:r>
            <a:r>
              <a:rPr lang="cs-CZ" b="1" dirty="0"/>
              <a:t>minimální částka</a:t>
            </a:r>
            <a:r>
              <a:rPr lang="cs-CZ" dirty="0"/>
              <a:t>, kterou musí být zaměstnanec či vlastník výrobního faktoru odměněn, aby zůstal v současné činnosti a nevěnoval se jiné práci nebo využití tohoto faktoru.</a:t>
            </a:r>
          </a:p>
          <a:p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922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58283"/>
            <a:ext cx="8887326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Transferový výdělek a ekonomická renta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Příklady</a:t>
            </a:r>
            <a:r>
              <a:rPr lang="cs-CZ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Pokud pracovník zvažuje odchod na jinou pozici, </a:t>
            </a:r>
            <a:r>
              <a:rPr lang="cs-CZ" i="1" dirty="0"/>
              <a:t>transferový výdělek představuje mzdu</a:t>
            </a:r>
            <a:r>
              <a:rPr lang="cs-CZ" dirty="0"/>
              <a:t>, kterou musí v současném zaměstnání získat, aby zůstal.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C00000"/>
                </a:solidFill>
              </a:rPr>
              <a:t>Transferový výdělek </a:t>
            </a:r>
            <a:r>
              <a:rPr lang="cs-CZ" dirty="0"/>
              <a:t>také platí pro j</a:t>
            </a:r>
            <a:r>
              <a:rPr lang="cs-CZ" i="1" dirty="0"/>
              <a:t>iné výrobní faktory</a:t>
            </a:r>
            <a:r>
              <a:rPr lang="cs-CZ" dirty="0"/>
              <a:t>, např. nájemné potřebné k tomu, aby majitel pozemku nepřešel na jiné využití.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761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58283"/>
            <a:ext cx="8887326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Transferový výdělek a ekonomická renta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C00000"/>
                </a:solidFill>
              </a:rPr>
              <a:t>Ekonomická renta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Ekonomická renta je část výdělku, kterou pracovník nebo vlastník faktoru získá </a:t>
            </a:r>
            <a:r>
              <a:rPr lang="cs-CZ" b="1" dirty="0"/>
              <a:t>nad transferový výdělek</a:t>
            </a:r>
            <a:r>
              <a:rPr lang="cs-CZ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Jinými slovy, je to </a:t>
            </a:r>
            <a:r>
              <a:rPr lang="cs-CZ" b="1" dirty="0">
                <a:solidFill>
                  <a:srgbClr val="C00000"/>
                </a:solidFill>
              </a:rPr>
              <a:t>přebytek</a:t>
            </a:r>
            <a:r>
              <a:rPr lang="cs-CZ" dirty="0"/>
              <a:t> nad minimem nutným k udržení faktoru ve stávající činnosti.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636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58283"/>
            <a:ext cx="8887326" cy="6593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Transferový výdělek a ekonomická renta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Příklady</a:t>
            </a:r>
            <a:r>
              <a:rPr lang="cs-CZ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Pokud </a:t>
            </a:r>
            <a:r>
              <a:rPr lang="cs-CZ" b="1" dirty="0"/>
              <a:t>zaměstnanec dostává mzdu vyšší</a:t>
            </a:r>
            <a:r>
              <a:rPr lang="cs-CZ" dirty="0"/>
              <a:t> než </a:t>
            </a:r>
            <a:r>
              <a:rPr lang="cs-CZ" i="1" dirty="0">
                <a:solidFill>
                  <a:schemeClr val="tx1"/>
                </a:solidFill>
              </a:rPr>
              <a:t>transferový výdělek</a:t>
            </a:r>
            <a:r>
              <a:rPr lang="cs-CZ" dirty="0"/>
              <a:t>, </a:t>
            </a:r>
            <a:r>
              <a:rPr lang="cs-CZ" b="1" dirty="0">
                <a:solidFill>
                  <a:schemeClr val="bg2"/>
                </a:solidFill>
              </a:rPr>
              <a:t>rozdíl</a:t>
            </a:r>
            <a:r>
              <a:rPr lang="cs-CZ" dirty="0"/>
              <a:t> mezi touto mzdou a transferovým výdělkem je </a:t>
            </a:r>
            <a:r>
              <a:rPr lang="cs-CZ" b="1" dirty="0">
                <a:solidFill>
                  <a:srgbClr val="C00000"/>
                </a:solidFill>
              </a:rPr>
              <a:t>ekonomická renta</a:t>
            </a:r>
            <a:r>
              <a:rPr lang="cs-CZ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U pozemku nebo přírodních zdrojů, kde je omezená nabídka, může </a:t>
            </a:r>
            <a:r>
              <a:rPr lang="cs-CZ" b="1" dirty="0">
                <a:solidFill>
                  <a:srgbClr val="C00000"/>
                </a:solidFill>
              </a:rPr>
              <a:t>ekonomická renta </a:t>
            </a:r>
            <a:r>
              <a:rPr lang="cs-CZ" dirty="0"/>
              <a:t>vznikat </a:t>
            </a:r>
            <a:r>
              <a:rPr lang="cs-CZ" b="1" dirty="0">
                <a:solidFill>
                  <a:schemeClr val="bg2"/>
                </a:solidFill>
              </a:rPr>
              <a:t>díky vysoké poptávce</a:t>
            </a:r>
            <a:r>
              <a:rPr lang="cs-CZ" dirty="0"/>
              <a:t>, která vede k v</a:t>
            </a:r>
            <a:r>
              <a:rPr lang="cs-CZ" i="1" dirty="0"/>
              <a:t>yšší ceně nad transferovou hodnotu</a:t>
            </a:r>
            <a:r>
              <a:rPr lang="cs-CZ" dirty="0"/>
              <a:t>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8137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</TotalTime>
  <Words>2310</Words>
  <Application>Microsoft Office PowerPoint</Application>
  <PresentationFormat>Předvádění na obrazovce (4:3)</PresentationFormat>
  <Paragraphs>227</Paragraphs>
  <Slides>40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Calibri</vt:lpstr>
      <vt:lpstr>Cambria Math</vt:lpstr>
      <vt:lpstr>Office Theme</vt:lpstr>
      <vt:lpstr>Mikroekonomie XMIK   Charakteristika trhu práce</vt:lpstr>
      <vt:lpstr>Práce jako výrobní faktor</vt:lpstr>
      <vt:lpstr>Práce jako výrobní faktor</vt:lpstr>
      <vt:lpstr>Práce jako výrobní faktor</vt:lpstr>
      <vt:lpstr>Práce jako výrobní faktor</vt:lpstr>
      <vt:lpstr>Transferový výdělek a ekonomická renta</vt:lpstr>
      <vt:lpstr>Transferový výdělek a ekonomická renta</vt:lpstr>
      <vt:lpstr>Transferový výdělek a ekonomická renta</vt:lpstr>
      <vt:lpstr>Transferový výdělek a ekonomická renta</vt:lpstr>
      <vt:lpstr>Transferový výdělek a ekonomická renta</vt:lpstr>
      <vt:lpstr>Transferový výdělek a ekonomická renta</vt:lpstr>
      <vt:lpstr>Individuální křivky nabídky práce</vt:lpstr>
      <vt:lpstr>Individuální křivky nabídky práce</vt:lpstr>
      <vt:lpstr>Individuální křivky nabídky práce</vt:lpstr>
      <vt:lpstr>Individuální křivky nabídky práce</vt:lpstr>
      <vt:lpstr>Individuální křivky nabídky práce</vt:lpstr>
      <vt:lpstr>Trh práce v podmínkách dokonalé konkurence</vt:lpstr>
      <vt:lpstr>Trh práce v podmínkách dokonalé konkurence</vt:lpstr>
      <vt:lpstr>Trh práce v podmínkách dokonalé konkurence</vt:lpstr>
      <vt:lpstr>Trh práce v podmínkách dokonalé konkurence</vt:lpstr>
      <vt:lpstr>Trh práce v podmínkách dokonalé konkurence</vt:lpstr>
      <vt:lpstr>Trh práce v podmínkách dokonalé konkurence</vt:lpstr>
      <vt:lpstr>Trh práce v podmínkách dokonalé konkurence</vt:lpstr>
      <vt:lpstr>Trh práce v podmínkách dokonalé konkurence</vt:lpstr>
      <vt:lpstr>Trh práce v podmínkách 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Trh práce v podmínkách nedokonalé konkurence</vt:lpstr>
      <vt:lpstr>K procvičení</vt:lpstr>
      <vt:lpstr>K procvičení</vt:lpstr>
      <vt:lpstr>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146</cp:revision>
  <cp:lastPrinted>2024-09-22T15:08:10Z</cp:lastPrinted>
  <dcterms:modified xsi:type="dcterms:W3CDTF">2024-11-15T12:55:37Z</dcterms:modified>
</cp:coreProperties>
</file>