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handoutMasterIdLst>
    <p:handoutMasterId r:id="rId72"/>
  </p:handoutMasterIdLst>
  <p:sldIdLst>
    <p:sldId id="256" r:id="rId2"/>
    <p:sldId id="285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3" r:id="rId22"/>
    <p:sldId id="574" r:id="rId23"/>
    <p:sldId id="575" r:id="rId24"/>
    <p:sldId id="576" r:id="rId25"/>
    <p:sldId id="577" r:id="rId26"/>
    <p:sldId id="578" r:id="rId27"/>
    <p:sldId id="580" r:id="rId28"/>
    <p:sldId id="581" r:id="rId29"/>
    <p:sldId id="582" r:id="rId30"/>
    <p:sldId id="583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604" r:id="rId52"/>
    <p:sldId id="605" r:id="rId53"/>
    <p:sldId id="606" r:id="rId54"/>
    <p:sldId id="608" r:id="rId55"/>
    <p:sldId id="609" r:id="rId56"/>
    <p:sldId id="610" r:id="rId57"/>
    <p:sldId id="611" r:id="rId58"/>
    <p:sldId id="612" r:id="rId59"/>
    <p:sldId id="613" r:id="rId60"/>
    <p:sldId id="614" r:id="rId61"/>
    <p:sldId id="615" r:id="rId62"/>
    <p:sldId id="616" r:id="rId63"/>
    <p:sldId id="617" r:id="rId64"/>
    <p:sldId id="618" r:id="rId65"/>
    <p:sldId id="607" r:id="rId66"/>
    <p:sldId id="433" r:id="rId67"/>
    <p:sldId id="619" r:id="rId68"/>
    <p:sldId id="620" r:id="rId69"/>
    <p:sldId id="261" r:id="rId70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19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sz="2400" b="1" dirty="0">
                <a:solidFill>
                  <a:srgbClr val="D10202"/>
                </a:solidFill>
              </a:rPr>
              <a:t/>
            </a:r>
            <a:br>
              <a:rPr lang="cs-CZ" sz="2400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Specifika </a:t>
            </a:r>
            <a:r>
              <a:rPr lang="cs-CZ" b="1" dirty="0">
                <a:solidFill>
                  <a:srgbClr val="D10202"/>
                </a:solidFill>
              </a:rPr>
              <a:t>trhů s výrobními faktory, trh půdy a kapitálu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Jde-li o </a:t>
            </a:r>
            <a:r>
              <a:rPr lang="cs-CZ" b="1" dirty="0"/>
              <a:t>půdu (A)</a:t>
            </a:r>
            <a:r>
              <a:rPr lang="cs-CZ" dirty="0"/>
              <a:t>, platí se </a:t>
            </a:r>
            <a:r>
              <a:rPr lang="cs-CZ" b="1" dirty="0"/>
              <a:t>pozemková renta</a:t>
            </a:r>
            <a:r>
              <a:rPr lang="cs-CZ" dirty="0"/>
              <a:t> a cenou je </a:t>
            </a:r>
            <a:r>
              <a:rPr lang="cs-CZ" b="1" dirty="0"/>
              <a:t>sazba pozemkové renty (</a:t>
            </a:r>
            <a:r>
              <a:rPr lang="cs-CZ" b="1" dirty="0" err="1"/>
              <a:t>r</a:t>
            </a:r>
            <a:r>
              <a:rPr lang="cs-CZ" b="1" baseline="-25000" dirty="0" err="1"/>
              <a:t>A</a:t>
            </a:r>
            <a:r>
              <a:rPr lang="cs-CZ" b="1" dirty="0"/>
              <a:t>)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Jde-li </a:t>
            </a:r>
            <a:r>
              <a:rPr lang="cs-CZ" dirty="0"/>
              <a:t>o </a:t>
            </a:r>
            <a:r>
              <a:rPr lang="cs-CZ" b="1" dirty="0"/>
              <a:t>kapitál (K)</a:t>
            </a:r>
            <a:r>
              <a:rPr lang="cs-CZ" dirty="0"/>
              <a:t>, platí se za tuto službu </a:t>
            </a:r>
            <a:r>
              <a:rPr lang="cs-CZ" b="1" dirty="0"/>
              <a:t>úrok</a:t>
            </a:r>
            <a:r>
              <a:rPr lang="cs-CZ" dirty="0"/>
              <a:t> a cenou je </a:t>
            </a:r>
            <a:r>
              <a:rPr lang="cs-CZ" b="1" dirty="0"/>
              <a:t>úroková míra (</a:t>
            </a:r>
            <a:r>
              <a:rPr lang="cs-CZ" b="1" dirty="0" err="1"/>
              <a:t>i</a:t>
            </a:r>
            <a:r>
              <a:rPr lang="cs-CZ" b="1" baseline="-25000" dirty="0" err="1"/>
              <a:t>R</a:t>
            </a:r>
            <a:r>
              <a:rPr lang="cs-CZ" b="1" dirty="0"/>
              <a:t>)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2" y="3395303"/>
            <a:ext cx="2837986" cy="283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8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i="1" dirty="0"/>
              <a:t>Za předpokladu dokonalé konkurence</a:t>
            </a:r>
            <a:r>
              <a:rPr lang="cs-CZ" dirty="0"/>
              <a:t> na trhu výrobního faktoru směřuje tento trh při střetávání nabídky a poptávky k rovnováze, tzn. k </a:t>
            </a:r>
            <a:r>
              <a:rPr lang="cs-CZ" b="1" dirty="0"/>
              <a:t>rovnovážné ceně výrobního faktoru (P</a:t>
            </a:r>
            <a:r>
              <a:rPr lang="cs-CZ" b="1" baseline="-25000" dirty="0"/>
              <a:t>VF</a:t>
            </a:r>
            <a:r>
              <a:rPr lang="cs-CZ" b="1" baseline="30000" dirty="0"/>
              <a:t>*</a:t>
            </a:r>
            <a:r>
              <a:rPr lang="cs-CZ" b="1" dirty="0"/>
              <a:t>)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i="1" dirty="0" smtClean="0"/>
              <a:t>Tato </a:t>
            </a:r>
            <a:r>
              <a:rPr lang="cs-CZ" b="1" i="1" dirty="0"/>
              <a:t>cena určuje výdělek výrobního faktoru</a:t>
            </a:r>
            <a:r>
              <a:rPr lang="cs-CZ" dirty="0"/>
              <a:t>, přičemž výdělek VF </a:t>
            </a:r>
            <a:r>
              <a:rPr lang="cs-CZ" b="1" dirty="0"/>
              <a:t>se</a:t>
            </a:r>
            <a:r>
              <a:rPr lang="cs-CZ" dirty="0"/>
              <a:t> zpravidla </a:t>
            </a:r>
            <a:r>
              <a:rPr lang="cs-CZ" b="1" dirty="0"/>
              <a:t>skládá</a:t>
            </a:r>
            <a:r>
              <a:rPr lang="cs-CZ" dirty="0"/>
              <a:t> ze dvou částí, a to </a:t>
            </a:r>
            <a:r>
              <a:rPr lang="cs-CZ" b="1" dirty="0"/>
              <a:t>z </a:t>
            </a:r>
            <a:r>
              <a:rPr lang="cs-CZ" b="1" dirty="0">
                <a:solidFill>
                  <a:srgbClr val="C00000"/>
                </a:solidFill>
              </a:rPr>
              <a:t>transferového výdělku </a:t>
            </a:r>
            <a:r>
              <a:rPr lang="cs-CZ" b="1" dirty="0"/>
              <a:t>a z </a:t>
            </a:r>
            <a:r>
              <a:rPr lang="cs-CZ" b="1" dirty="0">
                <a:solidFill>
                  <a:srgbClr val="C00000"/>
                </a:solidFill>
              </a:rPr>
              <a:t>ekonomické renty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9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Transferový výdělek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je taková </a:t>
            </a:r>
            <a:r>
              <a:rPr lang="cs-CZ" b="1" i="1" dirty="0"/>
              <a:t>výše výdělku, kterou by daný vstup mohl získat při svém nejlepším alternativním užití </a:t>
            </a:r>
            <a:r>
              <a:rPr lang="cs-CZ" dirty="0"/>
              <a:t>(je to tedy částka, kterou musí získávat, aby přemístil svou službu do daného způsobu použití). </a:t>
            </a:r>
            <a:endParaRPr lang="cs-CZ" dirty="0" smtClean="0"/>
          </a:p>
          <a:p>
            <a:pPr lvl="1"/>
            <a:r>
              <a:rPr lang="cs-CZ" i="1" dirty="0" smtClean="0"/>
              <a:t>Transferový </a:t>
            </a:r>
            <a:r>
              <a:rPr lang="cs-CZ" i="1" dirty="0"/>
              <a:t>výdělek je minimální částka, kterou musí výrobní faktor získat, aby zůstal ve stávajícím využití, místo aby přešel k lepší alternativě.</a:t>
            </a:r>
          </a:p>
          <a:p>
            <a:pPr lvl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4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Ekonomická renta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je tou </a:t>
            </a:r>
            <a:r>
              <a:rPr lang="cs-CZ" b="1" i="1" dirty="0"/>
              <a:t>částí celkového výdělku daného vstupu, která převyšuje transferový výdělek</a:t>
            </a:r>
            <a:r>
              <a:rPr lang="cs-CZ" dirty="0" smtClean="0"/>
              <a:t>.</a:t>
            </a:r>
          </a:p>
          <a:p>
            <a:pPr lvl="1"/>
            <a:r>
              <a:rPr lang="cs-CZ" i="1" dirty="0" smtClean="0"/>
              <a:t>Ekonomická </a:t>
            </a:r>
            <a:r>
              <a:rPr lang="cs-CZ" i="1" dirty="0"/>
              <a:t>renta je částka, kterou výrobní faktor vydělá nad minimum potřebné k tomu, aby zůstal v současném využití. </a:t>
            </a:r>
            <a:endParaRPr lang="cs-CZ" i="1" dirty="0" smtClean="0"/>
          </a:p>
          <a:p>
            <a:pPr lvl="1"/>
            <a:r>
              <a:rPr lang="cs-CZ" i="1" dirty="0" smtClean="0"/>
              <a:t>Je </a:t>
            </a:r>
            <a:r>
              <a:rPr lang="cs-CZ" i="1" dirty="0"/>
              <a:t>to vlastně „bonus“, který faktor získává, protože jeho využití je výhodnější než nejlepší alternativa.</a:t>
            </a:r>
          </a:p>
          <a:p>
            <a:pPr lvl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9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Podíl </a:t>
            </a:r>
            <a:r>
              <a:rPr lang="cs-CZ" b="1" dirty="0"/>
              <a:t>transferového výdělku </a:t>
            </a:r>
            <a:r>
              <a:rPr lang="cs-CZ" dirty="0"/>
              <a:t>a </a:t>
            </a:r>
            <a:r>
              <a:rPr lang="cs-CZ" b="1" dirty="0"/>
              <a:t>ekonomické renty</a:t>
            </a:r>
            <a:r>
              <a:rPr lang="cs-CZ" dirty="0"/>
              <a:t> na celkovém výdělku vstupu závisí na elasticitě nabídky daného vstupu. </a:t>
            </a:r>
            <a:endParaRPr lang="cs-CZ" dirty="0" smtClean="0"/>
          </a:p>
          <a:p>
            <a:r>
              <a:rPr lang="cs-CZ" dirty="0" smtClean="0"/>
              <a:t>Obecně </a:t>
            </a:r>
            <a:r>
              <a:rPr lang="cs-CZ" dirty="0"/>
              <a:t>platí, že </a:t>
            </a:r>
            <a:r>
              <a:rPr lang="cs-CZ" b="1" dirty="0"/>
              <a:t>s rostoucí elasticitou nabídky klesá </a:t>
            </a:r>
            <a:r>
              <a:rPr lang="cs-CZ" b="1" dirty="0" smtClean="0"/>
              <a:t>ekonomická </a:t>
            </a:r>
            <a:r>
              <a:rPr lang="cs-CZ" b="1" dirty="0"/>
              <a:t>renta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i="1" dirty="0" smtClean="0"/>
              <a:t>S </a:t>
            </a:r>
            <a:r>
              <a:rPr lang="cs-CZ" i="1" dirty="0"/>
              <a:t>rostoucí elasticitou nabídky je výrobní faktor flexibilnější a ochotnější reagovat na změny cen, což snižuje jeho ekonomickou rentu, protože nabídka se snadněji přizpůsobí poptávce a méně závisí na konkrétním využití.</a:t>
            </a:r>
          </a:p>
          <a:p>
            <a:pPr lvl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4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Sklon křivky nabídky výrobního faktoru souvisí s jeho dostupností. 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cs-CZ" dirty="0"/>
              <a:t> klesající dostupností VF sklon křivky nabídky roste (křivka se stává strmější) a ekonomická renta se zvyšuje a naopak. </a:t>
            </a:r>
            <a:endParaRPr lang="cs-CZ" dirty="0" smtClean="0"/>
          </a:p>
          <a:p>
            <a:r>
              <a:rPr lang="cs-CZ" b="1" dirty="0" smtClean="0"/>
              <a:t>Čistá </a:t>
            </a:r>
            <a:r>
              <a:rPr lang="cs-CZ" b="1" dirty="0"/>
              <a:t>ekonomická renta</a:t>
            </a:r>
            <a:r>
              <a:rPr lang="cs-CZ" dirty="0"/>
              <a:t> je výdělek placený za službu výrobního faktoru s fixní nabídkou.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Ekonomická renta a transferový výdělek</a:t>
            </a:r>
            <a:endParaRPr lang="cs-CZ" b="1" i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6" y="2014537"/>
            <a:ext cx="75057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Mezní náklady na výrobní faktor (MC</a:t>
            </a:r>
            <a:r>
              <a:rPr lang="cs-CZ" b="1" baseline="-25000" dirty="0"/>
              <a:t>VF</a:t>
            </a:r>
            <a:r>
              <a:rPr lang="cs-CZ" b="1" dirty="0"/>
              <a:t>)</a:t>
            </a:r>
            <a:r>
              <a:rPr lang="cs-CZ" dirty="0"/>
              <a:t> představují </a:t>
            </a:r>
            <a:r>
              <a:rPr lang="cs-CZ" b="1" i="1" dirty="0"/>
              <a:t>dodatečný náklad firmy vzniklý zapojením dodatečné jednotky výrobního faktoru do výroby</a:t>
            </a:r>
            <a:r>
              <a:rPr lang="cs-CZ" dirty="0"/>
              <a:t>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85" y="2859098"/>
            <a:ext cx="3267064" cy="326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9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Příjem z mezního produktu výrobního faktoru (MRP</a:t>
            </a:r>
            <a:r>
              <a:rPr lang="cs-CZ" b="1" baseline="-25000" dirty="0"/>
              <a:t>VF</a:t>
            </a:r>
            <a:r>
              <a:rPr lang="cs-CZ" b="1" dirty="0"/>
              <a:t>)</a:t>
            </a:r>
            <a:r>
              <a:rPr lang="cs-CZ" dirty="0"/>
              <a:t> představuje </a:t>
            </a:r>
            <a:r>
              <a:rPr lang="cs-CZ" b="1" i="1" dirty="0"/>
              <a:t>dodatečný příjem, který firma získá prodejem produktu vytvořeného zapojením dodatečné jednotky výrobního faktoru do výroby</a:t>
            </a:r>
            <a:r>
              <a:rPr lang="cs-CZ" dirty="0"/>
              <a:t>, přičemž ostatní vstupy jsou konstantní.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61" y="3880381"/>
            <a:ext cx="2352907" cy="235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3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Rovnováha firmy na trhu VF</a:t>
            </a:r>
            <a:r>
              <a:rPr lang="cs-CZ" dirty="0"/>
              <a:t>: 	</a:t>
            </a:r>
            <a:r>
              <a:rPr lang="cs-CZ" b="1" dirty="0"/>
              <a:t>MC</a:t>
            </a:r>
            <a:r>
              <a:rPr lang="cs-CZ" b="1" baseline="-25000" dirty="0"/>
              <a:t>VF</a:t>
            </a:r>
            <a:r>
              <a:rPr lang="cs-CZ" b="1" dirty="0"/>
              <a:t> = </a:t>
            </a:r>
            <a:r>
              <a:rPr lang="cs-CZ" b="1" dirty="0" smtClean="0"/>
              <a:t>MRP</a:t>
            </a:r>
            <a:r>
              <a:rPr lang="cs-CZ" b="1" baseline="-25000" dirty="0" smtClean="0"/>
              <a:t>VF</a:t>
            </a:r>
            <a:endParaRPr lang="cs-CZ" b="1" dirty="0"/>
          </a:p>
          <a:p>
            <a:r>
              <a:rPr lang="cs-CZ" b="1" u="sng" dirty="0"/>
              <a:t>V podmínkách dokonalé konkurence</a:t>
            </a:r>
            <a:r>
              <a:rPr lang="cs-CZ" dirty="0"/>
              <a:t> na trhu produktů i výrobních faktorů platí: </a:t>
            </a:r>
            <a:br>
              <a:rPr lang="cs-CZ" dirty="0"/>
            </a:br>
            <a:r>
              <a:rPr lang="cs-CZ" b="1" dirty="0"/>
              <a:t>MC</a:t>
            </a:r>
            <a:r>
              <a:rPr lang="cs-CZ" b="1" baseline="-25000" dirty="0"/>
              <a:t>VF</a:t>
            </a:r>
            <a:r>
              <a:rPr lang="cs-CZ" b="1" dirty="0"/>
              <a:t> = P</a:t>
            </a:r>
            <a:r>
              <a:rPr lang="cs-CZ" b="1" baseline="-25000" dirty="0"/>
              <a:t>VF</a:t>
            </a:r>
            <a:r>
              <a:rPr lang="cs-CZ" b="1" dirty="0"/>
              <a:t> </a:t>
            </a:r>
            <a:r>
              <a:rPr lang="cs-CZ" dirty="0"/>
              <a:t> </a:t>
            </a:r>
            <a:r>
              <a:rPr lang="cs-CZ" dirty="0" smtClean="0"/>
              <a:t>→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MC</a:t>
            </a:r>
            <a:r>
              <a:rPr lang="cs-CZ" b="1" baseline="-25000" dirty="0" smtClean="0"/>
              <a:t>VF</a:t>
            </a:r>
            <a:r>
              <a:rPr lang="cs-CZ" b="1" dirty="0" smtClean="0"/>
              <a:t> </a:t>
            </a:r>
            <a:r>
              <a:rPr lang="cs-CZ" b="1" dirty="0"/>
              <a:t>= P</a:t>
            </a:r>
            <a:r>
              <a:rPr lang="cs-CZ" b="1" baseline="-25000" dirty="0"/>
              <a:t>VF</a:t>
            </a:r>
            <a:r>
              <a:rPr lang="cs-CZ" b="1" dirty="0"/>
              <a:t> = MRP</a:t>
            </a:r>
            <a:r>
              <a:rPr lang="cs-CZ" b="1" baseline="-25000" dirty="0"/>
              <a:t>VF</a:t>
            </a:r>
            <a:endParaRPr lang="cs-CZ" dirty="0"/>
          </a:p>
          <a:p>
            <a:r>
              <a:rPr lang="cs-CZ" dirty="0"/>
              <a:t>Na trhu výrobních faktorů existuje </a:t>
            </a:r>
            <a:r>
              <a:rPr lang="cs-CZ" b="1" i="1" dirty="0"/>
              <a:t>možnost vzájemné substituce výrobních faktorů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Optimální kombinace jejich využití je taková, když platí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10829" y="50849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95888"/>
              </p:ext>
            </p:extLst>
          </p:nvPr>
        </p:nvGraphicFramePr>
        <p:xfrm>
          <a:off x="2854710" y="5012230"/>
          <a:ext cx="2918911" cy="814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Rovnice" r:id="rId3" imgW="1586811" imgH="444307" progId="Equation.3">
                  <p:embed/>
                </p:oleObj>
              </mc:Choice>
              <mc:Fallback>
                <p:oleObj name="Rovnice" r:id="rId3" imgW="1586811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710" y="5012230"/>
                        <a:ext cx="2918911" cy="814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7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V ekonomické teorii se nejčastěji rozlišují následující výrobní </a:t>
            </a:r>
            <a:r>
              <a:rPr lang="cs-CZ" dirty="0" smtClean="0"/>
              <a:t>faktory: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ůda (přírodní zdroje),</a:t>
            </a:r>
          </a:p>
          <a:p>
            <a:pPr lvl="1"/>
            <a:r>
              <a:rPr lang="cs-CZ" dirty="0" smtClean="0"/>
              <a:t>práce,</a:t>
            </a:r>
          </a:p>
          <a:p>
            <a:pPr lvl="1"/>
            <a:r>
              <a:rPr lang="cs-CZ" dirty="0" smtClean="0"/>
              <a:t>kapitál,</a:t>
            </a:r>
          </a:p>
          <a:p>
            <a:pPr lvl="1"/>
            <a:r>
              <a:rPr lang="cs-CZ" dirty="0" smtClean="0"/>
              <a:t>technologie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trhu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dokonalé konkurence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firma najmout libovolné množství faktoru při dané ceně, aniž by cenu faktoru ovlivnila.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znamená, že křivka nabídky 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MC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P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 dokonale elastická.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Rovnovážné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množství výrobního faktoru Q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tak dáno průsečíkem křivek MRP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MC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6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podmínkách </a:t>
            </a:r>
            <a:r>
              <a:rPr lang="cs-CZ" b="1" dirty="0"/>
              <a:t>nedokonalé konkurence </a:t>
            </a:r>
            <a:r>
              <a:rPr lang="cs-CZ" dirty="0"/>
              <a:t>panují odlišná pravidla. </a:t>
            </a:r>
            <a:endParaRPr lang="cs-CZ" dirty="0" smtClean="0"/>
          </a:p>
          <a:p>
            <a:r>
              <a:rPr lang="cs-CZ" dirty="0" smtClean="0"/>
              <a:t>Mezní </a:t>
            </a:r>
            <a:r>
              <a:rPr lang="cs-CZ" dirty="0"/>
              <a:t>náklady faktoru jsou rostoucí a cena faktoru od určitého momentu je klesající.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4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i="1" dirty="0"/>
              <a:t>Vztah příjmu z mezního produktu výrobního faktoru a mezních </a:t>
            </a:r>
            <a:r>
              <a:rPr lang="cs-CZ" b="1" i="1" dirty="0" smtClean="0"/>
              <a:t>nákladů </a:t>
            </a:r>
            <a:r>
              <a:rPr lang="cs-CZ" b="1" i="1" dirty="0"/>
              <a:t>na výrobní faktor </a:t>
            </a: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76" y="2531673"/>
            <a:ext cx="4014089" cy="370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9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 smtClean="0"/>
              <a:t>Některé přírodní </a:t>
            </a:r>
            <a:r>
              <a:rPr lang="cs-CZ" dirty="0"/>
              <a:t>zdroje se vyskytuji v relativně </a:t>
            </a:r>
            <a:r>
              <a:rPr lang="cs-CZ" dirty="0" smtClean="0"/>
              <a:t>velkém množství. </a:t>
            </a:r>
          </a:p>
          <a:p>
            <a:r>
              <a:rPr lang="cs-CZ" dirty="0" smtClean="0"/>
              <a:t>Jine přírodní </a:t>
            </a:r>
            <a:r>
              <a:rPr lang="cs-CZ" dirty="0"/>
              <a:t>zdroje </a:t>
            </a:r>
            <a:r>
              <a:rPr lang="cs-CZ" dirty="0" smtClean="0"/>
              <a:t>se vyskytuji </a:t>
            </a:r>
            <a:r>
              <a:rPr lang="cs-CZ" dirty="0"/>
              <a:t>jen ve velmi </a:t>
            </a:r>
            <a:r>
              <a:rPr lang="cs-CZ" dirty="0" smtClean="0"/>
              <a:t>malých množstvích </a:t>
            </a:r>
            <a:r>
              <a:rPr lang="cs-CZ" dirty="0"/>
              <a:t>a pokud jsou </a:t>
            </a:r>
            <a:r>
              <a:rPr lang="cs-CZ" dirty="0" smtClean="0"/>
              <a:t>významné </a:t>
            </a:r>
            <a:r>
              <a:rPr lang="cs-CZ" dirty="0"/>
              <a:t>pro život člověka, </a:t>
            </a:r>
            <a:r>
              <a:rPr lang="cs-CZ" dirty="0" smtClean="0"/>
              <a:t>jsou </a:t>
            </a:r>
            <a:r>
              <a:rPr lang="cs-CZ" b="1" dirty="0" smtClean="0"/>
              <a:t>vzácné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8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pl-PL" dirty="0"/>
              <a:t>Přirodni zdroje dělime do dvou skupin – na </a:t>
            </a:r>
            <a:r>
              <a:rPr lang="pl-PL" b="1" dirty="0" smtClean="0"/>
              <a:t>neobnovitelné</a:t>
            </a: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b="1" dirty="0" smtClean="0"/>
              <a:t>obnovitelné</a:t>
            </a:r>
            <a:r>
              <a:rPr lang="pl-PL" dirty="0" smtClean="0"/>
              <a:t>.</a:t>
            </a:r>
          </a:p>
          <a:p>
            <a:r>
              <a:rPr lang="cs-CZ" b="1" dirty="0"/>
              <a:t>Neobnovitelné přírodní zdroje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Omezené množství, nelze je obnovit.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Příklady: ropa, uhlí, přírodní plyn, zlato, titan.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případě vyčerpání nejsou k dispozici pro budoucí generace.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8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Obnovitelné přírodní zdroje</a:t>
            </a:r>
            <a:endParaRPr lang="cs-CZ" dirty="0"/>
          </a:p>
          <a:p>
            <a:pPr lvl="1"/>
            <a:r>
              <a:rPr lang="cs-CZ" dirty="0"/>
              <a:t>Mohou být používány opakovaně bez ztráty pro budoucí užití.</a:t>
            </a:r>
          </a:p>
          <a:p>
            <a:pPr lvl="2"/>
            <a:r>
              <a:rPr lang="cs-CZ" dirty="0"/>
              <a:t>Příklady: moře, řeky, jezera, déšť, sluneční svit, vítr, divoká zvířata, rostliny.</a:t>
            </a:r>
          </a:p>
          <a:p>
            <a:pPr lvl="1"/>
            <a:r>
              <a:rPr lang="cs-CZ" dirty="0"/>
              <a:t>Zahrnuje i půdu, kterou budeme analyzovat samostatně.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6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Půda (A)</a:t>
            </a:r>
            <a:r>
              <a:rPr lang="cs-CZ" dirty="0"/>
              <a:t> zahrnuje jak část zemského povrchu, která není pokryta mořem (zemědělská a nezemědělská půda), tak veškeré přírodní zdroje, které lze nalézt nad i pod zemí.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12" y="3983835"/>
            <a:ext cx="3300516" cy="205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Kdy vyčerpáme neobnovitelné zdroje? | Srovnejt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28" y="3626329"/>
            <a:ext cx="3628372" cy="241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Důchod, který plyne z vlastnictví půdy, se nazývá </a:t>
            </a:r>
            <a:r>
              <a:rPr lang="cs-CZ" b="1" dirty="0"/>
              <a:t>pozemková renta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Vzniká </a:t>
            </a:r>
            <a:r>
              <a:rPr lang="cs-CZ" dirty="0"/>
              <a:t>tak, že se na půdě pěstují plodiny a jejich prodejem vzniká výnos – </a:t>
            </a:r>
            <a:r>
              <a:rPr lang="cs-CZ" b="1" dirty="0"/>
              <a:t>pozemková renta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Zvláštností </a:t>
            </a:r>
            <a:r>
              <a:rPr lang="cs-CZ" dirty="0"/>
              <a:t>půdy je fakt, že její </a:t>
            </a:r>
            <a:r>
              <a:rPr lang="cs-CZ" b="1" dirty="0"/>
              <a:t>nabídka</a:t>
            </a:r>
            <a:r>
              <a:rPr lang="cs-CZ" dirty="0"/>
              <a:t> je </a:t>
            </a:r>
            <a:r>
              <a:rPr lang="cs-CZ" b="1" dirty="0"/>
              <a:t>fixní</a:t>
            </a:r>
            <a:r>
              <a:rPr lang="cs-CZ" dirty="0"/>
              <a:t> a tedy </a:t>
            </a:r>
            <a:r>
              <a:rPr lang="cs-CZ" b="1" dirty="0">
                <a:solidFill>
                  <a:srgbClr val="C00000"/>
                </a:solidFill>
              </a:rPr>
              <a:t>neelastická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Výši </a:t>
            </a:r>
            <a:r>
              <a:rPr lang="cs-CZ" dirty="0"/>
              <a:t>renty ovlivňuje vztah mezi nabídkou a poptávkou po </a:t>
            </a:r>
            <a:r>
              <a:rPr lang="cs-CZ" dirty="0" smtClean="0"/>
              <a:t>půdě.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3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7850460" cy="4799167"/>
          </a:xfrm>
        </p:spPr>
        <p:txBody>
          <a:bodyPr>
            <a:normAutofit/>
          </a:bodyPr>
          <a:lstStyle/>
          <a:p>
            <a:pPr algn="r"/>
            <a:r>
              <a:rPr lang="cs-CZ" b="1" i="1" dirty="0" smtClean="0"/>
              <a:t>Pozemková renta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82" y="2125870"/>
            <a:ext cx="4003288" cy="391108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9571" y="183515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 je zřejmé růst poptávky vede k růstu ceny půdy a k růstu pozemkové renty (vyšrafovaná část).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Pozemková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renta může plynout rovněž z těžby surovin, nebo z toho, že pozemek může sloužit jako stavební pozemek. </a:t>
            </a:r>
          </a:p>
        </p:txBody>
      </p:sp>
    </p:spTree>
    <p:extLst>
      <p:ext uri="{BB962C8B-B14F-4D97-AF65-F5344CB8AC3E}">
        <p14:creationId xmlns:p14="http://schemas.microsoft.com/office/powerpoint/2010/main" val="27626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Pozemková renta je konkrétním případem </a:t>
            </a:r>
            <a:r>
              <a:rPr lang="cs-CZ" b="1" dirty="0"/>
              <a:t>čisté ekonomické renty</a:t>
            </a:r>
            <a:r>
              <a:rPr lang="cs-CZ" dirty="0"/>
              <a:t>, což je důchod </a:t>
            </a:r>
            <a:r>
              <a:rPr lang="cs-CZ" dirty="0" smtClean="0"/>
              <a:t>placený </a:t>
            </a:r>
            <a:r>
              <a:rPr lang="cs-CZ" dirty="0"/>
              <a:t>za služby libovolného výrobního faktoru s fixní nabídkou. </a:t>
            </a:r>
            <a:endParaRPr lang="cs-CZ" dirty="0" smtClean="0"/>
          </a:p>
          <a:p>
            <a:r>
              <a:rPr lang="cs-CZ" dirty="0" smtClean="0"/>
              <a:t>Jde </a:t>
            </a:r>
            <a:r>
              <a:rPr lang="cs-CZ" dirty="0"/>
              <a:t>o vstup s dokonale neelastickou (svislou) nabídkovou křivkou.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2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Práce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C00000"/>
                </a:solidFill>
              </a:rPr>
              <a:t>půda</a:t>
            </a:r>
            <a:r>
              <a:rPr lang="cs-CZ" dirty="0"/>
              <a:t> jsou tzv. </a:t>
            </a:r>
            <a:r>
              <a:rPr lang="cs-CZ" b="1" dirty="0"/>
              <a:t>primárními výrobními faktory</a:t>
            </a:r>
            <a:r>
              <a:rPr lang="cs-CZ" dirty="0"/>
              <a:t>, neboť si je člověk přivlastňuje přímo z okolní přírody (zatím neprošly procesem výroby). </a:t>
            </a:r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Kapitál</a:t>
            </a:r>
            <a:r>
              <a:rPr lang="cs-CZ" b="1" dirty="0" smtClean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C00000"/>
                </a:solidFill>
              </a:rPr>
              <a:t>technologii</a:t>
            </a:r>
            <a:r>
              <a:rPr lang="cs-CZ" dirty="0"/>
              <a:t> pak řadíme mezi tzv. </a:t>
            </a:r>
            <a:r>
              <a:rPr lang="cs-CZ" b="1" dirty="0"/>
              <a:t>sekundární výrobní faktory</a:t>
            </a:r>
            <a:r>
              <a:rPr lang="cs-CZ" dirty="0"/>
              <a:t>, přičemž tyto VF jsou již výsledkem výrobního procesu.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9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Jiným příkladem vzniku čisté ekonomické renty je renta jako odměna za speciální talent, kterou mohou získat jednotlivci s </a:t>
            </a:r>
            <a:r>
              <a:rPr lang="cs-CZ" dirty="0" smtClean="0"/>
              <a:t>jedinečnými </a:t>
            </a:r>
            <a:r>
              <a:rPr lang="cs-CZ" dirty="0"/>
              <a:t>schopnostmi (např. filmová či hokejová hvězda).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7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půdy (přírodní zdroje)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Čím je nabídka menší oproti </a:t>
            </a:r>
            <a:r>
              <a:rPr lang="cs-CZ" dirty="0" smtClean="0"/>
              <a:t>poptávce</a:t>
            </a:r>
            <a:r>
              <a:rPr lang="cs-CZ" dirty="0"/>
              <a:t>, tím větší je ekonomická renta. </a:t>
            </a:r>
            <a:endParaRPr lang="cs-CZ" dirty="0" smtClean="0"/>
          </a:p>
          <a:p>
            <a:r>
              <a:rPr lang="cs-CZ" dirty="0" smtClean="0"/>
              <a:t>Někdy </a:t>
            </a:r>
            <a:r>
              <a:rPr lang="cs-CZ" dirty="0"/>
              <a:t>se rovněž používá pojem ekonomická renta v širším smyslu pro označení přebytku výrobce. </a:t>
            </a:r>
            <a:endParaRPr lang="cs-CZ" dirty="0" smtClean="0"/>
          </a:p>
          <a:p>
            <a:r>
              <a:rPr lang="cs-CZ" dirty="0"/>
              <a:t>Obecně platí, že s dostupností výrobního faktoru souvisí sklon křivky jeho nabídky.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klesající dostupností faktoru sklon křivky roste (křivka se stává strmější) a ekonomická renta se zvyšuje a opačně.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dirty="0"/>
              <a:t>Východiskem k vymezení kapitálu je jeho zdroj.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tohoto pohledu se </a:t>
            </a:r>
            <a:r>
              <a:rPr lang="cs-CZ" b="1" dirty="0"/>
              <a:t>kapitál </a:t>
            </a:r>
            <a:r>
              <a:rPr lang="cs-CZ" dirty="0"/>
              <a:t>definuje jako úspory přeměněné v investice, jako úspory vydané za účelem zhodnocení. </a:t>
            </a:r>
            <a:endParaRPr lang="cs-CZ" dirty="0" smtClean="0"/>
          </a:p>
          <a:p>
            <a:r>
              <a:rPr lang="cs-CZ" dirty="0" smtClean="0"/>
              <a:t>Často </a:t>
            </a:r>
            <a:r>
              <a:rPr lang="cs-CZ" dirty="0"/>
              <a:t>se též můžeme setkat s obecnějším pojetím, kdy kapitál je chápán jako </a:t>
            </a:r>
            <a:r>
              <a:rPr lang="cs-CZ" i="1" dirty="0"/>
              <a:t>hodnota schopná </a:t>
            </a:r>
            <a:r>
              <a:rPr lang="cs-CZ" i="1" dirty="0" smtClean="0"/>
              <a:t>zhodnocení</a:t>
            </a:r>
            <a:r>
              <a:rPr lang="cs-CZ" dirty="0" smtClean="0"/>
              <a:t>, </a:t>
            </a:r>
            <a:r>
              <a:rPr lang="cs-CZ" dirty="0"/>
              <a:t>tj. se schopností obohacovat se o přírůstek hodnoty.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3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Kapitál</a:t>
            </a:r>
            <a:r>
              <a:rPr lang="cs-CZ" dirty="0"/>
              <a:t> jako výrobní faktor je považován za faktor </a:t>
            </a:r>
            <a:r>
              <a:rPr lang="cs-CZ" b="1" dirty="0" smtClean="0"/>
              <a:t>odvozený (sekundární VF)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/>
              <a:t>druhotný (na rozdíl od práce a půdy).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výsledkem </a:t>
            </a:r>
            <a:r>
              <a:rPr lang="cs-CZ" dirty="0" smtClean="0"/>
              <a:t>předchozí </a:t>
            </a:r>
            <a:r>
              <a:rPr lang="cs-CZ" dirty="0"/>
              <a:t>hospodářské aktivity.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1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Podle fyzické podoby rozlišujeme </a:t>
            </a:r>
            <a:r>
              <a:rPr lang="cs-CZ" b="1" dirty="0"/>
              <a:t>tři základní formy kapitálu</a:t>
            </a:r>
            <a:r>
              <a:rPr lang="cs-CZ" dirty="0"/>
              <a:t>, a to kapitál: </a:t>
            </a:r>
          </a:p>
          <a:p>
            <a:pPr lvl="1"/>
            <a:r>
              <a:rPr lang="cs-CZ" dirty="0" smtClean="0"/>
              <a:t>hmotný</a:t>
            </a:r>
            <a:r>
              <a:rPr lang="cs-CZ" dirty="0"/>
              <a:t>, jenž také označujeme pojmem kapitálové statky </a:t>
            </a:r>
            <a:endParaRPr lang="cs-CZ" dirty="0" smtClean="0"/>
          </a:p>
          <a:p>
            <a:pPr lvl="1"/>
            <a:r>
              <a:rPr lang="cs-CZ" dirty="0" smtClean="0"/>
              <a:t>portfoliový </a:t>
            </a:r>
            <a:r>
              <a:rPr lang="cs-CZ" dirty="0"/>
              <a:t>(fiktivní či také nehmotný) </a:t>
            </a:r>
            <a:endParaRPr lang="cs-CZ" dirty="0" smtClean="0"/>
          </a:p>
          <a:p>
            <a:pPr lvl="1"/>
            <a:r>
              <a:rPr lang="cs-CZ" dirty="0" smtClean="0"/>
              <a:t>kapitál </a:t>
            </a:r>
            <a:r>
              <a:rPr lang="cs-CZ" dirty="0"/>
              <a:t>peněžní (finanční).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32" y="4042937"/>
            <a:ext cx="2622744" cy="210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1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Kapitálové statky </a:t>
            </a:r>
            <a:r>
              <a:rPr lang="cs-CZ" dirty="0"/>
              <a:t>umožňují podnikateli produkovat. </a:t>
            </a:r>
            <a:endParaRPr lang="cs-CZ" dirty="0" smtClean="0"/>
          </a:p>
          <a:p>
            <a:pPr lvl="1"/>
            <a:r>
              <a:rPr lang="cs-CZ" dirty="0" smtClean="0"/>
              <a:t>Z </a:t>
            </a:r>
            <a:r>
              <a:rPr lang="cs-CZ" dirty="0"/>
              <a:t>pohledu podnikatele lze rozlišit tři základní kategorie statků, a sice </a:t>
            </a:r>
            <a:r>
              <a:rPr lang="cs-CZ" b="1" dirty="0">
                <a:solidFill>
                  <a:srgbClr val="C00000"/>
                </a:solidFill>
              </a:rPr>
              <a:t>stavby</a:t>
            </a:r>
            <a:r>
              <a:rPr lang="cs-CZ" dirty="0"/>
              <a:t>, </a:t>
            </a:r>
            <a:r>
              <a:rPr lang="cs-CZ" b="1" dirty="0">
                <a:solidFill>
                  <a:srgbClr val="C00000"/>
                </a:solidFill>
              </a:rPr>
              <a:t>zařízení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zásoby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Aby </a:t>
            </a:r>
            <a:r>
              <a:rPr lang="cs-CZ" dirty="0"/>
              <a:t>bylo možné kapitálové statky vyrobit je nutno uvolnit (uspořit) část výrobních činitelů nutných k výrobě </a:t>
            </a:r>
            <a:r>
              <a:rPr lang="cs-CZ" dirty="0" smtClean="0"/>
              <a:t>spotřebních </a:t>
            </a:r>
            <a:r>
              <a:rPr lang="cs-CZ" dirty="0"/>
              <a:t>statků. </a:t>
            </a:r>
            <a:endParaRPr lang="cs-CZ" dirty="0" smtClean="0"/>
          </a:p>
          <a:p>
            <a:pPr lvl="1"/>
            <a:r>
              <a:rPr lang="cs-CZ" dirty="0" smtClean="0"/>
              <a:t>Výroba </a:t>
            </a:r>
            <a:r>
              <a:rPr lang="cs-CZ" dirty="0"/>
              <a:t>kapitálových statků je tedy spojena s omezováním současné spotřeby s tím, že roste možnost vyšší spotřeby v budoucnosti.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1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b="1" dirty="0"/>
              <a:t>Portfoliový kapitál </a:t>
            </a:r>
            <a:r>
              <a:rPr lang="cs-CZ" dirty="0"/>
              <a:t>(někdy </a:t>
            </a:r>
            <a:r>
              <a:rPr lang="cs-CZ" dirty="0" smtClean="0"/>
              <a:t>označovaný </a:t>
            </a:r>
            <a:r>
              <a:rPr lang="cs-CZ" dirty="0"/>
              <a:t>jako </a:t>
            </a:r>
            <a:r>
              <a:rPr lang="cs-CZ" b="1" dirty="0"/>
              <a:t>fiktivní kapitál</a:t>
            </a:r>
            <a:r>
              <a:rPr lang="cs-CZ" dirty="0"/>
              <a:t>) má podobu cenných papírů, které jsou dokladem o kapitálovém vkladu a opravňují k podílu na výsledcích podnikání (akcie), nebo dokladem o </a:t>
            </a:r>
            <a:r>
              <a:rPr lang="cs-CZ" dirty="0" smtClean="0"/>
              <a:t>poskytnutém </a:t>
            </a:r>
            <a:r>
              <a:rPr lang="cs-CZ" dirty="0"/>
              <a:t>úvěru (různé typy dluhopisů).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Co to jsou akcie a jak fungují? | X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2" y="4005998"/>
            <a:ext cx="3311912" cy="220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b="1" dirty="0"/>
              <a:t>Peněžní kapitál </a:t>
            </a:r>
            <a:r>
              <a:rPr lang="cs-CZ" dirty="0"/>
              <a:t>má podobu peněz. </a:t>
            </a:r>
            <a:endParaRPr lang="cs-CZ" dirty="0" smtClean="0"/>
          </a:p>
          <a:p>
            <a:pPr lvl="1"/>
            <a:r>
              <a:rPr lang="cs-CZ" dirty="0" smtClean="0"/>
              <a:t>Ne </a:t>
            </a:r>
            <a:r>
              <a:rPr lang="cs-CZ" dirty="0"/>
              <a:t>každé peníze však představují kapitál. </a:t>
            </a:r>
            <a:endParaRPr lang="cs-CZ" dirty="0" smtClean="0"/>
          </a:p>
          <a:p>
            <a:pPr lvl="1"/>
            <a:r>
              <a:rPr lang="cs-CZ" dirty="0" smtClean="0"/>
              <a:t>Za </a:t>
            </a:r>
            <a:r>
              <a:rPr lang="cs-CZ" dirty="0"/>
              <a:t>kapitál tak považujeme pouze ty peníze, které mají podobu úspor a jsou nabídnuty k investování. </a:t>
            </a:r>
            <a:endParaRPr lang="cs-CZ" dirty="0" smtClean="0"/>
          </a:p>
          <a:p>
            <a:pPr lvl="1"/>
            <a:r>
              <a:rPr lang="cs-CZ" dirty="0" smtClean="0"/>
              <a:t>Peněžní </a:t>
            </a:r>
            <a:r>
              <a:rPr lang="cs-CZ" dirty="0"/>
              <a:t>forma je výchozí a univerzální formou </a:t>
            </a:r>
            <a:r>
              <a:rPr lang="cs-CZ" dirty="0" smtClean="0"/>
              <a:t>kapitálu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fontScale="92500"/>
          </a:bodyPr>
          <a:lstStyle/>
          <a:p>
            <a:r>
              <a:rPr lang="cs-CZ" dirty="0"/>
              <a:t>Aby si podnikatel mohl opatřit kapitálové statky, musí získat peněžní prostředky. </a:t>
            </a:r>
            <a:endParaRPr lang="cs-CZ" dirty="0" smtClean="0"/>
          </a:p>
          <a:p>
            <a:r>
              <a:rPr lang="cs-CZ" dirty="0" smtClean="0"/>
              <a:t>Ty </a:t>
            </a:r>
            <a:r>
              <a:rPr lang="cs-CZ" dirty="0"/>
              <a:t>si může vypůjčit od jejich držitele, podnikatel tak získá úvěr. </a:t>
            </a:r>
            <a:endParaRPr lang="cs-CZ" dirty="0" smtClean="0"/>
          </a:p>
          <a:p>
            <a:r>
              <a:rPr lang="cs-CZ" b="1" dirty="0" smtClean="0"/>
              <a:t>Úvěr </a:t>
            </a:r>
            <a:r>
              <a:rPr lang="cs-CZ" dirty="0"/>
              <a:t>je vztah mezi držitelem peněz – věřitelem, který poskytuje své prostředky někomu jinému a dlužníkem (např. </a:t>
            </a:r>
            <a:r>
              <a:rPr lang="cs-CZ" dirty="0" smtClean="0"/>
              <a:t>podnikatelem</a:t>
            </a:r>
            <a:r>
              <a:rPr lang="cs-CZ" dirty="0"/>
              <a:t>), který se zavazuje splatit půjčené peníze do určité doby a zaplatit sjednanou odměnu – </a:t>
            </a:r>
            <a:r>
              <a:rPr lang="cs-CZ" b="1" dirty="0"/>
              <a:t>úrok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5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b="1" dirty="0"/>
              <a:t>Úvěr</a:t>
            </a:r>
            <a:r>
              <a:rPr lang="cs-CZ" dirty="0"/>
              <a:t> pak zprostředkují specializované </a:t>
            </a:r>
            <a:r>
              <a:rPr lang="cs-CZ" b="1" dirty="0"/>
              <a:t>instituce</a:t>
            </a:r>
            <a:r>
              <a:rPr lang="cs-CZ" dirty="0"/>
              <a:t> – </a:t>
            </a:r>
            <a:r>
              <a:rPr lang="cs-CZ" b="1" dirty="0"/>
              <a:t>banky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Vedle </a:t>
            </a:r>
            <a:r>
              <a:rPr lang="cs-CZ" dirty="0"/>
              <a:t>této přímé formy získání kapitálu existuje forma nepřímá, kdy firma získá potřebné prostředky </a:t>
            </a:r>
            <a:r>
              <a:rPr lang="cs-CZ" b="1" dirty="0"/>
              <a:t>emisí cenných papírů (akcií nebo dluhopisů) </a:t>
            </a:r>
            <a:r>
              <a:rPr lang="cs-CZ" dirty="0"/>
              <a:t>na trhu s </a:t>
            </a:r>
            <a:r>
              <a:rPr lang="cs-CZ" b="1" dirty="0"/>
              <a:t>cennými papíry</a:t>
            </a:r>
            <a:r>
              <a:rPr lang="cs-CZ" dirty="0"/>
              <a:t>, který je organizován </a:t>
            </a:r>
            <a:r>
              <a:rPr lang="cs-CZ" dirty="0" smtClean="0"/>
              <a:t>zpravidla </a:t>
            </a:r>
            <a:r>
              <a:rPr lang="cs-CZ" b="1" dirty="0"/>
              <a:t>burzou cenných papírů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4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Na trzích výrobních faktorů</a:t>
            </a:r>
            <a:r>
              <a:rPr lang="cs-CZ" dirty="0"/>
              <a:t> jsou </a:t>
            </a:r>
            <a:r>
              <a:rPr lang="cs-CZ" b="1" dirty="0"/>
              <a:t>domácnosti </a:t>
            </a:r>
            <a:r>
              <a:rPr lang="cs-CZ" b="1" i="1" dirty="0"/>
              <a:t>nabízející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firmy </a:t>
            </a:r>
            <a:r>
              <a:rPr lang="cs-CZ" b="1" i="1" dirty="0"/>
              <a:t>poptávající</a:t>
            </a:r>
            <a:r>
              <a:rPr lang="cs-CZ" i="1" dirty="0"/>
              <a:t> </a:t>
            </a:r>
            <a:r>
              <a:rPr lang="cs-CZ" b="1" i="1" dirty="0"/>
              <a:t>stranou</a:t>
            </a:r>
            <a:r>
              <a:rPr lang="cs-CZ" dirty="0"/>
              <a:t> (</a:t>
            </a:r>
            <a:r>
              <a:rPr lang="cs-CZ" i="1" dirty="0"/>
              <a:t>na trzích statků a služeb tomu je naopak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Stejně </a:t>
            </a:r>
            <a:r>
              <a:rPr lang="cs-CZ" dirty="0"/>
              <a:t>jako na trhu výrobků a služeb, také na trzích výrobních faktorů jsou </a:t>
            </a:r>
            <a:r>
              <a:rPr lang="cs-CZ" b="1" dirty="0"/>
              <a:t>určujícími elementy</a:t>
            </a:r>
            <a:r>
              <a:rPr lang="cs-CZ" dirty="0"/>
              <a:t> poptávka a nabídka, a to </a:t>
            </a:r>
            <a:r>
              <a:rPr lang="cs-CZ" b="1" dirty="0"/>
              <a:t>poptávka a nabídka výrobního faktoru </a:t>
            </a:r>
            <a:r>
              <a:rPr lang="cs-CZ" dirty="0"/>
              <a:t>(opět </a:t>
            </a:r>
            <a:r>
              <a:rPr lang="cs-CZ" b="1" i="1" dirty="0"/>
              <a:t>platí zákon klesající poptávky a zákon rostoucí nabídky</a:t>
            </a:r>
            <a:r>
              <a:rPr lang="cs-CZ" dirty="0"/>
              <a:t>).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3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Kapitálové statky se spolupodílí na tvorbě hodnot, prochází procesem výrobní spotřeby, a sice jednorázově (materiál) jako </a:t>
            </a:r>
            <a:r>
              <a:rPr lang="cs-CZ" b="1" dirty="0"/>
              <a:t>oběžný kapitál</a:t>
            </a:r>
            <a:r>
              <a:rPr lang="cs-CZ" dirty="0"/>
              <a:t>, nebo postupně jako </a:t>
            </a:r>
            <a:r>
              <a:rPr lang="cs-CZ" b="1" dirty="0"/>
              <a:t>fixní kapitál </a:t>
            </a:r>
            <a:r>
              <a:rPr lang="cs-CZ" dirty="0" smtClean="0"/>
              <a:t>(budovy, </a:t>
            </a:r>
            <a:r>
              <a:rPr lang="cs-CZ" dirty="0"/>
              <a:t>stroje apod.). </a:t>
            </a:r>
            <a:endParaRPr lang="cs-CZ" dirty="0" smtClean="0"/>
          </a:p>
          <a:p>
            <a:r>
              <a:rPr lang="cs-CZ" dirty="0" smtClean="0"/>
              <a:t>Fixní </a:t>
            </a:r>
            <a:r>
              <a:rPr lang="cs-CZ" dirty="0"/>
              <a:t>kapitál se nespotřebovává najednou, pouze se opotřebovává.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opotřebení se do výrobních nákladů přenáší formou odpisů.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1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Amortizační odpisy jsou prostředkem, pomocí něhož se opotřebení fixního kapitálu </a:t>
            </a:r>
            <a:r>
              <a:rPr lang="cs-CZ" dirty="0" smtClean="0"/>
              <a:t>eviduje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Odpisy </a:t>
            </a:r>
            <a:r>
              <a:rPr lang="cs-CZ" dirty="0"/>
              <a:t>se shromažďují v amortizačním fondu a vytváří tak prostředky potřebné k pořízení nových kapitálových statků. </a:t>
            </a:r>
            <a:endParaRPr lang="cs-CZ" dirty="0" smtClean="0"/>
          </a:p>
          <a:p>
            <a:pPr lvl="1"/>
            <a:r>
              <a:rPr lang="cs-CZ" dirty="0" smtClean="0"/>
              <a:t>Dochází </a:t>
            </a:r>
            <a:r>
              <a:rPr lang="cs-CZ" dirty="0"/>
              <a:t>tak k </a:t>
            </a:r>
            <a:r>
              <a:rPr lang="cs-CZ" b="1" dirty="0"/>
              <a:t>akumulaci kapitálu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4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zavádění kapitálových statků do výroby za účelem produkce nových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kapitálových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statků se označuje jako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má dvě stránky.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 procesu investování musí nahradit opotřebované kapitálové statky, kdy se hovoří o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obnovovacích (restitučních) investicích (I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jednak dochází ke zvětšování zásoby kapitálových statků, což je označováno jako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čisté (netto) investice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 též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rozšiřovací investice (I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2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Obnovovači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rozšiřovací investice jsou úzce propojeny.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nahrazením obnovovaného stroje strojem s vyšší produktivitou než měl stroj původní.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Dochází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obnově stroje a současně k rozšíření kapacity.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 budou zajímat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celkové investice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označované jako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hrubé (brutto) investice (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Platí, že: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hrubé (brutto) investice (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obnovovacích (restitučních) investicích (I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čisté (netto) investice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 též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rozšiřovací investice (I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39" y="2101539"/>
            <a:ext cx="2480600" cy="10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85000" lnSpcReduction="20000"/>
          </a:bodyPr>
          <a:lstStyle/>
          <a:p>
            <a:r>
              <a:rPr lang="cs-CZ" sz="3400" dirty="0"/>
              <a:t>Kapitál je zásadním výrobním faktorem, který ovlivňuje růst produktivity práce a </a:t>
            </a:r>
            <a:r>
              <a:rPr lang="cs-CZ" sz="3400" dirty="0" smtClean="0"/>
              <a:t>společenského </a:t>
            </a:r>
            <a:r>
              <a:rPr lang="cs-CZ" sz="3400" dirty="0"/>
              <a:t>bohatství, představuje proto významný ekonomický problém</a:t>
            </a:r>
            <a:r>
              <a:rPr lang="cs-CZ" sz="3400" dirty="0" smtClean="0"/>
              <a:t>.</a:t>
            </a:r>
          </a:p>
          <a:p>
            <a:r>
              <a:rPr lang="cs-CZ" sz="3400" dirty="0"/>
              <a:t>Při </a:t>
            </a:r>
            <a:r>
              <a:rPr lang="cs-CZ" sz="3400" b="1" dirty="0"/>
              <a:t>rozšiřování zásoby </a:t>
            </a:r>
            <a:r>
              <a:rPr lang="cs-CZ" sz="3400" dirty="0"/>
              <a:t>kapitálu na základě investic vyvstávají následující otázky: </a:t>
            </a:r>
          </a:p>
          <a:p>
            <a:pPr lvl="1"/>
            <a:r>
              <a:rPr lang="cs-CZ" sz="3400" i="1" dirty="0" smtClean="0"/>
              <a:t>kde </a:t>
            </a:r>
            <a:r>
              <a:rPr lang="cs-CZ" sz="3400" i="1" dirty="0"/>
              <a:t>berou firmy prostředky na nákup nových kapitálových statků </a:t>
            </a:r>
          </a:p>
          <a:p>
            <a:pPr lvl="1"/>
            <a:r>
              <a:rPr lang="cs-CZ" sz="3400" i="1" dirty="0" smtClean="0"/>
              <a:t>na </a:t>
            </a:r>
            <a:r>
              <a:rPr lang="cs-CZ" sz="3400" i="1" dirty="0"/>
              <a:t>základě čeho se firmy rozhodují o tom, zda a kam budou investovat </a:t>
            </a:r>
          </a:p>
          <a:p>
            <a:pPr lvl="1"/>
            <a:r>
              <a:rPr lang="cs-CZ" sz="3400" i="1" dirty="0" smtClean="0"/>
              <a:t>jak </a:t>
            </a:r>
            <a:r>
              <a:rPr lang="cs-CZ" sz="3400" i="1" dirty="0"/>
              <a:t>a kde dochází k přeměně investic na nové kapitálové statky</a:t>
            </a:r>
            <a:r>
              <a:rPr lang="cs-CZ" sz="3400" i="1" dirty="0" smtClean="0"/>
              <a:t>.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0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sz="3400" i="1" dirty="0"/>
              <a:t>kde berou firmy prostředky na nákup nových kapitálových statků </a:t>
            </a:r>
          </a:p>
          <a:p>
            <a:pPr lvl="1"/>
            <a:r>
              <a:rPr lang="cs-CZ" sz="3400" i="1" dirty="0"/>
              <a:t>na základě čeho se firmy rozhodují o tom, zda a kam budou investovat </a:t>
            </a:r>
          </a:p>
          <a:p>
            <a:pPr lvl="1"/>
            <a:r>
              <a:rPr lang="cs-CZ" sz="3400" i="1" dirty="0"/>
              <a:t>jak a kde dochází k přeměně investic na nové kapitálové statky</a:t>
            </a:r>
            <a:r>
              <a:rPr lang="cs-CZ" sz="3400" i="1" dirty="0" smtClean="0"/>
              <a:t>.</a:t>
            </a:r>
            <a:endParaRPr lang="cs-CZ" sz="3400" dirty="0" smtClean="0"/>
          </a:p>
          <a:p>
            <a:r>
              <a:rPr lang="cs-CZ" sz="3400" b="1" dirty="0" smtClean="0"/>
              <a:t>První</a:t>
            </a:r>
            <a:r>
              <a:rPr lang="cs-CZ" sz="3400" dirty="0" smtClean="0"/>
              <a:t> </a:t>
            </a:r>
            <a:r>
              <a:rPr lang="cs-CZ" sz="3400" dirty="0"/>
              <a:t>otázku řeší </a:t>
            </a:r>
            <a:r>
              <a:rPr lang="cs-CZ" sz="3400" b="1" dirty="0">
                <a:solidFill>
                  <a:srgbClr val="C00000"/>
                </a:solidFill>
              </a:rPr>
              <a:t>kapitálový trh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b="1" dirty="0" smtClean="0"/>
              <a:t>Druhá</a:t>
            </a:r>
            <a:r>
              <a:rPr lang="cs-CZ" sz="3400" dirty="0" smtClean="0"/>
              <a:t> </a:t>
            </a:r>
            <a:r>
              <a:rPr lang="cs-CZ" sz="3400" dirty="0"/>
              <a:t>otázka se týká </a:t>
            </a:r>
            <a:r>
              <a:rPr lang="cs-CZ" sz="3400" b="1" dirty="0">
                <a:solidFill>
                  <a:srgbClr val="C00000"/>
                </a:solidFill>
              </a:rPr>
              <a:t>problematiky výnosů z kapitálu</a:t>
            </a:r>
            <a:r>
              <a:rPr lang="cs-CZ" sz="3400" dirty="0"/>
              <a:t> a </a:t>
            </a:r>
            <a:r>
              <a:rPr lang="cs-CZ" sz="3400" b="1" dirty="0"/>
              <a:t>třetí</a:t>
            </a:r>
            <a:r>
              <a:rPr lang="cs-CZ" sz="3400" dirty="0"/>
              <a:t> otázka vede k </a:t>
            </a:r>
            <a:r>
              <a:rPr lang="cs-CZ" sz="3400" b="1" dirty="0">
                <a:solidFill>
                  <a:srgbClr val="C00000"/>
                </a:solidFill>
              </a:rPr>
              <a:t>odlišení trhu kapitálu a trhu kapitálových </a:t>
            </a:r>
            <a:r>
              <a:rPr lang="cs-CZ" sz="3400" b="1" dirty="0" smtClean="0">
                <a:solidFill>
                  <a:srgbClr val="C00000"/>
                </a:solidFill>
              </a:rPr>
              <a:t>statků.</a:t>
            </a:r>
            <a:endParaRPr lang="cs-CZ" sz="3400" b="1" dirty="0">
              <a:solidFill>
                <a:srgbClr val="C00000"/>
              </a:solidFill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Jestliže se firma rozhodne rozšiřovat své kapacity, což znamená pořizovat nové </a:t>
            </a:r>
            <a:r>
              <a:rPr lang="cs-CZ" dirty="0" smtClean="0"/>
              <a:t>kapitálové </a:t>
            </a:r>
            <a:r>
              <a:rPr lang="cs-CZ" dirty="0"/>
              <a:t>statky, musí mít k dispozici dostatečné množství prostředků. </a:t>
            </a:r>
            <a:endParaRPr lang="cs-CZ" dirty="0" smtClean="0"/>
          </a:p>
          <a:p>
            <a:r>
              <a:rPr lang="cs-CZ" dirty="0" smtClean="0"/>
              <a:t>Ty </a:t>
            </a:r>
            <a:r>
              <a:rPr lang="cs-CZ" dirty="0"/>
              <a:t>může získat z </a:t>
            </a:r>
            <a:r>
              <a:rPr lang="cs-CZ" b="1" dirty="0" smtClean="0"/>
              <a:t>vlastních </a:t>
            </a:r>
            <a:r>
              <a:rPr lang="cs-CZ" b="1" dirty="0"/>
              <a:t>zdrojů </a:t>
            </a:r>
            <a:r>
              <a:rPr lang="cs-CZ" dirty="0"/>
              <a:t>(odpisy, nerozdělený zisk aj.) nebo z cizích zdrojů (viz úvěr). </a:t>
            </a:r>
            <a:endParaRPr lang="cs-CZ" dirty="0" smtClean="0"/>
          </a:p>
          <a:p>
            <a:r>
              <a:rPr lang="cs-CZ" dirty="0" smtClean="0"/>
              <a:t>O </a:t>
            </a:r>
            <a:r>
              <a:rPr lang="cs-CZ" b="1" dirty="0"/>
              <a:t>cizí zdroje </a:t>
            </a:r>
            <a:r>
              <a:rPr lang="cs-CZ" dirty="0"/>
              <a:t>se firma uchází na kapitálovém trhu.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5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b="1" dirty="0"/>
              <a:t>Nabídku kapitálu </a:t>
            </a:r>
            <a:r>
              <a:rPr lang="cs-CZ" dirty="0"/>
              <a:t>na trhu představují především úspory domácností. </a:t>
            </a:r>
            <a:endParaRPr lang="cs-CZ" dirty="0" smtClean="0"/>
          </a:p>
          <a:p>
            <a:r>
              <a:rPr lang="cs-CZ" dirty="0" smtClean="0"/>
              <a:t>Domácnosti </a:t>
            </a:r>
            <a:r>
              <a:rPr lang="cs-CZ" dirty="0"/>
              <a:t>se zříkají současné spotřeby a odkládají ji do budoucnosti ovšem s očekáváním, že jejich budoucí spotřeba bude vyšší.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1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Ú</a:t>
            </a:r>
            <a:r>
              <a:rPr lang="cs-CZ" b="1" dirty="0" smtClean="0"/>
              <a:t>spory</a:t>
            </a:r>
            <a:r>
              <a:rPr lang="cs-CZ" dirty="0" smtClean="0"/>
              <a:t> </a:t>
            </a:r>
            <a:r>
              <a:rPr lang="cs-CZ" dirty="0"/>
              <a:t>představují tu část </a:t>
            </a:r>
            <a:r>
              <a:rPr lang="cs-CZ" b="1" dirty="0"/>
              <a:t>disponibilního důchodu domácnosti</a:t>
            </a:r>
            <a:r>
              <a:rPr lang="cs-CZ" dirty="0"/>
              <a:t>, která </a:t>
            </a:r>
            <a:r>
              <a:rPr lang="cs-CZ" b="1" dirty="0"/>
              <a:t>nebyla vydána </a:t>
            </a:r>
            <a:r>
              <a:rPr lang="cs-CZ" dirty="0"/>
              <a:t>na </a:t>
            </a:r>
            <a:r>
              <a:rPr lang="cs-CZ" b="1" dirty="0"/>
              <a:t>spotřebu</a:t>
            </a:r>
            <a:r>
              <a:rPr lang="cs-CZ" dirty="0"/>
              <a:t>, ale byla přeměněna na </a:t>
            </a:r>
            <a:r>
              <a:rPr lang="cs-CZ" b="1" dirty="0"/>
              <a:t>nabídku</a:t>
            </a:r>
            <a:r>
              <a:rPr lang="cs-CZ" dirty="0"/>
              <a:t> </a:t>
            </a:r>
            <a:r>
              <a:rPr lang="cs-CZ" b="1" dirty="0"/>
              <a:t>dočasně volných </a:t>
            </a:r>
            <a:r>
              <a:rPr lang="cs-CZ" b="1" dirty="0" smtClean="0"/>
              <a:t>prostředků </a:t>
            </a:r>
            <a:r>
              <a:rPr lang="cs-CZ" dirty="0"/>
              <a:t>na </a:t>
            </a:r>
            <a:r>
              <a:rPr lang="cs-CZ" b="1" dirty="0"/>
              <a:t>trhu kapitálu</a:t>
            </a:r>
            <a:r>
              <a:rPr lang="cs-CZ" dirty="0" smtClean="0"/>
              <a:t>.</a:t>
            </a:r>
          </a:p>
          <a:p>
            <a:r>
              <a:rPr lang="cs-CZ" dirty="0"/>
              <a:t>Vzhledem k tomu, že domácnosti dávají přednost </a:t>
            </a:r>
            <a:r>
              <a:rPr lang="cs-CZ" b="1" dirty="0"/>
              <a:t>přítomné </a:t>
            </a:r>
            <a:r>
              <a:rPr lang="cs-CZ" b="1" dirty="0" smtClean="0"/>
              <a:t>spotřebě</a:t>
            </a:r>
            <a:r>
              <a:rPr lang="cs-CZ" dirty="0" smtClean="0"/>
              <a:t>, </a:t>
            </a:r>
            <a:r>
              <a:rPr lang="cs-CZ" dirty="0"/>
              <a:t>musí </a:t>
            </a:r>
            <a:r>
              <a:rPr lang="cs-CZ" b="1" dirty="0"/>
              <a:t>mít důvod </a:t>
            </a:r>
            <a:r>
              <a:rPr lang="cs-CZ" dirty="0"/>
              <a:t>k tomu, aby svou </a:t>
            </a:r>
            <a:r>
              <a:rPr lang="cs-CZ" b="1" dirty="0"/>
              <a:t>spotřebu odložily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Tímto </a:t>
            </a:r>
            <a:r>
              <a:rPr lang="cs-CZ" dirty="0"/>
              <a:t>důvodem je fakt, že </a:t>
            </a:r>
            <a:r>
              <a:rPr lang="cs-CZ" b="1" dirty="0" smtClean="0"/>
              <a:t>odložení </a:t>
            </a:r>
            <a:r>
              <a:rPr lang="cs-CZ" b="1" dirty="0"/>
              <a:t>spotřeby </a:t>
            </a:r>
            <a:r>
              <a:rPr lang="cs-CZ" dirty="0"/>
              <a:t>jim zajistí </a:t>
            </a:r>
            <a:r>
              <a:rPr lang="cs-CZ" b="1" dirty="0"/>
              <a:t>zvýšení jejich spotřeby v budoucnosti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0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9EE34-632D-9FAC-23F9-0F48FF1E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5" y="2283303"/>
            <a:ext cx="7861049" cy="349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3791414" y="4549698"/>
            <a:ext cx="1405053" cy="4348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973658" y="5027767"/>
            <a:ext cx="2613104" cy="5255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Odměnou za odložení spotřeby je fakt, že částka, kterou uspořili, se jim vrátí zvýšená o určitý přírůstek – </a:t>
            </a:r>
            <a:r>
              <a:rPr lang="cs-CZ" b="1" dirty="0"/>
              <a:t>úrok</a:t>
            </a:r>
            <a:r>
              <a:rPr lang="cs-CZ" dirty="0"/>
              <a:t>, který představuje výnos z </a:t>
            </a:r>
            <a:r>
              <a:rPr lang="cs-CZ" dirty="0" smtClean="0"/>
              <a:t>uspořené </a:t>
            </a:r>
            <a:r>
              <a:rPr lang="cs-CZ" dirty="0"/>
              <a:t>částky. </a:t>
            </a:r>
            <a:endParaRPr lang="cs-CZ" dirty="0" smtClean="0"/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Domácnosti však nezajímá absolutní výše úroku z uspořené částky, ale míra zhodnocení uspořené částky, kterou je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úroková míra (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 také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úroková sazba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vyjadřuje míru zhodnocení vložené částky za určité období.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Je dána jako </a:t>
            </a:r>
            <a:r>
              <a:rPr lang="cs-CZ" b="1" dirty="0"/>
              <a:t>poměr úroku z uspořené částky </a:t>
            </a:r>
            <a:r>
              <a:rPr lang="cs-CZ" dirty="0"/>
              <a:t>k této </a:t>
            </a:r>
            <a:r>
              <a:rPr lang="cs-CZ" b="1" dirty="0"/>
              <a:t>uspořené částce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Obě </a:t>
            </a:r>
            <a:r>
              <a:rPr lang="cs-CZ" b="1" dirty="0"/>
              <a:t>položky </a:t>
            </a:r>
            <a:r>
              <a:rPr lang="cs-CZ" dirty="0"/>
              <a:t>jsou vyjádřeny </a:t>
            </a:r>
            <a:r>
              <a:rPr lang="cs-CZ" b="1" dirty="0"/>
              <a:t>v peněžních jednotkách jedné měny </a:t>
            </a:r>
            <a:r>
              <a:rPr lang="cs-CZ" dirty="0"/>
              <a:t>a </a:t>
            </a:r>
            <a:r>
              <a:rPr lang="cs-CZ" b="1" dirty="0"/>
              <a:t>úroková míra </a:t>
            </a:r>
            <a:r>
              <a:rPr lang="cs-CZ" dirty="0"/>
              <a:t>je vyjádřena v </a:t>
            </a:r>
            <a:r>
              <a:rPr lang="cs-CZ" b="1" dirty="0"/>
              <a:t>procentech</a:t>
            </a:r>
            <a:r>
              <a:rPr lang="cs-CZ" dirty="0"/>
              <a:t> </a:t>
            </a:r>
            <a:r>
              <a:rPr lang="cs-CZ" dirty="0" err="1"/>
              <a:t>p.a</a:t>
            </a:r>
            <a:r>
              <a:rPr lang="cs-CZ" dirty="0"/>
              <a:t>. (za jeden rok). </a:t>
            </a:r>
            <a:endParaRPr lang="cs-CZ" dirty="0" smtClean="0"/>
          </a:p>
          <a:p>
            <a:pPr lvl="1"/>
            <a:r>
              <a:rPr lang="cs-CZ" dirty="0"/>
              <a:t>poměr úroku z uspořené částky (</a:t>
            </a:r>
            <a:r>
              <a:rPr lang="cs-CZ" dirty="0" err="1"/>
              <a:t>ΔS</a:t>
            </a:r>
            <a:r>
              <a:rPr lang="cs-CZ" baseline="-25000" dirty="0" err="1"/>
              <a:t>i</a:t>
            </a:r>
            <a:r>
              <a:rPr lang="cs-CZ" dirty="0"/>
              <a:t>) k této uspořené částce (S</a:t>
            </a:r>
            <a:r>
              <a:rPr lang="cs-CZ" baseline="-25000" dirty="0"/>
              <a:t>i</a:t>
            </a:r>
            <a:r>
              <a:rPr lang="cs-CZ" dirty="0"/>
              <a:t>):</a:t>
            </a:r>
          </a:p>
          <a:p>
            <a:pPr marL="11430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89287" y="-588258"/>
            <a:ext cx="3513985" cy="31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62636"/>
              </p:ext>
            </p:extLst>
          </p:nvPr>
        </p:nvGraphicFramePr>
        <p:xfrm>
          <a:off x="1636013" y="5017566"/>
          <a:ext cx="2010266" cy="10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Rovnice" r:id="rId3" imgW="875920" imgH="444307" progId="Equation.3">
                  <p:embed/>
                </p:oleObj>
              </mc:Choice>
              <mc:Fallback>
                <p:oleObj name="Rovnice" r:id="rId3" imgW="875920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013" y="5017566"/>
                        <a:ext cx="2010266" cy="101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Domácnosti motivuje k úsporám právě určitá výše úrokové míry, od níž mohou odvodit </a:t>
            </a:r>
            <a:r>
              <a:rPr lang="cs-CZ" b="1" dirty="0"/>
              <a:t>budoucí hodnotu dnešní úspory (budoucí výnos současné hodnoty</a:t>
            </a:r>
            <a:r>
              <a:rPr lang="cs-CZ" b="1" dirty="0" smtClean="0"/>
              <a:t>).</a:t>
            </a:r>
          </a:p>
          <a:p>
            <a:r>
              <a:rPr lang="cs-CZ" b="1" dirty="0"/>
              <a:t>FV = PV . (1 + </a:t>
            </a:r>
            <a:r>
              <a:rPr lang="cs-CZ" b="1" dirty="0" err="1"/>
              <a:t>i</a:t>
            </a:r>
            <a:r>
              <a:rPr lang="cs-CZ" b="1" baseline="-25000" dirty="0" err="1"/>
              <a:t>R</a:t>
            </a:r>
            <a:r>
              <a:rPr lang="cs-CZ" b="1" dirty="0"/>
              <a:t>)</a:t>
            </a:r>
            <a:r>
              <a:rPr lang="cs-CZ" b="1" baseline="30000" dirty="0"/>
              <a:t>n</a:t>
            </a:r>
            <a:endParaRPr lang="cs-CZ" dirty="0"/>
          </a:p>
          <a:p>
            <a:r>
              <a:rPr lang="cs-CZ" dirty="0" smtClean="0"/>
              <a:t>kde: </a:t>
            </a:r>
          </a:p>
          <a:p>
            <a:pPr lvl="1"/>
            <a:r>
              <a:rPr lang="cs-CZ" dirty="0" smtClean="0"/>
              <a:t>FV </a:t>
            </a:r>
            <a:r>
              <a:rPr lang="cs-CZ" dirty="0"/>
              <a:t>= hodnota budoucího výnosu</a:t>
            </a:r>
          </a:p>
          <a:p>
            <a:pPr lvl="1"/>
            <a:r>
              <a:rPr lang="cs-CZ" dirty="0" smtClean="0"/>
              <a:t>PV </a:t>
            </a:r>
            <a:r>
              <a:rPr lang="cs-CZ" dirty="0"/>
              <a:t>= současná hodnota vkladu</a:t>
            </a:r>
          </a:p>
          <a:p>
            <a:r>
              <a:rPr lang="cs-CZ" dirty="0"/>
              <a:t>(1 + </a:t>
            </a:r>
            <a:r>
              <a:rPr lang="cs-CZ" dirty="0" err="1"/>
              <a:t>i</a:t>
            </a:r>
            <a:r>
              <a:rPr lang="cs-CZ" baseline="-25000" dirty="0" err="1"/>
              <a:t>R</a:t>
            </a:r>
            <a:r>
              <a:rPr lang="cs-CZ" dirty="0"/>
              <a:t>)</a:t>
            </a:r>
            <a:r>
              <a:rPr lang="cs-CZ" baseline="30000" dirty="0"/>
              <a:t>n</a:t>
            </a:r>
            <a:r>
              <a:rPr lang="cs-CZ" dirty="0"/>
              <a:t> = </a:t>
            </a:r>
            <a:r>
              <a:rPr lang="cs-CZ" b="1" dirty="0"/>
              <a:t>úročitel</a:t>
            </a:r>
            <a:r>
              <a:rPr lang="cs-CZ" dirty="0"/>
              <a:t> (= </a:t>
            </a:r>
            <a:r>
              <a:rPr lang="cs-CZ" b="1" i="1" dirty="0"/>
              <a:t>udává, kolikrát se zvýší počáteční vklad za n let při dané úrokové míře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7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Někdy je třeba znát také </a:t>
            </a:r>
            <a:r>
              <a:rPr lang="cs-CZ" b="1" dirty="0"/>
              <a:t>současnou hodnotu výnosů, které obdržíme v budoucnosti</a:t>
            </a:r>
            <a:r>
              <a:rPr lang="cs-CZ" dirty="0"/>
              <a:t> – budoucích výnosů za </a:t>
            </a:r>
            <a:r>
              <a:rPr lang="cs-CZ" i="1" dirty="0"/>
              <a:t>n</a:t>
            </a:r>
            <a:r>
              <a:rPr lang="cs-CZ" dirty="0"/>
              <a:t> let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76413"/>
              </p:ext>
            </p:extLst>
          </p:nvPr>
        </p:nvGraphicFramePr>
        <p:xfrm>
          <a:off x="1140031" y="3142374"/>
          <a:ext cx="3883942" cy="176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Rovnice" r:id="rId3" imgW="952087" imgH="431613" progId="Equation.3">
                  <p:embed/>
                </p:oleObj>
              </mc:Choice>
              <mc:Fallback>
                <p:oleObj name="Rovnice" r:id="rId3" imgW="952087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031" y="3142374"/>
                        <a:ext cx="3883942" cy="1760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5" y="4920727"/>
            <a:ext cx="8117685" cy="11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b="1" i="1" dirty="0"/>
              <a:t>Poptávka po kapitálu (D</a:t>
            </a:r>
            <a:r>
              <a:rPr lang="cs-CZ" b="1" i="1" baseline="-25000" dirty="0"/>
              <a:t>K</a:t>
            </a:r>
            <a:r>
              <a:rPr lang="cs-CZ" b="1" i="1" dirty="0"/>
              <a:t>)</a:t>
            </a:r>
            <a:r>
              <a:rPr lang="cs-CZ" dirty="0"/>
              <a:t> je dána potřebou firem financovat nákup investičních statků. Poptávka po kapitálu je určena příjmem z mezního produktu kapitálu a je nepřímo závislá na výši úrokové míry. </a:t>
            </a:r>
            <a:endParaRPr lang="cs-CZ" dirty="0" smtClean="0"/>
          </a:p>
          <a:p>
            <a:r>
              <a:rPr lang="cs-CZ" dirty="0" smtClean="0"/>
              <a:t>Platí</a:t>
            </a:r>
            <a:r>
              <a:rPr lang="cs-CZ" dirty="0"/>
              <a:t>, že </a:t>
            </a:r>
            <a:r>
              <a:rPr lang="cs-CZ" b="1" i="1" dirty="0"/>
              <a:t>s růstem úrokové míry klesá poptávka po kapitálu a naopak</a:t>
            </a:r>
            <a:r>
              <a:rPr lang="cs-CZ" dirty="0"/>
              <a:t>; poptávková křivka je klesající.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/>
          </a:bodyPr>
          <a:lstStyle/>
          <a:p>
            <a:r>
              <a:rPr lang="cs-CZ" dirty="0"/>
              <a:t>Pro firmy je důležité, aby znaly </a:t>
            </a:r>
            <a:r>
              <a:rPr lang="cs-CZ" b="1" dirty="0"/>
              <a:t>hodnotu výnosu inkasovaného v daném roce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Ten </a:t>
            </a:r>
            <a:r>
              <a:rPr lang="cs-CZ" dirty="0"/>
              <a:t>má pro firmu větší význam než výnosy inkasovaný v pozdějších letech.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28090"/>
              </p:ext>
            </p:extLst>
          </p:nvPr>
        </p:nvGraphicFramePr>
        <p:xfrm>
          <a:off x="862855" y="3835428"/>
          <a:ext cx="7731666" cy="141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Rovnice" r:id="rId3" imgW="2425700" imgH="444500" progId="Equation.3">
                  <p:embed/>
                </p:oleObj>
              </mc:Choice>
              <mc:Fallback>
                <p:oleObj name="Rovnice" r:id="rId3" imgW="24257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55" y="3835428"/>
                        <a:ext cx="7731666" cy="141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5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kde:	</a:t>
            </a:r>
            <a:endParaRPr lang="cs-CZ" dirty="0" smtClean="0"/>
          </a:p>
          <a:p>
            <a:pPr lvl="1"/>
            <a:r>
              <a:rPr lang="cs-CZ" dirty="0" smtClean="0"/>
              <a:t>PV </a:t>
            </a:r>
            <a:r>
              <a:rPr lang="cs-CZ" dirty="0"/>
              <a:t>= současná hodnota celého toku očekávaných budoucích </a:t>
            </a:r>
            <a:r>
              <a:rPr lang="cs-CZ" dirty="0" smtClean="0"/>
              <a:t>výnosů</a:t>
            </a:r>
          </a:p>
          <a:p>
            <a:pPr lvl="1"/>
            <a:r>
              <a:rPr lang="cs-CZ" dirty="0" smtClean="0"/>
              <a:t>N </a:t>
            </a:r>
            <a:r>
              <a:rPr lang="cs-CZ" dirty="0"/>
              <a:t>= čistý roční </a:t>
            </a:r>
            <a:r>
              <a:rPr lang="cs-CZ" dirty="0" smtClean="0"/>
              <a:t>výnos</a:t>
            </a:r>
          </a:p>
          <a:p>
            <a:pPr lvl="1"/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smtClean="0"/>
              <a:t> </a:t>
            </a:r>
            <a:r>
              <a:rPr lang="cs-CZ" dirty="0"/>
              <a:t>= roční úroková míra, u níž předpokládáme, že se nemění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32576"/>
              </p:ext>
            </p:extLst>
          </p:nvPr>
        </p:nvGraphicFramePr>
        <p:xfrm>
          <a:off x="875581" y="1906267"/>
          <a:ext cx="7731666" cy="141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Rovnice" r:id="rId3" imgW="2425700" imgH="444500" progId="Equation.3">
                  <p:embed/>
                </p:oleObj>
              </mc:Choice>
              <mc:Fallback>
                <p:oleObj name="Rovnice" r:id="rId3" imgW="2425700" imgH="4445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81" y="1906267"/>
                        <a:ext cx="7731666" cy="141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4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Čistá současná hodnota budoucích výnosů</a:t>
            </a:r>
            <a:r>
              <a:rPr lang="cs-CZ" dirty="0"/>
              <a:t> – bere v úvahu náklady spojené s realizací jednotlivých investic; určíme ji tak, že od současné hodnoty toku budoucích výnosů odečteme náklady na investici. </a:t>
            </a:r>
            <a:endParaRPr lang="cs-CZ" dirty="0" smtClean="0"/>
          </a:p>
          <a:p>
            <a:r>
              <a:rPr lang="cs-CZ" b="1" i="1" dirty="0"/>
              <a:t>Firma investuje v případě, že čistá současná hodnota budoucích výnosů je větší než nula</a:t>
            </a:r>
            <a:r>
              <a:rPr lang="cs-CZ" dirty="0"/>
              <a:t>, a v případě, že se firma rozhoduje mezi více variantami investice, pak </a:t>
            </a:r>
            <a:r>
              <a:rPr lang="cs-CZ" b="1" i="1" dirty="0"/>
              <a:t>volí takovou variantu, která má hodnotu čisté hodnoty budoucích výnosů nejvyšší</a:t>
            </a:r>
            <a:r>
              <a:rPr lang="cs-CZ" dirty="0"/>
              <a:t>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/>
          </a:bodyPr>
          <a:lstStyle/>
          <a:p>
            <a:r>
              <a:rPr lang="cs-CZ" b="1" dirty="0"/>
              <a:t>NPV = PV – </a:t>
            </a:r>
            <a:r>
              <a:rPr lang="cs-CZ" b="1" dirty="0" smtClean="0"/>
              <a:t>I</a:t>
            </a:r>
            <a:endParaRPr lang="cs-CZ" dirty="0"/>
          </a:p>
          <a:p>
            <a:pPr lvl="1"/>
            <a:r>
              <a:rPr lang="cs-CZ" dirty="0" smtClean="0"/>
              <a:t>NPV </a:t>
            </a:r>
            <a:r>
              <a:rPr lang="cs-CZ" dirty="0"/>
              <a:t>= čistá současná hodnota budoucích </a:t>
            </a:r>
            <a:r>
              <a:rPr lang="cs-CZ" dirty="0" smtClean="0"/>
              <a:t>výnosů</a:t>
            </a:r>
          </a:p>
          <a:p>
            <a:pPr lvl="1"/>
            <a:r>
              <a:rPr lang="cs-CZ" dirty="0" smtClean="0"/>
              <a:t>PV </a:t>
            </a:r>
            <a:r>
              <a:rPr lang="cs-CZ" dirty="0"/>
              <a:t>= současná hodnota celého toku očekávaných budoucích </a:t>
            </a:r>
            <a:r>
              <a:rPr lang="cs-CZ" dirty="0" smtClean="0"/>
              <a:t>výnosů</a:t>
            </a:r>
          </a:p>
          <a:p>
            <a:pPr lvl="1"/>
            <a:r>
              <a:rPr lang="cs-CZ" dirty="0" smtClean="0"/>
              <a:t>I </a:t>
            </a:r>
            <a:r>
              <a:rPr lang="cs-CZ" dirty="0"/>
              <a:t>= investice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/>
          </a:bodyPr>
          <a:lstStyle/>
          <a:p>
            <a:r>
              <a:rPr lang="cs-CZ" b="1" dirty="0"/>
              <a:t>Rovnováha na trhu kapitálu</a:t>
            </a:r>
            <a:r>
              <a:rPr lang="cs-CZ" dirty="0"/>
              <a:t> je </a:t>
            </a:r>
            <a:r>
              <a:rPr lang="cs-CZ" b="1" i="1" dirty="0"/>
              <a:t>dána střetem poptávky po kapitálu a nabídky kapitálu</a:t>
            </a:r>
            <a:r>
              <a:rPr lang="cs-CZ" dirty="0"/>
              <a:t>, proto je </a:t>
            </a:r>
            <a:r>
              <a:rPr lang="cs-CZ" b="1" dirty="0"/>
              <a:t>třeba rozlišovat rovnováhu na trhu kapitálu z </a:t>
            </a:r>
            <a:r>
              <a:rPr lang="cs-CZ" b="1" dirty="0">
                <a:solidFill>
                  <a:srgbClr val="C00000"/>
                </a:solidFill>
              </a:rPr>
              <a:t>krátkodobého</a:t>
            </a:r>
            <a:r>
              <a:rPr lang="cs-CZ" b="1" dirty="0"/>
              <a:t> a </a:t>
            </a:r>
            <a:r>
              <a:rPr lang="cs-CZ" b="1" dirty="0">
                <a:solidFill>
                  <a:srgbClr val="C00000"/>
                </a:solidFill>
              </a:rPr>
              <a:t>dlouhodobého</a:t>
            </a:r>
            <a:r>
              <a:rPr lang="cs-CZ" b="1" dirty="0"/>
              <a:t> hlediska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Rovnovážná </a:t>
            </a:r>
            <a:r>
              <a:rPr lang="cs-CZ" b="1" dirty="0">
                <a:solidFill>
                  <a:srgbClr val="C00000"/>
                </a:solidFill>
              </a:rPr>
              <a:t>úroková míry </a:t>
            </a:r>
            <a:r>
              <a:rPr lang="cs-CZ" dirty="0"/>
              <a:t>vyrovnává </a:t>
            </a:r>
            <a:r>
              <a:rPr lang="cs-CZ" b="1" dirty="0"/>
              <a:t>úspory</a:t>
            </a:r>
            <a:r>
              <a:rPr lang="cs-CZ" dirty="0"/>
              <a:t> a </a:t>
            </a:r>
            <a:r>
              <a:rPr lang="cs-CZ" b="1" dirty="0"/>
              <a:t>investice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Poptávka po výrobních faktorech</a:t>
            </a:r>
            <a:r>
              <a:rPr lang="cs-CZ" dirty="0"/>
              <a:t> není poptávkou přímou, ale </a:t>
            </a:r>
            <a:r>
              <a:rPr lang="cs-CZ" b="1" i="1" dirty="0"/>
              <a:t>poptávkou odvozenou</a:t>
            </a:r>
            <a:r>
              <a:rPr lang="cs-CZ" dirty="0"/>
              <a:t> – je závislá (odvozená) od poptávky po zboží, na jehož výrobu se daný výrobní faktor využívá. </a:t>
            </a:r>
            <a:endParaRPr lang="cs-CZ" dirty="0" smtClean="0"/>
          </a:p>
          <a:p>
            <a:r>
              <a:rPr lang="cs-CZ" dirty="0" smtClean="0"/>
              <a:t>Firmy </a:t>
            </a:r>
            <a:r>
              <a:rPr lang="cs-CZ" dirty="0"/>
              <a:t>se poptávají VF pouze z toho důvodu, že s nimi chtějí vyrobit zboží.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6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Pro všechny úrokové míry, které jsou vyšší než rovnovážná úroková míra</a:t>
            </a:r>
            <a:r>
              <a:rPr lang="cs-CZ" dirty="0"/>
              <a:t>, platí, že </a:t>
            </a:r>
            <a:r>
              <a:rPr lang="cs-CZ" b="1" i="1" dirty="0"/>
              <a:t>domácnosti vytvářejí úspory, které jsou vyšší než poptávka po kapitálu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Pro </a:t>
            </a:r>
            <a:r>
              <a:rPr lang="cs-CZ" b="1" dirty="0"/>
              <a:t>úrokové míry, které jsou nižší než rovnovážná úroková míra</a:t>
            </a:r>
            <a:r>
              <a:rPr lang="cs-CZ" dirty="0"/>
              <a:t>, platí, že </a:t>
            </a:r>
            <a:r>
              <a:rPr lang="cs-CZ" b="1" i="1" dirty="0"/>
              <a:t>poptávka po kapitálu je větší než úspory, které byly v minulosti utvořeny při těchto úrokových mírách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dirty="0"/>
              <a:t>Při růstu úrokové míry úspory domácností rostou a investice firem klesají a naopak.)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Krátkodobého 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hlediska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nabídka na trhu kapitálem dána, poněvadž úspory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představují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stavovou veličinu a ekonomika zdědila určitou zásobu kapitálu (úspor) z minulosti.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Nabídková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 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K;SR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kolmá, odpovídá krátkodobé zásobě kapitálu Q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K;ESR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Poptávková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 D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klesající.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Průsečík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obou křivek představuje bod krátkodobé rovnováhy, ve kterém je při dané nabídce kapitálu a při dané funkci poptávky po kapitálu určena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krátkodobá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rovnovážná úroková míra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r;ESR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0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/>
          </a:bodyPr>
          <a:lstStyle/>
          <a:p>
            <a:r>
              <a:rPr lang="cs-CZ" b="1" i="1" dirty="0"/>
              <a:t> Určení rovnovážné úrokové míry v krátkém </a:t>
            </a:r>
            <a:r>
              <a:rPr lang="cs-CZ" b="1" i="1" dirty="0" smtClean="0"/>
              <a:t>období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4" y="2525617"/>
            <a:ext cx="4550150" cy="4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 </a:t>
            </a:r>
            <a:r>
              <a:rPr lang="cs-CZ" b="1" dirty="0">
                <a:solidFill>
                  <a:srgbClr val="C00000"/>
                </a:solidFill>
              </a:rPr>
              <a:t>dlouhodobého hlediska </a:t>
            </a:r>
            <a:r>
              <a:rPr lang="cs-CZ" dirty="0"/>
              <a:t>hraje roli fakt, že domácnosti se mohou rozhodnout, zda </a:t>
            </a:r>
            <a:r>
              <a:rPr lang="cs-CZ" dirty="0" smtClean="0"/>
              <a:t>budou </a:t>
            </a:r>
            <a:r>
              <a:rPr lang="cs-CZ" dirty="0"/>
              <a:t>nabízet větší úspory, když úroková míra vzroste. </a:t>
            </a:r>
            <a:endParaRPr lang="cs-CZ" dirty="0" smtClean="0"/>
          </a:p>
          <a:p>
            <a:r>
              <a:rPr lang="cs-CZ" dirty="0" smtClean="0"/>
              <a:t>Nabídka </a:t>
            </a:r>
            <a:r>
              <a:rPr lang="cs-CZ" dirty="0"/>
              <a:t>na trhu kapitálu je rostoucí funkcí úrokové míry. </a:t>
            </a:r>
            <a:endParaRPr lang="cs-CZ" dirty="0" smtClean="0"/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krátkodobé úrokové míře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r;ESR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domácnosti z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dlouhodobého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hlediska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schopny vytvářet vyšší úspory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než odpovídá zásobě kapitálu vytvořené v krátkém období (Q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K;ESR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za následek, že v každém dalším období se vytváří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větší nabídka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kapitálu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Tento proces bude pokračovat až k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růsečíku poptávkové křivky D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dlouhodobé křivky nabídky S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K;LR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který určuje výši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dlouhodobé rovnovážné úrokové míry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r;ELR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jí 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odpovídající rovnovážnou úroveň zásoby kapitálu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K;ELR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1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22778"/>
          </a:xfrm>
        </p:spPr>
        <p:txBody>
          <a:bodyPr>
            <a:normAutofit/>
          </a:bodyPr>
          <a:lstStyle/>
          <a:p>
            <a:r>
              <a:rPr lang="cs-CZ" b="1" i="1" dirty="0"/>
              <a:t> Určení rovnovážné úrokové míry v </a:t>
            </a:r>
            <a:r>
              <a:rPr lang="cs-CZ" b="1" i="1" dirty="0" smtClean="0"/>
              <a:t>dlouhém období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89571" y="2738900"/>
            <a:ext cx="5851458" cy="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9" y="2593933"/>
            <a:ext cx="4593882" cy="34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Trh kapitálu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415"/>
            <a:ext cx="8229600" cy="462074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Rovnovážná úroková míra </a:t>
            </a:r>
            <a:r>
              <a:rPr lang="cs-CZ" dirty="0"/>
              <a:t>(</a:t>
            </a:r>
            <a:r>
              <a:rPr lang="cs-CZ" dirty="0" err="1"/>
              <a:t>ir;ELR</a:t>
            </a:r>
            <a:r>
              <a:rPr lang="cs-CZ" dirty="0"/>
              <a:t>) je úroková sazba, která </a:t>
            </a:r>
            <a:r>
              <a:rPr lang="cs-CZ" b="1" dirty="0"/>
              <a:t>vyrovnává množství peněz</a:t>
            </a:r>
            <a:r>
              <a:rPr lang="cs-CZ" dirty="0"/>
              <a:t>, které </a:t>
            </a:r>
            <a:r>
              <a:rPr lang="cs-CZ" b="1" dirty="0"/>
              <a:t>lidé</a:t>
            </a:r>
            <a:r>
              <a:rPr lang="cs-CZ" dirty="0"/>
              <a:t> </a:t>
            </a:r>
            <a:r>
              <a:rPr lang="cs-CZ" b="1" dirty="0"/>
              <a:t>spoří</a:t>
            </a:r>
            <a:r>
              <a:rPr lang="cs-CZ" dirty="0"/>
              <a:t>, a množství </a:t>
            </a:r>
            <a:r>
              <a:rPr lang="cs-CZ" b="1" dirty="0"/>
              <a:t>peněz</a:t>
            </a:r>
            <a:r>
              <a:rPr lang="cs-CZ" dirty="0"/>
              <a:t>, které </a:t>
            </a:r>
            <a:r>
              <a:rPr lang="cs-CZ" b="1" dirty="0"/>
              <a:t>firmy potřebují na investice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Tato </a:t>
            </a:r>
            <a:r>
              <a:rPr lang="cs-CZ" dirty="0"/>
              <a:t>úroková sazba podporuje poptávku po penězích, která odpovídá množství peněz, které bylo ušetřeno v předchozích obdobích.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je </a:t>
            </a:r>
            <a:r>
              <a:rPr lang="cs-CZ" b="1" dirty="0"/>
              <a:t>úroková sazba vyšší </a:t>
            </a:r>
            <a:r>
              <a:rPr lang="cs-CZ" dirty="0"/>
              <a:t>než tato </a:t>
            </a:r>
            <a:r>
              <a:rPr lang="cs-CZ" b="1" dirty="0"/>
              <a:t>rovnovážná úroková míra</a:t>
            </a:r>
            <a:r>
              <a:rPr lang="cs-CZ" dirty="0"/>
              <a:t>, </a:t>
            </a:r>
            <a:r>
              <a:rPr lang="cs-CZ" b="1" dirty="0">
                <a:solidFill>
                  <a:srgbClr val="C00000"/>
                </a:solidFill>
              </a:rPr>
              <a:t>lidé ušetří víc</a:t>
            </a:r>
            <a:r>
              <a:rPr lang="cs-CZ" dirty="0"/>
              <a:t>, než </a:t>
            </a:r>
            <a:r>
              <a:rPr lang="cs-CZ" b="1" dirty="0">
                <a:solidFill>
                  <a:schemeClr val="bg2"/>
                </a:solidFill>
              </a:rPr>
              <a:t>kolik firem potřebuje na investice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Naopak</a:t>
            </a:r>
            <a:r>
              <a:rPr lang="cs-CZ" dirty="0"/>
              <a:t>, pokud je </a:t>
            </a:r>
            <a:r>
              <a:rPr lang="cs-CZ" b="1" dirty="0"/>
              <a:t>úroková sazba nižší, </a:t>
            </a:r>
            <a:r>
              <a:rPr lang="cs-CZ" b="1" dirty="0">
                <a:solidFill>
                  <a:schemeClr val="bg2"/>
                </a:solidFill>
              </a:rPr>
              <a:t>firmy potřebují víc peněz na investice</a:t>
            </a:r>
            <a:r>
              <a:rPr lang="cs-CZ" dirty="0"/>
              <a:t>, než kolik </a:t>
            </a:r>
            <a:r>
              <a:rPr lang="cs-CZ" b="1" dirty="0">
                <a:solidFill>
                  <a:srgbClr val="C00000"/>
                </a:solidFill>
              </a:rPr>
              <a:t>lidé za daných podmínek ušetří</a:t>
            </a:r>
            <a:r>
              <a:rPr lang="cs-CZ" dirty="0"/>
              <a:t>.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485228" y="-2585416"/>
            <a:ext cx="2291045" cy="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 </a:t>
            </a:r>
            <a:r>
              <a:rPr lang="cs-CZ" b="1" dirty="0" smtClean="0"/>
              <a:t>Jakou </a:t>
            </a:r>
            <a:r>
              <a:rPr lang="cs-CZ" b="1" dirty="0"/>
              <a:t>hodnotu dnes musím vložit do banky, abych za rok obdržel částku ve výši 1 100 Kč, jestliže roční úroková sazba činí 10 </a:t>
            </a:r>
            <a:r>
              <a:rPr lang="cs-CZ" b="1" dirty="0" smtClean="0"/>
              <a:t>%.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798956"/>
            <a:ext cx="2427636" cy="7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66284"/>
              </p:ext>
            </p:extLst>
          </p:nvPr>
        </p:nvGraphicFramePr>
        <p:xfrm>
          <a:off x="457200" y="3256155"/>
          <a:ext cx="2303933" cy="103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Rovnice" r:id="rId3" imgW="1748028" imgH="792480" progId="Equation.3">
                  <p:embed/>
                </p:oleObj>
              </mc:Choice>
              <mc:Fallback>
                <p:oleObj name="Rovnice" r:id="rId3" imgW="1748028" imgH="792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56155"/>
                        <a:ext cx="2303933" cy="103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/>
              <p:cNvSpPr/>
              <p:nvPr/>
            </p:nvSpPr>
            <p:spPr>
              <a:xfrm>
                <a:off x="362003" y="4614521"/>
                <a:ext cx="2075888" cy="714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sz="20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>
                              <a:latin typeface="Cambria Math" panose="02040503050406030204" pitchFamily="18" charset="0"/>
                            </a:rPr>
                            <m:t>1 100</m:t>
                          </m:r>
                        </m:num>
                        <m:den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b="0">
                                  <a:latin typeface="Cambria Math" panose="02040503050406030204" pitchFamily="18" charset="0"/>
                                </a:rPr>
                                <m:t>1+0,10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3" y="4614521"/>
                <a:ext cx="2075888" cy="714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457200" y="5648537"/>
                <a:ext cx="187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sz="2000" b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cs-CZ" sz="2000" b="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b="0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48537"/>
                <a:ext cx="18708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800" b="1" dirty="0"/>
              <a:t>2</a:t>
            </a:r>
            <a:r>
              <a:rPr lang="cs-CZ" sz="2800" b="1" dirty="0" smtClean="0"/>
              <a:t>. </a:t>
            </a:r>
            <a:r>
              <a:rPr lang="cs-CZ" b="1" dirty="0"/>
              <a:t>Kolik budete mít za 5 let naspořeno, když dnes do banky při úroku 1,8 % vložíte 1 000 Kč?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798956"/>
            <a:ext cx="2427636" cy="7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406219" y="2798956"/>
                <a:ext cx="29131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∗(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9" y="2798956"/>
                <a:ext cx="2913105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/>
              <p:cNvSpPr/>
              <p:nvPr/>
            </p:nvSpPr>
            <p:spPr>
              <a:xfrm>
                <a:off x="406219" y="3518211"/>
                <a:ext cx="3856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=1 000 ∗(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1+0,018)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9" y="3518211"/>
                <a:ext cx="3856825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460478" y="4343401"/>
                <a:ext cx="26784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cs-CZ" sz="2400" b="0" i="1">
                          <a:latin typeface="Cambria Math" panose="02040503050406030204" pitchFamily="18" charset="0"/>
                        </a:rPr>
                        <m:t>=1 093, 30 </m:t>
                      </m:r>
                      <m:r>
                        <a:rPr lang="cs-CZ" sz="2400" b="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400" b="0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8" y="4343401"/>
                <a:ext cx="267849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2800" b="1" dirty="0" smtClean="0"/>
              <a:t>3. </a:t>
            </a:r>
            <a:r>
              <a:rPr lang="cs-CZ" b="1" dirty="0"/>
              <a:t>Narodí se dcera, v den narození jí rodiče uloží na účet při 5 % takovou částku, by si v den svých osmnácti mohla vyzvednout 1 mil. Kč. Kolik musí uložit?</a:t>
            </a: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798956"/>
            <a:ext cx="2427636" cy="7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4879"/>
              </p:ext>
            </p:extLst>
          </p:nvPr>
        </p:nvGraphicFramePr>
        <p:xfrm>
          <a:off x="457200" y="3604342"/>
          <a:ext cx="222377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Rovnice" r:id="rId3" imgW="952087" imgH="431613" progId="Equation.3">
                  <p:embed/>
                </p:oleObj>
              </mc:Choice>
              <mc:Fallback>
                <p:oleObj name="Rovnice" r:id="rId3" imgW="952087" imgH="431613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04342"/>
                        <a:ext cx="2223776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80109" y="4982119"/>
                <a:ext cx="2977958" cy="774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sz="2000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>
                              <a:latin typeface="Cambria Math" panose="02040503050406030204" pitchFamily="18" charset="0"/>
                            </a:rPr>
                            <m:t>1 000 000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endChr m:val="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b="0" i="0">
                                  <a:latin typeface="Cambria Math" panose="02040503050406030204" pitchFamily="18" charset="0"/>
                                </a:rPr>
                                <m:t>1+0,05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000" b="0" i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" y="4982119"/>
                <a:ext cx="2977958" cy="774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3200981" y="4518722"/>
            <a:ext cx="338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= 415 521 Kč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Nabídka výrobních faktorů</a:t>
            </a:r>
            <a:r>
              <a:rPr lang="cs-CZ" dirty="0"/>
              <a:t> je specifická tím, že vlastníkem výrobních faktorů jsou spotřebitelé (resp. domácnosti), tzn., že se řídí snahou maximalizovat užitek.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8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i="1" dirty="0"/>
              <a:t>Rovnováha na trhu výrobního </a:t>
            </a:r>
            <a:r>
              <a:rPr lang="cs-CZ" b="1" i="1" dirty="0" smtClean="0"/>
              <a:t>faktoru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81" y="2467031"/>
            <a:ext cx="3729725" cy="36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995"/>
            <a:ext cx="8229600" cy="4799167"/>
          </a:xfrm>
        </p:spPr>
        <p:txBody>
          <a:bodyPr>
            <a:normAutofit/>
          </a:bodyPr>
          <a:lstStyle/>
          <a:p>
            <a:r>
              <a:rPr lang="cs-CZ" b="1" dirty="0"/>
              <a:t>Cena výrobního faktoru</a:t>
            </a:r>
            <a:r>
              <a:rPr lang="cs-CZ" dirty="0"/>
              <a:t> je </a:t>
            </a:r>
            <a:r>
              <a:rPr lang="cs-CZ" b="1" i="1" dirty="0"/>
              <a:t>cena spojená se službou tohoto</a:t>
            </a:r>
            <a:r>
              <a:rPr lang="cs-CZ" dirty="0"/>
              <a:t> </a:t>
            </a:r>
            <a:r>
              <a:rPr lang="cs-CZ" b="1" i="1" dirty="0"/>
              <a:t>faktoru</a:t>
            </a:r>
            <a:r>
              <a:rPr lang="cs-CZ" dirty="0"/>
              <a:t>, tzn. s jeho pronájmem. </a:t>
            </a:r>
            <a:endParaRPr lang="cs-CZ" dirty="0" smtClean="0"/>
          </a:p>
          <a:p>
            <a:r>
              <a:rPr lang="cs-CZ" dirty="0" smtClean="0"/>
              <a:t>Jde-li </a:t>
            </a:r>
            <a:r>
              <a:rPr lang="cs-CZ" dirty="0"/>
              <a:t>o </a:t>
            </a:r>
            <a:r>
              <a:rPr lang="cs-CZ" b="1" dirty="0"/>
              <a:t>práci (L)</a:t>
            </a:r>
            <a:r>
              <a:rPr lang="cs-CZ" dirty="0"/>
              <a:t>, platí se za její službu </a:t>
            </a:r>
            <a:r>
              <a:rPr lang="cs-CZ" b="1" dirty="0"/>
              <a:t>mzda </a:t>
            </a:r>
            <a:r>
              <a:rPr lang="cs-CZ" dirty="0"/>
              <a:t>a cenou této služby je </a:t>
            </a:r>
            <a:r>
              <a:rPr lang="cs-CZ" b="1" dirty="0"/>
              <a:t>mzdová sazba (w)</a:t>
            </a:r>
            <a:r>
              <a:rPr lang="cs-CZ" dirty="0"/>
              <a:t>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08" y="3974220"/>
            <a:ext cx="2151942" cy="215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4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2695</Words>
  <Application>Microsoft Office PowerPoint</Application>
  <PresentationFormat>Předvádění na obrazovce (4:3)</PresentationFormat>
  <Paragraphs>332</Paragraphs>
  <Slides>69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 Math</vt:lpstr>
      <vt:lpstr>Times New Roman</vt:lpstr>
      <vt:lpstr>Office Theme</vt:lpstr>
      <vt:lpstr>Editor rovnic 3.0</vt:lpstr>
      <vt:lpstr>Rovnice</vt:lpstr>
      <vt:lpstr>Mikroekonomie XMIK   Specifika trhů s výrobními faktory, trh půdy a kapitálu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Výrobní faktory</vt:lpstr>
      <vt:lpstr>Trh půdy (přírodní zdroje)</vt:lpstr>
      <vt:lpstr>Trh půdy (přírodní zdroje)</vt:lpstr>
      <vt:lpstr>Trh půdy (přírodní zdroje)</vt:lpstr>
      <vt:lpstr>Trh půdy (přírodní zdroje)</vt:lpstr>
      <vt:lpstr>Trh půdy (přírodní zdroje)</vt:lpstr>
      <vt:lpstr>Trh půdy (přírodní zdroje)</vt:lpstr>
      <vt:lpstr>Trh půdy (přírodní zdroje)</vt:lpstr>
      <vt:lpstr>Trh půdy (přírodní zdroje)</vt:lpstr>
      <vt:lpstr>Trh půdy (přírodní zdroje)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Trh kapitálu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139</cp:revision>
  <cp:lastPrinted>2024-09-22T15:08:10Z</cp:lastPrinted>
  <dcterms:modified xsi:type="dcterms:W3CDTF">2024-11-10T16:58:43Z</dcterms:modified>
</cp:coreProperties>
</file>