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handoutMasterIdLst>
    <p:handoutMasterId r:id="rId14"/>
  </p:handoutMasterIdLst>
  <p:sldIdLst>
    <p:sldId id="256" r:id="rId2"/>
    <p:sldId id="547" r:id="rId3"/>
    <p:sldId id="554" r:id="rId4"/>
    <p:sldId id="433" r:id="rId5"/>
    <p:sldId id="548" r:id="rId6"/>
    <p:sldId id="549" r:id="rId7"/>
    <p:sldId id="550" r:id="rId8"/>
    <p:sldId id="551" r:id="rId9"/>
    <p:sldId id="552" r:id="rId10"/>
    <p:sldId id="553" r:id="rId11"/>
    <p:sldId id="261" r:id="rId12"/>
  </p:sldIdLst>
  <p:sldSz cx="9144000" cy="6858000" type="screen4x3"/>
  <p:notesSz cx="9925050" cy="67976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6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855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1898" y="1"/>
            <a:ext cx="4300855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A09BB-5A47-43AC-96B3-A21A155AF4B1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0855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1898" y="6456612"/>
            <a:ext cx="4300855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AA3D4-73EB-4034-88FC-4E409C142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818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4300855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621898" y="0"/>
            <a:ext cx="4300855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262313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92505" y="3228896"/>
            <a:ext cx="794004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456612"/>
            <a:ext cx="4300855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621898" y="6456612"/>
            <a:ext cx="4300855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2313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992505" y="3228896"/>
            <a:ext cx="794004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5621898" y="6456612"/>
            <a:ext cx="4300855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992505" y="3228896"/>
            <a:ext cx="794004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2313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0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49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11" Type="http://schemas.openxmlformats.org/officeDocument/2006/relationships/image" Target="../media/image48.png"/><Relationship Id="rId5" Type="http://schemas.openxmlformats.org/officeDocument/2006/relationships/image" Target="../media/image44.png"/><Relationship Id="rId15" Type="http://schemas.openxmlformats.org/officeDocument/2006/relationships/image" Target="../media/image52.png"/><Relationship Id="rId10" Type="http://schemas.openxmlformats.org/officeDocument/2006/relationships/image" Target="../media/image33.png"/><Relationship Id="rId4" Type="http://schemas.openxmlformats.org/officeDocument/2006/relationships/image" Target="../media/image43.png"/><Relationship Id="rId9" Type="http://schemas.openxmlformats.org/officeDocument/2006/relationships/image" Target="../media/image32.png"/><Relationship Id="rId14" Type="http://schemas.openxmlformats.org/officeDocument/2006/relationships/image" Target="../media/image5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18" Type="http://schemas.openxmlformats.org/officeDocument/2006/relationships/image" Target="../media/image4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17" Type="http://schemas.openxmlformats.org/officeDocument/2006/relationships/image" Target="../media/image39.png"/><Relationship Id="rId2" Type="http://schemas.openxmlformats.org/officeDocument/2006/relationships/image" Target="../media/image24.png"/><Relationship Id="rId16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5" Type="http://schemas.openxmlformats.org/officeDocument/2006/relationships/image" Target="../media/image3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lnSpc>
                <a:spcPct val="150000"/>
              </a:lnSpc>
              <a:buClr>
                <a:srgbClr val="D10202"/>
              </a:buClr>
              <a:buSzPts val="4400"/>
            </a:pPr>
            <a:r>
              <a:rPr lang="cs-CZ" b="1" dirty="0">
                <a:solidFill>
                  <a:srgbClr val="D10202"/>
                </a:solidFill>
              </a:rPr>
              <a:t>Mikroekonomie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XMIK 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Nedokonalá konkurence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05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11. 2024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57922"/>
            <a:ext cx="8229600" cy="825190"/>
          </a:xfrm>
        </p:spPr>
        <p:txBody>
          <a:bodyPr>
            <a:noAutofit/>
          </a:bodyPr>
          <a:lstStyle/>
          <a:p>
            <a:pPr marL="257175" indent="-257175" fontAlgn="base"/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procvičení</a:t>
            </a:r>
            <a:endParaRPr lang="cs-CZ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223024" y="1483112"/>
                <a:ext cx="8675650" cy="4643051"/>
              </a:xfrm>
            </p:spPr>
            <p:txBody>
              <a:bodyPr>
                <a:normAutofit/>
              </a:bodyPr>
              <a:lstStyle/>
              <a:p>
                <a:pPr marL="114300" lvl="0" indent="0">
                  <a:lnSpc>
                    <a:spcPct val="110000"/>
                  </a:lnSpc>
                  <a:spcAft>
                    <a:spcPts val="600"/>
                  </a:spcAft>
                  <a:buNone/>
                </a:pPr>
                <a:r>
                  <a:rPr lang="cs-CZ" sz="2800" b="1" dirty="0"/>
                  <a:t>3. </a:t>
                </a:r>
                <a:r>
                  <a:rPr lang="cs-CZ" sz="2800" b="1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Víte-li, že firma je charakterizována těmito </a:t>
                </a:r>
              </a:p>
              <a:p>
                <a:pPr marL="114300" lvl="0" indent="0">
                  <a:lnSpc>
                    <a:spcPct val="110000"/>
                  </a:lnSpc>
                  <a:spcAft>
                    <a:spcPts val="600"/>
                  </a:spcAft>
                  <a:buNone/>
                </a:pPr>
                <a:r>
                  <a:rPr lang="cs-CZ" sz="2800" b="1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proměnnými: </a:t>
                </a:r>
                <a14:m>
                  <m:oMath xmlns:m="http://schemas.openxmlformats.org/officeDocument/2006/math">
                    <m:r>
                      <a:rPr lang="cs-CZ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𝑻𝑹</m:t>
                    </m:r>
                    <m:r>
                      <a:rPr lang="cs-CZ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𝟓𝟎</m:t>
                    </m:r>
                    <m:r>
                      <a:rPr lang="cs-CZ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𝑸</m:t>
                    </m:r>
                    <m:r>
                      <a:rPr lang="cs-CZ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− </m:t>
                    </m:r>
                    <m:sSup>
                      <m:sSupPr>
                        <m:ctrlPr>
                          <a:rPr lang="cs-CZ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cs-CZ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cs-CZ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𝑸</m:t>
                        </m:r>
                      </m:e>
                      <m:sup>
                        <m:r>
                          <a:rPr lang="cs-CZ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cs-CZ" sz="28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cs-CZ" sz="2800" b="1" dirty="0"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MC = 2Q</a:t>
                </a:r>
              </a:p>
              <a:p>
                <a:pPr lvl="0" indent="-457200">
                  <a:lnSpc>
                    <a:spcPct val="110000"/>
                  </a:lnSpc>
                  <a:buFont typeface="+mj-lt"/>
                  <a:buAutoNum type="alphaLcParenR" startAt="2"/>
                </a:pPr>
                <a:r>
                  <a:rPr lang="cs-CZ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Určete množství, cenu a zisk monopolu maximalizující zisk</a:t>
                </a:r>
              </a:p>
              <a:p>
                <a:pPr marL="114300" lvl="0" indent="0">
                  <a:lnSpc>
                    <a:spcPct val="110000"/>
                  </a:lnSpc>
                  <a:spcAft>
                    <a:spcPts val="600"/>
                  </a:spcAft>
                  <a:buNone/>
                </a:pPr>
                <a:endParaRPr lang="cs-CZ" sz="2800" b="1" dirty="0">
                  <a:latin typeface="Century Gothic" panose="020B0502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024" y="1483112"/>
                <a:ext cx="8675650" cy="4643051"/>
              </a:xfrm>
              <a:blipFill>
                <a:blip r:embed="rId2"/>
                <a:stretch>
                  <a:fillRect l="-632" t="-13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10/11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79348" y="3342972"/>
            <a:ext cx="946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MR = MC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/>
              <p:cNvSpPr/>
              <p:nvPr/>
            </p:nvSpPr>
            <p:spPr>
              <a:xfrm>
                <a:off x="584024" y="3804637"/>
                <a:ext cx="141987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𝑀𝑅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=50 −4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024" y="3804637"/>
                <a:ext cx="1419876" cy="307777"/>
              </a:xfrm>
              <a:prstGeom prst="rect">
                <a:avLst/>
              </a:prstGeom>
              <a:blipFill>
                <a:blip r:embed="rId3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542146" y="4236467"/>
                <a:ext cx="96282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𝑀𝐶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146" y="4236467"/>
                <a:ext cx="962828" cy="307777"/>
              </a:xfrm>
              <a:prstGeom prst="rect">
                <a:avLst/>
              </a:prstGeom>
              <a:blipFill>
                <a:blip r:embed="rId4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/>
              <p:cNvSpPr/>
              <p:nvPr/>
            </p:nvSpPr>
            <p:spPr>
              <a:xfrm>
                <a:off x="542146" y="4713402"/>
                <a:ext cx="137499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50 −4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146" y="4713402"/>
                <a:ext cx="1374992" cy="307777"/>
              </a:xfrm>
              <a:prstGeom prst="rect">
                <a:avLst/>
              </a:prstGeom>
              <a:blipFill>
                <a:blip r:embed="rId5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471814" y="5190337"/>
                <a:ext cx="164429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 −2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=−50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814" y="5190337"/>
                <a:ext cx="1644296" cy="307777"/>
              </a:xfrm>
              <a:prstGeom prst="rect">
                <a:avLst/>
              </a:prstGeom>
              <a:blipFill>
                <a:blip r:embed="rId6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/>
              <p:cNvSpPr/>
              <p:nvPr/>
            </p:nvSpPr>
            <p:spPr>
              <a:xfrm>
                <a:off x="441894" y="5569319"/>
                <a:ext cx="116333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=−50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894" y="5569319"/>
                <a:ext cx="1163332" cy="307777"/>
              </a:xfrm>
              <a:prstGeom prst="rect">
                <a:avLst/>
              </a:prstGeom>
              <a:blipFill>
                <a:blip r:embed="rId7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/>
              <p:cNvSpPr/>
              <p:nvPr/>
            </p:nvSpPr>
            <p:spPr>
              <a:xfrm>
                <a:off x="542146" y="5880412"/>
                <a:ext cx="122969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>
                          <a:latin typeface="Cambria Math" panose="02040503050406030204" pitchFamily="18" charset="0"/>
                        </a:rPr>
                        <m:t>𝑸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𝟑𝟑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𝒌𝒔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1" name="Obdélní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146" y="5880412"/>
                <a:ext cx="1229696" cy="307777"/>
              </a:xfrm>
              <a:prstGeom prst="rect">
                <a:avLst/>
              </a:prstGeom>
              <a:blipFill>
                <a:blip r:embed="rId8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/>
              <p:cNvSpPr/>
              <p:nvPr/>
            </p:nvSpPr>
            <p:spPr>
              <a:xfrm>
                <a:off x="3706603" y="3275112"/>
                <a:ext cx="173079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𝐴𝑅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=50 −2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Obdélní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6603" y="3275112"/>
                <a:ext cx="1730794" cy="307777"/>
              </a:xfrm>
              <a:prstGeom prst="rect">
                <a:avLst/>
              </a:prstGeom>
              <a:blipFill>
                <a:blip r:embed="rId9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délník 12"/>
              <p:cNvSpPr/>
              <p:nvPr/>
            </p:nvSpPr>
            <p:spPr>
              <a:xfrm>
                <a:off x="3706603" y="3650749"/>
                <a:ext cx="126348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=50 −2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3" name="Obdélní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6603" y="3650749"/>
                <a:ext cx="1263486" cy="307777"/>
              </a:xfrm>
              <a:prstGeom prst="rect">
                <a:avLst/>
              </a:prstGeom>
              <a:blipFill>
                <a:blip r:embed="rId10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délník 13"/>
              <p:cNvSpPr/>
              <p:nvPr/>
            </p:nvSpPr>
            <p:spPr>
              <a:xfrm>
                <a:off x="3691333" y="4051883"/>
                <a:ext cx="163775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=50 −2∗8,33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4" name="Obdélní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1333" y="4051883"/>
                <a:ext cx="1637756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/>
              <p:cNvSpPr/>
              <p:nvPr/>
            </p:nvSpPr>
            <p:spPr>
              <a:xfrm>
                <a:off x="3706603" y="4475939"/>
                <a:ext cx="134511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𝟑𝟑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𝟑𝟒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5" name="Obdélní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6603" y="4475939"/>
                <a:ext cx="1345112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bdélník 15"/>
          <p:cNvSpPr/>
          <p:nvPr/>
        </p:nvSpPr>
        <p:spPr>
          <a:xfrm>
            <a:off x="5951070" y="3312722"/>
            <a:ext cx="11480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π</a:t>
            </a:r>
            <a:r>
              <a:rPr lang="cs-CZ" dirty="0"/>
              <a:t> = TR - TC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délník 16"/>
              <p:cNvSpPr/>
              <p:nvPr/>
            </p:nvSpPr>
            <p:spPr>
              <a:xfrm>
                <a:off x="5951070" y="3745750"/>
                <a:ext cx="213090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π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=(</m:t>
                    </m:r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50</m:t>
                    </m:r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− 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cs-CZ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/>
                  <a:t>) –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17" name="Obdélní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1070" y="3745750"/>
                <a:ext cx="2130904" cy="307777"/>
              </a:xfrm>
              <a:prstGeom prst="rect">
                <a:avLst/>
              </a:prstGeom>
              <a:blipFill>
                <a:blip r:embed="rId13"/>
                <a:stretch>
                  <a:fillRect t="-1961" b="-1960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délník 17"/>
              <p:cNvSpPr/>
              <p:nvPr/>
            </p:nvSpPr>
            <p:spPr>
              <a:xfrm>
                <a:off x="5971756" y="4193689"/>
                <a:ext cx="308738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π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=(</m:t>
                    </m:r>
                    <m:r>
                      <a:rPr lang="cs-CZ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50∗8,33 − 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2∗8,33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/>
                  <a:t>) –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8,33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18" name="Obdélní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1756" y="4193689"/>
                <a:ext cx="3087384" cy="307777"/>
              </a:xfrm>
              <a:prstGeom prst="rect">
                <a:avLst/>
              </a:prstGeom>
              <a:blipFill>
                <a:blip r:embed="rId14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délník 18"/>
              <p:cNvSpPr/>
              <p:nvPr/>
            </p:nvSpPr>
            <p:spPr>
              <a:xfrm>
                <a:off x="5951070" y="4711987"/>
                <a:ext cx="145251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>
                          <a:latin typeface="Cambria Math" panose="02040503050406030204" pitchFamily="18" charset="0"/>
                        </a:rPr>
                        <m:t>𝝅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𝟐𝟎𝟖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𝟑𝟑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9" name="Obdélník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1070" y="4711987"/>
                <a:ext cx="1452513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8583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47493"/>
            <a:ext cx="8229600" cy="355892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Řešení opakování z minulého týdne</a:t>
            </a: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178D2DB-2122-63FD-2658-B15F748E6CAC}"/>
              </a:ext>
            </a:extLst>
          </p:cNvPr>
          <p:cNvSpPr txBox="1"/>
          <p:nvPr/>
        </p:nvSpPr>
        <p:spPr>
          <a:xfrm>
            <a:off x="745958" y="1588168"/>
            <a:ext cx="78445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/>
              <a:t>B</a:t>
            </a:r>
          </a:p>
          <a:p>
            <a:pPr marL="342900" indent="-342900">
              <a:buAutoNum type="arabicPeriod"/>
            </a:pPr>
            <a:r>
              <a:rPr lang="cs-CZ" dirty="0"/>
              <a:t>B</a:t>
            </a:r>
          </a:p>
          <a:p>
            <a:pPr marL="342900" indent="-342900">
              <a:buAutoNum type="arabicPeriod"/>
            </a:pPr>
            <a:r>
              <a:rPr lang="cs-CZ" dirty="0"/>
              <a:t>C</a:t>
            </a:r>
          </a:p>
          <a:p>
            <a:pPr marL="342900" indent="-342900">
              <a:buAutoNum type="arabicPeriod"/>
            </a:pPr>
            <a:r>
              <a:rPr lang="cs-CZ" dirty="0"/>
              <a:t>D</a:t>
            </a:r>
          </a:p>
          <a:p>
            <a:pPr marL="342900" indent="-342900">
              <a:buAutoNum type="arabicPeriod"/>
            </a:pPr>
            <a:r>
              <a:rPr lang="cs-CZ" dirty="0"/>
              <a:t>D</a:t>
            </a:r>
          </a:p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0894045-95DC-DA67-8D8E-8FC85334AA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8253" y="1419817"/>
            <a:ext cx="3336092" cy="459069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2D0EA90C-04D6-0F3E-1C54-173D3DBDC0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1009" y="2149641"/>
            <a:ext cx="3531759" cy="287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070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47493"/>
            <a:ext cx="8229600" cy="355892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Přehled jednotlivých tržních struktur</a:t>
            </a: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3/11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" name="Group 137">
            <a:extLst>
              <a:ext uri="{FF2B5EF4-FFF2-40B4-BE49-F238E27FC236}">
                <a16:creationId xmlns:a16="http://schemas.microsoft.com/office/drawing/2014/main" id="{D9E3801F-D958-47EE-962C-DBC46BC51EC5}"/>
              </a:ext>
            </a:extLst>
          </p:cNvPr>
          <p:cNvGraphicFramePr>
            <a:graphicFrameLocks/>
          </p:cNvGraphicFramePr>
          <p:nvPr/>
        </p:nvGraphicFramePr>
        <p:xfrm>
          <a:off x="814733" y="1329905"/>
          <a:ext cx="7514533" cy="4883990"/>
        </p:xfrm>
        <a:graphic>
          <a:graphicData uri="http://schemas.openxmlformats.org/drawingml/2006/table">
            <a:tbl>
              <a:tblPr/>
              <a:tblGrid>
                <a:gridCol w="16281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7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29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8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7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7242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kritérium</a:t>
                      </a:r>
                    </a:p>
                  </a:txBody>
                  <a:tcPr marL="91437" marR="91437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Dokonalá konkurence</a:t>
                      </a:r>
                    </a:p>
                  </a:txBody>
                  <a:tcPr marL="91437" marR="91437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Nedokonalá konkurence</a:t>
                      </a:r>
                    </a:p>
                  </a:txBody>
                  <a:tcPr marL="91437" marR="91437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2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monopol</a:t>
                      </a:r>
                    </a:p>
                  </a:txBody>
                  <a:tcPr marL="91437" marR="91437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oligopol</a:t>
                      </a:r>
                    </a:p>
                  </a:txBody>
                  <a:tcPr marL="91437" marR="91437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monopolistická konkurence</a:t>
                      </a:r>
                    </a:p>
                  </a:txBody>
                  <a:tcPr marL="91437" marR="91437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0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počet firem v odvětví</a:t>
                      </a:r>
                    </a:p>
                  </a:txBody>
                  <a:tcPr marL="91437" marR="91437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velmi mnoho</a:t>
                      </a:r>
                    </a:p>
                  </a:txBody>
                  <a:tcPr marL="91437" marR="91437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jedna</a:t>
                      </a:r>
                    </a:p>
                  </a:txBody>
                  <a:tcPr marL="91437" marR="91437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málo</a:t>
                      </a:r>
                    </a:p>
                  </a:txBody>
                  <a:tcPr marL="91437" marR="91437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mnoho</a:t>
                      </a:r>
                    </a:p>
                  </a:txBody>
                  <a:tcPr marL="91437" marR="91437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2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produkt</a:t>
                      </a:r>
                    </a:p>
                  </a:txBody>
                  <a:tcPr marL="91437" marR="91437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homogenní</a:t>
                      </a:r>
                    </a:p>
                  </a:txBody>
                  <a:tcPr marL="91437" marR="91437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diferencovaný</a:t>
                      </a:r>
                    </a:p>
                  </a:txBody>
                  <a:tcPr marL="91437" marR="91437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diferencovaný</a:t>
                      </a:r>
                    </a:p>
                  </a:txBody>
                  <a:tcPr marL="91437" marR="91437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diferencovaný</a:t>
                      </a:r>
                    </a:p>
                  </a:txBody>
                  <a:tcPr marL="91437" marR="91437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2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bariéry vstupu</a:t>
                      </a:r>
                    </a:p>
                  </a:txBody>
                  <a:tcPr marL="91437" marR="91437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žádné</a:t>
                      </a:r>
                    </a:p>
                  </a:txBody>
                  <a:tcPr marL="91437" marR="91437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velké</a:t>
                      </a:r>
                    </a:p>
                  </a:txBody>
                  <a:tcPr marL="91437" marR="91437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určité</a:t>
                      </a:r>
                    </a:p>
                  </a:txBody>
                  <a:tcPr marL="91437" marR="91437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žádné</a:t>
                      </a:r>
                    </a:p>
                  </a:txBody>
                  <a:tcPr marL="91437" marR="91437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52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možnosti firmy ovlivnit cenu</a:t>
                      </a:r>
                    </a:p>
                  </a:txBody>
                  <a:tcPr marL="91437" marR="91437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žádné</a:t>
                      </a:r>
                    </a:p>
                  </a:txBody>
                  <a:tcPr marL="91437" marR="91437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výrazná</a:t>
                      </a:r>
                    </a:p>
                  </a:txBody>
                  <a:tcPr marL="91437" marR="91437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značná</a:t>
                      </a:r>
                    </a:p>
                  </a:txBody>
                  <a:tcPr marL="91437" marR="91437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omezená</a:t>
                      </a:r>
                    </a:p>
                  </a:txBody>
                  <a:tcPr marL="91437" marR="91437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1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podmínka rovnovážného Q produkce</a:t>
                      </a:r>
                    </a:p>
                  </a:txBody>
                  <a:tcPr marL="91437" marR="91437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 = MC </a:t>
                      </a:r>
                    </a:p>
                  </a:txBody>
                  <a:tcPr marL="91437" marR="91437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 = MC</a:t>
                      </a:r>
                    </a:p>
                  </a:txBody>
                  <a:tcPr marL="91437" marR="91437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 = MC</a:t>
                      </a:r>
                    </a:p>
                  </a:txBody>
                  <a:tcPr marL="91437" marR="91437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 = MC</a:t>
                      </a:r>
                    </a:p>
                  </a:txBody>
                  <a:tcPr marL="91437" marR="91437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3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vztah P a MC</a:t>
                      </a:r>
                    </a:p>
                  </a:txBody>
                  <a:tcPr marL="91437" marR="91437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 = MC</a:t>
                      </a:r>
                    </a:p>
                  </a:txBody>
                  <a:tcPr marL="91437" marR="91437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 </a:t>
                      </a:r>
                      <a:r>
                        <a:rPr kumimoji="0" lang="en-US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MC</a:t>
                      </a:r>
                    </a:p>
                  </a:txBody>
                  <a:tcPr marL="91437" marR="91437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 </a:t>
                      </a:r>
                      <a:r>
                        <a:rPr kumimoji="0" lang="en-US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 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</a:t>
                      </a:r>
                      <a:r>
                        <a:rPr kumimoji="0" lang="en-US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37" marR="91437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 </a:t>
                      </a:r>
                      <a:r>
                        <a:rPr kumimoji="0" lang="en-US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 MC</a:t>
                      </a: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37" marR="91437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000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57922"/>
            <a:ext cx="8229600" cy="825190"/>
          </a:xfrm>
        </p:spPr>
        <p:txBody>
          <a:bodyPr>
            <a:noAutofit/>
          </a:bodyPr>
          <a:lstStyle/>
          <a:p>
            <a:pPr marL="257175" indent="-257175" fontAlgn="base"/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procvičení</a:t>
            </a:r>
            <a:endParaRPr lang="cs-CZ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024" y="1483112"/>
            <a:ext cx="8675650" cy="46430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1. Monopolní výrobce má MC=AC=10 Kč. Křivka tržní poptávky je dána vztahem P=40-Q. Vypočtěte a zakreslete: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400" dirty="0"/>
              <a:t>Objem produkce a cenu, při niž monopol maximalizuje celkový čistý ekonomický zisk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400" dirty="0"/>
              <a:t>Objem produkce a cenu „dokonalé konkurence“</a:t>
            </a: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4/11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565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57922"/>
            <a:ext cx="8229600" cy="825190"/>
          </a:xfrm>
        </p:spPr>
        <p:txBody>
          <a:bodyPr>
            <a:noAutofit/>
          </a:bodyPr>
          <a:lstStyle/>
          <a:p>
            <a:pPr marL="257175" indent="-257175" fontAlgn="base"/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procvičení</a:t>
            </a:r>
            <a:endParaRPr lang="cs-CZ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024" y="1483112"/>
            <a:ext cx="8675650" cy="46430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1. Monopolní výrobce má MC=AC=10 Kč. Křivka tržní poptávky je dána vztahem P=40-Q. Vypočtěte a zakreslete: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400" dirty="0"/>
              <a:t>Objem produkce a cenu, při niž monopol maximalizuje celkový čistý ekonomický zisk</a:t>
            </a:r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5/11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23024" y="3650749"/>
            <a:ext cx="946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MR = MC</a:t>
            </a:r>
          </a:p>
        </p:txBody>
      </p:sp>
      <p:sp>
        <p:nvSpPr>
          <p:cNvPr id="6" name="Obdélník 5"/>
          <p:cNvSpPr/>
          <p:nvPr/>
        </p:nvSpPr>
        <p:spPr>
          <a:xfrm>
            <a:off x="223024" y="3958526"/>
            <a:ext cx="9060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P = 40-Q</a:t>
            </a:r>
          </a:p>
        </p:txBody>
      </p:sp>
      <p:sp>
        <p:nvSpPr>
          <p:cNvPr id="7" name="Obdélník 6"/>
          <p:cNvSpPr/>
          <p:nvPr/>
        </p:nvSpPr>
        <p:spPr>
          <a:xfrm>
            <a:off x="223024" y="4326666"/>
            <a:ext cx="10567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TR = P * Q</a:t>
            </a:r>
          </a:p>
        </p:txBody>
      </p:sp>
      <p:sp>
        <p:nvSpPr>
          <p:cNvPr id="8" name="Obdélník 7"/>
          <p:cNvSpPr/>
          <p:nvPr/>
        </p:nvSpPr>
        <p:spPr>
          <a:xfrm>
            <a:off x="198953" y="4704385"/>
            <a:ext cx="13532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TR = (40-Q)*Q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52173" y="5110196"/>
                <a:ext cx="17177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=40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− </m:t>
                      </m:r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73" y="5110196"/>
                <a:ext cx="1717714" cy="276999"/>
              </a:xfrm>
              <a:prstGeom prst="rect">
                <a:avLst/>
              </a:prstGeom>
              <a:blipFill>
                <a:blip r:embed="rId2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/>
              <p:cNvSpPr/>
              <p:nvPr/>
            </p:nvSpPr>
            <p:spPr>
              <a:xfrm>
                <a:off x="132333" y="5447558"/>
                <a:ext cx="141987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𝑀𝑅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=40 −2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333" y="5447558"/>
                <a:ext cx="1419876" cy="307777"/>
              </a:xfrm>
              <a:prstGeom prst="rect">
                <a:avLst/>
              </a:prstGeom>
              <a:blipFill>
                <a:blip r:embed="rId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/>
              <p:cNvSpPr/>
              <p:nvPr/>
            </p:nvSpPr>
            <p:spPr>
              <a:xfrm>
                <a:off x="132333" y="5818386"/>
                <a:ext cx="93512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𝑀𝐶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Obdélní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333" y="5818386"/>
                <a:ext cx="935128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bdélník 11"/>
          <p:cNvSpPr/>
          <p:nvPr/>
        </p:nvSpPr>
        <p:spPr>
          <a:xfrm>
            <a:off x="2783720" y="3731580"/>
            <a:ext cx="946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MR = MC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2705621" y="4326666"/>
            <a:ext cx="13468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-2Q = - 40 +10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2767337" y="4018889"/>
            <a:ext cx="12234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40 – 2Q = 10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2705621" y="4655986"/>
            <a:ext cx="9444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-2Q = -30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2754866" y="4986942"/>
            <a:ext cx="9749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Q = 15 ks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4580887" y="3650749"/>
            <a:ext cx="9060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P = 40-Q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4551230" y="4018889"/>
            <a:ext cx="9653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P = 40-15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4541887" y="4348209"/>
            <a:ext cx="9861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P = 25 Kč</a:t>
            </a:r>
          </a:p>
        </p:txBody>
      </p:sp>
    </p:spTree>
    <p:extLst>
      <p:ext uri="{BB962C8B-B14F-4D97-AF65-F5344CB8AC3E}">
        <p14:creationId xmlns:p14="http://schemas.microsoft.com/office/powerpoint/2010/main" val="25926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57922"/>
            <a:ext cx="8229600" cy="825190"/>
          </a:xfrm>
        </p:spPr>
        <p:txBody>
          <a:bodyPr>
            <a:noAutofit/>
          </a:bodyPr>
          <a:lstStyle/>
          <a:p>
            <a:pPr marL="257175" indent="-257175" fontAlgn="base"/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procvičení</a:t>
            </a:r>
            <a:endParaRPr lang="cs-CZ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024" y="1483112"/>
            <a:ext cx="8675650" cy="46430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1. Monopolní výrobce má MC=AC=10 Kč. Křivka tržní poptávky je dána vztahem P=40-Q. Vypočtěte a zakreslete:</a:t>
            </a:r>
          </a:p>
          <a:p>
            <a:pPr marL="0" indent="0">
              <a:buNone/>
            </a:pPr>
            <a:r>
              <a:rPr lang="cs-CZ" sz="2400" dirty="0"/>
              <a:t>b) Objem produkce a cenu „dokonalé konkurence“</a:t>
            </a: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6/11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96067" y="3496860"/>
            <a:ext cx="8755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dirty="0"/>
              <a:t>P = MC</a:t>
            </a:r>
          </a:p>
        </p:txBody>
      </p:sp>
      <p:sp>
        <p:nvSpPr>
          <p:cNvPr id="6" name="Obdélník 5"/>
          <p:cNvSpPr/>
          <p:nvPr/>
        </p:nvSpPr>
        <p:spPr>
          <a:xfrm>
            <a:off x="696067" y="3895777"/>
            <a:ext cx="11047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dirty="0"/>
              <a:t>40-Q = 10</a:t>
            </a:r>
          </a:p>
        </p:txBody>
      </p:sp>
      <p:sp>
        <p:nvSpPr>
          <p:cNvPr id="7" name="Obdélník 6"/>
          <p:cNvSpPr/>
          <p:nvPr/>
        </p:nvSpPr>
        <p:spPr>
          <a:xfrm>
            <a:off x="670233" y="4352827"/>
            <a:ext cx="14093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dirty="0"/>
              <a:t>-Q = - 40 +10</a:t>
            </a:r>
          </a:p>
        </p:txBody>
      </p:sp>
      <p:sp>
        <p:nvSpPr>
          <p:cNvPr id="8" name="Obdélník 7"/>
          <p:cNvSpPr/>
          <p:nvPr/>
        </p:nvSpPr>
        <p:spPr>
          <a:xfrm>
            <a:off x="696067" y="4797833"/>
            <a:ext cx="10935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b="1" dirty="0"/>
              <a:t>Q = 30 ks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835977" y="3554788"/>
            <a:ext cx="82875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cs-CZ" sz="1600" dirty="0"/>
              <a:t>P = 40-Q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743047" y="4014273"/>
            <a:ext cx="11961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dirty="0"/>
              <a:t>P = 40 - 30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2757269" y="4490056"/>
            <a:ext cx="11031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b="1" dirty="0"/>
              <a:t>P = 10 Kč</a:t>
            </a:r>
          </a:p>
        </p:txBody>
      </p:sp>
    </p:spTree>
    <p:extLst>
      <p:ext uri="{BB962C8B-B14F-4D97-AF65-F5344CB8AC3E}">
        <p14:creationId xmlns:p14="http://schemas.microsoft.com/office/powerpoint/2010/main" val="249918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57922"/>
            <a:ext cx="8229600" cy="825190"/>
          </a:xfrm>
        </p:spPr>
        <p:txBody>
          <a:bodyPr>
            <a:noAutofit/>
          </a:bodyPr>
          <a:lstStyle/>
          <a:p>
            <a:pPr marL="257175" indent="-257175" fontAlgn="base"/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procvičení</a:t>
            </a:r>
            <a:endParaRPr lang="cs-CZ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024" y="1483112"/>
            <a:ext cx="8675650" cy="464305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cs-CZ" sz="2800" b="1" dirty="0"/>
              <a:t>2. Nedokonalý konkurent chce maximalizovat svoje celkové příjmy. Křivka poptávky je popsána rovnicí P=180–15Q. Jak velký objem produkce má nabízet a za jakou cenu?</a:t>
            </a: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7/11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57200" y="3424438"/>
            <a:ext cx="4572000" cy="250587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MR = 0</a:t>
            </a:r>
            <a:endParaRPr lang="cs-CZ" sz="1800" b="1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 = 180 – 15Q</a:t>
            </a:r>
            <a:endParaRPr lang="cs-CZ" sz="1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 = (180 – 15Q) * Q</a:t>
            </a:r>
            <a:endParaRPr lang="cs-CZ" sz="1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 = 180 Q – 15Q</a:t>
            </a:r>
            <a:r>
              <a:rPr lang="cs-CZ" sz="1800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cs-CZ" sz="1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MR = 180 – 30 Q</a:t>
            </a:r>
            <a:endParaRPr lang="cs-CZ" sz="1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180 – 30Q = 0</a:t>
            </a:r>
            <a:endParaRPr lang="cs-CZ" sz="1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-30 Q = - 180</a:t>
            </a:r>
            <a:endParaRPr lang="cs-CZ" sz="1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 = 6 Ks</a:t>
            </a:r>
            <a:endParaRPr lang="cs-CZ" sz="1800" b="1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3388291" y="3603550"/>
            <a:ext cx="4572000" cy="98238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 = 180 – 15 * 6</a:t>
            </a:r>
            <a:endParaRPr lang="cs-CZ" sz="1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 = 180 – 90</a:t>
            </a:r>
            <a:endParaRPr lang="cs-CZ" sz="1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cs-CZ" sz="1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 = 90 Kč</a:t>
            </a:r>
            <a:endParaRPr lang="cs-CZ" sz="1800" b="1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21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57922"/>
            <a:ext cx="8229600" cy="825190"/>
          </a:xfrm>
        </p:spPr>
        <p:txBody>
          <a:bodyPr>
            <a:noAutofit/>
          </a:bodyPr>
          <a:lstStyle/>
          <a:p>
            <a:pPr marL="257175" indent="-257175" fontAlgn="base"/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procvičení</a:t>
            </a:r>
            <a:endParaRPr lang="cs-CZ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223024" y="1483112"/>
                <a:ext cx="8675650" cy="4643051"/>
              </a:xfrm>
            </p:spPr>
            <p:txBody>
              <a:bodyPr>
                <a:normAutofit/>
              </a:bodyPr>
              <a:lstStyle/>
              <a:p>
                <a:pPr marL="114300" lvl="0" indent="0">
                  <a:lnSpc>
                    <a:spcPct val="110000"/>
                  </a:lnSpc>
                  <a:spcAft>
                    <a:spcPts val="600"/>
                  </a:spcAft>
                  <a:buNone/>
                </a:pPr>
                <a:r>
                  <a:rPr lang="cs-CZ" sz="2800" b="1" dirty="0"/>
                  <a:t>3. </a:t>
                </a:r>
                <a:r>
                  <a:rPr lang="cs-CZ" sz="2800" b="1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Víte-li, že firma je charakterizována těmito </a:t>
                </a:r>
              </a:p>
              <a:p>
                <a:pPr marL="114300" lvl="0" indent="0">
                  <a:lnSpc>
                    <a:spcPct val="110000"/>
                  </a:lnSpc>
                  <a:spcAft>
                    <a:spcPts val="600"/>
                  </a:spcAft>
                  <a:buNone/>
                </a:pPr>
                <a:r>
                  <a:rPr lang="cs-CZ" sz="2800" b="1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proměnnými: </a:t>
                </a:r>
                <a14:m>
                  <m:oMath xmlns:m="http://schemas.openxmlformats.org/officeDocument/2006/math">
                    <m:r>
                      <a:rPr lang="cs-CZ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𝑻𝑹</m:t>
                    </m:r>
                    <m:r>
                      <a:rPr lang="cs-CZ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𝟓𝟎</m:t>
                    </m:r>
                    <m:r>
                      <a:rPr lang="cs-CZ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𝑸</m:t>
                    </m:r>
                    <m:r>
                      <a:rPr lang="cs-CZ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− </m:t>
                    </m:r>
                    <m:sSup>
                      <m:sSupPr>
                        <m:ctrlPr>
                          <a:rPr lang="cs-CZ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cs-CZ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cs-CZ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𝑸</m:t>
                        </m:r>
                      </m:e>
                      <m:sup>
                        <m:r>
                          <a:rPr lang="cs-CZ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cs-CZ" sz="28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cs-CZ" sz="2800" b="1" dirty="0"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MC = 2Q</a:t>
                </a:r>
              </a:p>
              <a:p>
                <a:pPr marL="342900" lvl="0">
                  <a:lnSpc>
                    <a:spcPct val="110000"/>
                  </a:lnSpc>
                  <a:buFont typeface="+mj-lt"/>
                  <a:buAutoNum type="alphaLcParenR"/>
                </a:pPr>
                <a:r>
                  <a:rPr lang="cs-CZ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Určete množství, cenu a zisk monopolu maximalizující tržby</a:t>
                </a:r>
              </a:p>
              <a:p>
                <a:pPr marL="342900" lvl="0">
                  <a:lnSpc>
                    <a:spcPct val="110000"/>
                  </a:lnSpc>
                  <a:buFont typeface="+mj-lt"/>
                  <a:buAutoNum type="alphaLcParenR"/>
                </a:pPr>
                <a:r>
                  <a:rPr lang="cs-CZ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Určete množství, cenu a zisk monopolu maximalizující zisk</a:t>
                </a:r>
              </a:p>
              <a:p>
                <a:pPr marL="114300" lvl="0" indent="0">
                  <a:lnSpc>
                    <a:spcPct val="110000"/>
                  </a:lnSpc>
                  <a:spcAft>
                    <a:spcPts val="600"/>
                  </a:spcAft>
                  <a:buNone/>
                </a:pPr>
                <a:endParaRPr lang="cs-CZ" sz="2800" b="1" dirty="0">
                  <a:latin typeface="Century Gothic" panose="020B0502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024" y="1483112"/>
                <a:ext cx="8675650" cy="4643051"/>
              </a:xfrm>
              <a:blipFill>
                <a:blip r:embed="rId2"/>
                <a:stretch>
                  <a:fillRect l="-632" t="-13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8/11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116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57922"/>
            <a:ext cx="8229600" cy="825190"/>
          </a:xfrm>
        </p:spPr>
        <p:txBody>
          <a:bodyPr>
            <a:noAutofit/>
          </a:bodyPr>
          <a:lstStyle/>
          <a:p>
            <a:pPr marL="257175" indent="-257175" fontAlgn="base"/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procvičení</a:t>
            </a:r>
            <a:endParaRPr lang="cs-CZ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223024" y="1483112"/>
                <a:ext cx="8675650" cy="4643051"/>
              </a:xfrm>
            </p:spPr>
            <p:txBody>
              <a:bodyPr>
                <a:normAutofit/>
              </a:bodyPr>
              <a:lstStyle/>
              <a:p>
                <a:pPr marL="114300" lvl="0" indent="0">
                  <a:lnSpc>
                    <a:spcPct val="110000"/>
                  </a:lnSpc>
                  <a:spcAft>
                    <a:spcPts val="600"/>
                  </a:spcAft>
                  <a:buNone/>
                </a:pPr>
                <a:r>
                  <a:rPr lang="cs-CZ" sz="2800" b="1" dirty="0"/>
                  <a:t>3. </a:t>
                </a:r>
                <a:r>
                  <a:rPr lang="cs-CZ" sz="2800" b="1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Víte-li, že firma je charakterizována těmito </a:t>
                </a:r>
              </a:p>
              <a:p>
                <a:pPr marL="114300" lvl="0" indent="0">
                  <a:lnSpc>
                    <a:spcPct val="110000"/>
                  </a:lnSpc>
                  <a:spcAft>
                    <a:spcPts val="600"/>
                  </a:spcAft>
                  <a:buNone/>
                </a:pPr>
                <a:r>
                  <a:rPr lang="cs-CZ" sz="2800" b="1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proměnnými: </a:t>
                </a:r>
                <a14:m>
                  <m:oMath xmlns:m="http://schemas.openxmlformats.org/officeDocument/2006/math">
                    <m:r>
                      <a:rPr lang="cs-CZ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𝑻𝑹</m:t>
                    </m:r>
                    <m:r>
                      <a:rPr lang="cs-CZ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𝟓𝟎</m:t>
                    </m:r>
                    <m:r>
                      <a:rPr lang="cs-CZ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𝑸</m:t>
                    </m:r>
                    <m:r>
                      <a:rPr lang="cs-CZ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− </m:t>
                    </m:r>
                    <m:sSup>
                      <m:sSupPr>
                        <m:ctrlPr>
                          <a:rPr lang="cs-CZ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cs-CZ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cs-CZ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𝑸</m:t>
                        </m:r>
                      </m:e>
                      <m:sup>
                        <m:r>
                          <a:rPr lang="cs-CZ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cs-CZ" sz="28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cs-CZ" sz="2800" b="1" dirty="0">
                    <a:latin typeface="Century Gothic" panose="020B0502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MC = 2Q</a:t>
                </a:r>
              </a:p>
              <a:p>
                <a:pPr marL="342900" lvl="0">
                  <a:lnSpc>
                    <a:spcPct val="110000"/>
                  </a:lnSpc>
                  <a:buFont typeface="+mj-lt"/>
                  <a:buAutoNum type="alphaLcParenR"/>
                </a:pPr>
                <a:r>
                  <a:rPr lang="cs-CZ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Určete množství, cenu a zisk monopolu maximalizující tržby</a:t>
                </a:r>
              </a:p>
              <a:p>
                <a:pPr marL="114300" lvl="0" indent="0">
                  <a:lnSpc>
                    <a:spcPct val="110000"/>
                  </a:lnSpc>
                  <a:spcAft>
                    <a:spcPts val="600"/>
                  </a:spcAft>
                  <a:buNone/>
                </a:pPr>
                <a:endParaRPr lang="cs-CZ" sz="2800" b="1" dirty="0">
                  <a:latin typeface="Century Gothic" panose="020B0502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024" y="1483112"/>
                <a:ext cx="8675650" cy="4643051"/>
              </a:xfrm>
              <a:blipFill>
                <a:blip r:embed="rId2"/>
                <a:stretch>
                  <a:fillRect l="-632" t="-13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9/11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457200" y="3342972"/>
                <a:ext cx="158485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=50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 −2</m:t>
                      </m:r>
                      <m:sSup>
                        <m:s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342972"/>
                <a:ext cx="1584856" cy="307777"/>
              </a:xfrm>
              <a:prstGeom prst="rect">
                <a:avLst/>
              </a:prstGeom>
              <a:blipFill>
                <a:blip r:embed="rId3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/>
              <p:cNvSpPr/>
              <p:nvPr/>
            </p:nvSpPr>
            <p:spPr>
              <a:xfrm>
                <a:off x="394167" y="3719054"/>
                <a:ext cx="96282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𝑀𝐶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167" y="3719054"/>
                <a:ext cx="962828" cy="307777"/>
              </a:xfrm>
              <a:prstGeom prst="rect">
                <a:avLst/>
              </a:prstGeom>
              <a:blipFill>
                <a:blip r:embed="rId4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384904" y="4120156"/>
                <a:ext cx="86472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>
                          <a:latin typeface="Cambria Math" panose="02040503050406030204" pitchFamily="18" charset="0"/>
                        </a:rPr>
                        <m:t>𝑴𝑹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04" y="4120156"/>
                <a:ext cx="864724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/>
              <p:cNvSpPr/>
              <p:nvPr/>
            </p:nvSpPr>
            <p:spPr>
              <a:xfrm>
                <a:off x="384904" y="4521258"/>
                <a:ext cx="141987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𝑀𝑅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=50 −4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04" y="4521258"/>
                <a:ext cx="1419876" cy="307777"/>
              </a:xfrm>
              <a:prstGeom prst="rect">
                <a:avLst/>
              </a:prstGeom>
              <a:blipFill>
                <a:blip r:embed="rId6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384904" y="4928067"/>
                <a:ext cx="124790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50 −4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04" y="4928067"/>
                <a:ext cx="1247906" cy="307777"/>
              </a:xfrm>
              <a:prstGeom prst="rect">
                <a:avLst/>
              </a:prstGeom>
              <a:blipFill>
                <a:blip r:embed="rId7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/>
              <p:cNvSpPr/>
              <p:nvPr/>
            </p:nvSpPr>
            <p:spPr>
              <a:xfrm>
                <a:off x="293915" y="5308902"/>
                <a:ext cx="116333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=−50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915" y="5308902"/>
                <a:ext cx="1163332" cy="307777"/>
              </a:xfrm>
              <a:prstGeom prst="rect">
                <a:avLst/>
              </a:prstGeom>
              <a:blipFill>
                <a:blip r:embed="rId8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/>
              <p:cNvSpPr/>
              <p:nvPr/>
            </p:nvSpPr>
            <p:spPr>
              <a:xfrm>
                <a:off x="384904" y="5717532"/>
                <a:ext cx="122969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>
                          <a:latin typeface="Cambria Math" panose="02040503050406030204" pitchFamily="18" charset="0"/>
                        </a:rPr>
                        <m:t>𝑸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𝒌𝒔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1" name="Obdélní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04" y="5717532"/>
                <a:ext cx="1229696" cy="307777"/>
              </a:xfrm>
              <a:prstGeom prst="rect">
                <a:avLst/>
              </a:prstGeom>
              <a:blipFill>
                <a:blip r:embed="rId9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/>
              <p:cNvSpPr/>
              <p:nvPr/>
            </p:nvSpPr>
            <p:spPr>
              <a:xfrm>
                <a:off x="2729573" y="3342972"/>
                <a:ext cx="173079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𝐴𝑅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=50 −2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Obdélní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9573" y="3342972"/>
                <a:ext cx="1730794" cy="307777"/>
              </a:xfrm>
              <a:prstGeom prst="rect">
                <a:avLst/>
              </a:prstGeom>
              <a:blipFill>
                <a:blip r:embed="rId10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délník 12"/>
              <p:cNvSpPr/>
              <p:nvPr/>
            </p:nvSpPr>
            <p:spPr>
              <a:xfrm>
                <a:off x="2729573" y="3851232"/>
                <a:ext cx="126348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=50 −2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3" name="Obdélní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9573" y="3851232"/>
                <a:ext cx="1263486" cy="307777"/>
              </a:xfrm>
              <a:prstGeom prst="rect">
                <a:avLst/>
              </a:prstGeom>
              <a:blipFill>
                <a:blip r:embed="rId11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délník 13"/>
              <p:cNvSpPr/>
              <p:nvPr/>
            </p:nvSpPr>
            <p:spPr>
              <a:xfrm>
                <a:off x="2729573" y="4301228"/>
                <a:ext cx="163775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=50 −2∗12,5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4" name="Obdélní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9573" y="4301228"/>
                <a:ext cx="1637756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/>
              <p:cNvSpPr/>
              <p:nvPr/>
            </p:nvSpPr>
            <p:spPr>
              <a:xfrm>
                <a:off x="2729573" y="4763699"/>
                <a:ext cx="106349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𝟐𝟓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5" name="Obdélní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9573" y="4763699"/>
                <a:ext cx="1063496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bdélník 15"/>
          <p:cNvSpPr/>
          <p:nvPr/>
        </p:nvSpPr>
        <p:spPr>
          <a:xfrm>
            <a:off x="5147884" y="3339463"/>
            <a:ext cx="11480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π</a:t>
            </a:r>
            <a:r>
              <a:rPr lang="cs-CZ" dirty="0"/>
              <a:t> = TR - TC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délník 16"/>
              <p:cNvSpPr/>
              <p:nvPr/>
            </p:nvSpPr>
            <p:spPr>
              <a:xfrm>
                <a:off x="5049487" y="3726123"/>
                <a:ext cx="222663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</a:rPr>
                        <m:t>π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50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 − </m:t>
                          </m:r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cs-CZ" i="1">
                          <a:latin typeface="Cambria Math" panose="02040503050406030204" pitchFamily="18" charset="0"/>
                        </a:rPr>
                        <m:t>−(</m:t>
                      </m:r>
                      <m:sSup>
                        <m:s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7" name="Obdélní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9487" y="3726123"/>
                <a:ext cx="2226635" cy="307777"/>
              </a:xfrm>
              <a:prstGeom prst="rect">
                <a:avLst/>
              </a:prstGeom>
              <a:blipFill>
                <a:blip r:embed="rId14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délník 17"/>
              <p:cNvSpPr/>
              <p:nvPr/>
            </p:nvSpPr>
            <p:spPr>
              <a:xfrm>
                <a:off x="5049487" y="4112783"/>
                <a:ext cx="318311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</a:rPr>
                        <m:t>π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50∗12,5 − </m:t>
                          </m:r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2∗12,5</m:t>
                              </m:r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cs-CZ" i="1">
                          <a:latin typeface="Cambria Math" panose="02040503050406030204" pitchFamily="18" charset="0"/>
                        </a:rPr>
                        <m:t>−(</m:t>
                      </m:r>
                      <m:sSup>
                        <m:s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12,5</m:t>
                          </m:r>
                        </m:e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8" name="Obdélní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9487" y="4112783"/>
                <a:ext cx="3183115" cy="307777"/>
              </a:xfrm>
              <a:prstGeom prst="rect">
                <a:avLst/>
              </a:prstGeom>
              <a:blipFill>
                <a:blip r:embed="rId1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délník 18"/>
              <p:cNvSpPr/>
              <p:nvPr/>
            </p:nvSpPr>
            <p:spPr>
              <a:xfrm>
                <a:off x="5049487" y="4519881"/>
                <a:ext cx="179889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</a:rPr>
                        <m:t>π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=312,5 −156,25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9" name="Obdélník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9487" y="4519881"/>
                <a:ext cx="1798890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délník 19"/>
              <p:cNvSpPr/>
              <p:nvPr/>
            </p:nvSpPr>
            <p:spPr>
              <a:xfrm>
                <a:off x="5049487" y="4914070"/>
                <a:ext cx="135364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</a:rPr>
                        <m:t>π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=156,25 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0" name="Obdélní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9487" y="4914070"/>
                <a:ext cx="1353640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délník 20"/>
              <p:cNvSpPr/>
              <p:nvPr/>
            </p:nvSpPr>
            <p:spPr>
              <a:xfrm>
                <a:off x="5049487" y="5351064"/>
                <a:ext cx="2364493" cy="5391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>
                              <a:latin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𝒋</m:t>
                          </m:r>
                        </m:den>
                      </m:f>
                      <m:r>
                        <a:rPr lang="cs-CZ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𝟏𝟓𝟔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𝟐𝟓</m:t>
                          </m:r>
                        </m:num>
                        <m:den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𝟏𝟐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cs-CZ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č/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𝒌𝒔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1" name="Obdélní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9487" y="5351064"/>
                <a:ext cx="2364493" cy="539187"/>
              </a:xfrm>
              <a:prstGeom prst="rect">
                <a:avLst/>
              </a:prstGeom>
              <a:blipFill>
                <a:blip r:embed="rId18"/>
                <a:stretch>
                  <a:fillRect b="-568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5253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1443</TotalTime>
  <Words>745</Words>
  <Application>Microsoft Office PowerPoint</Application>
  <PresentationFormat>Předvádění na obrazovce (4:3)</PresentationFormat>
  <Paragraphs>148</Paragraphs>
  <Slides>11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 Math</vt:lpstr>
      <vt:lpstr>Century Gothic</vt:lpstr>
      <vt:lpstr>Wingdings</vt:lpstr>
      <vt:lpstr>Office Theme</vt:lpstr>
      <vt:lpstr>Mikroekonomie XMIK  Nedokonalá konkurence</vt:lpstr>
      <vt:lpstr>Řešení opakování z minulého týdne</vt:lpstr>
      <vt:lpstr>Přehled jednotlivých tržních struktur</vt:lpstr>
      <vt:lpstr>K procvičení</vt:lpstr>
      <vt:lpstr>K procvičení</vt:lpstr>
      <vt:lpstr>K procvičení</vt:lpstr>
      <vt:lpstr>K procvičení</vt:lpstr>
      <vt:lpstr>K procvičení</vt:lpstr>
      <vt:lpstr>K procvičení</vt:lpstr>
      <vt:lpstr>K procvičení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Škrabal Jaroslav</cp:lastModifiedBy>
  <cp:revision>121</cp:revision>
  <cp:lastPrinted>2024-09-22T15:08:10Z</cp:lastPrinted>
  <dcterms:modified xsi:type="dcterms:W3CDTF">2024-11-06T15:00:54Z</dcterms:modified>
</cp:coreProperties>
</file>