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13"/>
  </p:notesMasterIdLst>
  <p:handoutMasterIdLst>
    <p:handoutMasterId r:id="rId14"/>
  </p:handoutMasterIdLst>
  <p:sldIdLst>
    <p:sldId id="256" r:id="rId2"/>
    <p:sldId id="547" r:id="rId3"/>
    <p:sldId id="554" r:id="rId4"/>
    <p:sldId id="433" r:id="rId5"/>
    <p:sldId id="548" r:id="rId6"/>
    <p:sldId id="549" r:id="rId7"/>
    <p:sldId id="550" r:id="rId8"/>
    <p:sldId id="551" r:id="rId9"/>
    <p:sldId id="552" r:id="rId10"/>
    <p:sldId id="553" r:id="rId11"/>
    <p:sldId id="261" r:id="rId12"/>
  </p:sldIdLst>
  <p:sldSz cx="9144000" cy="6858000" type="screen4x3"/>
  <p:notesSz cx="9925050" cy="6797675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26" autoAdjust="0"/>
    <p:restoredTop sz="94660"/>
  </p:normalViewPr>
  <p:slideViewPr>
    <p:cSldViewPr snapToGrid="0">
      <p:cViewPr varScale="1">
        <p:scale>
          <a:sx n="119" d="100"/>
          <a:sy n="119" d="100"/>
        </p:scale>
        <p:origin x="1320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300855" cy="3410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5621898" y="1"/>
            <a:ext cx="4300855" cy="3410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CA09BB-5A47-43AC-96B3-A21A155AF4B1}" type="datetimeFigureOut">
              <a:rPr lang="cs-CZ" smtClean="0"/>
              <a:t>06.11.2024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6456612"/>
            <a:ext cx="4300855" cy="3410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5621898" y="6456612"/>
            <a:ext cx="4300855" cy="3410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16AA3D4-73EB-4034-88FC-4E409C142F5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878183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4300855" cy="3398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5621898" y="0"/>
            <a:ext cx="4300855" cy="3398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3262313" y="509588"/>
            <a:ext cx="3400425" cy="25495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992505" y="3228896"/>
            <a:ext cx="7940040" cy="30589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6456612"/>
            <a:ext cx="4300855" cy="3398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5621898" y="6456612"/>
            <a:ext cx="4300855" cy="3398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262313" y="509588"/>
            <a:ext cx="3400425" cy="25495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6" name="Google Shape;86;p1:notes"/>
          <p:cNvSpPr txBox="1">
            <a:spLocks noGrp="1"/>
          </p:cNvSpPr>
          <p:nvPr>
            <p:ph type="body" idx="1"/>
          </p:nvPr>
        </p:nvSpPr>
        <p:spPr>
          <a:xfrm>
            <a:off x="992505" y="3228896"/>
            <a:ext cx="7940040" cy="30589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87;p1:notes"/>
          <p:cNvSpPr txBox="1">
            <a:spLocks noGrp="1"/>
          </p:cNvSpPr>
          <p:nvPr>
            <p:ph type="sldNum" idx="12"/>
          </p:nvPr>
        </p:nvSpPr>
        <p:spPr>
          <a:xfrm>
            <a:off x="5621898" y="6456612"/>
            <a:ext cx="4300855" cy="3398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1</a:t>
            </a:fld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6:notes"/>
          <p:cNvSpPr txBox="1">
            <a:spLocks noGrp="1"/>
          </p:cNvSpPr>
          <p:nvPr>
            <p:ph type="body" idx="1"/>
          </p:nvPr>
        </p:nvSpPr>
        <p:spPr>
          <a:xfrm>
            <a:off x="992505" y="3228896"/>
            <a:ext cx="7940040" cy="3058954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3" name="Google Shape;123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262313" y="509588"/>
            <a:ext cx="3400425" cy="25495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2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8" name="Google Shape;18;p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wipe/>
      </p:transition>
    </mc:Choice>
    <mc:Fallback xmlns="">
      <p:transition spd="slow">
        <p:wip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1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1"/>
          <p:cNvSpPr txBox="1">
            <a:spLocks noGrp="1"/>
          </p:cNvSpPr>
          <p:nvPr>
            <p:ph type="body" idx="1"/>
          </p:nvPr>
        </p:nvSpPr>
        <p:spPr>
          <a:xfrm rot="5400000">
            <a:off x="2309019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1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wipe/>
      </p:transition>
    </mc:Choice>
    <mc:Fallback xmlns="">
      <p:transition spd="slow">
        <p:wip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2"/>
          <p:cNvSpPr txBox="1">
            <a:spLocks noGrp="1"/>
          </p:cNvSpPr>
          <p:nvPr>
            <p:ph type="title"/>
          </p:nvPr>
        </p:nvSpPr>
        <p:spPr>
          <a:xfrm rot="5400000">
            <a:off x="4732338" y="2171701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2"/>
          <p:cNvSpPr txBox="1">
            <a:spLocks noGrp="1"/>
          </p:cNvSpPr>
          <p:nvPr>
            <p:ph type="body" idx="1"/>
          </p:nvPr>
        </p:nvSpPr>
        <p:spPr>
          <a:xfrm rot="5400000">
            <a:off x="541338" y="190500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1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wipe/>
      </p:transition>
    </mc:Choice>
    <mc:Fallback xmlns="">
      <p:transition spd="slow">
        <p:wip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3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3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4" name="Google Shape;24;p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wipe/>
      </p:transition>
    </mc:Choice>
    <mc:Fallback xmlns="">
      <p:transition spd="slow">
        <p:wip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4"/>
          <p:cNvSpPr txBox="1"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sz="4000" b="1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4"/>
          <p:cNvSpPr txBox="1"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marL="914400" lvl="1" indent="-2286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0" name="Google Shape;30;p4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4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wipe/>
      </p:transition>
    </mc:Choice>
    <mc:Fallback xmlns="">
      <p:transition spd="slow">
        <p:wip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5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5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36" name="Google Shape;36;p5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37" name="Google Shape;37;p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5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wipe/>
      </p:transition>
    </mc:Choice>
    <mc:Fallback xmlns="">
      <p:transition spd="slow">
        <p:wip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6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6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3" name="Google Shape;43;p6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4" name="Google Shape;44;p6"/>
          <p:cNvSpPr txBox="1">
            <a:spLocks noGrp="1"/>
          </p:cNvSpPr>
          <p:nvPr>
            <p:ph type="body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5" name="Google Shape;45;p6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6" name="Google Shape;46;p6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wipe/>
      </p:transition>
    </mc:Choice>
    <mc:Fallback xmlns="">
      <p:transition spd="slow">
        <p:wip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7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7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wipe/>
      </p:transition>
    </mc:Choice>
    <mc:Fallback xmlns="">
      <p:transition spd="slow">
        <p:wip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8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8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8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wipe/>
      </p:transition>
    </mc:Choice>
    <mc:Fallback xmlns="">
      <p:transition spd="slow">
        <p:wip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9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9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marL="1371600" lvl="2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marL="2286000" lvl="4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marL="2743200" lvl="5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1" name="Google Shape;61;p9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62" name="Google Shape;62;p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9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9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wipe/>
      </p:transition>
    </mc:Choice>
    <mc:Fallback xmlns="">
      <p:transition spd="slow">
        <p:wip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0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0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10"/>
          <p:cNvSpPr txBox="1">
            <a:spLocks noGrp="1"/>
          </p:cNvSpPr>
          <p:nvPr>
            <p:ph type="body" idx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69" name="Google Shape;69;p10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wipe/>
      </p:transition>
    </mc:Choice>
    <mc:Fallback xmlns="">
      <p:transition spd="slow">
        <p:wip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3">
            <a:alphaModFix/>
          </a:blip>
          <a:stretch>
            <a:fillRect/>
          </a:stretch>
        </a:blip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mc:AlternateContent xmlns:mc="http://schemas.openxmlformats.org/markup-compatibility/2006" xmlns:p14="http://schemas.microsoft.com/office/powerpoint/2010/main">
    <mc:Choice Requires="p14">
      <p:transition spd="slow" p14:dur="2500">
        <p:wipe/>
      </p:transition>
    </mc:Choice>
    <mc:Fallback xmlns="">
      <p:transition spd="slow">
        <p:wipe/>
      </p:transition>
    </mc:Fallback>
  </mc:AlternateConten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47.png"/><Relationship Id="rId13" Type="http://schemas.openxmlformats.org/officeDocument/2006/relationships/image" Target="../media/image50.png"/><Relationship Id="rId3" Type="http://schemas.openxmlformats.org/officeDocument/2006/relationships/image" Target="../media/image42.png"/><Relationship Id="rId7" Type="http://schemas.openxmlformats.org/officeDocument/2006/relationships/image" Target="../media/image46.png"/><Relationship Id="rId12" Type="http://schemas.openxmlformats.org/officeDocument/2006/relationships/image" Target="../media/image49.png"/><Relationship Id="rId2" Type="http://schemas.openxmlformats.org/officeDocument/2006/relationships/image" Target="../media/image4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5.png"/><Relationship Id="rId11" Type="http://schemas.openxmlformats.org/officeDocument/2006/relationships/image" Target="../media/image48.png"/><Relationship Id="rId5" Type="http://schemas.openxmlformats.org/officeDocument/2006/relationships/image" Target="../media/image44.png"/><Relationship Id="rId15" Type="http://schemas.openxmlformats.org/officeDocument/2006/relationships/image" Target="../media/image52.png"/><Relationship Id="rId10" Type="http://schemas.openxmlformats.org/officeDocument/2006/relationships/image" Target="../media/image33.png"/><Relationship Id="rId4" Type="http://schemas.openxmlformats.org/officeDocument/2006/relationships/image" Target="../media/image43.png"/><Relationship Id="rId9" Type="http://schemas.openxmlformats.org/officeDocument/2006/relationships/image" Target="../media/image32.png"/><Relationship Id="rId14" Type="http://schemas.openxmlformats.org/officeDocument/2006/relationships/image" Target="../media/image51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2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30.png"/><Relationship Id="rId13" Type="http://schemas.openxmlformats.org/officeDocument/2006/relationships/image" Target="../media/image35.png"/><Relationship Id="rId18" Type="http://schemas.openxmlformats.org/officeDocument/2006/relationships/image" Target="../media/image40.png"/><Relationship Id="rId3" Type="http://schemas.openxmlformats.org/officeDocument/2006/relationships/image" Target="../media/image25.png"/><Relationship Id="rId7" Type="http://schemas.openxmlformats.org/officeDocument/2006/relationships/image" Target="../media/image29.png"/><Relationship Id="rId12" Type="http://schemas.openxmlformats.org/officeDocument/2006/relationships/image" Target="../media/image34.png"/><Relationship Id="rId17" Type="http://schemas.openxmlformats.org/officeDocument/2006/relationships/image" Target="../media/image39.png"/><Relationship Id="rId2" Type="http://schemas.openxmlformats.org/officeDocument/2006/relationships/image" Target="../media/image24.png"/><Relationship Id="rId16" Type="http://schemas.openxmlformats.org/officeDocument/2006/relationships/image" Target="../media/image3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8.png"/><Relationship Id="rId11" Type="http://schemas.openxmlformats.org/officeDocument/2006/relationships/image" Target="../media/image33.png"/><Relationship Id="rId5" Type="http://schemas.openxmlformats.org/officeDocument/2006/relationships/image" Target="../media/image27.png"/><Relationship Id="rId15" Type="http://schemas.openxmlformats.org/officeDocument/2006/relationships/image" Target="../media/image37.png"/><Relationship Id="rId10" Type="http://schemas.openxmlformats.org/officeDocument/2006/relationships/image" Target="../media/image32.png"/><Relationship Id="rId4" Type="http://schemas.openxmlformats.org/officeDocument/2006/relationships/image" Target="../media/image26.png"/><Relationship Id="rId9" Type="http://schemas.openxmlformats.org/officeDocument/2006/relationships/image" Target="../media/image31.png"/><Relationship Id="rId14" Type="http://schemas.openxmlformats.org/officeDocument/2006/relationships/image" Target="../media/image3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3"/>
          <p:cNvSpPr txBox="1">
            <a:spLocks noGrp="1"/>
          </p:cNvSpPr>
          <p:nvPr>
            <p:ph type="ctrTitle"/>
          </p:nvPr>
        </p:nvSpPr>
        <p:spPr>
          <a:xfrm>
            <a:off x="289833" y="2041742"/>
            <a:ext cx="8704877" cy="35631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lvl="0">
              <a:lnSpc>
                <a:spcPct val="150000"/>
              </a:lnSpc>
              <a:buClr>
                <a:srgbClr val="D10202"/>
              </a:buClr>
              <a:buSzPts val="4400"/>
            </a:pPr>
            <a:r>
              <a:rPr lang="cs-CZ" b="1" dirty="0">
                <a:solidFill>
                  <a:srgbClr val="D10202"/>
                </a:solidFill>
              </a:rPr>
              <a:t>Mikroekonomie</a:t>
            </a:r>
            <a:br>
              <a:rPr lang="cs-CZ" b="1" dirty="0">
                <a:solidFill>
                  <a:srgbClr val="D10202"/>
                </a:solidFill>
              </a:rPr>
            </a:br>
            <a:r>
              <a:rPr lang="cs-CZ" b="1" dirty="0">
                <a:solidFill>
                  <a:srgbClr val="D10202"/>
                </a:solidFill>
              </a:rPr>
              <a:t>XMIK </a:t>
            </a:r>
            <a:br>
              <a:rPr lang="cs-CZ" b="1" dirty="0">
                <a:solidFill>
                  <a:srgbClr val="D10202"/>
                </a:solidFill>
              </a:rPr>
            </a:br>
            <a:r>
              <a:rPr lang="cs-CZ" b="1" dirty="0">
                <a:solidFill>
                  <a:srgbClr val="D10202"/>
                </a:solidFill>
              </a:rPr>
              <a:t>Nedokonalá konkurence</a:t>
            </a:r>
            <a:endParaRPr b="1" dirty="0"/>
          </a:p>
        </p:txBody>
      </p:sp>
      <p:sp>
        <p:nvSpPr>
          <p:cNvPr id="90" name="Google Shape;90;p13"/>
          <p:cNvSpPr txBox="1"/>
          <p:nvPr/>
        </p:nvSpPr>
        <p:spPr>
          <a:xfrm>
            <a:off x="464234" y="5884219"/>
            <a:ext cx="4894206" cy="5340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cs-CZ" sz="18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Autor: Ing. Jaroslav Škrabal, Ph.D.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</a:pPr>
            <a:endParaRPr sz="16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1" name="Google Shape;91;p13" descr="Výsledek obrázku pro ikea logo"/>
          <p:cNvSpPr/>
          <p:nvPr/>
        </p:nvSpPr>
        <p:spPr>
          <a:xfrm>
            <a:off x="4419599" y="1703717"/>
            <a:ext cx="1877683" cy="18776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2" name="Google Shape;92;p13"/>
          <p:cNvSpPr txBox="1"/>
          <p:nvPr/>
        </p:nvSpPr>
        <p:spPr>
          <a:xfrm>
            <a:off x="4800942" y="5604868"/>
            <a:ext cx="3878824" cy="72559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cs-CZ" sz="18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05</a:t>
            </a:r>
            <a:r>
              <a:rPr lang="cs-CZ" sz="1800" b="1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11. 2024</a:t>
            </a:r>
            <a:endParaRPr dirty="0"/>
          </a:p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cs-CZ" sz="1800" b="1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Olomouc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</a:pPr>
            <a:endParaRPr sz="1600" b="0" u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wipe/>
      </p:transition>
    </mc:Choice>
    <mc:Fallback xmlns="">
      <p:transition spd="slow">
        <p:wip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657922"/>
            <a:ext cx="8229600" cy="825190"/>
          </a:xfrm>
        </p:spPr>
        <p:txBody>
          <a:bodyPr>
            <a:noAutofit/>
          </a:bodyPr>
          <a:lstStyle/>
          <a:p>
            <a:pPr marL="257175" indent="-257175" fontAlgn="base"/>
            <a:r>
              <a:rPr lang="cs-CZ" b="1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 procvičení</a:t>
            </a:r>
            <a:endParaRPr lang="cs-CZ" dirty="0">
              <a:solidFill>
                <a:srgbClr val="C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>
              <a:xfrm>
                <a:off x="223024" y="1483112"/>
                <a:ext cx="8675650" cy="4643051"/>
              </a:xfrm>
            </p:spPr>
            <p:txBody>
              <a:bodyPr>
                <a:normAutofit/>
              </a:bodyPr>
              <a:lstStyle/>
              <a:p>
                <a:pPr marL="114300" lvl="0" indent="0">
                  <a:lnSpc>
                    <a:spcPct val="110000"/>
                  </a:lnSpc>
                  <a:spcAft>
                    <a:spcPts val="600"/>
                  </a:spcAft>
                  <a:buNone/>
                </a:pPr>
                <a:r>
                  <a:rPr lang="cs-CZ" sz="2800" b="1" dirty="0"/>
                  <a:t>3. </a:t>
                </a:r>
                <a:r>
                  <a:rPr lang="cs-CZ" sz="2800" b="1" dirty="0">
                    <a:latin typeface="Arial" panose="020B060402020202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Víte-li, že firma je charakterizována těmito </a:t>
                </a:r>
              </a:p>
              <a:p>
                <a:pPr marL="114300" lvl="0" indent="0">
                  <a:lnSpc>
                    <a:spcPct val="110000"/>
                  </a:lnSpc>
                  <a:spcAft>
                    <a:spcPts val="600"/>
                  </a:spcAft>
                  <a:buNone/>
                </a:pPr>
                <a:r>
                  <a:rPr lang="cs-CZ" sz="2800" b="1" dirty="0">
                    <a:latin typeface="Arial" panose="020B060402020202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proměnnými: </a:t>
                </a:r>
                <a14:m>
                  <m:oMath xmlns:m="http://schemas.openxmlformats.org/officeDocument/2006/math">
                    <m:r>
                      <a:rPr lang="cs-CZ" sz="2800" b="1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𝑻𝑹</m:t>
                    </m:r>
                    <m:r>
                      <a:rPr lang="cs-CZ" sz="2800" b="1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cs-CZ" sz="2800" b="1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𝟓𝟎</m:t>
                    </m:r>
                    <m:r>
                      <a:rPr lang="cs-CZ" sz="2800" b="1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𝑸</m:t>
                    </m:r>
                    <m:r>
                      <a:rPr lang="cs-CZ" sz="2800" b="1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− </m:t>
                    </m:r>
                    <m:sSup>
                      <m:sSupPr>
                        <m:ctrlPr>
                          <a:rPr lang="cs-CZ" sz="2800" b="1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cs-CZ" sz="2800" b="1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𝟐</m:t>
                        </m:r>
                        <m:r>
                          <a:rPr lang="cs-CZ" sz="2800" b="1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𝑸</m:t>
                        </m:r>
                      </m:e>
                      <m:sup>
                        <m:r>
                          <a:rPr lang="cs-CZ" sz="2800" b="1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𝟐</m:t>
                        </m:r>
                      </m:sup>
                    </m:sSup>
                    <m:r>
                      <a:rPr lang="cs-CZ" sz="2800" b="1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cs-CZ" sz="2800" b="1" dirty="0">
                    <a:latin typeface="Century Gothic" panose="020B050202020202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a MC = 2Q</a:t>
                </a:r>
              </a:p>
              <a:p>
                <a:pPr lvl="0" indent="-457200">
                  <a:lnSpc>
                    <a:spcPct val="110000"/>
                  </a:lnSpc>
                  <a:buFont typeface="+mj-lt"/>
                  <a:buAutoNum type="alphaLcParenR" startAt="2"/>
                </a:pPr>
                <a:r>
                  <a:rPr lang="cs-CZ" sz="2400" dirty="0"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Určete množství, cenu a zisk monopolu maximalizující zisk</a:t>
                </a:r>
              </a:p>
              <a:p>
                <a:pPr marL="114300" lvl="0" indent="0">
                  <a:lnSpc>
                    <a:spcPct val="110000"/>
                  </a:lnSpc>
                  <a:spcAft>
                    <a:spcPts val="600"/>
                  </a:spcAft>
                  <a:buNone/>
                </a:pPr>
                <a:endParaRPr lang="cs-CZ" sz="2800" b="1" dirty="0">
                  <a:latin typeface="Century Gothic" panose="020B050202020202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23024" y="1483112"/>
                <a:ext cx="8675650" cy="4643051"/>
              </a:xfrm>
              <a:blipFill>
                <a:blip r:embed="rId2"/>
                <a:stretch>
                  <a:fillRect l="-632" t="-131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Google Shape;99;p14">
            <a:extLst>
              <a:ext uri="{FF2B5EF4-FFF2-40B4-BE49-F238E27FC236}">
                <a16:creationId xmlns:a16="http://schemas.microsoft.com/office/drawing/2014/main" id="{54762419-1ADB-B3D2-A0F0-75FCBAAA8B59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10/11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679348" y="3342972"/>
            <a:ext cx="946093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/>
              <a:t>MR = MC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Obdélník 5"/>
              <p:cNvSpPr/>
              <p:nvPr/>
            </p:nvSpPr>
            <p:spPr>
              <a:xfrm>
                <a:off x="584024" y="3804637"/>
                <a:ext cx="1419876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i="1">
                          <a:latin typeface="Cambria Math" panose="02040503050406030204" pitchFamily="18" charset="0"/>
                        </a:rPr>
                        <m:t>𝑀𝑅</m:t>
                      </m:r>
                      <m:r>
                        <a:rPr lang="cs-CZ" i="1">
                          <a:latin typeface="Cambria Math" panose="02040503050406030204" pitchFamily="18" charset="0"/>
                        </a:rPr>
                        <m:t>=50 −4</m:t>
                      </m:r>
                      <m:r>
                        <a:rPr lang="cs-CZ" i="1">
                          <a:latin typeface="Cambria Math" panose="02040503050406030204" pitchFamily="18" charset="0"/>
                        </a:rPr>
                        <m:t>𝑄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6" name="Obdélník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4024" y="3804637"/>
                <a:ext cx="1419876" cy="307777"/>
              </a:xfrm>
              <a:prstGeom prst="rect">
                <a:avLst/>
              </a:prstGeom>
              <a:blipFill>
                <a:blip r:embed="rId3"/>
                <a:stretch>
                  <a:fillRect b="-7843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Obdélník 6"/>
              <p:cNvSpPr/>
              <p:nvPr/>
            </p:nvSpPr>
            <p:spPr>
              <a:xfrm>
                <a:off x="542146" y="4236467"/>
                <a:ext cx="962828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i="1">
                          <a:latin typeface="Cambria Math" panose="02040503050406030204" pitchFamily="18" charset="0"/>
                        </a:rPr>
                        <m:t>𝑀𝐶</m:t>
                      </m:r>
                      <m:r>
                        <a:rPr lang="cs-CZ" i="1">
                          <a:latin typeface="Cambria Math" panose="02040503050406030204" pitchFamily="18" charset="0"/>
                        </a:rPr>
                        <m:t>=2</m:t>
                      </m:r>
                      <m:r>
                        <a:rPr lang="cs-CZ" i="1">
                          <a:latin typeface="Cambria Math" panose="02040503050406030204" pitchFamily="18" charset="0"/>
                        </a:rPr>
                        <m:t>𝑄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7" name="Obdélník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2146" y="4236467"/>
                <a:ext cx="962828" cy="307777"/>
              </a:xfrm>
              <a:prstGeom prst="rect">
                <a:avLst/>
              </a:prstGeom>
              <a:blipFill>
                <a:blip r:embed="rId4"/>
                <a:stretch>
                  <a:fillRect b="-800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Obdélník 7"/>
              <p:cNvSpPr/>
              <p:nvPr/>
            </p:nvSpPr>
            <p:spPr>
              <a:xfrm>
                <a:off x="542146" y="4713402"/>
                <a:ext cx="1374992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i="1">
                          <a:latin typeface="Cambria Math" panose="02040503050406030204" pitchFamily="18" charset="0"/>
                        </a:rPr>
                        <m:t>50 −4</m:t>
                      </m:r>
                      <m:r>
                        <a:rPr lang="cs-CZ" i="1">
                          <a:latin typeface="Cambria Math" panose="02040503050406030204" pitchFamily="18" charset="0"/>
                        </a:rPr>
                        <m:t>𝑄</m:t>
                      </m:r>
                      <m:r>
                        <a:rPr lang="cs-CZ" i="1">
                          <a:latin typeface="Cambria Math" panose="02040503050406030204" pitchFamily="18" charset="0"/>
                        </a:rPr>
                        <m:t>=2</m:t>
                      </m:r>
                      <m:r>
                        <a:rPr lang="cs-CZ" i="1">
                          <a:latin typeface="Cambria Math" panose="02040503050406030204" pitchFamily="18" charset="0"/>
                        </a:rPr>
                        <m:t>𝑄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8" name="Obdélník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2146" y="4713402"/>
                <a:ext cx="1374992" cy="307777"/>
              </a:xfrm>
              <a:prstGeom prst="rect">
                <a:avLst/>
              </a:prstGeom>
              <a:blipFill>
                <a:blip r:embed="rId5"/>
                <a:stretch>
                  <a:fillRect b="-7843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Obdélník 8"/>
              <p:cNvSpPr/>
              <p:nvPr/>
            </p:nvSpPr>
            <p:spPr>
              <a:xfrm>
                <a:off x="471814" y="5190337"/>
                <a:ext cx="1644296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i="1">
                          <a:latin typeface="Cambria Math" panose="02040503050406030204" pitchFamily="18" charset="0"/>
                        </a:rPr>
                        <m:t>−4</m:t>
                      </m:r>
                      <m:r>
                        <a:rPr lang="cs-CZ" i="1">
                          <a:latin typeface="Cambria Math" panose="02040503050406030204" pitchFamily="18" charset="0"/>
                        </a:rPr>
                        <m:t>𝑄</m:t>
                      </m:r>
                      <m:r>
                        <a:rPr lang="cs-CZ" i="1">
                          <a:latin typeface="Cambria Math" panose="02040503050406030204" pitchFamily="18" charset="0"/>
                        </a:rPr>
                        <m:t> −2</m:t>
                      </m:r>
                      <m:r>
                        <a:rPr lang="cs-CZ" i="1">
                          <a:latin typeface="Cambria Math" panose="02040503050406030204" pitchFamily="18" charset="0"/>
                        </a:rPr>
                        <m:t>𝑄</m:t>
                      </m:r>
                      <m:r>
                        <a:rPr lang="cs-CZ" i="1">
                          <a:latin typeface="Cambria Math" panose="02040503050406030204" pitchFamily="18" charset="0"/>
                        </a:rPr>
                        <m:t>=−50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9" name="Obdélník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1814" y="5190337"/>
                <a:ext cx="1644296" cy="307777"/>
              </a:xfrm>
              <a:prstGeom prst="rect">
                <a:avLst/>
              </a:prstGeom>
              <a:blipFill>
                <a:blip r:embed="rId6"/>
                <a:stretch>
                  <a:fillRect b="-7843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Obdélník 9"/>
              <p:cNvSpPr/>
              <p:nvPr/>
            </p:nvSpPr>
            <p:spPr>
              <a:xfrm>
                <a:off x="441894" y="5569319"/>
                <a:ext cx="1163332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i="1">
                          <a:latin typeface="Cambria Math" panose="02040503050406030204" pitchFamily="18" charset="0"/>
                        </a:rPr>
                        <m:t>−6</m:t>
                      </m:r>
                      <m:r>
                        <a:rPr lang="cs-CZ" i="1">
                          <a:latin typeface="Cambria Math" panose="02040503050406030204" pitchFamily="18" charset="0"/>
                        </a:rPr>
                        <m:t>𝑄</m:t>
                      </m:r>
                      <m:r>
                        <a:rPr lang="cs-CZ" i="1">
                          <a:latin typeface="Cambria Math" panose="02040503050406030204" pitchFamily="18" charset="0"/>
                        </a:rPr>
                        <m:t>=−50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10" name="Obdélník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1894" y="5569319"/>
                <a:ext cx="1163332" cy="307777"/>
              </a:xfrm>
              <a:prstGeom prst="rect">
                <a:avLst/>
              </a:prstGeom>
              <a:blipFill>
                <a:blip r:embed="rId7"/>
                <a:stretch>
                  <a:fillRect b="-800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Obdélník 10"/>
              <p:cNvSpPr/>
              <p:nvPr/>
            </p:nvSpPr>
            <p:spPr>
              <a:xfrm>
                <a:off x="542146" y="5880412"/>
                <a:ext cx="1229696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1" i="1">
                          <a:latin typeface="Cambria Math" panose="02040503050406030204" pitchFamily="18" charset="0"/>
                        </a:rPr>
                        <m:t>𝑸</m:t>
                      </m:r>
                      <m:r>
                        <a:rPr lang="cs-CZ" b="1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cs-CZ" b="1" i="1">
                          <a:latin typeface="Cambria Math" panose="02040503050406030204" pitchFamily="18" charset="0"/>
                        </a:rPr>
                        <m:t>𝟖</m:t>
                      </m:r>
                      <m:r>
                        <a:rPr lang="cs-CZ" b="1" i="1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cs-CZ" b="1" i="1">
                          <a:latin typeface="Cambria Math" panose="02040503050406030204" pitchFamily="18" charset="0"/>
                        </a:rPr>
                        <m:t>𝟑𝟑</m:t>
                      </m:r>
                      <m:r>
                        <a:rPr lang="cs-CZ" b="1" i="1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cs-CZ" b="1" i="1">
                          <a:latin typeface="Cambria Math" panose="02040503050406030204" pitchFamily="18" charset="0"/>
                        </a:rPr>
                        <m:t>𝒌𝒔</m:t>
                      </m:r>
                    </m:oMath>
                  </m:oMathPara>
                </a14:m>
                <a:endParaRPr lang="cs-CZ" b="1" dirty="0"/>
              </a:p>
            </p:txBody>
          </p:sp>
        </mc:Choice>
        <mc:Fallback xmlns="">
          <p:sp>
            <p:nvSpPr>
              <p:cNvPr id="11" name="Obdélník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2146" y="5880412"/>
                <a:ext cx="1229696" cy="307777"/>
              </a:xfrm>
              <a:prstGeom prst="rect">
                <a:avLst/>
              </a:prstGeom>
              <a:blipFill>
                <a:blip r:embed="rId8"/>
                <a:stretch>
                  <a:fillRect b="-800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Obdélník 11"/>
              <p:cNvSpPr/>
              <p:nvPr/>
            </p:nvSpPr>
            <p:spPr>
              <a:xfrm>
                <a:off x="3706603" y="3275112"/>
                <a:ext cx="1730794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i="1"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cs-CZ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cs-CZ" i="1">
                          <a:latin typeface="Cambria Math" panose="02040503050406030204" pitchFamily="18" charset="0"/>
                        </a:rPr>
                        <m:t>𝐴𝑅</m:t>
                      </m:r>
                      <m:r>
                        <a:rPr lang="cs-CZ" i="1">
                          <a:latin typeface="Cambria Math" panose="02040503050406030204" pitchFamily="18" charset="0"/>
                        </a:rPr>
                        <m:t>=50 −2</m:t>
                      </m:r>
                      <m:r>
                        <a:rPr lang="cs-CZ" i="1">
                          <a:latin typeface="Cambria Math" panose="02040503050406030204" pitchFamily="18" charset="0"/>
                        </a:rPr>
                        <m:t>𝑄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12" name="Obdélník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06603" y="3275112"/>
                <a:ext cx="1730794" cy="307777"/>
              </a:xfrm>
              <a:prstGeom prst="rect">
                <a:avLst/>
              </a:prstGeom>
              <a:blipFill>
                <a:blip r:embed="rId9"/>
                <a:stretch>
                  <a:fillRect b="-7843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Obdélník 12"/>
              <p:cNvSpPr/>
              <p:nvPr/>
            </p:nvSpPr>
            <p:spPr>
              <a:xfrm>
                <a:off x="3706603" y="3650749"/>
                <a:ext cx="1263486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i="1"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cs-CZ" i="1">
                          <a:latin typeface="Cambria Math" panose="02040503050406030204" pitchFamily="18" charset="0"/>
                        </a:rPr>
                        <m:t>=50 −2</m:t>
                      </m:r>
                      <m:r>
                        <a:rPr lang="cs-CZ" i="1">
                          <a:latin typeface="Cambria Math" panose="02040503050406030204" pitchFamily="18" charset="0"/>
                        </a:rPr>
                        <m:t>𝑄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13" name="Obdélník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06603" y="3650749"/>
                <a:ext cx="1263486" cy="307777"/>
              </a:xfrm>
              <a:prstGeom prst="rect">
                <a:avLst/>
              </a:prstGeom>
              <a:blipFill>
                <a:blip r:embed="rId10"/>
                <a:stretch>
                  <a:fillRect b="-800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Obdélník 13"/>
              <p:cNvSpPr/>
              <p:nvPr/>
            </p:nvSpPr>
            <p:spPr>
              <a:xfrm>
                <a:off x="3691333" y="4051883"/>
                <a:ext cx="1637756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i="1"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cs-CZ" i="1">
                          <a:latin typeface="Cambria Math" panose="02040503050406030204" pitchFamily="18" charset="0"/>
                        </a:rPr>
                        <m:t>=50 −2∗8,33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14" name="Obdélník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91333" y="4051883"/>
                <a:ext cx="1637756" cy="307777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Obdélník 14"/>
              <p:cNvSpPr/>
              <p:nvPr/>
            </p:nvSpPr>
            <p:spPr>
              <a:xfrm>
                <a:off x="3706603" y="4475939"/>
                <a:ext cx="1345112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1" i="1">
                          <a:latin typeface="Cambria Math" panose="02040503050406030204" pitchFamily="18" charset="0"/>
                        </a:rPr>
                        <m:t>𝑷</m:t>
                      </m:r>
                      <m:r>
                        <a:rPr lang="cs-CZ" b="1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cs-CZ" b="1" i="1">
                          <a:latin typeface="Cambria Math" panose="02040503050406030204" pitchFamily="18" charset="0"/>
                        </a:rPr>
                        <m:t>𝟑𝟑</m:t>
                      </m:r>
                      <m:r>
                        <a:rPr lang="cs-CZ" b="1" i="1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cs-CZ" b="1" i="1">
                          <a:latin typeface="Cambria Math" panose="02040503050406030204" pitchFamily="18" charset="0"/>
                        </a:rPr>
                        <m:t>𝟑𝟒</m:t>
                      </m:r>
                      <m:r>
                        <a:rPr lang="cs-CZ" b="1" i="1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cs-CZ" b="1" i="1">
                          <a:latin typeface="Cambria Math" panose="02040503050406030204" pitchFamily="18" charset="0"/>
                        </a:rPr>
                        <m:t>𝑲</m:t>
                      </m:r>
                      <m:r>
                        <a:rPr lang="cs-CZ" b="1" i="1">
                          <a:latin typeface="Cambria Math" panose="02040503050406030204" pitchFamily="18" charset="0"/>
                        </a:rPr>
                        <m:t>č</m:t>
                      </m:r>
                    </m:oMath>
                  </m:oMathPara>
                </a14:m>
                <a:endParaRPr lang="cs-CZ" b="1" dirty="0"/>
              </a:p>
            </p:txBody>
          </p:sp>
        </mc:Choice>
        <mc:Fallback xmlns="">
          <p:sp>
            <p:nvSpPr>
              <p:cNvPr id="15" name="Obdélník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06603" y="4475939"/>
                <a:ext cx="1345112" cy="307777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Obdélník 15"/>
          <p:cNvSpPr/>
          <p:nvPr/>
        </p:nvSpPr>
        <p:spPr>
          <a:xfrm>
            <a:off x="5951070" y="3312722"/>
            <a:ext cx="114807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dirty="0"/>
              <a:t>π</a:t>
            </a:r>
            <a:r>
              <a:rPr lang="cs-CZ" dirty="0"/>
              <a:t> = TR - TC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Obdélník 16"/>
              <p:cNvSpPr/>
              <p:nvPr/>
            </p:nvSpPr>
            <p:spPr>
              <a:xfrm>
                <a:off x="5951070" y="3745750"/>
                <a:ext cx="2130904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i="1">
                        <a:latin typeface="Cambria Math" panose="02040503050406030204" pitchFamily="18" charset="0"/>
                      </a:rPr>
                      <m:t>π</m:t>
                    </m:r>
                    <m:r>
                      <a:rPr lang="cs-CZ" i="1">
                        <a:latin typeface="Cambria Math" panose="02040503050406030204" pitchFamily="18" charset="0"/>
                      </a:rPr>
                      <m:t>=(</m:t>
                    </m:r>
                    <m:r>
                      <a:rPr lang="cs-CZ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50</m:t>
                    </m:r>
                    <m:r>
                      <a:rPr lang="cs-CZ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𝑄</m:t>
                    </m:r>
                    <m:r>
                      <a:rPr lang="cs-CZ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− </m:t>
                    </m:r>
                    <m:sSup>
                      <m:sSupPr>
                        <m:ctrlPr>
                          <a:rPr lang="cs-CZ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cs-CZ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  <m:r>
                          <a:rPr lang="cs-CZ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𝑄</m:t>
                        </m:r>
                      </m:e>
                      <m:sup>
                        <m:r>
                          <a:rPr lang="cs-CZ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cs-CZ" dirty="0"/>
                  <a:t>) – (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cs-CZ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cs-CZ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𝑄</m:t>
                        </m:r>
                      </m:e>
                      <m:sup>
                        <m:r>
                          <a:rPr lang="cs-CZ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cs-CZ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endParaRPr lang="cs-CZ" dirty="0"/>
              </a:p>
            </p:txBody>
          </p:sp>
        </mc:Choice>
        <mc:Fallback xmlns="">
          <p:sp>
            <p:nvSpPr>
              <p:cNvPr id="17" name="Obdélník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51070" y="3745750"/>
                <a:ext cx="2130904" cy="307777"/>
              </a:xfrm>
              <a:prstGeom prst="rect">
                <a:avLst/>
              </a:prstGeom>
              <a:blipFill>
                <a:blip r:embed="rId13"/>
                <a:stretch>
                  <a:fillRect t="-1961" b="-19608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Obdélník 17"/>
              <p:cNvSpPr/>
              <p:nvPr/>
            </p:nvSpPr>
            <p:spPr>
              <a:xfrm>
                <a:off x="5971756" y="4193689"/>
                <a:ext cx="3087384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i="1">
                        <a:latin typeface="Cambria Math" panose="02040503050406030204" pitchFamily="18" charset="0"/>
                      </a:rPr>
                      <m:t>π</m:t>
                    </m:r>
                    <m:r>
                      <a:rPr lang="cs-CZ" i="1">
                        <a:latin typeface="Cambria Math" panose="02040503050406030204" pitchFamily="18" charset="0"/>
                      </a:rPr>
                      <m:t>=(</m:t>
                    </m:r>
                    <m:r>
                      <a:rPr lang="cs-CZ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50∗8,33 − </m:t>
                    </m:r>
                    <m:sSup>
                      <m:sSupPr>
                        <m:ctrlPr>
                          <a:rPr lang="cs-CZ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cs-CZ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2∗8,33</m:t>
                        </m:r>
                      </m:e>
                      <m:sup>
                        <m:r>
                          <a:rPr lang="cs-CZ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cs-CZ" dirty="0"/>
                  <a:t>) – (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cs-CZ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cs-CZ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8,33</m:t>
                        </m:r>
                      </m:e>
                      <m:sup>
                        <m:r>
                          <a:rPr lang="cs-CZ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cs-CZ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endParaRPr lang="cs-CZ" dirty="0"/>
              </a:p>
            </p:txBody>
          </p:sp>
        </mc:Choice>
        <mc:Fallback xmlns="">
          <p:sp>
            <p:nvSpPr>
              <p:cNvPr id="18" name="Obdélník 1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71756" y="4193689"/>
                <a:ext cx="3087384" cy="307777"/>
              </a:xfrm>
              <a:prstGeom prst="rect">
                <a:avLst/>
              </a:prstGeom>
              <a:blipFill>
                <a:blip r:embed="rId14"/>
                <a:stretch>
                  <a:fillRect t="-4000" b="-2000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Obdélník 18"/>
              <p:cNvSpPr/>
              <p:nvPr/>
            </p:nvSpPr>
            <p:spPr>
              <a:xfrm>
                <a:off x="5951070" y="4711987"/>
                <a:ext cx="1452513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b="1" i="1">
                          <a:latin typeface="Cambria Math" panose="02040503050406030204" pitchFamily="18" charset="0"/>
                        </a:rPr>
                        <m:t>𝝅</m:t>
                      </m:r>
                      <m:r>
                        <a:rPr lang="cs-CZ" b="1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cs-CZ" b="1" i="1">
                          <a:latin typeface="Cambria Math" panose="02040503050406030204" pitchFamily="18" charset="0"/>
                        </a:rPr>
                        <m:t>𝟐𝟎𝟖</m:t>
                      </m:r>
                      <m:r>
                        <a:rPr lang="cs-CZ" b="1" i="1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cs-CZ" b="1" i="1">
                          <a:latin typeface="Cambria Math" panose="02040503050406030204" pitchFamily="18" charset="0"/>
                        </a:rPr>
                        <m:t>𝟑𝟑</m:t>
                      </m:r>
                      <m:r>
                        <a:rPr lang="cs-CZ" b="1" i="1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cs-CZ" b="1" i="1">
                          <a:latin typeface="Cambria Math" panose="02040503050406030204" pitchFamily="18" charset="0"/>
                        </a:rPr>
                        <m:t>𝑲</m:t>
                      </m:r>
                      <m:r>
                        <a:rPr lang="cs-CZ" b="1" i="1">
                          <a:latin typeface="Cambria Math" panose="02040503050406030204" pitchFamily="18" charset="0"/>
                        </a:rPr>
                        <m:t>č</m:t>
                      </m:r>
                    </m:oMath>
                  </m:oMathPara>
                </a14:m>
                <a:endParaRPr lang="cs-CZ" b="1" dirty="0"/>
              </a:p>
            </p:txBody>
          </p:sp>
        </mc:Choice>
        <mc:Fallback xmlns="">
          <p:sp>
            <p:nvSpPr>
              <p:cNvPr id="19" name="Obdélník 1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51070" y="4711987"/>
                <a:ext cx="1452513" cy="307777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885830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18"/>
          <p:cNvSpPr txBox="1">
            <a:spLocks noGrp="1"/>
          </p:cNvSpPr>
          <p:nvPr>
            <p:ph type="title"/>
          </p:nvPr>
        </p:nvSpPr>
        <p:spPr>
          <a:xfrm>
            <a:off x="798534" y="2747962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4400"/>
              <a:buFont typeface="Calibri"/>
              <a:buNone/>
            </a:pPr>
            <a:r>
              <a:rPr lang="cs-CZ" sz="4400" dirty="0">
                <a:solidFill>
                  <a:srgbClr val="C00000"/>
                </a:solidFill>
              </a:rPr>
              <a:t>DĚKUJI ZA POZORNOST</a:t>
            </a:r>
            <a:endParaRPr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wipe/>
      </p:transition>
    </mc:Choice>
    <mc:Fallback xmlns="">
      <p:transition spd="slow">
        <p:wip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847493"/>
            <a:ext cx="8229600" cy="355892"/>
          </a:xfrm>
        </p:spPr>
        <p:txBody>
          <a:bodyPr>
            <a:normAutofit fontScale="90000"/>
          </a:bodyPr>
          <a:lstStyle/>
          <a:p>
            <a:r>
              <a:rPr lang="cs-CZ" b="1" dirty="0">
                <a:solidFill>
                  <a:srgbClr val="C00000"/>
                </a:solidFill>
              </a:rPr>
              <a:t>Řešení opakování z minulého týdne</a:t>
            </a:r>
          </a:p>
        </p:txBody>
      </p:sp>
      <p:sp>
        <p:nvSpPr>
          <p:cNvPr id="4" name="Google Shape;99;p14">
            <a:extLst>
              <a:ext uri="{FF2B5EF4-FFF2-40B4-BE49-F238E27FC236}">
                <a16:creationId xmlns:a16="http://schemas.microsoft.com/office/drawing/2014/main" id="{54762419-1ADB-B3D2-A0F0-75FCBAAA8B59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2/11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E178D2DB-2122-63FD-2658-B15F748E6CAC}"/>
              </a:ext>
            </a:extLst>
          </p:cNvPr>
          <p:cNvSpPr txBox="1"/>
          <p:nvPr/>
        </p:nvSpPr>
        <p:spPr>
          <a:xfrm>
            <a:off x="745958" y="1588168"/>
            <a:ext cx="7844589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cs-CZ" dirty="0"/>
              <a:t>B</a:t>
            </a:r>
          </a:p>
          <a:p>
            <a:pPr marL="342900" indent="-342900">
              <a:buAutoNum type="arabicPeriod"/>
            </a:pPr>
            <a:r>
              <a:rPr lang="cs-CZ" dirty="0"/>
              <a:t>B</a:t>
            </a:r>
          </a:p>
          <a:p>
            <a:pPr marL="342900" indent="-342900">
              <a:buAutoNum type="arabicPeriod"/>
            </a:pPr>
            <a:r>
              <a:rPr lang="cs-CZ" dirty="0"/>
              <a:t>C</a:t>
            </a:r>
          </a:p>
          <a:p>
            <a:pPr marL="342900" indent="-342900">
              <a:buAutoNum type="arabicPeriod"/>
            </a:pPr>
            <a:r>
              <a:rPr lang="cs-CZ" dirty="0"/>
              <a:t>D</a:t>
            </a:r>
          </a:p>
          <a:p>
            <a:pPr marL="342900" indent="-342900">
              <a:buAutoNum type="arabicPeriod"/>
            </a:pPr>
            <a:r>
              <a:rPr lang="cs-CZ" dirty="0"/>
              <a:t>D</a:t>
            </a:r>
          </a:p>
          <a:p>
            <a:endParaRPr lang="cs-CZ" dirty="0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C0894045-95DC-DA67-8D8E-8FC85334AA0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18253" y="1419817"/>
            <a:ext cx="3336092" cy="4590690"/>
          </a:xfrm>
          <a:prstGeom prst="rect">
            <a:avLst/>
          </a:prstGeom>
        </p:spPr>
      </p:pic>
      <p:pic>
        <p:nvPicPr>
          <p:cNvPr id="9" name="Obrázek 8">
            <a:extLst>
              <a:ext uri="{FF2B5EF4-FFF2-40B4-BE49-F238E27FC236}">
                <a16:creationId xmlns:a16="http://schemas.microsoft.com/office/drawing/2014/main" id="{2D0EA90C-04D6-0F3E-1C54-173D3DBDC09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11009" y="2149641"/>
            <a:ext cx="3531759" cy="28745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90703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847493"/>
            <a:ext cx="8229600" cy="355892"/>
          </a:xfrm>
        </p:spPr>
        <p:txBody>
          <a:bodyPr>
            <a:normAutofit fontScale="90000"/>
          </a:bodyPr>
          <a:lstStyle/>
          <a:p>
            <a:r>
              <a:rPr lang="cs-CZ" b="1" dirty="0">
                <a:solidFill>
                  <a:srgbClr val="C00000"/>
                </a:solidFill>
              </a:rPr>
              <a:t>Přehled jednotlivých tržních struktur</a:t>
            </a:r>
          </a:p>
        </p:txBody>
      </p:sp>
      <p:sp>
        <p:nvSpPr>
          <p:cNvPr id="4" name="Google Shape;99;p14">
            <a:extLst>
              <a:ext uri="{FF2B5EF4-FFF2-40B4-BE49-F238E27FC236}">
                <a16:creationId xmlns:a16="http://schemas.microsoft.com/office/drawing/2014/main" id="{54762419-1ADB-B3D2-A0F0-75FCBAAA8B59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3/11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aphicFrame>
        <p:nvGraphicFramePr>
          <p:cNvPr id="5" name="Group 137">
            <a:extLst>
              <a:ext uri="{FF2B5EF4-FFF2-40B4-BE49-F238E27FC236}">
                <a16:creationId xmlns:a16="http://schemas.microsoft.com/office/drawing/2014/main" id="{D9E3801F-D958-47EE-962C-DBC46BC51EC5}"/>
              </a:ext>
            </a:extLst>
          </p:cNvPr>
          <p:cNvGraphicFramePr>
            <a:graphicFrameLocks/>
          </p:cNvGraphicFramePr>
          <p:nvPr/>
        </p:nvGraphicFramePr>
        <p:xfrm>
          <a:off x="814733" y="1329905"/>
          <a:ext cx="7514533" cy="4883990"/>
        </p:xfrm>
        <a:graphic>
          <a:graphicData uri="http://schemas.openxmlformats.org/drawingml/2006/table">
            <a:tbl>
              <a:tblPr/>
              <a:tblGrid>
                <a:gridCol w="162814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7766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0290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8810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1771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17242">
                <a:tc row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cs-CZ" altLang="cs-CZ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kritérium</a:t>
                      </a:r>
                    </a:p>
                  </a:txBody>
                  <a:tcPr marL="91437" marR="91437" marT="45722" marB="45722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cs-CZ" altLang="cs-CZ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Dokonalá konkurence</a:t>
                      </a:r>
                    </a:p>
                  </a:txBody>
                  <a:tcPr marL="91437" marR="91437" marT="45722" marB="4572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cs-CZ" altLang="cs-CZ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Nedokonalá konkurence</a:t>
                      </a:r>
                    </a:p>
                  </a:txBody>
                  <a:tcPr marL="91437" marR="91437" marT="45722" marB="4572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35233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cs-CZ" altLang="cs-CZ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monopol</a:t>
                      </a:r>
                    </a:p>
                  </a:txBody>
                  <a:tcPr marL="91437" marR="91437" marT="45722" marB="4572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cs-CZ" altLang="cs-CZ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oligopol</a:t>
                      </a:r>
                    </a:p>
                  </a:txBody>
                  <a:tcPr marL="91437" marR="91437" marT="45722" marB="4572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cs-CZ" altLang="cs-CZ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monopolistická konkurence</a:t>
                      </a:r>
                    </a:p>
                  </a:txBody>
                  <a:tcPr marL="91437" marR="91437" marT="45722" marB="4572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5801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cs-CZ" altLang="cs-CZ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počet firem v odvětví</a:t>
                      </a:r>
                    </a:p>
                  </a:txBody>
                  <a:tcPr marL="91437" marR="91437" marT="45722" marB="45722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velmi mnoho</a:t>
                      </a:r>
                    </a:p>
                  </a:txBody>
                  <a:tcPr marL="91437" marR="91437" marT="45722" marB="4572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jedna</a:t>
                      </a:r>
                    </a:p>
                  </a:txBody>
                  <a:tcPr marL="91437" marR="91437" marT="45722" marB="4572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málo</a:t>
                      </a:r>
                    </a:p>
                  </a:txBody>
                  <a:tcPr marL="91437" marR="91437" marT="45722" marB="4572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mnoho</a:t>
                      </a:r>
                    </a:p>
                  </a:txBody>
                  <a:tcPr marL="91437" marR="91437" marT="45722" marB="4572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525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cs-CZ" altLang="cs-CZ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produkt</a:t>
                      </a:r>
                    </a:p>
                  </a:txBody>
                  <a:tcPr marL="91437" marR="91437" marT="45722" marB="45722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homogenní</a:t>
                      </a:r>
                    </a:p>
                  </a:txBody>
                  <a:tcPr marL="91437" marR="91437" marT="45722" marB="4572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diferencovaný</a:t>
                      </a:r>
                    </a:p>
                  </a:txBody>
                  <a:tcPr marL="91437" marR="91437" marT="45722" marB="4572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diferencovaný</a:t>
                      </a:r>
                    </a:p>
                  </a:txBody>
                  <a:tcPr marL="91437" marR="91437" marT="45722" marB="4572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diferencovaný</a:t>
                      </a:r>
                    </a:p>
                  </a:txBody>
                  <a:tcPr marL="91437" marR="91437" marT="45722" marB="4572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1525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cs-CZ" altLang="cs-CZ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bariéry vstupu</a:t>
                      </a:r>
                    </a:p>
                  </a:txBody>
                  <a:tcPr marL="91437" marR="91437" marT="45722" marB="45722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žádné</a:t>
                      </a:r>
                    </a:p>
                  </a:txBody>
                  <a:tcPr marL="91437" marR="91437" marT="45722" marB="4572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velké</a:t>
                      </a:r>
                    </a:p>
                  </a:txBody>
                  <a:tcPr marL="91437" marR="91437" marT="45722" marB="4572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určité</a:t>
                      </a:r>
                    </a:p>
                  </a:txBody>
                  <a:tcPr marL="91437" marR="91437" marT="45722" marB="4572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žádné</a:t>
                      </a:r>
                    </a:p>
                  </a:txBody>
                  <a:tcPr marL="91437" marR="91437" marT="45722" marB="4572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3523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cs-CZ" altLang="cs-CZ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možnosti firmy ovlivnit cenu</a:t>
                      </a:r>
                    </a:p>
                  </a:txBody>
                  <a:tcPr marL="91437" marR="91437" marT="45722" marB="45722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žádné</a:t>
                      </a:r>
                    </a:p>
                  </a:txBody>
                  <a:tcPr marL="91437" marR="91437" marT="45722" marB="4572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výrazná</a:t>
                      </a:r>
                    </a:p>
                  </a:txBody>
                  <a:tcPr marL="91437" marR="91437" marT="45722" marB="4572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značná</a:t>
                      </a:r>
                    </a:p>
                  </a:txBody>
                  <a:tcPr marL="91437" marR="91437" marT="45722" marB="4572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omezená</a:t>
                      </a:r>
                    </a:p>
                  </a:txBody>
                  <a:tcPr marL="91437" marR="91437" marT="45722" marB="4572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9114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cs-CZ" altLang="cs-CZ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podmínka rovnovážného Q produkce</a:t>
                      </a:r>
                    </a:p>
                  </a:txBody>
                  <a:tcPr marL="91437" marR="91437" marT="45722" marB="45722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MR = MC </a:t>
                      </a:r>
                    </a:p>
                  </a:txBody>
                  <a:tcPr marL="91437" marR="91437" marT="45722" marB="4572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MR = MC</a:t>
                      </a:r>
                    </a:p>
                  </a:txBody>
                  <a:tcPr marL="91437" marR="91437" marT="45722" marB="4572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MR = MC</a:t>
                      </a:r>
                    </a:p>
                  </a:txBody>
                  <a:tcPr marL="91437" marR="91437" marT="45722" marB="4572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MR = MC</a:t>
                      </a:r>
                    </a:p>
                  </a:txBody>
                  <a:tcPr marL="91437" marR="91437" marT="45722" marB="4572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9634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cs-CZ" altLang="cs-CZ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vztah P a MC</a:t>
                      </a:r>
                    </a:p>
                  </a:txBody>
                  <a:tcPr marL="91437" marR="91437" marT="45722" marB="45722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 = MC</a:t>
                      </a:r>
                    </a:p>
                  </a:txBody>
                  <a:tcPr marL="91437" marR="91437" marT="45722" marB="4572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 </a:t>
                      </a:r>
                      <a:r>
                        <a:rPr kumimoji="0" lang="en-US" altLang="cs-CZ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&gt;</a:t>
                      </a:r>
                      <a:r>
                        <a:rPr kumimoji="0" lang="cs-CZ" altLang="cs-CZ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MC</a:t>
                      </a:r>
                    </a:p>
                  </a:txBody>
                  <a:tcPr marL="91437" marR="91437" marT="45722" marB="4572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 </a:t>
                      </a:r>
                      <a:r>
                        <a:rPr kumimoji="0" lang="en-US" altLang="cs-CZ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&gt; </a:t>
                      </a:r>
                      <a:r>
                        <a:rPr kumimoji="0" lang="cs-CZ" altLang="cs-CZ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</a:t>
                      </a:r>
                      <a:r>
                        <a:rPr kumimoji="0" lang="en-US" altLang="cs-CZ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</a:t>
                      </a:r>
                      <a:endParaRPr kumimoji="0" lang="cs-CZ" altLang="cs-CZ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37" marR="91437" marT="45722" marB="4572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 </a:t>
                      </a:r>
                      <a:r>
                        <a:rPr kumimoji="0" lang="en-US" altLang="cs-CZ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&gt; MC</a:t>
                      </a:r>
                      <a:endParaRPr kumimoji="0" lang="cs-CZ" altLang="cs-CZ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37" marR="91437" marT="45722" marB="4572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7600007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wipe/>
      </p:transition>
    </mc:Choice>
    <mc:Fallback>
      <p:transition spd="slow">
        <p:wip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657922"/>
            <a:ext cx="8229600" cy="825190"/>
          </a:xfrm>
        </p:spPr>
        <p:txBody>
          <a:bodyPr>
            <a:noAutofit/>
          </a:bodyPr>
          <a:lstStyle/>
          <a:p>
            <a:pPr marL="257175" indent="-257175" fontAlgn="base"/>
            <a:r>
              <a:rPr lang="cs-CZ" b="1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 procvičení</a:t>
            </a:r>
            <a:endParaRPr lang="cs-CZ" dirty="0">
              <a:solidFill>
                <a:srgbClr val="C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23024" y="1483112"/>
            <a:ext cx="8675650" cy="464305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800" b="1" dirty="0"/>
              <a:t>1. Monopolní výrobce má MC=AC=10 Kč. Křivka tržní poptávky je dána vztahem P=40-Q. Vypočtěte a zakreslete:</a:t>
            </a:r>
          </a:p>
          <a:p>
            <a:pPr marL="514350" indent="-514350">
              <a:buFont typeface="+mj-lt"/>
              <a:buAutoNum type="alphaLcParenR"/>
            </a:pPr>
            <a:r>
              <a:rPr lang="cs-CZ" sz="2400" dirty="0"/>
              <a:t>Objem produkce a cenu, při niž monopol maximalizuje celkový čistý ekonomický zisk</a:t>
            </a:r>
          </a:p>
          <a:p>
            <a:pPr marL="514350" indent="-514350">
              <a:buFont typeface="+mj-lt"/>
              <a:buAutoNum type="alphaLcParenR"/>
            </a:pPr>
            <a:r>
              <a:rPr lang="cs-CZ" sz="2400" dirty="0"/>
              <a:t>Objem produkce a cenu „dokonalé konkurence“</a:t>
            </a:r>
          </a:p>
        </p:txBody>
      </p:sp>
      <p:sp>
        <p:nvSpPr>
          <p:cNvPr id="4" name="Google Shape;99;p14">
            <a:extLst>
              <a:ext uri="{FF2B5EF4-FFF2-40B4-BE49-F238E27FC236}">
                <a16:creationId xmlns:a16="http://schemas.microsoft.com/office/drawing/2014/main" id="{54762419-1ADB-B3D2-A0F0-75FCBAAA8B59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4/11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8256508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wipe/>
      </p:transition>
    </mc:Choice>
    <mc:Fallback xmlns="">
      <p:transition spd="slow">
        <p:wip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657922"/>
            <a:ext cx="8229600" cy="825190"/>
          </a:xfrm>
        </p:spPr>
        <p:txBody>
          <a:bodyPr>
            <a:noAutofit/>
          </a:bodyPr>
          <a:lstStyle/>
          <a:p>
            <a:pPr marL="257175" indent="-257175" fontAlgn="base"/>
            <a:r>
              <a:rPr lang="cs-CZ" b="1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 procvičení</a:t>
            </a:r>
            <a:endParaRPr lang="cs-CZ" dirty="0">
              <a:solidFill>
                <a:srgbClr val="C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23024" y="1483112"/>
            <a:ext cx="8675650" cy="464305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800" b="1" dirty="0"/>
              <a:t>1. Monopolní výrobce má MC=AC=10 Kč. Křivka tržní poptávky je dána vztahem P=40-Q. Vypočtěte a zakreslete:</a:t>
            </a:r>
          </a:p>
          <a:p>
            <a:pPr marL="514350" indent="-514350">
              <a:buFont typeface="+mj-lt"/>
              <a:buAutoNum type="alphaLcParenR"/>
            </a:pPr>
            <a:r>
              <a:rPr lang="cs-CZ" sz="2400" dirty="0"/>
              <a:t>Objem produkce a cenu, při niž monopol maximalizuje celkový čistý ekonomický zisk</a:t>
            </a:r>
          </a:p>
          <a:p>
            <a:pPr marL="0" indent="0">
              <a:buNone/>
            </a:pPr>
            <a:endParaRPr lang="cs-CZ" sz="2400" dirty="0"/>
          </a:p>
        </p:txBody>
      </p:sp>
      <p:sp>
        <p:nvSpPr>
          <p:cNvPr id="4" name="Google Shape;99;p14">
            <a:extLst>
              <a:ext uri="{FF2B5EF4-FFF2-40B4-BE49-F238E27FC236}">
                <a16:creationId xmlns:a16="http://schemas.microsoft.com/office/drawing/2014/main" id="{54762419-1ADB-B3D2-A0F0-75FCBAAA8B59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5/11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223024" y="3650749"/>
            <a:ext cx="946093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/>
              <a:t>MR = MC</a:t>
            </a:r>
          </a:p>
        </p:txBody>
      </p:sp>
      <p:sp>
        <p:nvSpPr>
          <p:cNvPr id="6" name="Obdélník 5"/>
          <p:cNvSpPr/>
          <p:nvPr/>
        </p:nvSpPr>
        <p:spPr>
          <a:xfrm>
            <a:off x="223024" y="3958526"/>
            <a:ext cx="906017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/>
              <a:t>P = 40-Q</a:t>
            </a:r>
          </a:p>
        </p:txBody>
      </p:sp>
      <p:sp>
        <p:nvSpPr>
          <p:cNvPr id="7" name="Obdélník 6"/>
          <p:cNvSpPr/>
          <p:nvPr/>
        </p:nvSpPr>
        <p:spPr>
          <a:xfrm>
            <a:off x="223024" y="4326666"/>
            <a:ext cx="1056700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/>
              <a:t>TR = P * Q</a:t>
            </a:r>
          </a:p>
        </p:txBody>
      </p:sp>
      <p:sp>
        <p:nvSpPr>
          <p:cNvPr id="8" name="Obdélník 7"/>
          <p:cNvSpPr/>
          <p:nvPr/>
        </p:nvSpPr>
        <p:spPr>
          <a:xfrm>
            <a:off x="198953" y="4704385"/>
            <a:ext cx="1353256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/>
              <a:t>TR = (40-Q)*Q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ovéPole 8"/>
              <p:cNvSpPr txBox="1"/>
              <p:nvPr/>
            </p:nvSpPr>
            <p:spPr>
              <a:xfrm>
                <a:off x="52173" y="5110196"/>
                <a:ext cx="171771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𝑇𝑅</m:t>
                      </m:r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=40</m:t>
                      </m:r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𝑄</m:t>
                      </m:r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 − </m:t>
                      </m:r>
                      <m:sSup>
                        <m:sSupPr>
                          <m:ctrlPr>
                            <a:rPr lang="cs-CZ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𝑄</m:t>
                          </m:r>
                        </m:e>
                        <m:sup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9" name="TextovéPole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173" y="5110196"/>
                <a:ext cx="1717714" cy="276999"/>
              </a:xfrm>
              <a:prstGeom prst="rect">
                <a:avLst/>
              </a:prstGeom>
              <a:blipFill>
                <a:blip r:embed="rId2"/>
                <a:stretch>
                  <a:fillRect b="-2174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Obdélník 9"/>
              <p:cNvSpPr/>
              <p:nvPr/>
            </p:nvSpPr>
            <p:spPr>
              <a:xfrm>
                <a:off x="132333" y="5447558"/>
                <a:ext cx="1419876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i="1">
                          <a:latin typeface="Cambria Math" panose="02040503050406030204" pitchFamily="18" charset="0"/>
                        </a:rPr>
                        <m:t>𝑀𝑅</m:t>
                      </m:r>
                      <m:r>
                        <a:rPr lang="cs-CZ" i="1">
                          <a:latin typeface="Cambria Math" panose="02040503050406030204" pitchFamily="18" charset="0"/>
                        </a:rPr>
                        <m:t>=40 −2</m:t>
                      </m:r>
                      <m:r>
                        <a:rPr lang="cs-CZ" i="1">
                          <a:latin typeface="Cambria Math" panose="02040503050406030204" pitchFamily="18" charset="0"/>
                        </a:rPr>
                        <m:t>𝑄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10" name="Obdélník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2333" y="5447558"/>
                <a:ext cx="1419876" cy="307777"/>
              </a:xfrm>
              <a:prstGeom prst="rect">
                <a:avLst/>
              </a:prstGeom>
              <a:blipFill>
                <a:blip r:embed="rId3"/>
                <a:stretch>
                  <a:fillRect b="-800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Obdélník 10"/>
              <p:cNvSpPr/>
              <p:nvPr/>
            </p:nvSpPr>
            <p:spPr>
              <a:xfrm>
                <a:off x="132333" y="5818386"/>
                <a:ext cx="935128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i="1">
                          <a:latin typeface="Cambria Math" panose="02040503050406030204" pitchFamily="18" charset="0"/>
                        </a:rPr>
                        <m:t>𝑀𝐶</m:t>
                      </m:r>
                      <m:r>
                        <a:rPr lang="cs-CZ" i="1">
                          <a:latin typeface="Cambria Math" panose="02040503050406030204" pitchFamily="18" charset="0"/>
                        </a:rPr>
                        <m:t>=10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11" name="Obdélník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2333" y="5818386"/>
                <a:ext cx="935128" cy="30777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Obdélník 11"/>
          <p:cNvSpPr/>
          <p:nvPr/>
        </p:nvSpPr>
        <p:spPr>
          <a:xfrm>
            <a:off x="2783720" y="3731580"/>
            <a:ext cx="946093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/>
              <a:t>MR = MC</a:t>
            </a:r>
          </a:p>
        </p:txBody>
      </p:sp>
      <p:sp>
        <p:nvSpPr>
          <p:cNvPr id="13" name="Obdélník 12"/>
          <p:cNvSpPr/>
          <p:nvPr/>
        </p:nvSpPr>
        <p:spPr>
          <a:xfrm>
            <a:off x="2705621" y="4326666"/>
            <a:ext cx="1346844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/>
              <a:t>-2Q = - 40 +10</a:t>
            </a:r>
          </a:p>
        </p:txBody>
      </p:sp>
      <p:sp>
        <p:nvSpPr>
          <p:cNvPr id="15" name="Obdélník 14"/>
          <p:cNvSpPr/>
          <p:nvPr/>
        </p:nvSpPr>
        <p:spPr>
          <a:xfrm>
            <a:off x="2767337" y="4018889"/>
            <a:ext cx="122341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/>
              <a:t>40 – 2Q = 10</a:t>
            </a:r>
          </a:p>
        </p:txBody>
      </p:sp>
      <p:sp>
        <p:nvSpPr>
          <p:cNvPr id="16" name="Obdélník 15"/>
          <p:cNvSpPr/>
          <p:nvPr/>
        </p:nvSpPr>
        <p:spPr>
          <a:xfrm>
            <a:off x="2705621" y="4655986"/>
            <a:ext cx="94448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/>
              <a:t>-2Q = -30</a:t>
            </a:r>
          </a:p>
        </p:txBody>
      </p:sp>
      <p:sp>
        <p:nvSpPr>
          <p:cNvPr id="17" name="Obdélník 16"/>
          <p:cNvSpPr/>
          <p:nvPr/>
        </p:nvSpPr>
        <p:spPr>
          <a:xfrm>
            <a:off x="2754866" y="4986942"/>
            <a:ext cx="974947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dirty="0"/>
              <a:t>Q = 15 ks</a:t>
            </a:r>
          </a:p>
        </p:txBody>
      </p:sp>
      <p:sp>
        <p:nvSpPr>
          <p:cNvPr id="18" name="Obdélník 17"/>
          <p:cNvSpPr/>
          <p:nvPr/>
        </p:nvSpPr>
        <p:spPr>
          <a:xfrm>
            <a:off x="4580887" y="3650749"/>
            <a:ext cx="906017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/>
              <a:t>P = 40-Q</a:t>
            </a:r>
          </a:p>
        </p:txBody>
      </p:sp>
      <p:sp>
        <p:nvSpPr>
          <p:cNvPr id="19" name="Obdélník 18"/>
          <p:cNvSpPr/>
          <p:nvPr/>
        </p:nvSpPr>
        <p:spPr>
          <a:xfrm>
            <a:off x="4551230" y="4018889"/>
            <a:ext cx="96532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/>
              <a:t>P = 40-15</a:t>
            </a:r>
          </a:p>
        </p:txBody>
      </p:sp>
      <p:sp>
        <p:nvSpPr>
          <p:cNvPr id="20" name="Obdélník 19"/>
          <p:cNvSpPr/>
          <p:nvPr/>
        </p:nvSpPr>
        <p:spPr>
          <a:xfrm>
            <a:off x="4541887" y="4348209"/>
            <a:ext cx="986167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dirty="0"/>
              <a:t>P = 25 Kč</a:t>
            </a:r>
          </a:p>
        </p:txBody>
      </p:sp>
    </p:spTree>
    <p:extLst>
      <p:ext uri="{BB962C8B-B14F-4D97-AF65-F5344CB8AC3E}">
        <p14:creationId xmlns:p14="http://schemas.microsoft.com/office/powerpoint/2010/main" val="25926176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6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1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6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1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6" dur="5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1" dur="5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6" dur="5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1" dur="5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657922"/>
            <a:ext cx="8229600" cy="825190"/>
          </a:xfrm>
        </p:spPr>
        <p:txBody>
          <a:bodyPr>
            <a:noAutofit/>
          </a:bodyPr>
          <a:lstStyle/>
          <a:p>
            <a:pPr marL="257175" indent="-257175" fontAlgn="base"/>
            <a:r>
              <a:rPr lang="cs-CZ" b="1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 procvičení</a:t>
            </a:r>
            <a:endParaRPr lang="cs-CZ" dirty="0">
              <a:solidFill>
                <a:srgbClr val="C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23024" y="1483112"/>
            <a:ext cx="8675650" cy="464305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800" b="1" dirty="0"/>
              <a:t>1. Monopolní výrobce má MC=AC=10 Kč. Křivka tržní poptávky je dána vztahem P=40-Q. Vypočtěte a zakreslete:</a:t>
            </a:r>
          </a:p>
          <a:p>
            <a:pPr marL="0" indent="0">
              <a:buNone/>
            </a:pPr>
            <a:r>
              <a:rPr lang="cs-CZ" sz="2400" dirty="0"/>
              <a:t>b) Objem produkce a cenu „dokonalé konkurence“</a:t>
            </a:r>
          </a:p>
        </p:txBody>
      </p:sp>
      <p:sp>
        <p:nvSpPr>
          <p:cNvPr id="4" name="Google Shape;99;p14">
            <a:extLst>
              <a:ext uri="{FF2B5EF4-FFF2-40B4-BE49-F238E27FC236}">
                <a16:creationId xmlns:a16="http://schemas.microsoft.com/office/drawing/2014/main" id="{54762419-1ADB-B3D2-A0F0-75FCBAAA8B59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6/11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696067" y="3496860"/>
            <a:ext cx="875561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1600" dirty="0"/>
              <a:t>P = MC</a:t>
            </a:r>
          </a:p>
        </p:txBody>
      </p:sp>
      <p:sp>
        <p:nvSpPr>
          <p:cNvPr id="6" name="Obdélník 5"/>
          <p:cNvSpPr/>
          <p:nvPr/>
        </p:nvSpPr>
        <p:spPr>
          <a:xfrm>
            <a:off x="696067" y="3895777"/>
            <a:ext cx="110479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1600" dirty="0"/>
              <a:t>40-Q = 10</a:t>
            </a:r>
          </a:p>
        </p:txBody>
      </p:sp>
      <p:sp>
        <p:nvSpPr>
          <p:cNvPr id="7" name="Obdélník 6"/>
          <p:cNvSpPr/>
          <p:nvPr/>
        </p:nvSpPr>
        <p:spPr>
          <a:xfrm>
            <a:off x="670233" y="4352827"/>
            <a:ext cx="140936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1600" dirty="0"/>
              <a:t>-Q = - 40 +10</a:t>
            </a:r>
          </a:p>
        </p:txBody>
      </p:sp>
      <p:sp>
        <p:nvSpPr>
          <p:cNvPr id="8" name="Obdélník 7"/>
          <p:cNvSpPr/>
          <p:nvPr/>
        </p:nvSpPr>
        <p:spPr>
          <a:xfrm>
            <a:off x="696067" y="4797833"/>
            <a:ext cx="1093569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1600" b="1" dirty="0"/>
              <a:t>Q = 30 ks</a:t>
            </a:r>
          </a:p>
        </p:txBody>
      </p:sp>
      <p:sp>
        <p:nvSpPr>
          <p:cNvPr id="9" name="TextovéPole 8"/>
          <p:cNvSpPr txBox="1"/>
          <p:nvPr/>
        </p:nvSpPr>
        <p:spPr>
          <a:xfrm>
            <a:off x="2835977" y="3554788"/>
            <a:ext cx="828753" cy="24622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cs-CZ" sz="1600" dirty="0"/>
              <a:t>P = 40-Q</a:t>
            </a:r>
          </a:p>
        </p:txBody>
      </p:sp>
      <p:sp>
        <p:nvSpPr>
          <p:cNvPr id="10" name="Obdélník 9"/>
          <p:cNvSpPr/>
          <p:nvPr/>
        </p:nvSpPr>
        <p:spPr>
          <a:xfrm>
            <a:off x="2743047" y="4014273"/>
            <a:ext cx="1196161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1600" dirty="0"/>
              <a:t>P = 40 - 30</a:t>
            </a:r>
          </a:p>
        </p:txBody>
      </p:sp>
      <p:sp>
        <p:nvSpPr>
          <p:cNvPr id="11" name="Obdélník 10"/>
          <p:cNvSpPr/>
          <p:nvPr/>
        </p:nvSpPr>
        <p:spPr>
          <a:xfrm>
            <a:off x="2757269" y="4490056"/>
            <a:ext cx="1103187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1600" b="1" dirty="0"/>
              <a:t>P = 10 Kč</a:t>
            </a:r>
          </a:p>
        </p:txBody>
      </p:sp>
    </p:spTree>
    <p:extLst>
      <p:ext uri="{BB962C8B-B14F-4D97-AF65-F5344CB8AC3E}">
        <p14:creationId xmlns:p14="http://schemas.microsoft.com/office/powerpoint/2010/main" val="24991852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5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657922"/>
            <a:ext cx="8229600" cy="825190"/>
          </a:xfrm>
        </p:spPr>
        <p:txBody>
          <a:bodyPr>
            <a:noAutofit/>
          </a:bodyPr>
          <a:lstStyle/>
          <a:p>
            <a:pPr marL="257175" indent="-257175" fontAlgn="base"/>
            <a:r>
              <a:rPr lang="cs-CZ" b="1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 procvičení</a:t>
            </a:r>
            <a:endParaRPr lang="cs-CZ" dirty="0">
              <a:solidFill>
                <a:srgbClr val="C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23024" y="1483112"/>
            <a:ext cx="8675650" cy="4643051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r>
              <a:rPr lang="cs-CZ" sz="2800" b="1" dirty="0"/>
              <a:t>2. Nedokonalý konkurent chce maximalizovat svoje celkové příjmy. Křivka poptávky je popsána rovnicí P=180–15Q. Jak velký objem produkce má nabízet a za jakou cenu?</a:t>
            </a:r>
          </a:p>
        </p:txBody>
      </p:sp>
      <p:sp>
        <p:nvSpPr>
          <p:cNvPr id="4" name="Google Shape;99;p14">
            <a:extLst>
              <a:ext uri="{FF2B5EF4-FFF2-40B4-BE49-F238E27FC236}">
                <a16:creationId xmlns:a16="http://schemas.microsoft.com/office/drawing/2014/main" id="{54762419-1ADB-B3D2-A0F0-75FCBAAA8B59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7/11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" name="Obdélník 11"/>
          <p:cNvSpPr/>
          <p:nvPr/>
        </p:nvSpPr>
        <p:spPr>
          <a:xfrm>
            <a:off x="457200" y="3424438"/>
            <a:ext cx="4572000" cy="2505879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10000"/>
              </a:lnSpc>
            </a:pPr>
            <a:r>
              <a:rPr lang="cs-CZ" sz="1800" b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MR = 0</a:t>
            </a:r>
            <a:endParaRPr lang="cs-CZ" sz="1800" b="1" dirty="0"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0000"/>
              </a:lnSpc>
            </a:pPr>
            <a:r>
              <a:rPr lang="cs-CZ" sz="18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 = 180 – 15Q</a:t>
            </a:r>
            <a:endParaRPr lang="cs-CZ" sz="1800" dirty="0"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0000"/>
              </a:lnSpc>
            </a:pPr>
            <a:r>
              <a:rPr lang="cs-CZ" sz="18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 = (180 – 15Q) * Q</a:t>
            </a:r>
            <a:endParaRPr lang="cs-CZ" sz="1800" dirty="0"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0000"/>
              </a:lnSpc>
            </a:pPr>
            <a:r>
              <a:rPr lang="cs-CZ" sz="18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 = 180 Q – 15Q</a:t>
            </a:r>
            <a:r>
              <a:rPr lang="cs-CZ" sz="1800" baseline="300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cs-CZ" sz="1800" dirty="0"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0000"/>
              </a:lnSpc>
            </a:pPr>
            <a:r>
              <a:rPr lang="cs-CZ" sz="18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MR = 180 – 30 Q</a:t>
            </a:r>
            <a:endParaRPr lang="cs-CZ" sz="1800" dirty="0"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0000"/>
              </a:lnSpc>
            </a:pPr>
            <a:r>
              <a:rPr lang="cs-CZ" sz="18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180 – 30Q = 0</a:t>
            </a:r>
            <a:endParaRPr lang="cs-CZ" sz="1800" dirty="0"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0000"/>
              </a:lnSpc>
            </a:pPr>
            <a:r>
              <a:rPr lang="cs-CZ" sz="18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-30 Q = - 180</a:t>
            </a:r>
            <a:endParaRPr lang="cs-CZ" sz="1800" dirty="0"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0000"/>
              </a:lnSpc>
            </a:pPr>
            <a:r>
              <a:rPr lang="cs-CZ" sz="1800" b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Q = 6 Ks</a:t>
            </a:r>
            <a:endParaRPr lang="cs-CZ" sz="1800" b="1" dirty="0"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Obdélník 12"/>
          <p:cNvSpPr/>
          <p:nvPr/>
        </p:nvSpPr>
        <p:spPr>
          <a:xfrm>
            <a:off x="3388291" y="3603550"/>
            <a:ext cx="4572000" cy="982385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10000"/>
              </a:lnSpc>
            </a:pPr>
            <a:r>
              <a:rPr lang="cs-CZ" sz="18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 = 180 – 15 * 6</a:t>
            </a:r>
            <a:endParaRPr lang="cs-CZ" sz="1800" dirty="0"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0000"/>
              </a:lnSpc>
            </a:pPr>
            <a:r>
              <a:rPr lang="cs-CZ" sz="18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 = 180 – 90</a:t>
            </a:r>
            <a:endParaRPr lang="cs-CZ" sz="1800" dirty="0"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0000"/>
              </a:lnSpc>
            </a:pPr>
            <a:r>
              <a:rPr lang="cs-CZ" sz="1800" b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 = 90 Kč</a:t>
            </a:r>
            <a:endParaRPr lang="cs-CZ" sz="1800" b="1" dirty="0"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42122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3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8" dur="500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3" dur="500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657922"/>
            <a:ext cx="8229600" cy="825190"/>
          </a:xfrm>
        </p:spPr>
        <p:txBody>
          <a:bodyPr>
            <a:noAutofit/>
          </a:bodyPr>
          <a:lstStyle/>
          <a:p>
            <a:pPr marL="257175" indent="-257175" fontAlgn="base"/>
            <a:r>
              <a:rPr lang="cs-CZ" b="1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 procvičení</a:t>
            </a:r>
            <a:endParaRPr lang="cs-CZ" dirty="0">
              <a:solidFill>
                <a:srgbClr val="C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>
              <a:xfrm>
                <a:off x="223024" y="1483112"/>
                <a:ext cx="8675650" cy="4643051"/>
              </a:xfrm>
            </p:spPr>
            <p:txBody>
              <a:bodyPr>
                <a:normAutofit/>
              </a:bodyPr>
              <a:lstStyle/>
              <a:p>
                <a:pPr marL="114300" lvl="0" indent="0">
                  <a:lnSpc>
                    <a:spcPct val="110000"/>
                  </a:lnSpc>
                  <a:spcAft>
                    <a:spcPts val="600"/>
                  </a:spcAft>
                  <a:buNone/>
                </a:pPr>
                <a:r>
                  <a:rPr lang="cs-CZ" sz="2800" b="1" dirty="0"/>
                  <a:t>3. </a:t>
                </a:r>
                <a:r>
                  <a:rPr lang="cs-CZ" sz="2800" b="1" dirty="0">
                    <a:latin typeface="Arial" panose="020B060402020202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Víte-li, že firma je charakterizována těmito </a:t>
                </a:r>
              </a:p>
              <a:p>
                <a:pPr marL="114300" lvl="0" indent="0">
                  <a:lnSpc>
                    <a:spcPct val="110000"/>
                  </a:lnSpc>
                  <a:spcAft>
                    <a:spcPts val="600"/>
                  </a:spcAft>
                  <a:buNone/>
                </a:pPr>
                <a:r>
                  <a:rPr lang="cs-CZ" sz="2800" b="1" dirty="0">
                    <a:latin typeface="Arial" panose="020B060402020202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proměnnými: </a:t>
                </a:r>
                <a14:m>
                  <m:oMath xmlns:m="http://schemas.openxmlformats.org/officeDocument/2006/math">
                    <m:r>
                      <a:rPr lang="cs-CZ" sz="2800" b="1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𝑻𝑹</m:t>
                    </m:r>
                    <m:r>
                      <a:rPr lang="cs-CZ" sz="2800" b="1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cs-CZ" sz="2800" b="1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𝟓𝟎</m:t>
                    </m:r>
                    <m:r>
                      <a:rPr lang="cs-CZ" sz="2800" b="1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𝑸</m:t>
                    </m:r>
                    <m:r>
                      <a:rPr lang="cs-CZ" sz="2800" b="1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− </m:t>
                    </m:r>
                    <m:sSup>
                      <m:sSupPr>
                        <m:ctrlPr>
                          <a:rPr lang="cs-CZ" sz="2800" b="1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cs-CZ" sz="2800" b="1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𝟐</m:t>
                        </m:r>
                        <m:r>
                          <a:rPr lang="cs-CZ" sz="2800" b="1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𝑸</m:t>
                        </m:r>
                      </m:e>
                      <m:sup>
                        <m:r>
                          <a:rPr lang="cs-CZ" sz="2800" b="1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𝟐</m:t>
                        </m:r>
                      </m:sup>
                    </m:sSup>
                    <m:r>
                      <a:rPr lang="cs-CZ" sz="2800" b="1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cs-CZ" sz="2800" b="1" dirty="0">
                    <a:latin typeface="Century Gothic" panose="020B050202020202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a MC = 2Q</a:t>
                </a:r>
              </a:p>
              <a:p>
                <a:pPr marL="342900" lvl="0">
                  <a:lnSpc>
                    <a:spcPct val="110000"/>
                  </a:lnSpc>
                  <a:buFont typeface="+mj-lt"/>
                  <a:buAutoNum type="alphaLcParenR"/>
                </a:pPr>
                <a:r>
                  <a:rPr lang="cs-CZ" sz="2400" dirty="0"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Určete množství, cenu a zisk monopolu maximalizující tržby</a:t>
                </a:r>
              </a:p>
              <a:p>
                <a:pPr marL="342900" lvl="0">
                  <a:lnSpc>
                    <a:spcPct val="110000"/>
                  </a:lnSpc>
                  <a:buFont typeface="+mj-lt"/>
                  <a:buAutoNum type="alphaLcParenR"/>
                </a:pPr>
                <a:r>
                  <a:rPr lang="cs-CZ" sz="2400" dirty="0"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Určete množství, cenu a zisk monopolu maximalizující zisk</a:t>
                </a:r>
              </a:p>
              <a:p>
                <a:pPr marL="114300" lvl="0" indent="0">
                  <a:lnSpc>
                    <a:spcPct val="110000"/>
                  </a:lnSpc>
                  <a:spcAft>
                    <a:spcPts val="600"/>
                  </a:spcAft>
                  <a:buNone/>
                </a:pPr>
                <a:endParaRPr lang="cs-CZ" sz="2800" b="1" dirty="0">
                  <a:latin typeface="Century Gothic" panose="020B050202020202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23024" y="1483112"/>
                <a:ext cx="8675650" cy="4643051"/>
              </a:xfrm>
              <a:blipFill>
                <a:blip r:embed="rId2"/>
                <a:stretch>
                  <a:fillRect l="-632" t="-131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Google Shape;99;p14">
            <a:extLst>
              <a:ext uri="{FF2B5EF4-FFF2-40B4-BE49-F238E27FC236}">
                <a16:creationId xmlns:a16="http://schemas.microsoft.com/office/drawing/2014/main" id="{54762419-1ADB-B3D2-A0F0-75FCBAAA8B59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8/11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9711679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wipe/>
      </p:transition>
    </mc:Choice>
    <mc:Fallback xmlns="">
      <p:transition spd="slow">
        <p:wip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657922"/>
            <a:ext cx="8229600" cy="825190"/>
          </a:xfrm>
        </p:spPr>
        <p:txBody>
          <a:bodyPr>
            <a:noAutofit/>
          </a:bodyPr>
          <a:lstStyle/>
          <a:p>
            <a:pPr marL="257175" indent="-257175" fontAlgn="base"/>
            <a:r>
              <a:rPr lang="cs-CZ" b="1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 procvičení</a:t>
            </a:r>
            <a:endParaRPr lang="cs-CZ" dirty="0">
              <a:solidFill>
                <a:srgbClr val="C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>
              <a:xfrm>
                <a:off x="223024" y="1483112"/>
                <a:ext cx="8675650" cy="4643051"/>
              </a:xfrm>
            </p:spPr>
            <p:txBody>
              <a:bodyPr>
                <a:normAutofit/>
              </a:bodyPr>
              <a:lstStyle/>
              <a:p>
                <a:pPr marL="114300" lvl="0" indent="0">
                  <a:lnSpc>
                    <a:spcPct val="110000"/>
                  </a:lnSpc>
                  <a:spcAft>
                    <a:spcPts val="600"/>
                  </a:spcAft>
                  <a:buNone/>
                </a:pPr>
                <a:r>
                  <a:rPr lang="cs-CZ" sz="2800" b="1" dirty="0"/>
                  <a:t>3. </a:t>
                </a:r>
                <a:r>
                  <a:rPr lang="cs-CZ" sz="2800" b="1" dirty="0">
                    <a:latin typeface="Arial" panose="020B060402020202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Víte-li, že firma je charakterizována těmito </a:t>
                </a:r>
              </a:p>
              <a:p>
                <a:pPr marL="114300" lvl="0" indent="0">
                  <a:lnSpc>
                    <a:spcPct val="110000"/>
                  </a:lnSpc>
                  <a:spcAft>
                    <a:spcPts val="600"/>
                  </a:spcAft>
                  <a:buNone/>
                </a:pPr>
                <a:r>
                  <a:rPr lang="cs-CZ" sz="2800" b="1" dirty="0">
                    <a:latin typeface="Arial" panose="020B060402020202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proměnnými: </a:t>
                </a:r>
                <a14:m>
                  <m:oMath xmlns:m="http://schemas.openxmlformats.org/officeDocument/2006/math">
                    <m:r>
                      <a:rPr lang="cs-CZ" sz="2800" b="1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𝑻𝑹</m:t>
                    </m:r>
                    <m:r>
                      <a:rPr lang="cs-CZ" sz="2800" b="1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cs-CZ" sz="2800" b="1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𝟓𝟎</m:t>
                    </m:r>
                    <m:r>
                      <a:rPr lang="cs-CZ" sz="2800" b="1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𝑸</m:t>
                    </m:r>
                    <m:r>
                      <a:rPr lang="cs-CZ" sz="2800" b="1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− </m:t>
                    </m:r>
                    <m:sSup>
                      <m:sSupPr>
                        <m:ctrlPr>
                          <a:rPr lang="cs-CZ" sz="2800" b="1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cs-CZ" sz="2800" b="1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𝟐</m:t>
                        </m:r>
                        <m:r>
                          <a:rPr lang="cs-CZ" sz="2800" b="1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𝑸</m:t>
                        </m:r>
                      </m:e>
                      <m:sup>
                        <m:r>
                          <a:rPr lang="cs-CZ" sz="2800" b="1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𝟐</m:t>
                        </m:r>
                      </m:sup>
                    </m:sSup>
                    <m:r>
                      <a:rPr lang="cs-CZ" sz="2800" b="1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cs-CZ" sz="2800" b="1" dirty="0">
                    <a:latin typeface="Century Gothic" panose="020B050202020202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a MC = 2Q</a:t>
                </a:r>
              </a:p>
              <a:p>
                <a:pPr marL="342900" lvl="0">
                  <a:lnSpc>
                    <a:spcPct val="110000"/>
                  </a:lnSpc>
                  <a:buFont typeface="+mj-lt"/>
                  <a:buAutoNum type="alphaLcParenR"/>
                </a:pPr>
                <a:r>
                  <a:rPr lang="cs-CZ" sz="2400" dirty="0"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Určete množství, cenu a zisk monopolu maximalizující tržby</a:t>
                </a:r>
              </a:p>
              <a:p>
                <a:pPr marL="114300" lvl="0" indent="0">
                  <a:lnSpc>
                    <a:spcPct val="110000"/>
                  </a:lnSpc>
                  <a:spcAft>
                    <a:spcPts val="600"/>
                  </a:spcAft>
                  <a:buNone/>
                </a:pPr>
                <a:endParaRPr lang="cs-CZ" sz="2800" b="1" dirty="0">
                  <a:latin typeface="Century Gothic" panose="020B050202020202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23024" y="1483112"/>
                <a:ext cx="8675650" cy="4643051"/>
              </a:xfrm>
              <a:blipFill>
                <a:blip r:embed="rId2"/>
                <a:stretch>
                  <a:fillRect l="-632" t="-131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Google Shape;99;p14">
            <a:extLst>
              <a:ext uri="{FF2B5EF4-FFF2-40B4-BE49-F238E27FC236}">
                <a16:creationId xmlns:a16="http://schemas.microsoft.com/office/drawing/2014/main" id="{54762419-1ADB-B3D2-A0F0-75FCBAAA8B59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9/11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Obdélník 4"/>
              <p:cNvSpPr/>
              <p:nvPr/>
            </p:nvSpPr>
            <p:spPr>
              <a:xfrm>
                <a:off x="457200" y="3342972"/>
                <a:ext cx="1584856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i="1">
                          <a:latin typeface="Cambria Math" panose="02040503050406030204" pitchFamily="18" charset="0"/>
                        </a:rPr>
                        <m:t>𝑇𝑅</m:t>
                      </m:r>
                      <m:r>
                        <a:rPr lang="cs-CZ" i="1">
                          <a:latin typeface="Cambria Math" panose="02040503050406030204" pitchFamily="18" charset="0"/>
                        </a:rPr>
                        <m:t>=50</m:t>
                      </m:r>
                      <m:r>
                        <a:rPr lang="cs-CZ" i="1">
                          <a:latin typeface="Cambria Math" panose="02040503050406030204" pitchFamily="18" charset="0"/>
                        </a:rPr>
                        <m:t>𝑄</m:t>
                      </m:r>
                      <m:r>
                        <a:rPr lang="cs-CZ" i="1">
                          <a:latin typeface="Cambria Math" panose="02040503050406030204" pitchFamily="18" charset="0"/>
                        </a:rPr>
                        <m:t> −2</m:t>
                      </m:r>
                      <m:sSup>
                        <m:sSupPr>
                          <m:ctrlPr>
                            <a:rPr lang="cs-CZ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cs-CZ" i="1">
                              <a:latin typeface="Cambria Math" panose="02040503050406030204" pitchFamily="18" charset="0"/>
                            </a:rPr>
                            <m:t>𝑄</m:t>
                          </m:r>
                        </m:e>
                        <m:sup>
                          <m:r>
                            <a:rPr lang="cs-CZ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5" name="Obdélník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" y="3342972"/>
                <a:ext cx="1584856" cy="307777"/>
              </a:xfrm>
              <a:prstGeom prst="rect">
                <a:avLst/>
              </a:prstGeom>
              <a:blipFill>
                <a:blip r:embed="rId3"/>
                <a:stretch>
                  <a:fillRect b="-7843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Obdélník 5"/>
              <p:cNvSpPr/>
              <p:nvPr/>
            </p:nvSpPr>
            <p:spPr>
              <a:xfrm>
                <a:off x="394167" y="3719054"/>
                <a:ext cx="962828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i="1">
                          <a:latin typeface="Cambria Math" panose="02040503050406030204" pitchFamily="18" charset="0"/>
                        </a:rPr>
                        <m:t>𝑀𝐶</m:t>
                      </m:r>
                      <m:r>
                        <a:rPr lang="cs-CZ" i="1">
                          <a:latin typeface="Cambria Math" panose="02040503050406030204" pitchFamily="18" charset="0"/>
                        </a:rPr>
                        <m:t>=2</m:t>
                      </m:r>
                      <m:r>
                        <a:rPr lang="cs-CZ" i="1">
                          <a:latin typeface="Cambria Math" panose="02040503050406030204" pitchFamily="18" charset="0"/>
                        </a:rPr>
                        <m:t>𝑄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6" name="Obdélník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4167" y="3719054"/>
                <a:ext cx="962828" cy="307777"/>
              </a:xfrm>
              <a:prstGeom prst="rect">
                <a:avLst/>
              </a:prstGeom>
              <a:blipFill>
                <a:blip r:embed="rId4"/>
                <a:stretch>
                  <a:fillRect b="-7843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Obdélník 6"/>
              <p:cNvSpPr/>
              <p:nvPr/>
            </p:nvSpPr>
            <p:spPr>
              <a:xfrm>
                <a:off x="384904" y="4120156"/>
                <a:ext cx="864724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1" i="1">
                          <a:latin typeface="Cambria Math" panose="02040503050406030204" pitchFamily="18" charset="0"/>
                        </a:rPr>
                        <m:t>𝑴𝑹</m:t>
                      </m:r>
                      <m:r>
                        <a:rPr lang="cs-CZ" b="1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cs-CZ" b="1" i="1">
                          <a:latin typeface="Cambria Math" panose="02040503050406030204" pitchFamily="18" charset="0"/>
                        </a:rPr>
                        <m:t>𝟎</m:t>
                      </m:r>
                    </m:oMath>
                  </m:oMathPara>
                </a14:m>
                <a:endParaRPr lang="cs-CZ" b="1" dirty="0"/>
              </a:p>
            </p:txBody>
          </p:sp>
        </mc:Choice>
        <mc:Fallback xmlns="">
          <p:sp>
            <p:nvSpPr>
              <p:cNvPr id="7" name="Obdélník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4904" y="4120156"/>
                <a:ext cx="864724" cy="30777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Obdélník 7"/>
              <p:cNvSpPr/>
              <p:nvPr/>
            </p:nvSpPr>
            <p:spPr>
              <a:xfrm>
                <a:off x="384904" y="4521258"/>
                <a:ext cx="1419876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i="1">
                          <a:latin typeface="Cambria Math" panose="02040503050406030204" pitchFamily="18" charset="0"/>
                        </a:rPr>
                        <m:t>𝑀𝑅</m:t>
                      </m:r>
                      <m:r>
                        <a:rPr lang="cs-CZ" i="1">
                          <a:latin typeface="Cambria Math" panose="02040503050406030204" pitchFamily="18" charset="0"/>
                        </a:rPr>
                        <m:t>=50 −4</m:t>
                      </m:r>
                      <m:r>
                        <a:rPr lang="cs-CZ" i="1">
                          <a:latin typeface="Cambria Math" panose="02040503050406030204" pitchFamily="18" charset="0"/>
                        </a:rPr>
                        <m:t>𝑄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8" name="Obdélník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4904" y="4521258"/>
                <a:ext cx="1419876" cy="307777"/>
              </a:xfrm>
              <a:prstGeom prst="rect">
                <a:avLst/>
              </a:prstGeom>
              <a:blipFill>
                <a:blip r:embed="rId6"/>
                <a:stretch>
                  <a:fillRect b="-800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Obdélník 8"/>
              <p:cNvSpPr/>
              <p:nvPr/>
            </p:nvSpPr>
            <p:spPr>
              <a:xfrm>
                <a:off x="384904" y="4928067"/>
                <a:ext cx="1247906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i="1">
                          <a:latin typeface="Cambria Math" panose="02040503050406030204" pitchFamily="18" charset="0"/>
                        </a:rPr>
                        <m:t>50 −4</m:t>
                      </m:r>
                      <m:r>
                        <a:rPr lang="cs-CZ" i="1">
                          <a:latin typeface="Cambria Math" panose="02040503050406030204" pitchFamily="18" charset="0"/>
                        </a:rPr>
                        <m:t>𝑄</m:t>
                      </m:r>
                      <m:r>
                        <a:rPr lang="cs-CZ" i="1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9" name="Obdélník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4904" y="4928067"/>
                <a:ext cx="1247906" cy="307777"/>
              </a:xfrm>
              <a:prstGeom prst="rect">
                <a:avLst/>
              </a:prstGeom>
              <a:blipFill>
                <a:blip r:embed="rId7"/>
                <a:stretch>
                  <a:fillRect b="-7843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Obdélník 9"/>
              <p:cNvSpPr/>
              <p:nvPr/>
            </p:nvSpPr>
            <p:spPr>
              <a:xfrm>
                <a:off x="293915" y="5308902"/>
                <a:ext cx="1163332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i="1">
                          <a:latin typeface="Cambria Math" panose="02040503050406030204" pitchFamily="18" charset="0"/>
                        </a:rPr>
                        <m:t>−4</m:t>
                      </m:r>
                      <m:r>
                        <a:rPr lang="cs-CZ" i="1">
                          <a:latin typeface="Cambria Math" panose="02040503050406030204" pitchFamily="18" charset="0"/>
                        </a:rPr>
                        <m:t>𝑄</m:t>
                      </m:r>
                      <m:r>
                        <a:rPr lang="cs-CZ" i="1">
                          <a:latin typeface="Cambria Math" panose="02040503050406030204" pitchFamily="18" charset="0"/>
                        </a:rPr>
                        <m:t>=−50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10" name="Obdélník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3915" y="5308902"/>
                <a:ext cx="1163332" cy="307777"/>
              </a:xfrm>
              <a:prstGeom prst="rect">
                <a:avLst/>
              </a:prstGeom>
              <a:blipFill>
                <a:blip r:embed="rId8"/>
                <a:stretch>
                  <a:fillRect b="-800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Obdélník 10"/>
              <p:cNvSpPr/>
              <p:nvPr/>
            </p:nvSpPr>
            <p:spPr>
              <a:xfrm>
                <a:off x="384904" y="5717532"/>
                <a:ext cx="1229696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1" i="1">
                          <a:latin typeface="Cambria Math" panose="02040503050406030204" pitchFamily="18" charset="0"/>
                        </a:rPr>
                        <m:t>𝑸</m:t>
                      </m:r>
                      <m:r>
                        <a:rPr lang="cs-CZ" b="1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cs-CZ" b="1" i="1">
                          <a:latin typeface="Cambria Math" panose="02040503050406030204" pitchFamily="18" charset="0"/>
                        </a:rPr>
                        <m:t>𝟏𝟐</m:t>
                      </m:r>
                      <m:r>
                        <a:rPr lang="cs-CZ" b="1" i="1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cs-CZ" b="1" i="1">
                          <a:latin typeface="Cambria Math" panose="02040503050406030204" pitchFamily="18" charset="0"/>
                        </a:rPr>
                        <m:t>𝟓</m:t>
                      </m:r>
                      <m:r>
                        <a:rPr lang="cs-CZ" b="1" i="1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cs-CZ" b="1" i="1">
                          <a:latin typeface="Cambria Math" panose="02040503050406030204" pitchFamily="18" charset="0"/>
                        </a:rPr>
                        <m:t>𝒌𝒔</m:t>
                      </m:r>
                    </m:oMath>
                  </m:oMathPara>
                </a14:m>
                <a:endParaRPr lang="cs-CZ" b="1" dirty="0"/>
              </a:p>
            </p:txBody>
          </p:sp>
        </mc:Choice>
        <mc:Fallback xmlns="">
          <p:sp>
            <p:nvSpPr>
              <p:cNvPr id="11" name="Obdélník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4904" y="5717532"/>
                <a:ext cx="1229696" cy="307777"/>
              </a:xfrm>
              <a:prstGeom prst="rect">
                <a:avLst/>
              </a:prstGeom>
              <a:blipFill>
                <a:blip r:embed="rId9"/>
                <a:stretch>
                  <a:fillRect b="-800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Obdélník 11"/>
              <p:cNvSpPr/>
              <p:nvPr/>
            </p:nvSpPr>
            <p:spPr>
              <a:xfrm>
                <a:off x="2729573" y="3342972"/>
                <a:ext cx="1730794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i="1"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cs-CZ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cs-CZ" i="1">
                          <a:latin typeface="Cambria Math" panose="02040503050406030204" pitchFamily="18" charset="0"/>
                        </a:rPr>
                        <m:t>𝐴𝑅</m:t>
                      </m:r>
                      <m:r>
                        <a:rPr lang="cs-CZ" i="1">
                          <a:latin typeface="Cambria Math" panose="02040503050406030204" pitchFamily="18" charset="0"/>
                        </a:rPr>
                        <m:t>=50 −2</m:t>
                      </m:r>
                      <m:r>
                        <a:rPr lang="cs-CZ" i="1">
                          <a:latin typeface="Cambria Math" panose="02040503050406030204" pitchFamily="18" charset="0"/>
                        </a:rPr>
                        <m:t>𝑄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12" name="Obdélník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29573" y="3342972"/>
                <a:ext cx="1730794" cy="307777"/>
              </a:xfrm>
              <a:prstGeom prst="rect">
                <a:avLst/>
              </a:prstGeom>
              <a:blipFill>
                <a:blip r:embed="rId10"/>
                <a:stretch>
                  <a:fillRect b="-7843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Obdélník 12"/>
              <p:cNvSpPr/>
              <p:nvPr/>
            </p:nvSpPr>
            <p:spPr>
              <a:xfrm>
                <a:off x="2729573" y="3851232"/>
                <a:ext cx="1263486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i="1"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cs-CZ" i="1">
                          <a:latin typeface="Cambria Math" panose="02040503050406030204" pitchFamily="18" charset="0"/>
                        </a:rPr>
                        <m:t>=50 −2</m:t>
                      </m:r>
                      <m:r>
                        <a:rPr lang="cs-CZ" i="1">
                          <a:latin typeface="Cambria Math" panose="02040503050406030204" pitchFamily="18" charset="0"/>
                        </a:rPr>
                        <m:t>𝑄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13" name="Obdélník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29573" y="3851232"/>
                <a:ext cx="1263486" cy="307777"/>
              </a:xfrm>
              <a:prstGeom prst="rect">
                <a:avLst/>
              </a:prstGeom>
              <a:blipFill>
                <a:blip r:embed="rId11"/>
                <a:stretch>
                  <a:fillRect b="-800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Obdélník 13"/>
              <p:cNvSpPr/>
              <p:nvPr/>
            </p:nvSpPr>
            <p:spPr>
              <a:xfrm>
                <a:off x="2729573" y="4301228"/>
                <a:ext cx="1637756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i="1"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cs-CZ" i="1">
                          <a:latin typeface="Cambria Math" panose="02040503050406030204" pitchFamily="18" charset="0"/>
                        </a:rPr>
                        <m:t>=50 −2∗12,5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14" name="Obdélník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29573" y="4301228"/>
                <a:ext cx="1637756" cy="307777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Obdélník 14"/>
              <p:cNvSpPr/>
              <p:nvPr/>
            </p:nvSpPr>
            <p:spPr>
              <a:xfrm>
                <a:off x="2729573" y="4763699"/>
                <a:ext cx="1063496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1" i="1">
                          <a:latin typeface="Cambria Math" panose="02040503050406030204" pitchFamily="18" charset="0"/>
                        </a:rPr>
                        <m:t>𝑷</m:t>
                      </m:r>
                      <m:r>
                        <a:rPr lang="cs-CZ" b="1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cs-CZ" b="1" i="1">
                          <a:latin typeface="Cambria Math" panose="02040503050406030204" pitchFamily="18" charset="0"/>
                        </a:rPr>
                        <m:t>𝟐𝟓</m:t>
                      </m:r>
                      <m:r>
                        <a:rPr lang="cs-CZ" b="1" i="1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cs-CZ" b="1" i="1">
                          <a:latin typeface="Cambria Math" panose="02040503050406030204" pitchFamily="18" charset="0"/>
                        </a:rPr>
                        <m:t>𝑲</m:t>
                      </m:r>
                      <m:r>
                        <a:rPr lang="cs-CZ" b="1" i="1">
                          <a:latin typeface="Cambria Math" panose="02040503050406030204" pitchFamily="18" charset="0"/>
                        </a:rPr>
                        <m:t>č</m:t>
                      </m:r>
                    </m:oMath>
                  </m:oMathPara>
                </a14:m>
                <a:endParaRPr lang="cs-CZ" b="1" dirty="0"/>
              </a:p>
            </p:txBody>
          </p:sp>
        </mc:Choice>
        <mc:Fallback xmlns="">
          <p:sp>
            <p:nvSpPr>
              <p:cNvPr id="15" name="Obdélník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29573" y="4763699"/>
                <a:ext cx="1063496" cy="307777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Obdélník 15"/>
          <p:cNvSpPr/>
          <p:nvPr/>
        </p:nvSpPr>
        <p:spPr>
          <a:xfrm>
            <a:off x="5147884" y="3339463"/>
            <a:ext cx="114807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dirty="0"/>
              <a:t>π</a:t>
            </a:r>
            <a:r>
              <a:rPr lang="cs-CZ" dirty="0"/>
              <a:t> = TR - TC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Obdélník 16"/>
              <p:cNvSpPr/>
              <p:nvPr/>
            </p:nvSpPr>
            <p:spPr>
              <a:xfrm>
                <a:off x="5049487" y="3726123"/>
                <a:ext cx="2226635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l-GR" i="1">
                          <a:latin typeface="Cambria Math" panose="02040503050406030204" pitchFamily="18" charset="0"/>
                        </a:rPr>
                        <m:t>π</m:t>
                      </m:r>
                      <m:r>
                        <a:rPr lang="cs-CZ" i="1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cs-CZ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i="1">
                              <a:latin typeface="Cambria Math" panose="02040503050406030204" pitchFamily="18" charset="0"/>
                            </a:rPr>
                            <m:t>50</m:t>
                          </m:r>
                          <m:r>
                            <a:rPr lang="cs-CZ" i="1">
                              <a:latin typeface="Cambria Math" panose="02040503050406030204" pitchFamily="18" charset="0"/>
                            </a:rPr>
                            <m:t>𝑄</m:t>
                          </m:r>
                          <m:r>
                            <a:rPr lang="cs-CZ" i="1">
                              <a:latin typeface="Cambria Math" panose="02040503050406030204" pitchFamily="18" charset="0"/>
                            </a:rPr>
                            <m:t> − </m:t>
                          </m:r>
                          <m:sSup>
                            <m:sSupPr>
                              <m:ctrlPr>
                                <a:rPr lang="cs-CZ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cs-CZ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cs-CZ" i="1">
                                  <a:latin typeface="Cambria Math" panose="02040503050406030204" pitchFamily="18" charset="0"/>
                                </a:rPr>
                                <m:t>𝑄</m:t>
                              </m:r>
                            </m:e>
                            <m:sup>
                              <m:r>
                                <a:rPr lang="cs-CZ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d>
                      <m:r>
                        <a:rPr lang="cs-CZ" i="1">
                          <a:latin typeface="Cambria Math" panose="02040503050406030204" pitchFamily="18" charset="0"/>
                        </a:rPr>
                        <m:t>−(</m:t>
                      </m:r>
                      <m:sSup>
                        <m:sSupPr>
                          <m:ctrlPr>
                            <a:rPr lang="cs-CZ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cs-CZ" i="1">
                              <a:latin typeface="Cambria Math" panose="02040503050406030204" pitchFamily="18" charset="0"/>
                            </a:rPr>
                            <m:t>𝑄</m:t>
                          </m:r>
                        </m:e>
                        <m:sup>
                          <m:r>
                            <a:rPr lang="cs-CZ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cs-CZ" i="1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17" name="Obdélník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49487" y="3726123"/>
                <a:ext cx="2226635" cy="307777"/>
              </a:xfrm>
              <a:prstGeom prst="rect">
                <a:avLst/>
              </a:prstGeom>
              <a:blipFill>
                <a:blip r:embed="rId14"/>
                <a:stretch>
                  <a:fillRect b="-7843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Obdélník 17"/>
              <p:cNvSpPr/>
              <p:nvPr/>
            </p:nvSpPr>
            <p:spPr>
              <a:xfrm>
                <a:off x="5049487" y="4112783"/>
                <a:ext cx="3183115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l-GR" i="1">
                          <a:latin typeface="Cambria Math" panose="02040503050406030204" pitchFamily="18" charset="0"/>
                        </a:rPr>
                        <m:t>π</m:t>
                      </m:r>
                      <m:r>
                        <a:rPr lang="cs-CZ" i="1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cs-CZ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i="1">
                              <a:latin typeface="Cambria Math" panose="02040503050406030204" pitchFamily="18" charset="0"/>
                            </a:rPr>
                            <m:t>50∗12,5 − </m:t>
                          </m:r>
                          <m:sSup>
                            <m:sSupPr>
                              <m:ctrlPr>
                                <a:rPr lang="cs-CZ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cs-CZ" i="1">
                                  <a:latin typeface="Cambria Math" panose="02040503050406030204" pitchFamily="18" charset="0"/>
                                </a:rPr>
                                <m:t>2∗12,5</m:t>
                              </m:r>
                            </m:e>
                            <m:sup>
                              <m:r>
                                <a:rPr lang="cs-CZ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d>
                      <m:r>
                        <a:rPr lang="cs-CZ" i="1">
                          <a:latin typeface="Cambria Math" panose="02040503050406030204" pitchFamily="18" charset="0"/>
                        </a:rPr>
                        <m:t>−(</m:t>
                      </m:r>
                      <m:sSup>
                        <m:sSupPr>
                          <m:ctrlPr>
                            <a:rPr lang="cs-CZ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cs-CZ" i="1">
                              <a:latin typeface="Cambria Math" panose="02040503050406030204" pitchFamily="18" charset="0"/>
                            </a:rPr>
                            <m:t>12,5</m:t>
                          </m:r>
                        </m:e>
                        <m:sup>
                          <m:r>
                            <a:rPr lang="cs-CZ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cs-CZ" i="1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18" name="Obdélník 1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49487" y="4112783"/>
                <a:ext cx="3183115" cy="307777"/>
              </a:xfrm>
              <a:prstGeom prst="rect">
                <a:avLst/>
              </a:prstGeom>
              <a:blipFill>
                <a:blip r:embed="rId15"/>
                <a:stretch>
                  <a:fillRect b="-1000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Obdélník 18"/>
              <p:cNvSpPr/>
              <p:nvPr/>
            </p:nvSpPr>
            <p:spPr>
              <a:xfrm>
                <a:off x="5049487" y="4519881"/>
                <a:ext cx="1798890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l-GR" i="1">
                          <a:latin typeface="Cambria Math" panose="02040503050406030204" pitchFamily="18" charset="0"/>
                        </a:rPr>
                        <m:t>π</m:t>
                      </m:r>
                      <m:r>
                        <a:rPr lang="cs-CZ" i="1">
                          <a:latin typeface="Cambria Math" panose="02040503050406030204" pitchFamily="18" charset="0"/>
                        </a:rPr>
                        <m:t>=312,5 −156,25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19" name="Obdélník 1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49487" y="4519881"/>
                <a:ext cx="1798890" cy="307777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Obdélník 19"/>
              <p:cNvSpPr/>
              <p:nvPr/>
            </p:nvSpPr>
            <p:spPr>
              <a:xfrm>
                <a:off x="5049487" y="4914070"/>
                <a:ext cx="1353640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l-GR" i="1">
                          <a:latin typeface="Cambria Math" panose="02040503050406030204" pitchFamily="18" charset="0"/>
                        </a:rPr>
                        <m:t>π</m:t>
                      </m:r>
                      <m:r>
                        <a:rPr lang="cs-CZ" i="1">
                          <a:latin typeface="Cambria Math" panose="02040503050406030204" pitchFamily="18" charset="0"/>
                        </a:rPr>
                        <m:t>=156,25 </m:t>
                      </m:r>
                      <m:r>
                        <a:rPr lang="cs-CZ" i="1">
                          <a:latin typeface="Cambria Math" panose="02040503050406030204" pitchFamily="18" charset="0"/>
                        </a:rPr>
                        <m:t>𝐾</m:t>
                      </m:r>
                      <m:r>
                        <a:rPr lang="cs-CZ" i="1">
                          <a:latin typeface="Cambria Math" panose="02040503050406030204" pitchFamily="18" charset="0"/>
                        </a:rPr>
                        <m:t>č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20" name="Obdélník 1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49487" y="4914070"/>
                <a:ext cx="1353640" cy="307777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Obdélník 20"/>
              <p:cNvSpPr/>
              <p:nvPr/>
            </p:nvSpPr>
            <p:spPr>
              <a:xfrm>
                <a:off x="5049487" y="5351064"/>
                <a:ext cx="2364493" cy="53918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cs-CZ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l-GR" b="1" i="1">
                              <a:latin typeface="Cambria Math" panose="02040503050406030204" pitchFamily="18" charset="0"/>
                            </a:rPr>
                            <m:t>𝝅</m:t>
                          </m:r>
                        </m:num>
                        <m:den>
                          <m:r>
                            <a:rPr lang="cs-CZ" b="1" i="1">
                              <a:latin typeface="Cambria Math" panose="02040503050406030204" pitchFamily="18" charset="0"/>
                            </a:rPr>
                            <m:t>𝒋</m:t>
                          </m:r>
                        </m:den>
                      </m:f>
                      <m:r>
                        <a:rPr lang="cs-CZ" b="1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cs-CZ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b="1" i="1">
                              <a:latin typeface="Cambria Math" panose="02040503050406030204" pitchFamily="18" charset="0"/>
                            </a:rPr>
                            <m:t>𝟏𝟓𝟔</m:t>
                          </m:r>
                          <m:r>
                            <a:rPr lang="cs-CZ" b="1" i="1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cs-CZ" b="1" i="1">
                              <a:latin typeface="Cambria Math" panose="02040503050406030204" pitchFamily="18" charset="0"/>
                            </a:rPr>
                            <m:t>𝟐𝟓</m:t>
                          </m:r>
                        </m:num>
                        <m:den>
                          <m:r>
                            <a:rPr lang="cs-CZ" b="1" i="1">
                              <a:latin typeface="Cambria Math" panose="02040503050406030204" pitchFamily="18" charset="0"/>
                            </a:rPr>
                            <m:t>𝟏𝟐</m:t>
                          </m:r>
                          <m:r>
                            <a:rPr lang="cs-CZ" b="1" i="1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cs-CZ" b="1" i="1">
                              <a:latin typeface="Cambria Math" panose="02040503050406030204" pitchFamily="18" charset="0"/>
                            </a:rPr>
                            <m:t>𝟓</m:t>
                          </m:r>
                        </m:den>
                      </m:f>
                      <m:r>
                        <a:rPr lang="cs-CZ" b="1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cs-CZ" b="1" i="1">
                          <a:latin typeface="Cambria Math" panose="02040503050406030204" pitchFamily="18" charset="0"/>
                        </a:rPr>
                        <m:t>𝟏𝟐</m:t>
                      </m:r>
                      <m:r>
                        <a:rPr lang="cs-CZ" b="1" i="1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cs-CZ" b="1" i="1">
                          <a:latin typeface="Cambria Math" panose="02040503050406030204" pitchFamily="18" charset="0"/>
                        </a:rPr>
                        <m:t>𝟓</m:t>
                      </m:r>
                      <m:r>
                        <a:rPr lang="cs-CZ" b="1" i="1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cs-CZ" b="1" i="1">
                          <a:latin typeface="Cambria Math" panose="02040503050406030204" pitchFamily="18" charset="0"/>
                        </a:rPr>
                        <m:t>𝑲</m:t>
                      </m:r>
                      <m:r>
                        <a:rPr lang="cs-CZ" b="1" i="1">
                          <a:latin typeface="Cambria Math" panose="02040503050406030204" pitchFamily="18" charset="0"/>
                        </a:rPr>
                        <m:t>č/</m:t>
                      </m:r>
                      <m:r>
                        <a:rPr lang="cs-CZ" b="1" i="1">
                          <a:latin typeface="Cambria Math" panose="02040503050406030204" pitchFamily="18" charset="0"/>
                        </a:rPr>
                        <m:t>𝒌𝒔</m:t>
                      </m:r>
                    </m:oMath>
                  </m:oMathPara>
                </a14:m>
                <a:endParaRPr lang="cs-CZ" b="1" dirty="0"/>
              </a:p>
            </p:txBody>
          </p:sp>
        </mc:Choice>
        <mc:Fallback xmlns="">
          <p:sp>
            <p:nvSpPr>
              <p:cNvPr id="21" name="Obdélník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49487" y="5351064"/>
                <a:ext cx="2364493" cy="539187"/>
              </a:xfrm>
              <a:prstGeom prst="rect">
                <a:avLst/>
              </a:prstGeom>
              <a:blipFill>
                <a:blip r:embed="rId18"/>
                <a:stretch>
                  <a:fillRect b="-5682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352538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9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4" dur="5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9" dur="5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4" dur="5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9" dur="5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4" dur="5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1443</TotalTime>
  <Words>745</Words>
  <Application>Microsoft Office PowerPoint</Application>
  <PresentationFormat>Předvádění na obrazovce (4:3)</PresentationFormat>
  <Paragraphs>148</Paragraphs>
  <Slides>11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7" baseType="lpstr">
      <vt:lpstr>Arial</vt:lpstr>
      <vt:lpstr>Calibri</vt:lpstr>
      <vt:lpstr>Cambria Math</vt:lpstr>
      <vt:lpstr>Century Gothic</vt:lpstr>
      <vt:lpstr>Wingdings</vt:lpstr>
      <vt:lpstr>Office Theme</vt:lpstr>
      <vt:lpstr>Mikroekonomie XMIK  Nedokonalá konkurence</vt:lpstr>
      <vt:lpstr>Řešení opakování z minulého týdne</vt:lpstr>
      <vt:lpstr>Přehled jednotlivých tržních struktur</vt:lpstr>
      <vt:lpstr>K procvičení</vt:lpstr>
      <vt:lpstr>K procvičení</vt:lpstr>
      <vt:lpstr>K procvičení</vt:lpstr>
      <vt:lpstr>K procvičení</vt:lpstr>
      <vt:lpstr>K procvičení</vt:lpstr>
      <vt:lpstr>K procvičení</vt:lpstr>
      <vt:lpstr>K procvičení</vt:lpstr>
      <vt:lpstr>DĚKUJI ZA POZORNOST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Strategický management XSM</dc:title>
  <dc:creator>Škrabal Jaroslav</dc:creator>
  <cp:lastModifiedBy>Škrabal Jaroslav</cp:lastModifiedBy>
  <cp:revision>121</cp:revision>
  <cp:lastPrinted>2024-09-22T15:08:10Z</cp:lastPrinted>
  <dcterms:modified xsi:type="dcterms:W3CDTF">2024-11-06T15:00:54Z</dcterms:modified>
</cp:coreProperties>
</file>