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4"/>
  </p:notesMasterIdLst>
  <p:handoutMasterIdLst>
    <p:handoutMasterId r:id="rId65"/>
  </p:handoutMasterIdLst>
  <p:sldIdLst>
    <p:sldId id="256" r:id="rId2"/>
    <p:sldId id="285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16" r:id="rId24"/>
    <p:sldId id="517" r:id="rId25"/>
    <p:sldId id="518" r:id="rId26"/>
    <p:sldId id="519" r:id="rId27"/>
    <p:sldId id="520" r:id="rId28"/>
    <p:sldId id="523" r:id="rId29"/>
    <p:sldId id="521" r:id="rId30"/>
    <p:sldId id="524" r:id="rId31"/>
    <p:sldId id="522" r:id="rId32"/>
    <p:sldId id="525" r:id="rId33"/>
    <p:sldId id="526" r:id="rId34"/>
    <p:sldId id="527" r:id="rId35"/>
    <p:sldId id="528" r:id="rId36"/>
    <p:sldId id="529" r:id="rId37"/>
    <p:sldId id="530" r:id="rId38"/>
    <p:sldId id="531" r:id="rId39"/>
    <p:sldId id="532" r:id="rId40"/>
    <p:sldId id="533" r:id="rId41"/>
    <p:sldId id="534" r:id="rId42"/>
    <p:sldId id="535" r:id="rId43"/>
    <p:sldId id="536" r:id="rId44"/>
    <p:sldId id="537" r:id="rId45"/>
    <p:sldId id="538" r:id="rId46"/>
    <p:sldId id="539" r:id="rId47"/>
    <p:sldId id="540" r:id="rId48"/>
    <p:sldId id="541" r:id="rId49"/>
    <p:sldId id="542" r:id="rId50"/>
    <p:sldId id="543" r:id="rId51"/>
    <p:sldId id="544" r:id="rId52"/>
    <p:sldId id="545" r:id="rId53"/>
    <p:sldId id="546" r:id="rId54"/>
    <p:sldId id="547" r:id="rId55"/>
    <p:sldId id="433" r:id="rId56"/>
    <p:sldId id="548" r:id="rId57"/>
    <p:sldId id="549" r:id="rId58"/>
    <p:sldId id="550" r:id="rId59"/>
    <p:sldId id="551" r:id="rId60"/>
    <p:sldId id="552" r:id="rId61"/>
    <p:sldId id="553" r:id="rId62"/>
    <p:sldId id="261" r:id="rId63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8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09BB-5A47-43AC-96B3-A21A155AF4B1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A3D4-73EB-4034-88FC-4E409C142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10" Type="http://schemas.openxmlformats.org/officeDocument/2006/relationships/image" Target="../media/image33.png"/><Relationship Id="rId4" Type="http://schemas.openxmlformats.org/officeDocument/2006/relationships/image" Target="../media/image43.png"/><Relationship Id="rId9" Type="http://schemas.openxmlformats.org/officeDocument/2006/relationships/image" Target="../media/image32.png"/><Relationship Id="rId14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>Mikroekonomie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XMIK 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Nedokonalá </a:t>
            </a:r>
            <a:r>
              <a:rPr lang="cs-CZ" b="1" dirty="0">
                <a:solidFill>
                  <a:srgbClr val="D10202"/>
                </a:solidFill>
              </a:rPr>
              <a:t>konkurence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11.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b="1" dirty="0"/>
              <a:t>Individuální poptávková křivka </a:t>
            </a:r>
            <a:r>
              <a:rPr lang="cs-CZ" dirty="0"/>
              <a:t>v nedokonalé konkurenci odráží chování spotřebitelů vůči produktu nabízenému konkrétní firmou, která má moc ovlivňovat cenu. 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Na </a:t>
            </a:r>
            <a:r>
              <a:rPr lang="cs-CZ" dirty="0"/>
              <a:t>rozdíl od </a:t>
            </a:r>
            <a:r>
              <a:rPr lang="cs-CZ" dirty="0">
                <a:solidFill>
                  <a:srgbClr val="FF0000"/>
                </a:solidFill>
              </a:rPr>
              <a:t>dokonale konkurenčního trhu</a:t>
            </a:r>
            <a:r>
              <a:rPr lang="cs-CZ" dirty="0"/>
              <a:t>, kde je </a:t>
            </a:r>
            <a:r>
              <a:rPr lang="cs-CZ" dirty="0">
                <a:solidFill>
                  <a:srgbClr val="FF0000"/>
                </a:solidFill>
              </a:rPr>
              <a:t>poptávková křivka pro jednotlivou firmu horizontální </a:t>
            </a:r>
            <a:r>
              <a:rPr lang="cs-CZ" dirty="0"/>
              <a:t>(firma může prodávat jakékoliv množství za tržní cenu), v </a:t>
            </a:r>
            <a:r>
              <a:rPr lang="cs-CZ" b="1" dirty="0">
                <a:solidFill>
                  <a:schemeClr val="accent2"/>
                </a:solidFill>
              </a:rPr>
              <a:t>nedokonalé konkurenci je poptávková křivka klesající</a:t>
            </a:r>
            <a:r>
              <a:rPr lang="cs-CZ" dirty="0"/>
              <a:t>. </a:t>
            </a:r>
            <a:endParaRPr lang="cs-CZ" dirty="0" smtClean="0"/>
          </a:p>
          <a:p>
            <a:pPr lvl="1">
              <a:defRPr/>
            </a:pPr>
            <a:r>
              <a:rPr lang="cs-CZ" dirty="0" smtClean="0"/>
              <a:t>To </a:t>
            </a:r>
            <a:r>
              <a:rPr lang="cs-CZ" dirty="0"/>
              <a:t>znamená, že firma může prodat více výrobků pouze za cenu nižší, než je současná cena.</a:t>
            </a:r>
            <a:endParaRPr lang="cs-CZ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8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/>
              <a:t>Individuální poptávková křivka</a:t>
            </a:r>
            <a:endParaRPr lang="cs-CZ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2287587"/>
            <a:ext cx="72961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Hlavní příčiny vzniku nedokonalé konkurence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Nákladové podmínky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- v podobě tzv. </a:t>
            </a:r>
            <a:r>
              <a:rPr lang="cs-CZ" altLang="cs-CZ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úspor z rozsahu výroby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alt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Při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výrobě velkého objemu produkce se náklady rozpočítávají na větší počet výrobků = průměrné náklady s růstem produkce klesají.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Bariéry konkurence:</a:t>
            </a:r>
          </a:p>
          <a:p>
            <a:pPr lvl="1"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Právní restrikce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- ochranná známka, patenty, copyright, ... </a:t>
            </a:r>
            <a:endParaRPr lang="cs-CZ" alt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Dává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majitelům výsadní právo vyrábět daný produkt.</a:t>
            </a:r>
          </a:p>
          <a:p>
            <a:pPr lvl="1"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Diferenciace produktu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- každý výrobce přichází na trh s produkcí, která se liší od produkce konkurence.</a:t>
            </a:r>
          </a:p>
          <a:p>
            <a:pPr>
              <a:defRPr/>
            </a:pPr>
            <a:endParaRPr lang="cs-CZ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4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Další faktory vedoucí k nedokonalosti trhu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73464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Nedostatečná informovanost tržních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subjektů.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Vlastnictví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důležitého výrobního faktoru v rukou jedné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firmy.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Zásahy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státu do tržního mechanismu (regulace cen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Politické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okolnosti (vznik OPEC -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of Petrol </a:t>
            </a:r>
            <a:r>
              <a:rPr lang="cs-CZ" alt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Exporting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/>
            <a:r>
              <a:rPr lang="cs-CZ" dirty="0" smtClean="0"/>
              <a:t>OPEC </a:t>
            </a:r>
            <a:r>
              <a:rPr lang="cs-CZ" dirty="0"/>
              <a:t>vznikla v roce 1960 jako kartel, který koordinuje ropnou politiku mezi členskými zeměmi s cílem ovlivňovat ceny ropy na světovém trhu. </a:t>
            </a:r>
            <a:endParaRPr lang="cs-CZ" dirty="0" smtClean="0"/>
          </a:p>
          <a:p>
            <a:pPr lvl="1"/>
            <a:r>
              <a:rPr lang="cs-CZ" dirty="0" smtClean="0"/>
              <a:t>Tento </a:t>
            </a:r>
            <a:r>
              <a:rPr lang="cs-CZ" dirty="0"/>
              <a:t>politický krok měl významný vliv na nabídku ropy, její cenu a světové hospodářství, protože OPEC prostřednictvím kvót na těžbu ovlivňuje, kolik ropy bude na trhu k dispozici.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13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Rovnováha firmy v nedokonalé konkurenci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Firma je tedy v rovnováze, vyrábí-li objem produkce, při němž maximalizuje svůj zisk - rovnovážný objem produkce tedy odvozuje ze vztahu 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MR = MC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Náklady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jsou ovlivněny výrobou a charakter konkurence je neovlivňuje.</a:t>
            </a:r>
          </a:p>
          <a:p>
            <a:pPr eaLnBrk="1" hangingPunct="1"/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Charakter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příjmů je avšak charakterem konkurence ovlivněn zásadně. </a:t>
            </a:r>
            <a:endParaRPr lang="cs-CZ" alt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Výrobci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můžou ovlivnit ceny a víme, že s růstem objemu produkce tuto cenu snižují. </a:t>
            </a:r>
            <a:endParaRPr lang="cs-CZ" alt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Pokles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ceny bude tedy mít vliv na příjmy firmy.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4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Příjmy v nedokonalé konkurenci</a:t>
            </a:r>
            <a:endParaRPr lang="cs-CZ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501483" y="1996068"/>
                <a:ext cx="5452946" cy="4141244"/>
              </a:xfrm>
            </p:spPr>
            <p:txBody>
              <a:bodyPr>
                <a:normAutofit fontScale="55000" lnSpcReduction="20000"/>
              </a:bodyPr>
              <a:lstStyle/>
              <a:p>
                <a:pPr eaLnBrk="1" hangingPunct="1"/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Na levé straně je graf celkového příjmu (TR) ve vztahu k objemu produkce (Q).</a:t>
                </a:r>
              </a:p>
              <a:p>
                <a:pPr eaLnBrk="1" hangingPunct="1"/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Křivka </a:t>
                </a:r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má tvar obráceného „U“, což znamená, že celkový příjem nejprve roste, ale po dosažení maxima začne klesat</a:t>
                </a: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eaLnBrk="1" hangingPunct="1"/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Když </a:t>
                </a:r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je cenová elasticita </a:t>
                </a: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poptávky</a:t>
                </a:r>
                <a:b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cs-CZ" altLang="cs-CZ" sz="3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&gt;1</m:t>
                    </m:r>
                  </m:oMath>
                </a14:m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(elastická </a:t>
                </a:r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poptávka), celkový příjem roste s rostoucím objemem produkce</a:t>
                </a: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eaLnBrk="1" hangingPunct="1"/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 </a:t>
                </a:r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bodě,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8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3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cs-CZ" altLang="cs-CZ" sz="3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cs-CZ" altLang="cs-CZ" sz="3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 </m:t>
                    </m:r>
                  </m:oMath>
                </a14:m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jednotková elasticita), celkový příjem dosahuje svého vrcholu</a:t>
                </a: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eaLnBrk="1" hangingPunct="1"/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Jakmile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cs-CZ" altLang="cs-CZ" sz="3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&lt;1 </m:t>
                    </m:r>
                  </m:oMath>
                </a14:m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(neelastická </a:t>
                </a:r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poptávka), celkový příjem s dalším růstem objemu klesá.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1483" y="1996068"/>
                <a:ext cx="5452946" cy="4141244"/>
              </a:xfrm>
              <a:blipFill>
                <a:blip r:embed="rId2"/>
                <a:stretch>
                  <a:fillRect t="-1029" r="-8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5" y="1996068"/>
            <a:ext cx="3367668" cy="33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Příjmy v nedokonalé konkurenci</a:t>
            </a:r>
            <a:endParaRPr lang="cs-CZ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78059" y="1718720"/>
                <a:ext cx="5452946" cy="4532011"/>
              </a:xfrm>
            </p:spPr>
            <p:txBody>
              <a:bodyPr>
                <a:normAutofit fontScale="47500" lnSpcReduction="20000"/>
              </a:bodyPr>
              <a:lstStyle/>
              <a:p>
                <a:pPr eaLnBrk="1" hangingPunct="1"/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Na pravé straně je graf mezního příjmu (MR) a průměrného příjmu (AR) ve vztahu k objemu produkce.</a:t>
                </a:r>
              </a:p>
              <a:p>
                <a:pPr eaLnBrk="1" hangingPunct="1"/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Křivka </a:t>
                </a:r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AR (žlutá čára) odpovídá poptávkové křivce, protože průměrný příjem je příjem na jednotku (tedy cena</a:t>
                </a: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eaLnBrk="1" hangingPunct="1"/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Křivka </a:t>
                </a:r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MR (zelená čára) leží pod křivkou AR a klesá strměji. </a:t>
                </a:r>
                <a:endParaRPr lang="cs-CZ" altLang="cs-CZ" sz="3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/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To </a:t>
                </a:r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je charakteristické pro nedokonalou konkurenci, kde MR je nižší než AR, protože firma musí snížit cenu, aby prodala více jednotek</a:t>
                </a: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eaLnBrk="1" hangingPunct="1"/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Stejně </a:t>
                </a:r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jako u TR i zde platí, že v elastické části poptávky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cs-CZ" altLang="cs-CZ" sz="3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&gt;1</m:t>
                    </m:r>
                  </m:oMath>
                </a14:m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je </a:t>
                </a:r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mezní příjem kladný</a:t>
                </a: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eaLnBrk="1" hangingPunct="1"/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 </a:t>
                </a:r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bodě,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cs-CZ" altLang="cs-CZ" sz="3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je MR nulový, což je bod maximálního TR</a:t>
                </a:r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eaLnBrk="1" hangingPunct="1"/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Pokud </a:t>
                </a:r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3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cs-CZ" altLang="cs-CZ" sz="3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cs-CZ" altLang="cs-CZ" sz="3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&lt;1</m:t>
                    </m:r>
                  </m:oMath>
                </a14:m>
                <a:r>
                  <a:rPr lang="cs-CZ" altLang="cs-CZ" sz="3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cs-CZ" altLang="cs-CZ" sz="3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MR je záporný, což znamená, že další zvýšení produkce by vedlo ke snížení celkového příjmu.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059" y="1718720"/>
                <a:ext cx="5452946" cy="4532011"/>
              </a:xfrm>
              <a:blipFill>
                <a:blip r:embed="rId2"/>
                <a:stretch>
                  <a:fillRect t="-808" r="-11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005" y="1996067"/>
            <a:ext cx="3459891" cy="33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Příjmy v nedokonalé konkurenci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36" y="1739106"/>
            <a:ext cx="72580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Celkový příjem v nedokonalé konkurenci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Celkový objem produkce získáme ze vztahu T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 = </a:t>
            </a:r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P*Q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Celkové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příjmy mohou růst nebo klesat (závisí to na elasticitě poptávky po produkci firmy).</a:t>
            </a:r>
          </a:p>
          <a:p>
            <a:pPr lvl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Poptávka je elastická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- procentní růst objemu prodané produkce je větší než procentní pokles ceny, takže přestože cena klesá, celkový příjem roste.</a:t>
            </a:r>
          </a:p>
          <a:p>
            <a:pPr lvl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Poptávka je neelastická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- procentní růst objemu prodané produkce je menší než procentní pokles ceny, takže snižuje-li firma cenu, její celkový příjem klesá.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Mezní a průměrný příjem firmy v nedokonalé konkurenci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Definice jednotkových příjmů: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MR =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∆TR /∆Q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AR = TR / Q = P</a:t>
            </a:r>
          </a:p>
          <a:p>
            <a:pPr lvl="1" eaLnBrk="1" hangingPunct="1"/>
            <a:endParaRPr lang="cs-CZ" alt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Dvě základní odlišnosti od konkurence dokonalé: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Křivky AR a MR mají 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zápornou směrnici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, což je důsledek záporné směrnice individuální poptávkové křivky.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Křivka MR 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není totožná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 křivkou AR, ale 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klesá rychleji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3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/>
              <a:t>Nyní se pokusíme objasnit model fungování trhu v případě, že dojde ke vzniku </a:t>
            </a:r>
            <a:r>
              <a:rPr lang="cs-CZ" dirty="0" smtClean="0"/>
              <a:t>„nedokonalostí“. </a:t>
            </a:r>
          </a:p>
          <a:p>
            <a:r>
              <a:rPr lang="cs-CZ" dirty="0" smtClean="0"/>
              <a:t>První</a:t>
            </a:r>
            <a:r>
              <a:rPr lang="cs-CZ" dirty="0"/>
              <a:t>, co si musíme uvědomit, je to, že firmy nabízejí </a:t>
            </a:r>
            <a:r>
              <a:rPr lang="cs-CZ" b="1" dirty="0"/>
              <a:t>diferencovaný produkt </a:t>
            </a:r>
            <a:r>
              <a:rPr lang="cs-CZ" dirty="0"/>
              <a:t>a tím se dostávají do situace, kdy mohou ovlivňovat cenu svých výrobků. </a:t>
            </a: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7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Mezní příjem v nedokonalé konkurenci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Protože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v případě nedokonalé konkurence poptávková křivka klesá, mezní příjem (MR) klesá s růstem výroby a musí být nižší než ceny, za které se prodává poslední jednotka (MR 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&lt; P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MR je podobně jako TR ovlivněn elasticitou poptávky: 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MR 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&gt; 0 -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když je poptávka elastická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MR = 0 - když je poptávka jednotkově elastická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MR 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&lt;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0 - když je poptávka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neelastická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5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Neefektivnost nedokonale konkurenčního trhu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dirty="0"/>
              <a:t>Při existenci nedokonalé konkurence dochází k projevům neefektivnosti (výrobní i </a:t>
            </a:r>
            <a:r>
              <a:rPr lang="cs-CZ" dirty="0" smtClean="0"/>
              <a:t>alokační).</a:t>
            </a:r>
          </a:p>
          <a:p>
            <a:pPr eaLnBrk="1" hangingPunct="1"/>
            <a:r>
              <a:rPr lang="cs-CZ" dirty="0" smtClean="0"/>
              <a:t>Jak </a:t>
            </a:r>
            <a:r>
              <a:rPr lang="cs-CZ" dirty="0"/>
              <a:t>již víme, neefektivností se rozumí stav, kdy firmy vyrábí méně, než by mohly a za vyšší ceny. </a:t>
            </a:r>
            <a:endParaRPr lang="cs-CZ" dirty="0" smtClean="0"/>
          </a:p>
          <a:p>
            <a:pPr eaLnBrk="1" hangingPunct="1"/>
            <a:r>
              <a:rPr lang="cs-CZ" b="1" dirty="0" smtClean="0"/>
              <a:t>Výrobní </a:t>
            </a:r>
            <a:r>
              <a:rPr lang="cs-CZ" b="1" dirty="0"/>
              <a:t>efektivnost </a:t>
            </a:r>
            <a:r>
              <a:rPr lang="cs-CZ" dirty="0"/>
              <a:t>nastává tehdy, produkují-li firmy takový rozsah </a:t>
            </a:r>
            <a:r>
              <a:rPr lang="cs-CZ" dirty="0" smtClean="0"/>
              <a:t>produkce</a:t>
            </a:r>
            <a:r>
              <a:rPr lang="cs-CZ" dirty="0"/>
              <a:t>, při kterém jsou minimalizovány dlouhodobé průměrné náklady. </a:t>
            </a:r>
            <a:endParaRPr lang="cs-CZ" dirty="0" smtClean="0"/>
          </a:p>
          <a:p>
            <a:pPr eaLnBrk="1" hangingPunct="1"/>
            <a:r>
              <a:rPr lang="cs-CZ" dirty="0" smtClean="0"/>
              <a:t>Protože </a:t>
            </a:r>
            <a:r>
              <a:rPr lang="cs-CZ" dirty="0"/>
              <a:t>ani </a:t>
            </a:r>
            <a:r>
              <a:rPr lang="cs-CZ" dirty="0" smtClean="0">
                <a:solidFill>
                  <a:srgbClr val="FF0000"/>
                </a:solidFill>
              </a:rPr>
              <a:t>monopol</a:t>
            </a:r>
            <a:r>
              <a:rPr lang="cs-CZ" dirty="0"/>
              <a:t>, ani </a:t>
            </a:r>
            <a:r>
              <a:rPr lang="cs-CZ" dirty="0">
                <a:solidFill>
                  <a:srgbClr val="FF0000"/>
                </a:solidFill>
              </a:rPr>
              <a:t>oligopol</a:t>
            </a:r>
            <a:r>
              <a:rPr lang="cs-CZ" dirty="0"/>
              <a:t> a ani </a:t>
            </a:r>
            <a:r>
              <a:rPr lang="cs-CZ" dirty="0">
                <a:solidFill>
                  <a:srgbClr val="FF0000"/>
                </a:solidFill>
              </a:rPr>
              <a:t>monopolistická konkurence </a:t>
            </a:r>
            <a:r>
              <a:rPr lang="cs-CZ" dirty="0"/>
              <a:t>neprodukují na úrovni nejnižších </a:t>
            </a:r>
            <a:r>
              <a:rPr lang="cs-CZ" dirty="0" smtClean="0"/>
              <a:t>průměrných </a:t>
            </a:r>
            <a:r>
              <a:rPr lang="cs-CZ" dirty="0"/>
              <a:t>nákladů, jsou </a:t>
            </a:r>
            <a:r>
              <a:rPr lang="cs-CZ" b="1" dirty="0"/>
              <a:t>výrobně neefektivní</a:t>
            </a:r>
            <a:r>
              <a:rPr lang="cs-CZ" dirty="0"/>
              <a:t>. </a:t>
            </a:r>
            <a:endParaRPr lang="cs-CZ" alt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2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Neefektivnost nedokonale konkurenčního trhu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b="1" dirty="0"/>
              <a:t>Alokační efektivnost </a:t>
            </a:r>
            <a:r>
              <a:rPr lang="cs-CZ" dirty="0"/>
              <a:t>znamená, že množství vyrobené produkce odpovídá množství, které je poptáváno (a spotřebováno). </a:t>
            </a:r>
            <a:endParaRPr lang="cs-CZ" dirty="0" smtClean="0"/>
          </a:p>
          <a:p>
            <a:pPr lvl="1"/>
            <a:r>
              <a:rPr lang="cs-CZ" dirty="0" smtClean="0"/>
              <a:t>Jinak </a:t>
            </a:r>
            <a:r>
              <a:rPr lang="cs-CZ" dirty="0"/>
              <a:t>řečeno dochází k vyrovnání mezních nákladů na produkci a prostředků, které jsou kupující ochotní vydat na koupi dodatečné produkce (což je vlastně cena produktu). </a:t>
            </a:r>
            <a:endParaRPr lang="cs-CZ" dirty="0" smtClean="0"/>
          </a:p>
          <a:p>
            <a:pPr lvl="1"/>
            <a:r>
              <a:rPr lang="cs-CZ" dirty="0" smtClean="0"/>
              <a:t>Protože </a:t>
            </a:r>
            <a:r>
              <a:rPr lang="cs-CZ" dirty="0"/>
              <a:t>tato podmínka není splněna, všechny typy tržní struktury nedokonalé konkurence jsou také </a:t>
            </a:r>
            <a:r>
              <a:rPr lang="cs-CZ" b="1" dirty="0">
                <a:solidFill>
                  <a:srgbClr val="C00000"/>
                </a:solidFill>
              </a:rPr>
              <a:t>alokačně neefektivní</a:t>
            </a:r>
            <a:r>
              <a:rPr lang="cs-CZ" dirty="0"/>
              <a:t>. </a:t>
            </a:r>
            <a:endParaRPr lang="cs-CZ" alt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Neefektivnost nedokonale konkurenčního trhu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/>
              <a:t>Protože úroveň produkce nedokonale konkurenčních firem je ze známých důvodů nižší, než je trh schopen akceptovat, dochází také ke </a:t>
            </a:r>
            <a:r>
              <a:rPr lang="cs-CZ" b="1" dirty="0"/>
              <a:t>ztrátě spotřebitelského přebytku</a:t>
            </a:r>
            <a:r>
              <a:rPr lang="cs-CZ" dirty="0"/>
              <a:t>, a to ve prospěch přebytku </a:t>
            </a:r>
            <a:r>
              <a:rPr lang="cs-CZ" dirty="0" smtClean="0"/>
              <a:t>výrobce.</a:t>
            </a:r>
          </a:p>
          <a:p>
            <a:pPr lvl="1"/>
            <a:r>
              <a:rPr lang="cs-CZ" dirty="0"/>
              <a:t>V nedokonalé konkurenci je </a:t>
            </a:r>
            <a:r>
              <a:rPr lang="cs-CZ" dirty="0">
                <a:solidFill>
                  <a:srgbClr val="C00000"/>
                </a:solidFill>
              </a:rPr>
              <a:t>přebytek spotřebitele </a:t>
            </a:r>
            <a:r>
              <a:rPr lang="cs-CZ" dirty="0"/>
              <a:t>obvykle </a:t>
            </a:r>
            <a:r>
              <a:rPr lang="cs-CZ" b="1" dirty="0">
                <a:solidFill>
                  <a:srgbClr val="C00000"/>
                </a:solidFill>
              </a:rPr>
              <a:t>nižší</a:t>
            </a:r>
            <a:r>
              <a:rPr lang="cs-CZ" dirty="0"/>
              <a:t> než v dokonalé konkurenci, protože ceny jsou vyšší a množství nižší kvůli tržní síle firem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Přebytek </a:t>
            </a:r>
            <a:r>
              <a:rPr lang="cs-CZ" dirty="0">
                <a:solidFill>
                  <a:srgbClr val="C00000"/>
                </a:solidFill>
              </a:rPr>
              <a:t>výrobce </a:t>
            </a:r>
            <a:r>
              <a:rPr lang="cs-CZ" dirty="0"/>
              <a:t>je </a:t>
            </a:r>
            <a:r>
              <a:rPr lang="cs-CZ" b="1" dirty="0">
                <a:solidFill>
                  <a:srgbClr val="C00000"/>
                </a:solidFill>
              </a:rPr>
              <a:t>větší</a:t>
            </a:r>
            <a:r>
              <a:rPr lang="cs-CZ" dirty="0"/>
              <a:t> díky schopnosti firem účtovat vyšší ceny než marginální náklady, což vede k vyšším ziskům na úkor spotřebitelského přebytku.</a:t>
            </a:r>
            <a:endParaRPr lang="cs-CZ" alt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6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Neefektivnost nedokonale konkurenčního trhu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Neefektivnost nedokonale konkurenční firmy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497" y="2350213"/>
            <a:ext cx="5140713" cy="372439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341756" y="2350213"/>
            <a:ext cx="624468" cy="292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442117" y="2531327"/>
            <a:ext cx="524107" cy="412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419476" y="2407545"/>
            <a:ext cx="569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Tahoma" panose="020B0604030504040204" pitchFamily="34" charset="0"/>
              </a:rPr>
              <a:t>Kč/Q</a:t>
            </a:r>
          </a:p>
        </p:txBody>
      </p:sp>
    </p:spTree>
    <p:extLst>
      <p:ext uri="{BB962C8B-B14F-4D97-AF65-F5344CB8AC3E}">
        <p14:creationId xmlns:p14="http://schemas.microsoft.com/office/powerpoint/2010/main" val="404022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Neefektivnost nedokonale konkurenčního trhu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text 5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cs-CZ" dirty="0" smtClean="0"/>
                  <a:t>Zatímco v podmínkách dokonalé konkurence je bod rovnováhy 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𝐷𝐾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 smtClean="0"/>
                  <a:t>a </a:t>
                </a:r>
                <a:r>
                  <a:rPr lang="cs-CZ" dirty="0"/>
                  <a:t>dochází tak k maximalizaci celkového užitku (a maximalizaci užitku spotřebitele), v podmínkách </a:t>
                </a:r>
                <a:r>
                  <a:rPr lang="cs-CZ" dirty="0" smtClean="0"/>
                  <a:t>nedokonalé </a:t>
                </a:r>
                <a:r>
                  <a:rPr lang="cs-CZ" dirty="0"/>
                  <a:t>konkurence, je rovnováha posunuta do bodu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cs-CZ" dirty="0" smtClean="0"/>
                  <a:t>, </a:t>
                </a:r>
                <a:r>
                  <a:rPr lang="cs-CZ" dirty="0"/>
                  <a:t>což odpovídá úrovni produkce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a ceně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cs-CZ" dirty="0"/>
                  <a:t>PNK. </a:t>
                </a:r>
                <a:endParaRPr lang="cs-CZ" dirty="0" smtClean="0"/>
              </a:p>
              <a:p>
                <a:r>
                  <a:rPr lang="cs-CZ" dirty="0"/>
                  <a:t>D</a:t>
                </a:r>
                <a:r>
                  <a:rPr lang="cs-CZ" dirty="0" smtClean="0"/>
                  <a:t>ochází </a:t>
                </a:r>
                <a:r>
                  <a:rPr lang="cs-CZ" dirty="0"/>
                  <a:t>ke zvýšení přebytku výrobce na úkor přebytku spotřebitele a navíc vznikají náklady mrtvé váhy. </a:t>
                </a:r>
                <a:endParaRPr lang="cs-CZ" dirty="0" smtClean="0"/>
              </a:p>
              <a:p>
                <a:r>
                  <a:rPr lang="cs-CZ" b="1" dirty="0" smtClean="0"/>
                  <a:t>Náklady </a:t>
                </a:r>
                <a:r>
                  <a:rPr lang="cs-CZ" b="1" dirty="0"/>
                  <a:t>mrtvé váhy </a:t>
                </a:r>
                <a:r>
                  <a:rPr lang="cs-CZ" dirty="0"/>
                  <a:t>vyjadřují produkci, která nebyla vzhledem k podmínkám nedokonalé konkurence vyrobena. </a:t>
                </a:r>
                <a:r>
                  <a:rPr lang="cs-CZ" dirty="0" smtClean="0"/>
                  <a:t>Existence </a:t>
                </a:r>
                <a:r>
                  <a:rPr lang="cs-CZ" dirty="0"/>
                  <a:t>nákladů mrtvé váhy je tak projevem neefektivnosti nedokonale konkurenčních trhů. </a:t>
                </a:r>
                <a:endParaRPr lang="cs-CZ" dirty="0"/>
              </a:p>
            </p:txBody>
          </p:sp>
        </mc:Choice>
        <mc:Fallback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1752" r="-2074" b="-37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69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32277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Monopol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31029" y="986883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Monopol</a:t>
            </a:r>
            <a:r>
              <a:rPr lang="cs-CZ" dirty="0"/>
              <a:t> je protipólem dokonalé konkurence.</a:t>
            </a:r>
          </a:p>
          <a:p>
            <a:r>
              <a:rPr lang="cs-CZ" dirty="0"/>
              <a:t>Základní předpoklady pro </a:t>
            </a:r>
            <a:r>
              <a:rPr lang="cs-CZ" b="1" dirty="0">
                <a:solidFill>
                  <a:srgbClr val="C00000"/>
                </a:solidFill>
              </a:rPr>
              <a:t>existenci </a:t>
            </a:r>
            <a:r>
              <a:rPr lang="cs-CZ" b="1" dirty="0" smtClean="0">
                <a:solidFill>
                  <a:srgbClr val="C00000"/>
                </a:solidFill>
              </a:rPr>
              <a:t>monopolu</a:t>
            </a:r>
            <a:r>
              <a:rPr lang="cs-CZ" dirty="0" smtClean="0"/>
              <a:t>:</a:t>
            </a:r>
            <a:endParaRPr lang="cs-CZ" dirty="0"/>
          </a:p>
          <a:p>
            <a:pPr lvl="1"/>
            <a:r>
              <a:rPr lang="cs-CZ" dirty="0" smtClean="0"/>
              <a:t>existence </a:t>
            </a:r>
            <a:r>
              <a:rPr lang="cs-CZ" dirty="0"/>
              <a:t>jediného výrobce (firmy) na </a:t>
            </a:r>
            <a:r>
              <a:rPr lang="cs-CZ" dirty="0" smtClean="0"/>
              <a:t>trhu,</a:t>
            </a:r>
            <a:endParaRPr lang="cs-CZ" dirty="0"/>
          </a:p>
          <a:p>
            <a:pPr lvl="1"/>
            <a:r>
              <a:rPr lang="cs-CZ" dirty="0" smtClean="0"/>
              <a:t>diferenciace produktu,</a:t>
            </a:r>
            <a:endParaRPr lang="cs-CZ" dirty="0"/>
          </a:p>
          <a:p>
            <a:pPr lvl="1"/>
            <a:r>
              <a:rPr lang="cs-CZ" dirty="0" smtClean="0"/>
              <a:t>bariéry </a:t>
            </a:r>
            <a:r>
              <a:rPr lang="cs-CZ" dirty="0"/>
              <a:t>vstupu jiných firem do </a:t>
            </a:r>
            <a:r>
              <a:rPr lang="cs-CZ" dirty="0" smtClean="0"/>
              <a:t>odvětví.</a:t>
            </a:r>
            <a:endParaRPr lang="cs-CZ" dirty="0"/>
          </a:p>
          <a:p>
            <a:r>
              <a:rPr lang="cs-CZ" dirty="0" smtClean="0"/>
              <a:t>Protože </a:t>
            </a:r>
            <a:r>
              <a:rPr lang="cs-CZ" dirty="0"/>
              <a:t>je </a:t>
            </a:r>
            <a:r>
              <a:rPr lang="cs-CZ" b="1" dirty="0">
                <a:solidFill>
                  <a:srgbClr val="C00000"/>
                </a:solidFill>
              </a:rPr>
              <a:t>monopol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jediný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smtClean="0"/>
              <a:t>výrobce </a:t>
            </a:r>
            <a:r>
              <a:rPr lang="cs-CZ" dirty="0"/>
              <a:t>daného zboží, jeho produkce je produkce celého odvětví.</a:t>
            </a:r>
          </a:p>
          <a:p>
            <a:r>
              <a:rPr lang="cs-CZ" dirty="0"/>
              <a:t>I</a:t>
            </a:r>
            <a:r>
              <a:rPr lang="cs-CZ" dirty="0" smtClean="0"/>
              <a:t>ndividuální </a:t>
            </a:r>
            <a:r>
              <a:rPr lang="cs-CZ" dirty="0"/>
              <a:t>poptávka = tržní </a:t>
            </a:r>
            <a:r>
              <a:rPr lang="cs-CZ" dirty="0" smtClean="0"/>
              <a:t>poptávka.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337" y="4277439"/>
            <a:ext cx="1951463" cy="195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26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Rovnováha monopolu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Na rozdíl od dokonalé konkurence individuální křivka klesá.</a:t>
            </a:r>
          </a:p>
          <a:p>
            <a:r>
              <a:rPr lang="cs-CZ" sz="2400" dirty="0"/>
              <a:t>Křivka mezních příjmů klesá rychleji než křivka poptávky</a:t>
            </a:r>
            <a:r>
              <a:rPr lang="cs-CZ" sz="2400" dirty="0" smtClean="0"/>
              <a:t>.</a:t>
            </a:r>
          </a:p>
          <a:p>
            <a:r>
              <a:rPr lang="cs-CZ" sz="2400" dirty="0"/>
              <a:t>Podstatná odlišnost od dokonalé konkurence je v tom, že monopol sám stanoví cenu své produkce. </a:t>
            </a:r>
            <a:endParaRPr lang="cs-CZ" sz="2400" dirty="0" smtClean="0"/>
          </a:p>
          <a:p>
            <a:r>
              <a:rPr lang="cs-CZ" sz="2400" dirty="0" smtClean="0"/>
              <a:t>Protože </a:t>
            </a:r>
            <a:r>
              <a:rPr lang="cs-CZ" sz="2400" dirty="0"/>
              <a:t>je jediným výrobcem na trhu prodává za cenu, která maximalizuje jeho zisk. </a:t>
            </a:r>
            <a:endParaRPr lang="cs-CZ" sz="2400" dirty="0" smtClean="0"/>
          </a:p>
          <a:p>
            <a:r>
              <a:rPr lang="cs-CZ" sz="2400" dirty="0" smtClean="0"/>
              <a:t>Kupující </a:t>
            </a:r>
            <a:r>
              <a:rPr lang="cs-CZ" sz="2400" dirty="0"/>
              <a:t>však musí být ochotní ji </a:t>
            </a:r>
            <a:r>
              <a:rPr lang="cs-CZ" sz="2400" dirty="0" smtClean="0"/>
              <a:t>akceptovat.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09630" y="4567142"/>
            <a:ext cx="2667000" cy="53340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C00000"/>
                </a:solidFill>
                <a:latin typeface="Tahoma" panose="020B0604030504040204" pitchFamily="34" charset="0"/>
              </a:rPr>
              <a:t>MR =</a:t>
            </a:r>
            <a:r>
              <a:rPr lang="en-US" altLang="cs-CZ" sz="2400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2400" dirty="0">
                <a:solidFill>
                  <a:srgbClr val="C00000"/>
                </a:solidFill>
                <a:latin typeface="Tahoma" panose="020B0604030504040204" pitchFamily="34" charset="0"/>
              </a:rPr>
              <a:t>MC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09630" y="5191823"/>
            <a:ext cx="2667000" cy="53340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00000"/>
                </a:solidFill>
                <a:latin typeface="Tahoma" panose="020B0604030504040204" pitchFamily="34" charset="0"/>
              </a:rPr>
              <a:t>P </a:t>
            </a:r>
            <a:r>
              <a:rPr lang="en-US" altLang="cs-CZ" sz="2400">
                <a:solidFill>
                  <a:srgbClr val="C00000"/>
                </a:solidFill>
                <a:latin typeface="Tahoma" panose="020B0604030504040204" pitchFamily="34" charset="0"/>
              </a:rPr>
              <a:t>&gt; </a:t>
            </a:r>
            <a:r>
              <a:rPr lang="cs-CZ" altLang="cs-CZ" sz="2400">
                <a:solidFill>
                  <a:srgbClr val="C00000"/>
                </a:solidFill>
                <a:latin typeface="Tahoma" panose="020B0604030504040204" pitchFamily="34" charset="0"/>
              </a:rPr>
              <a:t>MC</a:t>
            </a:r>
          </a:p>
        </p:txBody>
      </p:sp>
    </p:spTree>
    <p:extLst>
      <p:ext uri="{BB962C8B-B14F-4D97-AF65-F5344CB8AC3E}">
        <p14:creationId xmlns:p14="http://schemas.microsoft.com/office/powerpoint/2010/main" val="7132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Rovnováha monopolu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Rovnováha monopolu nastává v situaci, kdy monopolní firma maximalizuje svůj zisk, což se děje tam, kde se rovná mezní příjem (MR) meznímu nákladu (MC). </a:t>
            </a:r>
            <a:endParaRPr lang="cs-CZ" dirty="0" smtClean="0"/>
          </a:p>
          <a:p>
            <a:r>
              <a:rPr lang="cs-CZ" dirty="0" smtClean="0"/>
              <a:t>Monopol </a:t>
            </a:r>
            <a:r>
              <a:rPr lang="cs-CZ" dirty="0"/>
              <a:t>má tržní moc, což mu umožňuje ovlivňovat cenu a množství prodávaného zboží, a tím může vytvářet zisky, které by byly v konkurenčním prostředí obtížně dosažitelné.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40321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Graf monopolu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Graf ukazuje </a:t>
            </a:r>
            <a:r>
              <a:rPr lang="cs-CZ" sz="2400" dirty="0"/>
              <a:t>úroveň výstupu monopolu. </a:t>
            </a:r>
            <a:endParaRPr lang="cs-CZ" sz="2400" dirty="0" smtClean="0"/>
          </a:p>
          <a:p>
            <a:r>
              <a:rPr lang="cs-CZ" sz="2400" dirty="0" smtClean="0"/>
              <a:t>Obsah </a:t>
            </a:r>
            <a:r>
              <a:rPr lang="cs-CZ" sz="2400" dirty="0"/>
              <a:t>obdélníku (tmavě vyšrafovaná </a:t>
            </a:r>
            <a:r>
              <a:rPr lang="cs-CZ" sz="2400" dirty="0" smtClean="0"/>
              <a:t>plocha) </a:t>
            </a:r>
            <a:r>
              <a:rPr lang="cs-CZ" sz="2400" dirty="0"/>
              <a:t>představuje celkový zisk, který monopolní firma při prodeji produkce Q1 realizuje navíc. </a:t>
            </a:r>
            <a:endParaRPr lang="cs-CZ" sz="2400" dirty="0" smtClean="0"/>
          </a:p>
          <a:p>
            <a:r>
              <a:rPr lang="cs-CZ" sz="2400" dirty="0" smtClean="0"/>
              <a:t>Tento </a:t>
            </a:r>
            <a:r>
              <a:rPr lang="cs-CZ" sz="2400" b="1" dirty="0"/>
              <a:t>monopolní zisk </a:t>
            </a:r>
            <a:r>
              <a:rPr lang="cs-CZ" sz="2400" dirty="0"/>
              <a:t>(někdy nazýván </a:t>
            </a:r>
            <a:r>
              <a:rPr lang="cs-CZ" sz="2400" b="1" dirty="0"/>
              <a:t>monopolní rentou</a:t>
            </a:r>
            <a:r>
              <a:rPr lang="cs-CZ" sz="2400" dirty="0"/>
              <a:t>) je projevem tržní síly monopolu. </a:t>
            </a:r>
            <a:endParaRPr lang="cs-CZ" sz="24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903" y="3590691"/>
            <a:ext cx="2720380" cy="258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/>
              <a:t>Tím se dostáváme k nejdůležitější podmínce existence nedokonalé konkurence, tím je </a:t>
            </a:r>
            <a:r>
              <a:rPr lang="cs-CZ" b="1" dirty="0">
                <a:solidFill>
                  <a:schemeClr val="tx1"/>
                </a:solidFill>
              </a:rPr>
              <a:t>záporný sklon </a:t>
            </a:r>
            <a:r>
              <a:rPr lang="cs-CZ" b="1" dirty="0" smtClean="0">
                <a:solidFill>
                  <a:schemeClr val="tx1"/>
                </a:solidFill>
              </a:rPr>
              <a:t>poptávkové </a:t>
            </a:r>
            <a:r>
              <a:rPr lang="cs-CZ" b="1" dirty="0">
                <a:solidFill>
                  <a:schemeClr val="tx1"/>
                </a:solidFill>
              </a:rPr>
              <a:t>křivky </a:t>
            </a:r>
            <a:r>
              <a:rPr lang="cs-CZ" dirty="0"/>
              <a:t>po produkci firmy. </a:t>
            </a:r>
            <a:endParaRPr lang="cs-CZ" dirty="0" smtClean="0"/>
          </a:p>
          <a:p>
            <a:r>
              <a:rPr lang="cs-CZ" dirty="0" smtClean="0"/>
              <a:t>Existence </a:t>
            </a:r>
            <a:r>
              <a:rPr lang="cs-CZ" dirty="0"/>
              <a:t>takovéhoto sklonu </a:t>
            </a:r>
            <a:r>
              <a:rPr lang="cs-CZ" dirty="0">
                <a:solidFill>
                  <a:srgbClr val="FF0000"/>
                </a:solidFill>
              </a:rPr>
              <a:t>nutí producenty k ovlivňování ceny své produkce </a:t>
            </a:r>
            <a:r>
              <a:rPr lang="cs-CZ" dirty="0"/>
              <a:t>a na druhé straně </a:t>
            </a:r>
            <a:r>
              <a:rPr lang="cs-CZ" dirty="0">
                <a:solidFill>
                  <a:schemeClr val="accent2"/>
                </a:solidFill>
              </a:rPr>
              <a:t>dává také spotřebiteli možnost tuto cenu ovlivňovat</a:t>
            </a:r>
            <a:r>
              <a:rPr lang="cs-CZ" dirty="0"/>
              <a:t>. </a:t>
            </a: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98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Graf monopolu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884" y="1600200"/>
            <a:ext cx="5452526" cy="456014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107580" y="1600200"/>
            <a:ext cx="568713" cy="4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052404" y="1659483"/>
            <a:ext cx="6238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ahoma" panose="020B0604030504040204" pitchFamily="34" charset="0"/>
              </a:rPr>
              <a:t>Kč/Q</a:t>
            </a:r>
          </a:p>
        </p:txBody>
      </p:sp>
    </p:spTree>
    <p:extLst>
      <p:ext uri="{BB962C8B-B14F-4D97-AF65-F5344CB8AC3E}">
        <p14:creationId xmlns:p14="http://schemas.microsoft.com/office/powerpoint/2010/main" val="173940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Graf monopolu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Existence monopolní firmy na trhu pro </a:t>
            </a:r>
            <a:r>
              <a:rPr lang="cs-CZ" b="1" dirty="0"/>
              <a:t>spotřebitele </a:t>
            </a:r>
            <a:r>
              <a:rPr lang="cs-CZ" dirty="0"/>
              <a:t>nevýhodou, a to ze dvou hledisek. </a:t>
            </a:r>
            <a:endParaRPr lang="cs-CZ" dirty="0" smtClean="0"/>
          </a:p>
          <a:p>
            <a:r>
              <a:rPr lang="cs-CZ" b="1" dirty="0" smtClean="0"/>
              <a:t>Prvním</a:t>
            </a:r>
            <a:r>
              <a:rPr lang="cs-CZ" dirty="0" smtClean="0"/>
              <a:t> </a:t>
            </a:r>
            <a:r>
              <a:rPr lang="cs-CZ" dirty="0"/>
              <a:t>je to, že realizuje svou produkci za vyšší ceny než dokonale konkurenční firma. </a:t>
            </a:r>
            <a:endParaRPr lang="cs-CZ" dirty="0" smtClean="0"/>
          </a:p>
          <a:p>
            <a:r>
              <a:rPr lang="cs-CZ" b="1" dirty="0" smtClean="0"/>
              <a:t>Druhým</a:t>
            </a:r>
            <a:r>
              <a:rPr lang="cs-CZ" dirty="0" smtClean="0"/>
              <a:t> </a:t>
            </a:r>
            <a:r>
              <a:rPr lang="cs-CZ" dirty="0"/>
              <a:t>je to, že monopol, z důvodu dosažení zisku, omezuje nabídku a tím snižuje </a:t>
            </a:r>
            <a:r>
              <a:rPr lang="cs-CZ" dirty="0" smtClean="0"/>
              <a:t>spotřebu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dirty="0" smtClean="0"/>
              <a:t>Tím</a:t>
            </a:r>
            <a:r>
              <a:rPr lang="cs-CZ" dirty="0"/>
              <a:t>, že monopol vyrábí méně, než může a za ceny vyšší než musí, způsobuje také ztrátu spotřebitelského přebytku.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199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Křivka nabídky v podmínkách monopolu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podmínkách monopolu </a:t>
            </a:r>
            <a:r>
              <a:rPr lang="cs-CZ" b="1" dirty="0"/>
              <a:t>neexistuje nabídková křivka</a:t>
            </a:r>
            <a:r>
              <a:rPr lang="cs-CZ" dirty="0"/>
              <a:t>, protože </a:t>
            </a:r>
            <a:r>
              <a:rPr lang="cs-CZ" b="1" dirty="0">
                <a:solidFill>
                  <a:srgbClr val="C00000"/>
                </a:solidFill>
              </a:rPr>
              <a:t>neexistuje jediný vztah mezi cenou a množstvím</a:t>
            </a:r>
            <a:r>
              <a:rPr lang="cs-CZ" dirty="0"/>
              <a:t>.</a:t>
            </a:r>
          </a:p>
          <a:p>
            <a:r>
              <a:rPr lang="cs-CZ" dirty="0" smtClean="0"/>
              <a:t>Firma </a:t>
            </a:r>
            <a:r>
              <a:rPr lang="cs-CZ" dirty="0"/>
              <a:t>v dokonalé konkurenci může nabízet různá množství při různých cenách.</a:t>
            </a:r>
          </a:p>
          <a:p>
            <a:r>
              <a:rPr lang="cs-CZ" dirty="0" smtClean="0"/>
              <a:t>U </a:t>
            </a:r>
            <a:r>
              <a:rPr lang="cs-CZ" dirty="0"/>
              <a:t>monopolu firma může nabízet různá množství při stejné ceně nebo stejné množství při různých cenách.</a:t>
            </a:r>
          </a:p>
          <a:p>
            <a:r>
              <a:rPr lang="cs-CZ" dirty="0"/>
              <a:t>             nemůžeme jednoznačně nakreslit jeho nabídkovou křivku.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1081668" y="5151864"/>
            <a:ext cx="925552" cy="41259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3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Monopolní síla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Monopolní síla je schopnost stanovit cenu vyšší než mezní náklady.</a:t>
            </a:r>
          </a:p>
          <a:p>
            <a:r>
              <a:rPr lang="cs-CZ" dirty="0"/>
              <a:t>Stupeň monopolní síly je možno vyjádřit pomocí </a:t>
            </a:r>
            <a:r>
              <a:rPr lang="cs-CZ" b="1" dirty="0" err="1"/>
              <a:t>Lernerova</a:t>
            </a:r>
            <a:r>
              <a:rPr lang="cs-CZ" b="1" dirty="0"/>
              <a:t> indexu </a:t>
            </a:r>
            <a:r>
              <a:rPr lang="cs-CZ" dirty="0"/>
              <a:t>(L).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Pro vyjádření monopolní síly se používá:</a:t>
            </a:r>
          </a:p>
          <a:p>
            <a:pPr lvl="1"/>
            <a:r>
              <a:rPr lang="cs-CZ" b="1" dirty="0"/>
              <a:t>Míra koncentrace </a:t>
            </a:r>
            <a:r>
              <a:rPr lang="cs-CZ" dirty="0"/>
              <a:t>- % podíl nejsilnějších firem v odvětví na produkci odvětví</a:t>
            </a:r>
          </a:p>
          <a:p>
            <a:pPr lvl="1"/>
            <a:r>
              <a:rPr lang="cs-CZ" b="1" dirty="0"/>
              <a:t>Zisk</a:t>
            </a:r>
            <a:r>
              <a:rPr lang="cs-CZ" dirty="0"/>
              <a:t> – diskutabilní kritérium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70" y="3172618"/>
            <a:ext cx="26193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Regulace monopolu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podmínkách monopolu nejsou plně využity zdroje, které má společnost k dispozici a ty, které jsou využívány, jsou využívány málo efektivně.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Nejdůležitější </a:t>
            </a:r>
            <a:r>
              <a:rPr lang="cs-CZ" b="1" dirty="0">
                <a:solidFill>
                  <a:srgbClr val="C00000"/>
                </a:solidFill>
              </a:rPr>
              <a:t>usměrňovací nástroje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Antitrustové zákony </a:t>
            </a:r>
            <a:r>
              <a:rPr lang="cs-CZ" dirty="0"/>
              <a:t>– zakazují určité chování firmy na trhu a omezují různými způsoby sílu monopolu.</a:t>
            </a:r>
          </a:p>
          <a:p>
            <a:pPr lvl="1"/>
            <a:r>
              <a:rPr lang="cs-CZ" b="1" dirty="0"/>
              <a:t>Daňová politika</a:t>
            </a:r>
          </a:p>
          <a:p>
            <a:pPr lvl="1"/>
            <a:r>
              <a:rPr lang="cs-CZ" b="1" dirty="0"/>
              <a:t>Možnost převést monopol do státního vlastnictví</a:t>
            </a:r>
          </a:p>
          <a:p>
            <a:pPr lvl="1"/>
            <a:r>
              <a:rPr lang="cs-CZ" b="1" dirty="0"/>
              <a:t>Cenová regulace</a:t>
            </a:r>
          </a:p>
        </p:txBody>
      </p:sp>
    </p:spTree>
    <p:extLst>
      <p:ext uri="{BB962C8B-B14F-4D97-AF65-F5344CB8AC3E}">
        <p14:creationId xmlns:p14="http://schemas.microsoft.com/office/powerpoint/2010/main" val="36010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Regulace monopolu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3102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b="1" dirty="0"/>
              <a:t>Cenová regulace </a:t>
            </a:r>
            <a:r>
              <a:rPr lang="cs-CZ" sz="2800" dirty="0"/>
              <a:t>dovoluje monopolistovi stanovit cenu jen tak vysokou, aby pokryla průměrné náklady.</a:t>
            </a:r>
          </a:p>
          <a:p>
            <a:r>
              <a:rPr lang="cs-CZ" sz="2800" dirty="0" smtClean="0"/>
              <a:t>Při </a:t>
            </a:r>
            <a:r>
              <a:rPr lang="cs-CZ" sz="2800" b="1" dirty="0"/>
              <a:t>regulované ceně</a:t>
            </a:r>
            <a:r>
              <a:rPr lang="cs-CZ" sz="2800" dirty="0"/>
              <a:t> </a:t>
            </a:r>
            <a:r>
              <a:rPr lang="cs-CZ" sz="2800" b="1" dirty="0"/>
              <a:t>zaniká monopolní zisk </a:t>
            </a:r>
            <a:r>
              <a:rPr lang="cs-CZ" sz="2800" dirty="0"/>
              <a:t>a monopol realizuje jen </a:t>
            </a:r>
            <a:r>
              <a:rPr lang="cs-CZ" sz="2800" dirty="0">
                <a:solidFill>
                  <a:srgbClr val="C00000"/>
                </a:solidFill>
              </a:rPr>
              <a:t>normální zisk</a:t>
            </a:r>
            <a:r>
              <a:rPr lang="cs-CZ" sz="2800" dirty="0"/>
              <a:t>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24" y="3573249"/>
            <a:ext cx="2798536" cy="26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Monopson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3102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b="1" dirty="0" err="1" smtClean="0"/>
              <a:t>Monopson</a:t>
            </a:r>
            <a:r>
              <a:rPr lang="cs-CZ" sz="2800" dirty="0" smtClean="0"/>
              <a:t> je opakem monopolu a představuje trh, na němž je jen jeden kupující.</a:t>
            </a:r>
          </a:p>
          <a:p>
            <a:r>
              <a:rPr lang="cs-CZ" sz="2800" dirty="0" smtClean="0"/>
              <a:t>Síla </a:t>
            </a:r>
            <a:r>
              <a:rPr lang="cs-CZ" sz="2800" dirty="0" err="1" smtClean="0"/>
              <a:t>monopsonu</a:t>
            </a:r>
            <a:r>
              <a:rPr lang="cs-CZ" sz="2800" dirty="0" smtClean="0"/>
              <a:t> je schopnost kupujícího ovlivnit cenu ve svůj prospěch.</a:t>
            </a:r>
          </a:p>
          <a:p>
            <a:r>
              <a:rPr lang="cs-CZ" sz="2800" dirty="0" smtClean="0"/>
              <a:t>Dovoluje kupujícím </a:t>
            </a:r>
            <a:r>
              <a:rPr lang="cs-CZ" sz="2800" b="1" dirty="0" smtClean="0"/>
              <a:t>kupovat zboží za nižší cenu </a:t>
            </a:r>
            <a:r>
              <a:rPr lang="cs-CZ" sz="2800" dirty="0" smtClean="0"/>
              <a:t>než                v </a:t>
            </a:r>
            <a:r>
              <a:rPr lang="cs-CZ" sz="2800" dirty="0" smtClean="0">
                <a:solidFill>
                  <a:srgbClr val="C00000"/>
                </a:solidFill>
              </a:rPr>
              <a:t>podmínkách dokonalé konkurence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            stát jako jediný kupující vojenské produkce</a:t>
            </a:r>
            <a:endParaRPr lang="cs-CZ" sz="2800" dirty="0"/>
          </a:p>
        </p:txBody>
      </p:sp>
      <p:sp>
        <p:nvSpPr>
          <p:cNvPr id="7" name="Šipka doprava 6"/>
          <p:cNvSpPr/>
          <p:nvPr/>
        </p:nvSpPr>
        <p:spPr>
          <a:xfrm>
            <a:off x="970155" y="4159405"/>
            <a:ext cx="925552" cy="41259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10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Oligopol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Další tržní strukturou, která je v reálné ekonomice převažující, je </a:t>
            </a:r>
            <a:r>
              <a:rPr lang="cs-CZ" b="1" dirty="0"/>
              <a:t>oligopol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Toto </a:t>
            </a:r>
            <a:r>
              <a:rPr lang="cs-CZ" dirty="0"/>
              <a:t>odvětví je charakteristické existencí </a:t>
            </a:r>
            <a:r>
              <a:rPr lang="cs-CZ" b="1" dirty="0"/>
              <a:t>několika firem</a:t>
            </a:r>
            <a:r>
              <a:rPr lang="cs-CZ" dirty="0"/>
              <a:t>, které jsou právě tak velké, aby mohly </a:t>
            </a:r>
            <a:r>
              <a:rPr lang="cs-CZ" dirty="0" smtClean="0"/>
              <a:t>ovlivňovat </a:t>
            </a:r>
            <a:r>
              <a:rPr lang="cs-CZ" dirty="0"/>
              <a:t>cenu na trhu a tím i určitou část tohoto trhu. </a:t>
            </a:r>
            <a:endParaRPr lang="cs-CZ" dirty="0" smtClean="0"/>
          </a:p>
          <a:p>
            <a:r>
              <a:rPr lang="cs-CZ" dirty="0" smtClean="0"/>
              <a:t>Přitom </a:t>
            </a:r>
            <a:r>
              <a:rPr lang="cs-CZ" dirty="0"/>
              <a:t>musí při svém rozhodování o výši produkce a cenách </a:t>
            </a:r>
            <a:r>
              <a:rPr lang="cs-CZ" dirty="0">
                <a:solidFill>
                  <a:srgbClr val="C00000"/>
                </a:solidFill>
              </a:rPr>
              <a:t>zohledňovat existenci konkurentů</a:t>
            </a:r>
            <a:r>
              <a:rPr lang="cs-CZ" dirty="0"/>
              <a:t> (firmy se tak stávají na sobě závislé).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49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Oligopol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338146"/>
            <a:ext cx="8229600" cy="4788017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Stejně jako u monopolní struktury, i v oligopolní struktuře rozeznáváme několik typů firem</a:t>
            </a:r>
            <a:r>
              <a:rPr lang="cs-CZ" dirty="0" smtClean="0"/>
              <a:t>:</a:t>
            </a:r>
          </a:p>
          <a:p>
            <a:pPr lvl="1"/>
            <a:r>
              <a:rPr lang="cs-CZ" dirty="0"/>
              <a:t>podle typu nabízeného produktu rozeznáváme </a:t>
            </a:r>
            <a:r>
              <a:rPr lang="cs-CZ" b="1" dirty="0"/>
              <a:t>čistý oligopol</a:t>
            </a:r>
            <a:r>
              <a:rPr lang="cs-CZ" dirty="0"/>
              <a:t> (produkt je </a:t>
            </a:r>
            <a:r>
              <a:rPr lang="cs-CZ" dirty="0" smtClean="0">
                <a:solidFill>
                  <a:srgbClr val="C00000"/>
                </a:solidFill>
              </a:rPr>
              <a:t>homogenní</a:t>
            </a:r>
            <a:r>
              <a:rPr lang="cs-CZ" dirty="0"/>
              <a:t>, např. ocelářský průmysl) nebo </a:t>
            </a:r>
            <a:r>
              <a:rPr lang="cs-CZ" dirty="0">
                <a:solidFill>
                  <a:srgbClr val="C00000"/>
                </a:solidFill>
              </a:rPr>
              <a:t>diferencovaný</a:t>
            </a:r>
            <a:r>
              <a:rPr lang="cs-CZ" dirty="0"/>
              <a:t> oligopol (produkt je </a:t>
            </a:r>
            <a:r>
              <a:rPr lang="cs-CZ" dirty="0" smtClean="0"/>
              <a:t>diferencovaný</a:t>
            </a:r>
            <a:r>
              <a:rPr lang="cs-CZ" dirty="0"/>
              <a:t>, např. automobilový nebo tabákový průmysl</a:t>
            </a:r>
            <a:r>
              <a:rPr lang="cs-CZ" dirty="0" smtClean="0"/>
              <a:t>),</a:t>
            </a:r>
            <a:endParaRPr lang="cs-CZ" dirty="0"/>
          </a:p>
          <a:p>
            <a:pPr lvl="1"/>
            <a:r>
              <a:rPr lang="cs-CZ" dirty="0" smtClean="0"/>
              <a:t>podle </a:t>
            </a:r>
            <a:r>
              <a:rPr lang="cs-CZ" dirty="0"/>
              <a:t>toho, na které straně trhu vyvíjí svou činnost, hovoříme na </a:t>
            </a:r>
            <a:r>
              <a:rPr lang="cs-CZ" dirty="0">
                <a:solidFill>
                  <a:srgbClr val="C00000"/>
                </a:solidFill>
              </a:rPr>
              <a:t>straně nabídky </a:t>
            </a:r>
            <a:r>
              <a:rPr lang="cs-CZ" dirty="0"/>
              <a:t>o </a:t>
            </a:r>
            <a:r>
              <a:rPr lang="cs-CZ" b="1" dirty="0"/>
              <a:t>nabídkovém oligopolu </a:t>
            </a:r>
            <a:r>
              <a:rPr lang="cs-CZ" dirty="0"/>
              <a:t>a na </a:t>
            </a:r>
            <a:r>
              <a:rPr lang="cs-CZ" dirty="0">
                <a:solidFill>
                  <a:srgbClr val="C00000"/>
                </a:solidFill>
              </a:rPr>
              <a:t>straně poptávky </a:t>
            </a:r>
            <a:r>
              <a:rPr lang="cs-CZ" b="1" dirty="0"/>
              <a:t>o </a:t>
            </a:r>
            <a:r>
              <a:rPr lang="cs-CZ" b="1" dirty="0" err="1" smtClean="0"/>
              <a:t>oligopsonu</a:t>
            </a:r>
            <a:r>
              <a:rPr lang="cs-CZ" b="1" dirty="0" smtClean="0"/>
              <a:t>,</a:t>
            </a:r>
            <a:endParaRPr lang="cs-CZ" b="1" dirty="0"/>
          </a:p>
          <a:p>
            <a:pPr lvl="1"/>
            <a:r>
              <a:rPr lang="cs-CZ" dirty="0" smtClean="0"/>
              <a:t>podle </a:t>
            </a:r>
            <a:r>
              <a:rPr lang="cs-CZ" dirty="0"/>
              <a:t>počtu firem a jejich podílu na trhu – pokud v odvětví vyrábějí jen </a:t>
            </a:r>
            <a:r>
              <a:rPr lang="cs-CZ" dirty="0">
                <a:solidFill>
                  <a:srgbClr val="C00000"/>
                </a:solidFill>
              </a:rPr>
              <a:t>dvě firmy</a:t>
            </a:r>
            <a:r>
              <a:rPr lang="cs-CZ" dirty="0"/>
              <a:t>, hovoříme o </a:t>
            </a:r>
            <a:r>
              <a:rPr lang="cs-CZ" b="1" dirty="0"/>
              <a:t>duopolu</a:t>
            </a:r>
            <a:r>
              <a:rPr lang="cs-CZ" dirty="0"/>
              <a:t>, jestliže je na trhu firem více, ale jedna ovládá </a:t>
            </a:r>
            <a:r>
              <a:rPr lang="cs-CZ" dirty="0" smtClean="0"/>
              <a:t>většinu </a:t>
            </a:r>
            <a:r>
              <a:rPr lang="cs-CZ" dirty="0"/>
              <a:t>tohoto trhu, hovoříme o </a:t>
            </a:r>
            <a:r>
              <a:rPr lang="cs-CZ" b="1" dirty="0"/>
              <a:t>oligopolu</a:t>
            </a:r>
            <a:r>
              <a:rPr lang="cs-CZ" dirty="0"/>
              <a:t> </a:t>
            </a:r>
            <a:r>
              <a:rPr lang="cs-CZ" b="1" dirty="0"/>
              <a:t>s dominantní firmou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5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Oligopol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Vedle těchto typů oligopolů existuje ještě jedna tržní struktura, kterou označujeme jako </a:t>
            </a:r>
            <a:r>
              <a:rPr lang="cs-CZ" b="1" dirty="0"/>
              <a:t>koluzivní (smluvní) oligopol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/>
              <a:t>je situace, kdy v odvětví existuje několik velkých firem, které spolu uzavírají dohody o cenách a rozdělení trhů (koluze). </a:t>
            </a:r>
            <a:endParaRPr lang="cs-CZ" dirty="0" smtClean="0"/>
          </a:p>
          <a:p>
            <a:r>
              <a:rPr lang="cs-CZ" dirty="0" smtClean="0"/>
              <a:t>Tyto </a:t>
            </a:r>
            <a:r>
              <a:rPr lang="cs-CZ" dirty="0"/>
              <a:t>dohody </a:t>
            </a:r>
            <a:r>
              <a:rPr lang="cs-CZ" dirty="0">
                <a:solidFill>
                  <a:srgbClr val="C00000"/>
                </a:solidFill>
              </a:rPr>
              <a:t>mají </a:t>
            </a:r>
            <a:r>
              <a:rPr lang="cs-CZ" dirty="0" smtClean="0">
                <a:solidFill>
                  <a:srgbClr val="C00000"/>
                </a:solidFill>
              </a:rPr>
              <a:t>povětšinu </a:t>
            </a:r>
            <a:r>
              <a:rPr lang="cs-CZ" dirty="0">
                <a:solidFill>
                  <a:srgbClr val="C00000"/>
                </a:solidFill>
              </a:rPr>
              <a:t>zamezit cenovým válkám </a:t>
            </a:r>
            <a:r>
              <a:rPr lang="cs-CZ" dirty="0"/>
              <a:t>(ve kterých se firmy </a:t>
            </a:r>
            <a:r>
              <a:rPr lang="cs-CZ" dirty="0">
                <a:solidFill>
                  <a:srgbClr val="FF0000"/>
                </a:solidFill>
              </a:rPr>
              <a:t>snaží snížením cen vyčerpat </a:t>
            </a:r>
            <a:r>
              <a:rPr lang="cs-CZ" dirty="0" smtClean="0">
                <a:solidFill>
                  <a:srgbClr val="FF0000"/>
                </a:solidFill>
              </a:rPr>
              <a:t>konkurenty</a:t>
            </a:r>
            <a:r>
              <a:rPr lang="cs-CZ" dirty="0"/>
              <a:t>, což sice vede k poklesu cen, ale zároveň to může ohrožovat efektivnost celého </a:t>
            </a:r>
            <a:r>
              <a:rPr lang="cs-CZ" dirty="0" smtClean="0"/>
              <a:t>odvětví</a:t>
            </a:r>
            <a:r>
              <a:rPr lang="cs-CZ" dirty="0"/>
              <a:t>) a zvýšit společný zisk na úkor spotřebitele. </a:t>
            </a:r>
            <a:endParaRPr lang="cs-CZ" dirty="0" smtClean="0"/>
          </a:p>
          <a:p>
            <a:r>
              <a:rPr lang="cs-CZ" dirty="0" smtClean="0"/>
              <a:t>Tento </a:t>
            </a:r>
            <a:r>
              <a:rPr lang="cs-CZ" dirty="0"/>
              <a:t>typ oligopolu se na trhu </a:t>
            </a:r>
            <a:r>
              <a:rPr lang="cs-CZ" dirty="0">
                <a:solidFill>
                  <a:srgbClr val="C00000"/>
                </a:solidFill>
              </a:rPr>
              <a:t>chová stejně jako monopol</a:t>
            </a:r>
            <a:r>
              <a:rPr lang="cs-CZ" dirty="0"/>
              <a:t>, a proto jsou jeho podmínky rovnovážného výstupu a ceny stejné (jako rovnost MC a MR nebo výše zisku).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 cenových příjemců (v dokonale konkurenčním prostředí) se stávají </a:t>
            </a:r>
            <a:r>
              <a:rPr lang="cs-CZ" b="1" dirty="0"/>
              <a:t>cenoví tvůrci. </a:t>
            </a:r>
            <a:endParaRPr lang="cs-CZ" b="1" dirty="0" smtClean="0"/>
          </a:p>
          <a:p>
            <a:r>
              <a:rPr lang="cs-CZ" dirty="0" smtClean="0"/>
              <a:t>Další </a:t>
            </a:r>
            <a:r>
              <a:rPr lang="cs-CZ" dirty="0"/>
              <a:t>nedokonalostí je to, že v reálné </a:t>
            </a:r>
            <a:r>
              <a:rPr lang="cs-CZ" b="1" dirty="0"/>
              <a:t>ekonomice nemůžeme abstrahovat </a:t>
            </a:r>
            <a:r>
              <a:rPr lang="cs-CZ" b="1" dirty="0" smtClean="0"/>
              <a:t>(nepřihlížet) </a:t>
            </a:r>
            <a:r>
              <a:rPr lang="cs-CZ" dirty="0" smtClean="0"/>
              <a:t>od </a:t>
            </a:r>
            <a:r>
              <a:rPr lang="cs-CZ" dirty="0"/>
              <a:t>nákladů, které </a:t>
            </a:r>
            <a:r>
              <a:rPr lang="cs-CZ" dirty="0" smtClean="0"/>
              <a:t>vznikají </a:t>
            </a:r>
            <a:r>
              <a:rPr lang="cs-CZ" dirty="0"/>
              <a:t>firmám v případě jejich vstupu do odvětví, jak jsme to předpokládali u dokonalé </a:t>
            </a:r>
            <a:r>
              <a:rPr lang="cs-CZ" dirty="0" smtClean="0"/>
              <a:t>konkurence. </a:t>
            </a: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8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Oligopol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Koluzivní oligopol </a:t>
            </a:r>
            <a:r>
              <a:rPr lang="cs-CZ" dirty="0"/>
              <a:t>vzniká veřejnou formu i na bázi tajných dohod. </a:t>
            </a:r>
            <a:endParaRPr lang="cs-CZ" dirty="0" smtClean="0"/>
          </a:p>
          <a:p>
            <a:r>
              <a:rPr lang="cs-CZ" dirty="0" smtClean="0"/>
              <a:t>Takovýto </a:t>
            </a:r>
            <a:r>
              <a:rPr lang="cs-CZ" dirty="0"/>
              <a:t>oligopol se pak označuje jako </a:t>
            </a:r>
            <a:r>
              <a:rPr lang="cs-CZ" b="1" dirty="0"/>
              <a:t>kartel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dirty="0" smtClean="0"/>
              <a:t>Kartely </a:t>
            </a:r>
            <a:r>
              <a:rPr lang="cs-CZ" dirty="0"/>
              <a:t>jsou zakázán, a pokud jsou prokázány, jsou </a:t>
            </a:r>
            <a:r>
              <a:rPr lang="cs-CZ" dirty="0" smtClean="0"/>
              <a:t>postihovány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dirty="0" smtClean="0"/>
              <a:t>Jejich </a:t>
            </a:r>
            <a:r>
              <a:rPr lang="cs-CZ" dirty="0"/>
              <a:t>existence bývá většinou krátkodobá, k čemuž přispívá i to, že smluvní partneři mají tendenci smlouvu nedodržovat (snaha o zvýšení zisku na úkor ostatních členů kartelu).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0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Oligopol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Dalším modelem, který je v reálné ekonomice častější, je </a:t>
            </a:r>
            <a:r>
              <a:rPr lang="cs-CZ" b="1" dirty="0"/>
              <a:t>model cenového vůdce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Jedná </a:t>
            </a:r>
            <a:r>
              <a:rPr lang="cs-CZ" dirty="0"/>
              <a:t>se o takovou tržní strukturu, kdy je celková tržní poptávka rozdělena mezi jednu velkou </a:t>
            </a:r>
            <a:r>
              <a:rPr lang="cs-CZ" b="1" dirty="0"/>
              <a:t>dominantní firmu </a:t>
            </a:r>
            <a:r>
              <a:rPr lang="cs-CZ" dirty="0"/>
              <a:t>a skupinu malých a středních firem, kterým říkáme </a:t>
            </a:r>
            <a:r>
              <a:rPr lang="cs-CZ" b="1" dirty="0"/>
              <a:t>konkurenční lem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Postavení </a:t>
            </a:r>
            <a:r>
              <a:rPr lang="cs-CZ" dirty="0"/>
              <a:t>firem tak </a:t>
            </a:r>
            <a:r>
              <a:rPr lang="cs-CZ" dirty="0">
                <a:solidFill>
                  <a:srgbClr val="FF0000"/>
                </a:solidFill>
              </a:rPr>
              <a:t>není rovnocenné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Dominantní </a:t>
            </a:r>
            <a:r>
              <a:rPr lang="cs-CZ" dirty="0"/>
              <a:t>firma svým postavením určuje ceny v odvětví a menší firmy tak představují příjemce ceny, kteří se ceně dominantní firmy </a:t>
            </a:r>
            <a:r>
              <a:rPr lang="cs-CZ" dirty="0" smtClean="0"/>
              <a:t>přizpůsobují</a:t>
            </a:r>
            <a:r>
              <a:rPr lang="cs-CZ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5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Graf oligopolu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25" y="2076991"/>
            <a:ext cx="66389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Graf oligopolu s dominantní firmou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62" y="1844713"/>
            <a:ext cx="59626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Oligopol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/>
          </a:bodyPr>
          <a:lstStyle/>
          <a:p>
            <a:r>
              <a:rPr lang="cs-CZ" dirty="0"/>
              <a:t>Z výše uvedeného je zřejmé, že oligopol jako tržní struktura je efektivnější než monopol, i přes stále vysoké bariéry vstupu a vyšší cenu, než je cena v dokonale konkurenčním </a:t>
            </a:r>
            <a:r>
              <a:rPr lang="cs-CZ" dirty="0" smtClean="0"/>
              <a:t>prostředí </a:t>
            </a:r>
            <a:r>
              <a:rPr lang="cs-CZ" dirty="0"/>
              <a:t>(i zde platí pravidlo </a:t>
            </a:r>
            <a:r>
              <a:rPr lang="cs-CZ" b="1" dirty="0">
                <a:solidFill>
                  <a:srgbClr val="C00000"/>
                </a:solidFill>
              </a:rPr>
              <a:t>P &gt; MC = MR</a:t>
            </a:r>
            <a:r>
              <a:rPr lang="cs-CZ" dirty="0" smtClean="0"/>
              <a:t>).</a:t>
            </a:r>
          </a:p>
          <a:p>
            <a:r>
              <a:rPr lang="cs-CZ" dirty="0" smtClean="0"/>
              <a:t>Tato </a:t>
            </a:r>
            <a:r>
              <a:rPr lang="cs-CZ" dirty="0"/>
              <a:t>vyšší efektivita vyplývá z existence </a:t>
            </a:r>
            <a:r>
              <a:rPr lang="cs-CZ" dirty="0" smtClean="0"/>
              <a:t>konkurence</a:t>
            </a:r>
            <a:r>
              <a:rPr lang="cs-CZ" dirty="0"/>
              <a:t>, která vede k tomu, že cena v odvětví je nižší než cena na monopolním trhu a vyrábí se i více produkce.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6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Monopolistická konkurence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/>
          </a:bodyPr>
          <a:lstStyle/>
          <a:p>
            <a:r>
              <a:rPr lang="cs-CZ" dirty="0"/>
              <a:t>Třetím typem tržní struktury nedokonalé konkurence je </a:t>
            </a:r>
            <a:r>
              <a:rPr lang="cs-CZ" b="1" dirty="0"/>
              <a:t>monopolistická konkurence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to tržní struktura, která se nejvíce blíží dokonalé konkurenci, avšak nesoucí znaky </a:t>
            </a:r>
            <a:r>
              <a:rPr lang="cs-CZ" dirty="0" smtClean="0"/>
              <a:t>konkurence </a:t>
            </a:r>
            <a:r>
              <a:rPr lang="cs-CZ" dirty="0"/>
              <a:t>nedokonalé. </a:t>
            </a:r>
            <a:endParaRPr lang="cs-CZ" dirty="0" smtClean="0"/>
          </a:p>
          <a:p>
            <a:r>
              <a:rPr lang="cs-CZ" b="1" dirty="0" smtClean="0"/>
              <a:t>Znaky </a:t>
            </a:r>
            <a:r>
              <a:rPr lang="cs-CZ" dirty="0"/>
              <a:t>dokonalé konkurence jako atomistická tržní struktura a nízké bariéry vstupu, stojí proti znakům konkurence nedokonalé, jako je diferencovaný produkt a existence tržní síly.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6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Monopolistická konkurence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73869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/>
          </a:bodyPr>
          <a:lstStyle/>
          <a:p>
            <a:r>
              <a:rPr lang="cs-CZ" sz="2400" b="1" dirty="0"/>
              <a:t>Firma má monopol </a:t>
            </a:r>
            <a:r>
              <a:rPr lang="cs-CZ" sz="2400" dirty="0"/>
              <a:t>nad svou produkcí – sama si stanoví ceny. </a:t>
            </a:r>
            <a:endParaRPr lang="cs-CZ" sz="2400" dirty="0" smtClean="0"/>
          </a:p>
          <a:p>
            <a:r>
              <a:rPr lang="cs-CZ" sz="2400" dirty="0" smtClean="0"/>
              <a:t>Poptávková </a:t>
            </a:r>
            <a:r>
              <a:rPr lang="cs-CZ" sz="2400" dirty="0"/>
              <a:t>křivka po produkci firmy je vysoce elastická, protože další firmy </a:t>
            </a:r>
            <a:r>
              <a:rPr lang="cs-CZ" sz="2400" dirty="0">
                <a:solidFill>
                  <a:srgbClr val="C00000"/>
                </a:solidFill>
              </a:rPr>
              <a:t>nabízejí substituty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V </a:t>
            </a:r>
            <a:r>
              <a:rPr lang="cs-CZ" sz="2400" b="1" dirty="0" smtClean="0"/>
              <a:t>krátkém </a:t>
            </a:r>
            <a:r>
              <a:rPr lang="cs-CZ" sz="2400" b="1" dirty="0"/>
              <a:t>období </a:t>
            </a:r>
            <a:r>
              <a:rPr lang="cs-CZ" sz="2400" dirty="0"/>
              <a:t>firma může realizovat </a:t>
            </a:r>
            <a:r>
              <a:rPr lang="cs-CZ" sz="2400" dirty="0">
                <a:solidFill>
                  <a:srgbClr val="C00000"/>
                </a:solidFill>
              </a:rPr>
              <a:t>monopolní zisk </a:t>
            </a:r>
            <a:r>
              <a:rPr lang="cs-CZ" sz="2400" dirty="0"/>
              <a:t>– sklon poptávkové křivky.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674" y="3421564"/>
            <a:ext cx="2631687" cy="25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Monopolistická konkurence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/>
          </a:bodyPr>
          <a:lstStyle/>
          <a:p>
            <a:r>
              <a:rPr lang="cs-CZ" sz="2400" dirty="0"/>
              <a:t>V </a:t>
            </a:r>
            <a:r>
              <a:rPr lang="cs-CZ" sz="2400" b="1" dirty="0"/>
              <a:t>dlouhém období </a:t>
            </a:r>
            <a:r>
              <a:rPr lang="cs-CZ" sz="2400" dirty="0"/>
              <a:t>je ale tento monopolní zisk stlačen na </a:t>
            </a:r>
            <a:r>
              <a:rPr lang="cs-CZ" sz="2400" dirty="0">
                <a:solidFill>
                  <a:srgbClr val="C00000"/>
                </a:solidFill>
              </a:rPr>
              <a:t>nulu</a:t>
            </a:r>
            <a:r>
              <a:rPr lang="cs-CZ" sz="2400" dirty="0"/>
              <a:t> v důsledku pohybu mezi odvětvími. </a:t>
            </a:r>
            <a:endParaRPr lang="cs-CZ" sz="2400" dirty="0" smtClean="0"/>
          </a:p>
          <a:p>
            <a:r>
              <a:rPr lang="cs-CZ" sz="2400" dirty="0" smtClean="0"/>
              <a:t>Monopolní </a:t>
            </a:r>
            <a:r>
              <a:rPr lang="cs-CZ" sz="2400" dirty="0"/>
              <a:t>zisk přiláká konkurenci a poptávka po produkci firmy klesne. </a:t>
            </a:r>
            <a:endParaRPr lang="cs-CZ" sz="2400" dirty="0" smtClean="0"/>
          </a:p>
          <a:p>
            <a:r>
              <a:rPr lang="cs-CZ" sz="2400" dirty="0" smtClean="0"/>
              <a:t>Nové </a:t>
            </a:r>
            <a:r>
              <a:rPr lang="cs-CZ" sz="2400" dirty="0"/>
              <a:t>firmy přicházejí do odvětví do doby, kdy není </a:t>
            </a:r>
            <a:r>
              <a:rPr lang="cs-CZ" sz="2400" dirty="0">
                <a:solidFill>
                  <a:srgbClr val="C00000"/>
                </a:solidFill>
              </a:rPr>
              <a:t>monopolní zisk nulový</a:t>
            </a:r>
            <a:r>
              <a:rPr lang="cs-CZ" sz="2400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446" y="3342540"/>
            <a:ext cx="2650065" cy="278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Monopolistická konkurence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/>
          </a:bodyPr>
          <a:lstStyle/>
          <a:p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66" y="1771144"/>
            <a:ext cx="3623527" cy="38061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15" y="1771144"/>
            <a:ext cx="3910036" cy="38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3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Monopolistická konkurence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</a:t>
            </a:r>
            <a:r>
              <a:rPr lang="cs-CZ" b="1" dirty="0"/>
              <a:t>krátkém období </a:t>
            </a:r>
            <a:r>
              <a:rPr lang="cs-CZ" dirty="0"/>
              <a:t>se tedy firma v podmínkách </a:t>
            </a:r>
            <a:r>
              <a:rPr lang="cs-CZ" dirty="0" smtClean="0"/>
              <a:t>monopolní </a:t>
            </a:r>
            <a:r>
              <a:rPr lang="cs-CZ" dirty="0"/>
              <a:t>konkurence chová stejně jako monopol, v </a:t>
            </a:r>
            <a:r>
              <a:rPr lang="cs-CZ" b="1" dirty="0"/>
              <a:t>dlouhém období </a:t>
            </a:r>
            <a:r>
              <a:rPr lang="cs-CZ" dirty="0"/>
              <a:t>však dosahuje </a:t>
            </a:r>
            <a:r>
              <a:rPr lang="cs-CZ" dirty="0" smtClean="0"/>
              <a:t>nulového </a:t>
            </a:r>
            <a:r>
              <a:rPr lang="cs-CZ" dirty="0"/>
              <a:t>ekonomického zisku. </a:t>
            </a:r>
            <a:endParaRPr lang="cs-CZ" dirty="0" smtClean="0"/>
          </a:p>
          <a:p>
            <a:r>
              <a:rPr lang="cs-CZ" dirty="0" smtClean="0"/>
              <a:t>Ačkoliv </a:t>
            </a:r>
            <a:r>
              <a:rPr lang="cs-CZ" dirty="0"/>
              <a:t>monopolně konkurenční firma prodává za ceny vyšší než v podmínkách dokonalé konkurence (platí, že P &gt; MC), můžeme konstatovat, že má k ní ze všech typů nedokonalé konkurence nejblíže a je tedy pro spotřebitele </a:t>
            </a:r>
            <a:r>
              <a:rPr lang="cs-CZ" dirty="0" smtClean="0"/>
              <a:t>nejpřijatelnější</a:t>
            </a:r>
            <a:r>
              <a:rPr lang="cs-CZ" dirty="0"/>
              <a:t>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55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b="1" dirty="0"/>
              <a:t>Náklady</a:t>
            </a:r>
            <a:r>
              <a:rPr lang="cs-CZ" dirty="0"/>
              <a:t> spojené s pořizováním kapitálových statků, nebo nových technologií </a:t>
            </a:r>
            <a:r>
              <a:rPr lang="cs-CZ" dirty="0" smtClean="0"/>
              <a:t>nejsou </a:t>
            </a:r>
            <a:r>
              <a:rPr lang="cs-CZ" dirty="0"/>
              <a:t>zanedbatelné a vytvářejí tak </a:t>
            </a:r>
            <a:r>
              <a:rPr lang="cs-CZ" b="1" dirty="0">
                <a:solidFill>
                  <a:schemeClr val="accent2"/>
                </a:solidFill>
              </a:rPr>
              <a:t>bariéry vstupu do odvětví</a:t>
            </a:r>
            <a:r>
              <a:rPr lang="cs-CZ" dirty="0">
                <a:solidFill>
                  <a:schemeClr val="accent2"/>
                </a:solidFill>
              </a:rPr>
              <a:t>. 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2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7493"/>
            <a:ext cx="8229600" cy="35589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</a:t>
            </a:r>
            <a:r>
              <a:rPr lang="cs-CZ" b="1" dirty="0">
                <a:solidFill>
                  <a:srgbClr val="C00000"/>
                </a:solidFill>
              </a:rPr>
              <a:t>a alokační efektivnost </a:t>
            </a:r>
            <a:r>
              <a:rPr lang="cs-CZ" b="1" dirty="0" smtClean="0">
                <a:solidFill>
                  <a:srgbClr val="C00000"/>
                </a:solidFill>
              </a:rPr>
              <a:t>monopolistické konkurence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683833"/>
            <a:ext cx="8229600" cy="4442329"/>
          </a:xfrm>
        </p:spPr>
        <p:txBody>
          <a:bodyPr>
            <a:normAutofit/>
          </a:bodyPr>
          <a:lstStyle/>
          <a:p>
            <a:r>
              <a:rPr lang="cs-CZ" b="1" dirty="0"/>
              <a:t>Výrobní efektivnost </a:t>
            </a:r>
            <a:r>
              <a:rPr lang="cs-CZ" dirty="0"/>
              <a:t>nastává, když firma vyrábí na úrovni, která </a:t>
            </a:r>
            <a:r>
              <a:rPr lang="cs-CZ" dirty="0">
                <a:solidFill>
                  <a:srgbClr val="C00000"/>
                </a:solidFill>
              </a:rPr>
              <a:t>minimalizuje průměrné náklady na výrobu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případě </a:t>
            </a:r>
            <a:r>
              <a:rPr lang="cs-CZ" b="1" dirty="0">
                <a:solidFill>
                  <a:srgbClr val="C00000"/>
                </a:solidFill>
              </a:rPr>
              <a:t>monopolistické konkurence firmy </a:t>
            </a:r>
            <a:r>
              <a:rPr lang="cs-CZ" dirty="0"/>
              <a:t>obvykle nedosahují výrobní efektivnosti, protože </a:t>
            </a:r>
            <a:r>
              <a:rPr lang="cs-CZ" dirty="0">
                <a:solidFill>
                  <a:srgbClr val="C00000"/>
                </a:solidFill>
              </a:rPr>
              <a:t>produkují méně než při minimálních průměrných nákladech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6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7493"/>
            <a:ext cx="8229600" cy="35589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</a:t>
            </a:r>
            <a:r>
              <a:rPr lang="cs-CZ" b="1" dirty="0">
                <a:solidFill>
                  <a:srgbClr val="C00000"/>
                </a:solidFill>
              </a:rPr>
              <a:t>a alokační efektivnost </a:t>
            </a:r>
            <a:r>
              <a:rPr lang="cs-CZ" b="1" dirty="0" smtClean="0">
                <a:solidFill>
                  <a:srgbClr val="C00000"/>
                </a:solidFill>
              </a:rPr>
              <a:t>monopolistické konkurence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683833"/>
            <a:ext cx="8229600" cy="4442329"/>
          </a:xfrm>
        </p:spPr>
        <p:txBody>
          <a:bodyPr>
            <a:normAutofit/>
          </a:bodyPr>
          <a:lstStyle/>
          <a:p>
            <a:r>
              <a:rPr lang="cs-CZ" dirty="0" smtClean="0"/>
              <a:t>Tento </a:t>
            </a:r>
            <a:r>
              <a:rPr lang="cs-CZ" dirty="0"/>
              <a:t>jev je </a:t>
            </a:r>
            <a:r>
              <a:rPr lang="cs-CZ" b="1" dirty="0"/>
              <a:t>způsoben</a:t>
            </a:r>
            <a:r>
              <a:rPr lang="cs-CZ" dirty="0"/>
              <a:t> tím, že každá firma se snaží </a:t>
            </a:r>
            <a:r>
              <a:rPr lang="cs-CZ" dirty="0">
                <a:solidFill>
                  <a:srgbClr val="C00000"/>
                </a:solidFill>
              </a:rPr>
              <a:t>diferencovat svůj produkt</a:t>
            </a:r>
            <a:r>
              <a:rPr lang="cs-CZ" dirty="0"/>
              <a:t>, což často vede k přebytečným nákladům na marketing a inovace.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důsledku toho výrobní kapacita není plně využita a </a:t>
            </a:r>
            <a:r>
              <a:rPr lang="cs-CZ" dirty="0">
                <a:solidFill>
                  <a:srgbClr val="C00000"/>
                </a:solidFill>
              </a:rPr>
              <a:t>průměrné náklady jsou vyšší</a:t>
            </a:r>
            <a:r>
              <a:rPr lang="cs-CZ" dirty="0"/>
              <a:t>, než by mohly být v dokonalé konkurenci.</a:t>
            </a:r>
          </a:p>
        </p:txBody>
      </p:sp>
    </p:spTree>
    <p:extLst>
      <p:ext uri="{BB962C8B-B14F-4D97-AF65-F5344CB8AC3E}">
        <p14:creationId xmlns:p14="http://schemas.microsoft.com/office/powerpoint/2010/main" val="27397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7493"/>
            <a:ext cx="8229600" cy="35589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</a:t>
            </a:r>
            <a:r>
              <a:rPr lang="cs-CZ" b="1" dirty="0">
                <a:solidFill>
                  <a:srgbClr val="C00000"/>
                </a:solidFill>
              </a:rPr>
              <a:t>a alokační efektivnost </a:t>
            </a:r>
            <a:r>
              <a:rPr lang="cs-CZ" b="1" dirty="0" smtClean="0">
                <a:solidFill>
                  <a:srgbClr val="C00000"/>
                </a:solidFill>
              </a:rPr>
              <a:t>monopolistické konkurence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683833"/>
            <a:ext cx="8229600" cy="4442329"/>
          </a:xfrm>
        </p:spPr>
        <p:txBody>
          <a:bodyPr>
            <a:normAutofit/>
          </a:bodyPr>
          <a:lstStyle/>
          <a:p>
            <a:r>
              <a:rPr lang="cs-CZ" b="1" dirty="0" smtClean="0"/>
              <a:t>Alokační </a:t>
            </a:r>
            <a:r>
              <a:rPr lang="cs-CZ" b="1" dirty="0"/>
              <a:t>efektivnost </a:t>
            </a:r>
            <a:r>
              <a:rPr lang="cs-CZ" dirty="0"/>
              <a:t>nastává, když se </a:t>
            </a:r>
            <a:r>
              <a:rPr lang="cs-CZ" dirty="0">
                <a:solidFill>
                  <a:schemeClr val="tx1"/>
                </a:solidFill>
              </a:rPr>
              <a:t>zdroje</a:t>
            </a:r>
            <a:r>
              <a:rPr lang="cs-CZ" dirty="0"/>
              <a:t> v ekonomice přidělují tak, že </a:t>
            </a:r>
            <a:r>
              <a:rPr lang="cs-CZ" dirty="0">
                <a:solidFill>
                  <a:srgbClr val="C00000"/>
                </a:solidFill>
              </a:rPr>
              <a:t>cena produktu odpovídá mezním nákladům </a:t>
            </a:r>
            <a:r>
              <a:rPr lang="cs-CZ" dirty="0"/>
              <a:t>(MC).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b="1" dirty="0">
                <a:solidFill>
                  <a:srgbClr val="C00000"/>
                </a:solidFill>
              </a:rPr>
              <a:t>monopolistické konkurenci firmy </a:t>
            </a:r>
            <a:r>
              <a:rPr lang="cs-CZ" dirty="0"/>
              <a:t>obvykle </a:t>
            </a:r>
            <a:r>
              <a:rPr lang="cs-CZ" dirty="0">
                <a:solidFill>
                  <a:srgbClr val="C00000"/>
                </a:solidFill>
              </a:rPr>
              <a:t>nastavují cenu nad mezními náklady</a:t>
            </a:r>
            <a:r>
              <a:rPr lang="cs-CZ" dirty="0"/>
              <a:t>, aby </a:t>
            </a:r>
            <a:r>
              <a:rPr lang="cs-CZ" dirty="0">
                <a:solidFill>
                  <a:schemeClr val="accent1"/>
                </a:solidFill>
              </a:rPr>
              <a:t>maximalizovaly </a:t>
            </a:r>
            <a:r>
              <a:rPr lang="cs-CZ" dirty="0" smtClean="0">
                <a:solidFill>
                  <a:schemeClr val="accent1"/>
                </a:solidFill>
              </a:rPr>
              <a:t>zisk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chemeClr val="accent1"/>
                </a:solidFill>
              </a:rPr>
              <a:t>(MR=MC)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9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7493"/>
            <a:ext cx="8229600" cy="35589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Výrobní </a:t>
            </a:r>
            <a:r>
              <a:rPr lang="cs-CZ" b="1" dirty="0">
                <a:solidFill>
                  <a:srgbClr val="C00000"/>
                </a:solidFill>
              </a:rPr>
              <a:t>a alokační efektivnost </a:t>
            </a:r>
            <a:r>
              <a:rPr lang="cs-CZ" b="1" dirty="0" smtClean="0">
                <a:solidFill>
                  <a:srgbClr val="C00000"/>
                </a:solidFill>
              </a:rPr>
              <a:t>monopolistické konkurence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1683833"/>
            <a:ext cx="8229600" cy="4442329"/>
          </a:xfrm>
        </p:spPr>
        <p:txBody>
          <a:bodyPr>
            <a:normAutofit/>
          </a:bodyPr>
          <a:lstStyle/>
          <a:p>
            <a:r>
              <a:rPr lang="cs-CZ" dirty="0"/>
              <a:t>To vede k tomu, že </a:t>
            </a:r>
            <a:r>
              <a:rPr lang="cs-CZ" dirty="0" smtClean="0"/>
              <a:t>množství vyprodukovaného </a:t>
            </a:r>
            <a:r>
              <a:rPr lang="cs-CZ" dirty="0"/>
              <a:t>zboží je </a:t>
            </a:r>
            <a:r>
              <a:rPr lang="cs-CZ" dirty="0">
                <a:solidFill>
                  <a:srgbClr val="C00000"/>
                </a:solidFill>
              </a:rPr>
              <a:t>nižší</a:t>
            </a:r>
            <a:r>
              <a:rPr lang="cs-CZ" dirty="0"/>
              <a:t> než to, které by </a:t>
            </a:r>
            <a:r>
              <a:rPr lang="cs-CZ" dirty="0">
                <a:solidFill>
                  <a:srgbClr val="C00000"/>
                </a:solidFill>
              </a:rPr>
              <a:t>odpovídalo alokační efektivnosti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Tento </a:t>
            </a:r>
            <a:r>
              <a:rPr lang="cs-CZ" dirty="0"/>
              <a:t>rozdíl mezi </a:t>
            </a:r>
            <a:r>
              <a:rPr lang="cs-CZ" dirty="0">
                <a:solidFill>
                  <a:srgbClr val="C00000"/>
                </a:solidFill>
              </a:rPr>
              <a:t>cenou</a:t>
            </a:r>
            <a:r>
              <a:rPr lang="cs-CZ" dirty="0"/>
              <a:t> a </a:t>
            </a:r>
            <a:r>
              <a:rPr lang="cs-CZ" dirty="0">
                <a:solidFill>
                  <a:srgbClr val="C00000"/>
                </a:solidFill>
              </a:rPr>
              <a:t>mezními náklady </a:t>
            </a:r>
            <a:r>
              <a:rPr lang="cs-CZ" dirty="0"/>
              <a:t>znamená, že zdroje nejsou </a:t>
            </a:r>
            <a:r>
              <a:rPr lang="cs-CZ" dirty="0">
                <a:solidFill>
                  <a:schemeClr val="accent1"/>
                </a:solidFill>
              </a:rPr>
              <a:t>alokovány optimálně</a:t>
            </a:r>
            <a:r>
              <a:rPr lang="cs-CZ" dirty="0"/>
              <a:t>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7214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7493"/>
            <a:ext cx="8229600" cy="35589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Přehled jednotlivých tržních struktur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Group 137">
            <a:extLst>
              <a:ext uri="{FF2B5EF4-FFF2-40B4-BE49-F238E27FC236}">
                <a16:creationId xmlns:a16="http://schemas.microsoft.com/office/drawing/2014/main" id="{D9E3801F-D958-47EE-962C-DBC46BC51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341874"/>
              </p:ext>
            </p:extLst>
          </p:nvPr>
        </p:nvGraphicFramePr>
        <p:xfrm>
          <a:off x="814733" y="1329905"/>
          <a:ext cx="7514533" cy="4883990"/>
        </p:xfrm>
        <a:graphic>
          <a:graphicData uri="http://schemas.openxmlformats.org/drawingml/2006/table">
            <a:tbl>
              <a:tblPr/>
              <a:tblGrid>
                <a:gridCol w="1628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24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kritérium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7" marR="91437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Dokonalá konkurence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Nedokonalá konkurence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2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monopol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oligopol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monopolistická konkurence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0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 firem v odvětví</a:t>
                      </a:r>
                    </a:p>
                  </a:txBody>
                  <a:tcPr marL="91437" marR="91437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velmi mnoho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jedna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málo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mnoho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produkt</a:t>
                      </a:r>
                    </a:p>
                  </a:txBody>
                  <a:tcPr marL="91437" marR="91437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homogenní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diferencovaný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diferencovaný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diferencovaný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bariéry vstupu</a:t>
                      </a:r>
                    </a:p>
                  </a:txBody>
                  <a:tcPr marL="91437" marR="91437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žádné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velké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určité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žádné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2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možnosti firmy ovlivnit cenu</a:t>
                      </a:r>
                    </a:p>
                  </a:txBody>
                  <a:tcPr marL="91437" marR="91437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žádné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výrazná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značná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omezená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1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podmínka rovnovážného Q produkce</a:t>
                      </a:r>
                    </a:p>
                  </a:txBody>
                  <a:tcPr marL="91437" marR="91437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 = MC 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 = MC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 = MC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 = MC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vztah P a MC</a:t>
                      </a:r>
                    </a:p>
                  </a:txBody>
                  <a:tcPr marL="91437" marR="91437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= MC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kumimoji="0" lang="en-US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MC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kumimoji="0" lang="en-US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0" lang="en-US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kumimoji="0" lang="en-US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MC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0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024" y="1483112"/>
            <a:ext cx="8675650" cy="4643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1. Monopolní </a:t>
            </a:r>
            <a:r>
              <a:rPr lang="cs-CZ" sz="2800" b="1" dirty="0"/>
              <a:t>výrobce má MC=AC=10 Kč. Křivka tržní poptávky je dána vztahem </a:t>
            </a:r>
            <a:r>
              <a:rPr lang="cs-CZ" sz="2800" b="1" dirty="0" smtClean="0"/>
              <a:t>P=40-Q</a:t>
            </a:r>
            <a:r>
              <a:rPr lang="cs-CZ" sz="2800" b="1" dirty="0"/>
              <a:t>. Vypočtěte a zakreslete: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Objem produkce a cenu, při niž monopol maximalizuje celkový čistý ekonomický zisk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Objem produkce a cenu „dokonalé konkurence“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6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024" y="1483112"/>
            <a:ext cx="8675650" cy="4643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1. Monopolní </a:t>
            </a:r>
            <a:r>
              <a:rPr lang="cs-CZ" sz="2800" b="1" dirty="0"/>
              <a:t>výrobce má MC=AC=10 Kč. Křivka tržní poptávky je dána vztahem </a:t>
            </a:r>
            <a:r>
              <a:rPr lang="cs-CZ" sz="2800" b="1" dirty="0" smtClean="0"/>
              <a:t>P=40-Q</a:t>
            </a:r>
            <a:r>
              <a:rPr lang="cs-CZ" sz="2800" b="1" dirty="0"/>
              <a:t>. Vypočtěte a zakreslete: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Objem produkce a cenu, při niž monopol maximalizuje celkový čistý ekonomický </a:t>
            </a:r>
            <a:r>
              <a:rPr lang="cs-CZ" sz="2400" dirty="0" smtClean="0"/>
              <a:t>zisk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3024" y="3650749"/>
            <a:ext cx="946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MR = MC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23024" y="3958526"/>
            <a:ext cx="906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 = 40-Q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23024" y="4326666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TR = P * Q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98953" y="4704385"/>
            <a:ext cx="1353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TR = (40-Q)*Q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/>
              <p:cNvSpPr txBox="1"/>
              <p:nvPr/>
            </p:nvSpPr>
            <p:spPr>
              <a:xfrm>
                <a:off x="52173" y="5110196"/>
                <a:ext cx="17177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3" y="5110196"/>
                <a:ext cx="1717714" cy="276999"/>
              </a:xfrm>
              <a:prstGeom prst="rect">
                <a:avLst/>
              </a:prstGeom>
              <a:blipFill>
                <a:blip r:embed="rId2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9"/>
              <p:cNvSpPr/>
              <p:nvPr/>
            </p:nvSpPr>
            <p:spPr>
              <a:xfrm>
                <a:off x="132333" y="5447558"/>
                <a:ext cx="14198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𝑀𝑅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=40 −2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33" y="5447558"/>
                <a:ext cx="1419876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délník 10"/>
              <p:cNvSpPr/>
              <p:nvPr/>
            </p:nvSpPr>
            <p:spPr>
              <a:xfrm>
                <a:off x="132333" y="5818386"/>
                <a:ext cx="935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33" y="5818386"/>
                <a:ext cx="93512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2783720" y="3731580"/>
            <a:ext cx="946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MR = MC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2705621" y="4326666"/>
            <a:ext cx="1346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-2Q = - 40 +10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2767337" y="4018889"/>
            <a:ext cx="1223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40 – 2Q = 10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2705621" y="4655986"/>
            <a:ext cx="944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-2Q = -30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2754866" y="4986942"/>
            <a:ext cx="9749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Q = 15 ks</a:t>
            </a:r>
            <a:endParaRPr lang="cs-CZ" b="1" dirty="0"/>
          </a:p>
        </p:txBody>
      </p:sp>
      <p:sp>
        <p:nvSpPr>
          <p:cNvPr id="18" name="Obdélník 17"/>
          <p:cNvSpPr/>
          <p:nvPr/>
        </p:nvSpPr>
        <p:spPr>
          <a:xfrm>
            <a:off x="4580887" y="3650749"/>
            <a:ext cx="906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 = 40-Q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4551230" y="4018889"/>
            <a:ext cx="965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 = 40-15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4541887" y="4348209"/>
            <a:ext cx="986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P = </a:t>
            </a:r>
            <a:r>
              <a:rPr lang="cs-CZ" b="1" dirty="0" smtClean="0"/>
              <a:t>25 Kč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926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024" y="1483112"/>
            <a:ext cx="8675650" cy="4643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1. Monopolní výrobce má MC=AC=10 Kč. Křivka tržní poptávky je dána vztahem P=40-Q. Vypočtěte a zakreslete:</a:t>
            </a:r>
          </a:p>
          <a:p>
            <a:pPr marL="0" indent="0">
              <a:buNone/>
            </a:pPr>
            <a:r>
              <a:rPr lang="cs-CZ" sz="2400" dirty="0" smtClean="0"/>
              <a:t>b) Objem produkce a cenu „dokonalé konkurence“</a:t>
            </a:r>
            <a:endParaRPr lang="cs-CZ" sz="24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96067" y="3496860"/>
            <a:ext cx="8755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 = MC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696067" y="3895777"/>
            <a:ext cx="1104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40-Q = 10</a:t>
            </a:r>
            <a:endParaRPr lang="cs-CZ" sz="1600" dirty="0"/>
          </a:p>
        </p:txBody>
      </p:sp>
      <p:sp>
        <p:nvSpPr>
          <p:cNvPr id="7" name="Obdélník 6"/>
          <p:cNvSpPr/>
          <p:nvPr/>
        </p:nvSpPr>
        <p:spPr>
          <a:xfrm>
            <a:off x="670233" y="4352827"/>
            <a:ext cx="1409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-Q = - 40 +10</a:t>
            </a:r>
            <a:endParaRPr lang="cs-CZ" sz="1600" dirty="0"/>
          </a:p>
        </p:txBody>
      </p:sp>
      <p:sp>
        <p:nvSpPr>
          <p:cNvPr id="8" name="Obdélník 7"/>
          <p:cNvSpPr/>
          <p:nvPr/>
        </p:nvSpPr>
        <p:spPr>
          <a:xfrm>
            <a:off x="696067" y="4797833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/>
              <a:t>Q = 30 ks</a:t>
            </a:r>
            <a:endParaRPr lang="cs-CZ" sz="16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35977" y="3554788"/>
            <a:ext cx="8287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600" dirty="0"/>
              <a:t>P = 40-Q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743047" y="4014273"/>
            <a:ext cx="1196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 = 40 - 30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2757269" y="4490056"/>
            <a:ext cx="1103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/>
              <a:t>P = 10 Kč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4991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024" y="1483112"/>
            <a:ext cx="8675650" cy="464305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2800" b="1" dirty="0" smtClean="0"/>
              <a:t>2. Nedokonalý </a:t>
            </a:r>
            <a:r>
              <a:rPr lang="cs-CZ" sz="2800" b="1" dirty="0"/>
              <a:t>konkurent chce maximalizovat svoje celkové příjmy. Křivka poptávky je popsána rovnicí P=180–15Q. Jak velký objem produkce má nabízet a za jakou cenu?</a:t>
            </a:r>
            <a:endParaRPr lang="cs-CZ" sz="2800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57200" y="3424438"/>
            <a:ext cx="4572000" cy="25058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cs-CZ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 = 0</a:t>
            </a:r>
            <a:endParaRPr lang="cs-CZ" sz="18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180 – 15Q</a:t>
            </a:r>
            <a:endParaRPr lang="cs-CZ" sz="1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 = (180 – 15Q) * Q</a:t>
            </a:r>
            <a:endParaRPr lang="cs-CZ" sz="1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 = 180 Q – 15Q</a:t>
            </a:r>
            <a:r>
              <a:rPr 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1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 = 180 – 30 Q</a:t>
            </a:r>
            <a:endParaRPr lang="cs-CZ" sz="1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 – 30Q = 0</a:t>
            </a:r>
            <a:endParaRPr lang="cs-CZ" sz="1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-30 Q = - 180</a:t>
            </a:r>
            <a:endParaRPr lang="cs-CZ" sz="1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= 6 Ks</a:t>
            </a:r>
            <a:endParaRPr lang="cs-CZ" sz="18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388291" y="3603550"/>
            <a:ext cx="4572000" cy="9823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180 – 15 * 6</a:t>
            </a:r>
            <a:endParaRPr lang="cs-CZ" sz="1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180 – 90</a:t>
            </a:r>
            <a:endParaRPr lang="cs-CZ" sz="1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90 Kč</a:t>
            </a:r>
            <a:endParaRPr lang="cs-CZ" sz="18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1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23024" y="1483112"/>
                <a:ext cx="8675650" cy="4643051"/>
              </a:xfrm>
            </p:spPr>
            <p:txBody>
              <a:bodyPr>
                <a:normAutofit/>
              </a:bodyPr>
              <a:lstStyle/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cs-CZ" sz="2800" b="1" dirty="0" smtClean="0"/>
                  <a:t>3. </a:t>
                </a:r>
                <a:r>
                  <a:rPr lang="cs-CZ" sz="28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Víte-li, že firma je charakterizována těmito </a:t>
                </a:r>
                <a:endParaRPr lang="cs-CZ" sz="28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cs-CZ" sz="2800" b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proměnnými</a:t>
                </a:r>
                <a:r>
                  <a:rPr lang="cs-CZ" sz="28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𝑻𝑹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sSup>
                      <m:sSupPr>
                        <m:ctrlP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p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8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MC = </a:t>
                </a:r>
                <a:r>
                  <a:rPr lang="cs-CZ" sz="28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2Q</a:t>
                </a:r>
              </a:p>
              <a:p>
                <a:pPr marL="342900" lvl="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cs-CZ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Určete množství, cenu a zisk monopolu maximalizující tržby</a:t>
                </a:r>
              </a:p>
              <a:p>
                <a:pPr marL="342900" lvl="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cs-CZ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Určete </a:t>
                </a:r>
                <a:r>
                  <a:rPr lang="cs-CZ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množství, cenu a zisk monopolu maximalizující zisk</a:t>
                </a:r>
              </a:p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endParaRPr lang="cs-CZ" sz="28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024" y="1483112"/>
                <a:ext cx="8675650" cy="4643051"/>
              </a:xfrm>
              <a:blipFill>
                <a:blip r:embed="rId2"/>
                <a:stretch>
                  <a:fillRect l="-632" t="-1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1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Za hlavní příčinu vedoucí ke vzniku nedokonalé konkurence je považována </a:t>
            </a:r>
            <a:r>
              <a:rPr lang="cs-CZ" b="1" dirty="0"/>
              <a:t>existence tržní síly firem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Znamená </a:t>
            </a:r>
            <a:r>
              <a:rPr lang="cs-CZ" dirty="0"/>
              <a:t>pro firmu možnost ovlivňovat cenu svých produktů a stanovit ji na úrovni přesahující mezní náklady. </a:t>
            </a:r>
            <a:endParaRPr lang="cs-CZ" dirty="0" smtClean="0"/>
          </a:p>
          <a:p>
            <a:r>
              <a:rPr lang="cs-CZ" dirty="0"/>
              <a:t>Nemůže ji však stanovit jakkoliv vysokou, ale jen do té výše, aby nezpůsobila pokles poptávky po svých produktech. 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23024" y="1483112"/>
                <a:ext cx="8675650" cy="4643051"/>
              </a:xfrm>
            </p:spPr>
            <p:txBody>
              <a:bodyPr>
                <a:normAutofit/>
              </a:bodyPr>
              <a:lstStyle/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cs-CZ" sz="2800" b="1" dirty="0" smtClean="0"/>
                  <a:t>3. </a:t>
                </a:r>
                <a:r>
                  <a:rPr lang="cs-CZ" sz="28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Víte-li, že firma je charakterizována těmito </a:t>
                </a:r>
                <a:endParaRPr lang="cs-CZ" sz="28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cs-CZ" sz="2800" b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proměnnými</a:t>
                </a:r>
                <a:r>
                  <a:rPr lang="cs-CZ" sz="28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𝑻𝑹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sSup>
                      <m:sSupPr>
                        <m:ctrlP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p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8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MC = </a:t>
                </a:r>
                <a:r>
                  <a:rPr lang="cs-CZ" sz="28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2Q</a:t>
                </a:r>
              </a:p>
              <a:p>
                <a:pPr marL="342900" lvl="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cs-CZ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Určete množství, cenu a zisk monopolu maximalizující tržby</a:t>
                </a:r>
              </a:p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endParaRPr lang="cs-CZ" sz="28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024" y="1483112"/>
                <a:ext cx="8675650" cy="4643051"/>
              </a:xfrm>
              <a:blipFill>
                <a:blip r:embed="rId2"/>
                <a:stretch>
                  <a:fillRect l="-632" t="-1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4"/>
              <p:cNvSpPr/>
              <p:nvPr/>
            </p:nvSpPr>
            <p:spPr>
              <a:xfrm>
                <a:off x="457200" y="3342972"/>
                <a:ext cx="15848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−2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42972"/>
                <a:ext cx="1584856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5"/>
              <p:cNvSpPr/>
              <p:nvPr/>
            </p:nvSpPr>
            <p:spPr>
              <a:xfrm>
                <a:off x="394167" y="3719054"/>
                <a:ext cx="9628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67" y="3719054"/>
                <a:ext cx="962828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délník 6"/>
              <p:cNvSpPr/>
              <p:nvPr/>
            </p:nvSpPr>
            <p:spPr>
              <a:xfrm>
                <a:off x="384904" y="4120156"/>
                <a:ext cx="8647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𝑴𝑹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4" y="4120156"/>
                <a:ext cx="86472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délník 7"/>
              <p:cNvSpPr/>
              <p:nvPr/>
            </p:nvSpPr>
            <p:spPr>
              <a:xfrm>
                <a:off x="384904" y="4521258"/>
                <a:ext cx="14198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𝑀𝑅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=50 −4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4" y="4521258"/>
                <a:ext cx="1419876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délník 8"/>
              <p:cNvSpPr/>
              <p:nvPr/>
            </p:nvSpPr>
            <p:spPr>
              <a:xfrm>
                <a:off x="384904" y="4928067"/>
                <a:ext cx="12479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50 −4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4" y="4928067"/>
                <a:ext cx="1247906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9"/>
              <p:cNvSpPr/>
              <p:nvPr/>
            </p:nvSpPr>
            <p:spPr>
              <a:xfrm>
                <a:off x="293915" y="5308902"/>
                <a:ext cx="11633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=−50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5" y="5308902"/>
                <a:ext cx="1163332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délník 10"/>
              <p:cNvSpPr/>
              <p:nvPr/>
            </p:nvSpPr>
            <p:spPr>
              <a:xfrm>
                <a:off x="384904" y="5717532"/>
                <a:ext cx="12296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𝒌𝒔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4" y="5717532"/>
                <a:ext cx="1229696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délník 11"/>
              <p:cNvSpPr/>
              <p:nvPr/>
            </p:nvSpPr>
            <p:spPr>
              <a:xfrm>
                <a:off x="2729573" y="3342972"/>
                <a:ext cx="17307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𝐴𝑅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=50 −2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73" y="3342972"/>
                <a:ext cx="1730794" cy="307777"/>
              </a:xfrm>
              <a:prstGeom prst="rect">
                <a:avLst/>
              </a:prstGeom>
              <a:blipFill>
                <a:blip r:embed="rId1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délník 12"/>
              <p:cNvSpPr/>
              <p:nvPr/>
            </p:nvSpPr>
            <p:spPr>
              <a:xfrm>
                <a:off x="2729573" y="3851232"/>
                <a:ext cx="12634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=50 −2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73" y="3851232"/>
                <a:ext cx="1263486" cy="307777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délník 13"/>
              <p:cNvSpPr/>
              <p:nvPr/>
            </p:nvSpPr>
            <p:spPr>
              <a:xfrm>
                <a:off x="2729573" y="4301228"/>
                <a:ext cx="16377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=50 −2∗12,5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73" y="4301228"/>
                <a:ext cx="163775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délník 14"/>
              <p:cNvSpPr/>
              <p:nvPr/>
            </p:nvSpPr>
            <p:spPr>
              <a:xfrm>
                <a:off x="2729573" y="4763699"/>
                <a:ext cx="10634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č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73" y="4763699"/>
                <a:ext cx="106349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5147884" y="3339463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π</a:t>
            </a:r>
            <a:r>
              <a:rPr lang="cs-CZ" dirty="0"/>
              <a:t> = TR - TC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délník 16"/>
              <p:cNvSpPr/>
              <p:nvPr/>
            </p:nvSpPr>
            <p:spPr>
              <a:xfrm>
                <a:off x="5049487" y="3726123"/>
                <a:ext cx="22266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−(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487" y="3726123"/>
                <a:ext cx="2226635" cy="307777"/>
              </a:xfrm>
              <a:prstGeom prst="rect">
                <a:avLst/>
              </a:prstGeom>
              <a:blipFill>
                <a:blip r:embed="rId1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délník 17"/>
              <p:cNvSpPr/>
              <p:nvPr/>
            </p:nvSpPr>
            <p:spPr>
              <a:xfrm>
                <a:off x="5049487" y="4112783"/>
                <a:ext cx="31831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50∗12,5 − 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2∗12,5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−(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12,5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487" y="4112783"/>
                <a:ext cx="3183115" cy="307777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bdélník 18"/>
              <p:cNvSpPr/>
              <p:nvPr/>
            </p:nvSpPr>
            <p:spPr>
              <a:xfrm>
                <a:off x="5049487" y="4519881"/>
                <a:ext cx="179889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=312,5 −156,25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487" y="4519881"/>
                <a:ext cx="179889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bdélník 19"/>
              <p:cNvSpPr/>
              <p:nvPr/>
            </p:nvSpPr>
            <p:spPr>
              <a:xfrm>
                <a:off x="5049487" y="4914070"/>
                <a:ext cx="13536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=156,25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č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487" y="4914070"/>
                <a:ext cx="135364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délník 20"/>
              <p:cNvSpPr/>
              <p:nvPr/>
            </p:nvSpPr>
            <p:spPr>
              <a:xfrm>
                <a:off x="5049487" y="5351064"/>
                <a:ext cx="2364493" cy="539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den>
                      </m:f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𝟏𝟓𝟔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č/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𝒌𝒔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487" y="5351064"/>
                <a:ext cx="2364493" cy="539187"/>
              </a:xfrm>
              <a:prstGeom prst="rect">
                <a:avLst/>
              </a:prstGeom>
              <a:blipFill>
                <a:blip r:embed="rId18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25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7922"/>
            <a:ext cx="8229600" cy="825190"/>
          </a:xfrm>
        </p:spPr>
        <p:txBody>
          <a:bodyPr>
            <a:noAutofit/>
          </a:bodyPr>
          <a:lstStyle/>
          <a:p>
            <a:pPr marL="257175" indent="-257175" fontAlgn="base"/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procvičení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23024" y="1483112"/>
                <a:ext cx="8675650" cy="4643051"/>
              </a:xfrm>
            </p:spPr>
            <p:txBody>
              <a:bodyPr>
                <a:normAutofit/>
              </a:bodyPr>
              <a:lstStyle/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cs-CZ" sz="2800" b="1" dirty="0" smtClean="0"/>
                  <a:t>3. </a:t>
                </a:r>
                <a:r>
                  <a:rPr lang="cs-CZ" sz="28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Víte-li, že firma je charakterizována těmito </a:t>
                </a:r>
                <a:endParaRPr lang="cs-CZ" sz="28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cs-CZ" sz="2800" b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proměnnými</a:t>
                </a:r>
                <a:r>
                  <a:rPr lang="cs-CZ" sz="28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𝑻𝑹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cs-CZ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sSup>
                      <m:sSupPr>
                        <m:ctrlP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p>
                        <m:r>
                          <a:rPr lang="cs-CZ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cs-CZ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8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MC = </a:t>
                </a:r>
                <a:r>
                  <a:rPr lang="cs-CZ" sz="28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2Q</a:t>
                </a:r>
              </a:p>
              <a:p>
                <a:pPr lvl="0" indent="-457200">
                  <a:lnSpc>
                    <a:spcPct val="110000"/>
                  </a:lnSpc>
                  <a:buFont typeface="+mj-lt"/>
                  <a:buAutoNum type="alphaLcParenR" startAt="2"/>
                </a:pPr>
                <a:r>
                  <a:rPr lang="cs-CZ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Určete </a:t>
                </a:r>
                <a:r>
                  <a:rPr lang="cs-CZ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množství, cenu a zisk monopolu maximalizující zisk</a:t>
                </a:r>
              </a:p>
              <a:p>
                <a:pPr marL="114300" lvl="0" indent="0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endParaRPr lang="cs-CZ" sz="28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024" y="1483112"/>
                <a:ext cx="8675650" cy="4643051"/>
              </a:xfrm>
              <a:blipFill>
                <a:blip r:embed="rId2"/>
                <a:stretch>
                  <a:fillRect l="-632" t="-1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79348" y="3342972"/>
            <a:ext cx="946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MR = MC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5"/>
              <p:cNvSpPr/>
              <p:nvPr/>
            </p:nvSpPr>
            <p:spPr>
              <a:xfrm>
                <a:off x="584024" y="3804637"/>
                <a:ext cx="14198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𝑀𝑅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=50 −4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24" y="3804637"/>
                <a:ext cx="1419876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délník 6"/>
              <p:cNvSpPr/>
              <p:nvPr/>
            </p:nvSpPr>
            <p:spPr>
              <a:xfrm>
                <a:off x="542146" y="4236467"/>
                <a:ext cx="9628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46" y="4236467"/>
                <a:ext cx="962828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délník 7"/>
              <p:cNvSpPr/>
              <p:nvPr/>
            </p:nvSpPr>
            <p:spPr>
              <a:xfrm>
                <a:off x="542146" y="4713402"/>
                <a:ext cx="13749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50 −4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46" y="4713402"/>
                <a:ext cx="1374992" cy="307777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délník 8"/>
              <p:cNvSpPr/>
              <p:nvPr/>
            </p:nvSpPr>
            <p:spPr>
              <a:xfrm>
                <a:off x="471814" y="5190337"/>
                <a:ext cx="16442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−2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=−50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14" y="5190337"/>
                <a:ext cx="1644296" cy="30777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9"/>
              <p:cNvSpPr/>
              <p:nvPr/>
            </p:nvSpPr>
            <p:spPr>
              <a:xfrm>
                <a:off x="441894" y="5569319"/>
                <a:ext cx="11633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=−50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94" y="5569319"/>
                <a:ext cx="1163332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délník 10"/>
              <p:cNvSpPr/>
              <p:nvPr/>
            </p:nvSpPr>
            <p:spPr>
              <a:xfrm>
                <a:off x="542146" y="5880412"/>
                <a:ext cx="12296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𝒌𝒔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46" y="5880412"/>
                <a:ext cx="1229696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délník 11"/>
              <p:cNvSpPr/>
              <p:nvPr/>
            </p:nvSpPr>
            <p:spPr>
              <a:xfrm>
                <a:off x="3706603" y="3275112"/>
                <a:ext cx="17307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𝐴𝑅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=50 −2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603" y="3275112"/>
                <a:ext cx="1730794" cy="307777"/>
              </a:xfrm>
              <a:prstGeom prst="rect">
                <a:avLst/>
              </a:prstGeom>
              <a:blipFill>
                <a:blip r:embed="rId9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délník 12"/>
              <p:cNvSpPr/>
              <p:nvPr/>
            </p:nvSpPr>
            <p:spPr>
              <a:xfrm>
                <a:off x="3706603" y="3650749"/>
                <a:ext cx="12634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=50 −2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603" y="3650749"/>
                <a:ext cx="1263486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délník 13"/>
              <p:cNvSpPr/>
              <p:nvPr/>
            </p:nvSpPr>
            <p:spPr>
              <a:xfrm>
                <a:off x="3691333" y="4051883"/>
                <a:ext cx="16377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=50 −2∗8,33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33" y="4051883"/>
                <a:ext cx="163775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délník 14"/>
              <p:cNvSpPr/>
              <p:nvPr/>
            </p:nvSpPr>
            <p:spPr>
              <a:xfrm>
                <a:off x="3706603" y="4475939"/>
                <a:ext cx="13451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č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603" y="4475939"/>
                <a:ext cx="134511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5951070" y="3312722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π</a:t>
            </a:r>
            <a:r>
              <a:rPr lang="cs-CZ" dirty="0"/>
              <a:t> = TR - TC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délník 16"/>
              <p:cNvSpPr/>
              <p:nvPr/>
            </p:nvSpPr>
            <p:spPr>
              <a:xfrm>
                <a:off x="5951070" y="3745750"/>
                <a:ext cx="213090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π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50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) –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070" y="3745750"/>
                <a:ext cx="2130904" cy="307777"/>
              </a:xfrm>
              <a:prstGeom prst="rect">
                <a:avLst/>
              </a:prstGeom>
              <a:blipFill>
                <a:blip r:embed="rId1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délník 17"/>
              <p:cNvSpPr/>
              <p:nvPr/>
            </p:nvSpPr>
            <p:spPr>
              <a:xfrm>
                <a:off x="5971756" y="4193689"/>
                <a:ext cx="308738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π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50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∗8,33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∗8,33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) –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8,33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756" y="4193689"/>
                <a:ext cx="3087384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bdélník 18"/>
              <p:cNvSpPr/>
              <p:nvPr/>
            </p:nvSpPr>
            <p:spPr>
              <a:xfrm>
                <a:off x="5951070" y="4711987"/>
                <a:ext cx="145251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𝟐𝟎𝟖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č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070" y="4711987"/>
                <a:ext cx="1452513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5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/>
              <a:t>Vznik tržní síly, čili vznik </a:t>
            </a:r>
            <a:r>
              <a:rPr lang="cs-CZ" b="1" dirty="0"/>
              <a:t>nedokonalé konkurence</a:t>
            </a:r>
            <a:r>
              <a:rPr lang="cs-CZ" dirty="0"/>
              <a:t>, podporují </a:t>
            </a:r>
            <a:r>
              <a:rPr lang="cs-CZ" b="1" dirty="0"/>
              <a:t>následující faktory</a:t>
            </a:r>
            <a:r>
              <a:rPr lang="cs-CZ" dirty="0"/>
              <a:t>: </a:t>
            </a:r>
            <a:endParaRPr lang="cs-CZ" dirty="0" smtClean="0"/>
          </a:p>
          <a:p>
            <a:pPr lvl="1"/>
            <a:r>
              <a:rPr lang="cs-CZ" i="1" dirty="0" smtClean="0"/>
              <a:t>výlučné </a:t>
            </a:r>
            <a:r>
              <a:rPr lang="cs-CZ" i="1" dirty="0"/>
              <a:t>vlastnictví výrobních faktorů </a:t>
            </a:r>
          </a:p>
          <a:p>
            <a:pPr lvl="1"/>
            <a:r>
              <a:rPr lang="pl-PL" i="1" dirty="0" smtClean="0"/>
              <a:t>rostoucí </a:t>
            </a:r>
            <a:r>
              <a:rPr lang="pl-PL" i="1" dirty="0"/>
              <a:t>výnosy (úspory) z rozsahu </a:t>
            </a:r>
          </a:p>
          <a:p>
            <a:pPr lvl="1"/>
            <a:r>
              <a:rPr lang="cs-CZ" i="1" dirty="0" smtClean="0"/>
              <a:t>patenty</a:t>
            </a:r>
            <a:r>
              <a:rPr lang="cs-CZ" i="1" dirty="0"/>
              <a:t>, licence a koncese </a:t>
            </a:r>
          </a:p>
          <a:p>
            <a:pPr lvl="1"/>
            <a:r>
              <a:rPr lang="cs-CZ" i="1" dirty="0" smtClean="0"/>
              <a:t>nedokonalé </a:t>
            </a:r>
            <a:r>
              <a:rPr lang="cs-CZ" i="1" dirty="0"/>
              <a:t>informace. </a:t>
            </a:r>
          </a:p>
          <a:p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1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/>
              <a:t>Na nedokonale konkurenčním trhu tedy existují tři druhy firem, a </a:t>
            </a:r>
            <a:r>
              <a:rPr lang="cs-CZ" dirty="0" smtClean="0"/>
              <a:t>to:</a:t>
            </a:r>
          </a:p>
          <a:p>
            <a:pPr lvl="1"/>
            <a:r>
              <a:rPr lang="cs-CZ" i="1" dirty="0" smtClean="0">
                <a:solidFill>
                  <a:schemeClr val="accent2"/>
                </a:solidFill>
              </a:rPr>
              <a:t>monopol</a:t>
            </a:r>
            <a:r>
              <a:rPr lang="cs-CZ" dirty="0" smtClean="0"/>
              <a:t> </a:t>
            </a:r>
            <a:r>
              <a:rPr lang="cs-CZ" dirty="0"/>
              <a:t>(extrémní forma), </a:t>
            </a:r>
            <a:endParaRPr lang="cs-CZ" dirty="0" smtClean="0"/>
          </a:p>
          <a:p>
            <a:pPr lvl="1"/>
            <a:r>
              <a:rPr lang="cs-CZ" i="1" dirty="0" smtClean="0">
                <a:solidFill>
                  <a:schemeClr val="accent2"/>
                </a:solidFill>
              </a:rPr>
              <a:t>oligopol</a:t>
            </a:r>
            <a:r>
              <a:rPr lang="cs-CZ" dirty="0" smtClean="0"/>
              <a:t> </a:t>
            </a:r>
            <a:r>
              <a:rPr lang="cs-CZ" dirty="0"/>
              <a:t>a </a:t>
            </a:r>
            <a:endParaRPr lang="cs-CZ" dirty="0" smtClean="0"/>
          </a:p>
          <a:p>
            <a:pPr lvl="1"/>
            <a:r>
              <a:rPr lang="cs-CZ" i="1" dirty="0" smtClean="0">
                <a:solidFill>
                  <a:schemeClr val="accent2"/>
                </a:solidFill>
              </a:rPr>
              <a:t>monopolní </a:t>
            </a:r>
            <a:r>
              <a:rPr lang="cs-CZ" i="1" dirty="0">
                <a:solidFill>
                  <a:schemeClr val="accent2"/>
                </a:solidFill>
              </a:rPr>
              <a:t>konkurence </a:t>
            </a:r>
            <a:r>
              <a:rPr lang="cs-CZ" dirty="0"/>
              <a:t>(nejvíce se přibližuje dokonalé konkurenci). 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Nedokonale konkurenční firma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Firma v nedokonalé konkurenci může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ovlivnit tržní cenu (míra ovlivňování ceny firmou závisí na konkrétní formě konkurence).</a:t>
            </a:r>
          </a:p>
          <a:p>
            <a:pPr lvl="1">
              <a:defRPr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rotože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se výrobek dané firmy liší od výrobků jiných firem, může daná firma stanovit jeho cenu.</a:t>
            </a:r>
          </a:p>
          <a:p>
            <a:pPr lvl="1">
              <a:defRPr/>
            </a:pPr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Nedokonalá konkurence - trh, na kterém existuje alespoň jeden prodávající (firma), který může ovlivnit tržní cenu.</a:t>
            </a:r>
          </a:p>
          <a:p>
            <a:pPr>
              <a:defRPr/>
            </a:pPr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Rozhodování nedokonale konkurenční firmy je obsažnější - volba optimálního objemu produkce, stanovit výši ceny,</a:t>
            </a:r>
            <a:endParaRPr lang="cs-CZ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9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3458</Words>
  <Application>Microsoft Office PowerPoint</Application>
  <PresentationFormat>Předvádění na obrazovce (4:3)</PresentationFormat>
  <Paragraphs>425</Paragraphs>
  <Slides>62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70" baseType="lpstr">
      <vt:lpstr>Arial</vt:lpstr>
      <vt:lpstr>Calibri</vt:lpstr>
      <vt:lpstr>Cambria Math</vt:lpstr>
      <vt:lpstr>Century Gothic</vt:lpstr>
      <vt:lpstr>Tahoma</vt:lpstr>
      <vt:lpstr>Times New Roman</vt:lpstr>
      <vt:lpstr>Wingdings</vt:lpstr>
      <vt:lpstr>Office Theme</vt:lpstr>
      <vt:lpstr>Mikroekonomie XMIK  Nedokonalá konkurence</vt:lpstr>
      <vt:lpstr>Nedokonale konkurenční firma</vt:lpstr>
      <vt:lpstr>Nedokonale konkurenční firma</vt:lpstr>
      <vt:lpstr>Nedokonale konkurenční firma</vt:lpstr>
      <vt:lpstr>Nedokonale konkurenční firma</vt:lpstr>
      <vt:lpstr>Nedokonale konkurenční firma</vt:lpstr>
      <vt:lpstr>Nedokonale konkurenční firma</vt:lpstr>
      <vt:lpstr>Nedokonale konkurenční firma</vt:lpstr>
      <vt:lpstr>Nedokonale konkurenční firma</vt:lpstr>
      <vt:lpstr>Nedokonale konkurenční firma</vt:lpstr>
      <vt:lpstr>Nedokonale konkurenční firma</vt:lpstr>
      <vt:lpstr>Hlavní příčiny vzniku nedokonalé konkurence</vt:lpstr>
      <vt:lpstr>Další faktory vedoucí k nedokonalosti trhu</vt:lpstr>
      <vt:lpstr>Rovnováha firmy v nedokonalé konkurenci</vt:lpstr>
      <vt:lpstr>Příjmy v nedokonalé konkurenci</vt:lpstr>
      <vt:lpstr>Příjmy v nedokonalé konkurenci</vt:lpstr>
      <vt:lpstr>Příjmy v nedokonalé konkurenci</vt:lpstr>
      <vt:lpstr>Celkový příjem v nedokonalé konkurenci</vt:lpstr>
      <vt:lpstr>Mezní a průměrný příjem firmy v nedokonalé konkurenci</vt:lpstr>
      <vt:lpstr>Mezní příjem v nedokonalé konkurenci</vt:lpstr>
      <vt:lpstr>Neefektivnost nedokonale konkurenčního trhu</vt:lpstr>
      <vt:lpstr>Neefektivnost nedokonale konkurenčního trhu</vt:lpstr>
      <vt:lpstr>Neefektivnost nedokonale konkurenčního trhu</vt:lpstr>
      <vt:lpstr>Neefektivnost nedokonale konkurenčního trhu</vt:lpstr>
      <vt:lpstr>Neefektivnost nedokonale konkurenčního trhu</vt:lpstr>
      <vt:lpstr>Monopol</vt:lpstr>
      <vt:lpstr>Rovnováha monopolu</vt:lpstr>
      <vt:lpstr>Rovnováha monopolu</vt:lpstr>
      <vt:lpstr>Graf monopolu</vt:lpstr>
      <vt:lpstr>Graf monopolu</vt:lpstr>
      <vt:lpstr>Graf monopolu</vt:lpstr>
      <vt:lpstr>Křivka nabídky v podmínkách monopolu</vt:lpstr>
      <vt:lpstr>Monopolní síla</vt:lpstr>
      <vt:lpstr>Regulace monopolu</vt:lpstr>
      <vt:lpstr>Regulace monopolu</vt:lpstr>
      <vt:lpstr>Monopson</vt:lpstr>
      <vt:lpstr>Oligopol</vt:lpstr>
      <vt:lpstr>Oligopol</vt:lpstr>
      <vt:lpstr>Oligopol</vt:lpstr>
      <vt:lpstr>Oligopol</vt:lpstr>
      <vt:lpstr>Oligopol</vt:lpstr>
      <vt:lpstr>Graf oligopolu</vt:lpstr>
      <vt:lpstr>Graf oligopolu s dominantní firmou</vt:lpstr>
      <vt:lpstr>Oligopol</vt:lpstr>
      <vt:lpstr>Monopolistická konkurence</vt:lpstr>
      <vt:lpstr>Monopolistická konkurence</vt:lpstr>
      <vt:lpstr>Monopolistická konkurence</vt:lpstr>
      <vt:lpstr>Monopolistická konkurence</vt:lpstr>
      <vt:lpstr>Monopolistická konkurence</vt:lpstr>
      <vt:lpstr>Výrobní a alokační efektivnost monopolistické konkurence </vt:lpstr>
      <vt:lpstr>Výrobní a alokační efektivnost monopolistické konkurence </vt:lpstr>
      <vt:lpstr>Výrobní a alokační efektivnost monopolistické konkurence </vt:lpstr>
      <vt:lpstr>Výrobní a alokační efektivnost monopolistické konkurence </vt:lpstr>
      <vt:lpstr>Přehled jednotlivých tržních struktur</vt:lpstr>
      <vt:lpstr>K procvičení</vt:lpstr>
      <vt:lpstr>K procvičení</vt:lpstr>
      <vt:lpstr>K procvičení</vt:lpstr>
      <vt:lpstr>K procvičení</vt:lpstr>
      <vt:lpstr>K procvičení</vt:lpstr>
      <vt:lpstr>K procvičení</vt:lpstr>
      <vt:lpstr>K procvičení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119</cp:revision>
  <cp:lastPrinted>2024-09-22T15:08:10Z</cp:lastPrinted>
  <dcterms:modified xsi:type="dcterms:W3CDTF">2024-11-02T17:45:27Z</dcterms:modified>
</cp:coreProperties>
</file>