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1"/>
  </p:notesMasterIdLst>
  <p:handoutMasterIdLst>
    <p:handoutMasterId r:id="rId62"/>
  </p:handoutMasterIdLst>
  <p:sldIdLst>
    <p:sldId id="256" r:id="rId2"/>
    <p:sldId id="285" r:id="rId3"/>
    <p:sldId id="439" r:id="rId4"/>
    <p:sldId id="440" r:id="rId5"/>
    <p:sldId id="441" r:id="rId6"/>
    <p:sldId id="442" r:id="rId7"/>
    <p:sldId id="443" r:id="rId8"/>
    <p:sldId id="444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8" r:id="rId23"/>
    <p:sldId id="459" r:id="rId24"/>
    <p:sldId id="460" r:id="rId25"/>
    <p:sldId id="461" r:id="rId26"/>
    <p:sldId id="462" r:id="rId27"/>
    <p:sldId id="463" r:id="rId28"/>
    <p:sldId id="464" r:id="rId29"/>
    <p:sldId id="465" r:id="rId30"/>
    <p:sldId id="466" r:id="rId31"/>
    <p:sldId id="467" r:id="rId32"/>
    <p:sldId id="468" r:id="rId33"/>
    <p:sldId id="471" r:id="rId34"/>
    <p:sldId id="472" r:id="rId35"/>
    <p:sldId id="473" r:id="rId36"/>
    <p:sldId id="474" r:id="rId37"/>
    <p:sldId id="475" r:id="rId38"/>
    <p:sldId id="476" r:id="rId39"/>
    <p:sldId id="477" r:id="rId40"/>
    <p:sldId id="478" r:id="rId41"/>
    <p:sldId id="479" r:id="rId42"/>
    <p:sldId id="480" r:id="rId43"/>
    <p:sldId id="481" r:id="rId44"/>
    <p:sldId id="482" r:id="rId45"/>
    <p:sldId id="483" r:id="rId46"/>
    <p:sldId id="484" r:id="rId47"/>
    <p:sldId id="485" r:id="rId48"/>
    <p:sldId id="487" r:id="rId49"/>
    <p:sldId id="486" r:id="rId50"/>
    <p:sldId id="488" r:id="rId51"/>
    <p:sldId id="433" r:id="rId52"/>
    <p:sldId id="489" r:id="rId53"/>
    <p:sldId id="490" r:id="rId54"/>
    <p:sldId id="495" r:id="rId55"/>
    <p:sldId id="491" r:id="rId56"/>
    <p:sldId id="492" r:id="rId57"/>
    <p:sldId id="493" r:id="rId58"/>
    <p:sldId id="494" r:id="rId59"/>
    <p:sldId id="261" r:id="rId60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48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Dokonale konkurenční firmy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dirty="0"/>
              <a:t>Je </a:t>
            </a:r>
            <a:r>
              <a:rPr lang="cs-CZ" dirty="0" smtClean="0"/>
              <a:t>důležité </a:t>
            </a:r>
            <a:r>
              <a:rPr lang="cs-CZ" b="1" dirty="0"/>
              <a:t>rozlišovat </a:t>
            </a:r>
            <a:r>
              <a:rPr lang="cs-CZ" dirty="0" smtClean="0"/>
              <a:t>tržní poptávkovou </a:t>
            </a:r>
            <a:r>
              <a:rPr lang="cs-CZ" dirty="0"/>
              <a:t>křivku (</a:t>
            </a:r>
            <a:r>
              <a:rPr lang="cs-CZ" i="1" dirty="0"/>
              <a:t>D</a:t>
            </a:r>
            <a:r>
              <a:rPr lang="cs-CZ" dirty="0"/>
              <a:t>) a </a:t>
            </a:r>
            <a:r>
              <a:rPr lang="cs-CZ" dirty="0" smtClean="0"/>
              <a:t>poptávkovou </a:t>
            </a:r>
            <a:r>
              <a:rPr lang="cs-CZ" dirty="0"/>
              <a:t>křivku, </a:t>
            </a:r>
            <a:r>
              <a:rPr lang="cs-CZ" dirty="0" smtClean="0"/>
              <a:t>které čelí jednotlivá firma </a:t>
            </a:r>
            <a:r>
              <a:rPr lang="cs-CZ" dirty="0"/>
              <a:t>(</a:t>
            </a:r>
            <a:r>
              <a:rPr lang="cs-CZ" i="1" dirty="0"/>
              <a:t>d</a:t>
            </a:r>
            <a:r>
              <a:rPr lang="cs-CZ" dirty="0"/>
              <a:t>). </a:t>
            </a:r>
            <a:endParaRPr lang="cs-CZ" dirty="0" smtClean="0"/>
          </a:p>
          <a:p>
            <a:pPr lvl="1"/>
            <a:r>
              <a:rPr lang="cs-CZ" dirty="0" smtClean="0"/>
              <a:t>Tržní poptávková </a:t>
            </a:r>
            <a:r>
              <a:rPr lang="cs-CZ" dirty="0"/>
              <a:t>křivka vyjadřuje </a:t>
            </a:r>
            <a:r>
              <a:rPr lang="cs-CZ" dirty="0" smtClean="0"/>
              <a:t>poptávku </a:t>
            </a:r>
            <a:r>
              <a:rPr lang="cs-CZ" dirty="0"/>
              <a:t>po produkci </a:t>
            </a:r>
            <a:r>
              <a:rPr lang="cs-CZ" dirty="0" smtClean="0"/>
              <a:t>celého odvětvi a </a:t>
            </a:r>
            <a:r>
              <a:rPr lang="cs-CZ" dirty="0"/>
              <a:t>v souladu se </a:t>
            </a:r>
            <a:r>
              <a:rPr lang="cs-CZ" dirty="0" smtClean="0"/>
              <a:t>zákonem poptávky </a:t>
            </a:r>
            <a:r>
              <a:rPr lang="cs-CZ" dirty="0"/>
              <a:t>je </a:t>
            </a:r>
            <a:r>
              <a:rPr lang="cs-CZ" dirty="0" smtClean="0"/>
              <a:t>klesající.</a:t>
            </a:r>
            <a:endParaRPr lang="pl-PL" sz="2400" dirty="0" smtClean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52" y="4390711"/>
            <a:ext cx="4095448" cy="172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3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dirty="0"/>
              <a:t>V dokonalé konkurenci je horizontální křivka poptávky po produkci firmy zároveň křivkou jejího </a:t>
            </a:r>
            <a:r>
              <a:rPr lang="cs-CZ" b="1" dirty="0"/>
              <a:t>průměrného (AR) </a:t>
            </a:r>
            <a:r>
              <a:rPr lang="cs-CZ" dirty="0"/>
              <a:t>i </a:t>
            </a:r>
            <a:r>
              <a:rPr lang="cs-CZ" b="1" dirty="0"/>
              <a:t>mezního</a:t>
            </a:r>
            <a:r>
              <a:rPr lang="cs-CZ" dirty="0"/>
              <a:t> </a:t>
            </a:r>
            <a:r>
              <a:rPr lang="cs-CZ" b="1" dirty="0"/>
              <a:t>příjmu</a:t>
            </a:r>
            <a:r>
              <a:rPr lang="cs-CZ" dirty="0"/>
              <a:t> </a:t>
            </a:r>
            <a:r>
              <a:rPr lang="cs-CZ" b="1" dirty="0"/>
              <a:t>(MR)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To </a:t>
            </a:r>
            <a:r>
              <a:rPr lang="cs-CZ" dirty="0"/>
              <a:t>znamená, že cena, za kterou firma prodává každou jednotku, zůstává konstantní bez ohledu na množství produkce, které prodá.</a:t>
            </a:r>
            <a:endParaRPr lang="pl-PL" sz="2000" dirty="0" smtClean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939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dirty="0"/>
              <a:t>Tento koncept se zakládá na dvou klíčových bodech:</a:t>
            </a:r>
          </a:p>
          <a:p>
            <a:pPr lvl="1"/>
            <a:r>
              <a:rPr lang="cs-CZ" b="1" dirty="0"/>
              <a:t>Průměrný příjem (AR)</a:t>
            </a:r>
            <a:r>
              <a:rPr lang="cs-CZ" dirty="0"/>
              <a:t>: </a:t>
            </a:r>
            <a:endParaRPr lang="cs-CZ" dirty="0" smtClean="0"/>
          </a:p>
          <a:p>
            <a:pPr lvl="2"/>
            <a:r>
              <a:rPr lang="cs-CZ" dirty="0" smtClean="0"/>
              <a:t>V </a:t>
            </a:r>
            <a:r>
              <a:rPr lang="cs-CZ" dirty="0"/>
              <a:t>dokonalé konkurenci se průměrný příjem rovná </a:t>
            </a:r>
            <a:r>
              <a:rPr lang="cs-CZ" dirty="0" smtClean="0"/>
              <a:t>ceně (AR=P), </a:t>
            </a:r>
            <a:r>
              <a:rPr lang="cs-CZ" dirty="0"/>
              <a:t>protože všechny jednotky se prodávají za stejnou cenu. </a:t>
            </a:r>
            <a:endParaRPr lang="cs-CZ" dirty="0" smtClean="0"/>
          </a:p>
          <a:p>
            <a:pPr lvl="2"/>
            <a:r>
              <a:rPr lang="cs-CZ" dirty="0" smtClean="0"/>
              <a:t>Průměrný </a:t>
            </a:r>
            <a:r>
              <a:rPr lang="cs-CZ" dirty="0"/>
              <a:t>příjem se tedy nemění s množstvím prodaného zboží a je na stejné úrovni jako cena, což znamená, že křivka průměrného příjmu splývá s horizontální poptávkovou křivkou firmy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382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dirty="0"/>
              <a:t>Tento koncept se zakládá na dvou klíčových bodech:</a:t>
            </a:r>
          </a:p>
          <a:p>
            <a:pPr lvl="1"/>
            <a:r>
              <a:rPr lang="cs-CZ" b="1" dirty="0" smtClean="0"/>
              <a:t>Mezní </a:t>
            </a:r>
            <a:r>
              <a:rPr lang="cs-CZ" b="1" dirty="0"/>
              <a:t>příjem (MR)</a:t>
            </a:r>
            <a:r>
              <a:rPr lang="cs-CZ" dirty="0"/>
              <a:t>: </a:t>
            </a:r>
            <a:endParaRPr lang="cs-CZ" dirty="0" smtClean="0"/>
          </a:p>
          <a:p>
            <a:pPr lvl="2"/>
            <a:r>
              <a:rPr lang="cs-CZ" dirty="0" smtClean="0"/>
              <a:t>Mezní </a:t>
            </a:r>
            <a:r>
              <a:rPr lang="cs-CZ" dirty="0"/>
              <a:t>příjem, tedy příjem z jedné další prodané jednotky, se rovněž rovná ceně v dokonalé konkurenci, protože cena za každou jednotku je konstantní. </a:t>
            </a:r>
            <a:endParaRPr lang="cs-CZ" dirty="0" smtClean="0"/>
          </a:p>
          <a:p>
            <a:pPr lvl="2"/>
            <a:r>
              <a:rPr lang="cs-CZ" dirty="0" smtClean="0"/>
              <a:t>Zvýšení </a:t>
            </a:r>
            <a:r>
              <a:rPr lang="cs-CZ" dirty="0"/>
              <a:t>prodeje o jednu jednotku tedy zvýší celkový příjem právě o tuto cenu. </a:t>
            </a:r>
            <a:endParaRPr lang="cs-CZ" dirty="0" smtClean="0"/>
          </a:p>
          <a:p>
            <a:pPr lvl="2"/>
            <a:r>
              <a:rPr lang="cs-CZ" dirty="0" smtClean="0"/>
              <a:t>Proto </a:t>
            </a:r>
            <a:r>
              <a:rPr lang="cs-CZ" dirty="0"/>
              <a:t>i křivka mezního příjmu splývá s poptávkovou křivkou.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857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50853"/>
            <a:ext cx="8229600" cy="4056406"/>
          </a:xfrm>
          <a:prstGeom prst="rect">
            <a:avLst/>
          </a:prstGeom>
        </p:spPr>
      </p:pic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314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sz="2800" dirty="0"/>
              <a:t>V dokonale konkurenční tržní struktuře je firma </a:t>
            </a:r>
            <a:r>
              <a:rPr lang="cs-CZ" sz="2800" i="1" dirty="0"/>
              <a:t>příjemcem ceny</a:t>
            </a:r>
            <a:r>
              <a:rPr lang="cs-CZ" sz="2800" dirty="0"/>
              <a:t>, což znamená, že cena produktu je pro ni daná a neměnná. </a:t>
            </a:r>
            <a:endParaRPr lang="cs-CZ" sz="2800" dirty="0" smtClean="0"/>
          </a:p>
          <a:p>
            <a:pPr lvl="1"/>
            <a:r>
              <a:rPr lang="cs-CZ" sz="2400" dirty="0" smtClean="0"/>
              <a:t>Tato </a:t>
            </a:r>
            <a:r>
              <a:rPr lang="cs-CZ" sz="2400" dirty="0"/>
              <a:t>cena se stanovuje na trhu prostřednictvím procesu vzájemného působení </a:t>
            </a:r>
            <a:r>
              <a:rPr lang="cs-CZ" sz="2400" b="1" dirty="0"/>
              <a:t>tržní nabídky a poptávky</a:t>
            </a:r>
            <a:r>
              <a:rPr lang="cs-CZ" sz="2400" dirty="0"/>
              <a:t> po daném statku.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975942" y="3919974"/>
            <a:ext cx="73928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latin typeface="MinionPro-It"/>
              </a:rPr>
              <a:t>Utvařeni tržni ceny a jeji průmět do ekonomiky dokonale konkurenčni firmy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962" y="4227751"/>
            <a:ext cx="3969414" cy="191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15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sz="2800" dirty="0"/>
              <a:t>Hospodářství je dynamické a tržní poptávka i nabídka se neustále mění v závislosti na různých faktorech, což má vliv na tržní ceny. </a:t>
            </a:r>
            <a:endParaRPr lang="cs-CZ" sz="2800" dirty="0" smtClean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75581" y="2866307"/>
            <a:ext cx="63115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latin typeface="MinionPro-It"/>
              </a:rPr>
              <a:t>Změny tržni ceny a jejich průmět do ekonomiky dokonale konkurenčni firmy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81" y="3174084"/>
            <a:ext cx="6205443" cy="2933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1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Když </a:t>
            </a:r>
            <a:r>
              <a:rPr lang="cs-CZ" sz="2000" dirty="0"/>
              <a:t>dojde k </a:t>
            </a:r>
            <a:r>
              <a:rPr lang="cs-CZ" sz="2000" b="1" dirty="0"/>
              <a:t>nárůstu tržní poptávky</a:t>
            </a:r>
            <a:r>
              <a:rPr lang="cs-CZ" sz="2000" dirty="0"/>
              <a:t>, například z úrovně D1 na D2, cena vzroste na P2 (</a:t>
            </a:r>
            <a:r>
              <a:rPr lang="cs-CZ" sz="2000" dirty="0" err="1"/>
              <a:t>ceteris</a:t>
            </a:r>
            <a:r>
              <a:rPr lang="cs-CZ" sz="2000" dirty="0"/>
              <a:t> </a:t>
            </a:r>
            <a:r>
              <a:rPr lang="cs-CZ" sz="2000" dirty="0" err="1"/>
              <a:t>paribus</a:t>
            </a:r>
            <a:r>
              <a:rPr lang="cs-CZ" sz="2000" dirty="0"/>
              <a:t>), což znamená, že za jinak neměnných podmínek se zvýší poptávka po produktech, což vede k vyšší ceně. </a:t>
            </a:r>
            <a:endParaRPr lang="cs-CZ" sz="2000" dirty="0" smtClean="0"/>
          </a:p>
          <a:p>
            <a:r>
              <a:rPr lang="cs-CZ" sz="2000" dirty="0" smtClean="0"/>
              <a:t>Naopak </a:t>
            </a:r>
            <a:r>
              <a:rPr lang="cs-CZ" sz="2000" dirty="0"/>
              <a:t>pokud tržní poptávka klesne z D1 na D3, cena klesne na úroveň P3. </a:t>
            </a:r>
            <a:endParaRPr lang="cs-CZ" sz="2000" dirty="0" smtClean="0"/>
          </a:p>
          <a:p>
            <a:r>
              <a:rPr lang="cs-CZ" sz="2000" dirty="0" smtClean="0"/>
              <a:t>Tímto </a:t>
            </a:r>
            <a:r>
              <a:rPr lang="cs-CZ" sz="2000" dirty="0"/>
              <a:t>způsobem se cena a poptávková křivka, kterým čelí firma v dokonale konkurenčním prostředí, mění v závislosti na tržním vývoji.</a:t>
            </a:r>
            <a:endParaRPr lang="cs-CZ" sz="18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005" y="4149668"/>
            <a:ext cx="4348975" cy="205567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875581" y="3747623"/>
            <a:ext cx="63115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latin typeface="MinionPro-It"/>
              </a:rPr>
              <a:t>Změny tržni ceny a jejich průmět do ekonomiky dokonale konkurenčni firmy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368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Předpokládáme, že firma se zaměřuje na maximalizaci zisku, což znamená, že klíčovými faktory jsou rozsah a cena produkce. </a:t>
            </a:r>
            <a:endParaRPr lang="cs-CZ" sz="2800" dirty="0" smtClean="0"/>
          </a:p>
          <a:p>
            <a:r>
              <a:rPr lang="cs-CZ" sz="2800" dirty="0" smtClean="0"/>
              <a:t>V </a:t>
            </a:r>
            <a:r>
              <a:rPr lang="cs-CZ" sz="2800" dirty="0"/>
              <a:t>prostředí dokonale konkurenceschopného trhu je cena stanovena trhem, což firmě zbývá rozhodnutí o optimálním rozsahu produkce, který by jí umožnil dosáhnout maximálního zisku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Rozsah produkce, </a:t>
            </a:r>
            <a:r>
              <a:rPr lang="cs-CZ" sz="2800" dirty="0" smtClean="0"/>
              <a:t>který </a:t>
            </a:r>
            <a:r>
              <a:rPr lang="cs-CZ" sz="2800" dirty="0"/>
              <a:t>bude firma produkovat, </a:t>
            </a:r>
            <a:r>
              <a:rPr lang="cs-CZ" sz="2800" dirty="0" smtClean="0"/>
              <a:t>závisí </a:t>
            </a:r>
            <a:r>
              <a:rPr lang="cs-CZ" sz="2800" dirty="0"/>
              <a:t>na vztahu mezi </a:t>
            </a:r>
            <a:r>
              <a:rPr lang="cs-CZ" sz="2800" dirty="0" smtClean="0"/>
              <a:t>mezními náklady </a:t>
            </a:r>
            <a:r>
              <a:rPr lang="pl-PL" sz="2800" dirty="0" smtClean="0"/>
              <a:t>na </a:t>
            </a:r>
            <a:r>
              <a:rPr lang="pl-PL" sz="2800" dirty="0"/>
              <a:t>tuto produkci a meznim přijmem, </a:t>
            </a:r>
            <a:r>
              <a:rPr lang="pl-PL" sz="2800" dirty="0" smtClean="0"/>
              <a:t>který </a:t>
            </a:r>
            <a:r>
              <a:rPr lang="pl-PL" sz="2800" dirty="0"/>
              <a:t>z </a:t>
            </a:r>
            <a:r>
              <a:rPr lang="pl-PL" sz="2800" dirty="0" smtClean="0"/>
              <a:t>této </a:t>
            </a:r>
            <a:r>
              <a:rPr lang="pl-PL" sz="2800" dirty="0"/>
              <a:t>produkce firmě plyne.</a:t>
            </a:r>
            <a:endParaRPr lang="cs-CZ" sz="20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6040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cs-CZ" sz="2800" dirty="0"/>
              <a:t>Z hlediska maximalizace zisku je neefektivní, když firma nezvyšuje rozsah výroby, pokud její mezní náklady (MC) jsou nižší než mezní příjem (MR). </a:t>
            </a:r>
            <a:endParaRPr lang="cs-CZ" sz="2800" dirty="0" smtClean="0"/>
          </a:p>
          <a:p>
            <a:r>
              <a:rPr lang="cs-CZ" sz="2800" dirty="0" smtClean="0"/>
              <a:t>Stejně </a:t>
            </a:r>
            <a:r>
              <a:rPr lang="cs-CZ" sz="2800" dirty="0"/>
              <a:t>tak je neefektivní pokračovat ve výrobě, pokud mezní náklady překračují mezní příjem. </a:t>
            </a:r>
            <a:endParaRPr lang="cs-CZ" sz="2800" dirty="0" smtClean="0"/>
          </a:p>
          <a:p>
            <a:r>
              <a:rPr lang="cs-CZ" sz="2800" dirty="0" smtClean="0"/>
              <a:t>Rovnovážného </a:t>
            </a:r>
            <a:r>
              <a:rPr lang="cs-CZ" sz="2800" dirty="0"/>
              <a:t>rozsahu produkce dosahuje firma, když se mezní náklady rovnají meznímu příjmu </a:t>
            </a:r>
            <a:r>
              <a:rPr lang="cs-CZ" sz="2800" b="1" dirty="0"/>
              <a:t>(MC = MR)</a:t>
            </a:r>
            <a:r>
              <a:rPr lang="cs-CZ" sz="2800" dirty="0"/>
              <a:t>.</a:t>
            </a:r>
            <a:endParaRPr lang="cs-CZ" sz="20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6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Předpoklady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r>
              <a:rPr lang="cs-CZ" dirty="0"/>
              <a:t>Za dokonale </a:t>
            </a:r>
            <a:r>
              <a:rPr lang="cs-CZ" dirty="0" smtClean="0"/>
              <a:t>konkurenční </a:t>
            </a:r>
            <a:r>
              <a:rPr lang="cs-CZ" dirty="0"/>
              <a:t>označujeme takovou </a:t>
            </a:r>
            <a:r>
              <a:rPr lang="cs-CZ" dirty="0" smtClean="0"/>
              <a:t>tržní </a:t>
            </a:r>
            <a:r>
              <a:rPr lang="cs-CZ" dirty="0"/>
              <a:t>strukturu, </a:t>
            </a:r>
            <a:r>
              <a:rPr lang="cs-CZ" dirty="0" smtClean="0"/>
              <a:t>která </a:t>
            </a:r>
            <a:r>
              <a:rPr lang="cs-CZ" dirty="0"/>
              <a:t>se </a:t>
            </a:r>
            <a:r>
              <a:rPr lang="cs-CZ" b="1" dirty="0"/>
              <a:t>vyznačuje </a:t>
            </a:r>
            <a:r>
              <a:rPr lang="cs-CZ" b="1" dirty="0" smtClean="0"/>
              <a:t>následujícími rysy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V </a:t>
            </a:r>
            <a:r>
              <a:rPr lang="cs-CZ" dirty="0"/>
              <a:t>odvětvi </a:t>
            </a:r>
            <a:r>
              <a:rPr lang="cs-CZ" dirty="0" smtClean="0"/>
              <a:t>působí velký </a:t>
            </a:r>
            <a:r>
              <a:rPr lang="cs-CZ" dirty="0"/>
              <a:t>počet </a:t>
            </a:r>
            <a:r>
              <a:rPr lang="cs-CZ" dirty="0" smtClean="0"/>
              <a:t>prodávajících </a:t>
            </a:r>
            <a:r>
              <a:rPr lang="cs-CZ" dirty="0"/>
              <a:t>a </a:t>
            </a:r>
            <a:r>
              <a:rPr lang="cs-CZ" dirty="0" smtClean="0"/>
              <a:t>kupujících, </a:t>
            </a:r>
            <a:r>
              <a:rPr lang="cs-CZ" dirty="0"/>
              <a:t>z nichž </a:t>
            </a:r>
            <a:r>
              <a:rPr lang="cs-CZ" dirty="0" smtClean="0"/>
              <a:t>žádný není schopen ovlivnit cenu.</a:t>
            </a:r>
          </a:p>
          <a:p>
            <a:pPr lvl="1"/>
            <a:r>
              <a:rPr lang="cs-CZ" dirty="0" smtClean="0"/>
              <a:t>Existuje </a:t>
            </a:r>
            <a:r>
              <a:rPr lang="cs-CZ" dirty="0"/>
              <a:t>volny vstup do odvětvi. </a:t>
            </a:r>
            <a:endParaRPr lang="cs-CZ" dirty="0" smtClean="0"/>
          </a:p>
          <a:p>
            <a:pPr lvl="1"/>
            <a:r>
              <a:rPr lang="cs-CZ" dirty="0" smtClean="0"/>
              <a:t>Neexistuji </a:t>
            </a:r>
            <a:r>
              <a:rPr lang="cs-CZ" dirty="0"/>
              <a:t>zde ani </a:t>
            </a:r>
            <a:r>
              <a:rPr lang="cs-CZ" dirty="0" smtClean="0"/>
              <a:t>žádné překážky </a:t>
            </a:r>
            <a:r>
              <a:rPr lang="cs-CZ" dirty="0"/>
              <a:t>pro odchod z odvětvi.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7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48937"/>
            <a:ext cx="8229600" cy="5091478"/>
          </a:xfrm>
        </p:spPr>
        <p:txBody>
          <a:bodyPr>
            <a:normAutofit fontScale="92500" lnSpcReduction="10000"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Při produkčním rozsahu Q1, kde mezní příjem (MR) převyšuje mezní náklady (MC), ztrácí firma potenciální zisk z nevyrobených jednotek, což je vyjádřeno zastíněným trojúhelníkem pod křivkou poptávky. </a:t>
            </a:r>
            <a:endParaRPr lang="cs-CZ" sz="2000" dirty="0" smtClean="0"/>
          </a:p>
          <a:p>
            <a:r>
              <a:rPr lang="cs-CZ" sz="2000" dirty="0" smtClean="0"/>
              <a:t>Naopak</a:t>
            </a:r>
            <a:r>
              <a:rPr lang="cs-CZ" sz="2000" dirty="0"/>
              <a:t>, pokud firma zvyšuje výrobu při MC &gt; MR, dochází k finanční ztrátě, která je rovněž vyjádřena zastíněným trojúhelníkem, tentokrát nad křivkou poptávky. </a:t>
            </a:r>
            <a:endParaRPr lang="cs-CZ" sz="2000" dirty="0" smtClean="0"/>
          </a:p>
          <a:p>
            <a:r>
              <a:rPr lang="cs-CZ" sz="2000" dirty="0" smtClean="0"/>
              <a:t>Efektivní </a:t>
            </a:r>
            <a:r>
              <a:rPr lang="cs-CZ" sz="2000" dirty="0"/>
              <a:t>rozsah produkce nastává, když se mezní náklady rovnají meznímu příjmu (MC = MR), což znamená, že v této situaci nejsou žádné podněty k dalšímu rozšiřování nebo omezování výroby.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75581" y="1402248"/>
            <a:ext cx="59489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latin typeface="MinionPro-It"/>
              </a:rPr>
              <a:t>Určeni optimalniho rozsahu produkce firmy v dokonale konkurenci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81" y="1729979"/>
            <a:ext cx="4001383" cy="206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35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3180"/>
            <a:ext cx="8229600" cy="5147235"/>
          </a:xfrm>
        </p:spPr>
        <p:txBody>
          <a:bodyPr>
            <a:normAutofit lnSpcReduction="10000"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Optimální efektivní rozsah produkce firmy je dosažen, když se mezní náklady (MC) rovnají meznímu příjmu (MR). </a:t>
            </a:r>
            <a:endParaRPr lang="cs-CZ" sz="2000" dirty="0" smtClean="0"/>
          </a:p>
          <a:p>
            <a:r>
              <a:rPr lang="cs-CZ" sz="2000" dirty="0"/>
              <a:t>Při změně tržní ceny, jak ukazuje </a:t>
            </a:r>
            <a:r>
              <a:rPr lang="cs-CZ" sz="2000" dirty="0" smtClean="0"/>
              <a:t>výše uvedený obrázek, </a:t>
            </a:r>
            <a:r>
              <a:rPr lang="cs-CZ" sz="2000" dirty="0"/>
              <a:t>se mění také mezní příjem, protože MR je roven ceně (P). </a:t>
            </a: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cena vzroste z úrovně P1 na P2, přesune se rovnovážná produkce z Q1 na Q2, protože mezní příjem se zvýší nad mezní náklady, což podněcuje firmu k větší produkci.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75581" y="1328266"/>
            <a:ext cx="42947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Utvařeni křivky nabidky firmy v dokonale konkurenci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117" y="1636042"/>
            <a:ext cx="4848256" cy="217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5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3180"/>
            <a:ext cx="8229600" cy="5147235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Naopak, pokud cena klesne na P3, sníží se efektivní rozsah produkce na Q3, jelikož by firma byla neefektivní, kdyby pokračovala v produkci při mezních nákladech převyšujících mezní příjem. </a:t>
            </a:r>
            <a:endParaRPr lang="cs-CZ" sz="2000" dirty="0" smtClean="0"/>
          </a:p>
          <a:p>
            <a:r>
              <a:rPr lang="cs-CZ" sz="2000" i="1" dirty="0" smtClean="0"/>
              <a:t>Celkově </a:t>
            </a:r>
            <a:r>
              <a:rPr lang="cs-CZ" sz="2000" i="1" dirty="0"/>
              <a:t>lze říci, že firma při rostoucí ceně zvyšuje svou produkci, zatímco při klesající ceně ji snižuje.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75581" y="1417637"/>
            <a:ext cx="42947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Utvařeni křivky nabidky firmy v dokonale konkurenci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81" y="1852534"/>
            <a:ext cx="5195826" cy="23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20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6927"/>
            <a:ext cx="8229600" cy="4723488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Firma </a:t>
            </a:r>
            <a:r>
              <a:rPr lang="cs-CZ" sz="2000" dirty="0"/>
              <a:t>vyrábí v rozsahu Q*, kde se mezní náklady (MC) rovnají meznímu příjmu (MR), což je vyznačeno v bodě A. </a:t>
            </a:r>
            <a:endParaRPr lang="cs-CZ" sz="2000" dirty="0" smtClean="0"/>
          </a:p>
          <a:p>
            <a:r>
              <a:rPr lang="cs-CZ" sz="2000" dirty="0" smtClean="0"/>
              <a:t>Při </a:t>
            </a:r>
            <a:r>
              <a:rPr lang="cs-CZ" sz="2000" dirty="0"/>
              <a:t>tomto objemu produkce jsou průměrné náklady (AC) nižší než průměrný příjem (AR, resp. cena), což znamená, že firma dosahuje ekonomického zisku. </a:t>
            </a:r>
            <a:endParaRPr lang="cs-CZ" sz="2000" dirty="0" smtClean="0"/>
          </a:p>
          <a:p>
            <a:r>
              <a:rPr lang="cs-CZ" sz="2000" dirty="0" smtClean="0"/>
              <a:t>Tento </a:t>
            </a:r>
            <a:r>
              <a:rPr lang="cs-CZ" sz="2000" dirty="0"/>
              <a:t>ekonomický zisk na jednotku produkce je určen rozdílem mezi cenou a průměrnými náklady (AB nebo P*C), a celkový ekonomický zisk se vypočítá jako celkové příjmy minus celkové náklady.</a:t>
            </a:r>
            <a:endParaRPr lang="cs-CZ" sz="2000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75581" y="1402248"/>
            <a:ext cx="42947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s ekonomickym ziskem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81" y="1710025"/>
            <a:ext cx="3250370" cy="171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7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6497"/>
            <a:ext cx="8229600" cy="4533917"/>
          </a:xfrm>
        </p:spPr>
        <p:txBody>
          <a:bodyPr>
            <a:normAutofit lnSpcReduction="10000"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Celkové </a:t>
            </a:r>
            <a:r>
              <a:rPr lang="cs-CZ" sz="2000" dirty="0"/>
              <a:t>příjmy firmy se vypočítávají jako součin ceny a rozsahu produkce (P × Q), což v grafu reprezentuje obdélník </a:t>
            </a:r>
            <a:r>
              <a:rPr lang="cs-CZ" sz="2000" dirty="0" smtClean="0"/>
              <a:t>P*</a:t>
            </a:r>
            <a:r>
              <a:rPr lang="cs-CZ" sz="2000" i="1" dirty="0" smtClean="0"/>
              <a:t>A</a:t>
            </a:r>
            <a:r>
              <a:rPr lang="cs-CZ" sz="2000" dirty="0" smtClean="0"/>
              <a:t>Q*</a:t>
            </a:r>
            <a:r>
              <a:rPr lang="cs-CZ" sz="2000" i="1" dirty="0" smtClean="0"/>
              <a:t>0</a:t>
            </a:r>
            <a:r>
              <a:rPr lang="cs-CZ" sz="2000" i="1" dirty="0"/>
              <a:t>, kde vertikální osa ukazuje průměrný příjem a horizontální osa rozsah produkce. </a:t>
            </a:r>
            <a:endParaRPr lang="cs-CZ" sz="2000" i="1" dirty="0" smtClean="0"/>
          </a:p>
          <a:p>
            <a:r>
              <a:rPr lang="cs-CZ" sz="2000" i="1" dirty="0" smtClean="0"/>
              <a:t>Naopak </a:t>
            </a:r>
            <a:r>
              <a:rPr lang="cs-CZ" sz="2000" i="1" dirty="0"/>
              <a:t>celkové náklady se počítají jako součin průměrných nákladů na jednotku a rozsahu produkce, což odpovídá obdélníku </a:t>
            </a:r>
            <a:r>
              <a:rPr lang="cs-CZ" sz="2000" i="1" dirty="0" smtClean="0"/>
              <a:t>C</a:t>
            </a:r>
            <a:r>
              <a:rPr lang="cs-CZ" sz="2000" dirty="0" smtClean="0"/>
              <a:t>B</a:t>
            </a:r>
            <a:r>
              <a:rPr lang="cs-CZ" sz="2000" i="1" dirty="0" smtClean="0"/>
              <a:t>Q*</a:t>
            </a:r>
            <a:r>
              <a:rPr lang="cs-CZ" sz="2000" dirty="0" smtClean="0"/>
              <a:t>0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Rozdíl </a:t>
            </a:r>
            <a:r>
              <a:rPr lang="cs-CZ" sz="2000" dirty="0"/>
              <a:t>mezi těmito dvěma obdélníky pak vyjadřuje ekonomický zisk firmy, přičemž </a:t>
            </a:r>
            <a:r>
              <a:rPr lang="cs-CZ" sz="2000" b="1" dirty="0"/>
              <a:t>zisk</a:t>
            </a:r>
            <a:r>
              <a:rPr lang="cs-CZ" sz="2000" dirty="0"/>
              <a:t> vzniká tehdy, když </a:t>
            </a:r>
            <a:r>
              <a:rPr lang="cs-CZ" sz="2000" b="1" dirty="0"/>
              <a:t>celkové příjmy převyšují celkové náklady</a:t>
            </a:r>
            <a:r>
              <a:rPr lang="cs-CZ" sz="2000" dirty="0"/>
              <a:t>.</a:t>
            </a:r>
            <a:endParaRPr lang="cs-CZ" sz="2000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75581" y="1402248"/>
            <a:ext cx="42947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s ekonomickym ziskem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61" y="1710025"/>
            <a:ext cx="3874839" cy="204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4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6498"/>
            <a:ext cx="8229600" cy="4471640"/>
          </a:xfrm>
        </p:spPr>
        <p:txBody>
          <a:bodyPr>
            <a:normAutofit lnSpcReduction="10000"/>
          </a:bodyPr>
          <a:lstStyle/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/>
              <a:t>Firma dosahuje ekonomického zisku, když jsou celkové příjmy vyšší než celkové náklady, což naznačuje dobré podmínky pro investice v odvětví. </a:t>
            </a:r>
            <a:endParaRPr lang="cs-CZ" sz="2000" dirty="0" smtClean="0"/>
          </a:p>
          <a:p>
            <a:r>
              <a:rPr lang="cs-CZ" sz="2000" dirty="0" smtClean="0"/>
              <a:t>Tento </a:t>
            </a:r>
            <a:r>
              <a:rPr lang="cs-CZ" sz="2000" dirty="0"/>
              <a:t>zisk, graficky vyjádřený zastíněným obdélníkem P*ABC, motivuje stávající firmy k rozšiřování produkce a přitahuje nové investice do daného odvětví. </a:t>
            </a:r>
            <a:endParaRPr lang="cs-CZ" sz="2000" dirty="0" smtClean="0"/>
          </a:p>
          <a:p>
            <a:r>
              <a:rPr lang="cs-CZ" sz="2000" dirty="0" smtClean="0"/>
              <a:t>Pro </a:t>
            </a:r>
            <a:r>
              <a:rPr lang="cs-CZ" sz="2000" dirty="0"/>
              <a:t>analýzu těchto procesů je však třeba uvolnit některé předpoklady, které byly dosud brány v úvahu.</a:t>
            </a:r>
            <a:endParaRPr lang="cs-CZ" sz="2000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75581" y="1402248"/>
            <a:ext cx="42947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s ekonomickym ziskem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61" y="1710025"/>
            <a:ext cx="3874839" cy="204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7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3541"/>
            <a:ext cx="8229600" cy="4984597"/>
          </a:xfrm>
        </p:spPr>
        <p:txBody>
          <a:bodyPr>
            <a:normAutofit fontScale="92500" lnSpcReduction="20000"/>
          </a:bodyPr>
          <a:lstStyle/>
          <a:p>
            <a:endParaRPr lang="cs-CZ" sz="2000" dirty="0"/>
          </a:p>
          <a:p>
            <a:r>
              <a:rPr lang="cs-CZ" dirty="0"/>
              <a:t>Pro analýzu důsledků příchodu nových výrobců do odvětví je nezbytné zaměřit se na </a:t>
            </a:r>
            <a:r>
              <a:rPr lang="cs-CZ" b="1" dirty="0"/>
              <a:t>dlouhé období</a:t>
            </a:r>
            <a:r>
              <a:rPr lang="cs-CZ" dirty="0"/>
              <a:t>, kdy mohou firmy měnit všechny výrobní faktory.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tomto časovém horizontu je možné nejen upravit množství práce a surovin, ale také investovat do nových výrobních zařízení a budovat závody, což vede k proměnlivému počtu firem v odvětví. </a:t>
            </a:r>
            <a:endParaRPr lang="cs-CZ" dirty="0" smtClean="0"/>
          </a:p>
          <a:p>
            <a:r>
              <a:rPr lang="cs-CZ" dirty="0" smtClean="0"/>
              <a:t>Předpokládáme </a:t>
            </a:r>
            <a:r>
              <a:rPr lang="cs-CZ" b="1" dirty="0"/>
              <a:t>volný vstup a výstup firem</a:t>
            </a:r>
            <a:r>
              <a:rPr lang="cs-CZ" dirty="0"/>
              <a:t>, což je klíčové pro porozumění dynamice trhu a jeho reakcím na změny v ekonomických podmínkách.</a:t>
            </a:r>
          </a:p>
          <a:p>
            <a:endParaRPr lang="cs-CZ" sz="20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66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3541"/>
            <a:ext cx="8229600" cy="4984597"/>
          </a:xfrm>
        </p:spPr>
        <p:txBody>
          <a:bodyPr>
            <a:normAutofit/>
          </a:bodyPr>
          <a:lstStyle/>
          <a:p>
            <a:r>
              <a:rPr lang="cs-CZ" sz="2000" dirty="0"/>
              <a:t>Po přilákání nových výrobců do odvětví, očekávajících mimořádné výnosy ve formě ekonomického zisku, dojde ke zvýšení tržní nabídky daného statku. </a:t>
            </a:r>
            <a:endParaRPr lang="cs-CZ" sz="2000" dirty="0" smtClean="0"/>
          </a:p>
          <a:p>
            <a:r>
              <a:rPr lang="cs-CZ" sz="2000" dirty="0" smtClean="0"/>
              <a:t>Tento </a:t>
            </a:r>
            <a:r>
              <a:rPr lang="cs-CZ" sz="2000" dirty="0"/>
              <a:t>nárůst nabídky způsobí pokles tržní ceny, která se sníží z P1 na P2, jak ukazuje levá část </a:t>
            </a:r>
            <a:r>
              <a:rPr lang="cs-CZ" sz="2000" dirty="0" smtClean="0"/>
              <a:t>grafu.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834" y="3340395"/>
            <a:ext cx="8297320" cy="2823442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974922" y="2934146"/>
            <a:ext cx="34291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>
                <a:latin typeface="MinionPro-It"/>
              </a:rPr>
              <a:t>Důsledky vstupu </a:t>
            </a:r>
            <a:r>
              <a:rPr lang="cs-CZ" i="1" dirty="0" smtClean="0">
                <a:latin typeface="MinionPro-It"/>
              </a:rPr>
              <a:t>nových </a:t>
            </a:r>
            <a:r>
              <a:rPr lang="cs-CZ" i="1" dirty="0">
                <a:latin typeface="MinionPro-It"/>
              </a:rPr>
              <a:t>firem do odvětvi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12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3541"/>
            <a:ext cx="8229600" cy="4984597"/>
          </a:xfrm>
        </p:spPr>
        <p:txBody>
          <a:bodyPr>
            <a:noAutofit/>
          </a:bodyPr>
          <a:lstStyle/>
          <a:p>
            <a:r>
              <a:rPr lang="cs-CZ" sz="2000" dirty="0"/>
              <a:t>V bodě </a:t>
            </a:r>
            <a:r>
              <a:rPr lang="cs-CZ" sz="2000" i="1" dirty="0"/>
              <a:t>A</a:t>
            </a:r>
            <a:r>
              <a:rPr lang="cs-CZ" sz="2000" dirty="0"/>
              <a:t>, </a:t>
            </a:r>
            <a:r>
              <a:rPr lang="cs-CZ" sz="2000" dirty="0" smtClean="0"/>
              <a:t>kterému říkáme </a:t>
            </a:r>
            <a:r>
              <a:rPr lang="cs-CZ" sz="2000" b="1" dirty="0"/>
              <a:t>bod vyrovnání </a:t>
            </a:r>
            <a:r>
              <a:rPr lang="cs-CZ" sz="2000" dirty="0"/>
              <a:t>(</a:t>
            </a:r>
            <a:r>
              <a:rPr lang="cs-CZ" sz="2000" i="1" dirty="0" err="1"/>
              <a:t>break</a:t>
            </a:r>
            <a:r>
              <a:rPr lang="cs-CZ" sz="2000" i="1" dirty="0"/>
              <a:t> </a:t>
            </a:r>
            <a:r>
              <a:rPr lang="cs-CZ" sz="2000" i="1" dirty="0" err="1"/>
              <a:t>even</a:t>
            </a:r>
            <a:r>
              <a:rPr lang="cs-CZ" sz="2000" i="1" dirty="0"/>
              <a:t> point</a:t>
            </a:r>
            <a:r>
              <a:rPr lang="cs-CZ" sz="2000" dirty="0"/>
              <a:t>), se vyrovnal </a:t>
            </a:r>
            <a:r>
              <a:rPr lang="cs-CZ" sz="2000" dirty="0" smtClean="0"/>
              <a:t>průměrný příjem</a:t>
            </a:r>
            <a:r>
              <a:rPr lang="cs-CZ" sz="2000" dirty="0"/>
              <a:t> </a:t>
            </a:r>
            <a:r>
              <a:rPr lang="pl-PL" sz="2000" dirty="0" smtClean="0"/>
              <a:t>(daný </a:t>
            </a:r>
            <a:r>
              <a:rPr lang="pl-PL" sz="2000" dirty="0"/>
              <a:t>cenou) s průměrnymi naklady:</a:t>
            </a:r>
          </a:p>
          <a:p>
            <a:pPr lvl="1"/>
            <a:r>
              <a:rPr lang="cs-CZ" sz="1600" b="1" i="1" dirty="0"/>
              <a:t>AR = AC</a:t>
            </a:r>
          </a:p>
          <a:p>
            <a:r>
              <a:rPr lang="cs-CZ" sz="2000" dirty="0"/>
              <a:t>To současně </a:t>
            </a:r>
            <a:r>
              <a:rPr lang="cs-CZ" sz="2000" dirty="0" smtClean="0"/>
              <a:t>znamená, </a:t>
            </a:r>
            <a:r>
              <a:rPr lang="cs-CZ" sz="2000" dirty="0"/>
              <a:t>že při danem rozsahu produkce </a:t>
            </a:r>
            <a:r>
              <a:rPr lang="cs-CZ" sz="2000" i="1" dirty="0"/>
              <a:t>Q</a:t>
            </a:r>
            <a:r>
              <a:rPr lang="cs-CZ" sz="2000" dirty="0"/>
              <a:t>2 se </a:t>
            </a:r>
            <a:r>
              <a:rPr lang="cs-CZ" sz="2000" dirty="0" smtClean="0"/>
              <a:t>celkové příjmy </a:t>
            </a:r>
            <a:r>
              <a:rPr lang="cs-CZ" sz="2000" dirty="0"/>
              <a:t>a </a:t>
            </a:r>
            <a:r>
              <a:rPr lang="cs-CZ" sz="2000" dirty="0" smtClean="0"/>
              <a:t>celkové</a:t>
            </a:r>
            <a:r>
              <a:rPr lang="cs-CZ" sz="2000" dirty="0"/>
              <a:t> </a:t>
            </a:r>
            <a:r>
              <a:rPr lang="cs-CZ" sz="2000" dirty="0" smtClean="0"/>
              <a:t>náklady také rovnají:</a:t>
            </a:r>
            <a:endParaRPr lang="cs-CZ" sz="2000" dirty="0"/>
          </a:p>
          <a:p>
            <a:pPr lvl="1"/>
            <a:r>
              <a:rPr lang="cs-CZ" sz="1600" b="1" i="1" dirty="0"/>
              <a:t>TR = TC</a:t>
            </a:r>
          </a:p>
          <a:p>
            <a:r>
              <a:rPr lang="cs-CZ" sz="2000" dirty="0"/>
              <a:t>Pro </a:t>
            </a:r>
            <a:r>
              <a:rPr lang="cs-CZ" sz="2000" dirty="0" smtClean="0"/>
              <a:t>větší </a:t>
            </a:r>
            <a:r>
              <a:rPr lang="cs-CZ" sz="2000" dirty="0"/>
              <a:t>přehlednost </a:t>
            </a:r>
            <a:r>
              <a:rPr lang="cs-CZ" sz="2000" dirty="0" smtClean="0"/>
              <a:t>znázorníme </a:t>
            </a:r>
            <a:r>
              <a:rPr lang="cs-CZ" sz="2000" dirty="0"/>
              <a:t>novou situaci ještě v </a:t>
            </a:r>
            <a:r>
              <a:rPr lang="cs-CZ" sz="2000" dirty="0" smtClean="0"/>
              <a:t>samostatném </a:t>
            </a:r>
            <a:r>
              <a:rPr lang="cs-CZ" sz="2000" dirty="0"/>
              <a:t>grafu </a:t>
            </a:r>
            <a:r>
              <a:rPr lang="cs-CZ" sz="2000" dirty="0" smtClean="0"/>
              <a:t>a </a:t>
            </a:r>
            <a:r>
              <a:rPr lang="cs-CZ" sz="2000" dirty="0"/>
              <a:t>k jeho interpretaci použijeme opět </a:t>
            </a:r>
            <a:r>
              <a:rPr lang="cs-CZ" sz="2000" dirty="0" smtClean="0"/>
              <a:t>„obdélníkovou </a:t>
            </a:r>
            <a:r>
              <a:rPr lang="cs-CZ" sz="2000" dirty="0"/>
              <a:t>metodu“.</a:t>
            </a:r>
            <a:endParaRPr lang="cs-CZ" sz="1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421" y="4215160"/>
            <a:ext cx="3728579" cy="1946835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024234" y="3907383"/>
            <a:ext cx="35477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Bod vyrovnani dokonale konkurenčni firmy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21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3541"/>
            <a:ext cx="8229600" cy="4984597"/>
          </a:xfrm>
        </p:spPr>
        <p:txBody>
          <a:bodyPr>
            <a:noAutofit/>
          </a:bodyPr>
          <a:lstStyle/>
          <a:p>
            <a:r>
              <a:rPr lang="pl-PL" dirty="0"/>
              <a:t>Bod </a:t>
            </a:r>
            <a:r>
              <a:rPr lang="pl-PL" i="1" dirty="0"/>
              <a:t>A</a:t>
            </a:r>
            <a:r>
              <a:rPr lang="pl-PL" dirty="0"/>
              <a:t>, to znamena nejnižši bod na křivce průměrnych nakladů, je bodem </a:t>
            </a:r>
            <a:r>
              <a:rPr lang="pl-PL" dirty="0" smtClean="0"/>
              <a:t>vyrovnani </a:t>
            </a:r>
            <a:r>
              <a:rPr lang="cs-CZ" dirty="0" smtClean="0"/>
              <a:t>vyjadřujícím </a:t>
            </a:r>
            <a:r>
              <a:rPr lang="cs-CZ" dirty="0"/>
              <a:t>nejen </a:t>
            </a:r>
            <a:r>
              <a:rPr lang="cs-CZ" b="1" dirty="0"/>
              <a:t>rovnováhu firmy</a:t>
            </a:r>
            <a:r>
              <a:rPr lang="cs-CZ" dirty="0"/>
              <a:t>, ale i </a:t>
            </a:r>
            <a:r>
              <a:rPr lang="cs-CZ" b="1" dirty="0"/>
              <a:t>rovnováhu odvětví </a:t>
            </a:r>
            <a:r>
              <a:rPr lang="cs-CZ" dirty="0"/>
              <a:t>v </a:t>
            </a:r>
            <a:r>
              <a:rPr lang="cs-CZ" b="1" dirty="0"/>
              <a:t>dlouhém období</a:t>
            </a:r>
            <a:r>
              <a:rPr lang="cs-CZ" dirty="0"/>
              <a:t>. </a:t>
            </a:r>
            <a:r>
              <a:rPr lang="cs-CZ" dirty="0" smtClean="0"/>
              <a:t>Podíváme-li </a:t>
            </a:r>
            <a:r>
              <a:rPr lang="cs-CZ" dirty="0"/>
              <a:t>se na tento bod </a:t>
            </a:r>
            <a:r>
              <a:rPr lang="cs-CZ" dirty="0" smtClean="0"/>
              <a:t>blíže, zjistíme, </a:t>
            </a:r>
            <a:r>
              <a:rPr lang="cs-CZ" dirty="0"/>
              <a:t>že je </a:t>
            </a:r>
            <a:r>
              <a:rPr lang="cs-CZ" dirty="0" smtClean="0"/>
              <a:t>průsečíkem </a:t>
            </a:r>
            <a:r>
              <a:rPr lang="cs-CZ" dirty="0"/>
              <a:t>pěti křivek a že vyjadřuje rovnost </a:t>
            </a:r>
            <a:r>
              <a:rPr lang="cs-CZ" dirty="0" smtClean="0"/>
              <a:t>nejen dvou </a:t>
            </a:r>
            <a:r>
              <a:rPr lang="cs-CZ" dirty="0"/>
              <a:t>dosud </a:t>
            </a:r>
            <a:r>
              <a:rPr lang="cs-CZ" dirty="0" smtClean="0"/>
              <a:t>uváděných </a:t>
            </a:r>
            <a:r>
              <a:rPr lang="cs-CZ" dirty="0"/>
              <a:t>veličin (</a:t>
            </a:r>
            <a:r>
              <a:rPr lang="cs-CZ" i="1" dirty="0"/>
              <a:t>AR = AC</a:t>
            </a:r>
            <a:r>
              <a:rPr lang="cs-CZ" dirty="0"/>
              <a:t>), ale pěti veličin</a:t>
            </a:r>
            <a:r>
              <a:rPr lang="cs-CZ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i="1" dirty="0">
                <a:solidFill>
                  <a:srgbClr val="C00000"/>
                </a:solidFill>
              </a:rPr>
              <a:t>MC = MR = AR = AC = P</a:t>
            </a:r>
            <a:endParaRPr lang="cs-CZ" sz="10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643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Předpoklady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Všechny </a:t>
            </a:r>
            <a:r>
              <a:rPr lang="cs-CZ" dirty="0" smtClean="0"/>
              <a:t>výrobní </a:t>
            </a:r>
            <a:r>
              <a:rPr lang="cs-CZ" dirty="0"/>
              <a:t>faktory jsou dokonale </a:t>
            </a:r>
            <a:r>
              <a:rPr lang="cs-CZ" dirty="0" smtClean="0"/>
              <a:t>mobilní, </a:t>
            </a:r>
            <a:r>
              <a:rPr lang="cs-CZ" dirty="0"/>
              <a:t>tzn. že mohou byt </a:t>
            </a:r>
            <a:r>
              <a:rPr lang="cs-CZ" dirty="0" smtClean="0"/>
              <a:t>přesunovány jak </a:t>
            </a:r>
            <a:r>
              <a:rPr lang="pl-PL" dirty="0" smtClean="0"/>
              <a:t>mezi </a:t>
            </a:r>
            <a:r>
              <a:rPr lang="pl-PL" dirty="0"/>
              <a:t>firmami v ramci odvětvi, tak i mezi </a:t>
            </a:r>
            <a:r>
              <a:rPr lang="pl-PL" dirty="0" smtClean="0"/>
              <a:t>odvětvimi.</a:t>
            </a:r>
          </a:p>
          <a:p>
            <a:pPr lvl="1"/>
            <a:r>
              <a:rPr lang="cs-CZ" dirty="0" smtClean="0"/>
              <a:t>Všechny </a:t>
            </a:r>
            <a:r>
              <a:rPr lang="cs-CZ" dirty="0"/>
              <a:t>produkty </a:t>
            </a:r>
            <a:r>
              <a:rPr lang="cs-CZ" dirty="0" smtClean="0"/>
              <a:t>nabízené </a:t>
            </a:r>
            <a:r>
              <a:rPr lang="cs-CZ" dirty="0"/>
              <a:t>a </a:t>
            </a:r>
            <a:r>
              <a:rPr lang="cs-CZ" dirty="0" smtClean="0"/>
              <a:t>poptávané </a:t>
            </a:r>
            <a:r>
              <a:rPr lang="cs-CZ" dirty="0"/>
              <a:t>v odvětvi jsou </a:t>
            </a:r>
            <a:r>
              <a:rPr lang="cs-CZ" dirty="0" smtClean="0"/>
              <a:t>homogenní (stejnorodé).</a:t>
            </a:r>
            <a:endParaRPr lang="cs-CZ" dirty="0"/>
          </a:p>
          <a:p>
            <a:pPr lvl="1"/>
            <a:r>
              <a:rPr lang="pl-PL" dirty="0" smtClean="0"/>
              <a:t>Všichni </a:t>
            </a:r>
            <a:r>
              <a:rPr lang="pl-PL" dirty="0"/>
              <a:t>vyrobci a spotřebitele maji dokonale informace o produktech a jejich cenach.</a:t>
            </a: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117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3541"/>
            <a:ext cx="8229600" cy="4984597"/>
          </a:xfrm>
        </p:spPr>
        <p:txBody>
          <a:bodyPr>
            <a:noAutofit/>
          </a:bodyPr>
          <a:lstStyle/>
          <a:p>
            <a:r>
              <a:rPr lang="cs-CZ" dirty="0"/>
              <a:t>V bodě </a:t>
            </a:r>
            <a:r>
              <a:rPr lang="cs-CZ" dirty="0" smtClean="0"/>
              <a:t>vyrovnaní </a:t>
            </a:r>
            <a:r>
              <a:rPr lang="cs-CZ" dirty="0"/>
              <a:t>nedosahuji firmy v odvětvi </a:t>
            </a:r>
            <a:r>
              <a:rPr lang="cs-CZ" dirty="0" smtClean="0"/>
              <a:t>vyššího </a:t>
            </a:r>
            <a:r>
              <a:rPr lang="cs-CZ" dirty="0"/>
              <a:t>než </a:t>
            </a:r>
            <a:r>
              <a:rPr lang="cs-CZ" dirty="0" smtClean="0"/>
              <a:t>normálního </a:t>
            </a:r>
            <a:r>
              <a:rPr lang="cs-CZ" dirty="0"/>
              <a:t>zisku, tzn. že </a:t>
            </a:r>
            <a:r>
              <a:rPr lang="cs-CZ" dirty="0" smtClean="0"/>
              <a:t>dosahuji </a:t>
            </a:r>
            <a:r>
              <a:rPr lang="cs-CZ" b="1" dirty="0" smtClean="0"/>
              <a:t>takové </a:t>
            </a:r>
            <a:r>
              <a:rPr lang="cs-CZ" b="1" dirty="0"/>
              <a:t>ziskové míry, jaké běžně dosahují firmy v jiných odvětvích ekonomiky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Jde </a:t>
            </a:r>
            <a:r>
              <a:rPr lang="cs-CZ" dirty="0"/>
              <a:t>o </a:t>
            </a:r>
            <a:r>
              <a:rPr lang="cs-CZ" dirty="0" smtClean="0"/>
              <a:t>stav rovnováhy </a:t>
            </a:r>
            <a:r>
              <a:rPr lang="cs-CZ" dirty="0"/>
              <a:t>v odvětvi v tom smyslu, že firmy </a:t>
            </a:r>
            <a:r>
              <a:rPr lang="cs-CZ" dirty="0" smtClean="0"/>
              <a:t>působící </a:t>
            </a:r>
            <a:r>
              <a:rPr lang="cs-CZ" dirty="0"/>
              <a:t>v odvětvi </a:t>
            </a:r>
            <a:r>
              <a:rPr lang="cs-CZ" dirty="0" smtClean="0"/>
              <a:t>nemají ekonomicky důvod z </a:t>
            </a:r>
            <a:r>
              <a:rPr lang="cs-CZ" dirty="0"/>
              <a:t>odvětvi </a:t>
            </a:r>
            <a:r>
              <a:rPr lang="cs-CZ" dirty="0" smtClean="0"/>
              <a:t>odcházet </a:t>
            </a:r>
            <a:r>
              <a:rPr lang="cs-CZ" dirty="0"/>
              <a:t>a jine firmy </a:t>
            </a:r>
            <a:r>
              <a:rPr lang="cs-CZ" dirty="0" smtClean="0"/>
              <a:t>nemají </a:t>
            </a:r>
            <a:r>
              <a:rPr lang="cs-CZ" dirty="0"/>
              <a:t>důvod do něj vstupovat.</a:t>
            </a:r>
            <a:endParaRPr lang="cs-CZ" sz="10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749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3541"/>
            <a:ext cx="8229600" cy="4984597"/>
          </a:xfrm>
        </p:spPr>
        <p:txBody>
          <a:bodyPr>
            <a:noAutofit/>
          </a:bodyPr>
          <a:lstStyle/>
          <a:p>
            <a:r>
              <a:rPr lang="cs-CZ" dirty="0"/>
              <a:t>Přechodem na </a:t>
            </a:r>
            <a:r>
              <a:rPr lang="cs-CZ" b="1" dirty="0"/>
              <a:t>krátkodobý</a:t>
            </a:r>
            <a:r>
              <a:rPr lang="cs-CZ" dirty="0"/>
              <a:t> </a:t>
            </a:r>
            <a:r>
              <a:rPr lang="cs-CZ" b="1" dirty="0"/>
              <a:t>pohled</a:t>
            </a:r>
            <a:r>
              <a:rPr lang="cs-CZ" dirty="0"/>
              <a:t> na jednotlivou firmu zjistíme, co se stane, když tržní cena klesne pod průměrné náklady. </a:t>
            </a:r>
            <a:endParaRPr lang="cs-CZ" dirty="0" smtClean="0"/>
          </a:p>
          <a:p>
            <a:r>
              <a:rPr lang="cs-CZ" dirty="0" smtClean="0"/>
              <a:t>Tento </a:t>
            </a:r>
            <a:r>
              <a:rPr lang="cs-CZ" dirty="0"/>
              <a:t>pokles ceny, který je výsledkem zvýšené nabídky v důsledku vstupu nových firem do odvětví, může vést k situaci, kdy firmy začnou vykazovat </a:t>
            </a:r>
            <a:r>
              <a:rPr lang="cs-CZ" b="1" dirty="0"/>
              <a:t>ztráty</a:t>
            </a:r>
            <a:r>
              <a:rPr lang="cs-CZ" dirty="0"/>
              <a:t>, pokud cena klesne pod bod vyrovnání, což naznačuje, že ekonomický zisk se stává negativním.</a:t>
            </a:r>
            <a:endParaRPr lang="cs-CZ" sz="10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27484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667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r>
              <a:rPr lang="cs-CZ" dirty="0"/>
              <a:t>Je-li cena, za kterou firma </a:t>
            </a:r>
            <a:r>
              <a:rPr lang="cs-CZ" dirty="0" smtClean="0"/>
              <a:t>prodává </a:t>
            </a:r>
            <a:r>
              <a:rPr lang="cs-CZ" dirty="0"/>
              <a:t>jednotku </a:t>
            </a:r>
            <a:r>
              <a:rPr lang="cs-CZ" dirty="0" smtClean="0"/>
              <a:t>své </a:t>
            </a:r>
            <a:r>
              <a:rPr lang="cs-CZ" dirty="0"/>
              <a:t>produkce, </a:t>
            </a:r>
            <a:r>
              <a:rPr lang="cs-CZ" dirty="0" smtClean="0"/>
              <a:t>nižší, </a:t>
            </a:r>
            <a:r>
              <a:rPr lang="cs-CZ" dirty="0"/>
              <a:t>než jsou </a:t>
            </a:r>
            <a:r>
              <a:rPr lang="cs-CZ" dirty="0" smtClean="0"/>
              <a:t>průměrné náklady, znamená </a:t>
            </a:r>
            <a:r>
              <a:rPr lang="cs-CZ" dirty="0"/>
              <a:t>to, že </a:t>
            </a:r>
            <a:r>
              <a:rPr lang="cs-CZ" dirty="0" smtClean="0"/>
              <a:t>nižší </a:t>
            </a:r>
            <a:r>
              <a:rPr lang="cs-CZ" dirty="0"/>
              <a:t>než </a:t>
            </a:r>
            <a:r>
              <a:rPr lang="cs-CZ" dirty="0" smtClean="0"/>
              <a:t>průměrné náklady </a:t>
            </a:r>
            <a:r>
              <a:rPr lang="cs-CZ" dirty="0"/>
              <a:t>(</a:t>
            </a:r>
            <a:r>
              <a:rPr lang="cs-CZ" i="1" dirty="0"/>
              <a:t>AC</a:t>
            </a:r>
            <a:r>
              <a:rPr lang="cs-CZ" dirty="0"/>
              <a:t>) je i </a:t>
            </a:r>
            <a:r>
              <a:rPr lang="cs-CZ" dirty="0" smtClean="0"/>
              <a:t>průměrný příjem </a:t>
            </a:r>
            <a:r>
              <a:rPr lang="cs-CZ" dirty="0"/>
              <a:t>firmy (</a:t>
            </a:r>
            <a:r>
              <a:rPr lang="cs-CZ" i="1" dirty="0"/>
              <a:t>AR</a:t>
            </a:r>
            <a:r>
              <a:rPr lang="cs-CZ" dirty="0" smtClean="0"/>
              <a:t>).</a:t>
            </a:r>
          </a:p>
          <a:p>
            <a:r>
              <a:rPr lang="cs-CZ" dirty="0"/>
              <a:t>V takové situaci firma vyrábí s </a:t>
            </a:r>
            <a:r>
              <a:rPr lang="cs-CZ" b="1" dirty="0"/>
              <a:t>ekonomickou ztrátou</a:t>
            </a:r>
            <a:r>
              <a:rPr lang="cs-CZ" dirty="0"/>
              <a:t>.</a:t>
            </a:r>
            <a:endParaRPr lang="cs-CZ" sz="1000" dirty="0">
              <a:solidFill>
                <a:srgbClr val="C00000"/>
              </a:solidFill>
            </a:endParaRPr>
          </a:p>
          <a:p>
            <a:pPr marL="114300" indent="0">
              <a:buNone/>
            </a:pPr>
            <a:endParaRPr lang="cs-CZ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559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endParaRPr lang="cs-CZ" sz="10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75581" y="1479914"/>
            <a:ext cx="42434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s ekonomickou ztratou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581" y="1849968"/>
            <a:ext cx="7638234" cy="418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6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82029"/>
            <a:ext cx="8229600" cy="5096109"/>
          </a:xfrm>
        </p:spPr>
        <p:txBody>
          <a:bodyPr>
            <a:noAutofit/>
          </a:bodyPr>
          <a:lstStyle/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endParaRPr lang="cs-CZ" sz="1000" dirty="0" smtClean="0">
              <a:solidFill>
                <a:srgbClr val="C00000"/>
              </a:solidFill>
            </a:endParaRPr>
          </a:p>
          <a:p>
            <a:endParaRPr lang="cs-CZ" sz="1000" dirty="0">
              <a:solidFill>
                <a:srgbClr val="C00000"/>
              </a:solidFill>
            </a:endParaRPr>
          </a:p>
          <a:p>
            <a:r>
              <a:rPr lang="cs-CZ" sz="1600" dirty="0"/>
              <a:t>Firma vyrábí v rozsahu Q*, kde se mezní náklady (MC) rovnají mezním příjmům (MR). </a:t>
            </a:r>
            <a:endParaRPr lang="cs-CZ" sz="1600" dirty="0" smtClean="0"/>
          </a:p>
          <a:p>
            <a:r>
              <a:rPr lang="cs-CZ" sz="1600" dirty="0" smtClean="0"/>
              <a:t>Nicméně </a:t>
            </a:r>
            <a:r>
              <a:rPr lang="cs-CZ" sz="1600" dirty="0"/>
              <a:t>průměrné náklady (AC) na jednotku produkce jsou vyšší než průměrný příjem (AR), což naznačuje, že firma čelí ztrátě. Jednotková ztráta se vypočítává jako rozdíl mezi průměrnými náklady a průměrným příjmem (AC – AR) a v grafu je vyznačena jako úsek CB. </a:t>
            </a:r>
            <a:endParaRPr lang="cs-CZ" sz="1600" dirty="0" smtClean="0"/>
          </a:p>
          <a:p>
            <a:r>
              <a:rPr lang="cs-CZ" sz="1600" dirty="0" smtClean="0"/>
              <a:t>Celková </a:t>
            </a:r>
            <a:r>
              <a:rPr lang="cs-CZ" sz="1600" dirty="0"/>
              <a:t>ztráta je pak vyjádřena jako rozdíl mezi celkovými náklady (vyjádřeno obdélníkem </a:t>
            </a:r>
            <a:r>
              <a:rPr lang="cs-CZ" sz="1600" dirty="0" smtClean="0"/>
              <a:t>ABQ*</a:t>
            </a:r>
            <a:r>
              <a:rPr lang="cs-CZ" sz="1600" i="1" dirty="0" smtClean="0"/>
              <a:t>0</a:t>
            </a:r>
            <a:r>
              <a:rPr lang="cs-CZ" sz="1600" i="1" dirty="0"/>
              <a:t>) a celkovými příjmy (</a:t>
            </a:r>
            <a:r>
              <a:rPr lang="cs-CZ" sz="1600" i="1" dirty="0" smtClean="0"/>
              <a:t>P*</a:t>
            </a:r>
            <a:r>
              <a:rPr lang="cs-CZ" sz="1600" dirty="0" smtClean="0"/>
              <a:t>CQ*</a:t>
            </a:r>
            <a:r>
              <a:rPr lang="cs-CZ" sz="1600" i="1" dirty="0" smtClean="0"/>
              <a:t>0</a:t>
            </a:r>
            <a:r>
              <a:rPr lang="cs-CZ" sz="1600" i="1" dirty="0"/>
              <a:t>), což tvoří plochu </a:t>
            </a:r>
            <a:r>
              <a:rPr lang="cs-CZ" sz="1600" i="1" dirty="0" smtClean="0"/>
              <a:t>ABCP*</a:t>
            </a:r>
            <a:r>
              <a:rPr lang="cs-CZ" sz="1600" dirty="0" smtClean="0"/>
              <a:t>. </a:t>
            </a:r>
          </a:p>
          <a:p>
            <a:r>
              <a:rPr lang="cs-CZ" sz="1600" dirty="0" smtClean="0"/>
              <a:t>Tato </a:t>
            </a:r>
            <a:r>
              <a:rPr lang="cs-CZ" sz="1600" dirty="0"/>
              <a:t>situace jasně ukazuje, že firma by měla přehodnotit své výrobní rozhodnutí, aby minimalizovala ztráty.</a:t>
            </a:r>
            <a:endParaRPr lang="cs-CZ" sz="16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875580" y="1326025"/>
            <a:ext cx="42434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s ekonomickou ztratou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766" y="1696079"/>
            <a:ext cx="4243469" cy="2323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6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6995"/>
            <a:ext cx="8229600" cy="4951143"/>
          </a:xfrm>
        </p:spPr>
        <p:txBody>
          <a:bodyPr>
            <a:noAutofit/>
          </a:bodyPr>
          <a:lstStyle/>
          <a:p>
            <a:r>
              <a:rPr lang="cs-CZ" sz="2700" dirty="0" smtClean="0"/>
              <a:t>Firmy</a:t>
            </a:r>
            <a:r>
              <a:rPr lang="cs-CZ" sz="2700" dirty="0"/>
              <a:t>, které zaznamenávají ekonomickou ztrátu, se často rozhodují, zda </a:t>
            </a:r>
            <a:r>
              <a:rPr lang="cs-CZ" sz="2700" b="1" dirty="0"/>
              <a:t>pokračovat ve výrobě </a:t>
            </a:r>
            <a:r>
              <a:rPr lang="cs-CZ" sz="2700" dirty="0"/>
              <a:t>nebo ji </a:t>
            </a:r>
            <a:r>
              <a:rPr lang="cs-CZ" sz="2700" b="1" dirty="0"/>
              <a:t>zastavit</a:t>
            </a:r>
            <a:r>
              <a:rPr lang="cs-CZ" sz="2700" dirty="0"/>
              <a:t>, a to je složitější, než se na první pohled zdá. </a:t>
            </a:r>
            <a:endParaRPr lang="cs-CZ" sz="2700" dirty="0" smtClean="0"/>
          </a:p>
          <a:p>
            <a:r>
              <a:rPr lang="cs-CZ" sz="2700" dirty="0" smtClean="0"/>
              <a:t>V </a:t>
            </a:r>
            <a:r>
              <a:rPr lang="cs-CZ" sz="2700" dirty="0"/>
              <a:t>krátkém období, kdy mají náklady jak variabilní, tak fixní složku, mohou pokračovat ve výrobě, i když dosahují ztráty. </a:t>
            </a:r>
            <a:endParaRPr lang="cs-CZ" sz="2700" dirty="0" smtClean="0"/>
          </a:p>
          <a:p>
            <a:r>
              <a:rPr lang="cs-CZ" sz="2700" dirty="0" smtClean="0"/>
              <a:t>Fixní </a:t>
            </a:r>
            <a:r>
              <a:rPr lang="cs-CZ" sz="2700" dirty="0"/>
              <a:t>náklady, jako jsou nájemné, mzdy managementu a úroky z úvěrů, se totiž akumulují bez ohledu na objem produkce. </a:t>
            </a:r>
            <a:endParaRPr lang="cs-CZ" sz="2700" dirty="0" smtClean="0"/>
          </a:p>
          <a:p>
            <a:r>
              <a:rPr lang="cs-CZ" sz="2700" dirty="0" smtClean="0"/>
              <a:t>I </a:t>
            </a:r>
            <a:r>
              <a:rPr lang="cs-CZ" sz="2700" dirty="0"/>
              <a:t>když firma přestane vyrábět, tyto náklady stále vznikají.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979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6995"/>
            <a:ext cx="8229600" cy="4951143"/>
          </a:xfrm>
        </p:spPr>
        <p:txBody>
          <a:bodyPr>
            <a:noAutofit/>
          </a:bodyPr>
          <a:lstStyle/>
          <a:p>
            <a:r>
              <a:rPr lang="cs-CZ" sz="2800" dirty="0"/>
              <a:t>Pokud se firma rozhodne, zda výrobu zastavit nebo ne, závisí to na výši ekonomické ztráty ve srovnání s fixními náklady. </a:t>
            </a:r>
            <a:endParaRPr lang="cs-CZ" sz="2800" dirty="0" smtClean="0"/>
          </a:p>
          <a:p>
            <a:r>
              <a:rPr lang="cs-CZ" sz="2800" dirty="0" smtClean="0"/>
              <a:t>Pokud </a:t>
            </a:r>
            <a:r>
              <a:rPr lang="cs-CZ" sz="2800" dirty="0"/>
              <a:t>jsou fixní náklady vyšší než ekonomická ztráta, může být výhodnější pokračovat ve výrobě, aby minimalizovala celkové ztráty, místo aby je zastavila a nesla plné náklady bez příjmu. </a:t>
            </a:r>
            <a:endParaRPr lang="cs-CZ" sz="2800" dirty="0" smtClean="0"/>
          </a:p>
          <a:p>
            <a:r>
              <a:rPr lang="cs-CZ" sz="2800" dirty="0" smtClean="0"/>
              <a:t>Tímto </a:t>
            </a:r>
            <a:r>
              <a:rPr lang="cs-CZ" sz="2800" dirty="0"/>
              <a:t>způsobem se firmy snaží minimalizovat své ztráty, nikoli je maximalizovat. </a:t>
            </a:r>
            <a:endParaRPr lang="cs-CZ" sz="2800" dirty="0" smtClean="0"/>
          </a:p>
          <a:p>
            <a:r>
              <a:rPr lang="cs-CZ" sz="2800" dirty="0" smtClean="0"/>
              <a:t>To </a:t>
            </a:r>
            <a:r>
              <a:rPr lang="cs-CZ" sz="2800" dirty="0"/>
              <a:t>ukazuje, že rozhodování firem v podmínkách ekonomické ztráty je často strategické a komplexní.</a:t>
            </a:r>
            <a:endParaRPr lang="cs-CZ" sz="27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326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26995"/>
            <a:ext cx="8229600" cy="4951143"/>
          </a:xfrm>
        </p:spPr>
        <p:txBody>
          <a:bodyPr>
            <a:noAutofit/>
          </a:bodyPr>
          <a:lstStyle/>
          <a:p>
            <a:r>
              <a:rPr lang="cs-CZ" sz="2800" dirty="0"/>
              <a:t>Představme si </a:t>
            </a:r>
            <a:r>
              <a:rPr lang="cs-CZ" sz="2800" dirty="0" smtClean="0"/>
              <a:t>následující </a:t>
            </a:r>
            <a:r>
              <a:rPr lang="cs-CZ" sz="2800" dirty="0"/>
              <a:t>situaci: </a:t>
            </a:r>
            <a:endParaRPr lang="cs-CZ" sz="2800" dirty="0" smtClean="0"/>
          </a:p>
          <a:p>
            <a:pPr lvl="1"/>
            <a:r>
              <a:rPr lang="cs-CZ" sz="2300" dirty="0" smtClean="0"/>
              <a:t>Tržní </a:t>
            </a:r>
            <a:r>
              <a:rPr lang="cs-CZ" sz="2300" dirty="0"/>
              <a:t>cena </a:t>
            </a:r>
            <a:r>
              <a:rPr lang="cs-CZ" sz="2300" dirty="0" smtClean="0"/>
              <a:t>dále </a:t>
            </a:r>
            <a:r>
              <a:rPr lang="cs-CZ" sz="2300" dirty="0"/>
              <a:t>klesla a </a:t>
            </a:r>
            <a:r>
              <a:rPr lang="cs-CZ" sz="2300" dirty="0" smtClean="0"/>
              <a:t>její úroveň </a:t>
            </a:r>
            <a:r>
              <a:rPr lang="cs-CZ" sz="2300" dirty="0"/>
              <a:t>je již </a:t>
            </a:r>
            <a:r>
              <a:rPr lang="cs-CZ" sz="2300" dirty="0" smtClean="0"/>
              <a:t>nižší, než </a:t>
            </a:r>
            <a:r>
              <a:rPr lang="pl-PL" sz="2300" dirty="0" smtClean="0"/>
              <a:t>je </a:t>
            </a:r>
            <a:r>
              <a:rPr lang="pl-PL" sz="2300" dirty="0"/>
              <a:t>bod vyrovnani. </a:t>
            </a:r>
            <a:endParaRPr lang="pl-PL" sz="2300" dirty="0" smtClean="0"/>
          </a:p>
          <a:p>
            <a:pPr lvl="1"/>
            <a:r>
              <a:rPr lang="pl-PL" sz="2300" dirty="0" smtClean="0"/>
              <a:t>Znamena </a:t>
            </a:r>
            <a:r>
              <a:rPr lang="pl-PL" sz="2300" dirty="0"/>
              <a:t>to, že firma nedosahuje ani normalniho zisku a že jeji </a:t>
            </a:r>
            <a:r>
              <a:rPr lang="pl-PL" sz="2300" dirty="0" smtClean="0"/>
              <a:t>vyroba </a:t>
            </a:r>
            <a:r>
              <a:rPr lang="cs-CZ" sz="2300" dirty="0" smtClean="0"/>
              <a:t>je ztrátová. </a:t>
            </a:r>
          </a:p>
          <a:p>
            <a:pPr lvl="1"/>
            <a:r>
              <a:rPr lang="cs-CZ" sz="2300" dirty="0" smtClean="0"/>
              <a:t>Cena </a:t>
            </a:r>
            <a:r>
              <a:rPr lang="cs-CZ" sz="2300" dirty="0"/>
              <a:t>však i při </a:t>
            </a:r>
            <a:r>
              <a:rPr lang="cs-CZ" sz="2300" dirty="0" smtClean="0"/>
              <a:t>své nízké úrovni, která </a:t>
            </a:r>
            <a:r>
              <a:rPr lang="cs-CZ" sz="2300" dirty="0"/>
              <a:t>je </a:t>
            </a:r>
            <a:r>
              <a:rPr lang="cs-CZ" sz="2300" dirty="0" smtClean="0"/>
              <a:t>příčinou ztrátovosti produkce, převyšuje průměrné variabilní náklady. </a:t>
            </a:r>
          </a:p>
          <a:p>
            <a:pPr lvl="1"/>
            <a:r>
              <a:rPr lang="cs-CZ" sz="2300" dirty="0" smtClean="0"/>
              <a:t>Z </a:t>
            </a:r>
            <a:r>
              <a:rPr lang="cs-CZ" sz="2300" dirty="0"/>
              <a:t>toho </a:t>
            </a:r>
            <a:r>
              <a:rPr lang="cs-CZ" sz="2300" dirty="0" smtClean="0"/>
              <a:t>vyplývá, </a:t>
            </a:r>
            <a:r>
              <a:rPr lang="cs-CZ" sz="2300" dirty="0"/>
              <a:t>že kromě </a:t>
            </a:r>
            <a:r>
              <a:rPr lang="cs-CZ" sz="2300" dirty="0" smtClean="0"/>
              <a:t>nákladů variabilních</a:t>
            </a:r>
            <a:r>
              <a:rPr lang="cs-CZ" sz="2300" dirty="0"/>
              <a:t> </a:t>
            </a:r>
            <a:r>
              <a:rPr lang="cs-CZ" sz="2300" dirty="0" smtClean="0"/>
              <a:t>pokrývá </a:t>
            </a:r>
            <a:r>
              <a:rPr lang="cs-CZ" sz="2300" dirty="0"/>
              <a:t>i </a:t>
            </a:r>
            <a:r>
              <a:rPr lang="cs-CZ" sz="2300" dirty="0" smtClean="0"/>
              <a:t>část nákladů fixních. </a:t>
            </a:r>
          </a:p>
          <a:p>
            <a:pPr lvl="1"/>
            <a:r>
              <a:rPr lang="cs-CZ" sz="2300" dirty="0" smtClean="0"/>
              <a:t>Kdyby </a:t>
            </a:r>
            <a:r>
              <a:rPr lang="cs-CZ" sz="2300" dirty="0"/>
              <a:t>firma za těchto </a:t>
            </a:r>
            <a:r>
              <a:rPr lang="cs-CZ" sz="2300" dirty="0" smtClean="0"/>
              <a:t>podmínek </a:t>
            </a:r>
            <a:r>
              <a:rPr lang="cs-CZ" sz="2300" dirty="0"/>
              <a:t>přestala </a:t>
            </a:r>
            <a:r>
              <a:rPr lang="cs-CZ" sz="2300" dirty="0" smtClean="0"/>
              <a:t>vyrábět, nemohla by svými příjmy </a:t>
            </a:r>
            <a:r>
              <a:rPr lang="cs-CZ" sz="2300" dirty="0"/>
              <a:t>(tržbami) </a:t>
            </a:r>
            <a:r>
              <a:rPr lang="cs-CZ" sz="2300" dirty="0" smtClean="0"/>
              <a:t>pokrývat část fixních nákladů </a:t>
            </a:r>
            <a:r>
              <a:rPr lang="cs-CZ" sz="2300" dirty="0"/>
              <a:t>a </a:t>
            </a:r>
            <a:r>
              <a:rPr lang="cs-CZ" sz="2300" dirty="0" smtClean="0"/>
              <a:t>ztráta </a:t>
            </a:r>
            <a:r>
              <a:rPr lang="cs-CZ" sz="2300" dirty="0"/>
              <a:t>by byla </a:t>
            </a:r>
            <a:r>
              <a:rPr lang="cs-CZ" sz="2300" dirty="0" smtClean="0"/>
              <a:t>vyšší, </a:t>
            </a:r>
            <a:r>
              <a:rPr lang="cs-CZ" sz="2300" dirty="0"/>
              <a:t>než </a:t>
            </a:r>
            <a:r>
              <a:rPr lang="cs-CZ" sz="2300" dirty="0" smtClean="0"/>
              <a:t>kdyby pokračovala</a:t>
            </a:r>
            <a:r>
              <a:rPr lang="cs-CZ" sz="2300" dirty="0"/>
              <a:t>, byť ve </a:t>
            </a:r>
            <a:r>
              <a:rPr lang="cs-CZ" sz="2300" dirty="0" smtClean="0"/>
              <a:t>ztrátové výrobě.</a:t>
            </a:r>
            <a:endParaRPr lang="cs-CZ" sz="23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298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r>
              <a:rPr lang="cs-CZ" dirty="0"/>
              <a:t>To </a:t>
            </a:r>
            <a:r>
              <a:rPr lang="cs-CZ" dirty="0" smtClean="0"/>
              <a:t>znamená, </a:t>
            </a:r>
            <a:r>
              <a:rPr lang="cs-CZ" dirty="0"/>
              <a:t>že pokud:</a:t>
            </a:r>
          </a:p>
          <a:p>
            <a:pPr lvl="1"/>
            <a:r>
              <a:rPr lang="pt-BR" b="1" i="1" dirty="0"/>
              <a:t>TR </a:t>
            </a:r>
            <a:r>
              <a:rPr lang="pt-BR" b="1" dirty="0"/>
              <a:t>&lt; </a:t>
            </a:r>
            <a:r>
              <a:rPr lang="pt-BR" b="1" i="1" dirty="0"/>
              <a:t>TC </a:t>
            </a:r>
            <a:r>
              <a:rPr lang="pt-BR" dirty="0"/>
              <a:t>a </a:t>
            </a:r>
            <a:r>
              <a:rPr lang="pt-BR" b="1" i="1" dirty="0"/>
              <a:t>AR </a:t>
            </a:r>
            <a:r>
              <a:rPr lang="pt-BR" b="1" dirty="0"/>
              <a:t>&lt; </a:t>
            </a:r>
            <a:r>
              <a:rPr lang="pt-BR" b="1" i="1" dirty="0"/>
              <a:t>AC</a:t>
            </a:r>
            <a:r>
              <a:rPr lang="pt-BR" dirty="0"/>
              <a:t>, avšak </a:t>
            </a:r>
            <a:r>
              <a:rPr lang="pt-BR" b="1" i="1" dirty="0"/>
              <a:t>TR &gt; VC </a:t>
            </a:r>
            <a:r>
              <a:rPr lang="pt-BR" dirty="0"/>
              <a:t>a </a:t>
            </a:r>
            <a:r>
              <a:rPr lang="pt-BR" b="1" i="1" dirty="0"/>
              <a:t>AR &gt; </a:t>
            </a:r>
            <a:r>
              <a:rPr lang="pt-BR" b="1" i="1" dirty="0" smtClean="0"/>
              <a:t>AVC</a:t>
            </a:r>
            <a:endParaRPr lang="cs-CZ" b="1" i="1" dirty="0" smtClean="0"/>
          </a:p>
          <a:p>
            <a:pPr lvl="2"/>
            <a:r>
              <a:rPr lang="cs-CZ" dirty="0"/>
              <a:t>je ekonomicky </a:t>
            </a:r>
            <a:r>
              <a:rPr lang="cs-CZ" dirty="0" smtClean="0"/>
              <a:t>výhodnější </a:t>
            </a:r>
            <a:r>
              <a:rPr lang="cs-CZ" dirty="0"/>
              <a:t>pokračovat ve </a:t>
            </a:r>
            <a:r>
              <a:rPr lang="cs-CZ" dirty="0" smtClean="0"/>
              <a:t>výrobě. </a:t>
            </a:r>
          </a:p>
          <a:p>
            <a:pPr lvl="2"/>
            <a:r>
              <a:rPr lang="cs-CZ" dirty="0" smtClean="0"/>
              <a:t>Tržby</a:t>
            </a:r>
            <a:r>
              <a:rPr lang="cs-CZ" dirty="0"/>
              <a:t>, tzn. </a:t>
            </a:r>
            <a:r>
              <a:rPr lang="cs-CZ" dirty="0" smtClean="0"/>
              <a:t>celkové příjmy </a:t>
            </a:r>
            <a:r>
              <a:rPr lang="cs-CZ" dirty="0"/>
              <a:t>firmy, </a:t>
            </a:r>
            <a:r>
              <a:rPr lang="cs-CZ" dirty="0" smtClean="0"/>
              <a:t>nejenže pokrývají variabilní náklady, </a:t>
            </a:r>
            <a:r>
              <a:rPr lang="cs-CZ" dirty="0"/>
              <a:t>ale i </a:t>
            </a:r>
            <a:r>
              <a:rPr lang="cs-CZ" dirty="0" smtClean="0"/>
              <a:t>část nákladů fixních, které </a:t>
            </a:r>
            <a:r>
              <a:rPr lang="cs-CZ" dirty="0"/>
              <a:t>by v </a:t>
            </a:r>
            <a:r>
              <a:rPr lang="cs-CZ" dirty="0" smtClean="0"/>
              <a:t>případě </a:t>
            </a:r>
            <a:r>
              <a:rPr lang="cs-CZ" dirty="0"/>
              <a:t>zastaveni </a:t>
            </a:r>
            <a:r>
              <a:rPr lang="cs-CZ" dirty="0" smtClean="0"/>
              <a:t>výroby</a:t>
            </a:r>
            <a:r>
              <a:rPr lang="cs-CZ" dirty="0"/>
              <a:t> </a:t>
            </a:r>
            <a:r>
              <a:rPr lang="cs-CZ" dirty="0" smtClean="0"/>
              <a:t>stejně nabíhaly. </a:t>
            </a:r>
          </a:p>
          <a:p>
            <a:pPr lvl="2"/>
            <a:r>
              <a:rPr lang="cs-CZ" dirty="0" smtClean="0"/>
              <a:t>Z </a:t>
            </a:r>
            <a:r>
              <a:rPr lang="cs-CZ" dirty="0"/>
              <a:t>toho plyne, že </a:t>
            </a:r>
            <a:r>
              <a:rPr lang="cs-CZ" dirty="0" smtClean="0"/>
              <a:t>ztráta vznikající </a:t>
            </a:r>
            <a:r>
              <a:rPr lang="cs-CZ" dirty="0"/>
              <a:t>při </a:t>
            </a:r>
            <a:r>
              <a:rPr lang="cs-CZ" dirty="0" smtClean="0"/>
              <a:t>výrobě </a:t>
            </a:r>
            <a:r>
              <a:rPr lang="cs-CZ" dirty="0"/>
              <a:t>je menši než </a:t>
            </a:r>
            <a:r>
              <a:rPr lang="cs-CZ" dirty="0" smtClean="0"/>
              <a:t>ztráta, která by firmě </a:t>
            </a:r>
            <a:r>
              <a:rPr lang="cs-CZ" dirty="0"/>
              <a:t>vznikala v důsledku </a:t>
            </a:r>
            <a:r>
              <a:rPr lang="cs-CZ" dirty="0" smtClean="0"/>
              <a:t>ničím nekrytých fixních nákladů </a:t>
            </a:r>
            <a:r>
              <a:rPr lang="cs-CZ" dirty="0"/>
              <a:t>v </a:t>
            </a:r>
            <a:r>
              <a:rPr lang="cs-CZ" dirty="0" smtClean="0"/>
              <a:t>případě </a:t>
            </a:r>
            <a:r>
              <a:rPr lang="cs-CZ" dirty="0"/>
              <a:t>zastaveni </a:t>
            </a:r>
            <a:r>
              <a:rPr lang="cs-CZ" dirty="0" smtClean="0"/>
              <a:t>výroby.</a:t>
            </a:r>
            <a:endParaRPr lang="cs-CZ" sz="62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843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r>
              <a:rPr lang="cs-CZ" dirty="0"/>
              <a:t>Pokračujme </a:t>
            </a:r>
            <a:r>
              <a:rPr lang="cs-CZ" dirty="0" smtClean="0"/>
              <a:t>dále </a:t>
            </a:r>
            <a:r>
              <a:rPr lang="cs-CZ" dirty="0"/>
              <a:t>v </a:t>
            </a:r>
            <a:r>
              <a:rPr lang="cs-CZ" dirty="0" smtClean="0"/>
              <a:t>úvaze </a:t>
            </a:r>
            <a:r>
              <a:rPr lang="cs-CZ" dirty="0"/>
              <a:t>o </a:t>
            </a:r>
            <a:r>
              <a:rPr lang="cs-CZ" dirty="0" smtClean="0"/>
              <a:t>důsledcích klesající tržní </a:t>
            </a:r>
            <a:r>
              <a:rPr lang="cs-CZ" dirty="0"/>
              <a:t>ceny a představme si, že cena </a:t>
            </a:r>
            <a:r>
              <a:rPr lang="cs-CZ" dirty="0" smtClean="0"/>
              <a:t>poklesla až </a:t>
            </a:r>
            <a:r>
              <a:rPr lang="cs-CZ" dirty="0"/>
              <a:t>na </a:t>
            </a:r>
            <a:r>
              <a:rPr lang="cs-CZ" dirty="0" smtClean="0"/>
              <a:t>úroveň průměrných variabilních nákladů. </a:t>
            </a:r>
          </a:p>
          <a:p>
            <a:r>
              <a:rPr lang="cs-CZ" dirty="0" smtClean="0"/>
              <a:t>Platí-li, že: </a:t>
            </a:r>
            <a:r>
              <a:rPr lang="cs-CZ" b="1" i="1" dirty="0" smtClean="0"/>
              <a:t>P </a:t>
            </a:r>
            <a:r>
              <a:rPr lang="cs-CZ" b="1" i="1" dirty="0"/>
              <a:t>= AVC</a:t>
            </a:r>
            <a:r>
              <a:rPr lang="cs-CZ" dirty="0"/>
              <a:t>, pak </a:t>
            </a:r>
            <a:r>
              <a:rPr lang="cs-CZ" b="1" i="1" dirty="0"/>
              <a:t>AR = AVC</a:t>
            </a:r>
            <a:r>
              <a:rPr lang="cs-CZ" dirty="0"/>
              <a:t>. </a:t>
            </a:r>
            <a:endParaRPr lang="cs-CZ" dirty="0" smtClean="0"/>
          </a:p>
          <a:p>
            <a:pPr lvl="1"/>
            <a:r>
              <a:rPr lang="cs-CZ" dirty="0" smtClean="0"/>
              <a:t>Z </a:t>
            </a:r>
            <a:r>
              <a:rPr lang="cs-CZ" dirty="0"/>
              <a:t>toho </a:t>
            </a:r>
            <a:r>
              <a:rPr lang="cs-CZ" dirty="0" smtClean="0"/>
              <a:t>dále </a:t>
            </a:r>
            <a:r>
              <a:rPr lang="cs-CZ" dirty="0"/>
              <a:t>plyne, že </a:t>
            </a:r>
            <a:r>
              <a:rPr lang="cs-CZ" b="1" i="1" dirty="0"/>
              <a:t>TR = VC</a:t>
            </a:r>
            <a:r>
              <a:rPr lang="cs-CZ" dirty="0"/>
              <a:t>.</a:t>
            </a:r>
          </a:p>
          <a:p>
            <a:r>
              <a:rPr lang="cs-CZ" dirty="0"/>
              <a:t>Cena, o </a:t>
            </a:r>
            <a:r>
              <a:rPr lang="cs-CZ" dirty="0" smtClean="0"/>
              <a:t>které víme, </a:t>
            </a:r>
            <a:r>
              <a:rPr lang="cs-CZ" dirty="0"/>
              <a:t>že představuje </a:t>
            </a:r>
            <a:r>
              <a:rPr lang="cs-CZ" dirty="0" smtClean="0"/>
              <a:t>průměrný příjem </a:t>
            </a:r>
            <a:r>
              <a:rPr lang="cs-CZ" dirty="0"/>
              <a:t>firmy, </a:t>
            </a:r>
            <a:r>
              <a:rPr lang="cs-CZ" dirty="0" smtClean="0"/>
              <a:t>nyní pokrývá </a:t>
            </a:r>
            <a:r>
              <a:rPr lang="cs-CZ" b="1" dirty="0"/>
              <a:t>jen </a:t>
            </a:r>
            <a:r>
              <a:rPr lang="cs-CZ" dirty="0" smtClean="0"/>
              <a:t>průměrné</a:t>
            </a:r>
            <a:r>
              <a:rPr lang="cs-CZ" dirty="0"/>
              <a:t> </a:t>
            </a:r>
            <a:r>
              <a:rPr lang="cs-CZ" dirty="0" smtClean="0"/>
              <a:t>variabilní náklady.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736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Asymetrie informací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5203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Opakem „dokonale informovanosti“ je „informovanost nedokonala“, </a:t>
            </a:r>
            <a:r>
              <a:rPr lang="cs-CZ" dirty="0" smtClean="0"/>
              <a:t>která </a:t>
            </a:r>
            <a:r>
              <a:rPr lang="cs-CZ" dirty="0"/>
              <a:t>nejčastěji </a:t>
            </a:r>
            <a:r>
              <a:rPr lang="cs-CZ" dirty="0" smtClean="0"/>
              <a:t>souvisí </a:t>
            </a:r>
            <a:r>
              <a:rPr lang="cs-CZ" dirty="0"/>
              <a:t>s </a:t>
            </a:r>
            <a:r>
              <a:rPr lang="cs-CZ" dirty="0" smtClean="0"/>
              <a:t>tzv. asymetrickou </a:t>
            </a:r>
            <a:r>
              <a:rPr lang="cs-CZ" dirty="0"/>
              <a:t>informovanosti. </a:t>
            </a:r>
            <a:endParaRPr lang="cs-CZ" dirty="0" smtClean="0"/>
          </a:p>
          <a:p>
            <a:r>
              <a:rPr lang="cs-CZ" b="1" dirty="0" smtClean="0"/>
              <a:t>Asymetrická </a:t>
            </a:r>
            <a:r>
              <a:rPr lang="cs-CZ" b="1" dirty="0"/>
              <a:t>informovanost </a:t>
            </a:r>
            <a:r>
              <a:rPr lang="cs-CZ" dirty="0"/>
              <a:t>se vyskytuje tehdy, když jedna </a:t>
            </a:r>
            <a:r>
              <a:rPr lang="cs-CZ" dirty="0" smtClean="0"/>
              <a:t>strana trhu </a:t>
            </a:r>
            <a:r>
              <a:rPr lang="cs-CZ" dirty="0"/>
              <a:t>je o statku vice </a:t>
            </a:r>
            <a:r>
              <a:rPr lang="cs-CZ" dirty="0" smtClean="0"/>
              <a:t>informovaná </a:t>
            </a:r>
            <a:r>
              <a:rPr lang="cs-CZ" dirty="0"/>
              <a:t>než druha. </a:t>
            </a:r>
            <a:endParaRPr lang="cs-CZ" dirty="0" smtClean="0"/>
          </a:p>
          <a:p>
            <a:r>
              <a:rPr lang="cs-CZ" i="1" dirty="0" smtClean="0"/>
              <a:t>Takové </a:t>
            </a:r>
            <a:r>
              <a:rPr lang="cs-CZ" i="1" dirty="0"/>
              <a:t>situace často </a:t>
            </a:r>
            <a:r>
              <a:rPr lang="cs-CZ" i="1" dirty="0" smtClean="0"/>
              <a:t>vznikají </a:t>
            </a:r>
            <a:r>
              <a:rPr lang="cs-CZ" i="1" dirty="0"/>
              <a:t>při prodeji a </a:t>
            </a:r>
            <a:r>
              <a:rPr lang="cs-CZ" i="1" dirty="0" smtClean="0"/>
              <a:t>nákupu ojetých </a:t>
            </a:r>
            <a:r>
              <a:rPr lang="cs-CZ" i="1" dirty="0"/>
              <a:t>vozidel, </a:t>
            </a:r>
            <a:r>
              <a:rPr lang="cs-CZ" i="1" dirty="0" smtClean="0"/>
              <a:t>práce, pojišťovacích </a:t>
            </a:r>
            <a:r>
              <a:rPr lang="cs-CZ" i="1" dirty="0"/>
              <a:t>služeb, akcii a </a:t>
            </a:r>
            <a:r>
              <a:rPr lang="cs-CZ" i="1" dirty="0" smtClean="0"/>
              <a:t>jiných cenných papírů.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551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r>
              <a:rPr lang="cs-CZ" dirty="0"/>
              <a:t>Celkové příjmy firmy, o kterých víme, že jsou vlastně jejími </a:t>
            </a:r>
            <a:r>
              <a:rPr lang="cs-CZ" dirty="0" smtClean="0"/>
              <a:t>tržbami, pokrývají </a:t>
            </a:r>
            <a:r>
              <a:rPr lang="cs-CZ" dirty="0"/>
              <a:t>jen </a:t>
            </a:r>
            <a:r>
              <a:rPr lang="cs-CZ" dirty="0" smtClean="0"/>
              <a:t>variabilní náklady.</a:t>
            </a:r>
            <a:endParaRPr lang="cs-CZ" dirty="0"/>
          </a:p>
          <a:p>
            <a:r>
              <a:rPr lang="cs-CZ" dirty="0"/>
              <a:t>Bod, v němž se cena </a:t>
            </a:r>
            <a:r>
              <a:rPr lang="cs-CZ" dirty="0" smtClean="0"/>
              <a:t>vyrovnává </a:t>
            </a:r>
            <a:r>
              <a:rPr lang="cs-CZ" dirty="0"/>
              <a:t>s </a:t>
            </a:r>
            <a:r>
              <a:rPr lang="cs-CZ" dirty="0" smtClean="0"/>
              <a:t>průměrnými variabilními náklady, nazýváme </a:t>
            </a:r>
            <a:r>
              <a:rPr lang="cs-CZ" b="1" dirty="0" smtClean="0"/>
              <a:t>bodem uzavření</a:t>
            </a:r>
            <a:r>
              <a:rPr lang="en-US" b="1" dirty="0" smtClean="0"/>
              <a:t> </a:t>
            </a:r>
            <a:r>
              <a:rPr lang="en-US" dirty="0"/>
              <a:t>(</a:t>
            </a:r>
            <a:r>
              <a:rPr lang="en-US" i="1" dirty="0"/>
              <a:t>shut down point</a:t>
            </a:r>
            <a:r>
              <a:rPr lang="en-US" dirty="0"/>
              <a:t>). </a:t>
            </a:r>
            <a:endParaRPr lang="cs-CZ" dirty="0" smtClean="0"/>
          </a:p>
          <a:p>
            <a:r>
              <a:rPr lang="en-US" dirty="0" smtClean="0"/>
              <a:t>Tent</a:t>
            </a:r>
            <a:r>
              <a:rPr lang="cs-CZ" dirty="0" smtClean="0"/>
              <a:t>o</a:t>
            </a:r>
            <a:r>
              <a:rPr lang="en-US" dirty="0" smtClean="0"/>
              <a:t> </a:t>
            </a:r>
            <a:r>
              <a:rPr lang="en-US" dirty="0"/>
              <a:t>bod, v </a:t>
            </a:r>
            <a:r>
              <a:rPr lang="cs-CZ" dirty="0" smtClean="0"/>
              <a:t>němž</a:t>
            </a:r>
            <a:r>
              <a:rPr lang="en-US" dirty="0" smtClean="0"/>
              <a:t>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i="1" dirty="0">
                <a:solidFill>
                  <a:srgbClr val="C00000"/>
                </a:solidFill>
              </a:rPr>
              <a:t>P = AVC</a:t>
            </a:r>
            <a:endParaRPr lang="cs-CZ" sz="58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1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r>
              <a:rPr lang="cs-CZ" sz="3000" b="1" dirty="0" smtClean="0">
                <a:solidFill>
                  <a:srgbClr val="C00000"/>
                </a:solidFill>
              </a:rPr>
              <a:t>P = AVC</a:t>
            </a:r>
            <a:r>
              <a:rPr lang="cs-CZ" sz="3000" dirty="0" smtClean="0"/>
              <a:t>, je </a:t>
            </a:r>
            <a:r>
              <a:rPr lang="cs-CZ" sz="3000" dirty="0"/>
              <a:t>hranici, za kterou je již </a:t>
            </a:r>
            <a:r>
              <a:rPr lang="cs-CZ" sz="3000" dirty="0" smtClean="0"/>
              <a:t>výhodnější výrobu </a:t>
            </a:r>
            <a:r>
              <a:rPr lang="cs-CZ" sz="3000" dirty="0"/>
              <a:t>zastavit, neboť </a:t>
            </a:r>
            <a:r>
              <a:rPr lang="cs-CZ" sz="3000" dirty="0" smtClean="0"/>
              <a:t>ztráta </a:t>
            </a:r>
            <a:r>
              <a:rPr lang="cs-CZ" sz="3000" dirty="0"/>
              <a:t>způsobena po </a:t>
            </a:r>
            <a:r>
              <a:rPr lang="cs-CZ" sz="3000" dirty="0" smtClean="0"/>
              <a:t>zastaveni výroby nadále nabíhajícími fixními náklady </a:t>
            </a:r>
            <a:r>
              <a:rPr lang="cs-CZ" sz="3000" dirty="0"/>
              <a:t>je menši než </a:t>
            </a:r>
            <a:r>
              <a:rPr lang="cs-CZ" sz="3000" dirty="0" smtClean="0"/>
              <a:t>ztráta, </a:t>
            </a:r>
            <a:r>
              <a:rPr lang="cs-CZ" sz="3000" dirty="0"/>
              <a:t>k niž by </a:t>
            </a:r>
            <a:r>
              <a:rPr lang="cs-CZ" sz="3000" dirty="0" smtClean="0"/>
              <a:t>docházelo při pokračovaní výroby. </a:t>
            </a:r>
          </a:p>
          <a:p>
            <a:r>
              <a:rPr lang="cs-CZ" sz="3000" dirty="0" smtClean="0"/>
              <a:t>Za </a:t>
            </a:r>
            <a:r>
              <a:rPr lang="cs-CZ" sz="3000" dirty="0"/>
              <a:t>bodem uzavřeni, tzn. při ceně </a:t>
            </a:r>
            <a:r>
              <a:rPr lang="cs-CZ" sz="3000" dirty="0" smtClean="0"/>
              <a:t>nižší </a:t>
            </a:r>
            <a:r>
              <a:rPr lang="cs-CZ" sz="3000" dirty="0"/>
              <a:t>než jsou </a:t>
            </a:r>
            <a:r>
              <a:rPr lang="cs-CZ" sz="3000" dirty="0" smtClean="0"/>
              <a:t>průměrné variabilní</a:t>
            </a:r>
            <a:r>
              <a:rPr lang="cs-CZ" sz="3000" dirty="0"/>
              <a:t> </a:t>
            </a:r>
            <a:r>
              <a:rPr lang="cs-CZ" sz="3000" dirty="0" smtClean="0"/>
              <a:t>náklady, firemní </a:t>
            </a:r>
            <a:r>
              <a:rPr lang="cs-CZ" sz="3000" dirty="0"/>
              <a:t>tržby nejenže </a:t>
            </a:r>
            <a:r>
              <a:rPr lang="cs-CZ" sz="3000" dirty="0" smtClean="0"/>
              <a:t>nepřispívají </a:t>
            </a:r>
            <a:r>
              <a:rPr lang="cs-CZ" sz="3000" dirty="0"/>
              <a:t>k pokryti </a:t>
            </a:r>
            <a:r>
              <a:rPr lang="cs-CZ" sz="3000" dirty="0" smtClean="0"/>
              <a:t>fixních nákladů, </a:t>
            </a:r>
            <a:r>
              <a:rPr lang="cs-CZ" sz="3000" dirty="0"/>
              <a:t>ale </a:t>
            </a:r>
            <a:r>
              <a:rPr lang="cs-CZ" sz="3000" dirty="0" smtClean="0"/>
              <a:t>nepokrývají</a:t>
            </a:r>
            <a:r>
              <a:rPr lang="cs-CZ" sz="3000" dirty="0"/>
              <a:t> </a:t>
            </a:r>
            <a:r>
              <a:rPr lang="cs-CZ" sz="3000" dirty="0" smtClean="0"/>
              <a:t>ani náklady variabilní.</a:t>
            </a:r>
            <a:endParaRPr lang="cs-CZ" sz="30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668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860501"/>
          </a:xfrm>
        </p:spPr>
        <p:txBody>
          <a:bodyPr>
            <a:noAutofit/>
          </a:bodyPr>
          <a:lstStyle/>
          <a:p>
            <a:r>
              <a:rPr lang="pl-PL" sz="2000" dirty="0" smtClean="0"/>
              <a:t>Níže uvedený obrázek znazorňuje </a:t>
            </a:r>
            <a:r>
              <a:rPr lang="pl-PL" sz="2000" dirty="0"/>
              <a:t>situaci dokonale konkurenčni firmy, ktera se nachazi v </a:t>
            </a:r>
            <a:r>
              <a:rPr lang="pl-PL" sz="2000" dirty="0" smtClean="0"/>
              <a:t>bodě uzavřeni</a:t>
            </a:r>
            <a:r>
              <a:rPr lang="pl-PL" sz="2000" dirty="0"/>
              <a:t>. </a:t>
            </a:r>
            <a:endParaRPr lang="pl-PL" sz="2000" dirty="0" smtClean="0"/>
          </a:p>
          <a:p>
            <a:r>
              <a:rPr lang="pl-PL" sz="2000" dirty="0" smtClean="0"/>
              <a:t>Cena </a:t>
            </a:r>
            <a:r>
              <a:rPr lang="pl-PL" sz="2000" dirty="0"/>
              <a:t>(</a:t>
            </a:r>
            <a:r>
              <a:rPr lang="pl-PL" sz="2000" i="1" dirty="0"/>
              <a:t>P*</a:t>
            </a:r>
            <a:r>
              <a:rPr lang="pl-PL" sz="2000" dirty="0"/>
              <a:t>) vytvořena trhem, za kterou firma prodava svou produkci, je na </a:t>
            </a:r>
            <a:r>
              <a:rPr lang="pl-PL" sz="2000" dirty="0" smtClean="0"/>
              <a:t>urovni </a:t>
            </a:r>
            <a:r>
              <a:rPr lang="cs-CZ" sz="2000" dirty="0" smtClean="0"/>
              <a:t>průměrných variabilních nákladů </a:t>
            </a:r>
            <a:r>
              <a:rPr lang="cs-CZ" sz="2000" dirty="0"/>
              <a:t>(</a:t>
            </a:r>
            <a:r>
              <a:rPr lang="cs-CZ" sz="2000" i="1" dirty="0"/>
              <a:t>AVC</a:t>
            </a:r>
            <a:r>
              <a:rPr lang="cs-CZ" sz="2000" dirty="0"/>
              <a:t>). </a:t>
            </a:r>
            <a:endParaRPr lang="cs-CZ" sz="2000" dirty="0" smtClean="0"/>
          </a:p>
          <a:p>
            <a:r>
              <a:rPr lang="cs-CZ" sz="2000" dirty="0" smtClean="0"/>
              <a:t>Rozsah </a:t>
            </a:r>
            <a:r>
              <a:rPr lang="cs-CZ" sz="2000" dirty="0"/>
              <a:t>produkce (</a:t>
            </a:r>
            <a:r>
              <a:rPr lang="cs-CZ" sz="2000" i="1" dirty="0"/>
              <a:t>Q*</a:t>
            </a:r>
            <a:r>
              <a:rPr lang="cs-CZ" sz="2000" dirty="0"/>
              <a:t>) byl </a:t>
            </a:r>
            <a:r>
              <a:rPr lang="cs-CZ" sz="2000" dirty="0" smtClean="0"/>
              <a:t>identifikován </a:t>
            </a:r>
            <a:r>
              <a:rPr lang="cs-CZ" sz="2000" dirty="0"/>
              <a:t>v </a:t>
            </a:r>
            <a:r>
              <a:rPr lang="cs-CZ" sz="2000" dirty="0" smtClean="0"/>
              <a:t>bodě, v </a:t>
            </a:r>
            <a:r>
              <a:rPr lang="cs-CZ" sz="2000" dirty="0"/>
              <a:t>němž </a:t>
            </a:r>
            <a:r>
              <a:rPr lang="cs-CZ" sz="2000" i="1" dirty="0"/>
              <a:t>MC = MR</a:t>
            </a:r>
            <a:r>
              <a:rPr lang="cs-CZ" sz="2000" dirty="0"/>
              <a:t>.</a:t>
            </a:r>
            <a:endParaRPr lang="cs-CZ" sz="20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02086" y="3141297"/>
            <a:ext cx="37160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v bodě uzavřeni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598" y="3530427"/>
            <a:ext cx="4875057" cy="266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6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673"/>
            <a:ext cx="8229600" cy="4731465"/>
          </a:xfrm>
        </p:spPr>
        <p:txBody>
          <a:bodyPr>
            <a:noAutofit/>
          </a:bodyPr>
          <a:lstStyle/>
          <a:p>
            <a:endParaRPr lang="cs-CZ" sz="2000" dirty="0" smtClean="0">
              <a:solidFill>
                <a:srgbClr val="C00000"/>
              </a:solidFill>
            </a:endParaRPr>
          </a:p>
          <a:p>
            <a:endParaRPr lang="cs-CZ" sz="2000" dirty="0">
              <a:solidFill>
                <a:srgbClr val="C00000"/>
              </a:solidFill>
            </a:endParaRPr>
          </a:p>
          <a:p>
            <a:endParaRPr lang="cs-CZ" sz="2000" dirty="0" smtClean="0">
              <a:solidFill>
                <a:srgbClr val="C00000"/>
              </a:solidFill>
            </a:endParaRPr>
          </a:p>
          <a:p>
            <a:endParaRPr lang="cs-CZ" sz="2000" dirty="0">
              <a:solidFill>
                <a:srgbClr val="C00000"/>
              </a:solidFill>
            </a:endParaRPr>
          </a:p>
          <a:p>
            <a:endParaRPr lang="cs-CZ" sz="2000" dirty="0" smtClean="0">
              <a:solidFill>
                <a:srgbClr val="C00000"/>
              </a:solidFill>
            </a:endParaRPr>
          </a:p>
          <a:p>
            <a:endParaRPr lang="cs-CZ" sz="2000" dirty="0">
              <a:solidFill>
                <a:srgbClr val="C00000"/>
              </a:solidFill>
            </a:endParaRPr>
          </a:p>
          <a:p>
            <a:endParaRPr lang="cs-CZ" sz="2000" dirty="0" smtClean="0">
              <a:solidFill>
                <a:srgbClr val="C00000"/>
              </a:solidFill>
            </a:endParaRPr>
          </a:p>
          <a:p>
            <a:endParaRPr lang="cs-CZ" sz="2000" dirty="0">
              <a:solidFill>
                <a:srgbClr val="C00000"/>
              </a:solidFill>
            </a:endParaRPr>
          </a:p>
          <a:p>
            <a:r>
              <a:rPr lang="cs-CZ" sz="2000" b="1" dirty="0"/>
              <a:t>Bod uzavření je tak hranicí, která </a:t>
            </a:r>
            <a:r>
              <a:rPr lang="cs-CZ" sz="2000" b="1" dirty="0" smtClean="0"/>
              <a:t>odděluje situaci</a:t>
            </a:r>
            <a:r>
              <a:rPr lang="cs-CZ" sz="2000" b="1" dirty="0"/>
              <a:t>, </a:t>
            </a:r>
            <a:r>
              <a:rPr lang="cs-CZ" sz="2000" dirty="0"/>
              <a:t>ve </a:t>
            </a:r>
            <a:r>
              <a:rPr lang="cs-CZ" sz="2000" dirty="0" smtClean="0"/>
              <a:t>které </a:t>
            </a:r>
            <a:r>
              <a:rPr lang="cs-CZ" sz="2000" dirty="0"/>
              <a:t>je pro firmu </a:t>
            </a:r>
            <a:r>
              <a:rPr lang="cs-CZ" sz="2000" dirty="0" smtClean="0"/>
              <a:t>výhodnější </a:t>
            </a:r>
            <a:r>
              <a:rPr lang="cs-CZ" sz="2000" dirty="0"/>
              <a:t>i se </a:t>
            </a:r>
            <a:r>
              <a:rPr lang="cs-CZ" sz="2000" dirty="0" smtClean="0"/>
              <a:t>ztrátou </a:t>
            </a:r>
            <a:r>
              <a:rPr lang="cs-CZ" sz="2000" dirty="0"/>
              <a:t>pokračovat ve </a:t>
            </a:r>
            <a:r>
              <a:rPr lang="cs-CZ" sz="2000" dirty="0" smtClean="0"/>
              <a:t>výrobě, </a:t>
            </a:r>
            <a:r>
              <a:rPr lang="cs-CZ" sz="2000" dirty="0"/>
              <a:t>a situaci, kdy </a:t>
            </a:r>
            <a:r>
              <a:rPr lang="cs-CZ" sz="2000" dirty="0" smtClean="0"/>
              <a:t>je </a:t>
            </a:r>
            <a:r>
              <a:rPr lang="cs-CZ" sz="2000" b="1" dirty="0" smtClean="0"/>
              <a:t>výhodnější </a:t>
            </a:r>
            <a:r>
              <a:rPr lang="cs-CZ" sz="2000" b="1" dirty="0"/>
              <a:t>výrobu zastavit. </a:t>
            </a:r>
            <a:endParaRPr lang="cs-CZ" sz="2000" b="1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je </a:t>
            </a:r>
            <a:r>
              <a:rPr lang="cs-CZ" sz="2000" b="1" dirty="0">
                <a:solidFill>
                  <a:srgbClr val="C00000"/>
                </a:solidFill>
              </a:rPr>
              <a:t>cena</a:t>
            </a:r>
            <a:r>
              <a:rPr lang="cs-CZ" sz="2000" dirty="0"/>
              <a:t> produktu dane firmy </a:t>
            </a:r>
            <a:r>
              <a:rPr lang="cs-CZ" sz="2000" b="1" dirty="0" smtClean="0">
                <a:solidFill>
                  <a:srgbClr val="C00000"/>
                </a:solidFill>
              </a:rPr>
              <a:t>nižší</a:t>
            </a:r>
            <a:r>
              <a:rPr lang="cs-CZ" sz="2000" dirty="0" smtClean="0"/>
              <a:t>, </a:t>
            </a:r>
            <a:r>
              <a:rPr lang="cs-CZ" sz="2000" dirty="0"/>
              <a:t>než jsou </a:t>
            </a:r>
            <a:r>
              <a:rPr lang="cs-CZ" sz="2000" dirty="0" smtClean="0"/>
              <a:t>její </a:t>
            </a:r>
            <a:r>
              <a:rPr lang="cs-CZ" sz="2000" b="1" dirty="0" smtClean="0">
                <a:solidFill>
                  <a:srgbClr val="C00000"/>
                </a:solidFill>
              </a:rPr>
              <a:t>průměrné</a:t>
            </a:r>
            <a:r>
              <a:rPr lang="cs-CZ" sz="2000" b="1" dirty="0">
                <a:solidFill>
                  <a:srgbClr val="C00000"/>
                </a:solidFill>
              </a:rPr>
              <a:t> </a:t>
            </a:r>
            <a:r>
              <a:rPr lang="pl-PL" sz="2000" b="1" dirty="0" smtClean="0">
                <a:solidFill>
                  <a:srgbClr val="C00000"/>
                </a:solidFill>
              </a:rPr>
              <a:t>variabilni </a:t>
            </a:r>
            <a:r>
              <a:rPr lang="pl-PL" sz="2000" b="1" dirty="0">
                <a:solidFill>
                  <a:srgbClr val="C00000"/>
                </a:solidFill>
              </a:rPr>
              <a:t>naklady</a:t>
            </a:r>
            <a:r>
              <a:rPr lang="pl-PL" sz="2000" dirty="0"/>
              <a:t>, je třeba vyrobu zastavit.</a:t>
            </a:r>
            <a:endParaRPr lang="cs-CZ" sz="1400" dirty="0">
              <a:solidFill>
                <a:srgbClr val="C00000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80144" y="1546673"/>
            <a:ext cx="37160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i="1" dirty="0">
                <a:latin typeface="MinionPro-It"/>
              </a:rPr>
              <a:t>Dokonale konkurenčni firma v bodě uzavřeni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447" y="1854450"/>
            <a:ext cx="4875057" cy="266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7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673"/>
            <a:ext cx="8229600" cy="4731465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Bod uzavření dokonale konkurenční firmy v krátkém období: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TR &lt; TC – firma vykazuje ztrátu;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TR &gt; TC – firma by měla ve výrobě pokračovat;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P &gt; AVC – firma ve výrobě pokračuje;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P &lt; AVC – firma ve výrobě nepokračuje;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P = AVC – BOD UZAVŘENÍ FIRMY.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439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Efektivnost dokonale konkurenčního trhu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673"/>
            <a:ext cx="8229600" cy="4731465"/>
          </a:xfrm>
        </p:spPr>
        <p:txBody>
          <a:bodyPr>
            <a:noAutofit/>
          </a:bodyPr>
          <a:lstStyle/>
          <a:p>
            <a:r>
              <a:rPr lang="cs-CZ" sz="2800" dirty="0"/>
              <a:t>Pokud efektivnost pojmeme ze strany firem, hovoříme o </a:t>
            </a:r>
            <a:r>
              <a:rPr lang="cs-CZ" sz="2800" b="1" dirty="0"/>
              <a:t>výrobní efektivnosti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smtClean="0"/>
              <a:t>Tato </a:t>
            </a:r>
            <a:r>
              <a:rPr lang="cs-CZ" sz="2800" dirty="0"/>
              <a:t>efektivnost je dosažena v případě, že firmy působící na trhu vyrábějí daný objem výstupu s minimálními náklady. </a:t>
            </a:r>
            <a:endParaRPr lang="cs-CZ" sz="2800" dirty="0" smtClean="0"/>
          </a:p>
          <a:p>
            <a:r>
              <a:rPr lang="cs-CZ" sz="2800" dirty="0" smtClean="0"/>
              <a:t>Protože </a:t>
            </a:r>
            <a:r>
              <a:rPr lang="cs-CZ" sz="2800" dirty="0"/>
              <a:t>všechny firmy, které působí v dokonale konkurenčním prostředí, produkují s minimálními dlouhodobými průměrnými náklady, můžeme dokonale konkurenční odvětví označit za výrobně efektivní. 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6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Efektivnost dokonale konkurenčního trhu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673"/>
            <a:ext cx="8229600" cy="4731465"/>
          </a:xfrm>
        </p:spPr>
        <p:txBody>
          <a:bodyPr>
            <a:noAutofit/>
          </a:bodyPr>
          <a:lstStyle/>
          <a:p>
            <a:r>
              <a:rPr lang="cs-CZ" sz="2400" dirty="0"/>
              <a:t>Pokud se na efektivnost podíváme z pohledu spotřebitele, hovoříme o </a:t>
            </a:r>
            <a:r>
              <a:rPr lang="cs-CZ" sz="2400" b="1" dirty="0"/>
              <a:t>alokační (</a:t>
            </a:r>
            <a:r>
              <a:rPr lang="cs-CZ" sz="2400" b="1" dirty="0" smtClean="0"/>
              <a:t>rozdělovací</a:t>
            </a:r>
            <a:r>
              <a:rPr lang="cs-CZ" sz="2400" b="1" dirty="0"/>
              <a:t>) efektivnosti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Této </a:t>
            </a:r>
            <a:r>
              <a:rPr lang="cs-CZ" sz="2400" dirty="0"/>
              <a:t>efektivnosti je dosaženo v případě, kdy objem výstupu firem </a:t>
            </a:r>
            <a:r>
              <a:rPr lang="cs-CZ" sz="2400" dirty="0" smtClean="0"/>
              <a:t>působících </a:t>
            </a:r>
            <a:r>
              <a:rPr lang="cs-CZ" sz="2400" dirty="0"/>
              <a:t>v dokonale konkurenčním odvětví odpovídá ochotě spotřebitelů při daných cenách tento objem poptávat. </a:t>
            </a:r>
            <a:endParaRPr lang="cs-CZ" sz="2400" dirty="0" smtClean="0"/>
          </a:p>
          <a:p>
            <a:pPr lvl="1"/>
            <a:r>
              <a:rPr lang="cs-CZ" sz="2000" dirty="0" smtClean="0"/>
              <a:t>Jinak </a:t>
            </a:r>
            <a:r>
              <a:rPr lang="cs-CZ" sz="2000" dirty="0"/>
              <a:t>řečeno, dojde k vyrovnání tržní nabídky a poptávky, resp. k vy-rovnání ceny, mezního užitku spotřebitele a mezních nákladů firmy. </a:t>
            </a:r>
            <a:endParaRPr lang="cs-CZ" sz="2000" dirty="0" smtClean="0"/>
          </a:p>
          <a:p>
            <a:pPr lvl="1"/>
            <a:r>
              <a:rPr lang="cs-CZ" sz="2000" dirty="0" smtClean="0"/>
              <a:t>Protože </a:t>
            </a:r>
            <a:r>
              <a:rPr lang="cs-CZ" sz="2000" dirty="0"/>
              <a:t>dokonale </a:t>
            </a:r>
            <a:r>
              <a:rPr lang="cs-CZ" sz="2000" dirty="0" smtClean="0"/>
              <a:t>konkurenčního </a:t>
            </a:r>
            <a:r>
              <a:rPr lang="cs-CZ" sz="2000" dirty="0"/>
              <a:t>odvětví tyto skutečnosti splňuje, můžeme jej taktéž označit za alokačně </a:t>
            </a:r>
            <a:r>
              <a:rPr lang="cs-CZ" sz="2000" dirty="0" smtClean="0"/>
              <a:t>efektivní</a:t>
            </a:r>
            <a:r>
              <a:rPr lang="cs-CZ" sz="2000" dirty="0"/>
              <a:t>. 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613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Efektivnost dokonale konkurenčního trhu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673"/>
            <a:ext cx="8229600" cy="4731465"/>
          </a:xfrm>
        </p:spPr>
        <p:txBody>
          <a:bodyPr>
            <a:noAutofit/>
          </a:bodyPr>
          <a:lstStyle/>
          <a:p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975" y="1965919"/>
            <a:ext cx="4763518" cy="420070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3250164" y="1546673"/>
            <a:ext cx="26436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Efektivnost a celkový přebytek </a:t>
            </a:r>
          </a:p>
        </p:txBody>
      </p:sp>
    </p:spTree>
    <p:extLst>
      <p:ext uri="{BB962C8B-B14F-4D97-AF65-F5344CB8AC3E}">
        <p14:creationId xmlns:p14="http://schemas.microsoft.com/office/powerpoint/2010/main" val="35989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Efektivnost dokonale konkurenčního trhu</a:t>
            </a:r>
            <a:endParaRPr lang="cs-CZ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46673"/>
                <a:ext cx="8229600" cy="4731465"/>
              </a:xfrm>
            </p:spPr>
            <p:txBody>
              <a:bodyPr>
                <a:noAutofit/>
              </a:bodyPr>
              <a:lstStyle/>
              <a:p>
                <a:r>
                  <a:rPr lang="cs-CZ" dirty="0" smtClean="0"/>
                  <a:t>Když se v tržní ekonomice naplní podmínka rovnosti ceny, mezního užitku a mezních nákladů (P = MU = MC), dochází k maximální efektivnosti a celkovému přebytku, který se skládá z přebytku spotřebitele a přebytku výrobce. </a:t>
                </a:r>
              </a:p>
              <a:p>
                <a:r>
                  <a:rPr lang="cs-CZ" dirty="0" smtClean="0"/>
                  <a:t>V </a:t>
                </a:r>
                <a:r>
                  <a:rPr lang="cs-CZ" dirty="0"/>
                  <a:t>tomto optimálním bodě, například při úrovni produkce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 smtClean="0"/>
                  <a:t>​</a:t>
                </a:r>
                <a:r>
                  <a:rPr lang="cs-CZ" dirty="0"/>
                  <a:t>, se celkový přebytek nachází na maximální úrovni.</a:t>
                </a:r>
                <a:endParaRPr lang="cs-CZ" sz="12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46673"/>
                <a:ext cx="8229600" cy="4731465"/>
              </a:xfrm>
              <a:blipFill>
                <a:blip r:embed="rId2"/>
                <a:stretch>
                  <a:fillRect t="-515" b="-11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183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Efektivnost dokonale konkurenčního trhu</a:t>
            </a:r>
            <a:endParaRPr lang="cs-CZ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46673"/>
                <a:ext cx="8229600" cy="4731465"/>
              </a:xfrm>
            </p:spPr>
            <p:txBody>
              <a:bodyPr>
                <a:noAutofit/>
              </a:bodyPr>
              <a:lstStyle/>
              <a:p>
                <a:r>
                  <a:rPr lang="cs-CZ" sz="2800" dirty="0" smtClean="0"/>
                  <a:t>Pokud by však firmy produkovaly množství výstupu nad tuto úroveň, například až na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sz="2800" dirty="0" smtClean="0"/>
                  <a:t>​</a:t>
                </a:r>
                <a:r>
                  <a:rPr lang="cs-CZ" sz="2800" dirty="0"/>
                  <a:t>, celkový přebytek by se snížil. </a:t>
                </a:r>
                <a:endParaRPr lang="cs-CZ" sz="2800" dirty="0" smtClean="0"/>
              </a:p>
              <a:p>
                <a:r>
                  <a:rPr lang="cs-CZ" sz="2800" dirty="0" smtClean="0"/>
                  <a:t>To </a:t>
                </a:r>
                <a:r>
                  <a:rPr lang="cs-CZ" sz="2800" dirty="0"/>
                  <a:t>by nastalo proto, že mezní užitek, který spotřebitelé získávají, by byl nižší než mezní náklady výroby, což by vedlo k neefektivnosti na trhu. </a:t>
                </a:r>
                <a:endParaRPr lang="cs-CZ" sz="2800" dirty="0" smtClean="0"/>
              </a:p>
              <a:p>
                <a:r>
                  <a:rPr lang="cs-CZ" sz="2800" dirty="0" smtClean="0"/>
                  <a:t>Tím </a:t>
                </a:r>
                <a:r>
                  <a:rPr lang="cs-CZ" sz="2800" dirty="0"/>
                  <a:t>pádem lze vyvodit, že dokonalá konkurence dosahuje efektivnosti právě v bodě, kde se množství produkce rovná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2800" dirty="0" smtClean="0"/>
                  <a:t>.</a:t>
                </a:r>
                <a:endParaRPr lang="cs-CZ" sz="11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46673"/>
                <a:ext cx="8229600" cy="4731465"/>
              </a:xfrm>
              <a:blipFill>
                <a:blip r:embed="rId2"/>
                <a:stretch>
                  <a:fillRect t="-258" r="-1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82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73464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Ačkoli je dokonala konkurence </a:t>
            </a:r>
            <a:r>
              <a:rPr lang="cs-CZ" b="1" dirty="0" smtClean="0"/>
              <a:t>teoretickým </a:t>
            </a:r>
            <a:r>
              <a:rPr lang="cs-CZ" b="1" dirty="0"/>
              <a:t>modelem</a:t>
            </a:r>
            <a:r>
              <a:rPr lang="cs-CZ" dirty="0"/>
              <a:t>, mohou se v </a:t>
            </a:r>
            <a:r>
              <a:rPr lang="cs-CZ" dirty="0" smtClean="0"/>
              <a:t>některých odvětvích vyskytovat tržní </a:t>
            </a:r>
            <a:r>
              <a:rPr lang="cs-CZ" dirty="0"/>
              <a:t>situace, </a:t>
            </a:r>
            <a:r>
              <a:rPr lang="cs-CZ" dirty="0" smtClean="0"/>
              <a:t>které </a:t>
            </a:r>
            <a:r>
              <a:rPr lang="cs-CZ" dirty="0"/>
              <a:t>se </a:t>
            </a:r>
            <a:r>
              <a:rPr lang="cs-CZ" dirty="0" smtClean="0"/>
              <a:t>některým svým </a:t>
            </a:r>
            <a:r>
              <a:rPr lang="cs-CZ" dirty="0"/>
              <a:t>rysem dokonale konkurenci </a:t>
            </a:r>
            <a:r>
              <a:rPr lang="cs-CZ" dirty="0" smtClean="0"/>
              <a:t>blíží. </a:t>
            </a:r>
          </a:p>
          <a:p>
            <a:r>
              <a:rPr lang="cs-CZ" i="1" dirty="0" smtClean="0"/>
              <a:t>Takovým odvětvím</a:t>
            </a:r>
            <a:r>
              <a:rPr lang="cs-CZ" i="1" dirty="0"/>
              <a:t> </a:t>
            </a:r>
            <a:r>
              <a:rPr lang="cs-CZ" i="1" dirty="0" smtClean="0"/>
              <a:t>jsou </a:t>
            </a:r>
            <a:r>
              <a:rPr lang="cs-CZ" i="1" dirty="0"/>
              <a:t>např. </a:t>
            </a:r>
            <a:r>
              <a:rPr lang="cs-CZ" i="1" dirty="0" smtClean="0"/>
              <a:t>obilnářství, zelinářství, </a:t>
            </a:r>
            <a:r>
              <a:rPr lang="cs-CZ" i="1" dirty="0"/>
              <a:t>produkce </a:t>
            </a:r>
            <a:r>
              <a:rPr lang="cs-CZ" i="1" dirty="0" smtClean="0"/>
              <a:t>citrusových šťáv </a:t>
            </a:r>
            <a:r>
              <a:rPr lang="cs-CZ" i="1" dirty="0"/>
              <a:t>(USA), chov dobytka, maloobchod.</a:t>
            </a:r>
          </a:p>
          <a:p>
            <a:r>
              <a:rPr lang="cs-CZ" i="1" dirty="0"/>
              <a:t>Rozhodnuti </a:t>
            </a:r>
            <a:r>
              <a:rPr lang="cs-CZ" i="1" dirty="0" smtClean="0"/>
              <a:t>jednotlivých farmářů </a:t>
            </a:r>
            <a:r>
              <a:rPr lang="cs-CZ" i="1" dirty="0"/>
              <a:t>či producentů o změně rozsahu produkce, tzn. </a:t>
            </a:r>
            <a:r>
              <a:rPr lang="cs-CZ" i="1" dirty="0" smtClean="0"/>
              <a:t>nabídky, nikterak neovlivni tržní </a:t>
            </a:r>
            <a:r>
              <a:rPr lang="cs-CZ" i="1" dirty="0"/>
              <a:t>cenu, neboť jejich </a:t>
            </a:r>
            <a:r>
              <a:rPr lang="cs-CZ" i="1" dirty="0" smtClean="0"/>
              <a:t>podíl </a:t>
            </a:r>
            <a:r>
              <a:rPr lang="cs-CZ" i="1" dirty="0"/>
              <a:t>na </a:t>
            </a:r>
            <a:r>
              <a:rPr lang="cs-CZ" i="1" dirty="0" smtClean="0"/>
              <a:t>celkové tržní nabídce </a:t>
            </a:r>
            <a:r>
              <a:rPr lang="cs-CZ" i="1" dirty="0"/>
              <a:t>je </a:t>
            </a:r>
            <a:r>
              <a:rPr lang="cs-CZ" i="1" dirty="0" smtClean="0"/>
              <a:t>malý.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15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C00000"/>
                </a:solidFill>
              </a:rPr>
              <a:t>Efektivnost dokonale konkurenčního trhu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6673"/>
            <a:ext cx="8229600" cy="4731465"/>
          </a:xfrm>
        </p:spPr>
        <p:txBody>
          <a:bodyPr>
            <a:noAutofit/>
          </a:bodyPr>
          <a:lstStyle/>
          <a:p>
            <a:r>
              <a:rPr lang="cs-CZ" sz="2800" dirty="0"/>
              <a:t>Efektivnost v tomto kontextu znamená, že zdroje jsou alokovány tak, aby maximalizovaly celkový přebytek společnosti, což je ideální cíl pro jakoukoli ekonomiku.</a:t>
            </a:r>
            <a:endParaRPr lang="cs-CZ" sz="1100" b="1" dirty="0">
              <a:solidFill>
                <a:schemeClr val="tx1"/>
              </a:solidFill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907" y="3044283"/>
            <a:ext cx="3476195" cy="306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96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1. Dokonale </a:t>
            </a:r>
            <a:r>
              <a:rPr lang="cs-CZ" b="1" dirty="0"/>
              <a:t>konkurenční firma má celkové denní tržby 30 000 Kč. Mezní a průměrné náklady v bodě optima jsou MC = 50 Kč a AC = 60 Kč. Fixní náklady jsou 8 000 Kč.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a</a:t>
            </a:r>
            <a:r>
              <a:rPr lang="cs-CZ" dirty="0"/>
              <a:t>) Jaký je optimální objem produkce? Napište </a:t>
            </a:r>
            <a:r>
              <a:rPr lang="cs-CZ" dirty="0" smtClean="0"/>
              <a:t>	podmínku </a:t>
            </a:r>
            <a:r>
              <a:rPr lang="cs-CZ" dirty="0"/>
              <a:t>krátkodobé rovnováhy této firmy.</a:t>
            </a:r>
            <a:br>
              <a:rPr lang="cs-CZ" dirty="0"/>
            </a:br>
            <a:r>
              <a:rPr lang="cs-CZ" dirty="0" smtClean="0"/>
              <a:t>	b</a:t>
            </a:r>
            <a:r>
              <a:rPr lang="cs-CZ" dirty="0"/>
              <a:t>) Vypočítejte AVC. </a:t>
            </a:r>
            <a:br>
              <a:rPr lang="cs-CZ" dirty="0"/>
            </a:br>
            <a:r>
              <a:rPr lang="cs-CZ" dirty="0" smtClean="0"/>
              <a:t>	c</a:t>
            </a:r>
            <a:r>
              <a:rPr lang="cs-CZ" dirty="0"/>
              <a:t>) Vypočtěte hospodářský výsledek firmy a </a:t>
            </a:r>
            <a:r>
              <a:rPr lang="cs-CZ" dirty="0" smtClean="0"/>
              <a:t>	zhodnoťte </a:t>
            </a:r>
            <a:r>
              <a:rPr lang="cs-CZ" dirty="0"/>
              <a:t>její situaci v krátkém </a:t>
            </a:r>
            <a:r>
              <a:rPr lang="cs-CZ" dirty="0" smtClean="0"/>
              <a:t>období</a:t>
            </a:r>
            <a:r>
              <a:rPr lang="cs-CZ" dirty="0"/>
              <a:t>, tj. zda </a:t>
            </a:r>
            <a:r>
              <a:rPr lang="cs-CZ" dirty="0" smtClean="0"/>
              <a:t>	má </a:t>
            </a:r>
            <a:r>
              <a:rPr lang="cs-CZ" dirty="0"/>
              <a:t>firma za těchto podmínek v oboru podnikat </a:t>
            </a:r>
            <a:r>
              <a:rPr lang="cs-CZ" dirty="0" smtClean="0"/>
              <a:t>	nebo </a:t>
            </a:r>
            <a:r>
              <a:rPr lang="cs-CZ" dirty="0"/>
              <a:t>má uzavřít výrobu. </a:t>
            </a:r>
            <a:br>
              <a:rPr lang="cs-CZ" dirty="0"/>
            </a:b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6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 lnSpcReduction="10000"/>
          </a:bodyPr>
          <a:lstStyle/>
          <a:p>
            <a:pPr indent="-457200">
              <a:buAutoNum type="arabicPeriod"/>
            </a:pPr>
            <a:r>
              <a:rPr lang="cs-CZ" sz="2400" b="1" dirty="0" smtClean="0"/>
              <a:t>Dokonale </a:t>
            </a:r>
            <a:r>
              <a:rPr lang="cs-CZ" sz="2400" b="1" dirty="0"/>
              <a:t>konkurenční firma má celkové denní tržby 30 000 Kč. Mezní a průměrné náklady v bodě optima jsou MC = 50 Kč a AC = 60 Kč. Fixní náklady jsou 8 000 Kč.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a</a:t>
            </a:r>
            <a:r>
              <a:rPr lang="cs-CZ" sz="2400" dirty="0"/>
              <a:t>) Jaký je optimální objem produkce? Napište </a:t>
            </a:r>
            <a:r>
              <a:rPr lang="cs-CZ" sz="2400" dirty="0" smtClean="0"/>
              <a:t>podmínku 	krátkodobé rovnováhy </a:t>
            </a:r>
            <a:r>
              <a:rPr lang="cs-CZ" sz="2400" dirty="0"/>
              <a:t>této firmy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400" dirty="0"/>
              <a:t>P = MC = MR</a:t>
            </a:r>
          </a:p>
          <a:p>
            <a:pPr marL="0" indent="0">
              <a:buNone/>
            </a:pPr>
            <a:r>
              <a:rPr lang="cs-CZ" sz="2400" dirty="0"/>
              <a:t>TR = P * Q</a:t>
            </a:r>
          </a:p>
          <a:p>
            <a:pPr marL="0" indent="0">
              <a:buNone/>
            </a:pPr>
            <a:r>
              <a:rPr lang="cs-CZ" sz="2400" dirty="0"/>
              <a:t>30 000 = 50Q</a:t>
            </a:r>
          </a:p>
          <a:p>
            <a:pPr marL="0" indent="0">
              <a:buNone/>
            </a:pPr>
            <a:r>
              <a:rPr lang="cs-CZ" sz="2400" b="1" u="sng" dirty="0">
                <a:solidFill>
                  <a:srgbClr val="C00000"/>
                </a:solidFill>
              </a:rPr>
              <a:t>Q = 600 ks</a:t>
            </a: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	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844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indent="-457200">
              <a:buAutoNum type="arabicPeriod"/>
            </a:pPr>
            <a:r>
              <a:rPr lang="cs-CZ" sz="2400" b="1" dirty="0" smtClean="0"/>
              <a:t>Dokonale </a:t>
            </a:r>
            <a:r>
              <a:rPr lang="cs-CZ" sz="2400" b="1" dirty="0"/>
              <a:t>konkurenční firma má celkové denní tržby 30 000 Kč. Mezní a průměrné náklady v bodě optima jsou MC = 50 Kč a AC = 60 Kč. Fixní náklady jsou 8 000 Kč.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b</a:t>
            </a:r>
            <a:r>
              <a:rPr lang="cs-CZ" sz="2400" dirty="0"/>
              <a:t>) Vypočítejte AVC.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702527" y="3061009"/>
                <a:ext cx="1528495" cy="7488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𝐴𝑉𝐶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𝑉𝐶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27" y="3061009"/>
                <a:ext cx="1528495" cy="7488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546410" y="3998519"/>
            <a:ext cx="53748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sz="2000" dirty="0"/>
              <a:t>TC = AC * </a:t>
            </a:r>
            <a:r>
              <a:rPr lang="cs-CZ" sz="2000" dirty="0" smtClean="0"/>
              <a:t>Q </a:t>
            </a:r>
          </a:p>
          <a:p>
            <a:pPr marL="0" indent="0">
              <a:buNone/>
            </a:pPr>
            <a:r>
              <a:rPr lang="cs-CZ" sz="2000" dirty="0" smtClean="0"/>
              <a:t>TC = 60*600 </a:t>
            </a:r>
          </a:p>
          <a:p>
            <a:pPr marL="0" indent="0">
              <a:buNone/>
            </a:pPr>
            <a:r>
              <a:rPr lang="cs-CZ" sz="2000" b="1" dirty="0" smtClean="0"/>
              <a:t>TC = </a:t>
            </a:r>
            <a:r>
              <a:rPr lang="cs-CZ" sz="2000" b="1" u="sng" dirty="0"/>
              <a:t>36 000 Kč</a:t>
            </a: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TC = FC + VC</a:t>
            </a:r>
          </a:p>
          <a:p>
            <a:pPr marL="0" indent="0">
              <a:buNone/>
            </a:pPr>
            <a:r>
              <a:rPr lang="cs-CZ" sz="2000" dirty="0"/>
              <a:t>VC = TC – FC</a:t>
            </a:r>
          </a:p>
          <a:p>
            <a:pPr marL="0" indent="0">
              <a:buNone/>
            </a:pPr>
            <a:r>
              <a:rPr lang="cs-CZ" sz="2000" dirty="0"/>
              <a:t>VC = 36 000 – 8 000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b="1" u="sng" dirty="0" smtClean="0"/>
              <a:t>VC = </a:t>
            </a:r>
            <a:r>
              <a:rPr lang="cs-CZ" sz="2000" b="1" u="sng" dirty="0"/>
              <a:t>28 000 Kč</a:t>
            </a:r>
            <a:endParaRPr lang="cs-CZ" sz="20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3631580" y="3035408"/>
                <a:ext cx="205517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𝐴𝑉𝐶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28 000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600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580" y="3035408"/>
                <a:ext cx="2055178" cy="6914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3631580" y="4000891"/>
                <a:ext cx="23718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𝑨𝑽𝑪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𝟒𝟔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580" y="4000891"/>
                <a:ext cx="2371868" cy="369332"/>
              </a:xfrm>
              <a:prstGeom prst="rect">
                <a:avLst/>
              </a:prstGeom>
              <a:blipFill>
                <a:blip r:embed="rId4"/>
                <a:stretch>
                  <a:fillRect l="-2314" r="-2314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83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indent="-457200">
              <a:buAutoNum type="arabicPeriod"/>
            </a:pPr>
            <a:r>
              <a:rPr lang="cs-CZ" sz="2400" b="1" dirty="0" smtClean="0"/>
              <a:t>Dokonale </a:t>
            </a:r>
            <a:r>
              <a:rPr lang="cs-CZ" sz="2400" b="1" dirty="0"/>
              <a:t>konkurenční firma má celkové denní tržby 30 000 Kč. Mezní a průměrné náklady v bodě optima jsou MC = 50 Kč a AC = 60 Kč. Fixní náklady jsou 8 000 Kč.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dirty="0"/>
              <a:t>c) Vypočtěte hospodářský výsledek firmy a 	zhodnoťte její </a:t>
            </a:r>
            <a:r>
              <a:rPr lang="cs-CZ" sz="2400" dirty="0" smtClean="0"/>
              <a:t>	situaci </a:t>
            </a:r>
            <a:r>
              <a:rPr lang="cs-CZ" sz="2400" dirty="0"/>
              <a:t>v krátkém období, tj. zda </a:t>
            </a:r>
            <a:r>
              <a:rPr lang="cs-CZ" sz="2400" dirty="0" smtClean="0"/>
              <a:t>má </a:t>
            </a:r>
            <a:r>
              <a:rPr lang="cs-CZ" sz="2400" dirty="0"/>
              <a:t>firma za těchto </a:t>
            </a:r>
            <a:r>
              <a:rPr lang="cs-CZ" sz="2400" dirty="0" smtClean="0"/>
              <a:t>	podmínek </a:t>
            </a:r>
            <a:r>
              <a:rPr lang="cs-CZ" sz="2400" dirty="0"/>
              <a:t>v oboru podnikat </a:t>
            </a:r>
            <a:r>
              <a:rPr lang="cs-CZ" sz="2400" dirty="0" smtClean="0"/>
              <a:t>nebo </a:t>
            </a:r>
            <a:r>
              <a:rPr lang="cs-CZ" sz="2400" dirty="0"/>
              <a:t>má uzavřít výrobu. </a:t>
            </a:r>
            <a:br>
              <a:rPr lang="cs-CZ" sz="2400" dirty="0"/>
            </a:br>
            <a:r>
              <a:rPr lang="cs-CZ" dirty="0"/>
              <a:t/>
            </a:r>
            <a:br>
              <a:rPr lang="cs-CZ" dirty="0"/>
            </a:b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54/59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57200" y="3704275"/>
            <a:ext cx="84414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el-GR" sz="2000" dirty="0" smtClean="0"/>
              <a:t>π</a:t>
            </a:r>
            <a:r>
              <a:rPr lang="cs-CZ" sz="2000" dirty="0" smtClean="0"/>
              <a:t> </a:t>
            </a:r>
            <a:r>
              <a:rPr lang="cs-CZ" sz="2000" dirty="0"/>
              <a:t>= TR – TC</a:t>
            </a:r>
          </a:p>
          <a:p>
            <a:pPr marL="0" indent="0">
              <a:buNone/>
            </a:pPr>
            <a:r>
              <a:rPr lang="cs-CZ" sz="2000" dirty="0"/>
              <a:t>30 000 – 36 000 </a:t>
            </a:r>
            <a:endParaRPr lang="cs-CZ" sz="2000" dirty="0" smtClean="0"/>
          </a:p>
          <a:p>
            <a:pPr marL="0" indent="0">
              <a:buNone/>
            </a:pPr>
            <a:r>
              <a:rPr lang="el-GR" sz="2000" dirty="0" smtClean="0"/>
              <a:t>π</a:t>
            </a:r>
            <a:r>
              <a:rPr lang="cs-CZ" sz="2000" dirty="0" smtClean="0"/>
              <a:t> = </a:t>
            </a:r>
            <a:r>
              <a:rPr lang="cs-CZ" sz="2000" dirty="0"/>
              <a:t>- 6 000 Kč</a:t>
            </a:r>
          </a:p>
          <a:p>
            <a:pPr marL="0" indent="0">
              <a:buNone/>
            </a:pPr>
            <a:r>
              <a:rPr lang="cs-CZ" sz="2000" dirty="0"/>
              <a:t>Ztráta je 6 000 Kč</a:t>
            </a:r>
          </a:p>
          <a:p>
            <a:pPr marL="0" indent="0">
              <a:buNone/>
            </a:pPr>
            <a:r>
              <a:rPr lang="cs-CZ" sz="2000" dirty="0"/>
              <a:t> P &gt; AVC</a:t>
            </a:r>
          </a:p>
          <a:p>
            <a:pPr marL="0" indent="0">
              <a:buNone/>
            </a:pPr>
            <a:r>
              <a:rPr lang="cs-CZ" sz="2000" dirty="0"/>
              <a:t>50 &gt; </a:t>
            </a:r>
            <a:r>
              <a:rPr lang="cs-CZ" sz="2000" dirty="0" smtClean="0"/>
              <a:t>46,67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Firma může vyrábět, i když je ztrátová, protože cena je vyšší než AVC.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33969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857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2. Sklizeň </a:t>
            </a:r>
            <a:r>
              <a:rPr lang="cs-CZ" sz="2400" b="1" dirty="0"/>
              <a:t>a prodej palivového dříví v určitém období na DK trhu. Cena dříví je 70 Kč za běžný metr. Krátkodobé TC lze vyjádřit následující funkcí TC = 800 + </a:t>
            </a:r>
            <a:r>
              <a:rPr lang="cs-CZ" sz="2400" b="1" dirty="0" smtClean="0"/>
              <a:t>16Q </a:t>
            </a:r>
            <a:r>
              <a:rPr lang="cs-CZ" sz="2400" b="1" dirty="0"/>
              <a:t>+ Q</a:t>
            </a:r>
            <a:r>
              <a:rPr lang="cs-CZ" sz="2400" b="1" baseline="30000" dirty="0"/>
              <a:t>2</a:t>
            </a:r>
            <a:r>
              <a:rPr lang="cs-CZ" sz="2400" b="1" dirty="0"/>
              <a:t>, kde Q je počet metrů dříví za měsíc.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b="1" dirty="0" smtClean="0"/>
              <a:t>a</a:t>
            </a:r>
            <a:r>
              <a:rPr lang="cs-CZ" sz="2400" b="1" dirty="0"/>
              <a:t>) Určete, při jakém výstupu dochází k maximalizaci zisku.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b="1" dirty="0" smtClean="0"/>
              <a:t>b</a:t>
            </a:r>
            <a:r>
              <a:rPr lang="cs-CZ" sz="2400" b="1" dirty="0"/>
              <a:t>) Vypočtěte krátkodobý zisk nebo ztrátu.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b="1" dirty="0" smtClean="0"/>
              <a:t>c</a:t>
            </a:r>
            <a:r>
              <a:rPr lang="cs-CZ" sz="2400" b="1" dirty="0"/>
              <a:t>) Měla by firma vyrábět nebo by měla ukončit činnost?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55/59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017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8573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2. Sklizeň </a:t>
            </a:r>
            <a:r>
              <a:rPr lang="cs-CZ" sz="2400" b="1" dirty="0"/>
              <a:t>a prodej palivového dříví v určitém období na DK trhu. Cena dříví je 70 Kč za běžný metr. Krátkodobé TC lze vyjádřit následující funkcí TC = 800 + </a:t>
            </a:r>
            <a:r>
              <a:rPr lang="cs-CZ" sz="2400" b="1" dirty="0" smtClean="0"/>
              <a:t>16Q </a:t>
            </a:r>
            <a:r>
              <a:rPr lang="cs-CZ" sz="2400" b="1" dirty="0"/>
              <a:t>+ Q</a:t>
            </a:r>
            <a:r>
              <a:rPr lang="cs-CZ" sz="2400" b="1" baseline="30000" dirty="0"/>
              <a:t>2</a:t>
            </a:r>
            <a:r>
              <a:rPr lang="cs-CZ" sz="2400" b="1" dirty="0"/>
              <a:t>, kde Q je počet metrů dříví za měsíc.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b="1" dirty="0" smtClean="0"/>
              <a:t>a</a:t>
            </a:r>
            <a:r>
              <a:rPr lang="cs-CZ" sz="2400" b="1" dirty="0"/>
              <a:t>) Určete, při jakém výstupu dochází k maximalizaci zisku</a:t>
            </a:r>
            <a:r>
              <a:rPr lang="cs-CZ" sz="2400" b="1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MR=MC</a:t>
            </a:r>
          </a:p>
          <a:p>
            <a:pPr marL="0" indent="0">
              <a:buNone/>
            </a:pPr>
            <a:r>
              <a:rPr lang="cs-CZ" sz="2000" dirty="0"/>
              <a:t>MR = P = 70 Kč</a:t>
            </a:r>
          </a:p>
          <a:p>
            <a:pPr marL="0" indent="0">
              <a:buNone/>
            </a:pPr>
            <a:r>
              <a:rPr lang="cs-CZ" sz="2000" dirty="0"/>
              <a:t>TC = 800 + 16Q + Q</a:t>
            </a:r>
            <a:r>
              <a:rPr lang="cs-CZ" sz="2000" baseline="30000" dirty="0"/>
              <a:t>2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MC </a:t>
            </a:r>
            <a:r>
              <a:rPr lang="cs-CZ" sz="2000" dirty="0"/>
              <a:t>= 16 + 2Q</a:t>
            </a:r>
          </a:p>
          <a:p>
            <a:pPr marL="0" indent="0">
              <a:buNone/>
            </a:pPr>
            <a:r>
              <a:rPr lang="cs-CZ" sz="2000" dirty="0"/>
              <a:t>70 = 16 + 2Q</a:t>
            </a:r>
          </a:p>
          <a:p>
            <a:pPr marL="0" indent="0">
              <a:buNone/>
            </a:pPr>
            <a:r>
              <a:rPr lang="cs-CZ" sz="2000" dirty="0"/>
              <a:t>2Q = 54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C00000"/>
                </a:solidFill>
              </a:rPr>
              <a:t>Q = 27 ks</a:t>
            </a:r>
            <a:endParaRPr lang="cs-CZ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164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8573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2. Sklizeň </a:t>
            </a:r>
            <a:r>
              <a:rPr lang="cs-CZ" sz="2400" b="1" dirty="0"/>
              <a:t>a prodej palivového dříví v určitém období na DK trhu. Cena dříví je 70 Kč za běžný metr. Krátkodobé TC lze vyjádřit následující funkcí TC = 800 + </a:t>
            </a:r>
            <a:r>
              <a:rPr lang="cs-CZ" sz="2400" b="1" dirty="0" smtClean="0"/>
              <a:t>16Q </a:t>
            </a:r>
            <a:r>
              <a:rPr lang="cs-CZ" sz="2400" b="1" dirty="0"/>
              <a:t>+ Q</a:t>
            </a:r>
            <a:r>
              <a:rPr lang="cs-CZ" sz="2400" b="1" baseline="30000" dirty="0"/>
              <a:t>2</a:t>
            </a:r>
            <a:r>
              <a:rPr lang="cs-CZ" sz="2400" b="1" dirty="0"/>
              <a:t>, kde Q je počet metrů dříví za měsíc.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b="1" dirty="0" smtClean="0"/>
              <a:t>b</a:t>
            </a:r>
            <a:r>
              <a:rPr lang="cs-CZ" sz="2400" b="1" dirty="0"/>
              <a:t>) Vypočtěte krátkodobý zisk nebo ztrátu.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  <a:p>
            <a:pPr marL="0" indent="0">
              <a:buNone/>
            </a:pPr>
            <a:r>
              <a:rPr lang="el-GR" sz="2000" dirty="0"/>
              <a:t>π</a:t>
            </a:r>
            <a:r>
              <a:rPr lang="cs-CZ" sz="2000" dirty="0"/>
              <a:t> = TR - TC</a:t>
            </a:r>
          </a:p>
          <a:p>
            <a:pPr marL="0" indent="0">
              <a:buNone/>
            </a:pPr>
            <a:r>
              <a:rPr lang="cs-CZ" sz="2000" dirty="0"/>
              <a:t>TR = </a:t>
            </a:r>
            <a:r>
              <a:rPr lang="cs-CZ" sz="2000" dirty="0" smtClean="0"/>
              <a:t>P*Q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TR = </a:t>
            </a:r>
            <a:r>
              <a:rPr lang="cs-CZ" sz="2000" dirty="0" smtClean="0"/>
              <a:t>70*27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TR = 1 890 Kč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TC = 800 + 16Q+Q</a:t>
            </a:r>
            <a:r>
              <a:rPr lang="cs-CZ" sz="2000" baseline="30000" dirty="0"/>
              <a:t>2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TC = 800 + </a:t>
            </a:r>
            <a:r>
              <a:rPr lang="cs-CZ" sz="2000" dirty="0" smtClean="0"/>
              <a:t>16*27 </a:t>
            </a:r>
            <a:r>
              <a:rPr lang="cs-CZ" sz="2000" dirty="0"/>
              <a:t>+ 27</a:t>
            </a:r>
            <a:r>
              <a:rPr lang="cs-CZ" sz="2000" baseline="30000" dirty="0"/>
              <a:t>2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TC = 1981 Kč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π = 1 890 – 1 961</a:t>
            </a:r>
          </a:p>
          <a:p>
            <a:pPr marL="0" indent="0">
              <a:buNone/>
            </a:pPr>
            <a:r>
              <a:rPr lang="cs-CZ" sz="2000" b="1" dirty="0"/>
              <a:t>π = - 71 Kč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Firma je ve ztrátě 71 Kč</a:t>
            </a:r>
            <a:endParaRPr lang="cs-CZ" sz="2000" dirty="0"/>
          </a:p>
          <a:p>
            <a:pPr marL="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424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8573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2. Sklizeň </a:t>
            </a:r>
            <a:r>
              <a:rPr lang="cs-CZ" sz="2400" b="1" dirty="0"/>
              <a:t>a prodej palivového dříví v určitém období na DK trhu. Cena dříví je 70 Kč za běžný metr. Krátkodobé TC lze vyjádřit následující funkcí TC = 800 + </a:t>
            </a:r>
            <a:r>
              <a:rPr lang="cs-CZ" sz="2400" b="1" dirty="0" smtClean="0"/>
              <a:t>16Q </a:t>
            </a:r>
            <a:r>
              <a:rPr lang="cs-CZ" sz="2400" b="1" dirty="0"/>
              <a:t>+ Q</a:t>
            </a:r>
            <a:r>
              <a:rPr lang="cs-CZ" sz="2400" b="1" baseline="30000" dirty="0"/>
              <a:t>2</a:t>
            </a:r>
            <a:r>
              <a:rPr lang="cs-CZ" sz="2400" b="1" dirty="0"/>
              <a:t>, kde Q je počet metrů dříví za měsíc.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	</a:t>
            </a:r>
            <a:r>
              <a:rPr lang="cs-CZ" sz="2400" b="1" dirty="0" smtClean="0"/>
              <a:t>c</a:t>
            </a:r>
            <a:r>
              <a:rPr lang="cs-CZ" sz="2400" b="1" dirty="0"/>
              <a:t>) Měla by firma vyrábět nebo by měla ukončit činnost?</a:t>
            </a:r>
            <a:r>
              <a:rPr lang="cs-CZ" sz="2400" dirty="0"/>
              <a:t/>
            </a:r>
            <a:br>
              <a:rPr lang="cs-CZ" sz="2400" dirty="0"/>
            </a:b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312234" y="3392352"/>
                <a:ext cx="8062332" cy="25946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cs-CZ" dirty="0"/>
                  <a:t>Firma pokračuje ve výrobě, kdy P &gt; AVC</a:t>
                </a:r>
              </a:p>
              <a:p>
                <a:pPr marL="0" indent="0">
                  <a:buNone/>
                </a:pPr>
                <a:r>
                  <a:rPr lang="cs-CZ" dirty="0"/>
                  <a:t>Firma nepokračuje ve výrobě, kdy P &lt; AVC</a:t>
                </a:r>
              </a:p>
              <a:p>
                <a:pPr marL="0" indent="0">
                  <a:buNone/>
                </a:pPr>
                <a:r>
                  <a:rPr lang="cs-CZ" dirty="0"/>
                  <a:t>P = 70 Kč</a:t>
                </a:r>
              </a:p>
              <a:p>
                <a:pPr marL="0" indent="0">
                  <a:buNone/>
                </a:pPr>
                <a:r>
                  <a:rPr lang="cs-CZ" dirty="0"/>
                  <a:t>AVC = VC / Q</a:t>
                </a:r>
              </a:p>
              <a:p>
                <a:pPr marL="0" indent="0">
                  <a:buNone/>
                </a:pPr>
                <a:r>
                  <a:rPr lang="cs-CZ" sz="1600" dirty="0"/>
                  <a:t>AVC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𝑄</m:t>
                        </m:r>
                      </m:den>
                    </m:f>
                  </m:oMath>
                </a14:m>
                <a:endParaRPr lang="cs-CZ" sz="1600" dirty="0"/>
              </a:p>
              <a:p>
                <a:pPr marL="0" indent="0">
                  <a:buNone/>
                </a:pPr>
                <a:r>
                  <a:rPr lang="cs-CZ" sz="1600" dirty="0"/>
                  <a:t>AVC = 16 + Q</a:t>
                </a:r>
              </a:p>
              <a:p>
                <a:pPr marL="0" indent="0">
                  <a:buNone/>
                </a:pPr>
                <a:r>
                  <a:rPr lang="cs-CZ" sz="1600" dirty="0"/>
                  <a:t>AVC = 16 + 27</a:t>
                </a:r>
              </a:p>
              <a:p>
                <a:pPr marL="0" indent="0">
                  <a:buNone/>
                </a:pPr>
                <a:r>
                  <a:rPr lang="cs-CZ" sz="1600" b="1" dirty="0">
                    <a:solidFill>
                      <a:srgbClr val="C00000"/>
                    </a:solidFill>
                  </a:rPr>
                  <a:t>AVC = 43 Kč</a:t>
                </a:r>
                <a:endParaRPr lang="cs-CZ" sz="16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cs-CZ" sz="1600" b="1" dirty="0">
                    <a:solidFill>
                      <a:srgbClr val="C00000"/>
                    </a:solidFill>
                  </a:rPr>
                  <a:t>P &gt; AVC</a:t>
                </a:r>
                <a:endParaRPr lang="cs-CZ" sz="16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cs-CZ" sz="1600" i="1" dirty="0"/>
                  <a:t>Firma pokračuje ve výrobě, ale měla by v krátkém období minimalizovat ztrátu.</a:t>
                </a: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234" y="3392352"/>
                <a:ext cx="8062332" cy="2594621"/>
              </a:xfrm>
              <a:prstGeom prst="rect">
                <a:avLst/>
              </a:prstGeom>
              <a:blipFill>
                <a:blip r:embed="rId2"/>
                <a:stretch>
                  <a:fillRect l="-378" t="-235" b="-21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970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734640"/>
          </a:xfrm>
        </p:spPr>
        <p:txBody>
          <a:bodyPr>
            <a:normAutofit/>
          </a:bodyPr>
          <a:lstStyle/>
          <a:p>
            <a:r>
              <a:rPr lang="pl-PL" dirty="0"/>
              <a:t>Hlavnim charakteristickym rysem a určujicim znamenim dokonale konkurence je </a:t>
            </a:r>
            <a:r>
              <a:rPr lang="pl-PL" dirty="0" smtClean="0"/>
              <a:t>skutečnost, </a:t>
            </a:r>
            <a:r>
              <a:rPr lang="cs-CZ" dirty="0" smtClean="0"/>
              <a:t>že </a:t>
            </a:r>
            <a:r>
              <a:rPr lang="cs-CZ" b="1" dirty="0"/>
              <a:t>žádný ze subjektů působících v odvětví není schopen ovlivnit cenu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Každý z prodávajících, </a:t>
            </a:r>
            <a:r>
              <a:rPr lang="cs-CZ" dirty="0"/>
              <a:t>ale i </a:t>
            </a:r>
            <a:r>
              <a:rPr lang="cs-CZ" dirty="0" smtClean="0"/>
              <a:t>kupujících </a:t>
            </a:r>
            <a:r>
              <a:rPr lang="cs-CZ" dirty="0"/>
              <a:t>subjektů </a:t>
            </a:r>
            <a:r>
              <a:rPr lang="cs-CZ" dirty="0" smtClean="0"/>
              <a:t>má </a:t>
            </a:r>
            <a:r>
              <a:rPr lang="cs-CZ" dirty="0"/>
              <a:t>na trhu tak </a:t>
            </a:r>
            <a:r>
              <a:rPr lang="cs-CZ" dirty="0" smtClean="0"/>
              <a:t>malý podíl, </a:t>
            </a:r>
            <a:r>
              <a:rPr lang="cs-CZ" dirty="0"/>
              <a:t>že nemůže </a:t>
            </a:r>
            <a:r>
              <a:rPr lang="cs-CZ" dirty="0" smtClean="0"/>
              <a:t>svým </a:t>
            </a:r>
            <a:r>
              <a:rPr lang="pl-PL" dirty="0" smtClean="0"/>
              <a:t>přichodem </a:t>
            </a:r>
            <a:r>
              <a:rPr lang="pl-PL" dirty="0"/>
              <a:t>na trh nebo odchodem z něho ani zmenšenim, nebo zvětšenim sve </a:t>
            </a:r>
            <a:r>
              <a:rPr lang="pl-PL" dirty="0" smtClean="0"/>
              <a:t>produkce </a:t>
            </a:r>
            <a:r>
              <a:rPr lang="cs-CZ" dirty="0" smtClean="0"/>
              <a:t>cenu </a:t>
            </a:r>
            <a:r>
              <a:rPr lang="cs-CZ" dirty="0"/>
              <a:t>ovlivnit.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251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734640"/>
          </a:xfrm>
        </p:spPr>
        <p:txBody>
          <a:bodyPr>
            <a:normAutofit/>
          </a:bodyPr>
          <a:lstStyle/>
          <a:p>
            <a:r>
              <a:rPr lang="pl-PL" dirty="0"/>
              <a:t>Firmy v </a:t>
            </a:r>
            <a:r>
              <a:rPr lang="pl-PL" b="1" dirty="0"/>
              <a:t>dokonale konkurenčnim odvětvi</a:t>
            </a:r>
            <a:r>
              <a:rPr lang="pl-PL" dirty="0"/>
              <a:t> jsou proto </a:t>
            </a:r>
            <a:r>
              <a:rPr lang="pl-PL" b="1" dirty="0">
                <a:solidFill>
                  <a:srgbClr val="C00000"/>
                </a:solidFill>
              </a:rPr>
              <a:t>příjemci ceny </a:t>
            </a:r>
            <a:r>
              <a:rPr lang="pl-PL" dirty="0"/>
              <a:t>(</a:t>
            </a:r>
            <a:r>
              <a:rPr lang="pl-PL" i="1" dirty="0" smtClean="0"/>
              <a:t>price </a:t>
            </a:r>
            <a:r>
              <a:rPr lang="cs-CZ" i="1" dirty="0" err="1" smtClean="0"/>
              <a:t>takers</a:t>
            </a:r>
            <a:r>
              <a:rPr lang="cs-CZ" dirty="0"/>
              <a:t>), pro </a:t>
            </a:r>
            <a:r>
              <a:rPr lang="cs-CZ" dirty="0" smtClean="0"/>
              <a:t>které </a:t>
            </a:r>
            <a:r>
              <a:rPr lang="cs-CZ" dirty="0"/>
              <a:t>je trhem vytvořena cena danosti, kterou </a:t>
            </a:r>
            <a:r>
              <a:rPr lang="cs-CZ" dirty="0" smtClean="0"/>
              <a:t>musí </a:t>
            </a:r>
            <a:r>
              <a:rPr lang="cs-CZ" dirty="0"/>
              <a:t>respektovat.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287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5775"/>
            <a:ext cx="8229600" cy="4734640"/>
          </a:xfrm>
        </p:spPr>
        <p:txBody>
          <a:bodyPr>
            <a:normAutofit/>
          </a:bodyPr>
          <a:lstStyle/>
          <a:p>
            <a:r>
              <a:rPr lang="cs-CZ" dirty="0" smtClean="0"/>
              <a:t>Nemá-li </a:t>
            </a:r>
            <a:r>
              <a:rPr lang="cs-CZ" dirty="0"/>
              <a:t>firma </a:t>
            </a:r>
            <a:r>
              <a:rPr lang="cs-CZ" dirty="0" smtClean="0"/>
              <a:t>žádný </a:t>
            </a:r>
            <a:r>
              <a:rPr lang="cs-CZ" dirty="0"/>
              <a:t>vliv na cenu, </a:t>
            </a:r>
            <a:r>
              <a:rPr lang="cs-CZ" dirty="0" smtClean="0"/>
              <a:t>čelí horizontální poptávkové </a:t>
            </a:r>
            <a:r>
              <a:rPr lang="cs-CZ" dirty="0"/>
              <a:t>křivce, </a:t>
            </a:r>
            <a:r>
              <a:rPr lang="cs-CZ" dirty="0" smtClean="0"/>
              <a:t>kterou označujeme </a:t>
            </a:r>
            <a:r>
              <a:rPr lang="cs-CZ" dirty="0"/>
              <a:t>symbolem </a:t>
            </a:r>
            <a:r>
              <a:rPr lang="cs-CZ" i="1" dirty="0"/>
              <a:t>„d“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Poptávková </a:t>
            </a:r>
            <a:r>
              <a:rPr lang="cs-CZ" dirty="0"/>
              <a:t>křivka vyjadřuje </a:t>
            </a:r>
            <a:r>
              <a:rPr lang="cs-CZ" dirty="0" smtClean="0"/>
              <a:t>poptávku </a:t>
            </a:r>
            <a:r>
              <a:rPr lang="cs-CZ" dirty="0"/>
              <a:t>po </a:t>
            </a:r>
            <a:r>
              <a:rPr lang="cs-CZ" dirty="0" smtClean="0"/>
              <a:t>určitém statku při </a:t>
            </a:r>
            <a:r>
              <a:rPr lang="cs-CZ" dirty="0"/>
              <a:t>dane ceně.</a:t>
            </a:r>
            <a:endParaRPr lang="cs-CZ" i="1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67" y="4262717"/>
            <a:ext cx="4153364" cy="188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283"/>
            <a:ext cx="8229600" cy="65935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Model dokonale konkurenční firmy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922778"/>
          </a:xfrm>
        </p:spPr>
        <p:txBody>
          <a:bodyPr>
            <a:normAutofit/>
          </a:bodyPr>
          <a:lstStyle/>
          <a:p>
            <a:r>
              <a:rPr lang="pl-PL" sz="2800" dirty="0"/>
              <a:t>Poptavka po produkci firmy v dokonale konkurenci je dokonale elasticka;</a:t>
            </a:r>
          </a:p>
          <a:p>
            <a:pPr lvl="1"/>
            <a:r>
              <a:rPr lang="cs-CZ" sz="2400" dirty="0"/>
              <a:t>trh je schopen při dane </a:t>
            </a:r>
            <a:r>
              <a:rPr lang="cs-CZ" sz="2400" dirty="0" smtClean="0"/>
              <a:t>tržní </a:t>
            </a:r>
            <a:r>
              <a:rPr lang="cs-CZ" sz="2400" dirty="0"/>
              <a:t>ceně bez </a:t>
            </a:r>
            <a:r>
              <a:rPr lang="cs-CZ" sz="2400" dirty="0" smtClean="0"/>
              <a:t>její </a:t>
            </a:r>
            <a:r>
              <a:rPr lang="cs-CZ" sz="2400" dirty="0"/>
              <a:t>změny absorbovat </a:t>
            </a:r>
            <a:r>
              <a:rPr lang="cs-CZ" sz="2400" dirty="0" smtClean="0"/>
              <a:t>jakékoli množství produkce jednotlivé </a:t>
            </a:r>
            <a:r>
              <a:rPr lang="cs-CZ" sz="2400" dirty="0"/>
              <a:t>firmy, </a:t>
            </a:r>
            <a:r>
              <a:rPr lang="cs-CZ" sz="2400" dirty="0" smtClean="0"/>
              <a:t>které </a:t>
            </a:r>
            <a:r>
              <a:rPr lang="cs-CZ" sz="2400" dirty="0"/>
              <a:t>je schopna v </a:t>
            </a:r>
            <a:r>
              <a:rPr lang="cs-CZ" sz="2400" dirty="0" smtClean="0"/>
              <a:t>rámci své výrobní </a:t>
            </a:r>
            <a:r>
              <a:rPr lang="cs-CZ" sz="2400" dirty="0"/>
              <a:t>kapacity vyrobit. </a:t>
            </a:r>
            <a:endParaRPr lang="cs-CZ" sz="2400" dirty="0" smtClean="0"/>
          </a:p>
          <a:p>
            <a:pPr lvl="1"/>
            <a:r>
              <a:rPr lang="cs-CZ" sz="2400" dirty="0" smtClean="0"/>
              <a:t>Firma </a:t>
            </a:r>
            <a:r>
              <a:rPr lang="cs-CZ" sz="2400" dirty="0"/>
              <a:t>může </a:t>
            </a:r>
            <a:r>
              <a:rPr lang="cs-CZ" sz="2400" dirty="0" smtClean="0"/>
              <a:t>prodat </a:t>
            </a:r>
            <a:r>
              <a:rPr lang="pl-PL" sz="2400" dirty="0" smtClean="0"/>
              <a:t>tolik</a:t>
            </a:r>
            <a:r>
              <a:rPr lang="pl-PL" sz="2400" dirty="0"/>
              <a:t>, kolik chce, za běžnou tržni cenu, např. 5 Kč. </a:t>
            </a:r>
            <a:endParaRPr lang="pl-PL" sz="2400" dirty="0" smtClean="0"/>
          </a:p>
          <a:p>
            <a:pPr lvl="1"/>
            <a:r>
              <a:rPr lang="pl-PL" sz="2400" dirty="0" smtClean="0"/>
              <a:t>Ať </a:t>
            </a:r>
            <a:r>
              <a:rPr lang="pl-PL" sz="2400" dirty="0"/>
              <a:t>proda 10 nebo 20 jednotek </a:t>
            </a:r>
            <a:r>
              <a:rPr lang="pl-PL" sz="2400" dirty="0" smtClean="0"/>
              <a:t>produktu, cena </a:t>
            </a:r>
            <a:r>
              <a:rPr lang="pl-PL" sz="2400" dirty="0"/>
              <a:t>je stale 5 Kč</a:t>
            </a:r>
            <a:r>
              <a:rPr lang="pl-PL" sz="2400" dirty="0" smtClean="0"/>
              <a:t>.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766" y="4771066"/>
            <a:ext cx="2966224" cy="134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9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1274</TotalTime>
  <Words>3563</Words>
  <Application>Microsoft Office PowerPoint</Application>
  <PresentationFormat>Předvádění na obrazovce (4:3)</PresentationFormat>
  <Paragraphs>398</Paragraphs>
  <Slides>59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4" baseType="lpstr">
      <vt:lpstr>Arial</vt:lpstr>
      <vt:lpstr>Calibri</vt:lpstr>
      <vt:lpstr>Cambria Math</vt:lpstr>
      <vt:lpstr>MinionPro-It</vt:lpstr>
      <vt:lpstr>Office Theme</vt:lpstr>
      <vt:lpstr>Mikroekonomie XMIK  Dokonale konkurenční firmy</vt:lpstr>
      <vt:lpstr>Předpoklady dokonale konkurenční firmy</vt:lpstr>
      <vt:lpstr>Předpoklady dokonale konkurenční firmy</vt:lpstr>
      <vt:lpstr>Asymetrie informací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Model dokonale konkurenční firmy</vt:lpstr>
      <vt:lpstr>Efektivnost dokonale konkurenčního trhu</vt:lpstr>
      <vt:lpstr>Efektivnost dokonale konkurenčního trhu</vt:lpstr>
      <vt:lpstr>Efektivnost dokonale konkurenčního trhu</vt:lpstr>
      <vt:lpstr>Efektivnost dokonale konkurenčního trhu</vt:lpstr>
      <vt:lpstr>Efektivnost dokonale konkurenčního trhu</vt:lpstr>
      <vt:lpstr>Efektivnost dokonale konkurenčního trhu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100</cp:revision>
  <cp:lastPrinted>2024-09-22T15:08:10Z</cp:lastPrinted>
  <dcterms:modified xsi:type="dcterms:W3CDTF">2024-10-26T16:47:48Z</dcterms:modified>
</cp:coreProperties>
</file>