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3" r:id="rId3"/>
    <p:sldId id="434" r:id="rId4"/>
    <p:sldId id="435" r:id="rId5"/>
    <p:sldId id="436" r:id="rId6"/>
    <p:sldId id="437" r:id="rId7"/>
    <p:sldId id="438" r:id="rId8"/>
    <p:sldId id="261" r:id="rId9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Chování výrobce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Firma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Humbula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vyrábí sedla na velbloudy. Zaměstnává 5 zaměstnanců, kterým platí měsíční mzdu 13 500 Kč/každému. Nájem 4 strojů firmu stojí 39 500 Kč.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a) Jaké jsou celkové náklady firmy? 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b) Napište rovnici izokosty a nakreslete ji. 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c) Co se všechno změní, klesne-li mzda dělníka na 	</a:t>
            </a:r>
            <a:b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12 000 Kč a firma zároveň zaměstná dalšího 	zaměstnance. 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cs-CZ" sz="2800" b="1" dirty="0"/>
              <a:t>Jaké jsou celkové náklady firmy?</a:t>
            </a:r>
          </a:p>
          <a:p>
            <a:pPr marL="0" indent="0">
              <a:buNone/>
            </a:pPr>
            <a:r>
              <a:rPr lang="cs-CZ" sz="2800" b="1" dirty="0"/>
              <a:t>L = 5</a:t>
            </a:r>
          </a:p>
          <a:p>
            <a:pPr marL="0" indent="0">
              <a:buNone/>
            </a:pPr>
            <a:r>
              <a:rPr lang="cs-CZ" sz="2800" b="1" dirty="0"/>
              <a:t>w = 13 500 Kč</a:t>
            </a:r>
          </a:p>
          <a:p>
            <a:pPr marL="0" indent="0">
              <a:buNone/>
            </a:pPr>
            <a:r>
              <a:rPr lang="cs-CZ" sz="2800" b="1" dirty="0"/>
              <a:t>K = 4</a:t>
            </a:r>
          </a:p>
          <a:p>
            <a:pPr marL="0" indent="0">
              <a:buNone/>
            </a:pPr>
            <a:r>
              <a:rPr lang="cs-CZ" sz="2800" b="1" dirty="0"/>
              <a:t>r = 9 875 Kč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TC = w * L + r * K </a:t>
            </a:r>
            <a:endParaRPr lang="cs-CZ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/>
              <a:t>TC = 13 500 * 5 + 9 875 * 4</a:t>
            </a:r>
          </a:p>
          <a:p>
            <a:pPr marL="0" indent="0">
              <a:buNone/>
            </a:pPr>
            <a:r>
              <a:rPr lang="cs-CZ" sz="2800" b="1" dirty="0"/>
              <a:t>TC = 107 000 Kč</a:t>
            </a:r>
            <a:endParaRPr lang="cs-CZ" sz="2800" dirty="0"/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648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b) Napište rovnici izokosty a nakreslete ji.</a:t>
            </a:r>
          </a:p>
          <a:p>
            <a:pPr marL="0" indent="0">
              <a:buNone/>
            </a:pPr>
            <a:r>
              <a:rPr lang="cs-CZ" b="1" dirty="0"/>
              <a:t>CL: TC = L * w + K * r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107 000 = L * 13 500 + K * 9875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Body k grafu (K;L)</a:t>
            </a:r>
          </a:p>
          <a:p>
            <a:pPr marL="0" indent="0">
              <a:buNone/>
            </a:pPr>
            <a:r>
              <a:rPr lang="cs-CZ" dirty="0"/>
              <a:t>L: 107 000/13 500 = 7,9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K: 107 000/ 9 875 = 10,8</a:t>
            </a:r>
          </a:p>
          <a:p>
            <a:pPr marL="0" indent="0" algn="just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484" y="2943922"/>
            <a:ext cx="2827605" cy="2387755"/>
          </a:xfrm>
          <a:prstGeom prst="rect">
            <a:avLst/>
          </a:prstGeom>
        </p:spPr>
      </p:pic>
      <p:sp>
        <p:nvSpPr>
          <p:cNvPr id="5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83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15844"/>
            <a:ext cx="8675650" cy="49845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c) Co se všechno změní, klesne-li mzda dělníka na 12 000 Kč a firma zároveň zaměstná dalšího zaměstnance. </a:t>
            </a:r>
          </a:p>
          <a:p>
            <a:pPr marL="0" indent="0">
              <a:buNone/>
            </a:pPr>
            <a:r>
              <a:rPr lang="cs-CZ" b="1" dirty="0"/>
              <a:t>w = 12 000 Kč</a:t>
            </a:r>
          </a:p>
          <a:p>
            <a:pPr marL="0" indent="0">
              <a:buNone/>
            </a:pPr>
            <a:r>
              <a:rPr lang="cs-CZ" b="1" dirty="0"/>
              <a:t>L = 6					</a:t>
            </a:r>
          </a:p>
          <a:p>
            <a:pPr marL="0" indent="0">
              <a:buNone/>
            </a:pPr>
            <a:r>
              <a:rPr lang="cs-CZ" b="1" dirty="0"/>
              <a:t>TC = w * L + r * K 			</a:t>
            </a:r>
          </a:p>
          <a:p>
            <a:pPr marL="0" indent="0">
              <a:buNone/>
            </a:pPr>
            <a:r>
              <a:rPr lang="cs-CZ" b="1" dirty="0"/>
              <a:t>TC = 12 000 * 6 + 9 875 * 4	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TC = 111 500 Kč</a:t>
            </a:r>
          </a:p>
          <a:p>
            <a:pPr marL="0" indent="0">
              <a:buNone/>
            </a:pPr>
            <a:r>
              <a:rPr lang="cs-CZ" b="1" dirty="0"/>
              <a:t>CL: TC = L * w + K * r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111 500 = L * 12 000 + K * 9 875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25" y="4531491"/>
            <a:ext cx="2107580" cy="15561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175" y="3169966"/>
            <a:ext cx="3476625" cy="1276350"/>
          </a:xfrm>
          <a:prstGeom prst="rect">
            <a:avLst/>
          </a:prstGeom>
        </p:spPr>
      </p:pic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271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175" y="1483112"/>
            <a:ext cx="8675650" cy="4900960"/>
          </a:xfrm>
        </p:spPr>
        <p:txBody>
          <a:bodyPr>
            <a:normAutofit/>
          </a:bodyPr>
          <a:lstStyle/>
          <a:p>
            <a:pPr lvl="0"/>
            <a:r>
              <a:rPr lang="cs-CZ" sz="2800" b="1" dirty="0"/>
              <a:t>Nechť je zadána krátkodobá produkční funkce: </a:t>
            </a:r>
            <a:br>
              <a:rPr lang="cs-CZ" sz="2800" b="1" dirty="0"/>
            </a:br>
            <a:r>
              <a:rPr lang="cs-CZ" sz="2800" b="1" dirty="0"/>
              <a:t>Q = 230L + 32L</a:t>
            </a:r>
            <a:r>
              <a:rPr lang="cs-CZ" sz="2800" b="1" baseline="30000" dirty="0"/>
              <a:t>2</a:t>
            </a:r>
            <a:r>
              <a:rPr lang="cs-CZ" sz="2800" b="1" dirty="0"/>
              <a:t> – 7L</a:t>
            </a:r>
            <a:r>
              <a:rPr lang="cs-CZ" sz="2800" b="1" baseline="30000" dirty="0"/>
              <a:t>3 </a:t>
            </a:r>
            <a:r>
              <a:rPr lang="cs-CZ" sz="2800" b="1" dirty="0"/>
              <a:t>. Určete hodnotu mezního, průměrného i celkového produktu práce pro použitých 5 jednotek práce.</a:t>
            </a:r>
          </a:p>
          <a:p>
            <a:pPr lvl="0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0861" y="3491665"/>
            <a:ext cx="2671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Q = 230L + 32L</a:t>
            </a:r>
            <a:r>
              <a:rPr lang="cs-CZ" sz="2000" baseline="30000" dirty="0"/>
              <a:t>2</a:t>
            </a:r>
            <a:r>
              <a:rPr lang="cs-CZ" sz="2000" dirty="0"/>
              <a:t> – 7L</a:t>
            </a:r>
            <a:r>
              <a:rPr lang="cs-CZ" sz="2000" baseline="30000" dirty="0"/>
              <a:t> </a:t>
            </a:r>
            <a:endParaRPr lang="cs-CZ" sz="2000" dirty="0"/>
          </a:p>
        </p:txBody>
      </p:sp>
      <p:sp>
        <p:nvSpPr>
          <p:cNvPr id="9" name="Obdélník 8"/>
          <p:cNvSpPr/>
          <p:nvPr/>
        </p:nvSpPr>
        <p:spPr>
          <a:xfrm>
            <a:off x="326014" y="4004608"/>
            <a:ext cx="2720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TP = 230L + 32L</a:t>
            </a:r>
            <a:r>
              <a:rPr lang="cs-CZ" sz="2000" baseline="30000" dirty="0"/>
              <a:t>2</a:t>
            </a:r>
            <a:r>
              <a:rPr lang="cs-CZ" sz="2000" dirty="0"/>
              <a:t> – 7L</a:t>
            </a:r>
            <a:r>
              <a:rPr lang="cs-CZ" sz="2000" baseline="30000" dirty="0"/>
              <a:t>3 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26014" y="4481342"/>
            <a:ext cx="2860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MP = 230 + 64L – 21L</a:t>
            </a:r>
            <a:r>
              <a:rPr lang="cs-CZ" sz="2000" baseline="30000" dirty="0"/>
              <a:t>2 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327141" y="5002139"/>
                <a:ext cx="30112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dirty="0"/>
                        <m:t>230 + 64</m:t>
                      </m:r>
                      <m:r>
                        <m:rPr>
                          <m:nor/>
                        </m:rPr>
                        <a:rPr lang="cs-CZ" sz="2000" dirty="0"/>
                        <m:t>L</m:t>
                      </m:r>
                      <m:r>
                        <m:rPr>
                          <m:nor/>
                        </m:rPr>
                        <a:rPr lang="cs-CZ" sz="2000" dirty="0"/>
                        <m:t> – 21</m:t>
                      </m:r>
                      <m:r>
                        <m:rPr>
                          <m:nor/>
                        </m:rPr>
                        <a:rPr lang="cs-CZ" sz="2000" dirty="0"/>
                        <m:t>L</m:t>
                      </m:r>
                      <m:r>
                        <m:rPr>
                          <m:nor/>
                        </m:rPr>
                        <a:rPr lang="cs-CZ" sz="2000" baseline="30000" dirty="0"/>
                        <m:t>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41" y="5002139"/>
                <a:ext cx="3011274" cy="400110"/>
              </a:xfrm>
              <a:prstGeom prst="rect">
                <a:avLst/>
              </a:prstGeom>
              <a:blipFill>
                <a:blip r:embed="rId2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57200" y="5522936"/>
                <a:ext cx="28923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dirty="0"/>
                        <m:t>230 + 64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2000" dirty="0"/>
                        <m:t> – 21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2000" baseline="30000" dirty="0"/>
                        <m:t>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22936"/>
                <a:ext cx="2892330" cy="307777"/>
              </a:xfrm>
              <a:prstGeom prst="rect">
                <a:avLst/>
              </a:prstGeom>
              <a:blipFill>
                <a:blip r:embed="rId3"/>
                <a:stretch>
                  <a:fillRect l="-2954" r="-5274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57200" y="5900328"/>
                <a:ext cx="11886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𝑴𝑷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000" b="1" i="1" dirty="0" smtClean="0"/>
                        <m:t>25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900328"/>
                <a:ext cx="1188659" cy="307777"/>
              </a:xfrm>
              <a:prstGeom prst="rect">
                <a:avLst/>
              </a:prstGeom>
              <a:blipFill>
                <a:blip r:embed="rId4"/>
                <a:stretch>
                  <a:fillRect l="-5128" r="-5641" b="-2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3724948" y="3501764"/>
                <a:ext cx="1105624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948" y="3501764"/>
                <a:ext cx="1105624" cy="5741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636914" y="4256968"/>
                <a:ext cx="2271839" cy="470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dirty="0"/>
                            <m:t>230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+ 32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– 7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L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3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914" y="4256968"/>
                <a:ext cx="2271839" cy="4701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572555" y="4961446"/>
                <a:ext cx="2638030" cy="471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600" dirty="0"/>
                            <m:t>230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+ 32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sz="1600" dirty="0"/>
                            <m:t> – 7</m:t>
                          </m:r>
                          <m:r>
                            <m:rPr>
                              <m:nor/>
                            </m:rPr>
                            <a:rPr lang="cs-CZ" sz="1600" b="0" i="0" dirty="0" smtClean="0"/>
                            <m:t>∗5</m:t>
                          </m:r>
                          <m:r>
                            <m:rPr>
                              <m:nor/>
                            </m:rPr>
                            <a:rPr lang="cs-CZ" sz="1600" baseline="30000" dirty="0"/>
                            <m:t>3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555" y="4961446"/>
                <a:ext cx="2638030" cy="471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609693" y="5659774"/>
                <a:ext cx="133613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𝑨𝑷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𝟐𝟏𝟓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693" y="5659774"/>
                <a:ext cx="1336135" cy="307777"/>
              </a:xfrm>
              <a:prstGeom prst="rect">
                <a:avLst/>
              </a:prstGeom>
              <a:blipFill>
                <a:blip r:embed="rId8"/>
                <a:stretch>
                  <a:fillRect l="-3196" r="-3653" b="-215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488124" y="3501764"/>
                <a:ext cx="2538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dirty="0"/>
                        <m:t>230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dirty="0"/>
                        <m:t> + 32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2</m:t>
                      </m:r>
                      <m:r>
                        <m:rPr>
                          <m:nor/>
                        </m:rPr>
                        <a:rPr lang="cs-CZ" sz="1800" dirty="0"/>
                        <m:t> – 7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3 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124" y="3501764"/>
                <a:ext cx="2538387" cy="276999"/>
              </a:xfrm>
              <a:prstGeom prst="rect">
                <a:avLst/>
              </a:prstGeom>
              <a:blipFill>
                <a:blip r:embed="rId9"/>
                <a:stretch>
                  <a:fillRect l="-1439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6449683" y="3891774"/>
                <a:ext cx="26152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e>
                        <m: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dirty="0"/>
                        <m:t>230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dirty="0"/>
                        <m:t> + 32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2</m:t>
                      </m:r>
                      <m:r>
                        <m:rPr>
                          <m:nor/>
                        </m:rPr>
                        <a:rPr lang="cs-CZ" sz="1800" dirty="0"/>
                        <m:t> – 7</m:t>
                      </m:r>
                      <m:r>
                        <m:rPr>
                          <m:nor/>
                        </m:rPr>
                        <a:rPr lang="cs-CZ" sz="1800" dirty="0"/>
                        <m:t>L</m:t>
                      </m:r>
                      <m:r>
                        <m:rPr>
                          <m:nor/>
                        </m:rPr>
                        <a:rPr lang="cs-CZ" sz="1800" baseline="30000" dirty="0"/>
                        <m:t>3 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683" y="3891774"/>
                <a:ext cx="2615267" cy="276999"/>
              </a:xfrm>
              <a:prstGeom prst="rect">
                <a:avLst/>
              </a:prstGeom>
              <a:blipFill>
                <a:blip r:embed="rId10"/>
                <a:stretch>
                  <a:fillRect l="-1399" b="-173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540482" y="4327453"/>
                <a:ext cx="2458622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dirty="0"/>
                        <m:t>230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dirty="0"/>
                        <m:t> + 32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baseline="30000" dirty="0"/>
                        <m:t>2</m:t>
                      </m:r>
                      <m:r>
                        <m:rPr>
                          <m:nor/>
                        </m:rPr>
                        <a:rPr lang="cs-CZ" sz="1500" dirty="0"/>
                        <m:t> – 7</m:t>
                      </m:r>
                      <m:r>
                        <m:rPr>
                          <m:nor/>
                        </m:rPr>
                        <a:rPr lang="cs-CZ" sz="1500" b="0" i="0" dirty="0" smtClean="0"/>
                        <m:t>∗5</m:t>
                      </m:r>
                      <m:r>
                        <m:rPr>
                          <m:nor/>
                        </m:rPr>
                        <a:rPr lang="cs-CZ" sz="1500" baseline="30000" dirty="0"/>
                        <m:t>3 </m:t>
                      </m:r>
                    </m:oMath>
                  </m:oMathPara>
                </a14:m>
                <a:endParaRPr lang="cs-CZ" sz="15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482" y="4327453"/>
                <a:ext cx="2458622" cy="230832"/>
              </a:xfrm>
              <a:prstGeom prst="rect">
                <a:avLst/>
              </a:prstGeom>
              <a:blipFill>
                <a:blip r:embed="rId11"/>
                <a:stretch>
                  <a:fillRect l="-1241"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6774622" y="4716965"/>
                <a:ext cx="13560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𝑻𝑷</m:t>
                          </m:r>
                        </m:e>
                        <m:sub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 dirty="0" smtClean="0"/>
                        <m:t>1 075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622" y="4716965"/>
                <a:ext cx="1356076" cy="276999"/>
              </a:xfrm>
              <a:prstGeom prst="rect">
                <a:avLst/>
              </a:prstGeom>
              <a:blipFill>
                <a:blip r:embed="rId12"/>
                <a:stretch>
                  <a:fillRect l="-3139" r="-3587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143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4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315844"/>
            <a:ext cx="8675650" cy="498459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Celkové náklady firmy na výrobu daného statku jsou dány rovnicí:  TC = 70 + 3Q + 2Q</a:t>
            </a:r>
            <a:r>
              <a:rPr lang="cs-CZ" sz="28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celkové příjmy: </a:t>
            </a:r>
            <a:b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 = 35Q. Pokud firma maximalizuje zisk, bude její hospodářský výsledek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63388" y="371355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TR = 35Q</a:t>
            </a:r>
            <a:endParaRPr lang="cs-CZ" sz="1800" dirty="0"/>
          </a:p>
        </p:txBody>
      </p:sp>
      <p:sp>
        <p:nvSpPr>
          <p:cNvPr id="7" name="Obdélník 6"/>
          <p:cNvSpPr/>
          <p:nvPr/>
        </p:nvSpPr>
        <p:spPr>
          <a:xfrm>
            <a:off x="373006" y="4163055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MR = 35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7200" y="3325616"/>
                <a:ext cx="12052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𝑴𝑪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25616"/>
                <a:ext cx="1205265" cy="307777"/>
              </a:xfrm>
              <a:prstGeom prst="rect">
                <a:avLst/>
              </a:prstGeom>
              <a:blipFill>
                <a:blip r:embed="rId2"/>
                <a:stretch>
                  <a:fillRect l="-4040" r="-353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373006" y="4729999"/>
            <a:ext cx="19255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+ 3Q + 2Q</a:t>
            </a:r>
            <a:r>
              <a:rPr lang="cs-CZ" sz="16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373006" y="5168120"/>
            <a:ext cx="13436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MC = 3 + 4Q 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833866" y="3325615"/>
                <a:ext cx="14566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35=3+4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6" y="3325615"/>
                <a:ext cx="1456617" cy="307777"/>
              </a:xfrm>
              <a:prstGeom prst="rect">
                <a:avLst/>
              </a:prstGeom>
              <a:blipFill>
                <a:blip r:embed="rId3"/>
                <a:stretch>
                  <a:fillRect l="-3766" r="-4184" b="-3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74557" y="3737887"/>
                <a:ext cx="189744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=−35+3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557" y="3737887"/>
                <a:ext cx="1897443" cy="307777"/>
              </a:xfrm>
              <a:prstGeom prst="rect">
                <a:avLst/>
              </a:prstGeom>
              <a:blipFill>
                <a:blip r:embed="rId4"/>
                <a:stretch>
                  <a:fillRect l="-322" r="-2251" b="-294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2674557" y="4216160"/>
                <a:ext cx="14484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=−32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557" y="4216160"/>
                <a:ext cx="1448410" cy="307777"/>
              </a:xfrm>
              <a:prstGeom prst="rect">
                <a:avLst/>
              </a:prstGeom>
              <a:blipFill>
                <a:blip r:embed="rId5"/>
                <a:stretch>
                  <a:fillRect l="-844" r="-3376" b="-3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833866" y="4694433"/>
                <a:ext cx="10568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600" b="1" i="1">
                          <a:latin typeface="Cambria Math" panose="02040503050406030204" pitchFamily="18" charset="0"/>
                        </a:rPr>
                        <m:t>𝒌𝒔</m:t>
                      </m:r>
                    </m:oMath>
                  </m:oMathPara>
                </a14:m>
                <a:endParaRPr lang="cs-CZ" sz="1600" b="1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866" y="4694433"/>
                <a:ext cx="1056892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790306" y="3171726"/>
                <a:ext cx="15544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𝑇𝐶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306" y="3171726"/>
                <a:ext cx="1554465" cy="307777"/>
              </a:xfrm>
              <a:prstGeom prst="rect">
                <a:avLst/>
              </a:prstGeom>
              <a:blipFill>
                <a:blip r:embed="rId7"/>
                <a:stretch>
                  <a:fillRect l="-1961" r="-2353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délník 16"/>
          <p:cNvSpPr/>
          <p:nvPr/>
        </p:nvSpPr>
        <p:spPr>
          <a:xfrm>
            <a:off x="4687325" y="3537832"/>
            <a:ext cx="12715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35Q</a:t>
            </a:r>
            <a:endParaRPr lang="cs-CZ" sz="2000" dirty="0"/>
          </a:p>
        </p:txBody>
      </p:sp>
      <p:sp>
        <p:nvSpPr>
          <p:cNvPr id="18" name="Obdélník 17"/>
          <p:cNvSpPr/>
          <p:nvPr/>
        </p:nvSpPr>
        <p:spPr>
          <a:xfrm>
            <a:off x="4687325" y="3955960"/>
            <a:ext cx="1298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35*8</a:t>
            </a:r>
            <a:endParaRPr lang="cs-CZ" sz="2000" dirty="0"/>
          </a:p>
        </p:txBody>
      </p:sp>
      <p:sp>
        <p:nvSpPr>
          <p:cNvPr id="19" name="Obdélník 18"/>
          <p:cNvSpPr/>
          <p:nvPr/>
        </p:nvSpPr>
        <p:spPr>
          <a:xfrm>
            <a:off x="4687325" y="4370048"/>
            <a:ext cx="1534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TR = 280 Kč</a:t>
            </a:r>
            <a:endParaRPr lang="cs-CZ" sz="2000" dirty="0"/>
          </a:p>
        </p:txBody>
      </p:sp>
      <p:sp>
        <p:nvSpPr>
          <p:cNvPr id="20" name="Obdélník 19"/>
          <p:cNvSpPr/>
          <p:nvPr/>
        </p:nvSpPr>
        <p:spPr>
          <a:xfrm>
            <a:off x="4687325" y="4830630"/>
            <a:ext cx="2424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+ 3Q + 2Q</a:t>
            </a:r>
            <a:r>
              <a:rPr lang="cs-CZ" sz="2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21" name="Obdélník 20"/>
          <p:cNvSpPr/>
          <p:nvPr/>
        </p:nvSpPr>
        <p:spPr>
          <a:xfrm>
            <a:off x="4683270" y="5252756"/>
            <a:ext cx="2505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70 + 3*8 + 2*8</a:t>
            </a:r>
            <a:r>
              <a:rPr lang="cs-CZ" sz="2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2000" dirty="0"/>
          </a:p>
        </p:txBody>
      </p:sp>
      <p:sp>
        <p:nvSpPr>
          <p:cNvPr id="22" name="Obdélník 21"/>
          <p:cNvSpPr/>
          <p:nvPr/>
        </p:nvSpPr>
        <p:spPr>
          <a:xfrm>
            <a:off x="4687325" y="5707263"/>
            <a:ext cx="1534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TC = 222 Kč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7189084" y="3060156"/>
                <a:ext cx="15544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𝑇𝐶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084" y="3060156"/>
                <a:ext cx="1554465" cy="307777"/>
              </a:xfrm>
              <a:prstGeom prst="rect">
                <a:avLst/>
              </a:prstGeom>
              <a:blipFill>
                <a:blip r:embed="rId8"/>
                <a:stretch>
                  <a:fillRect l="-1569" r="-274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7182842" y="3500364"/>
                <a:ext cx="177131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=280 −222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842" y="3500364"/>
                <a:ext cx="1771319" cy="307777"/>
              </a:xfrm>
              <a:prstGeom prst="rect">
                <a:avLst/>
              </a:prstGeom>
              <a:blipFill>
                <a:blip r:embed="rId9"/>
                <a:stretch>
                  <a:fillRect l="-1031" r="-2405"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7182842" y="3925220"/>
                <a:ext cx="12501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842" y="3925220"/>
                <a:ext cx="1250149" cy="307777"/>
              </a:xfrm>
              <a:prstGeom prst="rect">
                <a:avLst/>
              </a:prstGeom>
              <a:blipFill>
                <a:blip r:embed="rId10"/>
                <a:stretch>
                  <a:fillRect l="-2439" r="-4878" b="-12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550</Words>
  <Application>Microsoft Office PowerPoint</Application>
  <PresentationFormat>Předvádění na obrazovce (4:3)</PresentationFormat>
  <Paragraphs>79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Mikroekonomie XMIK  Chování výrobce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81</cp:revision>
  <cp:lastPrinted>2024-09-22T15:08:10Z</cp:lastPrinted>
  <dcterms:modified xsi:type="dcterms:W3CDTF">2024-10-23T06:12:27Z</dcterms:modified>
</cp:coreProperties>
</file>