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9"/>
  </p:notesMasterIdLst>
  <p:handoutMasterIdLst>
    <p:handoutMasterId r:id="rId70"/>
  </p:handoutMasterIdLst>
  <p:sldIdLst>
    <p:sldId id="256" r:id="rId2"/>
    <p:sldId id="285" r:id="rId3"/>
    <p:sldId id="375" r:id="rId4"/>
    <p:sldId id="376" r:id="rId5"/>
    <p:sldId id="377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  <p:sldId id="389" r:id="rId18"/>
    <p:sldId id="439" r:id="rId19"/>
    <p:sldId id="390" r:id="rId20"/>
    <p:sldId id="391" r:id="rId21"/>
    <p:sldId id="392" r:id="rId22"/>
    <p:sldId id="393" r:id="rId23"/>
    <p:sldId id="394" r:id="rId24"/>
    <p:sldId id="395" r:id="rId25"/>
    <p:sldId id="396" r:id="rId26"/>
    <p:sldId id="397" r:id="rId27"/>
    <p:sldId id="398" r:id="rId28"/>
    <p:sldId id="399" r:id="rId29"/>
    <p:sldId id="400" r:id="rId30"/>
    <p:sldId id="401" r:id="rId31"/>
    <p:sldId id="402" r:id="rId32"/>
    <p:sldId id="403" r:id="rId33"/>
    <p:sldId id="404" r:id="rId34"/>
    <p:sldId id="405" r:id="rId35"/>
    <p:sldId id="406" r:id="rId36"/>
    <p:sldId id="407" r:id="rId37"/>
    <p:sldId id="408" r:id="rId38"/>
    <p:sldId id="409" r:id="rId39"/>
    <p:sldId id="410" r:id="rId40"/>
    <p:sldId id="411" r:id="rId41"/>
    <p:sldId id="412" r:id="rId42"/>
    <p:sldId id="413" r:id="rId43"/>
    <p:sldId id="414" r:id="rId44"/>
    <p:sldId id="417" r:id="rId45"/>
    <p:sldId id="418" r:id="rId46"/>
    <p:sldId id="415" r:id="rId47"/>
    <p:sldId id="416" r:id="rId48"/>
    <p:sldId id="419" r:id="rId49"/>
    <p:sldId id="420" r:id="rId50"/>
    <p:sldId id="421" r:id="rId51"/>
    <p:sldId id="422" r:id="rId52"/>
    <p:sldId id="423" r:id="rId53"/>
    <p:sldId id="424" r:id="rId54"/>
    <p:sldId id="425" r:id="rId55"/>
    <p:sldId id="431" r:id="rId56"/>
    <p:sldId id="426" r:id="rId57"/>
    <p:sldId id="427" r:id="rId58"/>
    <p:sldId id="429" r:id="rId59"/>
    <p:sldId id="428" r:id="rId60"/>
    <p:sldId id="430" r:id="rId61"/>
    <p:sldId id="433" r:id="rId62"/>
    <p:sldId id="434" r:id="rId63"/>
    <p:sldId id="435" r:id="rId64"/>
    <p:sldId id="436" r:id="rId65"/>
    <p:sldId id="437" r:id="rId66"/>
    <p:sldId id="438" r:id="rId67"/>
    <p:sldId id="261" r:id="rId68"/>
  </p:sldIdLst>
  <p:sldSz cx="9144000" cy="6858000" type="screen4x3"/>
  <p:notesSz cx="9925050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6" autoAdjust="0"/>
    <p:restoredTop sz="94660"/>
  </p:normalViewPr>
  <p:slideViewPr>
    <p:cSldViewPr snapToGrid="0">
      <p:cViewPr>
        <p:scale>
          <a:sx n="60" d="100"/>
          <a:sy n="60" d="100"/>
        </p:scale>
        <p:origin x="140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898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A09BB-5A47-43AC-96B3-A21A155AF4B1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898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AA3D4-73EB-4034-88FC-4E409C142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818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1898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6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8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w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1.wmf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2.wmf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3.wmf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Mikroekonomie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XMIK 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Chování </a:t>
            </a:r>
            <a:r>
              <a:rPr lang="cs-CZ" b="1" dirty="0" smtClean="0">
                <a:solidFill>
                  <a:srgbClr val="D10202"/>
                </a:solidFill>
              </a:rPr>
              <a:t>výrobce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Časové období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610513"/>
          </a:xfrm>
        </p:spPr>
        <p:txBody>
          <a:bodyPr>
            <a:normAutofit/>
          </a:bodyPr>
          <a:lstStyle/>
          <a:p>
            <a:r>
              <a:rPr lang="cs-CZ" b="1" dirty="0" smtClean="0"/>
              <a:t>Velmi dlouhé období:</a:t>
            </a:r>
          </a:p>
          <a:p>
            <a:pPr lvl="1"/>
            <a:r>
              <a:rPr lang="cs-CZ" dirty="0"/>
              <a:t>je natolik </a:t>
            </a:r>
            <a:r>
              <a:rPr lang="cs-CZ" dirty="0" smtClean="0"/>
              <a:t>dlouhé, </a:t>
            </a:r>
            <a:r>
              <a:rPr lang="cs-CZ" dirty="0"/>
              <a:t>aby se v něm mohl </a:t>
            </a:r>
            <a:r>
              <a:rPr lang="cs-CZ" dirty="0" smtClean="0"/>
              <a:t>výrazně </a:t>
            </a:r>
            <a:r>
              <a:rPr lang="cs-CZ" dirty="0"/>
              <a:t>projevit i </a:t>
            </a:r>
            <a:r>
              <a:rPr lang="cs-CZ" dirty="0" smtClean="0"/>
              <a:t>vliv zásadních (průlomových výsledků) vědeckotechnického </a:t>
            </a:r>
            <a:r>
              <a:rPr lang="cs-CZ" dirty="0"/>
              <a:t>pokroku.</a:t>
            </a:r>
            <a:endParaRPr lang="cs-CZ" i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29783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849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Časové období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61051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Změny ve vybavenosti firmy </a:t>
            </a:r>
            <a:r>
              <a:rPr lang="cs-CZ" dirty="0" smtClean="0"/>
              <a:t>výrobními </a:t>
            </a:r>
            <a:r>
              <a:rPr lang="cs-CZ" dirty="0"/>
              <a:t>faktory vždy vyžaduji čas, avšak změny </a:t>
            </a:r>
            <a:r>
              <a:rPr lang="cs-CZ" dirty="0" smtClean="0"/>
              <a:t>jedněch faktorů </a:t>
            </a:r>
            <a:r>
              <a:rPr lang="cs-CZ" dirty="0"/>
              <a:t>jsou </a:t>
            </a:r>
            <a:r>
              <a:rPr lang="cs-CZ" dirty="0" smtClean="0"/>
              <a:t>snadnější </a:t>
            </a:r>
            <a:r>
              <a:rPr lang="cs-CZ" dirty="0"/>
              <a:t>než změny faktorů </a:t>
            </a:r>
            <a:r>
              <a:rPr lang="cs-CZ" dirty="0" smtClean="0"/>
              <a:t>jiných. </a:t>
            </a:r>
          </a:p>
          <a:p>
            <a:r>
              <a:rPr lang="cs-CZ" dirty="0" smtClean="0"/>
              <a:t>Proto </a:t>
            </a:r>
            <a:r>
              <a:rPr lang="cs-CZ" dirty="0"/>
              <a:t>existuji </a:t>
            </a:r>
            <a:r>
              <a:rPr lang="cs-CZ" b="1" dirty="0" smtClean="0"/>
              <a:t>velké rozdíly </a:t>
            </a:r>
            <a:r>
              <a:rPr lang="cs-CZ" b="1" dirty="0"/>
              <a:t>mezi </a:t>
            </a:r>
            <a:r>
              <a:rPr lang="cs-CZ" b="1" dirty="0" smtClean="0"/>
              <a:t>odvětvími</a:t>
            </a:r>
            <a:r>
              <a:rPr lang="cs-CZ" dirty="0" smtClean="0"/>
              <a:t>, neboť používají rozdílné </a:t>
            </a:r>
            <a:r>
              <a:rPr lang="cs-CZ" dirty="0"/>
              <a:t>techniky a technologie. </a:t>
            </a:r>
            <a:endParaRPr lang="cs-CZ" dirty="0" smtClean="0"/>
          </a:p>
          <a:p>
            <a:r>
              <a:rPr lang="cs-CZ" dirty="0" smtClean="0"/>
              <a:t>Proto </a:t>
            </a:r>
            <a:r>
              <a:rPr lang="cs-CZ" dirty="0"/>
              <a:t>bude např. </a:t>
            </a:r>
            <a:r>
              <a:rPr lang="cs-CZ" dirty="0" smtClean="0"/>
              <a:t>„krátké“ období </a:t>
            </a:r>
            <a:r>
              <a:rPr lang="cs-CZ" dirty="0"/>
              <a:t>v </a:t>
            </a:r>
            <a:r>
              <a:rPr lang="cs-CZ" dirty="0" smtClean="0"/>
              <a:t>odvětvi vyrábějícím dětské </a:t>
            </a:r>
            <a:r>
              <a:rPr lang="cs-CZ" dirty="0"/>
              <a:t>stavebnice jinak </a:t>
            </a:r>
            <a:r>
              <a:rPr lang="cs-CZ" dirty="0" smtClean="0"/>
              <a:t>„krátké“, </a:t>
            </a:r>
            <a:r>
              <a:rPr lang="cs-CZ" dirty="0"/>
              <a:t>než v odvětvi </a:t>
            </a:r>
            <a:r>
              <a:rPr lang="cs-CZ" dirty="0" smtClean="0"/>
              <a:t>vyrábějícím technologicky náročné chemikálie </a:t>
            </a:r>
            <a:r>
              <a:rPr lang="cs-CZ" dirty="0"/>
              <a:t>nebo </a:t>
            </a:r>
            <a:r>
              <a:rPr lang="cs-CZ" dirty="0" smtClean="0"/>
              <a:t>velká dopravní </a:t>
            </a:r>
            <a:r>
              <a:rPr lang="cs-CZ" dirty="0"/>
              <a:t>letadla. </a:t>
            </a:r>
            <a:endParaRPr lang="cs-CZ" dirty="0" smtClean="0"/>
          </a:p>
          <a:p>
            <a:r>
              <a:rPr lang="cs-CZ" i="1" dirty="0" smtClean="0"/>
              <a:t>V </a:t>
            </a:r>
            <a:r>
              <a:rPr lang="cs-CZ" i="1" dirty="0"/>
              <a:t>mikroekonomii, a </a:t>
            </a:r>
            <a:r>
              <a:rPr lang="cs-CZ" i="1" dirty="0" smtClean="0"/>
              <a:t>konkrétně </a:t>
            </a:r>
            <a:r>
              <a:rPr lang="cs-CZ" i="1" dirty="0"/>
              <a:t>v </a:t>
            </a:r>
            <a:r>
              <a:rPr lang="cs-CZ" i="1" dirty="0" smtClean="0"/>
              <a:t>teorii firmy</a:t>
            </a:r>
            <a:r>
              <a:rPr lang="cs-CZ" i="1" dirty="0"/>
              <a:t>, se zpravidla </a:t>
            </a:r>
            <a:r>
              <a:rPr lang="cs-CZ" i="1" dirty="0" smtClean="0"/>
              <a:t>zabýváme chováním </a:t>
            </a:r>
            <a:r>
              <a:rPr lang="cs-CZ" i="1" dirty="0"/>
              <a:t>firmy v </a:t>
            </a:r>
            <a:r>
              <a:rPr lang="cs-CZ" i="1" dirty="0" smtClean="0"/>
              <a:t>krátkém </a:t>
            </a:r>
            <a:r>
              <a:rPr lang="cs-CZ" i="1" dirty="0"/>
              <a:t>a </a:t>
            </a:r>
            <a:r>
              <a:rPr lang="cs-CZ" i="1" dirty="0" smtClean="0"/>
              <a:t>dlouhém období.</a:t>
            </a:r>
            <a:endParaRPr lang="cs-CZ" i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408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Cíle firem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610513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Cílem všech firem</a:t>
            </a:r>
            <a:r>
              <a:rPr lang="cs-CZ" dirty="0"/>
              <a:t>, s </a:t>
            </a:r>
            <a:r>
              <a:rPr lang="cs-CZ" dirty="0" smtClean="0"/>
              <a:t>výjimkou </a:t>
            </a:r>
            <a:r>
              <a:rPr lang="cs-CZ" dirty="0"/>
              <a:t>firem v tzv. </a:t>
            </a:r>
            <a:r>
              <a:rPr lang="cs-CZ" dirty="0" smtClean="0"/>
              <a:t>neziskovém </a:t>
            </a:r>
            <a:r>
              <a:rPr lang="cs-CZ" dirty="0"/>
              <a:t>sektoru, je </a:t>
            </a:r>
            <a:r>
              <a:rPr lang="cs-CZ" b="1" dirty="0">
                <a:solidFill>
                  <a:srgbClr val="FF0000"/>
                </a:solidFill>
              </a:rPr>
              <a:t>maximalizace </a:t>
            </a:r>
            <a:r>
              <a:rPr lang="cs-CZ" b="1" dirty="0" smtClean="0">
                <a:solidFill>
                  <a:srgbClr val="FF0000"/>
                </a:solidFill>
              </a:rPr>
              <a:t>zisku (MR = MC)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Maximalizace</a:t>
            </a:r>
            <a:r>
              <a:rPr lang="cs-CZ" dirty="0"/>
              <a:t> </a:t>
            </a:r>
            <a:r>
              <a:rPr lang="cs-CZ" dirty="0" smtClean="0"/>
              <a:t>zisku </a:t>
            </a:r>
            <a:r>
              <a:rPr lang="cs-CZ" dirty="0"/>
              <a:t>jako cil firmy se stala </a:t>
            </a:r>
            <a:r>
              <a:rPr lang="cs-CZ" dirty="0" smtClean="0"/>
              <a:t>standardním </a:t>
            </a:r>
            <a:r>
              <a:rPr lang="cs-CZ" dirty="0"/>
              <a:t>předpokladem, z něhož se v mikroekonomii </a:t>
            </a:r>
            <a:r>
              <a:rPr lang="cs-CZ" dirty="0" smtClean="0"/>
              <a:t>vychází.</a:t>
            </a:r>
            <a:endParaRPr lang="cs-CZ" dirty="0"/>
          </a:p>
          <a:p>
            <a:pPr lvl="1"/>
            <a:r>
              <a:rPr lang="pl-PL" dirty="0"/>
              <a:t>Maximalizaci zisku rozumime usili firmy o takovou </a:t>
            </a:r>
            <a:r>
              <a:rPr lang="pl-PL" b="1" dirty="0"/>
              <a:t>kvalitu</a:t>
            </a:r>
            <a:r>
              <a:rPr lang="pl-PL" dirty="0"/>
              <a:t>, </a:t>
            </a:r>
            <a:r>
              <a:rPr lang="pl-PL" b="1" dirty="0"/>
              <a:t>cenu </a:t>
            </a:r>
            <a:r>
              <a:rPr lang="pl-PL" dirty="0"/>
              <a:t>a </a:t>
            </a:r>
            <a:r>
              <a:rPr lang="pl-PL" b="1" dirty="0"/>
              <a:t>objem </a:t>
            </a:r>
            <a:r>
              <a:rPr lang="pl-PL" dirty="0" smtClean="0"/>
              <a:t>produkce, </a:t>
            </a:r>
            <a:r>
              <a:rPr lang="cs-CZ" dirty="0" smtClean="0"/>
              <a:t>které </a:t>
            </a:r>
            <a:r>
              <a:rPr lang="cs-CZ" dirty="0"/>
              <a:t>umožňuji maximalizovat zisk. </a:t>
            </a:r>
            <a:endParaRPr lang="cs-CZ" dirty="0" smtClean="0"/>
          </a:p>
          <a:p>
            <a:pPr lvl="1"/>
            <a:r>
              <a:rPr lang="cs-CZ" dirty="0" smtClean="0"/>
              <a:t>Může </a:t>
            </a:r>
            <a:r>
              <a:rPr lang="cs-CZ" dirty="0"/>
              <a:t>přitom </a:t>
            </a:r>
            <a:r>
              <a:rPr lang="cs-CZ" dirty="0" smtClean="0"/>
              <a:t>jít </a:t>
            </a:r>
            <a:r>
              <a:rPr lang="cs-CZ" dirty="0"/>
              <a:t>o maximalizaci zisku v </a:t>
            </a:r>
            <a:r>
              <a:rPr lang="cs-CZ" b="1" dirty="0"/>
              <a:t>krátkém </a:t>
            </a:r>
            <a:r>
              <a:rPr lang="cs-CZ" dirty="0" smtClean="0"/>
              <a:t>nebo </a:t>
            </a:r>
            <a:r>
              <a:rPr lang="cs-CZ" b="1" dirty="0" smtClean="0"/>
              <a:t>dlouhém </a:t>
            </a:r>
            <a:r>
              <a:rPr lang="cs-CZ" dirty="0" smtClean="0"/>
              <a:t>období. </a:t>
            </a:r>
          </a:p>
          <a:p>
            <a:pPr lvl="1"/>
            <a:r>
              <a:rPr lang="cs-CZ" dirty="0" smtClean="0"/>
              <a:t>Firma </a:t>
            </a:r>
            <a:r>
              <a:rPr lang="cs-CZ" dirty="0"/>
              <a:t>zaměřena na maximalizaci zisku v </a:t>
            </a:r>
            <a:r>
              <a:rPr lang="cs-CZ" dirty="0" smtClean="0"/>
              <a:t>dlouhém období bývá ochotna </a:t>
            </a:r>
            <a:r>
              <a:rPr lang="cs-CZ" dirty="0" err="1" smtClean="0"/>
              <a:t>vzdat</a:t>
            </a:r>
            <a:r>
              <a:rPr lang="cs-CZ" dirty="0" smtClean="0"/>
              <a:t> </a:t>
            </a:r>
            <a:r>
              <a:rPr lang="cs-CZ" dirty="0"/>
              <a:t>se časti zisku v současnosti ve prospěch </a:t>
            </a:r>
            <a:r>
              <a:rPr lang="cs-CZ" dirty="0" smtClean="0"/>
              <a:t>dlouhodobého </a:t>
            </a:r>
            <a:r>
              <a:rPr lang="cs-CZ" dirty="0"/>
              <a:t>růstu firmy.</a:t>
            </a:r>
            <a:endParaRPr lang="cs-CZ" i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575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Cíle firem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61051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Vznikem akciové formy podnikání došlo k oddělení „vlastnictví“ od „moci“. </a:t>
            </a:r>
            <a:endParaRPr lang="cs-CZ" dirty="0" smtClean="0"/>
          </a:p>
          <a:p>
            <a:pPr lvl="1"/>
            <a:r>
              <a:rPr lang="cs-CZ" dirty="0" smtClean="0"/>
              <a:t>Manažeři</a:t>
            </a:r>
            <a:r>
              <a:rPr lang="cs-CZ" dirty="0"/>
              <a:t>, kteří mají větší přehled o fungování firmy než akcionáři, mohou upřednostňovat své cíle, jako je zvýšení tržního podílu nebo vyšší platy, místo maximalizace zisku. </a:t>
            </a:r>
            <a:endParaRPr lang="cs-CZ" dirty="0" smtClean="0"/>
          </a:p>
          <a:p>
            <a:pPr lvl="1"/>
            <a:r>
              <a:rPr lang="cs-CZ" dirty="0" smtClean="0"/>
              <a:t>Tyto </a:t>
            </a:r>
            <a:r>
              <a:rPr lang="cs-CZ" b="1" dirty="0"/>
              <a:t>alternativní cíle </a:t>
            </a:r>
            <a:r>
              <a:rPr lang="cs-CZ" dirty="0"/>
              <a:t>nemusí být v souladu s maximalizací zisku, zvláště v krátkém období. </a:t>
            </a:r>
            <a:endParaRPr lang="cs-CZ" dirty="0" smtClean="0"/>
          </a:p>
          <a:p>
            <a:pPr lvl="1"/>
            <a:r>
              <a:rPr lang="cs-CZ" dirty="0" smtClean="0"/>
              <a:t>Například </a:t>
            </a:r>
            <a:r>
              <a:rPr lang="cs-CZ" dirty="0"/>
              <a:t>velké investice mohou dočasně snižovat zisk. </a:t>
            </a:r>
            <a:endParaRPr lang="cs-CZ" dirty="0" smtClean="0"/>
          </a:p>
          <a:p>
            <a:pPr lvl="1"/>
            <a:r>
              <a:rPr lang="cs-CZ" dirty="0" smtClean="0"/>
              <a:t>Někdy </a:t>
            </a:r>
            <a:r>
              <a:rPr lang="cs-CZ" dirty="0"/>
              <a:t>je také racionálnější zaměřit se na udržení firmy na trhu místo na maximalizaci zisku, zejména při poklesu poptávky.</a:t>
            </a:r>
            <a:endParaRPr lang="cs-CZ" i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326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Cíle firem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610513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Firmy nejsou jen součástí ekonomického prostředí, ale také politického, sociálního, ekologického a kulturního. </a:t>
            </a:r>
            <a:endParaRPr lang="cs-CZ" dirty="0" smtClean="0"/>
          </a:p>
          <a:p>
            <a:r>
              <a:rPr lang="cs-CZ" dirty="0" smtClean="0"/>
              <a:t>Kromě </a:t>
            </a:r>
            <a:r>
              <a:rPr lang="cs-CZ" b="1" dirty="0"/>
              <a:t>ekonomických cílů </a:t>
            </a:r>
            <a:r>
              <a:rPr lang="cs-CZ" dirty="0"/>
              <a:t>sledují moderní firmy i jiné cíle, jako je zlepšení image ve společnosti, vytvoření pověsti dobrého zaměstnavatele, podpora sportu a prospěch pro místní komunitu. </a:t>
            </a:r>
            <a:endParaRPr lang="cs-CZ" dirty="0" smtClean="0"/>
          </a:p>
          <a:p>
            <a:r>
              <a:rPr lang="cs-CZ" dirty="0" smtClean="0"/>
              <a:t>Tyto </a:t>
            </a:r>
            <a:r>
              <a:rPr lang="cs-CZ" dirty="0"/>
              <a:t>cíle nemusí být v rozporu s maximalizací zisku. </a:t>
            </a:r>
            <a:endParaRPr lang="cs-CZ" dirty="0" smtClean="0"/>
          </a:p>
          <a:p>
            <a:r>
              <a:rPr lang="cs-CZ" dirty="0" smtClean="0"/>
              <a:t>Plnění </a:t>
            </a:r>
            <a:r>
              <a:rPr lang="cs-CZ" dirty="0"/>
              <a:t>mimoekonomických cílů často podporuje dosažení hlavního cíle firmy, kterým je maximalizace zisku.</a:t>
            </a:r>
            <a:endParaRPr lang="cs-CZ" i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891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Cíle firem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610513"/>
          </a:xfrm>
        </p:spPr>
        <p:txBody>
          <a:bodyPr>
            <a:normAutofit/>
          </a:bodyPr>
          <a:lstStyle/>
          <a:p>
            <a:r>
              <a:rPr lang="cs-CZ" dirty="0"/>
              <a:t>K </a:t>
            </a:r>
            <a:r>
              <a:rPr lang="cs-CZ" b="1" dirty="0"/>
              <a:t>alternativním cílům </a:t>
            </a:r>
            <a:r>
              <a:rPr lang="cs-CZ" dirty="0"/>
              <a:t>firmy </a:t>
            </a:r>
            <a:r>
              <a:rPr lang="cs-CZ" dirty="0" smtClean="0"/>
              <a:t>patří mimo jiné: </a:t>
            </a:r>
            <a:endParaRPr lang="cs-CZ" dirty="0"/>
          </a:p>
          <a:p>
            <a:pPr lvl="1"/>
            <a:r>
              <a:rPr lang="cs-CZ" dirty="0"/>
              <a:t>dosažení uspokojivé výše zisku,</a:t>
            </a:r>
          </a:p>
          <a:p>
            <a:pPr lvl="1"/>
            <a:r>
              <a:rPr lang="cs-CZ" dirty="0"/>
              <a:t>dosažení určitého podílu na trhu,</a:t>
            </a:r>
          </a:p>
          <a:p>
            <a:pPr lvl="1"/>
            <a:r>
              <a:rPr lang="cs-CZ" dirty="0"/>
              <a:t>snahu dlouhodobě přežít (cíl považován za prvotní),</a:t>
            </a:r>
          </a:p>
          <a:p>
            <a:pPr lvl="1"/>
            <a:r>
              <a:rPr lang="cs-CZ" dirty="0"/>
              <a:t>růst a expanze (cíl komplexní, zahrnující jak zisk, tak dlouhodobé přežití).</a:t>
            </a:r>
          </a:p>
          <a:p>
            <a:endParaRPr lang="cs-CZ" i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492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r>
              <a:rPr lang="cs-CZ" b="1" dirty="0" err="1">
                <a:solidFill>
                  <a:srgbClr val="C00000"/>
                </a:solidFill>
              </a:rPr>
              <a:t>Baumolův</a:t>
            </a:r>
            <a:r>
              <a:rPr lang="cs-CZ" b="1" dirty="0">
                <a:solidFill>
                  <a:srgbClr val="C00000"/>
                </a:solidFill>
              </a:rPr>
              <a:t> model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824766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Tento manažerský model vychází z předpokladu, že cílem manažerů je </a:t>
            </a:r>
            <a:r>
              <a:rPr lang="cs-CZ" b="1" dirty="0">
                <a:solidFill>
                  <a:srgbClr val="FF0000"/>
                </a:solidFill>
              </a:rPr>
              <a:t>maximalizace obratu </a:t>
            </a:r>
            <a:r>
              <a:rPr lang="cs-CZ" b="1" dirty="0" smtClean="0">
                <a:solidFill>
                  <a:srgbClr val="FF0000"/>
                </a:solidFill>
              </a:rPr>
              <a:t>(MR = 0) </a:t>
            </a:r>
            <a:r>
              <a:rPr lang="cs-CZ" dirty="0" smtClean="0"/>
              <a:t>firmy</a:t>
            </a:r>
            <a:r>
              <a:rPr lang="cs-CZ" dirty="0"/>
              <a:t>, tedy </a:t>
            </a:r>
            <a:r>
              <a:rPr lang="cs-CZ" dirty="0" smtClean="0"/>
              <a:t>funkce</a:t>
            </a:r>
            <a:endParaRPr lang="cs-CZ" i="1" dirty="0"/>
          </a:p>
          <a:p>
            <a:pPr marL="114300" indent="0" algn="ctr">
              <a:buNone/>
            </a:pPr>
            <a:r>
              <a:rPr lang="cs-CZ" b="1" dirty="0"/>
              <a:t>TR = P </a:t>
            </a:r>
            <a:r>
              <a:rPr lang="cs-CZ" b="1" dirty="0" smtClean="0"/>
              <a:t>* Q</a:t>
            </a:r>
          </a:p>
          <a:p>
            <a:pPr marL="114300" indent="0" algn="ctr">
              <a:buNone/>
            </a:pPr>
            <a:endParaRPr lang="cs-CZ" b="1" dirty="0"/>
          </a:p>
          <a:p>
            <a:r>
              <a:rPr lang="cs-CZ" dirty="0"/>
              <a:t>Maxima obratu firma tedy dosahuje, pokud se mezní příjmy rovnají nule</a:t>
            </a:r>
            <a:r>
              <a:rPr lang="cs-CZ" dirty="0" smtClean="0"/>
              <a:t>.</a:t>
            </a:r>
          </a:p>
          <a:p>
            <a:r>
              <a:rPr lang="cs-CZ" dirty="0"/>
              <a:t>Obrat tudíž nemusí vždy růst s objemem výroby.</a:t>
            </a:r>
            <a:endParaRPr lang="cs-CZ" dirty="0" smtClean="0"/>
          </a:p>
          <a:p>
            <a:r>
              <a:rPr lang="cs-CZ" dirty="0" smtClean="0"/>
              <a:t>Manažeři </a:t>
            </a:r>
            <a:r>
              <a:rPr lang="cs-CZ" dirty="0"/>
              <a:t>v takovém modelu kladou důraz na růst firmy a její tržby, protože to může zvýšit jejich vlastní odměny, prestiž a postavení, i když to nemusí vést k nejvyššímu možnému zisku pro vlastníky (akcionáře). </a:t>
            </a:r>
            <a:endParaRPr lang="cs-CZ" dirty="0" smtClean="0"/>
          </a:p>
          <a:p>
            <a:r>
              <a:rPr lang="cs-CZ" dirty="0" smtClean="0"/>
              <a:t>Přesto </a:t>
            </a:r>
            <a:r>
              <a:rPr lang="cs-CZ" dirty="0"/>
              <a:t>musí dosahovat určitého minimálního zisku, aby uspokojili akcionáře a zajistili stabilitu firmy</a:t>
            </a:r>
            <a:r>
              <a:rPr lang="cs-CZ" dirty="0" smtClean="0"/>
              <a:t>.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546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Produkční funkce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824766"/>
          </a:xfrm>
        </p:spPr>
        <p:txBody>
          <a:bodyPr>
            <a:normAutofit/>
          </a:bodyPr>
          <a:lstStyle/>
          <a:p>
            <a:pPr marL="342900" lvl="1"/>
            <a:r>
              <a:rPr lang="cs-CZ" b="1" dirty="0"/>
              <a:t>Produkční funkce</a:t>
            </a:r>
            <a:r>
              <a:rPr lang="cs-CZ" dirty="0"/>
              <a:t> vyjadřuje </a:t>
            </a:r>
            <a:r>
              <a:rPr lang="cs-CZ" b="1" dirty="0"/>
              <a:t>vztah mezi množstvím vstupů</a:t>
            </a:r>
            <a:r>
              <a:rPr lang="cs-CZ" dirty="0"/>
              <a:t>, které byly použity ve výrobě v daném období, </a:t>
            </a:r>
            <a:r>
              <a:rPr lang="cs-CZ" b="1" dirty="0"/>
              <a:t>a maximálním objemem výstupu</a:t>
            </a:r>
            <a:r>
              <a:rPr lang="cs-CZ" dirty="0"/>
              <a:t>, který vstupy svým fungováním v daném období vytvořily. </a:t>
            </a:r>
            <a:endParaRPr lang="cs-CZ" dirty="0" smtClean="0"/>
          </a:p>
          <a:p>
            <a:pPr marL="342900" lvl="1"/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57200" y="3601844"/>
            <a:ext cx="85306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MinionPro-BoldIt"/>
              </a:rPr>
              <a:t>Nejčastěji je používána </a:t>
            </a:r>
            <a:r>
              <a:rPr lang="cs-CZ" sz="2400" b="1" i="1" dirty="0" smtClean="0">
                <a:latin typeface="MinionPro-BoldIt"/>
              </a:rPr>
              <a:t>dvou faktorová </a:t>
            </a:r>
            <a:r>
              <a:rPr lang="cs-CZ" sz="2400" b="1" i="1" dirty="0">
                <a:latin typeface="MinionPro-BoldIt"/>
              </a:rPr>
              <a:t>funkce v podobě:</a:t>
            </a:r>
          </a:p>
          <a:p>
            <a:r>
              <a:rPr lang="cs-CZ" sz="2400" b="1" i="1" dirty="0" smtClean="0">
                <a:latin typeface="MinionPro-BoldIt"/>
              </a:rPr>
              <a:t>Q </a:t>
            </a:r>
            <a:r>
              <a:rPr lang="cs-CZ" sz="2400" b="1" i="1" dirty="0">
                <a:latin typeface="MinionPro-BoldIt"/>
              </a:rPr>
              <a:t>= f </a:t>
            </a:r>
            <a:r>
              <a:rPr lang="cs-CZ" sz="2400" dirty="0">
                <a:latin typeface="MinionPro-Regular"/>
              </a:rPr>
              <a:t>(</a:t>
            </a:r>
            <a:r>
              <a:rPr lang="cs-CZ" sz="2400" i="1" dirty="0">
                <a:latin typeface="MinionPro-It"/>
              </a:rPr>
              <a:t>L</a:t>
            </a:r>
            <a:r>
              <a:rPr lang="cs-CZ" sz="2400" dirty="0">
                <a:latin typeface="MinionPro-Regular"/>
              </a:rPr>
              <a:t>, </a:t>
            </a:r>
            <a:r>
              <a:rPr lang="cs-CZ" sz="2400" i="1" dirty="0">
                <a:latin typeface="MinionPro-It"/>
              </a:rPr>
              <a:t>K</a:t>
            </a:r>
            <a:r>
              <a:rPr lang="cs-CZ" sz="2400" dirty="0">
                <a:latin typeface="MinionPro-Regular"/>
              </a:rPr>
              <a:t>)</a:t>
            </a:r>
          </a:p>
          <a:p>
            <a:r>
              <a:rPr lang="pl-PL" sz="2400" dirty="0">
                <a:latin typeface="MinionPro-Regular"/>
              </a:rPr>
              <a:t>kde </a:t>
            </a:r>
            <a:r>
              <a:rPr lang="pl-PL" sz="2400" i="1" dirty="0">
                <a:latin typeface="MinionPro-It"/>
              </a:rPr>
              <a:t>L </a:t>
            </a:r>
            <a:r>
              <a:rPr lang="pl-PL" sz="2400" dirty="0">
                <a:latin typeface="MinionPro-Regular"/>
              </a:rPr>
              <a:t>je prace a </a:t>
            </a:r>
            <a:r>
              <a:rPr lang="pl-PL" sz="2400" i="1" dirty="0">
                <a:latin typeface="MinionPro-It"/>
              </a:rPr>
              <a:t>K </a:t>
            </a:r>
            <a:r>
              <a:rPr lang="pl-PL" sz="2400" dirty="0">
                <a:latin typeface="MinionPro-Regular"/>
              </a:rPr>
              <a:t>je </a:t>
            </a:r>
            <a:r>
              <a:rPr lang="pl-PL" sz="2400" dirty="0" smtClean="0">
                <a:latin typeface="MinionPro-Regular"/>
              </a:rPr>
              <a:t>kapital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4349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Produkční funkce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824766"/>
          </a:xfrm>
        </p:spPr>
        <p:txBody>
          <a:bodyPr>
            <a:normAutofit/>
          </a:bodyPr>
          <a:lstStyle/>
          <a:p>
            <a:pPr marL="261938" lvl="1" indent="-261938"/>
            <a:r>
              <a:rPr lang="cs-CZ" b="1" dirty="0" smtClean="0"/>
              <a:t>Produkční </a:t>
            </a:r>
            <a:r>
              <a:rPr lang="cs-CZ" b="1" dirty="0"/>
              <a:t>funkce v krátkém období:</a:t>
            </a:r>
            <a:endParaRPr lang="cs-CZ" sz="2000" dirty="0"/>
          </a:p>
          <a:p>
            <a:pPr marL="804863" lvl="2"/>
            <a:r>
              <a:rPr lang="cs-CZ" dirty="0"/>
              <a:t>Za </a:t>
            </a:r>
            <a:r>
              <a:rPr lang="cs-CZ" b="1" dirty="0"/>
              <a:t>krátké období (SR)</a:t>
            </a:r>
            <a:r>
              <a:rPr lang="cs-CZ" dirty="0"/>
              <a:t> označuje ekonomická teorie takový časový úsek, v jehož rámci existuje pouze jeden výrobní faktor, jehož najímané množství je daná firma ochotna měnit.</a:t>
            </a:r>
            <a:endParaRPr lang="cs-CZ" sz="1800" dirty="0"/>
          </a:p>
          <a:p>
            <a:pPr marL="1262063" lvl="3"/>
            <a:r>
              <a:rPr lang="cs-CZ" dirty="0"/>
              <a:t>Tento výstup je tak považován za variabilní výrobní faktor, kdežto ostatní výstupy jsou pokládány za vstupy fixní. </a:t>
            </a:r>
            <a:endParaRPr lang="cs-CZ" sz="1400" dirty="0"/>
          </a:p>
          <a:p>
            <a:pPr marL="804863" lvl="2"/>
            <a:r>
              <a:rPr lang="cs-CZ" b="1" dirty="0"/>
              <a:t>Celkový produkt (TP)</a:t>
            </a:r>
            <a:r>
              <a:rPr lang="cs-CZ" dirty="0"/>
              <a:t> zachycuje celkový objem výstupu, který firma při dané úrovni fixního výrobního faktoru vyrobí s různými množstvím variabilních vstupů.</a:t>
            </a:r>
            <a:endParaRPr lang="cs-CZ" sz="1800" dirty="0"/>
          </a:p>
          <a:p>
            <a:pPr marL="804863" lvl="3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TP = Q</a:t>
            </a:r>
            <a:endParaRPr lang="cs-CZ" sz="1600" b="1" dirty="0">
              <a:solidFill>
                <a:srgbClr val="FF0000"/>
              </a:solidFill>
            </a:endParaRPr>
          </a:p>
          <a:p>
            <a:pPr marL="342900" lvl="1"/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868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Produkční funkce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824766"/>
          </a:xfrm>
        </p:spPr>
        <p:txBody>
          <a:bodyPr>
            <a:normAutofit/>
          </a:bodyPr>
          <a:lstStyle/>
          <a:p>
            <a:pPr marL="261938" lvl="1" indent="-261938"/>
            <a:r>
              <a:rPr lang="cs-CZ" b="1" dirty="0"/>
              <a:t>Produkční funkce v krátkém období:</a:t>
            </a:r>
            <a:endParaRPr lang="cs-CZ" sz="2000" dirty="0"/>
          </a:p>
          <a:p>
            <a:pPr lvl="2"/>
            <a:r>
              <a:rPr lang="cs-CZ" b="1" dirty="0"/>
              <a:t>Mezní produkt (MP)</a:t>
            </a:r>
            <a:r>
              <a:rPr lang="cs-CZ" dirty="0"/>
              <a:t> zachycuje dodatečný objem produkce, který firma získá v okamžiku, kdy si pronajme dodatečnou jednotku výrobního faktoru.</a:t>
            </a:r>
            <a:endParaRPr lang="cs-CZ" sz="1800" dirty="0"/>
          </a:p>
          <a:p>
            <a:pPr lvl="2"/>
            <a:r>
              <a:rPr lang="cs-CZ" dirty="0"/>
              <a:t>mezní produkt práce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r>
              <a:rPr lang="cs-CZ" dirty="0"/>
              <a:t>mezní produkt kapitálu v krátkém období není definován, protože objem kapitálu je konstantní.</a:t>
            </a:r>
          </a:p>
          <a:p>
            <a:pPr marL="914400" lvl="2" indent="0">
              <a:buNone/>
            </a:pPr>
            <a:r>
              <a:rPr lang="cs-CZ" dirty="0"/>
              <a:t> 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460314"/>
              </p:ext>
            </p:extLst>
          </p:nvPr>
        </p:nvGraphicFramePr>
        <p:xfrm>
          <a:off x="2366884" y="3743985"/>
          <a:ext cx="1826421" cy="90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3" imgW="787058" imgH="393529" progId="Equation.3">
                  <p:embed/>
                </p:oleObj>
              </mc:Choice>
              <mc:Fallback>
                <p:oleObj r:id="rId3" imgW="787058" imgH="393529" progId="Equation.3">
                  <p:embed/>
                  <p:pic>
                    <p:nvPicPr>
                      <p:cNvPr id="12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884" y="3743985"/>
                        <a:ext cx="1826421" cy="9022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940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6196"/>
            <a:ext cx="8229600" cy="841441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Firma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708526"/>
          </a:xfrm>
        </p:spPr>
        <p:txBody>
          <a:bodyPr>
            <a:normAutofit/>
          </a:bodyPr>
          <a:lstStyle/>
          <a:p>
            <a:r>
              <a:rPr lang="cs-CZ" dirty="0" smtClean="0"/>
              <a:t>Převážná </a:t>
            </a:r>
            <a:r>
              <a:rPr lang="cs-CZ" dirty="0"/>
              <a:t>většina </a:t>
            </a:r>
            <a:r>
              <a:rPr lang="cs-CZ" dirty="0" smtClean="0"/>
              <a:t>nabídky výrobků </a:t>
            </a:r>
            <a:r>
              <a:rPr lang="cs-CZ" dirty="0"/>
              <a:t>a služeb je tvořena firmami. </a:t>
            </a:r>
            <a:endParaRPr lang="cs-CZ" dirty="0" smtClean="0"/>
          </a:p>
          <a:p>
            <a:r>
              <a:rPr lang="cs-CZ" b="1" dirty="0" smtClean="0"/>
              <a:t>Firmou </a:t>
            </a:r>
            <a:r>
              <a:rPr lang="cs-CZ" dirty="0" smtClean="0"/>
              <a:t>rozumíme </a:t>
            </a:r>
            <a:r>
              <a:rPr lang="cs-CZ" b="1" dirty="0"/>
              <a:t>podnik ve smyslu mikroekonomické produkční jednotky </a:t>
            </a:r>
            <a:r>
              <a:rPr lang="cs-CZ" dirty="0"/>
              <a:t>a nikoli pouze </a:t>
            </a:r>
            <a:r>
              <a:rPr lang="cs-CZ" dirty="0" smtClean="0"/>
              <a:t>název, </a:t>
            </a:r>
            <a:r>
              <a:rPr lang="pl-PL" dirty="0" smtClean="0"/>
              <a:t>pod </a:t>
            </a:r>
            <a:r>
              <a:rPr lang="pl-PL" dirty="0"/>
              <a:t>kterym podnik působi. 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378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Produkční funkce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824766"/>
          </a:xfrm>
        </p:spPr>
        <p:txBody>
          <a:bodyPr>
            <a:normAutofit/>
          </a:bodyPr>
          <a:lstStyle/>
          <a:p>
            <a:pPr marL="261938" lvl="1" indent="-261938"/>
            <a:r>
              <a:rPr lang="cs-CZ" b="1" dirty="0"/>
              <a:t>Produkční funkce v krátkém období:</a:t>
            </a:r>
            <a:endParaRPr lang="cs-CZ" sz="2000" dirty="0"/>
          </a:p>
          <a:p>
            <a:pPr lvl="2"/>
            <a:r>
              <a:rPr lang="cs-CZ" b="1" dirty="0"/>
              <a:t>Průměrný produkt (AP)</a:t>
            </a:r>
            <a:r>
              <a:rPr lang="cs-CZ" dirty="0"/>
              <a:t> vyjadřuje podíl celkové produkce na jednotku příslušného výstupu. </a:t>
            </a:r>
          </a:p>
          <a:p>
            <a:pPr lvl="2"/>
            <a:r>
              <a:rPr lang="cs-CZ" dirty="0"/>
              <a:t>průměrný produkt variabilního vstupu práce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r>
              <a:rPr lang="cs-CZ" dirty="0"/>
              <a:t>průměrný produkt fixního vstupu kapitálu 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209490"/>
              </p:ext>
            </p:extLst>
          </p:nvPr>
        </p:nvGraphicFramePr>
        <p:xfrm>
          <a:off x="2651017" y="3348912"/>
          <a:ext cx="1920983" cy="1158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r:id="rId3" imgW="647419" imgH="393529" progId="Equation.3">
                  <p:embed/>
                </p:oleObj>
              </mc:Choice>
              <mc:Fallback>
                <p:oleObj r:id="rId3" imgW="647419" imgH="393529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017" y="3348912"/>
                        <a:ext cx="1920983" cy="11582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777272"/>
              </p:ext>
            </p:extLst>
          </p:nvPr>
        </p:nvGraphicFramePr>
        <p:xfrm>
          <a:off x="2036540" y="5236940"/>
          <a:ext cx="1228954" cy="768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r:id="rId5" imgW="685800" imgH="431800" progId="Equation.3">
                  <p:embed/>
                </p:oleObj>
              </mc:Choice>
              <mc:Fallback>
                <p:oleObj r:id="rId5" imgW="685800" imgH="431800" progId="Equation.3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540" y="5236940"/>
                        <a:ext cx="1228954" cy="768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535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Produkční funkce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824766"/>
          </a:xfrm>
        </p:spPr>
        <p:txBody>
          <a:bodyPr>
            <a:normAutofit/>
          </a:bodyPr>
          <a:lstStyle/>
          <a:p>
            <a:pPr marL="261938" lvl="1" indent="-261938"/>
            <a:r>
              <a:rPr lang="cs-CZ" b="1" dirty="0"/>
              <a:t>Produkční funkce v krátkém období:</a:t>
            </a:r>
            <a:endParaRPr lang="cs-CZ" sz="2000" dirty="0"/>
          </a:p>
          <a:p>
            <a:pPr lvl="2"/>
            <a:r>
              <a:rPr lang="cs-CZ" b="1" dirty="0"/>
              <a:t>Zákon klesajících výnosů – </a:t>
            </a:r>
            <a:r>
              <a:rPr lang="cs-CZ" dirty="0"/>
              <a:t>pokud firma při výrobě postupně zvyšuje pronajímané množství variabilního faktoru, jež kombinuje s daným množstvím fixních vstupů, pak od určitého bodu (A) se začnou přírůstky dodatečného produktu postupně snižovat. 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41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Produkční funkce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824766"/>
          </a:xfrm>
        </p:spPr>
        <p:txBody>
          <a:bodyPr>
            <a:normAutofit/>
          </a:bodyPr>
          <a:lstStyle/>
          <a:p>
            <a:pPr marL="261938" lvl="1" indent="-261938"/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obrázek 1"/>
          <p:cNvPicPr/>
          <p:nvPr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1767468" y="1440772"/>
            <a:ext cx="5609063" cy="4634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8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Produkční funkce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824766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Produkční funkce v dlouhém období</a:t>
            </a:r>
            <a:endParaRPr lang="cs-CZ" sz="2400" dirty="0"/>
          </a:p>
          <a:p>
            <a:pPr lvl="1"/>
            <a:r>
              <a:rPr lang="cs-CZ" b="1" dirty="0"/>
              <a:t>Dlouhým období (LR)</a:t>
            </a:r>
            <a:r>
              <a:rPr lang="cs-CZ" dirty="0"/>
              <a:t> označují ekonomové časový úsek, v jehož rámci jsou všechny výrobní faktory, vyjma technologie, považovány za výrobní faktory variabilní.</a:t>
            </a:r>
          </a:p>
          <a:p>
            <a:pPr marL="261938" lvl="1" indent="-261938"/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204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Produkční funkce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82476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b="1" dirty="0"/>
              <a:t>Produkční funkce v dlouhém období</a:t>
            </a:r>
            <a:endParaRPr lang="cs-CZ" sz="2400" dirty="0"/>
          </a:p>
          <a:p>
            <a:pPr lvl="1"/>
            <a:r>
              <a:rPr lang="cs-CZ" b="1" dirty="0" err="1" smtClean="0"/>
              <a:t>Izokvanta</a:t>
            </a:r>
            <a:r>
              <a:rPr lang="cs-CZ" b="1" dirty="0" smtClean="0"/>
              <a:t> </a:t>
            </a:r>
            <a:r>
              <a:rPr lang="cs-CZ" b="1" dirty="0"/>
              <a:t>(IQ)</a:t>
            </a:r>
            <a:r>
              <a:rPr lang="cs-CZ" dirty="0"/>
              <a:t> či také </a:t>
            </a:r>
            <a:r>
              <a:rPr lang="cs-CZ" b="1" dirty="0" err="1"/>
              <a:t>izoproduktová</a:t>
            </a:r>
            <a:r>
              <a:rPr lang="cs-CZ" b="1" dirty="0"/>
              <a:t> křivka</a:t>
            </a:r>
            <a:r>
              <a:rPr lang="cs-CZ" dirty="0"/>
              <a:t>, která zobrazuje všechny kombinace výrobních faktorů, jež dané firmě umožňují vyprodukovat stejný objem výstupu. </a:t>
            </a:r>
            <a:endParaRPr lang="cs-CZ" dirty="0" smtClean="0"/>
          </a:p>
          <a:p>
            <a:pPr lvl="1"/>
            <a:r>
              <a:rPr lang="cs-CZ" dirty="0" smtClean="0"/>
              <a:t>Soubor </a:t>
            </a:r>
            <a:r>
              <a:rPr lang="cs-CZ" dirty="0" err="1"/>
              <a:t>izoproduktových</a:t>
            </a:r>
            <a:r>
              <a:rPr lang="cs-CZ" dirty="0"/>
              <a:t> křivek pak tvoří mapu </a:t>
            </a:r>
            <a:r>
              <a:rPr lang="cs-CZ" dirty="0" err="1"/>
              <a:t>izokvant</a:t>
            </a:r>
            <a:r>
              <a:rPr lang="cs-CZ" dirty="0"/>
              <a:t>, pro niž platí, že každá výše položená </a:t>
            </a:r>
            <a:r>
              <a:rPr lang="cs-CZ" dirty="0" err="1"/>
              <a:t>izoproduktová</a:t>
            </a:r>
            <a:r>
              <a:rPr lang="cs-CZ" dirty="0"/>
              <a:t> křivka, tj. křivka nacházející se směrem na severovýchod od předchozí izolanty, zachycuje vyšší objem produkce. </a:t>
            </a:r>
            <a:endParaRPr lang="cs-CZ" dirty="0" smtClean="0"/>
          </a:p>
          <a:p>
            <a:pPr lvl="1"/>
            <a:r>
              <a:rPr lang="cs-CZ" dirty="0" err="1" smtClean="0"/>
              <a:t>Izokvanty</a:t>
            </a:r>
            <a:r>
              <a:rPr lang="cs-CZ" dirty="0" smtClean="0"/>
              <a:t> </a:t>
            </a:r>
            <a:r>
              <a:rPr lang="cs-CZ" dirty="0"/>
              <a:t>jsou tedy řazeny z </a:t>
            </a:r>
            <a:r>
              <a:rPr lang="cs-CZ" dirty="0" err="1"/>
              <a:t>kardinalisteckého</a:t>
            </a:r>
            <a:r>
              <a:rPr lang="cs-CZ" dirty="0"/>
              <a:t> hlediska. </a:t>
            </a:r>
          </a:p>
          <a:p>
            <a:pPr marL="261938" lvl="1" indent="-261938"/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357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Produkční funkce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824766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Produkční funkce v dlouhém období</a:t>
            </a:r>
            <a:endParaRPr lang="cs-CZ" sz="2400" dirty="0"/>
          </a:p>
          <a:p>
            <a:pPr lvl="1"/>
            <a:r>
              <a:rPr lang="cs-CZ" b="1" dirty="0"/>
              <a:t>Sklon </a:t>
            </a:r>
            <a:r>
              <a:rPr lang="cs-CZ" b="1" dirty="0" err="1"/>
              <a:t>izokvanty</a:t>
            </a:r>
            <a:r>
              <a:rPr lang="cs-CZ" dirty="0"/>
              <a:t> označujeme jako mezní míra technické substituce kapitálu prací (MRTS</a:t>
            </a:r>
            <a:r>
              <a:rPr lang="cs-CZ" baseline="-25000" dirty="0"/>
              <a:t>LK</a:t>
            </a:r>
            <a:r>
              <a:rPr lang="cs-CZ" dirty="0"/>
              <a:t>). </a:t>
            </a:r>
            <a:endParaRPr lang="cs-CZ" dirty="0" smtClean="0"/>
          </a:p>
          <a:p>
            <a:pPr lvl="1"/>
            <a:r>
              <a:rPr lang="cs-CZ" dirty="0" smtClean="0"/>
              <a:t>Jedná </a:t>
            </a:r>
            <a:r>
              <a:rPr lang="cs-CZ" dirty="0"/>
              <a:t>se o poměr, v němž je možno vzájemně nahrazovat kapitál prací, aniž by se změnil objem vyráběné produkce.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424163"/>
              </p:ext>
            </p:extLst>
          </p:nvPr>
        </p:nvGraphicFramePr>
        <p:xfrm>
          <a:off x="1436128" y="4516690"/>
          <a:ext cx="2877854" cy="1146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r:id="rId3" imgW="1066800" imgH="431800" progId="Equation.3">
                  <p:embed/>
                </p:oleObj>
              </mc:Choice>
              <mc:Fallback>
                <p:oleObj r:id="rId3" imgW="1066800" imgH="4318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128" y="4516690"/>
                        <a:ext cx="2877854" cy="1146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3957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Produkční funkce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824766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Produkční funkce v dlouhém </a:t>
            </a:r>
            <a:r>
              <a:rPr lang="cs-CZ" b="1" dirty="0" smtClean="0"/>
              <a:t>období</a:t>
            </a:r>
            <a:endParaRPr lang="cs-CZ" sz="2400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r="69618" b="3069"/>
          <a:stretch/>
        </p:blipFill>
        <p:spPr>
          <a:xfrm>
            <a:off x="875581" y="2613488"/>
            <a:ext cx="3097894" cy="297836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/>
          <a:srcRect l="65873" b="738"/>
          <a:stretch/>
        </p:blipFill>
        <p:spPr>
          <a:xfrm>
            <a:off x="4481644" y="2613488"/>
            <a:ext cx="3696986" cy="324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45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Produkční funkce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82476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Produkční funkce v dlouhém období</a:t>
            </a:r>
          </a:p>
          <a:p>
            <a:pPr lvl="1"/>
            <a:r>
              <a:rPr lang="cs-CZ" b="1" dirty="0"/>
              <a:t>Celkové náklady (TC)</a:t>
            </a:r>
            <a:endParaRPr lang="cs-CZ" sz="2000" dirty="0"/>
          </a:p>
          <a:p>
            <a:pPr lvl="2"/>
            <a:r>
              <a:rPr lang="cs-CZ" dirty="0"/>
              <a:t>Jsou závislé jak na objemu vyráběné produkce, tak na cenách jednotlivých vstupů</a:t>
            </a:r>
            <a:endParaRPr lang="cs-CZ" sz="1600" dirty="0"/>
          </a:p>
          <a:p>
            <a:pPr lvl="1"/>
            <a:r>
              <a:rPr lang="cs-CZ" b="1" dirty="0"/>
              <a:t>Nákladová funkce</a:t>
            </a:r>
            <a:endParaRPr lang="cs-CZ" sz="2000" dirty="0"/>
          </a:p>
          <a:p>
            <a:pPr lvl="2"/>
            <a:r>
              <a:rPr lang="cs-CZ" dirty="0"/>
              <a:t>S jejíž pomocí je firma schopna určit minimální výši nákladů, které musí při stávajících cenách výrobních faktor vynaložit na výrobu určitého objemu produkce. </a:t>
            </a:r>
            <a:endParaRPr lang="cs-CZ" sz="1600" dirty="0"/>
          </a:p>
          <a:p>
            <a:pPr lvl="1"/>
            <a:r>
              <a:rPr lang="cs-CZ" b="1" dirty="0"/>
              <a:t>Izokosta (CL)</a:t>
            </a:r>
            <a:endParaRPr lang="cs-CZ" sz="2000" dirty="0"/>
          </a:p>
          <a:p>
            <a:pPr lvl="2"/>
            <a:r>
              <a:rPr lang="cs-CZ" dirty="0"/>
              <a:t>Či také </a:t>
            </a:r>
            <a:r>
              <a:rPr lang="cs-CZ" dirty="0" err="1"/>
              <a:t>izonákladové</a:t>
            </a:r>
            <a:r>
              <a:rPr lang="cs-CZ" dirty="0"/>
              <a:t> křiky, což je přímka zachycující všechny kombinace dvou výrobních faktorů, které si je firma schopna pronajmout za pevně stanovenou finanční částku. </a:t>
            </a:r>
            <a:endParaRPr lang="cs-CZ" sz="1600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171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Produkční funkce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824766"/>
          </a:xfrm>
        </p:spPr>
        <p:txBody>
          <a:bodyPr>
            <a:normAutofit/>
          </a:bodyPr>
          <a:lstStyle/>
          <a:p>
            <a:r>
              <a:rPr lang="cs-CZ" b="1" dirty="0"/>
              <a:t>Produkční funkce v dlouhém období</a:t>
            </a:r>
          </a:p>
          <a:p>
            <a:pPr lvl="1"/>
            <a:r>
              <a:rPr lang="cs-CZ" sz="2400" b="1" dirty="0"/>
              <a:t>Izokosta (CL)</a:t>
            </a:r>
            <a:endParaRPr lang="cs-CZ" sz="1800" dirty="0"/>
          </a:p>
          <a:p>
            <a:pPr lvl="2"/>
            <a:r>
              <a:rPr lang="cs-CZ" sz="2000" dirty="0"/>
              <a:t>Či také </a:t>
            </a:r>
            <a:r>
              <a:rPr lang="cs-CZ" sz="2000" dirty="0" err="1"/>
              <a:t>izonákladové</a:t>
            </a:r>
            <a:r>
              <a:rPr lang="cs-CZ" sz="2000" dirty="0"/>
              <a:t> křiky, což je přímka zachycující všechny kombinace dvou výrobních faktorů, které si je firma schopna pronajmout za pevně stanovenou finanční částku. </a:t>
            </a:r>
            <a:endParaRPr lang="cs-CZ" sz="2000" dirty="0" smtClean="0"/>
          </a:p>
          <a:p>
            <a:pPr lvl="2"/>
            <a:r>
              <a:rPr lang="cs-CZ" sz="2000" dirty="0" smtClean="0"/>
              <a:t>Rovnice </a:t>
            </a:r>
            <a:r>
              <a:rPr lang="cs-CZ" sz="2000" dirty="0"/>
              <a:t>vyjadřující </a:t>
            </a:r>
            <a:r>
              <a:rPr lang="cs-CZ" sz="2000" dirty="0" err="1"/>
              <a:t>izokostu</a:t>
            </a:r>
            <a:r>
              <a:rPr lang="cs-CZ" sz="2000" dirty="0"/>
              <a:t> je rovnicí celkových nákladů (TC):</a:t>
            </a:r>
            <a:endParaRPr lang="cs-CZ" sz="1400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/>
          <a:srcRect l="35596" t="44713" r="42292" b="37302"/>
          <a:stretch/>
        </p:blipFill>
        <p:spPr>
          <a:xfrm>
            <a:off x="1739589" y="4031798"/>
            <a:ext cx="3025476" cy="1968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80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Produkční funkce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824766"/>
          </a:xfrm>
        </p:spPr>
        <p:txBody>
          <a:bodyPr>
            <a:normAutofit/>
          </a:bodyPr>
          <a:lstStyle/>
          <a:p>
            <a:r>
              <a:rPr lang="cs-CZ" b="1" dirty="0"/>
              <a:t>Produkční funkce v dlouhém období</a:t>
            </a:r>
          </a:p>
          <a:p>
            <a:pPr lvl="1"/>
            <a:r>
              <a:rPr lang="cs-CZ" b="1" dirty="0"/>
              <a:t>Sklon izokosty</a:t>
            </a:r>
            <a:r>
              <a:rPr lang="cs-CZ" dirty="0"/>
              <a:t> vyjadřuje schopnost firmy nahrazovat ve svém výrobních procesu jeden výrobní faktor druhým, bez toho, aby tato firma změnila výši svých celkových nákladů.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b="1" dirty="0"/>
              <a:t>izokosta</a:t>
            </a:r>
            <a:endParaRPr lang="cs-CZ" b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6607497"/>
              </p:ext>
            </p:extLst>
          </p:nvPr>
        </p:nvGraphicFramePr>
        <p:xfrm>
          <a:off x="1376427" y="3816379"/>
          <a:ext cx="3716686" cy="809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r:id="rId3" imgW="1295400" imgH="393700" progId="Equation.3">
                  <p:embed/>
                </p:oleObj>
              </mc:Choice>
              <mc:Fallback>
                <p:oleObj r:id="rId3" imgW="1295400" imgH="3937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427" y="3816379"/>
                        <a:ext cx="3716686" cy="8095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Plátno 31"/>
          <p:cNvGrpSpPr/>
          <p:nvPr/>
        </p:nvGrpSpPr>
        <p:grpSpPr>
          <a:xfrm>
            <a:off x="2692813" y="4492100"/>
            <a:ext cx="2400300" cy="1714500"/>
            <a:chOff x="0" y="0"/>
            <a:chExt cx="2400300" cy="171450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2400300" cy="1714500"/>
            </a:xfrm>
            <a:prstGeom prst="rect">
              <a:avLst/>
            </a:prstGeom>
            <a:noFill/>
          </p:spPr>
        </p:sp>
        <p:cxnSp>
          <p:nvCxnSpPr>
            <p:cNvPr id="9" name="Line 24"/>
            <p:cNvCxnSpPr>
              <a:cxnSpLocks noChangeShapeType="1"/>
            </p:cNvCxnSpPr>
            <p:nvPr/>
          </p:nvCxnSpPr>
          <p:spPr bwMode="auto">
            <a:xfrm>
              <a:off x="342900" y="1485900"/>
              <a:ext cx="1828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25"/>
            <p:cNvCxnSpPr>
              <a:cxnSpLocks noChangeShapeType="1"/>
            </p:cNvCxnSpPr>
            <p:nvPr/>
          </p:nvCxnSpPr>
          <p:spPr bwMode="auto">
            <a:xfrm flipV="1">
              <a:off x="342900" y="0"/>
              <a:ext cx="0" cy="1485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26"/>
            <p:cNvCxnSpPr>
              <a:cxnSpLocks noChangeShapeType="1"/>
            </p:cNvCxnSpPr>
            <p:nvPr/>
          </p:nvCxnSpPr>
          <p:spPr bwMode="auto">
            <a:xfrm>
              <a:off x="342900" y="342900"/>
              <a:ext cx="1371600" cy="114300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 Box 27"/>
            <p:cNvSpPr txBox="1">
              <a:spLocks noChangeArrowheads="1"/>
            </p:cNvSpPr>
            <p:nvPr/>
          </p:nvSpPr>
          <p:spPr bwMode="auto">
            <a:xfrm>
              <a:off x="0" y="0"/>
              <a:ext cx="4572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K</a:t>
              </a:r>
            </a:p>
          </p:txBody>
        </p: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1828800" y="1485900"/>
              <a:ext cx="4572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L</a:t>
              </a:r>
            </a:p>
          </p:txBody>
        </p:sp>
        <p:sp>
          <p:nvSpPr>
            <p:cNvPr id="14" name="Text Box 29"/>
            <p:cNvSpPr txBox="1">
              <a:spLocks noChangeArrowheads="1"/>
            </p:cNvSpPr>
            <p:nvPr/>
          </p:nvSpPr>
          <p:spPr bwMode="auto">
            <a:xfrm>
              <a:off x="1600200" y="1143000"/>
              <a:ext cx="5715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b="1">
                  <a:solidFill>
                    <a:srgbClr val="1F497D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CL</a:t>
              </a:r>
              <a:endParaRPr lang="cs-CZ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715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6196"/>
            <a:ext cx="8229600" cy="841441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Firma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708526"/>
          </a:xfrm>
        </p:spPr>
        <p:txBody>
          <a:bodyPr>
            <a:normAutofit/>
          </a:bodyPr>
          <a:lstStyle/>
          <a:p>
            <a:r>
              <a:rPr lang="pl-PL" dirty="0" smtClean="0"/>
              <a:t>Firma </a:t>
            </a:r>
            <a:r>
              <a:rPr lang="pl-PL" dirty="0"/>
              <a:t>je samostatně kalkulujici </a:t>
            </a:r>
            <a:r>
              <a:rPr lang="pl-PL" b="1" dirty="0"/>
              <a:t>jednotkou</a:t>
            </a:r>
            <a:r>
              <a:rPr lang="pl-PL" dirty="0"/>
              <a:t>, jež v </a:t>
            </a:r>
            <a:r>
              <a:rPr lang="pl-PL" dirty="0" smtClean="0"/>
              <a:t>určitem ekonomickem </a:t>
            </a:r>
            <a:r>
              <a:rPr lang="pl-PL" dirty="0"/>
              <a:t>prostředi </a:t>
            </a:r>
            <a:r>
              <a:rPr lang="pl-PL" b="1" dirty="0"/>
              <a:t>nakupuje </a:t>
            </a:r>
            <a:r>
              <a:rPr lang="pl-PL" dirty="0"/>
              <a:t>vyrobni faktory (vstupy), ktere za určitych </a:t>
            </a:r>
            <a:r>
              <a:rPr lang="pl-PL" dirty="0" smtClean="0"/>
              <a:t>technologickych </a:t>
            </a:r>
            <a:r>
              <a:rPr lang="cs-CZ" dirty="0" smtClean="0"/>
              <a:t>podmínek mění </a:t>
            </a:r>
            <a:r>
              <a:rPr lang="cs-CZ" dirty="0"/>
              <a:t>na </a:t>
            </a:r>
            <a:r>
              <a:rPr lang="cs-CZ" dirty="0" smtClean="0"/>
              <a:t>výrobky </a:t>
            </a:r>
            <a:r>
              <a:rPr lang="cs-CZ" dirty="0"/>
              <a:t>a služby </a:t>
            </a:r>
            <a:r>
              <a:rPr lang="cs-CZ" dirty="0" smtClean="0"/>
              <a:t>(výstupy) </a:t>
            </a:r>
            <a:r>
              <a:rPr lang="cs-CZ" dirty="0"/>
              <a:t>a </a:t>
            </a:r>
            <a:r>
              <a:rPr lang="cs-CZ" dirty="0" smtClean="0"/>
              <a:t>které </a:t>
            </a:r>
            <a:r>
              <a:rPr lang="cs-CZ" dirty="0"/>
              <a:t>pak v </a:t>
            </a:r>
            <a:r>
              <a:rPr lang="cs-CZ" dirty="0" smtClean="0"/>
              <a:t>určitém ekonomickém prostředí </a:t>
            </a:r>
            <a:r>
              <a:rPr lang="cs-CZ" b="1" dirty="0"/>
              <a:t>prodává</a:t>
            </a:r>
            <a:r>
              <a:rPr lang="cs-CZ" dirty="0"/>
              <a:t>.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608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Produkční funkce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824766"/>
          </a:xfrm>
        </p:spPr>
        <p:txBody>
          <a:bodyPr>
            <a:normAutofit/>
          </a:bodyPr>
          <a:lstStyle/>
          <a:p>
            <a:r>
              <a:rPr lang="cs-CZ" b="1" dirty="0"/>
              <a:t>Produkční funkce v dlouhém období</a:t>
            </a:r>
          </a:p>
          <a:p>
            <a:pPr lvl="1"/>
            <a:r>
              <a:rPr lang="cs-CZ" b="1" dirty="0"/>
              <a:t>Faktory ovlivňující skon a poloho izokosty</a:t>
            </a:r>
            <a:endParaRPr lang="cs-CZ" sz="2000" dirty="0"/>
          </a:p>
          <a:p>
            <a:pPr lvl="2"/>
            <a:r>
              <a:rPr lang="cs-CZ" dirty="0" err="1"/>
              <a:t>Izonákladové</a:t>
            </a:r>
            <a:r>
              <a:rPr lang="cs-CZ" dirty="0"/>
              <a:t> křivka je výrazně ovlivněna jak cenami pronajímaných výrobních faktorů, tak výši celkových nákladů, kterých chce daná firma dosáhnout.</a:t>
            </a:r>
            <a:endParaRPr lang="cs-CZ" sz="1800" dirty="0"/>
          </a:p>
          <a:p>
            <a:pPr lvl="1"/>
            <a:r>
              <a:rPr lang="cs-CZ" b="1" dirty="0"/>
              <a:t>Nákladové optimum firmy</a:t>
            </a:r>
            <a:endParaRPr lang="cs-CZ" sz="2000" dirty="0"/>
          </a:p>
          <a:p>
            <a:pPr lvl="2"/>
            <a:r>
              <a:rPr lang="cs-CZ" dirty="0"/>
              <a:t>Firma dosahuje v bodě, v němž se příslušná </a:t>
            </a:r>
            <a:r>
              <a:rPr lang="cs-CZ" dirty="0" err="1"/>
              <a:t>izokvanta</a:t>
            </a:r>
            <a:r>
              <a:rPr lang="cs-CZ" dirty="0"/>
              <a:t> dotýká nejnižší dostupné izokosty, tj. v bodě, v němž je </a:t>
            </a:r>
            <a:r>
              <a:rPr lang="cs-CZ" dirty="0" err="1"/>
              <a:t>izonákladové</a:t>
            </a:r>
            <a:r>
              <a:rPr lang="cs-CZ" dirty="0"/>
              <a:t> křivka tečou křiky </a:t>
            </a:r>
            <a:r>
              <a:rPr lang="cs-CZ" dirty="0" err="1"/>
              <a:t>izoproduktová</a:t>
            </a:r>
            <a:r>
              <a:rPr lang="cs-CZ" dirty="0"/>
              <a:t>. </a:t>
            </a:r>
            <a:endParaRPr lang="cs-CZ" sz="1600" dirty="0"/>
          </a:p>
          <a:p>
            <a:pPr lvl="1"/>
            <a:endParaRPr lang="cs-CZ" b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2"/>
          <a:srcRect l="36381" t="41850" r="32948" b="50314"/>
          <a:stretch/>
        </p:blipFill>
        <p:spPr>
          <a:xfrm>
            <a:off x="1918010" y="5355903"/>
            <a:ext cx="3944099" cy="806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09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1444"/>
            <a:ext cx="8229600" cy="1304693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Produkční funkce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55460"/>
            <a:ext cx="8229600" cy="5084955"/>
          </a:xfrm>
        </p:spPr>
        <p:txBody>
          <a:bodyPr>
            <a:normAutofit fontScale="92500"/>
          </a:bodyPr>
          <a:lstStyle/>
          <a:p>
            <a:pPr indent="-457200"/>
            <a:r>
              <a:rPr lang="cs-CZ" b="1" dirty="0"/>
              <a:t>Produkční funkce v dlouhém období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b="1" dirty="0" smtClean="0">
                <a:solidFill>
                  <a:srgbClr val="FF0000"/>
                </a:solidFill>
              </a:rPr>
              <a:t>nákladové </a:t>
            </a:r>
            <a:r>
              <a:rPr lang="cs-CZ" b="1" dirty="0">
                <a:solidFill>
                  <a:srgbClr val="FF0000"/>
                </a:solidFill>
              </a:rPr>
              <a:t>optimum firmy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r>
              <a:rPr lang="cs-CZ" dirty="0" smtClean="0"/>
              <a:t>Firmy </a:t>
            </a:r>
            <a:r>
              <a:rPr lang="cs-CZ" dirty="0"/>
              <a:t>dosahuje svého nákladového optima pouze tehdy, pokud poslední koruna vynaložena na pronájem jednotlivých výrobních faktorů přinese firmě stejný přírůstek produkce. 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1426" y="2428526"/>
            <a:ext cx="2681658" cy="209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74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Náklady firmy</a:t>
            </a:r>
          </a:p>
          <a:p>
            <a:pPr lvl="1"/>
            <a:r>
              <a:rPr lang="cs-CZ" dirty="0"/>
              <a:t>Produkce </a:t>
            </a:r>
            <a:r>
              <a:rPr lang="cs-CZ" dirty="0" smtClean="0"/>
              <a:t>výrobků </a:t>
            </a:r>
            <a:r>
              <a:rPr lang="cs-CZ" dirty="0"/>
              <a:t>a služeb </a:t>
            </a:r>
            <a:r>
              <a:rPr lang="cs-CZ" dirty="0" smtClean="0"/>
              <a:t>není možná </a:t>
            </a:r>
            <a:r>
              <a:rPr lang="cs-CZ" dirty="0"/>
              <a:t>bez vynaloženi </a:t>
            </a:r>
            <a:r>
              <a:rPr lang="cs-CZ" dirty="0" smtClean="0"/>
              <a:t>nákladů. </a:t>
            </a:r>
          </a:p>
          <a:p>
            <a:pPr lvl="1"/>
            <a:r>
              <a:rPr lang="cs-CZ" dirty="0" smtClean="0"/>
              <a:t>Výrobní </a:t>
            </a:r>
            <a:r>
              <a:rPr lang="cs-CZ" dirty="0"/>
              <a:t>faktory jsou </a:t>
            </a:r>
            <a:r>
              <a:rPr lang="cs-CZ" dirty="0" smtClean="0"/>
              <a:t>vzácné, a </a:t>
            </a:r>
            <a:r>
              <a:rPr lang="cs-CZ" dirty="0"/>
              <a:t>proto </a:t>
            </a:r>
            <a:r>
              <a:rPr lang="cs-CZ" dirty="0" smtClean="0"/>
              <a:t>výroba daného </a:t>
            </a:r>
            <a:r>
              <a:rPr lang="cs-CZ" dirty="0"/>
              <a:t>statku vždy </a:t>
            </a:r>
            <a:r>
              <a:rPr lang="cs-CZ" dirty="0" smtClean="0"/>
              <a:t>znamená ztrátu </a:t>
            </a:r>
            <a:r>
              <a:rPr lang="cs-CZ" dirty="0"/>
              <a:t>možnosti </a:t>
            </a:r>
            <a:r>
              <a:rPr lang="cs-CZ" dirty="0" smtClean="0"/>
              <a:t>vyrábět </a:t>
            </a:r>
            <a:r>
              <a:rPr lang="cs-CZ" dirty="0"/>
              <a:t>něco </a:t>
            </a:r>
            <a:r>
              <a:rPr lang="cs-CZ" dirty="0" smtClean="0"/>
              <a:t>jiného. </a:t>
            </a:r>
          </a:p>
          <a:p>
            <a:pPr lvl="1"/>
            <a:r>
              <a:rPr lang="cs-CZ" dirty="0" smtClean="0"/>
              <a:t>V tomto smyslu znamenají výrobní náklady </a:t>
            </a:r>
            <a:r>
              <a:rPr lang="cs-CZ" dirty="0"/>
              <a:t>oběť, neboť </a:t>
            </a:r>
            <a:r>
              <a:rPr lang="cs-CZ" dirty="0" smtClean="0"/>
              <a:t>tím, </a:t>
            </a:r>
            <a:r>
              <a:rPr lang="cs-CZ" dirty="0"/>
              <a:t>že jsme se rozhodli pomoci </a:t>
            </a:r>
            <a:r>
              <a:rPr lang="cs-CZ" dirty="0" smtClean="0"/>
              <a:t>výrobních</a:t>
            </a:r>
            <a:r>
              <a:rPr lang="cs-CZ" dirty="0"/>
              <a:t> </a:t>
            </a:r>
            <a:r>
              <a:rPr lang="cs-CZ" dirty="0" smtClean="0"/>
              <a:t>faktorů vyrábět </a:t>
            </a:r>
            <a:r>
              <a:rPr lang="cs-CZ" dirty="0"/>
              <a:t>statek X, nemůžeme </a:t>
            </a:r>
            <a:r>
              <a:rPr lang="cs-CZ" dirty="0" smtClean="0"/>
              <a:t>tytéž výrobní </a:t>
            </a:r>
            <a:r>
              <a:rPr lang="cs-CZ" dirty="0"/>
              <a:t>faktory použit k </a:t>
            </a:r>
            <a:r>
              <a:rPr lang="cs-CZ" dirty="0" smtClean="0"/>
              <a:t>výrobě </a:t>
            </a:r>
            <a:r>
              <a:rPr lang="cs-CZ" dirty="0"/>
              <a:t>statku Y.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916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Náklady firmy</a:t>
            </a:r>
          </a:p>
          <a:p>
            <a:pPr lvl="1"/>
            <a:r>
              <a:rPr lang="cs-CZ" dirty="0" smtClean="0"/>
              <a:t>Vyrábí-li </a:t>
            </a:r>
            <a:r>
              <a:rPr lang="cs-CZ" dirty="0"/>
              <a:t>se např. letadlo, jsou </a:t>
            </a:r>
            <a:r>
              <a:rPr lang="cs-CZ" dirty="0" smtClean="0"/>
              <a:t>skutečně náklady </a:t>
            </a:r>
            <a:r>
              <a:rPr lang="cs-CZ" dirty="0"/>
              <a:t>na jeho </a:t>
            </a:r>
            <a:r>
              <a:rPr lang="cs-CZ" dirty="0" smtClean="0"/>
              <a:t>výrobu </a:t>
            </a:r>
            <a:r>
              <a:rPr lang="cs-CZ" dirty="0"/>
              <a:t>dany hodnotou </a:t>
            </a:r>
            <a:r>
              <a:rPr lang="cs-CZ" dirty="0" smtClean="0"/>
              <a:t>výrobků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/>
              <a:t>služeb, </a:t>
            </a:r>
            <a:r>
              <a:rPr lang="cs-CZ" dirty="0" smtClean="0"/>
              <a:t>které </a:t>
            </a:r>
            <a:r>
              <a:rPr lang="cs-CZ" dirty="0"/>
              <a:t>nemohly byt </a:t>
            </a:r>
            <a:r>
              <a:rPr lang="cs-CZ" dirty="0" smtClean="0"/>
              <a:t>získaný </a:t>
            </a:r>
            <a:r>
              <a:rPr lang="cs-CZ" dirty="0"/>
              <a:t>pomoci těch </a:t>
            </a:r>
            <a:r>
              <a:rPr lang="cs-CZ" dirty="0" smtClean="0"/>
              <a:t>výrobních </a:t>
            </a:r>
            <a:r>
              <a:rPr lang="cs-CZ" dirty="0"/>
              <a:t>činitelů, jež by byly </a:t>
            </a:r>
            <a:r>
              <a:rPr lang="cs-CZ" dirty="0" smtClean="0"/>
              <a:t>použity k výrobě </a:t>
            </a:r>
            <a:r>
              <a:rPr lang="cs-CZ" dirty="0"/>
              <a:t>letadla. </a:t>
            </a:r>
            <a:endParaRPr lang="cs-CZ" dirty="0" smtClean="0"/>
          </a:p>
          <a:p>
            <a:pPr lvl="1"/>
            <a:r>
              <a:rPr lang="cs-CZ" dirty="0" smtClean="0"/>
              <a:t>Takto pojaté náklady </a:t>
            </a:r>
            <a:r>
              <a:rPr lang="cs-CZ" dirty="0"/>
              <a:t>označujeme jako </a:t>
            </a:r>
            <a:r>
              <a:rPr lang="cs-CZ" b="1" dirty="0"/>
              <a:t>náklady obětované příležitosti</a:t>
            </a:r>
            <a:r>
              <a:rPr lang="cs-CZ" dirty="0"/>
              <a:t>.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668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Náklady firmy</a:t>
            </a:r>
          </a:p>
          <a:p>
            <a:pPr lvl="1"/>
            <a:r>
              <a:rPr lang="cs-CZ" dirty="0"/>
              <a:t>Jakmile </a:t>
            </a:r>
            <a:r>
              <a:rPr lang="cs-CZ" dirty="0" smtClean="0"/>
              <a:t>má </a:t>
            </a:r>
            <a:r>
              <a:rPr lang="cs-CZ" dirty="0"/>
              <a:t>byt při </a:t>
            </a:r>
            <a:r>
              <a:rPr lang="cs-CZ" dirty="0" smtClean="0"/>
              <a:t>nezměněném zdrojovém </a:t>
            </a:r>
            <a:r>
              <a:rPr lang="cs-CZ" dirty="0"/>
              <a:t>vybaveni </a:t>
            </a:r>
            <a:r>
              <a:rPr lang="cs-CZ" dirty="0" smtClean="0"/>
              <a:t>vyprodukováno </a:t>
            </a:r>
            <a:r>
              <a:rPr lang="cs-CZ" dirty="0"/>
              <a:t>vice jednoho statku,</a:t>
            </a:r>
          </a:p>
          <a:p>
            <a:pPr lvl="1"/>
            <a:r>
              <a:rPr lang="cs-CZ" dirty="0" smtClean="0"/>
              <a:t>musíme </a:t>
            </a:r>
            <a:r>
              <a:rPr lang="cs-CZ" dirty="0"/>
              <a:t>se </a:t>
            </a:r>
            <a:r>
              <a:rPr lang="cs-CZ" dirty="0" smtClean="0"/>
              <a:t>vzdát určitého množství jiného </a:t>
            </a:r>
            <a:r>
              <a:rPr lang="cs-CZ" dirty="0"/>
              <a:t>statku. </a:t>
            </a:r>
            <a:endParaRPr lang="cs-CZ" dirty="0" smtClean="0"/>
          </a:p>
          <a:p>
            <a:pPr lvl="1"/>
            <a:r>
              <a:rPr lang="cs-CZ" dirty="0" smtClean="0"/>
              <a:t>Pojetí výrobních nákladů </a:t>
            </a:r>
            <a:r>
              <a:rPr lang="cs-CZ" dirty="0"/>
              <a:t>jako </a:t>
            </a:r>
            <a:r>
              <a:rPr lang="cs-CZ" dirty="0" smtClean="0"/>
              <a:t>nákladů</a:t>
            </a:r>
            <a:r>
              <a:rPr lang="cs-CZ" dirty="0"/>
              <a:t> </a:t>
            </a:r>
            <a:r>
              <a:rPr lang="cs-CZ" dirty="0" smtClean="0"/>
              <a:t>obětované příležitosti </a:t>
            </a:r>
            <a:r>
              <a:rPr lang="cs-CZ" dirty="0"/>
              <a:t>je </a:t>
            </a:r>
            <a:r>
              <a:rPr lang="cs-CZ" dirty="0" smtClean="0"/>
              <a:t>pojetím základním </a:t>
            </a:r>
            <a:r>
              <a:rPr lang="cs-CZ" dirty="0"/>
              <a:t>a </a:t>
            </a:r>
            <a:r>
              <a:rPr lang="cs-CZ" dirty="0" smtClean="0"/>
              <a:t>zároveň nejobecnějším.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57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Fixní, variabilní a celkové </a:t>
            </a:r>
            <a:r>
              <a:rPr lang="cs-CZ" b="1" dirty="0" smtClean="0"/>
              <a:t>náklady</a:t>
            </a:r>
          </a:p>
          <a:p>
            <a:pPr lvl="1"/>
            <a:r>
              <a:rPr lang="cs-CZ" b="1" dirty="0"/>
              <a:t>Fixní náklady </a:t>
            </a:r>
            <a:r>
              <a:rPr lang="cs-CZ" dirty="0"/>
              <a:t>(</a:t>
            </a:r>
            <a:r>
              <a:rPr lang="cs-CZ" i="1" dirty="0"/>
              <a:t>FC – </a:t>
            </a:r>
            <a:r>
              <a:rPr lang="cs-CZ" i="1" dirty="0" err="1"/>
              <a:t>fixed</a:t>
            </a:r>
            <a:r>
              <a:rPr lang="cs-CZ" i="1" dirty="0"/>
              <a:t> </a:t>
            </a:r>
            <a:r>
              <a:rPr lang="cs-CZ" i="1" dirty="0" err="1"/>
              <a:t>costs</a:t>
            </a:r>
            <a:r>
              <a:rPr lang="cs-CZ" dirty="0"/>
              <a:t>) jsou </a:t>
            </a:r>
            <a:r>
              <a:rPr lang="cs-CZ" dirty="0" smtClean="0"/>
              <a:t>definovaný </a:t>
            </a:r>
            <a:r>
              <a:rPr lang="cs-CZ" dirty="0"/>
              <a:t>jako </a:t>
            </a:r>
            <a:r>
              <a:rPr lang="cs-CZ" dirty="0" smtClean="0"/>
              <a:t>náklady, </a:t>
            </a:r>
            <a:r>
              <a:rPr lang="cs-CZ" dirty="0"/>
              <a:t>jejichž </a:t>
            </a:r>
            <a:r>
              <a:rPr lang="cs-CZ" dirty="0" smtClean="0"/>
              <a:t>výše </a:t>
            </a:r>
            <a:r>
              <a:rPr lang="cs-CZ" dirty="0"/>
              <a:t>se </a:t>
            </a:r>
            <a:r>
              <a:rPr lang="cs-CZ" dirty="0" smtClean="0"/>
              <a:t>nemění se změnami </a:t>
            </a:r>
            <a:r>
              <a:rPr lang="cs-CZ" dirty="0"/>
              <a:t>rozsahu produkce. </a:t>
            </a:r>
            <a:endParaRPr lang="cs-CZ" dirty="0" smtClean="0"/>
          </a:p>
          <a:p>
            <a:pPr lvl="1"/>
            <a:r>
              <a:rPr lang="cs-CZ" dirty="0" smtClean="0"/>
              <a:t>Pomoci fixních nákladů </a:t>
            </a:r>
            <a:r>
              <a:rPr lang="cs-CZ" dirty="0"/>
              <a:t>jsou </a:t>
            </a:r>
            <a:r>
              <a:rPr lang="cs-CZ" dirty="0" smtClean="0"/>
              <a:t>vytvářeny zejména technické</a:t>
            </a:r>
            <a:r>
              <a:rPr lang="cs-CZ" dirty="0"/>
              <a:t> </a:t>
            </a:r>
            <a:r>
              <a:rPr lang="cs-CZ" dirty="0" smtClean="0"/>
              <a:t>a organizační podmínky </a:t>
            </a:r>
            <a:r>
              <a:rPr lang="cs-CZ" dirty="0"/>
              <a:t>pro </a:t>
            </a:r>
            <a:r>
              <a:rPr lang="cs-CZ" dirty="0" smtClean="0"/>
              <a:t>výrobní </a:t>
            </a:r>
            <a:r>
              <a:rPr lang="cs-CZ" dirty="0"/>
              <a:t>proces. </a:t>
            </a:r>
            <a:endParaRPr lang="cs-CZ" dirty="0" smtClean="0"/>
          </a:p>
          <a:p>
            <a:pPr lvl="1"/>
            <a:r>
              <a:rPr lang="cs-CZ" dirty="0" smtClean="0"/>
              <a:t>Typickými případy fixních, </a:t>
            </a:r>
            <a:r>
              <a:rPr lang="cs-CZ" dirty="0"/>
              <a:t>tzn. </a:t>
            </a:r>
            <a:r>
              <a:rPr lang="cs-CZ" dirty="0" smtClean="0"/>
              <a:t>pevných nákladů</a:t>
            </a:r>
            <a:r>
              <a:rPr lang="cs-CZ" dirty="0"/>
              <a:t> </a:t>
            </a:r>
            <a:r>
              <a:rPr lang="cs-CZ" dirty="0" smtClean="0"/>
              <a:t>jsou </a:t>
            </a:r>
            <a:r>
              <a:rPr lang="cs-CZ" dirty="0"/>
              <a:t>odpisy (amortizace) budov a </a:t>
            </a:r>
            <a:r>
              <a:rPr lang="cs-CZ" dirty="0" smtClean="0"/>
              <a:t>zařízeni, úroky </a:t>
            </a:r>
            <a:r>
              <a:rPr lang="cs-CZ" dirty="0"/>
              <a:t>z </a:t>
            </a:r>
            <a:r>
              <a:rPr lang="cs-CZ" dirty="0" smtClean="0"/>
              <a:t>přijatých úvěrů, </a:t>
            </a:r>
            <a:r>
              <a:rPr lang="cs-CZ" dirty="0"/>
              <a:t>mzdy </a:t>
            </a:r>
            <a:r>
              <a:rPr lang="cs-CZ" dirty="0" smtClean="0"/>
              <a:t>managementu, </a:t>
            </a:r>
            <a:r>
              <a:rPr lang="pl-PL" dirty="0" smtClean="0"/>
              <a:t>najemne</a:t>
            </a:r>
            <a:r>
              <a:rPr lang="pl-PL" dirty="0"/>
              <a:t>, naklady na vytapěni a osvětleni objektů.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752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Fixní, variabilní a celkové </a:t>
            </a:r>
            <a:r>
              <a:rPr lang="cs-CZ" b="1" dirty="0" smtClean="0"/>
              <a:t>náklady</a:t>
            </a:r>
          </a:p>
          <a:p>
            <a:pPr lvl="1"/>
            <a:r>
              <a:rPr lang="cs-CZ" b="1" dirty="0"/>
              <a:t>Fixní náklady </a:t>
            </a:r>
            <a:r>
              <a:rPr lang="cs-CZ" dirty="0"/>
              <a:t>(</a:t>
            </a:r>
            <a:r>
              <a:rPr lang="cs-CZ" i="1" dirty="0"/>
              <a:t>FC – </a:t>
            </a:r>
            <a:r>
              <a:rPr lang="cs-CZ" i="1" dirty="0" err="1"/>
              <a:t>fixed</a:t>
            </a:r>
            <a:r>
              <a:rPr lang="cs-CZ" i="1" dirty="0"/>
              <a:t> </a:t>
            </a:r>
            <a:r>
              <a:rPr lang="cs-CZ" i="1" dirty="0" err="1"/>
              <a:t>costs</a:t>
            </a:r>
            <a:r>
              <a:rPr lang="cs-CZ" dirty="0"/>
              <a:t>)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70" y="2946027"/>
            <a:ext cx="7514411" cy="2993972"/>
          </a:xfrm>
          <a:prstGeom prst="rect">
            <a:avLst/>
          </a:prstGeom>
        </p:spPr>
      </p:pic>
      <p:sp>
        <p:nvSpPr>
          <p:cNvPr id="5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737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Fixní, variabilní a celkové </a:t>
            </a:r>
            <a:r>
              <a:rPr lang="cs-CZ" b="1" dirty="0" smtClean="0"/>
              <a:t>náklady</a:t>
            </a:r>
          </a:p>
          <a:p>
            <a:pPr lvl="1"/>
            <a:r>
              <a:rPr lang="cs-CZ" b="1" dirty="0"/>
              <a:t>Variabilní náklady </a:t>
            </a:r>
            <a:r>
              <a:rPr lang="cs-CZ" dirty="0"/>
              <a:t>(</a:t>
            </a:r>
            <a:r>
              <a:rPr lang="cs-CZ" i="1" dirty="0"/>
              <a:t>VC – </a:t>
            </a:r>
            <a:r>
              <a:rPr lang="cs-CZ" i="1" dirty="0" err="1"/>
              <a:t>variable</a:t>
            </a:r>
            <a:r>
              <a:rPr lang="cs-CZ" i="1" dirty="0"/>
              <a:t> </a:t>
            </a:r>
            <a:r>
              <a:rPr lang="cs-CZ" i="1" dirty="0" err="1"/>
              <a:t>costs</a:t>
            </a:r>
            <a:r>
              <a:rPr lang="cs-CZ" dirty="0"/>
              <a:t>) se, na </a:t>
            </a:r>
            <a:r>
              <a:rPr lang="cs-CZ" dirty="0" smtClean="0"/>
              <a:t>rozdíl </a:t>
            </a:r>
            <a:r>
              <a:rPr lang="cs-CZ" dirty="0"/>
              <a:t>od </a:t>
            </a:r>
            <a:r>
              <a:rPr lang="cs-CZ" dirty="0" smtClean="0"/>
              <a:t>nákladů fixních, mění </a:t>
            </a:r>
            <a:r>
              <a:rPr lang="cs-CZ" dirty="0"/>
              <a:t>s </a:t>
            </a:r>
            <a:r>
              <a:rPr lang="cs-CZ" dirty="0" smtClean="0"/>
              <a:t>rozsahem </a:t>
            </a:r>
            <a:r>
              <a:rPr lang="pl-PL" dirty="0" smtClean="0"/>
              <a:t>vyroby</a:t>
            </a:r>
            <a:r>
              <a:rPr lang="pl-PL" dirty="0"/>
              <a:t>. </a:t>
            </a:r>
            <a:endParaRPr lang="pl-PL" dirty="0" smtClean="0"/>
          </a:p>
          <a:p>
            <a:pPr lvl="1"/>
            <a:r>
              <a:rPr lang="pl-PL" dirty="0" smtClean="0"/>
              <a:t>Patři </a:t>
            </a:r>
            <a:r>
              <a:rPr lang="pl-PL" dirty="0"/>
              <a:t>sem např. naklady na mzdy pracovniků bezprostředně spjatych s vyrobou, </a:t>
            </a:r>
            <a:r>
              <a:rPr lang="pl-PL" dirty="0" smtClean="0"/>
              <a:t>na </a:t>
            </a:r>
            <a:r>
              <a:rPr lang="cs-CZ" dirty="0" smtClean="0"/>
              <a:t>suroviny</a:t>
            </a:r>
            <a:r>
              <a:rPr lang="cs-CZ" dirty="0"/>
              <a:t>, </a:t>
            </a:r>
            <a:r>
              <a:rPr lang="cs-CZ" dirty="0" smtClean="0"/>
              <a:t>materiál </a:t>
            </a:r>
            <a:r>
              <a:rPr lang="cs-CZ" dirty="0"/>
              <a:t>a </a:t>
            </a:r>
            <a:r>
              <a:rPr lang="cs-CZ" dirty="0" smtClean="0"/>
              <a:t>přísady, náklady </a:t>
            </a:r>
            <a:r>
              <a:rPr lang="cs-CZ" dirty="0"/>
              <a:t>na energii bezprostředně </a:t>
            </a:r>
            <a:r>
              <a:rPr lang="cs-CZ" dirty="0" smtClean="0"/>
              <a:t>související </a:t>
            </a:r>
            <a:r>
              <a:rPr lang="cs-CZ" dirty="0"/>
              <a:t>s </a:t>
            </a:r>
            <a:r>
              <a:rPr lang="cs-CZ" dirty="0" smtClean="0"/>
              <a:t>výrobou, např. na </a:t>
            </a:r>
            <a:r>
              <a:rPr lang="cs-CZ" dirty="0"/>
              <a:t>pohon strojů.</a:t>
            </a:r>
            <a:endParaRPr lang="cs-CZ" dirty="0"/>
          </a:p>
        </p:txBody>
      </p:sp>
      <p:sp>
        <p:nvSpPr>
          <p:cNvPr id="5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4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Fixní, variabilní a celkové </a:t>
            </a:r>
            <a:r>
              <a:rPr lang="cs-CZ" b="1" dirty="0" smtClean="0"/>
              <a:t>náklady</a:t>
            </a:r>
          </a:p>
          <a:p>
            <a:pPr lvl="1"/>
            <a:r>
              <a:rPr lang="cs-CZ" b="1" dirty="0"/>
              <a:t>Variabilní náklady </a:t>
            </a:r>
            <a:r>
              <a:rPr lang="cs-CZ" dirty="0"/>
              <a:t>(</a:t>
            </a:r>
            <a:r>
              <a:rPr lang="cs-CZ" i="1" dirty="0"/>
              <a:t>VC – </a:t>
            </a:r>
            <a:r>
              <a:rPr lang="cs-CZ" i="1" dirty="0" err="1"/>
              <a:t>variable</a:t>
            </a:r>
            <a:r>
              <a:rPr lang="cs-CZ" i="1" dirty="0"/>
              <a:t> </a:t>
            </a:r>
            <a:r>
              <a:rPr lang="cs-CZ" i="1" dirty="0" err="1"/>
              <a:t>costs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19" y="2988527"/>
            <a:ext cx="6718881" cy="3051343"/>
          </a:xfrm>
          <a:prstGeom prst="rect">
            <a:avLst/>
          </a:prstGeom>
        </p:spPr>
      </p:pic>
      <p:sp>
        <p:nvSpPr>
          <p:cNvPr id="5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702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Fixní, variabilní a celkové </a:t>
            </a:r>
            <a:r>
              <a:rPr lang="cs-CZ" b="1" dirty="0" smtClean="0"/>
              <a:t>náklady</a:t>
            </a:r>
          </a:p>
          <a:p>
            <a:pPr lvl="1"/>
            <a:r>
              <a:rPr lang="cs-CZ" b="1" dirty="0"/>
              <a:t>Celkové náklady </a:t>
            </a:r>
            <a:r>
              <a:rPr lang="cs-CZ" dirty="0"/>
              <a:t>(</a:t>
            </a:r>
            <a:r>
              <a:rPr lang="cs-CZ" i="1" dirty="0"/>
              <a:t>TC – </a:t>
            </a:r>
            <a:r>
              <a:rPr lang="cs-CZ" i="1" dirty="0" err="1"/>
              <a:t>total</a:t>
            </a:r>
            <a:r>
              <a:rPr lang="cs-CZ" i="1" dirty="0"/>
              <a:t> </a:t>
            </a:r>
            <a:r>
              <a:rPr lang="cs-CZ" i="1" dirty="0" err="1"/>
              <a:t>costs</a:t>
            </a:r>
            <a:r>
              <a:rPr lang="cs-CZ" dirty="0"/>
              <a:t>) jsou součtem </a:t>
            </a:r>
            <a:r>
              <a:rPr lang="cs-CZ" dirty="0" smtClean="0"/>
              <a:t>fixních </a:t>
            </a:r>
            <a:r>
              <a:rPr lang="cs-CZ" dirty="0"/>
              <a:t>a </a:t>
            </a:r>
            <a:r>
              <a:rPr lang="cs-CZ" dirty="0" smtClean="0"/>
              <a:t>variabilních nákladů.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945" y="3267307"/>
            <a:ext cx="4284698" cy="2769646"/>
          </a:xfrm>
          <a:prstGeom prst="rect">
            <a:avLst/>
          </a:prstGeom>
        </p:spPr>
      </p:pic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4562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6196"/>
            <a:ext cx="8229600" cy="841441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Časové období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708526"/>
          </a:xfrm>
        </p:spPr>
        <p:txBody>
          <a:bodyPr>
            <a:normAutofit/>
          </a:bodyPr>
          <a:lstStyle/>
          <a:p>
            <a:r>
              <a:rPr lang="cs-CZ" dirty="0"/>
              <a:t>Uvažujeme-li o </a:t>
            </a:r>
            <a:r>
              <a:rPr lang="cs-CZ" b="1" dirty="0" smtClean="0"/>
              <a:t>období </a:t>
            </a:r>
            <a:r>
              <a:rPr lang="cs-CZ" b="1" dirty="0"/>
              <a:t>v ekonomii</a:t>
            </a:r>
            <a:r>
              <a:rPr lang="cs-CZ" dirty="0"/>
              <a:t>, </a:t>
            </a:r>
            <a:r>
              <a:rPr lang="cs-CZ" dirty="0" smtClean="0"/>
              <a:t>setkáváme </a:t>
            </a:r>
            <a:r>
              <a:rPr lang="cs-CZ" dirty="0"/>
              <a:t>se zde s jednou </a:t>
            </a:r>
            <a:r>
              <a:rPr lang="cs-CZ" dirty="0" smtClean="0"/>
              <a:t>zvláštnosti:</a:t>
            </a:r>
          </a:p>
          <a:p>
            <a:pPr lvl="1"/>
            <a:r>
              <a:rPr lang="cs-CZ" dirty="0" smtClean="0"/>
              <a:t>Nechápeme je </a:t>
            </a:r>
            <a:r>
              <a:rPr lang="cs-CZ" dirty="0"/>
              <a:t>jako </a:t>
            </a:r>
            <a:r>
              <a:rPr lang="cs-CZ" dirty="0" smtClean="0"/>
              <a:t>pouhý časový </a:t>
            </a:r>
            <a:r>
              <a:rPr lang="cs-CZ" dirty="0"/>
              <a:t>usek složeny z </a:t>
            </a:r>
            <a:r>
              <a:rPr lang="cs-CZ" dirty="0" smtClean="0"/>
              <a:t>určitého </a:t>
            </a:r>
            <a:r>
              <a:rPr lang="cs-CZ" dirty="0"/>
              <a:t>počtu hodin, dnů nebo </a:t>
            </a:r>
            <a:r>
              <a:rPr lang="cs-CZ" dirty="0" smtClean="0"/>
              <a:t>měsíců, </a:t>
            </a:r>
            <a:r>
              <a:rPr lang="cs-CZ" dirty="0"/>
              <a:t>ale </a:t>
            </a:r>
            <a:r>
              <a:rPr lang="cs-CZ" dirty="0" smtClean="0"/>
              <a:t>jako </a:t>
            </a:r>
            <a:r>
              <a:rPr lang="cs-CZ" b="1" i="1" dirty="0" smtClean="0"/>
              <a:t>funkční období, </a:t>
            </a:r>
            <a:r>
              <a:rPr lang="cs-CZ" b="1" i="1" dirty="0"/>
              <a:t>během </a:t>
            </a:r>
            <a:r>
              <a:rPr lang="cs-CZ" b="1" i="1" dirty="0" smtClean="0"/>
              <a:t>kterého </a:t>
            </a:r>
            <a:r>
              <a:rPr lang="cs-CZ" b="1" i="1" dirty="0"/>
              <a:t>může proběhnout </a:t>
            </a:r>
            <a:r>
              <a:rPr lang="cs-CZ" b="1" i="1" dirty="0" smtClean="0"/>
              <a:t>zkoumaný </a:t>
            </a:r>
            <a:r>
              <a:rPr lang="cs-CZ" b="1" i="1" dirty="0"/>
              <a:t>proces </a:t>
            </a:r>
            <a:r>
              <a:rPr lang="cs-CZ" dirty="0"/>
              <a:t>(v našem </a:t>
            </a:r>
            <a:r>
              <a:rPr lang="cs-CZ" dirty="0" smtClean="0"/>
              <a:t>případě </a:t>
            </a:r>
            <a:r>
              <a:rPr lang="it-IT" dirty="0" smtClean="0"/>
              <a:t>jde </a:t>
            </a:r>
            <a:r>
              <a:rPr lang="it-IT" dirty="0"/>
              <a:t>o firemni rozhodnuti) se všemi jeho </a:t>
            </a:r>
            <a:r>
              <a:rPr lang="it-IT" dirty="0" smtClean="0"/>
              <a:t>důsledky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847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Fixní, variabilní a celkové </a:t>
            </a:r>
            <a:r>
              <a:rPr lang="cs-CZ" b="1" dirty="0" smtClean="0"/>
              <a:t>náklady</a:t>
            </a:r>
          </a:p>
          <a:p>
            <a:pPr lvl="1"/>
            <a:r>
              <a:rPr lang="cs-CZ" b="1" dirty="0"/>
              <a:t>Celkové náklady </a:t>
            </a:r>
            <a:r>
              <a:rPr lang="cs-CZ" dirty="0"/>
              <a:t>(</a:t>
            </a:r>
            <a:r>
              <a:rPr lang="cs-CZ" i="1" dirty="0"/>
              <a:t>TC – </a:t>
            </a:r>
            <a:r>
              <a:rPr lang="cs-CZ" i="1" dirty="0" err="1"/>
              <a:t>total</a:t>
            </a:r>
            <a:r>
              <a:rPr lang="cs-CZ" i="1" dirty="0"/>
              <a:t> </a:t>
            </a:r>
            <a:r>
              <a:rPr lang="cs-CZ" i="1" dirty="0" err="1"/>
              <a:t>costs</a:t>
            </a:r>
            <a:r>
              <a:rPr lang="cs-CZ" dirty="0"/>
              <a:t>) </a:t>
            </a:r>
            <a:endParaRPr lang="cs-CZ" dirty="0" smtClean="0"/>
          </a:p>
          <a:p>
            <a:pPr lvl="1"/>
            <a:r>
              <a:rPr lang="cs-CZ" dirty="0" smtClean="0"/>
              <a:t>Pozice </a:t>
            </a:r>
            <a:r>
              <a:rPr lang="cs-CZ" dirty="0"/>
              <a:t>křivky </a:t>
            </a:r>
            <a:r>
              <a:rPr lang="cs-CZ" i="1" dirty="0"/>
              <a:t>TC </a:t>
            </a:r>
            <a:r>
              <a:rPr lang="cs-CZ" dirty="0"/>
              <a:t>se </a:t>
            </a:r>
            <a:r>
              <a:rPr lang="cs-CZ" dirty="0" smtClean="0"/>
              <a:t>liší </a:t>
            </a:r>
            <a:r>
              <a:rPr lang="cs-CZ" dirty="0"/>
              <a:t>od </a:t>
            </a:r>
            <a:r>
              <a:rPr lang="cs-CZ" dirty="0" smtClean="0"/>
              <a:t>pozice křivky </a:t>
            </a:r>
            <a:r>
              <a:rPr lang="cs-CZ" i="1" dirty="0"/>
              <a:t>VC</a:t>
            </a:r>
            <a:r>
              <a:rPr lang="cs-CZ" dirty="0"/>
              <a:t>, což je zcela </a:t>
            </a:r>
            <a:r>
              <a:rPr lang="cs-CZ" dirty="0" smtClean="0"/>
              <a:t>logické, </a:t>
            </a:r>
            <a:r>
              <a:rPr lang="cs-CZ" dirty="0"/>
              <a:t>neboť </a:t>
            </a:r>
            <a:r>
              <a:rPr lang="cs-CZ" dirty="0" smtClean="0"/>
              <a:t>celkové náklady </a:t>
            </a:r>
            <a:r>
              <a:rPr lang="cs-CZ" dirty="0"/>
              <a:t>zahrnuji kromě </a:t>
            </a:r>
            <a:r>
              <a:rPr lang="cs-CZ" dirty="0" smtClean="0"/>
              <a:t>variabilních nákladů</a:t>
            </a:r>
            <a:r>
              <a:rPr lang="cs-CZ" dirty="0"/>
              <a:t> </a:t>
            </a:r>
            <a:r>
              <a:rPr lang="cs-CZ" dirty="0" smtClean="0"/>
              <a:t>(modelujících </a:t>
            </a:r>
            <a:r>
              <a:rPr lang="cs-CZ" dirty="0"/>
              <a:t>tvar křivky </a:t>
            </a:r>
            <a:r>
              <a:rPr lang="cs-CZ" i="1" dirty="0"/>
              <a:t>TC </a:t>
            </a:r>
            <a:r>
              <a:rPr lang="cs-CZ" dirty="0"/>
              <a:t>) i </a:t>
            </a:r>
            <a:r>
              <a:rPr lang="cs-CZ" dirty="0" smtClean="0"/>
              <a:t>náklady fixní (determinující výchozí úroveň </a:t>
            </a:r>
            <a:r>
              <a:rPr lang="cs-CZ" dirty="0"/>
              <a:t>křivky </a:t>
            </a:r>
            <a:r>
              <a:rPr lang="cs-CZ" i="1" dirty="0"/>
              <a:t>TC</a:t>
            </a:r>
            <a:r>
              <a:rPr lang="cs-CZ" dirty="0" smtClean="0"/>
              <a:t>).</a:t>
            </a:r>
          </a:p>
          <a:p>
            <a:pPr marL="571500" lvl="1" indent="0">
              <a:buNone/>
            </a:pP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450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Fixní, variabilní a celkové </a:t>
            </a:r>
            <a:r>
              <a:rPr lang="cs-CZ" b="1" dirty="0" smtClean="0"/>
              <a:t>náklady</a:t>
            </a:r>
          </a:p>
          <a:p>
            <a:pPr lvl="1"/>
            <a:r>
              <a:rPr lang="cs-CZ" b="1" dirty="0"/>
              <a:t>Celkové náklady </a:t>
            </a:r>
            <a:r>
              <a:rPr lang="cs-CZ" dirty="0"/>
              <a:t>(</a:t>
            </a:r>
            <a:r>
              <a:rPr lang="cs-CZ" i="1" dirty="0"/>
              <a:t>TC – </a:t>
            </a:r>
            <a:r>
              <a:rPr lang="cs-CZ" i="1" dirty="0" err="1"/>
              <a:t>total</a:t>
            </a:r>
            <a:r>
              <a:rPr lang="cs-CZ" i="1" dirty="0"/>
              <a:t> </a:t>
            </a:r>
            <a:r>
              <a:rPr lang="cs-CZ" i="1" dirty="0" err="1"/>
              <a:t>costs</a:t>
            </a:r>
            <a:r>
              <a:rPr lang="cs-CZ" dirty="0"/>
              <a:t>) </a:t>
            </a:r>
            <a:endParaRPr lang="cs-CZ" dirty="0"/>
          </a:p>
          <a:p>
            <a:pPr marL="571500" lvl="1" indent="0">
              <a:buNone/>
            </a:pPr>
            <a:endParaRPr lang="cs-CZ" b="1" dirty="0" smtClean="0">
              <a:solidFill>
                <a:srgbClr val="C00000"/>
              </a:solidFill>
            </a:endParaRPr>
          </a:p>
          <a:p>
            <a:pPr marL="571500" lvl="1" indent="0"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571500" lvl="1" indent="0">
              <a:buNone/>
            </a:pPr>
            <a:r>
              <a:rPr lang="cs-CZ" sz="3600" b="1" dirty="0" smtClean="0">
                <a:solidFill>
                  <a:srgbClr val="C00000"/>
                </a:solidFill>
              </a:rPr>
              <a:t>		    TC </a:t>
            </a:r>
            <a:r>
              <a:rPr lang="cs-CZ" sz="3600" b="1" dirty="0">
                <a:solidFill>
                  <a:srgbClr val="C00000"/>
                </a:solidFill>
              </a:rPr>
              <a:t>= FC + VC</a:t>
            </a:r>
          </a:p>
          <a:p>
            <a:pPr marL="571500" lvl="1" indent="0">
              <a:buNone/>
            </a:pP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529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Průměrné náklady (AC):</a:t>
            </a:r>
            <a:endParaRPr lang="cs-CZ" sz="2400" dirty="0"/>
          </a:p>
          <a:p>
            <a:pPr lvl="1"/>
            <a:r>
              <a:rPr lang="cs-CZ" dirty="0"/>
              <a:t>náklady, které vyjadřují podíl celkových nákladů na jednotku produkce.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b="1" dirty="0"/>
              <a:t>Průměrné fixní náklady (AFC):</a:t>
            </a:r>
            <a:endParaRPr lang="cs-CZ" sz="2000" dirty="0"/>
          </a:p>
          <a:p>
            <a:pPr lvl="2"/>
            <a:r>
              <a:rPr lang="cs-CZ" dirty="0"/>
              <a:t>náklady, které vyjadřují podíl celkových fixních nákladů na jednotku produkce.</a:t>
            </a:r>
            <a:endParaRPr lang="cs-CZ" sz="1800" dirty="0"/>
          </a:p>
          <a:p>
            <a:pPr marL="0" lvl="1" indent="0">
              <a:buNone/>
            </a:pP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736887"/>
              </p:ext>
            </p:extLst>
          </p:nvPr>
        </p:nvGraphicFramePr>
        <p:xfrm>
          <a:off x="1731190" y="3283318"/>
          <a:ext cx="1419245" cy="936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Rovnice" r:id="rId3" imgW="634725" imgH="418918" progId="Equation.3">
                  <p:embed/>
                </p:oleObj>
              </mc:Choice>
              <mc:Fallback>
                <p:oleObj name="Rovnice" r:id="rId3" imgW="634725" imgH="418918" progId="Equation.3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1190" y="3283318"/>
                        <a:ext cx="1419245" cy="9367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771510"/>
              </p:ext>
            </p:extLst>
          </p:nvPr>
        </p:nvGraphicFramePr>
        <p:xfrm>
          <a:off x="6945805" y="4426599"/>
          <a:ext cx="1740995" cy="973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Rovnice" r:id="rId5" imgW="749300" imgH="419100" progId="Equation.3">
                  <p:embed/>
                </p:oleObj>
              </mc:Choice>
              <mc:Fallback>
                <p:oleObj name="Rovnice" r:id="rId5" imgW="749300" imgH="41910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5805" y="4426599"/>
                        <a:ext cx="1740995" cy="9737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7704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-457200"/>
            <a:r>
              <a:rPr lang="cs-CZ" sz="3200" b="1" dirty="0"/>
              <a:t>Průměrné variabilní náklady (AVC):</a:t>
            </a:r>
            <a:endParaRPr lang="cs-CZ" dirty="0"/>
          </a:p>
          <a:p>
            <a:pPr lvl="2"/>
            <a:r>
              <a:rPr lang="cs-CZ" sz="2800" dirty="0"/>
              <a:t>náklady, které vyjadřují podíl celkových variabilních nákladů na jednotku produkce.</a:t>
            </a:r>
          </a:p>
          <a:p>
            <a:pPr lvl="2"/>
            <a:endParaRPr lang="cs-CZ" sz="2800" dirty="0"/>
          </a:p>
          <a:p>
            <a:pPr lvl="2"/>
            <a:endParaRPr lang="cs-CZ" sz="2800" dirty="0"/>
          </a:p>
          <a:p>
            <a:pPr marL="914400" lvl="2" indent="0">
              <a:buNone/>
            </a:pPr>
            <a:endParaRPr lang="cs-CZ" dirty="0"/>
          </a:p>
          <a:p>
            <a:pPr lvl="0"/>
            <a:r>
              <a:rPr lang="cs-CZ" b="1" dirty="0"/>
              <a:t>Mezní náklady (MC):</a:t>
            </a:r>
            <a:endParaRPr lang="cs-CZ" sz="2400" dirty="0"/>
          </a:p>
          <a:p>
            <a:pPr lvl="1"/>
            <a:r>
              <a:rPr lang="cs-CZ" dirty="0"/>
              <a:t>náklady dodatečného vstupu nutného k produkci mezní jednotky výstupu. </a:t>
            </a:r>
            <a:endParaRPr lang="cs-CZ" dirty="0" smtClean="0"/>
          </a:p>
          <a:p>
            <a:pPr lvl="1"/>
            <a:r>
              <a:rPr lang="cs-CZ" dirty="0" smtClean="0"/>
              <a:t>Poměřují </a:t>
            </a:r>
            <a:r>
              <a:rPr lang="cs-CZ" dirty="0"/>
              <a:t>změnu celkových nákladů ke změně výstupu o jednotku.</a:t>
            </a:r>
            <a:endParaRPr lang="cs-CZ" sz="2000" dirty="0"/>
          </a:p>
          <a:p>
            <a:pPr marL="450850" lvl="2" indent="0">
              <a:buNone/>
            </a:pPr>
            <a:endParaRPr lang="cs-CZ" sz="2800" dirty="0"/>
          </a:p>
          <a:p>
            <a:pPr marL="0" lvl="1" indent="0">
              <a:buNone/>
            </a:pPr>
            <a:endParaRPr lang="cs-CZ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759371"/>
              </p:ext>
            </p:extLst>
          </p:nvPr>
        </p:nvGraphicFramePr>
        <p:xfrm>
          <a:off x="1852551" y="3076738"/>
          <a:ext cx="1584446" cy="901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Rovnice" r:id="rId3" imgW="736600" imgH="419100" progId="Equation.3">
                  <p:embed/>
                </p:oleObj>
              </mc:Choice>
              <mc:Fallback>
                <p:oleObj name="Rovnice" r:id="rId3" imgW="736600" imgH="4191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2551" y="3076738"/>
                        <a:ext cx="1584446" cy="9014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829738"/>
              </p:ext>
            </p:extLst>
          </p:nvPr>
        </p:nvGraphicFramePr>
        <p:xfrm>
          <a:off x="7024255" y="4784218"/>
          <a:ext cx="166254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Rovnice" r:id="rId5" imgW="761669" imgH="418918" progId="Equation.3">
                  <p:embed/>
                </p:oleObj>
              </mc:Choice>
              <mc:Fallback>
                <p:oleObj name="Rovnice" r:id="rId5" imgW="761669" imgH="418918" progId="Equation.3">
                  <p:embed/>
                  <p:pic>
                    <p:nvPicPr>
                      <p:cNvPr id="11" name="Objek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4255" y="4784218"/>
                        <a:ext cx="1662545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67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417637"/>
            <a:ext cx="8229600" cy="486049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Z hlediska pojetí nákladů </a:t>
            </a:r>
            <a:r>
              <a:rPr lang="cs-CZ" b="1" dirty="0"/>
              <a:t>musíme rozlišovat</a:t>
            </a:r>
            <a:r>
              <a:rPr lang="cs-CZ" dirty="0"/>
              <a:t> </a:t>
            </a:r>
            <a:r>
              <a:rPr lang="cs-CZ" b="1" i="1" dirty="0"/>
              <a:t>účetní a ekonomické </a:t>
            </a:r>
            <a:r>
              <a:rPr lang="cs-CZ" b="1" dirty="0"/>
              <a:t>pojetí nákladů a pojetí nákladů </a:t>
            </a:r>
            <a:r>
              <a:rPr lang="cs-CZ" b="1" i="1" dirty="0"/>
              <a:t>v krátkém a v dlouhém období</a:t>
            </a:r>
            <a:r>
              <a:rPr lang="cs-CZ" b="1" dirty="0"/>
              <a:t>.</a:t>
            </a:r>
            <a:endParaRPr lang="cs-CZ" dirty="0"/>
          </a:p>
          <a:p>
            <a:pPr lvl="0"/>
            <a:r>
              <a:rPr lang="cs-CZ" b="1" dirty="0">
                <a:solidFill>
                  <a:srgbClr val="C00000"/>
                </a:solidFill>
              </a:rPr>
              <a:t>Účetní (explicitní náklady)</a:t>
            </a:r>
            <a:r>
              <a:rPr lang="cs-CZ" b="1" dirty="0"/>
              <a:t> </a:t>
            </a:r>
            <a:r>
              <a:rPr lang="cs-CZ" dirty="0"/>
              <a:t>= náklady, které musí firma reálně vynaložit v peněžní podobě na nákup nebo nájem výrobních faktorů. </a:t>
            </a:r>
            <a:endParaRPr lang="cs-CZ" dirty="0" smtClean="0"/>
          </a:p>
          <a:p>
            <a:pPr lvl="1"/>
            <a:r>
              <a:rPr lang="cs-CZ" dirty="0" smtClean="0"/>
              <a:t>Najdeme </a:t>
            </a:r>
            <a:r>
              <a:rPr lang="cs-CZ" dirty="0"/>
              <a:t>je v účetních výkazech.</a:t>
            </a:r>
          </a:p>
          <a:p>
            <a:pPr lvl="0"/>
            <a:r>
              <a:rPr lang="cs-CZ" b="1" dirty="0">
                <a:solidFill>
                  <a:srgbClr val="C00000"/>
                </a:solidFill>
              </a:rPr>
              <a:t>Implicitní náklady (alternativní náklady, náklady obětovaných příležitostí)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= náklady, které firma reálně neplatí, jedná se o jakýsi ušlý příjem z výrobních faktorů.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725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417637"/>
            <a:ext cx="8229600" cy="4860499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C00000"/>
                </a:solidFill>
              </a:rPr>
              <a:t>Ekonomické náklady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= jedná se o součet explicitních a implicitních nákladů.</a:t>
            </a:r>
          </a:p>
          <a:p>
            <a:pPr lvl="1"/>
            <a:r>
              <a:rPr lang="cs-CZ" dirty="0"/>
              <a:t>V rámci pojetí nákladů z hlediska krátkého a dlouhého období pak budeme nákladem rozumět náklad ekonomický.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656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C00000"/>
                </a:solidFill>
              </a:rPr>
              <a:t>Náklady krátkého období:</a:t>
            </a:r>
            <a:endParaRPr lang="cs-CZ" dirty="0">
              <a:solidFill>
                <a:srgbClr val="C00000"/>
              </a:solidFill>
            </a:endParaRPr>
          </a:p>
          <a:p>
            <a:pPr lvl="1"/>
            <a:r>
              <a:rPr lang="cs-CZ" dirty="0"/>
              <a:t>Jedná se o minimální výši nákladů, které bude muset daná firma vynaložit na výrobu určitého objemu produkce v okamžiku, kdy disponuje určitým množstvím fixního výrobního faktoru (kapitálu) a různým množstvím variabilního výrobního faktoru (práce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8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46/67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831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</a:rPr>
              <a:t>Náklady </a:t>
            </a:r>
            <a:r>
              <a:rPr lang="cs-CZ" b="1" dirty="0">
                <a:solidFill>
                  <a:srgbClr val="C00000"/>
                </a:solidFill>
              </a:rPr>
              <a:t>v dlouhém období:</a:t>
            </a:r>
            <a:endParaRPr lang="cs-CZ" sz="2400" dirty="0">
              <a:solidFill>
                <a:srgbClr val="C00000"/>
              </a:solidFill>
            </a:endParaRPr>
          </a:p>
          <a:p>
            <a:pPr lvl="1"/>
            <a:r>
              <a:rPr lang="cs-CZ" dirty="0"/>
              <a:t>Jedná se o minimální výši nákladů, které bude muset firma vynaložit na výrobu určitého objemu produkce v okamžiku, kdy disponuje pouze variabilními výrobními faktory. </a:t>
            </a:r>
          </a:p>
          <a:p>
            <a:pPr lvl="1"/>
            <a:r>
              <a:rPr lang="cs-CZ" dirty="0" smtClean="0"/>
              <a:t>Fixní </a:t>
            </a:r>
            <a:r>
              <a:rPr lang="cs-CZ" dirty="0"/>
              <a:t>náklady – pro krátké období to byly náklady na kapitál – se v dlouhém období mění ve variabilní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47/67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213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</a:rPr>
              <a:t>Rozdíl mezi výdaji a náklady:</a:t>
            </a:r>
          </a:p>
          <a:p>
            <a:pPr lvl="1"/>
            <a:r>
              <a:rPr lang="cs-CZ" b="1" u="sng" dirty="0"/>
              <a:t>Výdaje</a:t>
            </a:r>
            <a:r>
              <a:rPr lang="cs-CZ" dirty="0"/>
              <a:t> jsou reálné peněžní toky v organizaci (cash </a:t>
            </a:r>
            <a:r>
              <a:rPr lang="cs-CZ" dirty="0" err="1"/>
              <a:t>flow</a:t>
            </a:r>
            <a:r>
              <a:rPr lang="cs-CZ" dirty="0"/>
              <a:t>) – jedná se o úbytky finančních prostředků (například zaplacení faktury, zaplacení za pohonné hmoty na benzínové pumpě). </a:t>
            </a:r>
            <a:endParaRPr lang="cs-CZ" dirty="0" smtClean="0"/>
          </a:p>
          <a:p>
            <a:pPr lvl="1"/>
            <a:r>
              <a:rPr lang="cs-CZ" dirty="0" smtClean="0"/>
              <a:t>Jejich </a:t>
            </a:r>
            <a:r>
              <a:rPr lang="cs-CZ" dirty="0"/>
              <a:t>výsledkem je tedy snížení množství finančních prostředků na účtu nebo v pokladně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48/67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668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</a:rPr>
              <a:t>Rozdíl mezi výdaji a náklady:</a:t>
            </a:r>
          </a:p>
          <a:p>
            <a:pPr lvl="1"/>
            <a:r>
              <a:rPr lang="cs-CZ" dirty="0" smtClean="0"/>
              <a:t>Oproti </a:t>
            </a:r>
            <a:r>
              <a:rPr lang="cs-CZ" dirty="0"/>
              <a:t>tomu </a:t>
            </a:r>
            <a:r>
              <a:rPr lang="cs-CZ" b="1" u="sng" dirty="0"/>
              <a:t>náklady</a:t>
            </a:r>
            <a:r>
              <a:rPr lang="cs-CZ" dirty="0"/>
              <a:t> vznikají spotřebou zdrojů, jsou to hmotné toky které mají peněžní vyjádření. </a:t>
            </a:r>
            <a:endParaRPr lang="cs-CZ" dirty="0" smtClean="0"/>
          </a:p>
          <a:p>
            <a:pPr lvl="1"/>
            <a:r>
              <a:rPr lang="cs-CZ" dirty="0" smtClean="0"/>
              <a:t>Náklady </a:t>
            </a:r>
            <a:r>
              <a:rPr lang="cs-CZ" dirty="0"/>
              <a:t>nutně nemusí znamenat úbytek finančních prostředků. </a:t>
            </a:r>
            <a:endParaRPr lang="cs-CZ" dirty="0" smtClean="0"/>
          </a:p>
          <a:p>
            <a:pPr lvl="1"/>
            <a:r>
              <a:rPr lang="cs-CZ" dirty="0" smtClean="0"/>
              <a:t>Náklady </a:t>
            </a:r>
            <a:r>
              <a:rPr lang="cs-CZ" dirty="0"/>
              <a:t>vznikají například provozem automobilu nebo budovy.</a:t>
            </a:r>
          </a:p>
          <a:p>
            <a:pPr lvl="1"/>
            <a:endParaRPr lang="cs-CZ" b="1" dirty="0" smtClean="0">
              <a:solidFill>
                <a:srgbClr val="C00000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49/67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777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Časové období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610513"/>
          </a:xfrm>
        </p:spPr>
        <p:txBody>
          <a:bodyPr>
            <a:normAutofit/>
          </a:bodyPr>
          <a:lstStyle/>
          <a:p>
            <a:r>
              <a:rPr lang="pl-PL" dirty="0"/>
              <a:t>Pro naše uvažovani o tom, jak </a:t>
            </a:r>
            <a:r>
              <a:rPr lang="pl-PL" dirty="0" smtClean="0"/>
              <a:t>kratke </a:t>
            </a:r>
            <a:r>
              <a:rPr lang="cs-CZ" dirty="0" smtClean="0"/>
              <a:t>je krátké období </a:t>
            </a:r>
            <a:r>
              <a:rPr lang="cs-CZ" dirty="0"/>
              <a:t>a jak </a:t>
            </a:r>
            <a:r>
              <a:rPr lang="cs-CZ" dirty="0" smtClean="0"/>
              <a:t>dlouhé </a:t>
            </a:r>
            <a:r>
              <a:rPr lang="cs-CZ" dirty="0"/>
              <a:t>je </a:t>
            </a:r>
            <a:r>
              <a:rPr lang="cs-CZ" dirty="0" smtClean="0"/>
              <a:t>dlouhé období, </a:t>
            </a:r>
            <a:r>
              <a:rPr lang="cs-CZ" b="1" dirty="0" smtClean="0"/>
              <a:t>nebude </a:t>
            </a:r>
            <a:r>
              <a:rPr lang="cs-CZ" b="1" dirty="0"/>
              <a:t>důležitý ani tak fyzikální </a:t>
            </a:r>
            <a:r>
              <a:rPr lang="cs-CZ" b="1" dirty="0" smtClean="0"/>
              <a:t>čas, </a:t>
            </a:r>
            <a:r>
              <a:rPr lang="pl-PL" b="1" dirty="0" smtClean="0"/>
              <a:t>jako </a:t>
            </a:r>
            <a:r>
              <a:rPr lang="pl-PL" b="1" dirty="0"/>
              <a:t>spíše to, co se ve firmě uskuteční, stane</a:t>
            </a:r>
            <a:r>
              <a:rPr lang="pl-PL" dirty="0" smtClean="0"/>
              <a:t>.</a:t>
            </a:r>
          </a:p>
          <a:p>
            <a:r>
              <a:rPr lang="pl-PL" dirty="0" smtClean="0"/>
              <a:t>V zásadě rozlišujeme </a:t>
            </a:r>
            <a:r>
              <a:rPr lang="pl-PL" b="1" dirty="0" smtClean="0"/>
              <a:t>čtyři období</a:t>
            </a:r>
            <a:r>
              <a:rPr lang="pl-PL" dirty="0" smtClean="0"/>
              <a:t>:</a:t>
            </a:r>
          </a:p>
          <a:p>
            <a:pPr lvl="1"/>
            <a:r>
              <a:rPr lang="pl-PL" dirty="0" smtClean="0"/>
              <a:t>Velmi krátké období,</a:t>
            </a:r>
          </a:p>
          <a:p>
            <a:pPr lvl="1"/>
            <a:r>
              <a:rPr lang="pl-PL" dirty="0" smtClean="0"/>
              <a:t>Krátké období,</a:t>
            </a:r>
          </a:p>
          <a:p>
            <a:pPr lvl="1"/>
            <a:r>
              <a:rPr lang="pl-PL" dirty="0" smtClean="0"/>
              <a:t>Dlouhé období,</a:t>
            </a:r>
          </a:p>
          <a:p>
            <a:pPr lvl="1"/>
            <a:r>
              <a:rPr lang="pl-PL" dirty="0" smtClean="0"/>
              <a:t>Velmi dlouhé období.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575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</a:rPr>
              <a:t>Příjmy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Obecně můžeme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řičí,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že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příjmy firmy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představuji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sumu peněžních 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prostředků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které </a:t>
            </a: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firmě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plynou z prodeje jeji </a:t>
            </a: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produkce.</a:t>
            </a:r>
          </a:p>
          <a:p>
            <a:pPr lvl="1"/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Celkový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příjem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TR – 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total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 je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celková peněžní částka,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kterou firma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získá prodejem své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produkce. </a:t>
            </a:r>
            <a:endParaRPr lang="cs-CZ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50/67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8220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</a:rPr>
              <a:t>Příjmy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Celkový příjem vypočítáme,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když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cenu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jednotky produkce (</a:t>
            </a:r>
            <a:r>
              <a:rPr lang="cs-CZ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) vynásobíme množstvím produkce (produktu):</a:t>
            </a:r>
          </a:p>
          <a:p>
            <a:pPr marL="571500" lvl="1" indent="0" algn="ctr">
              <a:buNone/>
            </a:pPr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 = P * Q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51/67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38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</a:rPr>
              <a:t>Příjmy</a:t>
            </a:r>
          </a:p>
          <a:p>
            <a:pPr lvl="1"/>
            <a:r>
              <a:rPr lang="cs-CZ" b="1" dirty="0"/>
              <a:t>Průměrný příjem (AR)</a:t>
            </a:r>
            <a:r>
              <a:rPr lang="cs-CZ" dirty="0"/>
              <a:t> = příjem, který vyjadřuje příjem (výnos) firmy na jednotku produkce. </a:t>
            </a:r>
            <a:endParaRPr lang="cs-CZ" dirty="0" smtClean="0"/>
          </a:p>
          <a:p>
            <a:pPr lvl="1"/>
            <a:r>
              <a:rPr lang="cs-CZ" b="1" i="1" dirty="0" smtClean="0"/>
              <a:t>Všeobecně </a:t>
            </a:r>
            <a:r>
              <a:rPr lang="cs-CZ" b="1" i="1" dirty="0"/>
              <a:t>se průměrný příjem rovná ceně </a:t>
            </a:r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cs-CZ" b="1" i="1" dirty="0" smtClean="0"/>
              <a:t>(</a:t>
            </a:r>
            <a:r>
              <a:rPr lang="cs-CZ" b="1" i="1" dirty="0"/>
              <a:t>AR = P)</a:t>
            </a:r>
            <a:r>
              <a:rPr lang="cs-CZ" dirty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698546"/>
              </p:ext>
            </p:extLst>
          </p:nvPr>
        </p:nvGraphicFramePr>
        <p:xfrm>
          <a:off x="969864" y="4227274"/>
          <a:ext cx="3361518" cy="1036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Rovnice" r:id="rId3" imgW="1358900" imgH="419100" progId="Equation.3">
                  <p:embed/>
                </p:oleObj>
              </mc:Choice>
              <mc:Fallback>
                <p:oleObj name="Rovnice" r:id="rId3" imgW="1358900" imgH="419100" progId="Equation.3">
                  <p:embed/>
                  <p:pic>
                    <p:nvPicPr>
                      <p:cNvPr id="13" name="Objek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864" y="4227274"/>
                        <a:ext cx="3361518" cy="10367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52/67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4421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</a:rPr>
              <a:t>Příjmy</a:t>
            </a:r>
          </a:p>
          <a:p>
            <a:pPr lvl="1"/>
            <a:r>
              <a:rPr lang="cs-CZ" b="1" dirty="0"/>
              <a:t>Mezní příjem (MR)</a:t>
            </a:r>
            <a:r>
              <a:rPr lang="cs-CZ" dirty="0"/>
              <a:t> = zobrazuje změnu celkového příjmu vyvolanou změnou vyrobeného množství o jednotku</a:t>
            </a:r>
            <a:r>
              <a:rPr lang="cs-CZ" dirty="0" smtClean="0"/>
              <a:t>.</a:t>
            </a:r>
          </a:p>
          <a:p>
            <a:pPr marL="571500" lvl="1" indent="0">
              <a:buNone/>
            </a:pPr>
            <a:endParaRPr lang="cs-CZ" dirty="0"/>
          </a:p>
          <a:p>
            <a:pPr lvl="0"/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pPr lvl="1" indent="-457200"/>
            <a:r>
              <a:rPr lang="cs-CZ" b="1" dirty="0"/>
              <a:t>Dále je nutné rozlišovat, zda firma vystupuje na dokonale konkurenčním trhu nebo na nedokonale konkurenčním trhu</a:t>
            </a:r>
            <a:r>
              <a:rPr lang="cs-CZ" b="1" dirty="0" smtClean="0"/>
              <a:t>! (viz budoucí přednášky)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80563"/>
              </p:ext>
            </p:extLst>
          </p:nvPr>
        </p:nvGraphicFramePr>
        <p:xfrm>
          <a:off x="1528150" y="3310372"/>
          <a:ext cx="1943206" cy="1105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Rovnice" r:id="rId3" imgW="736600" imgH="419100" progId="Equation.3">
                  <p:embed/>
                </p:oleObj>
              </mc:Choice>
              <mc:Fallback>
                <p:oleObj name="Rovnice" r:id="rId3" imgW="736600" imgH="419100" progId="Equation.3">
                  <p:embed/>
                  <p:pic>
                    <p:nvPicPr>
                      <p:cNvPr id="15" name="Objek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150" y="3310372"/>
                        <a:ext cx="1943206" cy="11056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53/67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485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</a:rPr>
              <a:t>Zisk</a:t>
            </a:r>
          </a:p>
          <a:p>
            <a:pPr lvl="1"/>
            <a:r>
              <a:rPr lang="pl-PL" dirty="0"/>
              <a:t>Na obecne urovni definujeme zisk jako rozdil mezi přijmy (tržbami) firmy a jejimi naklady</a:t>
            </a:r>
            <a:r>
              <a:rPr lang="pl-PL" dirty="0" smtClean="0"/>
              <a:t>.</a:t>
            </a:r>
          </a:p>
          <a:p>
            <a:pPr lvl="1"/>
            <a:r>
              <a:rPr lang="cs-CZ" b="1" dirty="0"/>
              <a:t>Normálním ziskem </a:t>
            </a:r>
            <a:r>
              <a:rPr lang="cs-CZ" dirty="0" smtClean="0"/>
              <a:t>rozumíme </a:t>
            </a:r>
            <a:r>
              <a:rPr lang="cs-CZ" dirty="0"/>
              <a:t>zisk, </a:t>
            </a:r>
            <a:r>
              <a:rPr lang="cs-CZ" dirty="0" smtClean="0"/>
              <a:t>kterého </a:t>
            </a:r>
            <a:r>
              <a:rPr lang="cs-CZ" dirty="0"/>
              <a:t>je </a:t>
            </a:r>
            <a:r>
              <a:rPr lang="cs-CZ" dirty="0" smtClean="0"/>
              <a:t>dosahováno </a:t>
            </a:r>
            <a:r>
              <a:rPr lang="cs-CZ" dirty="0"/>
              <a:t>při </a:t>
            </a:r>
            <a:r>
              <a:rPr lang="cs-CZ" dirty="0" smtClean="0"/>
              <a:t>míre </a:t>
            </a:r>
            <a:r>
              <a:rPr lang="cs-CZ" dirty="0"/>
              <a:t>zisku, jež je v </a:t>
            </a:r>
            <a:r>
              <a:rPr lang="cs-CZ" dirty="0" smtClean="0"/>
              <a:t>dané ekonomice běžná. </a:t>
            </a:r>
          </a:p>
        </p:txBody>
      </p:sp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54/67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869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</a:rPr>
              <a:t>Zisk</a:t>
            </a:r>
          </a:p>
          <a:p>
            <a:pPr lvl="1"/>
            <a:r>
              <a:rPr lang="cs-CZ" dirty="0" smtClean="0"/>
              <a:t>Jde </a:t>
            </a:r>
            <a:r>
              <a:rPr lang="cs-CZ" dirty="0"/>
              <a:t>o typickou, obvyklou a v </a:t>
            </a:r>
            <a:r>
              <a:rPr lang="cs-CZ" dirty="0" smtClean="0"/>
              <a:t>jistém </a:t>
            </a:r>
            <a:r>
              <a:rPr lang="cs-CZ" dirty="0"/>
              <a:t>smyslu průměrnou </a:t>
            </a:r>
            <a:r>
              <a:rPr lang="cs-CZ" dirty="0" smtClean="0"/>
              <a:t>míru zisku </a:t>
            </a:r>
            <a:r>
              <a:rPr lang="pl-PL" dirty="0" smtClean="0"/>
              <a:t>v </a:t>
            </a:r>
            <a:r>
              <a:rPr lang="pl-PL" dirty="0"/>
              <a:t>danem hospodařstvi. </a:t>
            </a:r>
            <a:endParaRPr lang="pl-PL" dirty="0" smtClean="0"/>
          </a:p>
          <a:p>
            <a:pPr lvl="1"/>
            <a:r>
              <a:rPr lang="pl-PL" dirty="0" smtClean="0"/>
              <a:t>Je </a:t>
            </a:r>
            <a:r>
              <a:rPr lang="pl-PL" dirty="0"/>
              <a:t>to mira zisku, kterou by firma mohla očekavat, kdyby sve </a:t>
            </a:r>
            <a:r>
              <a:rPr lang="pl-PL" dirty="0" smtClean="0"/>
              <a:t>zdroje </a:t>
            </a:r>
            <a:r>
              <a:rPr lang="cs-CZ" dirty="0" smtClean="0"/>
              <a:t>vložila </a:t>
            </a:r>
            <a:r>
              <a:rPr lang="cs-CZ" dirty="0"/>
              <a:t>do </a:t>
            </a:r>
            <a:r>
              <a:rPr lang="cs-CZ" dirty="0" smtClean="0"/>
              <a:t>jiných </a:t>
            </a:r>
            <a:r>
              <a:rPr lang="cs-CZ" dirty="0"/>
              <a:t>odvětvi, tzn. do produkce </a:t>
            </a:r>
            <a:r>
              <a:rPr lang="cs-CZ" dirty="0" smtClean="0"/>
              <a:t>jiných výrobků </a:t>
            </a:r>
            <a:r>
              <a:rPr lang="cs-CZ" dirty="0"/>
              <a:t>a služeb.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144780"/>
              </p:ext>
            </p:extLst>
          </p:nvPr>
        </p:nvGraphicFramePr>
        <p:xfrm>
          <a:off x="1449367" y="4478967"/>
          <a:ext cx="2625768" cy="680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Rovnice" r:id="rId3" imgW="889000" imgH="228600" progId="Equation.3">
                  <p:embed/>
                </p:oleObj>
              </mc:Choice>
              <mc:Fallback>
                <p:oleObj name="Rovnice" r:id="rId3" imgW="889000" imgH="228600" progId="Equation.3">
                  <p:embed/>
                  <p:pic>
                    <p:nvPicPr>
                      <p:cNvPr id="15" name="Objek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367" y="4478967"/>
                        <a:ext cx="2625768" cy="6800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55/67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69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</a:rPr>
              <a:t>Zisk</a:t>
            </a:r>
          </a:p>
          <a:p>
            <a:pPr lvl="1"/>
            <a:r>
              <a:rPr lang="pl-PL" b="1" dirty="0"/>
              <a:t>Ekonomickým ziskem </a:t>
            </a:r>
            <a:r>
              <a:rPr lang="pl-PL" dirty="0"/>
              <a:t>je </a:t>
            </a:r>
            <a:r>
              <a:rPr lang="pl-PL" dirty="0" smtClean="0"/>
              <a:t>přesah </a:t>
            </a:r>
            <a:r>
              <a:rPr lang="pl-PL" dirty="0"/>
              <a:t>zisku nad ziskem normalnim. </a:t>
            </a:r>
            <a:endParaRPr lang="pl-PL" dirty="0" smtClean="0"/>
          </a:p>
          <a:p>
            <a:pPr lvl="1"/>
            <a:r>
              <a:rPr lang="pl-PL" dirty="0" smtClean="0"/>
              <a:t>To </a:t>
            </a:r>
            <a:r>
              <a:rPr lang="pl-PL" dirty="0"/>
              <a:t>znamena, </a:t>
            </a:r>
            <a:r>
              <a:rPr lang="pl-PL" dirty="0" smtClean="0"/>
              <a:t>že </a:t>
            </a:r>
            <a:r>
              <a:rPr lang="cs-CZ" dirty="0" smtClean="0"/>
              <a:t>výrobní </a:t>
            </a:r>
            <a:r>
              <a:rPr lang="cs-CZ" dirty="0"/>
              <a:t>faktory jsou zde </a:t>
            </a:r>
            <a:r>
              <a:rPr lang="cs-CZ" dirty="0" smtClean="0"/>
              <a:t>zhodnocovány </a:t>
            </a:r>
            <a:r>
              <a:rPr lang="cs-CZ" dirty="0"/>
              <a:t>vice, než by byly na </a:t>
            </a:r>
            <a:r>
              <a:rPr lang="cs-CZ" dirty="0" smtClean="0"/>
              <a:t>jiných místech ekonomiky.</a:t>
            </a:r>
          </a:p>
          <a:p>
            <a:pPr lvl="1"/>
            <a:r>
              <a:rPr lang="cs-CZ" dirty="0" smtClean="0"/>
              <a:t>Ekonomicky </a:t>
            </a:r>
            <a:r>
              <a:rPr lang="cs-CZ" dirty="0"/>
              <a:t>zisk můžeme proto </a:t>
            </a:r>
            <a:r>
              <a:rPr lang="cs-CZ" dirty="0" smtClean="0"/>
              <a:t>chápat </a:t>
            </a:r>
            <a:r>
              <a:rPr lang="cs-CZ" dirty="0"/>
              <a:t>jako </a:t>
            </a:r>
            <a:r>
              <a:rPr lang="cs-CZ" dirty="0" smtClean="0"/>
              <a:t>nějaký </a:t>
            </a:r>
            <a:r>
              <a:rPr lang="cs-CZ" dirty="0"/>
              <a:t>zisk </a:t>
            </a:r>
            <a:r>
              <a:rPr lang="cs-CZ" dirty="0" smtClean="0"/>
              <a:t>mimořádný.</a:t>
            </a:r>
            <a:endParaRPr lang="cs-CZ" dirty="0"/>
          </a:p>
          <a:p>
            <a:pPr lvl="1"/>
            <a:r>
              <a:rPr lang="cs-CZ" dirty="0" smtClean="0"/>
              <a:t>Přítomnost ekonomického </a:t>
            </a:r>
            <a:r>
              <a:rPr lang="cs-CZ" dirty="0"/>
              <a:t>zisku a jeho velikost </a:t>
            </a:r>
            <a:r>
              <a:rPr lang="cs-CZ" dirty="0" smtClean="0"/>
              <a:t>zjistíme, </a:t>
            </a:r>
            <a:r>
              <a:rPr lang="cs-CZ" dirty="0"/>
              <a:t>když od </a:t>
            </a:r>
            <a:r>
              <a:rPr lang="cs-CZ" dirty="0" smtClean="0"/>
              <a:t>celkového přijmu </a:t>
            </a:r>
            <a:r>
              <a:rPr lang="pl-PL" dirty="0" smtClean="0"/>
              <a:t>firmy </a:t>
            </a:r>
            <a:r>
              <a:rPr lang="pl-PL" dirty="0"/>
              <a:t>odečteme celkove naklady produkce. 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56/67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902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</a:rPr>
              <a:t>Zisk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ekonomicky zisk = </a:t>
            </a:r>
            <a:r>
              <a:rPr lang="cs-CZ" i="1" dirty="0" smtClean="0"/>
              <a:t>celkový příjem </a:t>
            </a:r>
            <a:r>
              <a:rPr lang="cs-CZ" i="1" dirty="0"/>
              <a:t>– </a:t>
            </a:r>
            <a:r>
              <a:rPr lang="cs-CZ" i="1" dirty="0" smtClean="0"/>
              <a:t>celkové náklady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i="1" dirty="0"/>
              <a:t>ekonomický zisk = TR – </a:t>
            </a:r>
            <a:r>
              <a:rPr lang="cs-CZ" b="1" i="1" dirty="0" smtClean="0"/>
              <a:t>TC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Ekonomický zisk (π</a:t>
            </a:r>
            <a:r>
              <a:rPr lang="cs-CZ" b="1" baseline="-25000" dirty="0"/>
              <a:t>E</a:t>
            </a:r>
            <a:r>
              <a:rPr lang="cs-CZ" b="1" dirty="0"/>
              <a:t>)</a:t>
            </a:r>
            <a:r>
              <a:rPr lang="cs-CZ" dirty="0"/>
              <a:t> = </a:t>
            </a:r>
            <a:r>
              <a:rPr lang="cs-CZ" b="1" dirty="0"/>
              <a:t>rozdíl mezi příjmy a ekonomickými náklady</a:t>
            </a:r>
            <a:r>
              <a:rPr lang="cs-CZ" dirty="0"/>
              <a:t> [(= náklady, jejichž výše je dána součtem explicitních a implicitních nákladů (= výnosy, o které firma přichází tím, že využívá své omezené zdroje právě určitým a nikoliv jiným způsobem)].</a:t>
            </a:r>
          </a:p>
          <a:p>
            <a:pPr marL="571500" lvl="1" indent="0">
              <a:buNone/>
            </a:pPr>
            <a:endParaRPr lang="cs-CZ" i="1" dirty="0" smtClean="0"/>
          </a:p>
          <a:p>
            <a:pPr lvl="1"/>
            <a:endParaRPr lang="cs-CZ" i="1" dirty="0" smtClean="0"/>
          </a:p>
          <a:p>
            <a:pPr lvl="1"/>
            <a:endParaRPr lang="cs-CZ" dirty="0"/>
          </a:p>
        </p:txBody>
      </p:sp>
      <p:sp>
        <p:nvSpPr>
          <p:cNvPr id="5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57/67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629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</a:rPr>
              <a:t>Zisk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i="1" dirty="0"/>
              <a:t>ekonomický zisk = celkové příjmy – (explicitní + implicitní náklady)</a:t>
            </a:r>
            <a:endParaRPr lang="cs-CZ" i="1" dirty="0" smtClean="0"/>
          </a:p>
          <a:p>
            <a:pPr lvl="1"/>
            <a:endParaRPr lang="cs-CZ" i="1" dirty="0" smtClean="0"/>
          </a:p>
          <a:p>
            <a:pPr lvl="1"/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905983"/>
              </p:ext>
            </p:extLst>
          </p:nvPr>
        </p:nvGraphicFramePr>
        <p:xfrm>
          <a:off x="1483112" y="3307170"/>
          <a:ext cx="2320073" cy="556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Rovnice" r:id="rId3" imgW="927000" imgH="215640" progId="Equation.3">
                  <p:embed/>
                </p:oleObj>
              </mc:Choice>
              <mc:Fallback>
                <p:oleObj name="Rovnice" r:id="rId3" imgW="927000" imgH="21564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3112" y="3307170"/>
                        <a:ext cx="2320073" cy="5560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58/67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0041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</a:rPr>
              <a:t>Zisk</a:t>
            </a:r>
          </a:p>
          <a:p>
            <a:pPr lvl="1"/>
            <a:r>
              <a:rPr lang="cs-CZ" b="1" dirty="0"/>
              <a:t>Účetní zisk (π</a:t>
            </a:r>
            <a:r>
              <a:rPr lang="cs-CZ" b="1" baseline="-25000" dirty="0"/>
              <a:t>A</a:t>
            </a:r>
            <a:r>
              <a:rPr lang="cs-CZ" b="1" dirty="0"/>
              <a:t>)</a:t>
            </a:r>
            <a:r>
              <a:rPr lang="cs-CZ" dirty="0"/>
              <a:t> = </a:t>
            </a:r>
            <a:r>
              <a:rPr lang="cs-CZ" b="1" dirty="0"/>
              <a:t>rozdíl mezi celkovými příjmy firmy a </a:t>
            </a:r>
            <a:r>
              <a:rPr lang="cs-CZ" b="1" u="sng" dirty="0"/>
              <a:t>explicitními</a:t>
            </a:r>
            <a:r>
              <a:rPr lang="cs-CZ" b="1" dirty="0"/>
              <a:t> náklady</a:t>
            </a:r>
            <a:r>
              <a:rPr lang="cs-CZ" dirty="0"/>
              <a:t> (= náklady, které byly reálně vynaloženy na nákup výrobních faktorů</a:t>
            </a:r>
            <a:r>
              <a:rPr lang="cs-CZ" dirty="0" smtClean="0"/>
              <a:t>).</a:t>
            </a:r>
          </a:p>
          <a:p>
            <a:pPr lvl="1"/>
            <a:r>
              <a:rPr lang="cs-CZ" b="1" i="1" dirty="0"/>
              <a:t>účetní zisk = celkové příjmy – explicitní náklady</a:t>
            </a:r>
            <a:endParaRPr lang="cs-CZ" dirty="0" smtClean="0"/>
          </a:p>
          <a:p>
            <a:pPr lvl="1"/>
            <a:endParaRPr lang="cs-CZ" dirty="0"/>
          </a:p>
          <a:p>
            <a:pPr marL="571500" lvl="1" indent="0">
              <a:buNone/>
            </a:pPr>
            <a:endParaRPr lang="cs-CZ" i="1" dirty="0" smtClean="0"/>
          </a:p>
          <a:p>
            <a:pPr lvl="1"/>
            <a:endParaRPr lang="cs-CZ" i="1" dirty="0" smtClean="0"/>
          </a:p>
          <a:p>
            <a:pPr lvl="1"/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488462"/>
              </p:ext>
            </p:extLst>
          </p:nvPr>
        </p:nvGraphicFramePr>
        <p:xfrm>
          <a:off x="1602552" y="4479673"/>
          <a:ext cx="3136716" cy="744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Rovnice" r:id="rId3" imgW="1016000" imgH="241300" progId="Equation.3">
                  <p:embed/>
                </p:oleObj>
              </mc:Choice>
              <mc:Fallback>
                <p:oleObj name="Rovnice" r:id="rId3" imgW="1016000" imgH="24130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2552" y="4479673"/>
                        <a:ext cx="3136716" cy="7449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59/67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0053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Časové období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610513"/>
          </a:xfrm>
        </p:spPr>
        <p:txBody>
          <a:bodyPr>
            <a:normAutofit/>
          </a:bodyPr>
          <a:lstStyle/>
          <a:p>
            <a:r>
              <a:rPr lang="cs-CZ" b="1" dirty="0" smtClean="0"/>
              <a:t>Velmi krátké období:</a:t>
            </a:r>
          </a:p>
          <a:p>
            <a:pPr lvl="1"/>
            <a:r>
              <a:rPr lang="pl-PL" i="1" dirty="0" smtClean="0"/>
              <a:t>(momentary </a:t>
            </a:r>
            <a:r>
              <a:rPr lang="pl-PL" i="1" dirty="0"/>
              <a:t>run</a:t>
            </a:r>
            <a:r>
              <a:rPr lang="pl-PL" dirty="0"/>
              <a:t>) je tak kratke obdobi, že v produkci firmy </a:t>
            </a:r>
            <a:r>
              <a:rPr lang="pl-PL" dirty="0" smtClean="0"/>
              <a:t>nemůže </a:t>
            </a:r>
            <a:r>
              <a:rPr lang="cs-CZ" dirty="0" smtClean="0"/>
              <a:t>dojit </a:t>
            </a:r>
            <a:r>
              <a:rPr lang="cs-CZ" dirty="0"/>
              <a:t>k </a:t>
            </a:r>
            <a:r>
              <a:rPr lang="cs-CZ" dirty="0" smtClean="0"/>
              <a:t>žádný </a:t>
            </a:r>
            <a:r>
              <a:rPr lang="cs-CZ" dirty="0"/>
              <a:t>změně. </a:t>
            </a:r>
            <a:endParaRPr lang="cs-CZ" dirty="0" smtClean="0"/>
          </a:p>
          <a:p>
            <a:pPr lvl="1"/>
            <a:r>
              <a:rPr lang="cs-CZ" dirty="0" smtClean="0"/>
              <a:t>Všechny </a:t>
            </a:r>
            <a:r>
              <a:rPr lang="cs-CZ" dirty="0"/>
              <a:t>veličiny včetně objemu </a:t>
            </a:r>
            <a:r>
              <a:rPr lang="cs-CZ" dirty="0" smtClean="0"/>
              <a:t>výroby </a:t>
            </a:r>
            <a:r>
              <a:rPr lang="cs-CZ" dirty="0"/>
              <a:t>firmy jsou proto </a:t>
            </a:r>
            <a:r>
              <a:rPr lang="cs-CZ" dirty="0" smtClean="0"/>
              <a:t>dané.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142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5258"/>
            <a:ext cx="8229600" cy="882379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Příjmy, náklady a zisk firmy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</a:rPr>
              <a:t>Zisk</a:t>
            </a:r>
          </a:p>
          <a:p>
            <a:pPr lvl="1"/>
            <a:endParaRPr lang="cs-CZ" dirty="0"/>
          </a:p>
          <a:p>
            <a:pPr marL="571500" lvl="1" indent="0">
              <a:buNone/>
            </a:pPr>
            <a:endParaRPr lang="cs-CZ" i="1" dirty="0" smtClean="0"/>
          </a:p>
          <a:p>
            <a:pPr lvl="1"/>
            <a:endParaRPr lang="cs-CZ" i="1" dirty="0" smtClean="0"/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596" y="2354455"/>
            <a:ext cx="8052807" cy="3405963"/>
          </a:xfrm>
          <a:prstGeom prst="rect">
            <a:avLst/>
          </a:prstGeom>
        </p:spPr>
      </p:pic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60/67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283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6430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Firma </a:t>
            </a:r>
            <a:r>
              <a:rPr lang="cs-CZ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Humbula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vyrábí sedla na velbloudy. </a:t>
            </a: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Zaměstnává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zaměstnanců, kterým platí měsíční mzdu </a:t>
            </a: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13 500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Kč/každému. Nájem 4 strojů firmu stojí 39 500 Kč. </a:t>
            </a:r>
            <a:endParaRPr lang="cs-CZ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) Jaké jsou celkové náklady firmy? 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) Napište rovnici 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izokosty a nakreslete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ji. </a:t>
            </a:r>
          </a:p>
          <a:p>
            <a:pPr marL="0" indent="0">
              <a:buNone/>
            </a:pP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c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) Co se všechno změní, klesne-li mzda dělníka 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na 	</a:t>
            </a:r>
            <a:b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12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000 Kč a firma zároveň zaměstná dalšího 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zaměstnance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61/67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565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643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cs-CZ" sz="2800" b="1" dirty="0"/>
              <a:t>Jaké jsou celkové náklady firmy?</a:t>
            </a:r>
          </a:p>
          <a:p>
            <a:pPr marL="0" indent="0">
              <a:buNone/>
            </a:pPr>
            <a:r>
              <a:rPr lang="cs-CZ" sz="2800" b="1" dirty="0"/>
              <a:t>L = 5</a:t>
            </a:r>
          </a:p>
          <a:p>
            <a:pPr marL="0" indent="0">
              <a:buNone/>
            </a:pPr>
            <a:r>
              <a:rPr lang="cs-CZ" sz="2800" b="1" dirty="0"/>
              <a:t>w = 13 500 Kč</a:t>
            </a:r>
          </a:p>
          <a:p>
            <a:pPr marL="0" indent="0">
              <a:buNone/>
            </a:pPr>
            <a:r>
              <a:rPr lang="cs-CZ" sz="2800" b="1" dirty="0"/>
              <a:t>K = 4</a:t>
            </a:r>
          </a:p>
          <a:p>
            <a:pPr marL="0" indent="0">
              <a:buNone/>
            </a:pPr>
            <a:r>
              <a:rPr lang="cs-CZ" sz="2800" b="1" dirty="0"/>
              <a:t>r = 9 875 Kč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TC = w * L + r * K 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b="1" dirty="0"/>
              <a:t>TC = 13 500 * 5 + 9 875 * 4</a:t>
            </a:r>
          </a:p>
          <a:p>
            <a:pPr marL="0" indent="0">
              <a:buNone/>
            </a:pPr>
            <a:r>
              <a:rPr lang="cs-CZ" sz="2800" b="1" dirty="0"/>
              <a:t>TC = 107 000 Kč</a:t>
            </a:r>
            <a:endParaRPr lang="cs-CZ" sz="2800" dirty="0"/>
          </a:p>
          <a:p>
            <a:pPr marL="0" indent="0" algn="just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62/67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648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643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b) Napište rovnici </a:t>
            </a:r>
            <a:r>
              <a:rPr lang="cs-CZ" b="1" dirty="0" smtClean="0"/>
              <a:t>izokosty a </a:t>
            </a:r>
            <a:r>
              <a:rPr lang="cs-CZ" b="1" dirty="0"/>
              <a:t>nakreslete ji.</a:t>
            </a:r>
          </a:p>
          <a:p>
            <a:pPr marL="0" indent="0">
              <a:buNone/>
            </a:pPr>
            <a:r>
              <a:rPr lang="cs-CZ" b="1" dirty="0" smtClean="0"/>
              <a:t>CL</a:t>
            </a:r>
            <a:r>
              <a:rPr lang="cs-CZ" b="1" dirty="0"/>
              <a:t>: TC = L * w + K * r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107 000 = L * 13 500 + K * 9875 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Body k grafu (K;L)</a:t>
            </a:r>
          </a:p>
          <a:p>
            <a:pPr marL="0" indent="0">
              <a:buNone/>
            </a:pPr>
            <a:r>
              <a:rPr lang="cs-CZ" dirty="0"/>
              <a:t>L: 107 000/13 500 = 7,9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K: 107 000/ 9 875 = 10,8</a:t>
            </a:r>
          </a:p>
          <a:p>
            <a:pPr marL="0" indent="0" algn="just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8484" y="2943922"/>
            <a:ext cx="2827605" cy="2387755"/>
          </a:xfrm>
          <a:prstGeom prst="rect">
            <a:avLst/>
          </a:prstGeom>
        </p:spPr>
      </p:pic>
      <p:sp>
        <p:nvSpPr>
          <p:cNvPr id="5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63/67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083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315844"/>
            <a:ext cx="8675650" cy="49845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c) Co se všechno změní, klesne-li mzda dělníka na 12 000 Kč a firma zároveň zaměstná dalšího zaměstnance. </a:t>
            </a:r>
          </a:p>
          <a:p>
            <a:pPr marL="0" indent="0">
              <a:buNone/>
            </a:pPr>
            <a:r>
              <a:rPr lang="cs-CZ" b="1" dirty="0"/>
              <a:t>w = 12 000 Kč</a:t>
            </a:r>
          </a:p>
          <a:p>
            <a:pPr marL="0" indent="0">
              <a:buNone/>
            </a:pPr>
            <a:r>
              <a:rPr lang="cs-CZ" b="1" dirty="0"/>
              <a:t>L = 6					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TC </a:t>
            </a:r>
            <a:r>
              <a:rPr lang="cs-CZ" b="1" dirty="0"/>
              <a:t>= w * L + r * K 			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TC </a:t>
            </a:r>
            <a:r>
              <a:rPr lang="cs-CZ" b="1" dirty="0"/>
              <a:t>= 12 000 * 6 + 9 875 * 4	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TC = 111 500 Kč</a:t>
            </a:r>
          </a:p>
          <a:p>
            <a:pPr marL="0" indent="0">
              <a:buNone/>
            </a:pPr>
            <a:r>
              <a:rPr lang="cs-CZ" b="1" dirty="0"/>
              <a:t>CL: TC = L * w + K * r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111 500 = L * 12 000 + K * 9 875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9425" y="4531491"/>
            <a:ext cx="2107580" cy="155613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0175" y="3169966"/>
            <a:ext cx="3476625" cy="1276350"/>
          </a:xfrm>
          <a:prstGeom prst="rect">
            <a:avLst/>
          </a:prstGeom>
        </p:spPr>
      </p:pic>
      <p:sp>
        <p:nvSpPr>
          <p:cNvPr id="8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64/67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271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175" y="1483112"/>
            <a:ext cx="8675650" cy="4900960"/>
          </a:xfrm>
        </p:spPr>
        <p:txBody>
          <a:bodyPr>
            <a:normAutofit/>
          </a:bodyPr>
          <a:lstStyle/>
          <a:p>
            <a:pPr lvl="0"/>
            <a:r>
              <a:rPr lang="cs-CZ" sz="2800" b="1" dirty="0"/>
              <a:t>Nechť je zadána krátkodobá produkční funkce: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Q </a:t>
            </a:r>
            <a:r>
              <a:rPr lang="cs-CZ" sz="2800" b="1" dirty="0"/>
              <a:t>= 230L + 32L</a:t>
            </a:r>
            <a:r>
              <a:rPr lang="cs-CZ" sz="2800" b="1" baseline="30000" dirty="0"/>
              <a:t>2</a:t>
            </a:r>
            <a:r>
              <a:rPr lang="cs-CZ" sz="2800" b="1" dirty="0"/>
              <a:t> – 7L</a:t>
            </a:r>
            <a:r>
              <a:rPr lang="cs-CZ" sz="2800" b="1" baseline="30000" dirty="0"/>
              <a:t>3 </a:t>
            </a:r>
            <a:r>
              <a:rPr lang="cs-CZ" sz="2800" b="1" dirty="0" smtClean="0"/>
              <a:t>. Určete </a:t>
            </a:r>
            <a:r>
              <a:rPr lang="cs-CZ" sz="2800" b="1" dirty="0"/>
              <a:t>hodnotu mezního, průměrného i celkového produktu práce pro použitých 5 jednotek práce</a:t>
            </a:r>
            <a:r>
              <a:rPr lang="cs-CZ" sz="2800" b="1" dirty="0" smtClean="0"/>
              <a:t>.</a:t>
            </a:r>
          </a:p>
          <a:p>
            <a:pPr lvl="0"/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0861" y="3491665"/>
            <a:ext cx="26711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/>
              <a:t>Q = 230L + 32L</a:t>
            </a:r>
            <a:r>
              <a:rPr lang="cs-CZ" sz="2000" baseline="30000" dirty="0"/>
              <a:t>2</a:t>
            </a:r>
            <a:r>
              <a:rPr lang="cs-CZ" sz="2000" dirty="0"/>
              <a:t> – </a:t>
            </a:r>
            <a:r>
              <a:rPr lang="cs-CZ" sz="2000" dirty="0" smtClean="0"/>
              <a:t>7L</a:t>
            </a:r>
            <a:r>
              <a:rPr lang="cs-CZ" sz="2000" baseline="30000" dirty="0" smtClean="0"/>
              <a:t> </a:t>
            </a:r>
            <a:endParaRPr lang="cs-CZ" sz="2000" dirty="0"/>
          </a:p>
        </p:txBody>
      </p:sp>
      <p:sp>
        <p:nvSpPr>
          <p:cNvPr id="9" name="Obdélník 8"/>
          <p:cNvSpPr/>
          <p:nvPr/>
        </p:nvSpPr>
        <p:spPr>
          <a:xfrm>
            <a:off x="326014" y="4004608"/>
            <a:ext cx="27208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/>
              <a:t>TP = 230L + 32L</a:t>
            </a:r>
            <a:r>
              <a:rPr lang="cs-CZ" sz="2000" baseline="30000" dirty="0"/>
              <a:t>2</a:t>
            </a:r>
            <a:r>
              <a:rPr lang="cs-CZ" sz="2000" dirty="0"/>
              <a:t> – 7L</a:t>
            </a:r>
            <a:r>
              <a:rPr lang="cs-CZ" sz="2000" baseline="30000" dirty="0"/>
              <a:t>3 </a:t>
            </a: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326014" y="4481342"/>
            <a:ext cx="28600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/>
              <a:t>MP = 230 + 64L – 21L</a:t>
            </a:r>
            <a:r>
              <a:rPr lang="cs-CZ" sz="2000" baseline="30000" dirty="0"/>
              <a:t>2 </a:t>
            </a:r>
            <a:endParaRPr lang="cs-CZ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Obdélník 10"/>
              <p:cNvSpPr/>
              <p:nvPr/>
            </p:nvSpPr>
            <p:spPr>
              <a:xfrm>
                <a:off x="327141" y="5002139"/>
                <a:ext cx="301127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𝑀𝑃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2000" dirty="0"/>
                        <m:t>230 + 64</m:t>
                      </m:r>
                      <m:r>
                        <m:rPr>
                          <m:nor/>
                        </m:rPr>
                        <a:rPr lang="cs-CZ" sz="2000" dirty="0"/>
                        <m:t>L</m:t>
                      </m:r>
                      <m:r>
                        <m:rPr>
                          <m:nor/>
                        </m:rPr>
                        <a:rPr lang="cs-CZ" sz="2000" dirty="0"/>
                        <m:t> – 21</m:t>
                      </m:r>
                      <m:r>
                        <m:rPr>
                          <m:nor/>
                        </m:rPr>
                        <a:rPr lang="cs-CZ" sz="2000" dirty="0"/>
                        <m:t>L</m:t>
                      </m:r>
                      <m:r>
                        <m:rPr>
                          <m:nor/>
                        </m:rPr>
                        <a:rPr lang="cs-CZ" sz="2000" baseline="30000" dirty="0"/>
                        <m:t>2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141" y="5002139"/>
                <a:ext cx="3011274" cy="400110"/>
              </a:xfrm>
              <a:prstGeom prst="rect">
                <a:avLst/>
              </a:prstGeom>
              <a:blipFill>
                <a:blip r:embed="rId2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/>
              <p:cNvSpPr txBox="1"/>
              <p:nvPr/>
            </p:nvSpPr>
            <p:spPr>
              <a:xfrm>
                <a:off x="457200" y="5522936"/>
                <a:ext cx="28923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𝑀𝑃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2000" dirty="0"/>
                        <m:t>230 + 64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∗5</m:t>
                      </m:r>
                      <m:r>
                        <m:rPr>
                          <m:nor/>
                        </m:rPr>
                        <a:rPr lang="cs-CZ" sz="2000" dirty="0"/>
                        <m:t> – 21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∗5</m:t>
                      </m:r>
                      <m:r>
                        <m:rPr>
                          <m:nor/>
                        </m:rPr>
                        <a:rPr lang="cs-CZ" sz="2000" baseline="30000" dirty="0"/>
                        <m:t>2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522936"/>
                <a:ext cx="2892330" cy="307777"/>
              </a:xfrm>
              <a:prstGeom prst="rect">
                <a:avLst/>
              </a:prstGeom>
              <a:blipFill>
                <a:blip r:embed="rId3"/>
                <a:stretch>
                  <a:fillRect l="-2954" r="-5274" b="-2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12"/>
              <p:cNvSpPr txBox="1"/>
              <p:nvPr/>
            </p:nvSpPr>
            <p:spPr>
              <a:xfrm>
                <a:off x="457200" y="5900328"/>
                <a:ext cx="118865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𝑴𝑷</m:t>
                          </m:r>
                        </m:e>
                        <m:sub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2000" b="1" i="1" dirty="0" smtClean="0"/>
                        <m:t>25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900328"/>
                <a:ext cx="1188659" cy="307777"/>
              </a:xfrm>
              <a:prstGeom prst="rect">
                <a:avLst/>
              </a:prstGeom>
              <a:blipFill>
                <a:blip r:embed="rId4"/>
                <a:stretch>
                  <a:fillRect l="-5128" r="-5641" b="-2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14"/>
              <p:cNvSpPr txBox="1"/>
              <p:nvPr/>
            </p:nvSpPr>
            <p:spPr>
              <a:xfrm>
                <a:off x="3724948" y="3501764"/>
                <a:ext cx="1105624" cy="574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𝐴𝑃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𝑇𝑃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4948" y="3501764"/>
                <a:ext cx="1105624" cy="5741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ovéPole 15"/>
              <p:cNvSpPr txBox="1"/>
              <p:nvPr/>
            </p:nvSpPr>
            <p:spPr>
              <a:xfrm>
                <a:off x="3636914" y="4256968"/>
                <a:ext cx="2271839" cy="4701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𝐴𝑃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cs-CZ" sz="1600" dirty="0"/>
                            <m:t>230</m:t>
                          </m:r>
                          <m:r>
                            <m:rPr>
                              <m:nor/>
                            </m:rPr>
                            <a:rPr lang="cs-CZ" sz="1600" dirty="0"/>
                            <m:t>L</m:t>
                          </m:r>
                          <m:r>
                            <m:rPr>
                              <m:nor/>
                            </m:rPr>
                            <a:rPr lang="cs-CZ" sz="1600" dirty="0"/>
                            <m:t> + 32</m:t>
                          </m:r>
                          <m:r>
                            <m:rPr>
                              <m:nor/>
                            </m:rPr>
                            <a:rPr lang="cs-CZ" sz="1600" dirty="0"/>
                            <m:t>L</m:t>
                          </m:r>
                          <m:r>
                            <m:rPr>
                              <m:nor/>
                            </m:rPr>
                            <a:rPr lang="cs-CZ" sz="1600" baseline="30000" dirty="0"/>
                            <m:t>2</m:t>
                          </m:r>
                          <m:r>
                            <m:rPr>
                              <m:nor/>
                            </m:rPr>
                            <a:rPr lang="cs-CZ" sz="1600" dirty="0"/>
                            <m:t> – 7</m:t>
                          </m:r>
                          <m:r>
                            <m:rPr>
                              <m:nor/>
                            </m:rPr>
                            <a:rPr lang="cs-CZ" sz="1600" dirty="0"/>
                            <m:t>L</m:t>
                          </m:r>
                          <m:r>
                            <m:rPr>
                              <m:nor/>
                            </m:rPr>
                            <a:rPr lang="cs-CZ" sz="1600" baseline="30000" dirty="0"/>
                            <m:t>3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</m:oMath>
                  </m:oMathPara>
                </a14:m>
                <a:endParaRPr lang="cs-CZ" sz="1800" dirty="0"/>
              </a:p>
            </p:txBody>
          </p:sp>
        </mc:Choice>
        <mc:Fallback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914" y="4256968"/>
                <a:ext cx="2271839" cy="4701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ovéPole 16"/>
              <p:cNvSpPr txBox="1"/>
              <p:nvPr/>
            </p:nvSpPr>
            <p:spPr>
              <a:xfrm>
                <a:off x="3572555" y="4961446"/>
                <a:ext cx="2638030" cy="471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cs-CZ" sz="1600" dirty="0"/>
                            <m:t>230</m:t>
                          </m:r>
                          <m:r>
                            <m:rPr>
                              <m:nor/>
                            </m:rPr>
                            <a:rPr lang="cs-CZ" sz="1600" b="0" i="0" dirty="0" smtClean="0"/>
                            <m:t>∗5</m:t>
                          </m:r>
                          <m:r>
                            <m:rPr>
                              <m:nor/>
                            </m:rPr>
                            <a:rPr lang="cs-CZ" sz="1600" dirty="0"/>
                            <m:t> + 32</m:t>
                          </m:r>
                          <m:r>
                            <m:rPr>
                              <m:nor/>
                            </m:rPr>
                            <a:rPr lang="cs-CZ" sz="1600" b="0" i="0" dirty="0" smtClean="0"/>
                            <m:t>∗5</m:t>
                          </m:r>
                          <m:r>
                            <m:rPr>
                              <m:nor/>
                            </m:rPr>
                            <a:rPr lang="cs-CZ" sz="1600" baseline="30000" dirty="0"/>
                            <m:t>2</m:t>
                          </m:r>
                          <m:r>
                            <m:rPr>
                              <m:nor/>
                            </m:rPr>
                            <a:rPr lang="cs-CZ" sz="1600" dirty="0"/>
                            <m:t> – 7</m:t>
                          </m:r>
                          <m:r>
                            <m:rPr>
                              <m:nor/>
                            </m:rPr>
                            <a:rPr lang="cs-CZ" sz="1600" b="0" i="0" dirty="0" smtClean="0"/>
                            <m:t>∗5</m:t>
                          </m:r>
                          <m:r>
                            <m:rPr>
                              <m:nor/>
                            </m:rPr>
                            <a:rPr lang="cs-CZ" sz="1600" baseline="30000" dirty="0"/>
                            <m:t>3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cs-CZ" sz="1800" dirty="0"/>
              </a:p>
            </p:txBody>
          </p:sp>
        </mc:Choice>
        <mc:Fallback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555" y="4961446"/>
                <a:ext cx="2638030" cy="471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ovéPole 17"/>
              <p:cNvSpPr txBox="1"/>
              <p:nvPr/>
            </p:nvSpPr>
            <p:spPr>
              <a:xfrm>
                <a:off x="3609693" y="5659774"/>
                <a:ext cx="133613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𝑨𝑷</m:t>
                          </m:r>
                        </m:e>
                        <m:sub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𝟐𝟏𝟓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9693" y="5659774"/>
                <a:ext cx="1336135" cy="307777"/>
              </a:xfrm>
              <a:prstGeom prst="rect">
                <a:avLst/>
              </a:prstGeom>
              <a:blipFill>
                <a:blip r:embed="rId8"/>
                <a:stretch>
                  <a:fillRect l="-3196" r="-3653" b="-215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ovéPole 18"/>
              <p:cNvSpPr txBox="1"/>
              <p:nvPr/>
            </p:nvSpPr>
            <p:spPr>
              <a:xfrm>
                <a:off x="6488124" y="3501764"/>
                <a:ext cx="2538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 dirty="0"/>
                        <m:t>230</m:t>
                      </m:r>
                      <m:r>
                        <m:rPr>
                          <m:nor/>
                        </m:rPr>
                        <a:rPr lang="cs-CZ" sz="1800" dirty="0"/>
                        <m:t>L</m:t>
                      </m:r>
                      <m:r>
                        <m:rPr>
                          <m:nor/>
                        </m:rPr>
                        <a:rPr lang="cs-CZ" sz="1800" dirty="0"/>
                        <m:t> + 32</m:t>
                      </m:r>
                      <m:r>
                        <m:rPr>
                          <m:nor/>
                        </m:rPr>
                        <a:rPr lang="cs-CZ" sz="1800" dirty="0"/>
                        <m:t>L</m:t>
                      </m:r>
                      <m:r>
                        <m:rPr>
                          <m:nor/>
                        </m:rPr>
                        <a:rPr lang="cs-CZ" sz="1800" baseline="30000" dirty="0"/>
                        <m:t>2</m:t>
                      </m:r>
                      <m:r>
                        <m:rPr>
                          <m:nor/>
                        </m:rPr>
                        <a:rPr lang="cs-CZ" sz="1800" dirty="0"/>
                        <m:t> – 7</m:t>
                      </m:r>
                      <m:r>
                        <m:rPr>
                          <m:nor/>
                        </m:rPr>
                        <a:rPr lang="cs-CZ" sz="1800" dirty="0"/>
                        <m:t>L</m:t>
                      </m:r>
                      <m:r>
                        <m:rPr>
                          <m:nor/>
                        </m:rPr>
                        <a:rPr lang="cs-CZ" sz="1800" baseline="30000" dirty="0"/>
                        <m:t>3 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8124" y="3501764"/>
                <a:ext cx="2538387" cy="276999"/>
              </a:xfrm>
              <a:prstGeom prst="rect">
                <a:avLst/>
              </a:prstGeom>
              <a:blipFill>
                <a:blip r:embed="rId9"/>
                <a:stretch>
                  <a:fillRect l="-1439" b="-86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ovéPole 20"/>
              <p:cNvSpPr txBox="1"/>
              <p:nvPr/>
            </p:nvSpPr>
            <p:spPr>
              <a:xfrm>
                <a:off x="6449683" y="3891774"/>
                <a:ext cx="26152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𝑇𝑃</m:t>
                          </m:r>
                        </m:e>
                        <m:sub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 dirty="0"/>
                        <m:t>230</m:t>
                      </m:r>
                      <m:r>
                        <m:rPr>
                          <m:nor/>
                        </m:rPr>
                        <a:rPr lang="cs-CZ" sz="1800" dirty="0"/>
                        <m:t>L</m:t>
                      </m:r>
                      <m:r>
                        <m:rPr>
                          <m:nor/>
                        </m:rPr>
                        <a:rPr lang="cs-CZ" sz="1800" dirty="0"/>
                        <m:t> + 32</m:t>
                      </m:r>
                      <m:r>
                        <m:rPr>
                          <m:nor/>
                        </m:rPr>
                        <a:rPr lang="cs-CZ" sz="1800" dirty="0"/>
                        <m:t>L</m:t>
                      </m:r>
                      <m:r>
                        <m:rPr>
                          <m:nor/>
                        </m:rPr>
                        <a:rPr lang="cs-CZ" sz="1800" baseline="30000" dirty="0"/>
                        <m:t>2</m:t>
                      </m:r>
                      <m:r>
                        <m:rPr>
                          <m:nor/>
                        </m:rPr>
                        <a:rPr lang="cs-CZ" sz="1800" dirty="0"/>
                        <m:t> – 7</m:t>
                      </m:r>
                      <m:r>
                        <m:rPr>
                          <m:nor/>
                        </m:rPr>
                        <a:rPr lang="cs-CZ" sz="1800" dirty="0"/>
                        <m:t>L</m:t>
                      </m:r>
                      <m:r>
                        <m:rPr>
                          <m:nor/>
                        </m:rPr>
                        <a:rPr lang="cs-CZ" sz="1800" baseline="30000" dirty="0"/>
                        <m:t>3 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9683" y="3891774"/>
                <a:ext cx="2615267" cy="276999"/>
              </a:xfrm>
              <a:prstGeom prst="rect">
                <a:avLst/>
              </a:prstGeom>
              <a:blipFill>
                <a:blip r:embed="rId10"/>
                <a:stretch>
                  <a:fillRect l="-1399" b="-173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ovéPole 21"/>
              <p:cNvSpPr txBox="1"/>
              <p:nvPr/>
            </p:nvSpPr>
            <p:spPr>
              <a:xfrm>
                <a:off x="6540482" y="4327453"/>
                <a:ext cx="2458622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5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</a:rPr>
                            <m:t>𝑇𝑃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cs-CZ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500" dirty="0"/>
                        <m:t>230</m:t>
                      </m:r>
                      <m:r>
                        <m:rPr>
                          <m:nor/>
                        </m:rPr>
                        <a:rPr lang="cs-CZ" sz="1500" b="0" i="0" dirty="0" smtClean="0"/>
                        <m:t>∗5</m:t>
                      </m:r>
                      <m:r>
                        <m:rPr>
                          <m:nor/>
                        </m:rPr>
                        <a:rPr lang="cs-CZ" sz="1500" dirty="0"/>
                        <m:t> + 32</m:t>
                      </m:r>
                      <m:r>
                        <m:rPr>
                          <m:nor/>
                        </m:rPr>
                        <a:rPr lang="cs-CZ" sz="1500" b="0" i="0" dirty="0" smtClean="0"/>
                        <m:t>∗5</m:t>
                      </m:r>
                      <m:r>
                        <m:rPr>
                          <m:nor/>
                        </m:rPr>
                        <a:rPr lang="cs-CZ" sz="1500" baseline="30000" dirty="0"/>
                        <m:t>2</m:t>
                      </m:r>
                      <m:r>
                        <m:rPr>
                          <m:nor/>
                        </m:rPr>
                        <a:rPr lang="cs-CZ" sz="1500" dirty="0"/>
                        <m:t> – 7</m:t>
                      </m:r>
                      <m:r>
                        <m:rPr>
                          <m:nor/>
                        </m:rPr>
                        <a:rPr lang="cs-CZ" sz="1500" b="0" i="0" dirty="0" smtClean="0"/>
                        <m:t>∗5</m:t>
                      </m:r>
                      <m:r>
                        <m:rPr>
                          <m:nor/>
                        </m:rPr>
                        <a:rPr lang="cs-CZ" sz="1500" baseline="30000" dirty="0"/>
                        <m:t>3 </m:t>
                      </m:r>
                    </m:oMath>
                  </m:oMathPara>
                </a14:m>
                <a:endParaRPr lang="cs-CZ" sz="1500" dirty="0"/>
              </a:p>
            </p:txBody>
          </p:sp>
        </mc:Choice>
        <mc:Fallback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0482" y="4327453"/>
                <a:ext cx="2458622" cy="230832"/>
              </a:xfrm>
              <a:prstGeom prst="rect">
                <a:avLst/>
              </a:prstGeom>
              <a:blipFill>
                <a:blip r:embed="rId11"/>
                <a:stretch>
                  <a:fillRect l="-1241" b="-157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ovéPole 22"/>
              <p:cNvSpPr txBox="1"/>
              <p:nvPr/>
            </p:nvSpPr>
            <p:spPr>
              <a:xfrm>
                <a:off x="6774622" y="4716965"/>
                <a:ext cx="13560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b="1" i="1" smtClean="0">
                              <a:latin typeface="Cambria Math" panose="02040503050406030204" pitchFamily="18" charset="0"/>
                            </a:rPr>
                            <m:t>𝑻𝑷</m:t>
                          </m:r>
                        </m:e>
                        <m:sub>
                          <m:r>
                            <a:rPr lang="cs-CZ" sz="1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 b="1" i="1" dirty="0" smtClean="0"/>
                        <m:t>1 075</m:t>
                      </m:r>
                    </m:oMath>
                  </m:oMathPara>
                </a14:m>
                <a:endParaRPr lang="cs-CZ" sz="1800" b="1" dirty="0"/>
              </a:p>
            </p:txBody>
          </p:sp>
        </mc:Choice>
        <mc:Fallback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4622" y="4716965"/>
                <a:ext cx="1356076" cy="276999"/>
              </a:xfrm>
              <a:prstGeom prst="rect">
                <a:avLst/>
              </a:prstGeom>
              <a:blipFill>
                <a:blip r:embed="rId12"/>
                <a:stretch>
                  <a:fillRect l="-3139" r="-3587" b="-2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65/67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143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4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2" grpId="0"/>
      <p:bldP spid="2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315844"/>
            <a:ext cx="8675650" cy="498459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Celkové náklady firmy na výrobu daného statku jsou dány rovnicí: </a:t>
            </a:r>
            <a:r>
              <a:rPr lang="cs-CZ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TC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70 + 3Q + 2Q</a:t>
            </a:r>
            <a:r>
              <a:rPr lang="cs-CZ" sz="2800" b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celkové příjmy: </a:t>
            </a:r>
            <a:r>
              <a:rPr lang="cs-CZ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35Q. Pokud firma maximalizuje zisk, bude její hospodářský výsledek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63388" y="3713558"/>
            <a:ext cx="1122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TR = 35Q</a:t>
            </a:r>
            <a:endParaRPr lang="cs-CZ" sz="1800" dirty="0"/>
          </a:p>
        </p:txBody>
      </p:sp>
      <p:sp>
        <p:nvSpPr>
          <p:cNvPr id="7" name="Obdélník 6"/>
          <p:cNvSpPr/>
          <p:nvPr/>
        </p:nvSpPr>
        <p:spPr>
          <a:xfrm>
            <a:off x="373006" y="4163055"/>
            <a:ext cx="1112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MR = 35</a:t>
            </a:r>
            <a:endParaRPr lang="cs-CZ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457200" y="3325616"/>
                <a:ext cx="1205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𝑴𝑹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𝑴𝑪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325616"/>
                <a:ext cx="1205265" cy="307777"/>
              </a:xfrm>
              <a:prstGeom prst="rect">
                <a:avLst/>
              </a:prstGeom>
              <a:blipFill>
                <a:blip r:embed="rId2"/>
                <a:stretch>
                  <a:fillRect l="-4040" r="-3535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délník 8"/>
          <p:cNvSpPr/>
          <p:nvPr/>
        </p:nvSpPr>
        <p:spPr>
          <a:xfrm>
            <a:off x="373006" y="4729999"/>
            <a:ext cx="19255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TC = 70 + 3Q + 2Q</a:t>
            </a:r>
            <a:r>
              <a:rPr lang="cs-CZ" sz="16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cs-CZ" sz="1600" dirty="0"/>
          </a:p>
        </p:txBody>
      </p:sp>
      <p:sp>
        <p:nvSpPr>
          <p:cNvPr id="10" name="Obdélník 9"/>
          <p:cNvSpPr/>
          <p:nvPr/>
        </p:nvSpPr>
        <p:spPr>
          <a:xfrm>
            <a:off x="373006" y="5168120"/>
            <a:ext cx="13436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MC = 3 + 4Q </a:t>
            </a:r>
            <a:endParaRPr lang="cs-CZ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/>
              <p:cNvSpPr txBox="1"/>
              <p:nvPr/>
            </p:nvSpPr>
            <p:spPr>
              <a:xfrm>
                <a:off x="2833866" y="3325615"/>
                <a:ext cx="145661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35=3+4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3866" y="3325615"/>
                <a:ext cx="1456617" cy="307777"/>
              </a:xfrm>
              <a:prstGeom prst="rect">
                <a:avLst/>
              </a:prstGeom>
              <a:blipFill>
                <a:blip r:embed="rId3"/>
                <a:stretch>
                  <a:fillRect l="-3766" r="-4184" b="-3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/>
              <p:cNvSpPr txBox="1"/>
              <p:nvPr/>
            </p:nvSpPr>
            <p:spPr>
              <a:xfrm>
                <a:off x="2674557" y="3737887"/>
                <a:ext cx="189744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− 4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=−35+3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4557" y="3737887"/>
                <a:ext cx="1897443" cy="307777"/>
              </a:xfrm>
              <a:prstGeom prst="rect">
                <a:avLst/>
              </a:prstGeom>
              <a:blipFill>
                <a:blip r:embed="rId4"/>
                <a:stretch>
                  <a:fillRect l="-322" r="-2251" b="-294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ovéPole 13"/>
              <p:cNvSpPr txBox="1"/>
              <p:nvPr/>
            </p:nvSpPr>
            <p:spPr>
              <a:xfrm>
                <a:off x="2674557" y="4216160"/>
                <a:ext cx="14484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− 4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=−32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4557" y="4216160"/>
                <a:ext cx="1448410" cy="307777"/>
              </a:xfrm>
              <a:prstGeom prst="rect">
                <a:avLst/>
              </a:prstGeom>
              <a:blipFill>
                <a:blip r:embed="rId5"/>
                <a:stretch>
                  <a:fillRect l="-844" r="-3376" b="-3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Obdélník 14"/>
              <p:cNvSpPr/>
              <p:nvPr/>
            </p:nvSpPr>
            <p:spPr>
              <a:xfrm>
                <a:off x="2833866" y="4694433"/>
                <a:ext cx="105689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1" i="1"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cs-CZ" sz="16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600" b="1" i="1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cs-CZ" sz="16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600" b="1" i="1">
                          <a:latin typeface="Cambria Math" panose="02040503050406030204" pitchFamily="18" charset="0"/>
                        </a:rPr>
                        <m:t>𝒌𝒔</m:t>
                      </m:r>
                    </m:oMath>
                  </m:oMathPara>
                </a14:m>
                <a:endParaRPr lang="cs-CZ" sz="1600" b="1" dirty="0"/>
              </a:p>
            </p:txBody>
          </p:sp>
        </mc:Choice>
        <mc:Fallback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3866" y="4694433"/>
                <a:ext cx="1056892" cy="338554"/>
              </a:xfrm>
              <a:prstGeom prst="rect">
                <a:avLst/>
              </a:prstGeom>
              <a:blipFill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ovéPole 15"/>
              <p:cNvSpPr txBox="1"/>
              <p:nvPr/>
            </p:nvSpPr>
            <p:spPr>
              <a:xfrm>
                <a:off x="4790306" y="3171726"/>
                <a:ext cx="15544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i="1" smtClean="0"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𝑇𝑅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𝑇𝐶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306" y="3171726"/>
                <a:ext cx="1554465" cy="307777"/>
              </a:xfrm>
              <a:prstGeom prst="rect">
                <a:avLst/>
              </a:prstGeom>
              <a:blipFill>
                <a:blip r:embed="rId7"/>
                <a:stretch>
                  <a:fillRect l="-1961" r="-2353" b="-98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bdélník 16"/>
          <p:cNvSpPr/>
          <p:nvPr/>
        </p:nvSpPr>
        <p:spPr>
          <a:xfrm>
            <a:off x="4687325" y="3537832"/>
            <a:ext cx="12715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TR = 35Q</a:t>
            </a:r>
            <a:endParaRPr lang="cs-CZ" sz="2000" dirty="0"/>
          </a:p>
        </p:txBody>
      </p:sp>
      <p:sp>
        <p:nvSpPr>
          <p:cNvPr id="18" name="Obdélník 17"/>
          <p:cNvSpPr/>
          <p:nvPr/>
        </p:nvSpPr>
        <p:spPr>
          <a:xfrm>
            <a:off x="4687325" y="3955960"/>
            <a:ext cx="12987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TR = 35*8</a:t>
            </a:r>
            <a:endParaRPr lang="cs-CZ" sz="2000" dirty="0"/>
          </a:p>
        </p:txBody>
      </p:sp>
      <p:sp>
        <p:nvSpPr>
          <p:cNvPr id="19" name="Obdélník 18"/>
          <p:cNvSpPr/>
          <p:nvPr/>
        </p:nvSpPr>
        <p:spPr>
          <a:xfrm>
            <a:off x="4687325" y="4370048"/>
            <a:ext cx="1534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TR =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280 Kč</a:t>
            </a:r>
            <a:endParaRPr lang="cs-CZ" sz="2000" dirty="0"/>
          </a:p>
        </p:txBody>
      </p:sp>
      <p:sp>
        <p:nvSpPr>
          <p:cNvPr id="20" name="Obdélník 19"/>
          <p:cNvSpPr/>
          <p:nvPr/>
        </p:nvSpPr>
        <p:spPr>
          <a:xfrm>
            <a:off x="4687325" y="4830630"/>
            <a:ext cx="24240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TC = 70 + 3Q + 2Q</a:t>
            </a:r>
            <a:r>
              <a:rPr lang="cs-CZ" sz="20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cs-CZ" sz="2000" dirty="0"/>
          </a:p>
        </p:txBody>
      </p:sp>
      <p:sp>
        <p:nvSpPr>
          <p:cNvPr id="21" name="Obdélník 20"/>
          <p:cNvSpPr/>
          <p:nvPr/>
        </p:nvSpPr>
        <p:spPr>
          <a:xfrm>
            <a:off x="4683270" y="5252756"/>
            <a:ext cx="2505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TC = 70 + 3*8 + 2*8</a:t>
            </a:r>
            <a:r>
              <a:rPr lang="cs-CZ" sz="20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cs-CZ" sz="2000" dirty="0"/>
          </a:p>
        </p:txBody>
      </p:sp>
      <p:sp>
        <p:nvSpPr>
          <p:cNvPr id="22" name="Obdélník 21"/>
          <p:cNvSpPr/>
          <p:nvPr/>
        </p:nvSpPr>
        <p:spPr>
          <a:xfrm>
            <a:off x="4687325" y="5707263"/>
            <a:ext cx="1534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TC =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222 Kč</a:t>
            </a:r>
            <a:endParaRPr lang="cs-CZ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ovéPole 22"/>
              <p:cNvSpPr txBox="1"/>
              <p:nvPr/>
            </p:nvSpPr>
            <p:spPr>
              <a:xfrm>
                <a:off x="7189084" y="3060156"/>
                <a:ext cx="15544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i="1" smtClean="0"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𝑇𝑅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𝑇𝐶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084" y="3060156"/>
                <a:ext cx="1554465" cy="307777"/>
              </a:xfrm>
              <a:prstGeom prst="rect">
                <a:avLst/>
              </a:prstGeom>
              <a:blipFill>
                <a:blip r:embed="rId8"/>
                <a:stretch>
                  <a:fillRect l="-1569" r="-2745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ovéPole 23"/>
              <p:cNvSpPr txBox="1"/>
              <p:nvPr/>
            </p:nvSpPr>
            <p:spPr>
              <a:xfrm>
                <a:off x="7182842" y="3500364"/>
                <a:ext cx="177131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i="1" smtClean="0"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=280 −222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2842" y="3500364"/>
                <a:ext cx="1771319" cy="307777"/>
              </a:xfrm>
              <a:prstGeom prst="rect">
                <a:avLst/>
              </a:prstGeom>
              <a:blipFill>
                <a:blip r:embed="rId9"/>
                <a:stretch>
                  <a:fillRect l="-1031" r="-2405" b="-98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ovéPole 24"/>
              <p:cNvSpPr txBox="1"/>
              <p:nvPr/>
            </p:nvSpPr>
            <p:spPr>
              <a:xfrm>
                <a:off x="7182842" y="3925220"/>
                <a:ext cx="12501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𝟓𝟖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2842" y="3925220"/>
                <a:ext cx="1250149" cy="307777"/>
              </a:xfrm>
              <a:prstGeom prst="rect">
                <a:avLst/>
              </a:prstGeom>
              <a:blipFill>
                <a:blip r:embed="rId10"/>
                <a:stretch>
                  <a:fillRect l="-2439" r="-4878" b="-1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66/67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640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0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Časové období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610513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K</a:t>
            </a:r>
            <a:r>
              <a:rPr lang="cs-CZ" b="1" dirty="0" smtClean="0"/>
              <a:t>rátké období:</a:t>
            </a:r>
          </a:p>
          <a:p>
            <a:pPr lvl="1"/>
            <a:r>
              <a:rPr lang="cs-CZ" dirty="0" smtClean="0"/>
              <a:t>(</a:t>
            </a:r>
            <a:r>
              <a:rPr lang="cs-CZ" i="1" dirty="0" err="1"/>
              <a:t>short</a:t>
            </a:r>
            <a:r>
              <a:rPr lang="cs-CZ" i="1" dirty="0"/>
              <a:t> run</a:t>
            </a:r>
            <a:r>
              <a:rPr lang="cs-CZ" dirty="0"/>
              <a:t>) je </a:t>
            </a:r>
            <a:r>
              <a:rPr lang="cs-CZ" dirty="0" smtClean="0"/>
              <a:t>časové období, </a:t>
            </a:r>
            <a:r>
              <a:rPr lang="cs-CZ" dirty="0"/>
              <a:t>během něhož mohou byt změněny </a:t>
            </a:r>
            <a:r>
              <a:rPr lang="cs-CZ" b="1" dirty="0" smtClean="0">
                <a:solidFill>
                  <a:srgbClr val="FF0000"/>
                </a:solidFill>
              </a:rPr>
              <a:t>variabilní</a:t>
            </a:r>
            <a:r>
              <a:rPr lang="cs-CZ" dirty="0" smtClean="0"/>
              <a:t>,</a:t>
            </a:r>
            <a:r>
              <a:rPr lang="cs-CZ" dirty="0"/>
              <a:t> </a:t>
            </a:r>
            <a:r>
              <a:rPr lang="cs-CZ" dirty="0" smtClean="0"/>
              <a:t>tzn</a:t>
            </a:r>
            <a:r>
              <a:rPr lang="cs-CZ" dirty="0"/>
              <a:t>. </a:t>
            </a:r>
            <a:r>
              <a:rPr lang="cs-CZ" dirty="0" smtClean="0"/>
              <a:t>proměnlivé </a:t>
            </a:r>
            <a:r>
              <a:rPr lang="cs-CZ" dirty="0"/>
              <a:t>vstupy (suroviny, energie, </a:t>
            </a:r>
            <a:r>
              <a:rPr lang="cs-CZ" dirty="0" smtClean="0"/>
              <a:t>práce), </a:t>
            </a:r>
            <a:r>
              <a:rPr lang="cs-CZ" dirty="0"/>
              <a:t>nikoli však všechny vstupy. </a:t>
            </a:r>
            <a:endParaRPr lang="cs-CZ" dirty="0" smtClean="0"/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Fixními</a:t>
            </a:r>
            <a:r>
              <a:rPr lang="cs-CZ" dirty="0" smtClean="0"/>
              <a:t>, tzn</a:t>
            </a:r>
            <a:r>
              <a:rPr lang="cs-CZ" dirty="0"/>
              <a:t>. </a:t>
            </a:r>
            <a:r>
              <a:rPr lang="cs-CZ" dirty="0" smtClean="0"/>
              <a:t>neměnnými </a:t>
            </a:r>
            <a:r>
              <a:rPr lang="cs-CZ" dirty="0"/>
              <a:t>vstupy jsou zpravidla budovy, </a:t>
            </a:r>
            <a:r>
              <a:rPr lang="cs-CZ" dirty="0" smtClean="0"/>
              <a:t>výrobní </a:t>
            </a:r>
            <a:r>
              <a:rPr lang="cs-CZ" dirty="0"/>
              <a:t>linky, stroje, sklady apod. </a:t>
            </a:r>
            <a:endParaRPr lang="cs-CZ" dirty="0" smtClean="0"/>
          </a:p>
          <a:p>
            <a:pPr lvl="1"/>
            <a:r>
              <a:rPr lang="cs-CZ" dirty="0" smtClean="0"/>
              <a:t>Krátké období </a:t>
            </a:r>
            <a:r>
              <a:rPr lang="cs-CZ" dirty="0"/>
              <a:t>definujeme jako </a:t>
            </a:r>
            <a:r>
              <a:rPr lang="cs-CZ" dirty="0" smtClean="0"/>
              <a:t>období, </a:t>
            </a:r>
            <a:r>
              <a:rPr lang="cs-CZ" dirty="0"/>
              <a:t>během něhož </a:t>
            </a:r>
            <a:r>
              <a:rPr lang="cs-CZ" dirty="0" smtClean="0"/>
              <a:t>množství </a:t>
            </a:r>
            <a:r>
              <a:rPr lang="cs-CZ" b="1" dirty="0"/>
              <a:t>alespoň jednoho ze </a:t>
            </a:r>
            <a:r>
              <a:rPr lang="cs-CZ" b="1" dirty="0" smtClean="0"/>
              <a:t>vstupů zůstává </a:t>
            </a:r>
            <a:r>
              <a:rPr lang="cs-CZ" b="1" dirty="0"/>
              <a:t>nezměněno</a:t>
            </a:r>
            <a:r>
              <a:rPr lang="cs-CZ" dirty="0" smtClean="0"/>
              <a:t>.</a:t>
            </a:r>
          </a:p>
          <a:p>
            <a:pPr lvl="1"/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947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Časové období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610513"/>
          </a:xfrm>
        </p:spPr>
        <p:txBody>
          <a:bodyPr>
            <a:normAutofit/>
          </a:bodyPr>
          <a:lstStyle/>
          <a:p>
            <a:r>
              <a:rPr lang="cs-CZ" b="1" dirty="0"/>
              <a:t>K</a:t>
            </a:r>
            <a:r>
              <a:rPr lang="cs-CZ" b="1" dirty="0" smtClean="0"/>
              <a:t>rátké období:</a:t>
            </a:r>
          </a:p>
          <a:p>
            <a:pPr lvl="1"/>
            <a:r>
              <a:rPr lang="cs-CZ" dirty="0" smtClean="0"/>
              <a:t>Ostatní </a:t>
            </a:r>
            <a:r>
              <a:rPr lang="cs-CZ" dirty="0"/>
              <a:t>vstupy se </a:t>
            </a:r>
            <a:r>
              <a:rPr lang="cs-CZ" dirty="0" smtClean="0"/>
              <a:t>mění. </a:t>
            </a:r>
          </a:p>
          <a:p>
            <a:pPr lvl="1"/>
            <a:r>
              <a:rPr lang="cs-CZ" dirty="0" smtClean="0"/>
              <a:t>Firma </a:t>
            </a:r>
            <a:r>
              <a:rPr lang="cs-CZ" dirty="0"/>
              <a:t>může měnit objem </a:t>
            </a:r>
            <a:r>
              <a:rPr lang="cs-CZ" dirty="0" smtClean="0"/>
              <a:t>své </a:t>
            </a:r>
            <a:r>
              <a:rPr lang="cs-CZ" dirty="0"/>
              <a:t>produkce </a:t>
            </a:r>
            <a:r>
              <a:rPr lang="cs-CZ" dirty="0" smtClean="0"/>
              <a:t>jen v rámci své výrobní </a:t>
            </a:r>
            <a:r>
              <a:rPr lang="cs-CZ" dirty="0"/>
              <a:t>kapacity, např. </a:t>
            </a:r>
            <a:r>
              <a:rPr lang="cs-CZ" dirty="0" smtClean="0"/>
              <a:t>zvýšením </a:t>
            </a:r>
            <a:r>
              <a:rPr lang="cs-CZ" dirty="0"/>
              <a:t>nebo </a:t>
            </a:r>
            <a:r>
              <a:rPr lang="cs-CZ" dirty="0" smtClean="0"/>
              <a:t>snížením </a:t>
            </a:r>
            <a:r>
              <a:rPr lang="cs-CZ" dirty="0"/>
              <a:t>počtu směn, změnou </a:t>
            </a:r>
            <a:r>
              <a:rPr lang="cs-CZ" dirty="0" smtClean="0"/>
              <a:t>jejich délky, přijetím dodatečných pracovníků </a:t>
            </a:r>
            <a:r>
              <a:rPr lang="cs-CZ" dirty="0"/>
              <a:t>atd. </a:t>
            </a:r>
            <a:endParaRPr lang="cs-CZ" dirty="0" smtClean="0"/>
          </a:p>
          <a:p>
            <a:pPr lvl="1"/>
            <a:r>
              <a:rPr lang="cs-CZ" dirty="0" smtClean="0"/>
              <a:t>Jinými </a:t>
            </a:r>
            <a:r>
              <a:rPr lang="cs-CZ" dirty="0"/>
              <a:t>slovy: </a:t>
            </a:r>
            <a:r>
              <a:rPr lang="cs-CZ" i="1" dirty="0" smtClean="0"/>
              <a:t>Období </a:t>
            </a:r>
            <a:r>
              <a:rPr lang="cs-CZ" i="1" dirty="0"/>
              <a:t>je </a:t>
            </a:r>
            <a:r>
              <a:rPr lang="cs-CZ" i="1" dirty="0" smtClean="0"/>
              <a:t>příliš krátké </a:t>
            </a:r>
            <a:r>
              <a:rPr lang="cs-CZ" i="1" dirty="0"/>
              <a:t>na </a:t>
            </a:r>
            <a:r>
              <a:rPr lang="cs-CZ" i="1" dirty="0" smtClean="0"/>
              <a:t>to, aby </a:t>
            </a:r>
            <a:r>
              <a:rPr lang="cs-CZ" i="1" dirty="0"/>
              <a:t>v něm bylo možno </a:t>
            </a:r>
            <a:r>
              <a:rPr lang="cs-CZ" i="1" dirty="0" smtClean="0"/>
              <a:t>uvádět </a:t>
            </a:r>
            <a:r>
              <a:rPr lang="cs-CZ" i="1" dirty="0"/>
              <a:t>do provozu </a:t>
            </a:r>
            <a:r>
              <a:rPr lang="cs-CZ" i="1" dirty="0" smtClean="0"/>
              <a:t>další výrobní zařízeni, zakládat další závody.</a:t>
            </a:r>
            <a:endParaRPr lang="cs-CZ" i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970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2527"/>
            <a:ext cx="8229600" cy="100361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Časové období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5649"/>
            <a:ext cx="8229600" cy="4610513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Dlouhé období:</a:t>
            </a:r>
          </a:p>
          <a:p>
            <a:pPr lvl="1"/>
            <a:r>
              <a:rPr lang="cs-CZ" dirty="0" smtClean="0"/>
              <a:t>(</a:t>
            </a:r>
            <a:r>
              <a:rPr lang="cs-CZ" i="1" dirty="0"/>
              <a:t>long run</a:t>
            </a:r>
            <a:r>
              <a:rPr lang="cs-CZ" dirty="0"/>
              <a:t>) je </a:t>
            </a:r>
            <a:r>
              <a:rPr lang="cs-CZ" dirty="0" smtClean="0"/>
              <a:t>obdobím, </a:t>
            </a:r>
            <a:r>
              <a:rPr lang="cs-CZ" dirty="0"/>
              <a:t>během něhož mohou byt </a:t>
            </a:r>
            <a:r>
              <a:rPr lang="cs-CZ" b="1" dirty="0">
                <a:solidFill>
                  <a:srgbClr val="FF0000"/>
                </a:solidFill>
              </a:rPr>
              <a:t>změněny všechny </a:t>
            </a:r>
            <a:r>
              <a:rPr lang="cs-CZ" b="1" dirty="0" smtClean="0">
                <a:solidFill>
                  <a:srgbClr val="FF0000"/>
                </a:solidFill>
              </a:rPr>
              <a:t>vstupy </a:t>
            </a:r>
            <a:r>
              <a:rPr lang="pl-PL" dirty="0" smtClean="0"/>
              <a:t>– </a:t>
            </a:r>
            <a:r>
              <a:rPr lang="pl-PL" dirty="0"/>
              <a:t>jak prace, suroviny, tak i kapitalove statky (vyrobni zařizeni, budovy). </a:t>
            </a:r>
            <a:endParaRPr lang="pl-PL" dirty="0" smtClean="0"/>
          </a:p>
          <a:p>
            <a:pPr lvl="1"/>
            <a:r>
              <a:rPr lang="pl-PL" dirty="0" smtClean="0"/>
              <a:t>To znamena, </a:t>
            </a:r>
            <a:r>
              <a:rPr lang="cs-CZ" dirty="0" smtClean="0"/>
              <a:t>že </a:t>
            </a:r>
            <a:r>
              <a:rPr lang="cs-CZ" dirty="0"/>
              <a:t>v </a:t>
            </a:r>
            <a:r>
              <a:rPr lang="cs-CZ" dirty="0" smtClean="0"/>
              <a:t>dlouhém období </a:t>
            </a:r>
            <a:r>
              <a:rPr lang="cs-CZ" dirty="0"/>
              <a:t>jsou</a:t>
            </a:r>
            <a:r>
              <a:rPr lang="cs-CZ" b="1" dirty="0"/>
              <a:t> všechny vstupy</a:t>
            </a:r>
            <a:r>
              <a:rPr lang="cs-CZ" dirty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variabilní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žádné </a:t>
            </a:r>
            <a:r>
              <a:rPr lang="cs-CZ" dirty="0"/>
              <a:t>veličiny </a:t>
            </a:r>
            <a:r>
              <a:rPr lang="cs-CZ" b="1" dirty="0"/>
              <a:t>nejsou</a:t>
            </a:r>
            <a:r>
              <a:rPr lang="cs-CZ" dirty="0"/>
              <a:t> </a:t>
            </a:r>
            <a:r>
              <a:rPr lang="cs-CZ" b="1" dirty="0" smtClean="0"/>
              <a:t>konstantní</a:t>
            </a:r>
            <a:r>
              <a:rPr lang="cs-CZ" dirty="0" smtClean="0"/>
              <a:t>.</a:t>
            </a:r>
            <a:endParaRPr lang="cs-CZ" dirty="0"/>
          </a:p>
          <a:p>
            <a:pPr lvl="1"/>
            <a:r>
              <a:rPr lang="cs-CZ" dirty="0" smtClean="0"/>
              <a:t>Disponibilní produkční </a:t>
            </a:r>
            <a:r>
              <a:rPr lang="cs-CZ" dirty="0"/>
              <a:t>kapacita firmy se zpravidla </a:t>
            </a:r>
            <a:r>
              <a:rPr lang="cs-CZ" dirty="0" smtClean="0"/>
              <a:t>mění </a:t>
            </a:r>
            <a:r>
              <a:rPr lang="cs-CZ" dirty="0"/>
              <a:t>v </a:t>
            </a:r>
            <a:r>
              <a:rPr lang="cs-CZ" dirty="0" smtClean="0"/>
              <a:t>dlouhém období, neboť v </a:t>
            </a:r>
            <a:r>
              <a:rPr lang="cs-CZ" dirty="0"/>
              <a:t>jeho </a:t>
            </a:r>
            <a:r>
              <a:rPr lang="cs-CZ" dirty="0" smtClean="0"/>
              <a:t>časovém rámci </a:t>
            </a:r>
            <a:r>
              <a:rPr lang="cs-CZ" dirty="0"/>
              <a:t>lze instalovat nova </a:t>
            </a:r>
            <a:r>
              <a:rPr lang="cs-CZ" dirty="0" smtClean="0"/>
              <a:t>výrobní zařízeni </a:t>
            </a:r>
            <a:r>
              <a:rPr lang="cs-CZ" dirty="0"/>
              <a:t>a </a:t>
            </a:r>
            <a:r>
              <a:rPr lang="cs-CZ" dirty="0" smtClean="0"/>
              <a:t>zakládat další </a:t>
            </a:r>
            <a:r>
              <a:rPr lang="cs-CZ" dirty="0"/>
              <a:t>provozovny.</a:t>
            </a:r>
            <a:endParaRPr lang="cs-CZ" i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9/67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966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</TotalTime>
  <Words>2744</Words>
  <Application>Microsoft Office PowerPoint</Application>
  <PresentationFormat>Předvádění na obrazovce (4:3)</PresentationFormat>
  <Paragraphs>428</Paragraphs>
  <Slides>67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67</vt:i4>
      </vt:variant>
    </vt:vector>
  </HeadingPairs>
  <TitlesOfParts>
    <vt:vector size="77" baseType="lpstr">
      <vt:lpstr>Arial</vt:lpstr>
      <vt:lpstr>Calibri</vt:lpstr>
      <vt:lpstr>Cambria Math</vt:lpstr>
      <vt:lpstr>MinionPro-BoldIt</vt:lpstr>
      <vt:lpstr>MinionPro-It</vt:lpstr>
      <vt:lpstr>MinionPro-Regular</vt:lpstr>
      <vt:lpstr>Times New Roman</vt:lpstr>
      <vt:lpstr>Office Theme</vt:lpstr>
      <vt:lpstr>Editor rovnic 3.0</vt:lpstr>
      <vt:lpstr>Rovnice</vt:lpstr>
      <vt:lpstr>Mikroekonomie XMIK  Chování výrobce</vt:lpstr>
      <vt:lpstr>Firma</vt:lpstr>
      <vt:lpstr>Firma</vt:lpstr>
      <vt:lpstr>Časové období</vt:lpstr>
      <vt:lpstr>Časové období</vt:lpstr>
      <vt:lpstr>Časové období</vt:lpstr>
      <vt:lpstr>Časové období</vt:lpstr>
      <vt:lpstr>Časové období</vt:lpstr>
      <vt:lpstr>Časové období</vt:lpstr>
      <vt:lpstr>Časové období</vt:lpstr>
      <vt:lpstr>Časové období</vt:lpstr>
      <vt:lpstr>Cíle firem</vt:lpstr>
      <vt:lpstr>Cíle firem</vt:lpstr>
      <vt:lpstr>Cíle firem</vt:lpstr>
      <vt:lpstr>Cíle firem</vt:lpstr>
      <vt:lpstr>Baumolův model firmy</vt:lpstr>
      <vt:lpstr>Produkční funkce</vt:lpstr>
      <vt:lpstr>Produkční funkce</vt:lpstr>
      <vt:lpstr>Produkční funkce</vt:lpstr>
      <vt:lpstr>Produkční funkce</vt:lpstr>
      <vt:lpstr>Produkční funkce</vt:lpstr>
      <vt:lpstr>Produkční funkce</vt:lpstr>
      <vt:lpstr>Produkční funkce</vt:lpstr>
      <vt:lpstr>Produkční funkce</vt:lpstr>
      <vt:lpstr>Produkční funkce</vt:lpstr>
      <vt:lpstr>Produkční funkce</vt:lpstr>
      <vt:lpstr>Produkční funkce</vt:lpstr>
      <vt:lpstr>Produkční funkce</vt:lpstr>
      <vt:lpstr>Produkční funkce</vt:lpstr>
      <vt:lpstr>Produkční funkce</vt:lpstr>
      <vt:lpstr>Produkční funkce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Příjmy, náklady a zisk firmy</vt:lpstr>
      <vt:lpstr>K procvičení</vt:lpstr>
      <vt:lpstr>K procvičení</vt:lpstr>
      <vt:lpstr>K procvičení</vt:lpstr>
      <vt:lpstr>K procvičení</vt:lpstr>
      <vt:lpstr>K procvičení</vt:lpstr>
      <vt:lpstr>K procvičení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80</cp:revision>
  <cp:lastPrinted>2024-09-22T15:08:10Z</cp:lastPrinted>
  <dcterms:modified xsi:type="dcterms:W3CDTF">2024-10-20T16:36:44Z</dcterms:modified>
</cp:coreProperties>
</file>