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5" r:id="rId3"/>
    <p:sldId id="359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57" r:id="rId14"/>
    <p:sldId id="343" r:id="rId15"/>
    <p:sldId id="345" r:id="rId16"/>
    <p:sldId id="344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70" r:id="rId29"/>
    <p:sldId id="372" r:id="rId30"/>
    <p:sldId id="374" r:id="rId31"/>
    <p:sldId id="373" r:id="rId32"/>
    <p:sldId id="261" r:id="rId33"/>
  </p:sldIdLst>
  <p:sldSz cx="9144000" cy="6858000" type="screen4x3"/>
  <p:notesSz cx="9925050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6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1898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A09BB-5A47-43AC-96B3-A21A155AF4B1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1898" y="6456612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AA3D4-73EB-4034-88FC-4E409C142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818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1898" y="0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1898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5621898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Mikroekonomie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XMIK 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Elasticita poptávky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10. 2024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C1B57844-C15D-4DE7-A25C-C3149399F65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5800" y="619125"/>
            <a:ext cx="7772400" cy="5064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b="1" dirty="0">
                <a:solidFill>
                  <a:srgbClr val="C00000"/>
                </a:solidFill>
              </a:rPr>
              <a:t>Formování poptávky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125538"/>
            <a:ext cx="7772400" cy="4894261"/>
          </a:xfrm>
        </p:spPr>
        <p:txBody>
          <a:bodyPr>
            <a:noAutofit/>
          </a:bodyPr>
          <a:lstStyle/>
          <a:p>
            <a:r>
              <a:rPr lang="cs-CZ" sz="2800" b="1" dirty="0"/>
              <a:t>Příklady:</a:t>
            </a:r>
          </a:p>
          <a:p>
            <a:pPr lvl="1"/>
            <a:r>
              <a:rPr lang="cs-CZ" sz="2000" b="1" dirty="0"/>
              <a:t>Rýže v Číně:</a:t>
            </a:r>
            <a:r>
              <a:rPr lang="cs-CZ" sz="2000" dirty="0"/>
              <a:t> V některých oblastech Číny byla rýže v určitém období považována za základní potravinu. </a:t>
            </a:r>
          </a:p>
          <a:p>
            <a:pPr lvl="2"/>
            <a:r>
              <a:rPr lang="cs-CZ" sz="1800" dirty="0"/>
              <a:t>Pokud cena rýže stoupla, chudí obyvatelé si nemohli dovolit přejít na dražší alternativy, a tak nakupovali více rýže, protože to byl nejlevnější zdroj výživy.</a:t>
            </a:r>
          </a:p>
          <a:p>
            <a:pPr lvl="1"/>
            <a:r>
              <a:rPr lang="cs-CZ" sz="2000" b="1" dirty="0"/>
              <a:t>Chléb v Irsku během bramborového hladomoru:</a:t>
            </a:r>
            <a:r>
              <a:rPr lang="cs-CZ" sz="2000" dirty="0"/>
              <a:t> Během irského bramborového hladomoru (1845-1852) se podobný jev objevil u chleba. </a:t>
            </a:r>
          </a:p>
          <a:p>
            <a:pPr lvl="2"/>
            <a:r>
              <a:rPr lang="cs-CZ" sz="1800" dirty="0"/>
              <a:t>Když cena chleba stoupla, chudší vrstvy populace kupovaly více chleba, protože si nemohly dovolit dražší potraviny. </a:t>
            </a:r>
          </a:p>
          <a:p>
            <a:pPr lvl="2"/>
            <a:r>
              <a:rPr lang="cs-CZ" sz="1800" dirty="0"/>
              <a:t>To vedlo ke zvýšení poptávky po chlebu navzdory jeho rostoucí ceně.</a:t>
            </a:r>
          </a:p>
        </p:txBody>
      </p:sp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044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C1B57844-C15D-4DE7-A25C-C3149399F65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5800" y="619125"/>
            <a:ext cx="7772400" cy="5064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b="1" dirty="0">
                <a:solidFill>
                  <a:srgbClr val="C00000"/>
                </a:solidFill>
              </a:rPr>
              <a:t>Formování poptávky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360449"/>
            <a:ext cx="7772400" cy="4659350"/>
          </a:xfrm>
        </p:spPr>
        <p:txBody>
          <a:bodyPr>
            <a:noAutofit/>
          </a:bodyPr>
          <a:lstStyle/>
          <a:p>
            <a:r>
              <a:rPr lang="cs-CZ" sz="2800" b="1" dirty="0"/>
              <a:t>Příklady:</a:t>
            </a:r>
          </a:p>
          <a:p>
            <a:pPr lvl="1"/>
            <a:r>
              <a:rPr lang="cs-CZ" sz="2000" b="1" dirty="0"/>
              <a:t>Brambory ve Skotsku:</a:t>
            </a:r>
            <a:r>
              <a:rPr lang="cs-CZ" sz="2000" dirty="0"/>
              <a:t> V určitých historických obdobích byly brambory ve Skotsku základní potravinou pro chudé vrstvy. </a:t>
            </a:r>
          </a:p>
          <a:p>
            <a:pPr lvl="2"/>
            <a:r>
              <a:rPr lang="cs-CZ" sz="1800" dirty="0"/>
              <a:t>Když jejich cena rostla, chudí spotřebitelé byli nuceni kupovat více brambor, protože si nemohli dovolit jiná jídla, která by nahradila brambory</a:t>
            </a:r>
            <a:r>
              <a:rPr lang="cs-CZ" sz="1600" dirty="0"/>
              <a:t>.</a:t>
            </a:r>
            <a:endParaRPr lang="cs-CZ" sz="1400" dirty="0"/>
          </a:p>
        </p:txBody>
      </p:sp>
      <p:sp>
        <p:nvSpPr>
          <p:cNvPr id="2" name="Obdélník 1"/>
          <p:cNvSpPr/>
          <p:nvPr/>
        </p:nvSpPr>
        <p:spPr>
          <a:xfrm>
            <a:off x="417087" y="3528239"/>
            <a:ext cx="42998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Obrázek ilustruje koncept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Giffenova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statku, kde zvýšení ceny základního zboží, jako je rýže, vede k vyšší poptávce.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Na levé straně je graf s rostoucí křivkou poptávky, a na pravé straně je znázorněna chudá rodina, která kupuje více tohoto zboží i při jeho vyšší ceně.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966" y="3222700"/>
            <a:ext cx="2953951" cy="2953951"/>
          </a:xfrm>
          <a:prstGeom prst="rect">
            <a:avLst/>
          </a:prstGeom>
        </p:spPr>
      </p:pic>
      <p:sp>
        <p:nvSpPr>
          <p:cNvPr id="7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58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C1B57844-C15D-4DE7-A25C-C3149399F65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5800" y="619125"/>
            <a:ext cx="7772400" cy="5064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b="1" dirty="0">
                <a:solidFill>
                  <a:srgbClr val="C00000"/>
                </a:solidFill>
              </a:rPr>
              <a:t>Formování poptávky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360449"/>
            <a:ext cx="7772400" cy="4659350"/>
          </a:xfrm>
        </p:spPr>
        <p:txBody>
          <a:bodyPr>
            <a:noAutofit/>
          </a:bodyPr>
          <a:lstStyle/>
          <a:p>
            <a:r>
              <a:rPr lang="cs-CZ" dirty="0"/>
              <a:t>Pomocí </a:t>
            </a:r>
            <a:r>
              <a:rPr lang="cs-CZ" b="1" dirty="0">
                <a:solidFill>
                  <a:srgbClr val="C00000"/>
                </a:solidFill>
              </a:rPr>
              <a:t>PPC</a:t>
            </a:r>
            <a:r>
              <a:rPr lang="cs-CZ" dirty="0"/>
              <a:t> formujeme poptávku</a:t>
            </a:r>
          </a:p>
          <a:p>
            <a:pPr lvl="1"/>
            <a:r>
              <a:rPr lang="cs-CZ" dirty="0"/>
              <a:t>různá optima spotřebitele (kombinace cen a množství) přeneseme do dalšího grafu – POZOR JINÉ OSY </a:t>
            </a:r>
          </a:p>
        </p:txBody>
      </p:sp>
      <p:pic>
        <p:nvPicPr>
          <p:cNvPr id="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33853"/>
            <a:ext cx="3924493" cy="294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48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Procento a procentní bod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40077"/>
            <a:ext cx="8229600" cy="4886086"/>
          </a:xfrm>
        </p:spPr>
        <p:txBody>
          <a:bodyPr>
            <a:normAutofit/>
          </a:bodyPr>
          <a:lstStyle/>
          <a:p>
            <a:r>
              <a:rPr lang="cs-CZ" b="1" dirty="0"/>
              <a:t>Procenta</a:t>
            </a:r>
            <a:r>
              <a:rPr lang="cs-CZ" dirty="0"/>
              <a:t> vyjadřují část celku pomocí celého čísla. </a:t>
            </a:r>
          </a:p>
          <a:p>
            <a:pPr lvl="1"/>
            <a:r>
              <a:rPr lang="cs-CZ" dirty="0"/>
              <a:t>Vychází se z předpokladu, že celek je rozdělen na sto stejných dílů. </a:t>
            </a:r>
          </a:p>
          <a:p>
            <a:pPr lvl="2"/>
            <a:r>
              <a:rPr lang="cs-CZ" dirty="0"/>
              <a:t>Takže například roční úroková sazba 2 procenta představuje, že jde o dvě setiny celku. </a:t>
            </a:r>
          </a:p>
          <a:p>
            <a:pPr lvl="2"/>
            <a:r>
              <a:rPr lang="cs-CZ" dirty="0"/>
              <a:t>Zlomkem by se tato hodnota vyjádřila 2/100, desetinným číslem pak 0,02.</a:t>
            </a:r>
          </a:p>
          <a:p>
            <a:pPr marL="267891" lvl="1" indent="-192881"/>
            <a:r>
              <a:rPr lang="cs-CZ" sz="2100" b="1" dirty="0"/>
              <a:t>Procentní bod </a:t>
            </a:r>
            <a:r>
              <a:rPr lang="cs-CZ" sz="2100" dirty="0"/>
              <a:t>naopak stanovuje rozdíl hodnot, které jsou vyjádřeny v procentech. Procentní bod vždy vychází ze základu.</a:t>
            </a:r>
          </a:p>
          <a:p>
            <a:pPr marL="610791" lvl="2" indent="-192881"/>
            <a:r>
              <a:rPr lang="cs-CZ" sz="1800" dirty="0"/>
              <a:t>Rozdíl mezi dvěma procentními údaji. (Například pokles nezaměstnanosti z 10 na 9 % není poklesem o procento, ale o procentní bod.)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762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D10202"/>
                </a:solidFill>
              </a:rPr>
              <a:t>Elasticita poptávky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57338"/>
            <a:ext cx="7956550" cy="4706937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cs-CZ" b="1" dirty="0"/>
              <a:t>Elasticita (pružnost) poptávky:</a:t>
            </a:r>
          </a:p>
          <a:p>
            <a:r>
              <a:rPr lang="cs-CZ" dirty="0"/>
              <a:t>Elasticita poptávky znamená, jak se poptávka změní na základě cen, přizpůsobivost k ceně. </a:t>
            </a:r>
          </a:p>
          <a:p>
            <a:r>
              <a:rPr lang="cs-CZ" dirty="0"/>
              <a:t>Je to reakce poptávky na změnu ceny. </a:t>
            </a:r>
          </a:p>
          <a:p>
            <a:r>
              <a:rPr lang="cs-CZ" dirty="0"/>
              <a:t>měří citlivost reakce poptávaného množství na změny veličin souvisejících s poptávkou (důchod, cena). </a:t>
            </a:r>
          </a:p>
          <a:p>
            <a:r>
              <a:rPr lang="cs-CZ" dirty="0"/>
              <a:t>Rozlišujeme:</a:t>
            </a:r>
            <a:endParaRPr lang="cs-CZ" sz="2400" dirty="0"/>
          </a:p>
          <a:p>
            <a:pPr lvl="1"/>
            <a:r>
              <a:rPr lang="cs-CZ" b="1" dirty="0">
                <a:solidFill>
                  <a:srgbClr val="C00000"/>
                </a:solidFill>
              </a:rPr>
              <a:t>cenovou elasticitu poptávky (</a:t>
            </a:r>
            <a:r>
              <a:rPr lang="cs-CZ" b="1" dirty="0" err="1">
                <a:solidFill>
                  <a:srgbClr val="C00000"/>
                </a:solidFill>
              </a:rPr>
              <a:t>e</a:t>
            </a:r>
            <a:r>
              <a:rPr lang="cs-CZ" b="1" baseline="-25000" dirty="0" err="1">
                <a:solidFill>
                  <a:srgbClr val="C00000"/>
                </a:solidFill>
              </a:rPr>
              <a:t>PD</a:t>
            </a:r>
            <a:r>
              <a:rPr lang="cs-CZ" b="1" dirty="0">
                <a:solidFill>
                  <a:srgbClr val="C00000"/>
                </a:solidFill>
              </a:rPr>
              <a:t>), </a:t>
            </a:r>
            <a:endParaRPr lang="cs-CZ" sz="2000" b="1" dirty="0">
              <a:solidFill>
                <a:srgbClr val="C00000"/>
              </a:solidFill>
            </a:endParaRPr>
          </a:p>
          <a:p>
            <a:pPr lvl="1"/>
            <a:r>
              <a:rPr lang="cs-CZ" b="1" dirty="0">
                <a:solidFill>
                  <a:srgbClr val="C00000"/>
                </a:solidFill>
              </a:rPr>
              <a:t>křížovou elasticitu poptávky (</a:t>
            </a:r>
            <a:r>
              <a:rPr lang="cs-CZ" b="1" dirty="0" err="1">
                <a:solidFill>
                  <a:srgbClr val="C00000"/>
                </a:solidFill>
              </a:rPr>
              <a:t>e</a:t>
            </a:r>
            <a:r>
              <a:rPr lang="cs-CZ" b="1" baseline="-25000" dirty="0" err="1">
                <a:solidFill>
                  <a:srgbClr val="C00000"/>
                </a:solidFill>
              </a:rPr>
              <a:t>CD</a:t>
            </a:r>
            <a:r>
              <a:rPr lang="cs-CZ" b="1" dirty="0">
                <a:solidFill>
                  <a:srgbClr val="C00000"/>
                </a:solidFill>
              </a:rPr>
              <a:t>),</a:t>
            </a:r>
            <a:endParaRPr lang="cs-CZ" sz="2000" b="1" dirty="0">
              <a:solidFill>
                <a:srgbClr val="C00000"/>
              </a:solidFill>
            </a:endParaRPr>
          </a:p>
          <a:p>
            <a:pPr lvl="1"/>
            <a:r>
              <a:rPr lang="cs-CZ" b="1" dirty="0">
                <a:solidFill>
                  <a:srgbClr val="C00000"/>
                </a:solidFill>
              </a:rPr>
              <a:t>důchodovou elasticitu poptávky (</a:t>
            </a:r>
            <a:r>
              <a:rPr lang="cs-CZ" b="1" dirty="0" err="1">
                <a:solidFill>
                  <a:srgbClr val="C00000"/>
                </a:solidFill>
              </a:rPr>
              <a:t>e</a:t>
            </a:r>
            <a:r>
              <a:rPr lang="cs-CZ" b="1" baseline="-25000" dirty="0" err="1">
                <a:solidFill>
                  <a:srgbClr val="C00000"/>
                </a:solidFill>
              </a:rPr>
              <a:t>ID</a:t>
            </a:r>
            <a:r>
              <a:rPr lang="cs-CZ" b="1" dirty="0">
                <a:solidFill>
                  <a:srgbClr val="C00000"/>
                </a:solidFill>
              </a:rPr>
              <a:t>).  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D10202"/>
                </a:solidFill>
              </a:rPr>
              <a:t>Elasticita poptávky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57338"/>
            <a:ext cx="7956550" cy="470693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3200" b="1" dirty="0">
                <a:solidFill>
                  <a:srgbClr val="C00000"/>
                </a:solidFill>
              </a:rPr>
              <a:t>Cenová elasticita poptávky (</a:t>
            </a:r>
            <a:r>
              <a:rPr lang="cs-CZ" sz="3200" b="1" dirty="0" err="1">
                <a:solidFill>
                  <a:srgbClr val="C00000"/>
                </a:solidFill>
              </a:rPr>
              <a:t>e</a:t>
            </a:r>
            <a:r>
              <a:rPr lang="cs-CZ" sz="3200" b="1" baseline="-25000" dirty="0" err="1">
                <a:solidFill>
                  <a:srgbClr val="C00000"/>
                </a:solidFill>
              </a:rPr>
              <a:t>PD</a:t>
            </a:r>
            <a:r>
              <a:rPr lang="cs-CZ" sz="3200" b="1" dirty="0">
                <a:solidFill>
                  <a:srgbClr val="C00000"/>
                </a:solidFill>
              </a:rPr>
              <a:t>)</a:t>
            </a:r>
            <a:endParaRPr lang="cs-CZ" b="1" dirty="0">
              <a:solidFill>
                <a:srgbClr val="C00000"/>
              </a:solidFill>
            </a:endParaRPr>
          </a:p>
          <a:p>
            <a:pPr lvl="1"/>
            <a:r>
              <a:rPr lang="cs-CZ" sz="2800" dirty="0"/>
              <a:t>citlivost poptávaného množství statku na jeho vlastní cenu,</a:t>
            </a:r>
            <a:endParaRPr lang="cs-CZ" dirty="0"/>
          </a:p>
          <a:p>
            <a:pPr lvl="1"/>
            <a:r>
              <a:rPr lang="cs-CZ" sz="2800" dirty="0"/>
              <a:t>udává procentní změnu poptávaného množství k procentní změně ceny, která změnu množství způsobila,</a:t>
            </a:r>
            <a:endParaRPr lang="cs-CZ" dirty="0"/>
          </a:p>
          <a:p>
            <a:pPr lvl="1"/>
            <a:r>
              <a:rPr lang="cs-CZ" sz="2800" b="1" dirty="0"/>
              <a:t>její hodnota </a:t>
            </a:r>
            <a:r>
              <a:rPr lang="cs-CZ" sz="2800" dirty="0"/>
              <a:t>je </a:t>
            </a:r>
            <a:r>
              <a:rPr lang="cs-CZ" sz="2800" b="1" dirty="0"/>
              <a:t>vždy záporná</a:t>
            </a:r>
            <a:r>
              <a:rPr lang="cs-CZ" sz="2800" dirty="0"/>
              <a:t> (znaménko je dáno negativním sklonem křivky)</a:t>
            </a:r>
            <a:r>
              <a:rPr lang="cs-CZ" sz="2800" b="1" dirty="0"/>
              <a:t>!!!</a:t>
            </a:r>
            <a:r>
              <a:rPr lang="cs-CZ" sz="2800" dirty="0"/>
              <a:t> </a:t>
            </a:r>
          </a:p>
          <a:p>
            <a:pPr lvl="1"/>
            <a:r>
              <a:rPr lang="cs-CZ" sz="2800" b="1" dirty="0"/>
              <a:t>Při interpretaci </a:t>
            </a:r>
            <a:r>
              <a:rPr lang="cs-CZ" sz="2800" dirty="0"/>
              <a:t>však </a:t>
            </a:r>
            <a:r>
              <a:rPr lang="cs-CZ" sz="2800" b="1" dirty="0"/>
              <a:t>uvažujeme absolutní hodnotu!!! </a:t>
            </a:r>
            <a:endParaRPr lang="cs-CZ" dirty="0"/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817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D10202"/>
                </a:solidFill>
              </a:rPr>
              <a:t>Elasticita poptávky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57338"/>
            <a:ext cx="7956550" cy="470693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3200" b="1" dirty="0">
                <a:solidFill>
                  <a:srgbClr val="C00000"/>
                </a:solidFill>
              </a:rPr>
              <a:t>Cenová elasticita poptávky (</a:t>
            </a:r>
            <a:r>
              <a:rPr lang="cs-CZ" sz="3200" b="1" dirty="0" err="1">
                <a:solidFill>
                  <a:srgbClr val="C00000"/>
                </a:solidFill>
              </a:rPr>
              <a:t>e</a:t>
            </a:r>
            <a:r>
              <a:rPr lang="cs-CZ" sz="3200" b="1" baseline="-25000" dirty="0" err="1">
                <a:solidFill>
                  <a:srgbClr val="C00000"/>
                </a:solidFill>
              </a:rPr>
              <a:t>PD</a:t>
            </a:r>
            <a:r>
              <a:rPr lang="cs-CZ" sz="3200" b="1" dirty="0">
                <a:solidFill>
                  <a:srgbClr val="C00000"/>
                </a:solidFill>
              </a:rPr>
              <a:t>)</a:t>
            </a:r>
            <a:endParaRPr lang="cs-CZ" dirty="0">
              <a:solidFill>
                <a:srgbClr val="C00000"/>
              </a:solidFill>
            </a:endParaRPr>
          </a:p>
          <a:p>
            <a:pPr lvl="1"/>
            <a:r>
              <a:rPr lang="cs-CZ" sz="2800" b="1" dirty="0"/>
              <a:t>Cenově elastická poptávka (</a:t>
            </a:r>
            <a:r>
              <a:rPr lang="cs-CZ" sz="3200" b="1" dirty="0" err="1">
                <a:solidFill>
                  <a:prstClr val="black"/>
                </a:solidFill>
              </a:rPr>
              <a:t>e</a:t>
            </a:r>
            <a:r>
              <a:rPr lang="cs-CZ" sz="3200" b="1" baseline="-25000" dirty="0" err="1">
                <a:solidFill>
                  <a:prstClr val="black"/>
                </a:solidFill>
              </a:rPr>
              <a:t>PD</a:t>
            </a:r>
            <a:r>
              <a:rPr lang="cs-CZ" sz="3200" b="1" dirty="0">
                <a:solidFill>
                  <a:prstClr val="black"/>
                </a:solidFill>
              </a:rPr>
              <a:t> &lt; - 1)</a:t>
            </a:r>
            <a:r>
              <a:rPr lang="cs-CZ" sz="3200" dirty="0">
                <a:solidFill>
                  <a:prstClr val="black"/>
                </a:solidFill>
              </a:rPr>
              <a:t>, pro niž platí, že </a:t>
            </a:r>
            <a:r>
              <a:rPr lang="cs-CZ" sz="3200" b="1" dirty="0">
                <a:solidFill>
                  <a:prstClr val="black"/>
                </a:solidFill>
              </a:rPr>
              <a:t>pokles</a:t>
            </a:r>
            <a:r>
              <a:rPr lang="cs-CZ" sz="3200" dirty="0">
                <a:solidFill>
                  <a:prstClr val="black"/>
                </a:solidFill>
              </a:rPr>
              <a:t> ceny daného statku </a:t>
            </a:r>
            <a:r>
              <a:rPr lang="cs-CZ" sz="3200" b="1" dirty="0">
                <a:solidFill>
                  <a:prstClr val="black"/>
                </a:solidFill>
              </a:rPr>
              <a:t>o jedno procento zvýší </a:t>
            </a:r>
            <a:r>
              <a:rPr lang="cs-CZ" sz="3200" dirty="0">
                <a:solidFill>
                  <a:prstClr val="black"/>
                </a:solidFill>
              </a:rPr>
              <a:t>poptávané množství tohoto statku </a:t>
            </a:r>
            <a:r>
              <a:rPr lang="cs-CZ" sz="3200" b="1" dirty="0">
                <a:solidFill>
                  <a:prstClr val="black"/>
                </a:solidFill>
              </a:rPr>
              <a:t>o více než 1 procentní bod</a:t>
            </a:r>
            <a:r>
              <a:rPr lang="cs-CZ" sz="3200" dirty="0">
                <a:solidFill>
                  <a:prstClr val="black"/>
                </a:solidFill>
              </a:rPr>
              <a:t>, což znamená, že čímž je poptávka cenově elastičtější, tím větší je sklon individuální poptávkové křivky, tj. křivka se stává plošší. </a:t>
            </a: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379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D10202"/>
                </a:solidFill>
              </a:rPr>
              <a:t>Elasticita poptávky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57338"/>
            <a:ext cx="7956550" cy="470693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3200" b="1" dirty="0">
                <a:solidFill>
                  <a:srgbClr val="C00000"/>
                </a:solidFill>
              </a:rPr>
              <a:t>Cenová elasticita poptávky (</a:t>
            </a:r>
            <a:r>
              <a:rPr lang="cs-CZ" sz="3200" b="1" dirty="0" err="1">
                <a:solidFill>
                  <a:srgbClr val="C00000"/>
                </a:solidFill>
              </a:rPr>
              <a:t>e</a:t>
            </a:r>
            <a:r>
              <a:rPr lang="cs-CZ" sz="3200" b="1" baseline="-25000" dirty="0" err="1">
                <a:solidFill>
                  <a:srgbClr val="C00000"/>
                </a:solidFill>
              </a:rPr>
              <a:t>PD</a:t>
            </a:r>
            <a:r>
              <a:rPr lang="cs-CZ" sz="3200" b="1" dirty="0">
                <a:solidFill>
                  <a:srgbClr val="C00000"/>
                </a:solidFill>
              </a:rPr>
              <a:t>)</a:t>
            </a:r>
            <a:endParaRPr lang="cs-CZ" dirty="0">
              <a:solidFill>
                <a:srgbClr val="C00000"/>
              </a:solidFill>
            </a:endParaRPr>
          </a:p>
          <a:p>
            <a:pPr lvl="1"/>
            <a:r>
              <a:rPr lang="cs-CZ" sz="2800" b="1" dirty="0"/>
              <a:t>Jednotkově elastická poptávka (</a:t>
            </a:r>
            <a:r>
              <a:rPr lang="cs-CZ" sz="3200" b="1" dirty="0" err="1">
                <a:solidFill>
                  <a:prstClr val="black"/>
                </a:solidFill>
              </a:rPr>
              <a:t>e</a:t>
            </a:r>
            <a:r>
              <a:rPr lang="cs-CZ" sz="3200" b="1" baseline="-25000" dirty="0" err="1">
                <a:solidFill>
                  <a:prstClr val="black"/>
                </a:solidFill>
              </a:rPr>
              <a:t>PD</a:t>
            </a:r>
            <a:r>
              <a:rPr lang="cs-CZ" sz="3200" b="1" dirty="0">
                <a:solidFill>
                  <a:prstClr val="black"/>
                </a:solidFill>
              </a:rPr>
              <a:t> = - 1)</a:t>
            </a:r>
            <a:r>
              <a:rPr lang="cs-CZ" sz="3200" dirty="0">
                <a:solidFill>
                  <a:prstClr val="black"/>
                </a:solidFill>
              </a:rPr>
              <a:t>, která se vyznačuje tím, že pokles ceny daného statku o jeden procentní bod zvýší poptávané množství tohoto statku taktéž o jedno procento. </a:t>
            </a:r>
            <a:endParaRPr lang="cs-CZ" dirty="0"/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398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D10202"/>
                </a:solidFill>
              </a:rPr>
              <a:t>Elasticita poptávky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57338"/>
            <a:ext cx="7956550" cy="470693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3200" b="1" dirty="0">
                <a:solidFill>
                  <a:srgbClr val="C00000"/>
                </a:solidFill>
              </a:rPr>
              <a:t>Cenová elasticita poptávky (</a:t>
            </a:r>
            <a:r>
              <a:rPr lang="cs-CZ" sz="3200" b="1" dirty="0" err="1">
                <a:solidFill>
                  <a:srgbClr val="C00000"/>
                </a:solidFill>
              </a:rPr>
              <a:t>e</a:t>
            </a:r>
            <a:r>
              <a:rPr lang="cs-CZ" sz="3200" b="1" baseline="-25000" dirty="0" err="1">
                <a:solidFill>
                  <a:srgbClr val="C00000"/>
                </a:solidFill>
              </a:rPr>
              <a:t>PD</a:t>
            </a:r>
            <a:r>
              <a:rPr lang="cs-CZ" sz="3200" b="1" dirty="0">
                <a:solidFill>
                  <a:srgbClr val="C00000"/>
                </a:solidFill>
              </a:rPr>
              <a:t>)</a:t>
            </a:r>
            <a:endParaRPr lang="cs-CZ" dirty="0">
              <a:solidFill>
                <a:srgbClr val="C00000"/>
              </a:solidFill>
            </a:endParaRPr>
          </a:p>
          <a:p>
            <a:pPr lvl="1"/>
            <a:r>
              <a:rPr lang="cs-CZ" sz="2400" b="1" dirty="0"/>
              <a:t>Cenově neelastická poptávka (</a:t>
            </a:r>
            <a:r>
              <a:rPr lang="cs-CZ" sz="2800" b="1" dirty="0" err="1">
                <a:solidFill>
                  <a:prstClr val="black"/>
                </a:solidFill>
              </a:rPr>
              <a:t>e</a:t>
            </a:r>
            <a:r>
              <a:rPr lang="cs-CZ" sz="2800" b="1" baseline="-25000" dirty="0" err="1">
                <a:solidFill>
                  <a:prstClr val="black"/>
                </a:solidFill>
              </a:rPr>
              <a:t>PD</a:t>
            </a:r>
            <a:r>
              <a:rPr lang="cs-CZ" sz="2800" b="1" dirty="0">
                <a:solidFill>
                  <a:prstClr val="black"/>
                </a:solidFill>
              </a:rPr>
              <a:t> &gt; - 1)</a:t>
            </a:r>
            <a:r>
              <a:rPr lang="cs-CZ" sz="2800" dirty="0">
                <a:solidFill>
                  <a:prstClr val="black"/>
                </a:solidFill>
              </a:rPr>
              <a:t>, pro niž platí, že pokles ceny určitého statku o jedno procento zvýší poptávané množství tohoto statku o méně než jeden procentní bod.</a:t>
            </a:r>
            <a:endParaRPr lang="cs-CZ" dirty="0"/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712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D10202"/>
                </a:solidFill>
              </a:rPr>
              <a:t>Elasticita poptávky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15648"/>
            <a:ext cx="7956550" cy="4748627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cs-CZ" sz="3200" b="1" dirty="0">
                <a:solidFill>
                  <a:srgbClr val="C00000"/>
                </a:solidFill>
              </a:rPr>
              <a:t>Křížová elasticita poptávky (</a:t>
            </a:r>
            <a:r>
              <a:rPr lang="cs-CZ" sz="3200" b="1" dirty="0" err="1">
                <a:solidFill>
                  <a:srgbClr val="C00000"/>
                </a:solidFill>
              </a:rPr>
              <a:t>e</a:t>
            </a:r>
            <a:r>
              <a:rPr lang="cs-CZ" sz="3200" b="1" baseline="-25000" dirty="0" err="1">
                <a:solidFill>
                  <a:srgbClr val="C00000"/>
                </a:solidFill>
              </a:rPr>
              <a:t>CD</a:t>
            </a:r>
            <a:r>
              <a:rPr lang="cs-CZ" sz="3200" b="1" dirty="0">
                <a:solidFill>
                  <a:srgbClr val="C00000"/>
                </a:solidFill>
              </a:rPr>
              <a:t>)</a:t>
            </a:r>
            <a:endParaRPr lang="cs-CZ" dirty="0">
              <a:solidFill>
                <a:srgbClr val="C00000"/>
              </a:solidFill>
            </a:endParaRPr>
          </a:p>
          <a:p>
            <a:pPr lvl="1"/>
            <a:r>
              <a:rPr lang="cs-CZ" sz="2800" dirty="0"/>
              <a:t>udává, jak poptávané množství jednoho statku reaguje na změnu ceny jiného statku obsaženého ve spotřebním koši spotřebitele,</a:t>
            </a:r>
            <a:endParaRPr lang="cs-CZ" dirty="0"/>
          </a:p>
          <a:p>
            <a:pPr lvl="1"/>
            <a:r>
              <a:rPr lang="cs-CZ" sz="2800" dirty="0"/>
              <a:t>měří se jako procentní změna poptávaného množství statku X k procentní změně ceny statku Y,</a:t>
            </a:r>
            <a:endParaRPr lang="cs-CZ" dirty="0"/>
          </a:p>
          <a:p>
            <a:pPr lvl="1"/>
            <a:r>
              <a:rPr lang="cs-CZ" sz="2800" b="1" dirty="0"/>
              <a:t>Křížová elasticita nabývá:</a:t>
            </a:r>
            <a:endParaRPr lang="cs-CZ" dirty="0"/>
          </a:p>
          <a:p>
            <a:pPr lvl="2"/>
            <a:r>
              <a:rPr lang="cs-CZ" sz="2400" b="1" dirty="0"/>
              <a:t>kladných hodnot: </a:t>
            </a:r>
            <a:r>
              <a:rPr lang="cs-CZ" sz="2400" b="1" dirty="0" err="1"/>
              <a:t>e</a:t>
            </a:r>
            <a:r>
              <a:rPr lang="cs-CZ" sz="2400" b="1" baseline="-25000" dirty="0" err="1"/>
              <a:t>CD</a:t>
            </a:r>
            <a:r>
              <a:rPr lang="cs-CZ" sz="2400" b="1" dirty="0"/>
              <a:t> &gt; 0</a:t>
            </a:r>
            <a:r>
              <a:rPr lang="cs-CZ" sz="2400" dirty="0"/>
              <a:t>. V tomto případě jsou statky X a Y </a:t>
            </a:r>
            <a:r>
              <a:rPr lang="cs-CZ" sz="2400" b="1" dirty="0"/>
              <a:t>substituty</a:t>
            </a:r>
            <a:r>
              <a:rPr lang="cs-CZ" sz="2400" dirty="0"/>
              <a:t>. </a:t>
            </a:r>
            <a:endParaRPr lang="cs-CZ" dirty="0"/>
          </a:p>
          <a:p>
            <a:pPr lvl="2"/>
            <a:r>
              <a:rPr lang="cs-CZ" sz="2400" b="1" dirty="0"/>
              <a:t>záporných hodnot: </a:t>
            </a:r>
            <a:r>
              <a:rPr lang="cs-CZ" sz="2400" b="1" dirty="0" err="1"/>
              <a:t>e</a:t>
            </a:r>
            <a:r>
              <a:rPr lang="cs-CZ" sz="2400" b="1" baseline="-25000" dirty="0" err="1"/>
              <a:t>CD</a:t>
            </a:r>
            <a:r>
              <a:rPr lang="cs-CZ" sz="2400" b="1" dirty="0"/>
              <a:t> &lt; 0</a:t>
            </a:r>
            <a:r>
              <a:rPr lang="cs-CZ" sz="2400" dirty="0"/>
              <a:t>. V tomto případě jsou statky X a Y </a:t>
            </a:r>
            <a:r>
              <a:rPr lang="cs-CZ" sz="2400" b="1" dirty="0"/>
              <a:t>komplementy</a:t>
            </a:r>
            <a:r>
              <a:rPr lang="cs-CZ" sz="2400" dirty="0"/>
              <a:t>. </a:t>
            </a:r>
            <a:endParaRPr lang="cs-CZ" dirty="0"/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483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76196"/>
            <a:ext cx="8229600" cy="841441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Odvození poptávkové křivky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70852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/>
              <a:t>Individuální poptávka </a:t>
            </a:r>
            <a:r>
              <a:rPr lang="cs-CZ" dirty="0"/>
              <a:t>= poptávka 1 kupujícího nebo poptávka  po produkci 1 výrobce</a:t>
            </a:r>
          </a:p>
          <a:p>
            <a:pPr eaLnBrk="1" hangingPunct="1">
              <a:defRPr/>
            </a:pPr>
            <a:r>
              <a:rPr lang="cs-CZ" b="1" dirty="0"/>
              <a:t>Agregátní poptávka </a:t>
            </a:r>
            <a:r>
              <a:rPr lang="cs-CZ" dirty="0"/>
              <a:t>= souhrn všech zamýšlených nákupů na trhu zboží a služeb</a:t>
            </a:r>
          </a:p>
          <a:p>
            <a:pPr eaLnBrk="1" hangingPunct="1">
              <a:defRPr/>
            </a:pPr>
            <a:r>
              <a:rPr lang="cs-CZ" b="1" dirty="0"/>
              <a:t>Tržní</a:t>
            </a:r>
            <a:r>
              <a:rPr lang="cs-CZ" dirty="0"/>
              <a:t> (dílčí) </a:t>
            </a:r>
            <a:r>
              <a:rPr lang="cs-CZ" b="1" dirty="0"/>
              <a:t>poptávka</a:t>
            </a:r>
            <a:r>
              <a:rPr lang="cs-CZ" dirty="0"/>
              <a:t> = poptávka po určitém druhu zboží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378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D10202"/>
                </a:solidFill>
              </a:rPr>
              <a:t>Elasticita poptávky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15648"/>
            <a:ext cx="7956550" cy="47486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3200" b="1" dirty="0">
                <a:solidFill>
                  <a:srgbClr val="C00000"/>
                </a:solidFill>
              </a:rPr>
              <a:t>Důchodová elasticita poptávky (</a:t>
            </a:r>
            <a:r>
              <a:rPr lang="cs-CZ" sz="3200" b="1" dirty="0" err="1">
                <a:solidFill>
                  <a:srgbClr val="C00000"/>
                </a:solidFill>
              </a:rPr>
              <a:t>eID</a:t>
            </a:r>
            <a:r>
              <a:rPr lang="cs-CZ" sz="3200" b="1" dirty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cs-CZ" dirty="0"/>
              <a:t>měří </a:t>
            </a:r>
            <a:r>
              <a:rPr lang="cs-CZ" b="1" dirty="0"/>
              <a:t>reakci poptávaného množství na změnu důchodu spotřebitele</a:t>
            </a:r>
            <a:r>
              <a:rPr lang="cs-CZ" dirty="0"/>
              <a:t>,</a:t>
            </a:r>
            <a:endParaRPr lang="cs-CZ" sz="2400" dirty="0"/>
          </a:p>
          <a:p>
            <a:pPr lvl="1"/>
            <a:r>
              <a:rPr lang="cs-CZ" dirty="0"/>
              <a:t>udává tak procentní změnu poptávaného množství určitého statku k procentní změně spotřebitelova důchodu.</a:t>
            </a:r>
            <a:endParaRPr lang="cs-CZ" sz="2400" dirty="0"/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343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D10202"/>
                </a:solidFill>
              </a:rPr>
              <a:t>Elasticita poptávky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15648"/>
            <a:ext cx="7956550" cy="47486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3200" b="1" dirty="0">
                <a:solidFill>
                  <a:srgbClr val="C00000"/>
                </a:solidFill>
              </a:rPr>
              <a:t>Důchodová elasticita poptávky (</a:t>
            </a:r>
            <a:r>
              <a:rPr lang="cs-CZ" sz="3200" b="1" dirty="0" err="1">
                <a:solidFill>
                  <a:srgbClr val="C00000"/>
                </a:solidFill>
              </a:rPr>
              <a:t>eID</a:t>
            </a:r>
            <a:r>
              <a:rPr lang="cs-CZ" sz="3200" b="1" dirty="0">
                <a:solidFill>
                  <a:srgbClr val="C00000"/>
                </a:solidFill>
              </a:rPr>
              <a:t>)</a:t>
            </a:r>
          </a:p>
          <a:p>
            <a:pPr lvl="2"/>
            <a:r>
              <a:rPr lang="cs-CZ" b="1" dirty="0"/>
              <a:t>kladných hodnot: </a:t>
            </a:r>
            <a:r>
              <a:rPr lang="cs-CZ" b="1" dirty="0" err="1"/>
              <a:t>e</a:t>
            </a:r>
            <a:r>
              <a:rPr lang="cs-CZ" b="1" baseline="-25000" dirty="0" err="1"/>
              <a:t>ID</a:t>
            </a:r>
            <a:r>
              <a:rPr lang="cs-CZ" b="1" dirty="0"/>
              <a:t> &gt; 0</a:t>
            </a:r>
            <a:r>
              <a:rPr lang="cs-CZ" dirty="0"/>
              <a:t>. </a:t>
            </a:r>
            <a:endParaRPr lang="cs-CZ" sz="1800" dirty="0"/>
          </a:p>
          <a:p>
            <a:pPr lvl="3"/>
            <a:r>
              <a:rPr lang="cs-CZ" dirty="0"/>
              <a:t>V tomto případě považujeme dané statky za </a:t>
            </a:r>
            <a:r>
              <a:rPr lang="cs-CZ" b="1" dirty="0"/>
              <a:t>statky normální. </a:t>
            </a:r>
          </a:p>
          <a:p>
            <a:pPr lvl="3"/>
            <a:r>
              <a:rPr lang="cs-CZ" dirty="0"/>
              <a:t>To znamená, že s růstem spotřebitelova důchodu množství nakupovaných normálních statků roste. </a:t>
            </a:r>
          </a:p>
          <a:p>
            <a:pPr lvl="3"/>
            <a:r>
              <a:rPr lang="cs-CZ" dirty="0"/>
              <a:t>V rámci </a:t>
            </a:r>
            <a:r>
              <a:rPr lang="cs-CZ" b="1" dirty="0"/>
              <a:t>normálních statků </a:t>
            </a:r>
            <a:r>
              <a:rPr lang="cs-CZ" dirty="0"/>
              <a:t>rozlišujeme:</a:t>
            </a:r>
            <a:endParaRPr lang="cs-CZ" sz="1600" dirty="0"/>
          </a:p>
          <a:p>
            <a:pPr lvl="4"/>
            <a:r>
              <a:rPr lang="cs-CZ" b="1" dirty="0"/>
              <a:t>statky nezbytné</a:t>
            </a:r>
            <a:r>
              <a:rPr lang="cs-CZ" dirty="0"/>
              <a:t>: </a:t>
            </a:r>
            <a:r>
              <a:rPr lang="cs-CZ" b="1" dirty="0"/>
              <a:t>0 &lt; </a:t>
            </a:r>
            <a:r>
              <a:rPr lang="cs-CZ" b="1" dirty="0" err="1"/>
              <a:t>e</a:t>
            </a:r>
            <a:r>
              <a:rPr lang="cs-CZ" b="1" baseline="-25000" dirty="0" err="1"/>
              <a:t>ID</a:t>
            </a:r>
            <a:r>
              <a:rPr lang="cs-CZ" b="1" dirty="0"/>
              <a:t> &lt; 1</a:t>
            </a:r>
            <a:r>
              <a:rPr lang="cs-CZ" dirty="0"/>
              <a:t>. </a:t>
            </a:r>
            <a:endParaRPr lang="cs-CZ" sz="1400" dirty="0"/>
          </a:p>
          <a:p>
            <a:pPr lvl="5"/>
            <a:r>
              <a:rPr lang="cs-CZ" dirty="0"/>
              <a:t>To znamená, že </a:t>
            </a:r>
            <a:r>
              <a:rPr lang="cs-CZ" b="1" dirty="0"/>
              <a:t>1 % změna spotřebitelova důchodu vyvolá menší než 1 % změnu poptávaného množství nezbytných statků</a:t>
            </a:r>
            <a:r>
              <a:rPr lang="cs-CZ" dirty="0"/>
              <a:t>.</a:t>
            </a:r>
          </a:p>
          <a:p>
            <a:pPr lvl="5"/>
            <a:r>
              <a:rPr lang="cs-CZ" dirty="0"/>
              <a:t>Potraviny.</a:t>
            </a:r>
            <a:endParaRPr lang="cs-CZ" sz="1600" dirty="0"/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722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D10202"/>
                </a:solidFill>
              </a:rPr>
              <a:t>Elasticita poptávky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15648"/>
            <a:ext cx="7956550" cy="47486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3200" b="1" dirty="0">
                <a:solidFill>
                  <a:srgbClr val="C00000"/>
                </a:solidFill>
              </a:rPr>
              <a:t>Důchodová elasticita poptávky (</a:t>
            </a:r>
            <a:r>
              <a:rPr lang="cs-CZ" sz="3200" b="1" dirty="0" err="1">
                <a:solidFill>
                  <a:srgbClr val="C00000"/>
                </a:solidFill>
              </a:rPr>
              <a:t>eID</a:t>
            </a:r>
            <a:r>
              <a:rPr lang="cs-CZ" sz="3200" b="1" dirty="0">
                <a:solidFill>
                  <a:srgbClr val="C00000"/>
                </a:solidFill>
              </a:rPr>
              <a:t>)</a:t>
            </a:r>
          </a:p>
          <a:p>
            <a:pPr lvl="2"/>
            <a:r>
              <a:rPr lang="cs-CZ" b="1" dirty="0"/>
              <a:t>kladných hodnot: </a:t>
            </a:r>
            <a:r>
              <a:rPr lang="cs-CZ" b="1" dirty="0" err="1"/>
              <a:t>e</a:t>
            </a:r>
            <a:r>
              <a:rPr lang="cs-CZ" b="1" baseline="-25000" dirty="0" err="1"/>
              <a:t>ID</a:t>
            </a:r>
            <a:r>
              <a:rPr lang="cs-CZ" b="1" dirty="0"/>
              <a:t> &gt; 0</a:t>
            </a:r>
            <a:r>
              <a:rPr lang="cs-CZ" dirty="0"/>
              <a:t>. </a:t>
            </a:r>
            <a:endParaRPr lang="cs-CZ" sz="1800" dirty="0"/>
          </a:p>
          <a:p>
            <a:pPr lvl="3"/>
            <a:r>
              <a:rPr lang="cs-CZ" dirty="0"/>
              <a:t>V tomto případě považujeme dané statky za </a:t>
            </a:r>
            <a:r>
              <a:rPr lang="cs-CZ" b="1" dirty="0"/>
              <a:t>statky normální. </a:t>
            </a:r>
          </a:p>
          <a:p>
            <a:pPr lvl="3"/>
            <a:r>
              <a:rPr lang="cs-CZ" dirty="0"/>
              <a:t>To znamená, že s růstem spotřebitelova důchodu množství nakupovaných normálních statků roste. </a:t>
            </a:r>
          </a:p>
          <a:p>
            <a:pPr lvl="3"/>
            <a:r>
              <a:rPr lang="cs-CZ" dirty="0"/>
              <a:t>V rámci </a:t>
            </a:r>
            <a:r>
              <a:rPr lang="cs-CZ" b="1" dirty="0"/>
              <a:t>normálních statků </a:t>
            </a:r>
            <a:r>
              <a:rPr lang="cs-CZ" dirty="0"/>
              <a:t>rozlišujeme:</a:t>
            </a:r>
            <a:endParaRPr lang="cs-CZ" sz="1600" dirty="0"/>
          </a:p>
          <a:p>
            <a:pPr lvl="4"/>
            <a:r>
              <a:rPr lang="cs-CZ" b="1" dirty="0"/>
              <a:t>statky luxusní</a:t>
            </a:r>
            <a:r>
              <a:rPr lang="cs-CZ" dirty="0"/>
              <a:t>: </a:t>
            </a:r>
            <a:r>
              <a:rPr lang="cs-CZ" b="1" dirty="0" err="1"/>
              <a:t>e</a:t>
            </a:r>
            <a:r>
              <a:rPr lang="cs-CZ" b="1" baseline="-25000" dirty="0" err="1"/>
              <a:t>ID</a:t>
            </a:r>
            <a:r>
              <a:rPr lang="cs-CZ" b="1" dirty="0"/>
              <a:t> &gt; 1</a:t>
            </a:r>
            <a:r>
              <a:rPr lang="cs-CZ" dirty="0"/>
              <a:t>.</a:t>
            </a:r>
          </a:p>
          <a:p>
            <a:pPr lvl="5"/>
            <a:r>
              <a:rPr lang="cs-CZ" sz="1800" dirty="0"/>
              <a:t>Spotřební elektronika či automobil.</a:t>
            </a:r>
            <a:endParaRPr lang="cs-CZ" sz="1600" dirty="0"/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598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D10202"/>
                </a:solidFill>
              </a:rPr>
              <a:t>Elasticita poptávky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15648"/>
            <a:ext cx="7956550" cy="474862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cs-CZ" sz="3200" b="1" dirty="0">
                <a:solidFill>
                  <a:srgbClr val="C00000"/>
                </a:solidFill>
              </a:rPr>
              <a:t>Důchodová elasticita poptávky (</a:t>
            </a:r>
            <a:r>
              <a:rPr lang="cs-CZ" sz="3200" b="1" dirty="0" err="1">
                <a:solidFill>
                  <a:srgbClr val="C00000"/>
                </a:solidFill>
              </a:rPr>
              <a:t>eID</a:t>
            </a:r>
            <a:r>
              <a:rPr lang="cs-CZ" sz="3200" b="1" dirty="0">
                <a:solidFill>
                  <a:srgbClr val="C00000"/>
                </a:solidFill>
              </a:rPr>
              <a:t>)</a:t>
            </a:r>
          </a:p>
          <a:p>
            <a:pPr lvl="2"/>
            <a:r>
              <a:rPr lang="cs-CZ" sz="2800" b="1" dirty="0"/>
              <a:t>záporných hodnot: </a:t>
            </a:r>
            <a:r>
              <a:rPr lang="cs-CZ" sz="2800" b="1" dirty="0" err="1"/>
              <a:t>e</a:t>
            </a:r>
            <a:r>
              <a:rPr lang="cs-CZ" sz="2800" b="1" baseline="-25000" dirty="0" err="1"/>
              <a:t>ID</a:t>
            </a:r>
            <a:r>
              <a:rPr lang="cs-CZ" sz="2800" b="1" dirty="0"/>
              <a:t> &lt; 0</a:t>
            </a:r>
            <a:r>
              <a:rPr lang="cs-CZ" sz="2800" dirty="0"/>
              <a:t>. </a:t>
            </a:r>
            <a:endParaRPr lang="cs-CZ" sz="2400" dirty="0"/>
          </a:p>
          <a:p>
            <a:pPr lvl="3"/>
            <a:r>
              <a:rPr lang="cs-CZ" sz="2400" dirty="0"/>
              <a:t>V tomto případě považujeme dané statky za </a:t>
            </a:r>
            <a:r>
              <a:rPr lang="cs-CZ" sz="2400" b="1" dirty="0"/>
              <a:t>statky podřadné</a:t>
            </a:r>
            <a:r>
              <a:rPr lang="cs-CZ" sz="2400" dirty="0"/>
              <a:t>. </a:t>
            </a:r>
          </a:p>
          <a:p>
            <a:pPr lvl="4"/>
            <a:r>
              <a:rPr lang="cs-CZ" sz="2400" dirty="0"/>
              <a:t>To znamená, že </a:t>
            </a:r>
            <a:r>
              <a:rPr lang="cs-CZ" sz="2400" b="1" dirty="0"/>
              <a:t>s růstem spotřebitelova důchodu poptávka po podřadných statcích klesá,</a:t>
            </a:r>
            <a:r>
              <a:rPr lang="cs-CZ" sz="2400" dirty="0"/>
              <a:t> naopak s </a:t>
            </a:r>
            <a:r>
              <a:rPr lang="cs-CZ" sz="2400" b="1" dirty="0"/>
              <a:t>poklesem spotřebitelova důchodu poptávka po těchto statcích roste</a:t>
            </a:r>
            <a:r>
              <a:rPr lang="cs-CZ" sz="2400" dirty="0"/>
              <a:t>.</a:t>
            </a:r>
          </a:p>
          <a:p>
            <a:pPr lvl="4"/>
            <a:r>
              <a:rPr lang="cs-CZ" sz="2400" dirty="0"/>
              <a:t>Jedná se o statky, které vykazují nízkou kvalitu, tj. napodobeniny značkového oblečení.</a:t>
            </a:r>
            <a:endParaRPr lang="cs-CZ" dirty="0"/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420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D10202"/>
                </a:solidFill>
              </a:rPr>
              <a:t>Elasticita poptávky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15648"/>
            <a:ext cx="7956550" cy="47486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b="1" u="sng" dirty="0">
                <a:solidFill>
                  <a:srgbClr val="C00000"/>
                </a:solidFill>
              </a:rPr>
              <a:t>! ! ! Součet všech tří elasticit se rovná nule ! ! ! </a:t>
            </a:r>
            <a:r>
              <a:rPr lang="cs-CZ" b="1" u="sng" dirty="0" err="1">
                <a:solidFill>
                  <a:srgbClr val="C00000"/>
                </a:solidFill>
              </a:rPr>
              <a:t>e</a:t>
            </a:r>
            <a:r>
              <a:rPr lang="cs-CZ" b="1" u="sng" baseline="-25000" dirty="0" err="1">
                <a:solidFill>
                  <a:srgbClr val="C00000"/>
                </a:solidFill>
              </a:rPr>
              <a:t>PD</a:t>
            </a:r>
            <a:r>
              <a:rPr lang="cs-CZ" b="1" u="sng" dirty="0">
                <a:solidFill>
                  <a:srgbClr val="C00000"/>
                </a:solidFill>
              </a:rPr>
              <a:t> + </a:t>
            </a:r>
            <a:r>
              <a:rPr lang="cs-CZ" b="1" u="sng" dirty="0" err="1">
                <a:solidFill>
                  <a:srgbClr val="C00000"/>
                </a:solidFill>
              </a:rPr>
              <a:t>e</a:t>
            </a:r>
            <a:r>
              <a:rPr lang="cs-CZ" b="1" u="sng" baseline="-25000" dirty="0" err="1">
                <a:solidFill>
                  <a:srgbClr val="C00000"/>
                </a:solidFill>
              </a:rPr>
              <a:t>CD</a:t>
            </a:r>
            <a:r>
              <a:rPr lang="cs-CZ" b="1" u="sng" dirty="0">
                <a:solidFill>
                  <a:srgbClr val="C00000"/>
                </a:solidFill>
              </a:rPr>
              <a:t> + </a:t>
            </a:r>
            <a:r>
              <a:rPr lang="cs-CZ" b="1" u="sng" dirty="0" err="1">
                <a:solidFill>
                  <a:srgbClr val="C00000"/>
                </a:solidFill>
              </a:rPr>
              <a:t>e</a:t>
            </a:r>
            <a:r>
              <a:rPr lang="cs-CZ" b="1" u="sng" baseline="-25000" dirty="0" err="1">
                <a:solidFill>
                  <a:srgbClr val="C00000"/>
                </a:solidFill>
              </a:rPr>
              <a:t>ID</a:t>
            </a:r>
            <a:r>
              <a:rPr lang="cs-CZ" b="1" u="sng" dirty="0">
                <a:solidFill>
                  <a:srgbClr val="C00000"/>
                </a:solidFill>
              </a:rPr>
              <a:t> = 0</a:t>
            </a:r>
            <a:endParaRPr lang="cs-CZ" sz="2800" dirty="0">
              <a:solidFill>
                <a:srgbClr val="C00000"/>
              </a:solidFill>
            </a:endParaRP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431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D10202"/>
                </a:solidFill>
              </a:rPr>
              <a:t>Elasticita poptávky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15648"/>
            <a:ext cx="7956550" cy="47486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9F4B7C9F-43CF-1854-E308-78B2A0577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686527"/>
              </p:ext>
            </p:extLst>
          </p:nvPr>
        </p:nvGraphicFramePr>
        <p:xfrm>
          <a:off x="989121" y="1425997"/>
          <a:ext cx="7165758" cy="48094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88068">
                  <a:extLst>
                    <a:ext uri="{9D8B030D-6E8A-4147-A177-3AD203B41FA5}">
                      <a16:colId xmlns:a16="http://schemas.microsoft.com/office/drawing/2014/main" val="886771238"/>
                    </a:ext>
                  </a:extLst>
                </a:gridCol>
                <a:gridCol w="2388845">
                  <a:extLst>
                    <a:ext uri="{9D8B030D-6E8A-4147-A177-3AD203B41FA5}">
                      <a16:colId xmlns:a16="http://schemas.microsoft.com/office/drawing/2014/main" val="150181008"/>
                    </a:ext>
                  </a:extLst>
                </a:gridCol>
                <a:gridCol w="2388845">
                  <a:extLst>
                    <a:ext uri="{9D8B030D-6E8A-4147-A177-3AD203B41FA5}">
                      <a16:colId xmlns:a16="http://schemas.microsoft.com/office/drawing/2014/main" val="868975062"/>
                    </a:ext>
                  </a:extLst>
                </a:gridCol>
              </a:tblGrid>
              <a:tr h="2212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500" b="1" dirty="0">
                          <a:effectLst/>
                        </a:rPr>
                        <a:t>Cenová elasticita poptávky (</a:t>
                      </a:r>
                      <a:r>
                        <a:rPr lang="cs-CZ" sz="1500" b="1" dirty="0" err="1">
                          <a:effectLst/>
                        </a:rPr>
                        <a:t>e</a:t>
                      </a:r>
                      <a:r>
                        <a:rPr lang="cs-CZ" sz="1500" b="1" baseline="-25000" dirty="0" err="1">
                          <a:effectLst/>
                        </a:rPr>
                        <a:t>PD</a:t>
                      </a:r>
                      <a:r>
                        <a:rPr lang="cs-CZ" sz="1500" b="1" dirty="0">
                          <a:effectLst/>
                        </a:rPr>
                        <a:t>)</a:t>
                      </a:r>
                      <a:endParaRPr lang="cs-CZ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500" dirty="0">
                          <a:effectLst/>
                        </a:rPr>
                        <a:t>Elastická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500" dirty="0">
                          <a:effectLst/>
                        </a:rPr>
                        <a:t>Jednotkově elastická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500" dirty="0">
                          <a:effectLst/>
                        </a:rPr>
                        <a:t>Neelastická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500" dirty="0">
                          <a:effectLst/>
                        </a:rPr>
                        <a:t>Dokonale elastická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500" dirty="0">
                          <a:effectLst/>
                        </a:rPr>
                        <a:t>Dokonale neelastická</a:t>
                      </a:r>
                      <a:endParaRPr lang="cs-CZ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500" dirty="0">
                          <a:effectLst/>
                        </a:rPr>
                        <a:t>(- ∞, - 1)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500" dirty="0">
                          <a:effectLst/>
                        </a:rPr>
                        <a:t>(- 1)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500" dirty="0">
                          <a:effectLst/>
                        </a:rPr>
                        <a:t>( - 1, 0)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500" dirty="0">
                          <a:effectLst/>
                        </a:rPr>
                        <a:t>∞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500" dirty="0">
                          <a:effectLst/>
                        </a:rPr>
                        <a:t>0</a:t>
                      </a:r>
                      <a:endParaRPr lang="cs-CZ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2902809"/>
                  </a:ext>
                </a:extLst>
              </a:tr>
              <a:tr h="18110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500" b="1">
                          <a:effectLst/>
                        </a:rPr>
                        <a:t>Důchodová elasticita poptávky (e</a:t>
                      </a:r>
                      <a:r>
                        <a:rPr lang="cs-CZ" sz="1500" b="1" baseline="-25000">
                          <a:effectLst/>
                        </a:rPr>
                        <a:t>id</a:t>
                      </a:r>
                      <a:r>
                        <a:rPr lang="cs-CZ" sz="1500" b="1">
                          <a:effectLst/>
                        </a:rPr>
                        <a:t>)</a:t>
                      </a:r>
                      <a:endParaRPr lang="cs-CZ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500" dirty="0">
                          <a:effectLst/>
                        </a:rPr>
                        <a:t>Méněcenné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500" dirty="0">
                          <a:effectLst/>
                        </a:rPr>
                        <a:t>Normální:</a:t>
                      </a: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500" dirty="0">
                          <a:effectLst/>
                        </a:rPr>
                        <a:t>Nezbytné</a:t>
                      </a: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500" dirty="0">
                          <a:effectLst/>
                        </a:rPr>
                        <a:t>Luxusní</a:t>
                      </a:r>
                      <a:endParaRPr lang="cs-CZ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500" dirty="0">
                          <a:effectLst/>
                        </a:rPr>
                        <a:t>(- ∞, 0)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500" dirty="0">
                          <a:effectLst/>
                        </a:rPr>
                        <a:t>(0, ∞)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500" dirty="0">
                          <a:effectLst/>
                        </a:rPr>
                        <a:t>(0, 1)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500" dirty="0">
                          <a:effectLst/>
                        </a:rPr>
                        <a:t>(1, ∞)</a:t>
                      </a:r>
                      <a:endParaRPr lang="cs-CZ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289034"/>
                  </a:ext>
                </a:extLst>
              </a:tr>
              <a:tr h="7855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500" b="1" dirty="0">
                          <a:effectLst/>
                        </a:rPr>
                        <a:t>Křížová elasticita poptávky (</a:t>
                      </a:r>
                      <a:r>
                        <a:rPr lang="cs-CZ" sz="1500" b="1" dirty="0" err="1">
                          <a:effectLst/>
                        </a:rPr>
                        <a:t>e</a:t>
                      </a:r>
                      <a:r>
                        <a:rPr lang="cs-CZ" sz="1500" b="1" baseline="-25000" dirty="0" err="1">
                          <a:effectLst/>
                        </a:rPr>
                        <a:t>cd</a:t>
                      </a:r>
                      <a:r>
                        <a:rPr lang="cs-CZ" sz="1500" b="1" dirty="0">
                          <a:effectLst/>
                        </a:rPr>
                        <a:t>)</a:t>
                      </a:r>
                      <a:endParaRPr lang="cs-CZ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500">
                          <a:effectLst/>
                        </a:rPr>
                        <a:t>Komplementy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500">
                          <a:effectLst/>
                        </a:rPr>
                        <a:t>Substituty</a:t>
                      </a:r>
                      <a:endParaRPr lang="cs-CZ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500" dirty="0">
                          <a:effectLst/>
                        </a:rPr>
                        <a:t>-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500" dirty="0">
                          <a:effectLst/>
                        </a:rPr>
                        <a:t>+</a:t>
                      </a:r>
                      <a:endParaRPr lang="cs-CZ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6239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12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74900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b="1" dirty="0">
                <a:solidFill>
                  <a:srgbClr val="D10202"/>
                </a:solidFill>
              </a:rPr>
              <a:t>Elasticita poptávky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15648"/>
            <a:ext cx="7956550" cy="47486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260E2F7-E6FD-6443-B957-B7861397345E}"/>
              </a:ext>
            </a:extLst>
          </p:cNvPr>
          <p:cNvSpPr txBox="1"/>
          <p:nvPr/>
        </p:nvSpPr>
        <p:spPr>
          <a:xfrm>
            <a:off x="209550" y="1339251"/>
            <a:ext cx="872490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dirty="0"/>
              <a:t>elastická poptávka</a:t>
            </a:r>
            <a:r>
              <a:rPr lang="cs-CZ" sz="1400" dirty="0"/>
              <a:t> - |</a:t>
            </a:r>
            <a:r>
              <a:rPr lang="cs-CZ" sz="1400" i="1" dirty="0"/>
              <a:t>E</a:t>
            </a:r>
            <a:r>
              <a:rPr lang="cs-CZ" sz="1400" baseline="-25000" dirty="0"/>
              <a:t>DP</a:t>
            </a:r>
            <a:r>
              <a:rPr lang="cs-CZ" sz="1400" dirty="0"/>
              <a:t>| &gt; 1 - procentní změna ceny vyvolá větší než procentní změnu poptávaného množství</a:t>
            </a:r>
          </a:p>
          <a:p>
            <a:r>
              <a:rPr lang="cs-CZ" sz="1400" b="1" dirty="0"/>
              <a:t>jednotkově elastická poptávka</a:t>
            </a:r>
            <a:r>
              <a:rPr lang="cs-CZ" sz="1400" dirty="0"/>
              <a:t> - |</a:t>
            </a:r>
            <a:r>
              <a:rPr lang="cs-CZ" sz="1400" i="1" dirty="0"/>
              <a:t>E</a:t>
            </a:r>
            <a:r>
              <a:rPr lang="cs-CZ" sz="1400" baseline="-25000" dirty="0"/>
              <a:t>DP</a:t>
            </a:r>
            <a:r>
              <a:rPr lang="cs-CZ" sz="1400" dirty="0"/>
              <a:t>| = 1 - procentní změna ceny vyvolá procentní změnu poptávaného množství</a:t>
            </a:r>
          </a:p>
          <a:p>
            <a:r>
              <a:rPr lang="cs-CZ" sz="1400" b="1" dirty="0"/>
              <a:t>neelastická poptávka</a:t>
            </a:r>
            <a:r>
              <a:rPr lang="cs-CZ" sz="1400" dirty="0"/>
              <a:t> - 0 &lt; |</a:t>
            </a:r>
            <a:r>
              <a:rPr lang="cs-CZ" sz="1400" i="1" dirty="0"/>
              <a:t>E</a:t>
            </a:r>
            <a:r>
              <a:rPr lang="cs-CZ" sz="1400" baseline="-25000" dirty="0"/>
              <a:t>DP</a:t>
            </a:r>
            <a:r>
              <a:rPr lang="cs-CZ" sz="1400" dirty="0"/>
              <a:t>| &lt; 1 - procentní změna ceny vyvolá menší než procentní změnu poptávaného množství</a:t>
            </a:r>
          </a:p>
          <a:p>
            <a:r>
              <a:rPr lang="cs-CZ" sz="1400" b="1" dirty="0"/>
              <a:t>dokonale elastická poptávka</a:t>
            </a:r>
            <a:r>
              <a:rPr lang="cs-CZ" sz="1400" dirty="0"/>
              <a:t> - </a:t>
            </a:r>
            <a:r>
              <a:rPr lang="cs-CZ" sz="1400" i="1" dirty="0"/>
              <a:t>E</a:t>
            </a:r>
            <a:r>
              <a:rPr lang="cs-CZ" sz="1400" baseline="-25000" dirty="0"/>
              <a:t>DP</a:t>
            </a:r>
            <a:r>
              <a:rPr lang="cs-CZ" sz="1400" dirty="0"/>
              <a:t> = ∞ - křivka poptávky je horizontální. Změna poptávaného množství je způsobena jinými faktory než cenou. (výroba kelímků a množství limonády, nepatrná změna ceny má nekonečný vliv na odezvu nabídky resp. poptávky)</a:t>
            </a:r>
          </a:p>
          <a:p>
            <a:r>
              <a:rPr lang="cs-CZ" sz="1400" b="1" dirty="0"/>
              <a:t>dokonale neelastická poptávka</a:t>
            </a:r>
            <a:r>
              <a:rPr lang="cs-CZ" sz="1400" dirty="0"/>
              <a:t> - </a:t>
            </a:r>
            <a:r>
              <a:rPr lang="cs-CZ" sz="1400" i="1" dirty="0"/>
              <a:t>E</a:t>
            </a:r>
            <a:r>
              <a:rPr lang="cs-CZ" sz="1400" baseline="-25000" dirty="0"/>
              <a:t>DP</a:t>
            </a:r>
            <a:r>
              <a:rPr lang="cs-CZ" sz="1400" dirty="0"/>
              <a:t> = 0 - křivka poptávky je vertikální. Poptávané množství se změnou ceny nemění. (půda v dané zemi, nabídka nebo poptávka po daném zboží je zcela nezávislá na její ceně)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A48D9BC-C9D8-C4EF-8397-C53ADC7ECA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32" t="52179" r="44868" b="16900"/>
          <a:stretch/>
        </p:blipFill>
        <p:spPr>
          <a:xfrm>
            <a:off x="2434394" y="3801464"/>
            <a:ext cx="3798083" cy="234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74900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b="1" dirty="0">
                <a:solidFill>
                  <a:schemeClr val="tx1"/>
                </a:solidFill>
              </a:rPr>
              <a:t>K procvičení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9550" y="3007658"/>
            <a:ext cx="8340725" cy="39779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400" b="1" u="sng" dirty="0">
              <a:solidFill>
                <a:srgbClr val="FF0000"/>
              </a:solidFill>
            </a:endParaRPr>
          </a:p>
          <a:p>
            <a:pPr marL="114300" indent="0">
              <a:buNone/>
            </a:pPr>
            <a:r>
              <a:rPr lang="cs-CZ" sz="2000" b="1" dirty="0" err="1"/>
              <a:t>epd</a:t>
            </a:r>
            <a:r>
              <a:rPr lang="cs-CZ" sz="2000" b="1" dirty="0"/>
              <a:t> = - 2</a:t>
            </a:r>
          </a:p>
          <a:p>
            <a:pPr marL="114300" indent="0">
              <a:buNone/>
            </a:pPr>
            <a:r>
              <a:rPr lang="cs-CZ" sz="2000" b="1" dirty="0" err="1"/>
              <a:t>ecd</a:t>
            </a:r>
            <a:r>
              <a:rPr lang="cs-CZ" sz="2000" b="1" dirty="0"/>
              <a:t> = - 0,5</a:t>
            </a:r>
          </a:p>
          <a:p>
            <a:pPr marL="114300" indent="0">
              <a:buNone/>
            </a:pPr>
            <a:r>
              <a:rPr lang="cs-CZ" sz="2000" dirty="0" err="1"/>
              <a:t>epd</a:t>
            </a:r>
            <a:r>
              <a:rPr lang="cs-CZ" sz="2000" dirty="0"/>
              <a:t> + </a:t>
            </a:r>
            <a:r>
              <a:rPr lang="cs-CZ" sz="2000" dirty="0" err="1"/>
              <a:t>ecd</a:t>
            </a:r>
            <a:r>
              <a:rPr lang="cs-CZ" sz="2000" dirty="0"/>
              <a:t> + </a:t>
            </a:r>
            <a:r>
              <a:rPr lang="cs-CZ" sz="2000" dirty="0" err="1"/>
              <a:t>eid</a:t>
            </a:r>
            <a:r>
              <a:rPr lang="cs-CZ" sz="2000" dirty="0"/>
              <a:t> = 0</a:t>
            </a:r>
          </a:p>
          <a:p>
            <a:pPr marL="114300" indent="0">
              <a:buNone/>
            </a:pPr>
            <a:r>
              <a:rPr lang="cs-CZ" sz="2000" dirty="0"/>
              <a:t>2 + (-0,5) + </a:t>
            </a:r>
            <a:r>
              <a:rPr lang="cs-CZ" sz="2000" dirty="0" err="1"/>
              <a:t>eid</a:t>
            </a:r>
            <a:r>
              <a:rPr lang="cs-CZ" sz="2000" dirty="0"/>
              <a:t> = 0</a:t>
            </a:r>
          </a:p>
          <a:p>
            <a:pPr marL="114300" indent="0">
              <a:buNone/>
            </a:pPr>
            <a:r>
              <a:rPr lang="cs-CZ" sz="2000" b="1" dirty="0" err="1"/>
              <a:t>eid</a:t>
            </a:r>
            <a:r>
              <a:rPr lang="cs-CZ" sz="2000" b="1" dirty="0"/>
              <a:t> = 2,5</a:t>
            </a:r>
          </a:p>
          <a:p>
            <a:pPr marL="114300" indent="0">
              <a:buNone/>
            </a:pPr>
            <a:r>
              <a:rPr lang="cs-CZ" sz="2000" b="1" dirty="0">
                <a:solidFill>
                  <a:srgbClr val="00B050"/>
                </a:solidFill>
              </a:rPr>
              <a:t>Jedná se o luxusní statek.</a:t>
            </a:r>
          </a:p>
          <a:p>
            <a:pPr marL="0" indent="0">
              <a:buNone/>
            </a:pPr>
            <a:endParaRPr lang="cs-CZ" sz="2400" b="1" u="sng" dirty="0">
              <a:solidFill>
                <a:srgbClr val="FF0000"/>
              </a:solidFill>
            </a:endParaRP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260E2F7-E6FD-6443-B957-B7861397345E}"/>
              </a:ext>
            </a:extLst>
          </p:cNvPr>
          <p:cNvSpPr txBox="1"/>
          <p:nvPr/>
        </p:nvSpPr>
        <p:spPr>
          <a:xfrm>
            <a:off x="209550" y="1225255"/>
            <a:ext cx="369857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Víte-li, že cenová elasticita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 statku ABC je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epd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= - 2 </a:t>
            </a:r>
            <a:b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křížová je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ecd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= - 0,5,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určete, zda se jedná o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normální: nezbytný, luxusní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nebo méněcenný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(podřadný statek).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BC0EA6CE-D134-6921-BDF5-0F1133D80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081297"/>
              </p:ext>
            </p:extLst>
          </p:nvPr>
        </p:nvGraphicFramePr>
        <p:xfrm>
          <a:off x="4070959" y="1400620"/>
          <a:ext cx="4863491" cy="43598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20813">
                  <a:extLst>
                    <a:ext uri="{9D8B030D-6E8A-4147-A177-3AD203B41FA5}">
                      <a16:colId xmlns:a16="http://schemas.microsoft.com/office/drawing/2014/main" val="886771238"/>
                    </a:ext>
                  </a:extLst>
                </a:gridCol>
                <a:gridCol w="1621339">
                  <a:extLst>
                    <a:ext uri="{9D8B030D-6E8A-4147-A177-3AD203B41FA5}">
                      <a16:colId xmlns:a16="http://schemas.microsoft.com/office/drawing/2014/main" val="150181008"/>
                    </a:ext>
                  </a:extLst>
                </a:gridCol>
                <a:gridCol w="1621339">
                  <a:extLst>
                    <a:ext uri="{9D8B030D-6E8A-4147-A177-3AD203B41FA5}">
                      <a16:colId xmlns:a16="http://schemas.microsoft.com/office/drawing/2014/main" val="868975062"/>
                    </a:ext>
                  </a:extLst>
                </a:gridCol>
              </a:tblGrid>
              <a:tr h="20276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solidFill>
                            <a:srgbClr val="C00000"/>
                          </a:solidFill>
                          <a:effectLst/>
                        </a:rPr>
                        <a:t>Cenová elasticita poptávky (</a:t>
                      </a:r>
                      <a:r>
                        <a:rPr lang="cs-CZ" sz="1200" b="1" dirty="0" err="1">
                          <a:solidFill>
                            <a:srgbClr val="C00000"/>
                          </a:solidFill>
                          <a:effectLst/>
                        </a:rPr>
                        <a:t>e</a:t>
                      </a:r>
                      <a:r>
                        <a:rPr lang="cs-CZ" sz="1200" b="1" baseline="-25000" dirty="0" err="1">
                          <a:solidFill>
                            <a:srgbClr val="C00000"/>
                          </a:solidFill>
                          <a:effectLst/>
                        </a:rPr>
                        <a:t>PD</a:t>
                      </a:r>
                      <a:r>
                        <a:rPr lang="cs-CZ" sz="1200" b="1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cs-CZ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Elastická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Jednotkově elastická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Neelastická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Dokonale elastická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Dokonale neelastická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(- ∞, - 1)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(- 1)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( - 1, 0)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∞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2902809"/>
                  </a:ext>
                </a:extLst>
              </a:tr>
              <a:tr h="16240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>
                          <a:solidFill>
                            <a:srgbClr val="C00000"/>
                          </a:solidFill>
                          <a:effectLst/>
                        </a:rPr>
                        <a:t>Důchodová elasticita poptávky (e</a:t>
                      </a:r>
                      <a:r>
                        <a:rPr lang="cs-CZ" sz="1200" b="1" baseline="-25000">
                          <a:solidFill>
                            <a:srgbClr val="C00000"/>
                          </a:solidFill>
                          <a:effectLst/>
                        </a:rPr>
                        <a:t>id</a:t>
                      </a:r>
                      <a:r>
                        <a:rPr lang="cs-CZ" sz="1200" b="1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cs-CZ" sz="12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Méněcenné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Normální:</a:t>
                      </a: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200" dirty="0">
                          <a:effectLst/>
                        </a:rPr>
                        <a:t>Nezbytné</a:t>
                      </a: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200" dirty="0">
                          <a:effectLst/>
                        </a:rPr>
                        <a:t>Luxusní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(- ∞, 0)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(0, ∞)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(0, 1)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(1, ∞)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289034"/>
                  </a:ext>
                </a:extLst>
              </a:tr>
              <a:tr h="7081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solidFill>
                            <a:srgbClr val="C00000"/>
                          </a:solidFill>
                          <a:effectLst/>
                        </a:rPr>
                        <a:t>Křížová elasticita poptávky (</a:t>
                      </a:r>
                      <a:r>
                        <a:rPr lang="cs-CZ" sz="1200" b="1" dirty="0" err="1">
                          <a:solidFill>
                            <a:srgbClr val="C00000"/>
                          </a:solidFill>
                          <a:effectLst/>
                        </a:rPr>
                        <a:t>e</a:t>
                      </a:r>
                      <a:r>
                        <a:rPr lang="cs-CZ" sz="1200" b="1" baseline="-25000" dirty="0" err="1">
                          <a:solidFill>
                            <a:srgbClr val="C00000"/>
                          </a:solidFill>
                          <a:effectLst/>
                        </a:rPr>
                        <a:t>cd</a:t>
                      </a:r>
                      <a:r>
                        <a:rPr lang="cs-CZ" sz="1200" b="1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cs-CZ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Komplementy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Substituty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-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+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6239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60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chemeClr val="tx1"/>
                </a:solidFill>
              </a:rPr>
              <a:t>K procvičení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675" name="Rectangle 3">
                <a:extLst>
                  <a:ext uri="{FF2B5EF4-FFF2-40B4-BE49-F238E27FC236}">
                    <a16:creationId xmlns:a16="http://schemas.microsoft.com/office/drawing/2014/main" id="{B4032FF4-CD4A-7E6B-E8CD-44B20D6070BA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93725" y="1515648"/>
                <a:ext cx="7956550" cy="4748627"/>
              </a:xfrm>
            </p:spPr>
            <p:txBody>
              <a:bodyPr>
                <a:normAutofit/>
              </a:bodyPr>
              <a:lstStyle/>
              <a:p>
                <a:pPr marL="0" lvl="0" indent="0" algn="just">
                  <a:buNone/>
                </a:pPr>
                <a:r>
                  <a:rPr lang="cs-CZ" sz="2400" b="1" dirty="0"/>
                  <a:t>Při ceně mléka 19 Kč nakupuje spotřebitel 14 ks měsíčně. Výrobce snížil cenu na 17 Kč za 1 ks a poptávané množství mléka spotřebitelem se zvýšilo na 18 ks měsíčně. Zjistěte velikost elasticity poptávky po mléku (zaokrouhlete na dvě desetinná místa).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 19 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č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14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𝑘𝑠</m:t>
                    </m:r>
                  </m:oMath>
                </a14:m>
                <a:endParaRPr lang="cs-CZ" sz="2400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17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č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𝑘𝑠</m:t>
                    </m:r>
                  </m:oMath>
                </a14:m>
                <a:endParaRPr lang="cs-CZ" sz="2400" dirty="0"/>
              </a:p>
              <a:p>
                <a:pPr marL="0" indent="0" algn="just">
                  <a:buNone/>
                </a:pPr>
                <a:endParaRPr lang="cs-CZ" sz="2400" dirty="0"/>
              </a:p>
              <a:p>
                <a:pPr marL="0" lvl="0" indent="0" algn="just">
                  <a:buNone/>
                </a:pPr>
                <a:endParaRPr lang="cs-CZ" sz="2400" dirty="0"/>
              </a:p>
            </p:txBody>
          </p:sp>
        </mc:Choice>
        <mc:Fallback>
          <p:sp>
            <p:nvSpPr>
              <p:cNvPr id="28675" name="Rectangle 3">
                <a:extLst>
                  <a:ext uri="{FF2B5EF4-FFF2-40B4-BE49-F238E27FC236}">
                    <a16:creationId xmlns:a16="http://schemas.microsoft.com/office/drawing/2014/main" id="{B4032FF4-CD4A-7E6B-E8CD-44B20D6070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3725" y="1515648"/>
                <a:ext cx="7956550" cy="4748627"/>
              </a:xfrm>
              <a:blipFill>
                <a:blip r:embed="rId2"/>
                <a:stretch>
                  <a:fillRect l="-1149" r="-114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28/32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457200" y="4573236"/>
                <a:ext cx="2719039" cy="1169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>
                          <a:latin typeface="Cambria Math" panose="02040503050406030204" pitchFamily="18" charset="0"/>
                        </a:rPr>
                        <m:t>𝑒𝑝𝑑</m:t>
                      </m:r>
                      <m:r>
                        <a:rPr lang="cs-CZ" sz="18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cs-CZ" sz="18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cs-CZ" sz="18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cs-CZ" sz="18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cs-CZ" sz="18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cs-CZ" sz="18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cs-CZ" sz="18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cs-CZ" sz="18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cs-CZ" sz="18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cs-CZ" sz="18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cs-CZ" sz="18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cs-CZ" sz="18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cs-CZ" sz="18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den>
                      </m:f>
                    </m:oMath>
                  </m:oMathPara>
                </a14:m>
                <a:endParaRPr lang="cs-CZ" sz="1800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573236"/>
                <a:ext cx="2719039" cy="11694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2973585" y="4567351"/>
                <a:ext cx="3013133" cy="1156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 smtClean="0">
                          <a:latin typeface="Cambria Math" panose="02040503050406030204" pitchFamily="18" charset="0"/>
                        </a:rPr>
                        <m:t>𝑒𝑝𝑑</m:t>
                      </m:r>
                      <m:r>
                        <a:rPr lang="cs-CZ" sz="18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800" i="0">
                                      <a:latin typeface="Cambria Math" panose="02040503050406030204" pitchFamily="18" charset="0"/>
                                    </a:rPr>
                                    <m:t>18−14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800" i="0">
                                      <a:latin typeface="Cambria Math" panose="02040503050406030204" pitchFamily="18" charset="0"/>
                                    </a:rPr>
                                    <m:t>14+18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800" i="0">
                                      <a:latin typeface="Cambria Math" panose="02040503050406030204" pitchFamily="18" charset="0"/>
                                    </a:rPr>
                                    <m:t>17−19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800" i="0">
                                      <a:latin typeface="Cambria Math" panose="02040503050406030204" pitchFamily="18" charset="0"/>
                                    </a:rPr>
                                    <m:t>19+17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cs-CZ" sz="1800" i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cs-CZ" sz="18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18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s-CZ" sz="18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1800" b="1" i="0" smtClean="0"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cs-CZ" sz="1800" b="1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85" y="4567351"/>
                <a:ext cx="3013133" cy="1156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/>
          <a:srcRect l="74395" t="56128" r="7878" b="13973"/>
          <a:stretch/>
        </p:blipFill>
        <p:spPr>
          <a:xfrm>
            <a:off x="5985384" y="3367668"/>
            <a:ext cx="2701416" cy="2562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368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83036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chemeClr val="tx1"/>
                </a:solidFill>
              </a:rPr>
              <a:t>K procvičení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137424"/>
            <a:ext cx="7956550" cy="5126852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cs-CZ" sz="2400" b="1" dirty="0"/>
              <a:t>Určete, o jaký typ statku se jedná, pokud jeho cena je 72 Kč a nakupujete jej v množství 10 ks. Pokud váš důchod vzroste z 16 000 na 20 000 Kč, budete nakupovat tohoto statku o 2 ks více.</a:t>
            </a:r>
          </a:p>
          <a:p>
            <a:pPr marL="0" lvl="0" indent="0" algn="just">
              <a:buNone/>
            </a:pPr>
            <a:endParaRPr lang="cs-CZ" sz="2400" b="1" dirty="0"/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29/32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593724" y="3610443"/>
                <a:ext cx="2494529" cy="15286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 panose="02040503050406030204" pitchFamily="18" charset="0"/>
                        </a:rPr>
                        <m:t>𝑒𝑖𝑑</m:t>
                      </m:r>
                      <m:r>
                        <a:rPr lang="cs-CZ" sz="24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4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cs-CZ" sz="2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cs-CZ" sz="2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4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cs-CZ" sz="2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4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cs-CZ" sz="2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cs-CZ" sz="24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cs-CZ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4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cs-CZ" sz="2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4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cs-CZ" sz="2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cs-CZ" sz="2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4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cs-CZ" sz="2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4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cs-CZ" sz="2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cs-CZ" sz="24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cs-CZ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4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cs-CZ" sz="2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24" y="3610443"/>
                <a:ext cx="2494529" cy="15286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593724" y="3134194"/>
                <a:ext cx="526066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Bef>
                    <a:spcPts val="360"/>
                  </a:spcBef>
                  <a:buSzPts val="18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latin typeface="Cambria Math" panose="02040503050406030204" pitchFamily="18" charset="0"/>
                            <a:sym typeface="Calibri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  <a:sym typeface="Calibri"/>
                          </a:rPr>
                          <m:t>𝐼</m:t>
                        </m:r>
                      </m:e>
                      <m:sub>
                        <m:r>
                          <a:rPr lang="cs-CZ" sz="2000" i="1">
                            <a:latin typeface="Cambria Math" panose="02040503050406030204" pitchFamily="18" charset="0"/>
                            <a:sym typeface="Calibri"/>
                          </a:rPr>
                          <m:t>1</m:t>
                        </m:r>
                      </m:sub>
                    </m:sSub>
                    <m:r>
                      <a:rPr lang="cs-CZ" sz="2000" i="1">
                        <a:latin typeface="Cambria Math" panose="02040503050406030204" pitchFamily="18" charset="0"/>
                        <a:sym typeface="Calibri"/>
                      </a:rPr>
                      <m:t>=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sym typeface="Calibri"/>
                      </a:rPr>
                      <m:t>16 000</m:t>
                    </m:r>
                    <m:r>
                      <a:rPr lang="cs-CZ" sz="2000" i="1">
                        <a:latin typeface="Cambria Math" panose="02040503050406030204" pitchFamily="18" charset="0"/>
                        <a:sym typeface="Calibri"/>
                      </a:rPr>
                      <m:t> </m:t>
                    </m:r>
                    <m:r>
                      <a:rPr lang="cs-CZ" sz="2000" i="1">
                        <a:latin typeface="Cambria Math" panose="02040503050406030204" pitchFamily="18" charset="0"/>
                        <a:sym typeface="Calibri"/>
                      </a:rPr>
                      <m:t>𝐾</m:t>
                    </m:r>
                    <m:r>
                      <a:rPr lang="cs-CZ" sz="2000" i="1">
                        <a:latin typeface="Cambria Math" panose="02040503050406030204" pitchFamily="18" charset="0"/>
                        <a:sym typeface="Calibri"/>
                      </a:rPr>
                      <m:t>č</m:t>
                    </m:r>
                  </m:oMath>
                </a14:m>
                <a:r>
                  <a:rPr lang="cs-CZ" sz="2000" dirty="0">
                    <a:latin typeface="Calibri"/>
                    <a:cs typeface="Calibri"/>
                    <a:sym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latin typeface="Cambria Math" panose="02040503050406030204" pitchFamily="18" charset="0"/>
                            <a:sym typeface="Calibri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  <a:sym typeface="Calibri"/>
                          </a:rPr>
                          <m:t>   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  <a:sym typeface="Calibri"/>
                          </a:rPr>
                          <m:t>𝐼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  <a:sym typeface="Calibri"/>
                          </a:rPr>
                          <m:t>2</m:t>
                        </m:r>
                      </m:sub>
                    </m:sSub>
                    <m:r>
                      <a:rPr lang="cs-CZ" sz="2000" i="1">
                        <a:latin typeface="Cambria Math" panose="02040503050406030204" pitchFamily="18" charset="0"/>
                        <a:sym typeface="Calibri"/>
                      </a:rPr>
                      <m:t>=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sym typeface="Calibri"/>
                      </a:rPr>
                      <m:t>20 000</m:t>
                    </m:r>
                    <m:r>
                      <a:rPr lang="cs-CZ" sz="2000" i="1">
                        <a:latin typeface="Cambria Math" panose="02040503050406030204" pitchFamily="18" charset="0"/>
                        <a:sym typeface="Calibri"/>
                      </a:rPr>
                      <m:t> </m:t>
                    </m:r>
                    <m:r>
                      <a:rPr lang="cs-CZ" sz="2000" i="1">
                        <a:latin typeface="Cambria Math" panose="02040503050406030204" pitchFamily="18" charset="0"/>
                        <a:sym typeface="Calibri"/>
                      </a:rPr>
                      <m:t>𝐾</m:t>
                    </m:r>
                    <m:r>
                      <a:rPr lang="cs-CZ" sz="2000" i="1">
                        <a:latin typeface="Cambria Math" panose="02040503050406030204" pitchFamily="18" charset="0"/>
                        <a:sym typeface="Calibri"/>
                      </a:rPr>
                      <m:t>č</m:t>
                    </m:r>
                    <m:r>
                      <a:rPr lang="cs-CZ" sz="2000" b="0" i="0" smtClean="0">
                        <a:latin typeface="Cambria Math" panose="02040503050406030204" pitchFamily="18" charset="0"/>
                        <a:sym typeface="Calibri"/>
                      </a:rPr>
                      <m:t> </m:t>
                    </m:r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  <a:sym typeface="Calibri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  <a:sym typeface="Calibri"/>
                          </a:rPr>
                          <m:t>   </m:t>
                        </m:r>
                        <m:r>
                          <a:rPr lang="cs-CZ" sz="2000" i="1">
                            <a:latin typeface="Cambria Math" panose="02040503050406030204" pitchFamily="18" charset="0"/>
                            <a:sym typeface="Calibri"/>
                          </a:rPr>
                          <m:t>𝑄</m:t>
                        </m:r>
                      </m:e>
                      <m:sub>
                        <m:r>
                          <a:rPr lang="cs-CZ" sz="2000" i="1">
                            <a:latin typeface="Cambria Math" panose="02040503050406030204" pitchFamily="18" charset="0"/>
                            <a:sym typeface="Calibri"/>
                          </a:rPr>
                          <m:t>2</m:t>
                        </m:r>
                      </m:sub>
                    </m:sSub>
                    <m:r>
                      <a:rPr lang="cs-CZ" sz="2000" i="1">
                        <a:latin typeface="Cambria Math" panose="02040503050406030204" pitchFamily="18" charset="0"/>
                        <a:sym typeface="Calibri"/>
                      </a:rPr>
                      <m:t>=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sym typeface="Calibri"/>
                      </a:rPr>
                      <m:t>12</m:t>
                    </m:r>
                    <m:r>
                      <a:rPr lang="cs-CZ" sz="2000" i="1">
                        <a:latin typeface="Cambria Math" panose="02040503050406030204" pitchFamily="18" charset="0"/>
                        <a:sym typeface="Calibri"/>
                      </a:rPr>
                      <m:t> 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sym typeface="Calibri"/>
                      </a:rPr>
                      <m:t>𝑘𝑠</m:t>
                    </m:r>
                  </m:oMath>
                </a14:m>
                <a:endParaRPr lang="cs-CZ" sz="2000" dirty="0">
                  <a:latin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24" y="3134194"/>
                <a:ext cx="5260665" cy="400110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593725" y="2706275"/>
                <a:ext cx="4572000" cy="4001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spcBef>
                    <a:spcPts val="360"/>
                  </a:spcBef>
                  <a:buSzPts val="1800"/>
                </a:pP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 panose="02040503050406030204" pitchFamily="18" charset="0"/>
                        <a:sym typeface="Calibri"/>
                      </a:rPr>
                      <m:t>𝑃</m:t>
                    </m:r>
                    <m:r>
                      <a:rPr lang="cs-CZ" sz="2000" i="1">
                        <a:latin typeface="Cambria Math" panose="02040503050406030204" pitchFamily="18" charset="0"/>
                        <a:sym typeface="Calibri"/>
                      </a:rPr>
                      <m:t>=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sym typeface="Calibri"/>
                      </a:rPr>
                      <m:t>72</m:t>
                    </m:r>
                    <m:r>
                      <a:rPr lang="cs-CZ" sz="2000" i="1">
                        <a:latin typeface="Cambria Math" panose="02040503050406030204" pitchFamily="18" charset="0"/>
                        <a:sym typeface="Calibri"/>
                      </a:rPr>
                      <m:t> </m:t>
                    </m:r>
                    <m:r>
                      <a:rPr lang="cs-CZ" sz="2000" i="1">
                        <a:latin typeface="Cambria Math" panose="02040503050406030204" pitchFamily="18" charset="0"/>
                        <a:sym typeface="Calibri"/>
                      </a:rPr>
                      <m:t>𝐾</m:t>
                    </m:r>
                    <m:r>
                      <a:rPr lang="cs-CZ" sz="2000" i="1">
                        <a:latin typeface="Cambria Math" panose="02040503050406030204" pitchFamily="18" charset="0"/>
                        <a:sym typeface="Calibri"/>
                      </a:rPr>
                      <m:t>č</m:t>
                    </m:r>
                  </m:oMath>
                </a14:m>
                <a:r>
                  <a:rPr lang="cs-CZ" sz="2000" dirty="0">
                    <a:latin typeface="Calibri"/>
                    <a:cs typeface="Calibri"/>
                    <a:sym typeface="Calibri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  <a:sym typeface="Calibri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 panose="02040503050406030204" pitchFamily="18" charset="0"/>
                            <a:sym typeface="Calibri"/>
                          </a:rPr>
                          <m:t>𝑄</m:t>
                        </m:r>
                      </m:e>
                      <m:sub>
                        <m:r>
                          <a:rPr lang="cs-CZ" sz="2000" i="1">
                            <a:latin typeface="Cambria Math" panose="02040503050406030204" pitchFamily="18" charset="0"/>
                            <a:sym typeface="Calibri"/>
                          </a:rPr>
                          <m:t>1</m:t>
                        </m:r>
                      </m:sub>
                    </m:sSub>
                    <m:r>
                      <a:rPr lang="cs-CZ" sz="2000" i="1">
                        <a:latin typeface="Cambria Math" panose="02040503050406030204" pitchFamily="18" charset="0"/>
                        <a:sym typeface="Calibri"/>
                      </a:rPr>
                      <m:t>=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sym typeface="Calibri"/>
                      </a:rPr>
                      <m:t>10</m:t>
                    </m:r>
                    <m:r>
                      <a:rPr lang="cs-CZ" sz="2000" i="1">
                        <a:latin typeface="Cambria Math" panose="02040503050406030204" pitchFamily="18" charset="0"/>
                        <a:sym typeface="Calibri"/>
                      </a:rPr>
                      <m:t> 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sym typeface="Calibri"/>
                      </a:rPr>
                      <m:t>𝑘𝑠</m:t>
                    </m:r>
                  </m:oMath>
                </a14:m>
                <a:endParaRPr lang="cs-CZ" sz="2000" dirty="0">
                  <a:latin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25" y="2706275"/>
                <a:ext cx="4572000" cy="400110"/>
              </a:xfrm>
              <a:prstGeom prst="rect">
                <a:avLst/>
              </a:prstGeom>
              <a:blipFill>
                <a:blip r:embed="rId4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3088253" y="3742626"/>
                <a:ext cx="3554948" cy="1156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>
                          <a:latin typeface="Cambria Math" panose="02040503050406030204" pitchFamily="18" charset="0"/>
                        </a:rPr>
                        <m:t>𝑒𝑖𝑑</m:t>
                      </m:r>
                      <m:r>
                        <a:rPr lang="cs-CZ" sz="18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800" i="0">
                                      <a:latin typeface="Cambria Math" panose="02040503050406030204" pitchFamily="18" charset="0"/>
                                    </a:rPr>
                                    <m:t>12−10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800" i="0">
                                      <a:latin typeface="Cambria Math" panose="02040503050406030204" pitchFamily="18" charset="0"/>
                                    </a:rPr>
                                    <m:t>10+12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800" i="0">
                                      <a:latin typeface="Cambria Math" panose="02040503050406030204" pitchFamily="18" charset="0"/>
                                    </a:rPr>
                                    <m:t>18000−16000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800" i="0">
                                      <a:latin typeface="Cambria Math" panose="02040503050406030204" pitchFamily="18" charset="0"/>
                                    </a:rPr>
                                    <m:t>16000+18000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cs-CZ" sz="1800" i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cs-CZ" sz="18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sz="18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1800" b="1" i="0">
                          <a:latin typeface="Cambria Math" panose="02040503050406030204" pitchFamily="18" charset="0"/>
                        </a:rPr>
                        <m:t>𝟓𝟓</m:t>
                      </m:r>
                    </m:oMath>
                  </m:oMathPara>
                </a14:m>
                <a:endParaRPr lang="cs-CZ" sz="1800" b="1" dirty="0"/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253" y="3742626"/>
                <a:ext cx="3554948" cy="1156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délník 9"/>
          <p:cNvSpPr/>
          <p:nvPr/>
        </p:nvSpPr>
        <p:spPr>
          <a:xfrm>
            <a:off x="515666" y="5400195"/>
            <a:ext cx="32447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cs-CZ" sz="2000" b="1" dirty="0"/>
              <a:t>Statek normální (luxusní)</a:t>
            </a:r>
          </a:p>
        </p:txBody>
      </p:sp>
    </p:spTree>
    <p:extLst>
      <p:ext uri="{BB962C8B-B14F-4D97-AF65-F5344CB8AC3E}">
        <p14:creationId xmlns:p14="http://schemas.microsoft.com/office/powerpoint/2010/main" val="180285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76196"/>
            <a:ext cx="8229600" cy="841441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Odvození poptávkové křivky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70852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dirty="0"/>
              <a:t>poptávka po určitém druhu zboží</a:t>
            </a:r>
          </a:p>
          <a:p>
            <a:pPr lvl="1" eaLnBrk="1" hangingPunct="1">
              <a:defRPr/>
            </a:pPr>
            <a:r>
              <a:rPr lang="cs-CZ" sz="2400" dirty="0"/>
              <a:t>závisí především na </a:t>
            </a:r>
            <a:r>
              <a:rPr lang="cs-CZ" sz="2400" b="1" dirty="0"/>
              <a:t>ceně</a:t>
            </a:r>
            <a:r>
              <a:rPr lang="cs-CZ" sz="2400" dirty="0"/>
              <a:t> daného zboží</a:t>
            </a:r>
          </a:p>
          <a:p>
            <a:pPr lvl="1" eaLnBrk="1" hangingPunct="1">
              <a:defRPr/>
            </a:pPr>
            <a:r>
              <a:rPr lang="cs-CZ" sz="2400" dirty="0"/>
              <a:t>s </a:t>
            </a:r>
            <a:r>
              <a:rPr lang="cs-CZ" sz="2400" b="1" dirty="0"/>
              <a:t>růstem</a:t>
            </a:r>
            <a:r>
              <a:rPr lang="cs-CZ" sz="2400" dirty="0"/>
              <a:t> ceny poptávka obvykle </a:t>
            </a:r>
            <a:r>
              <a:rPr lang="cs-CZ" sz="2400" b="1" dirty="0"/>
              <a:t>klesá</a:t>
            </a:r>
          </a:p>
          <a:p>
            <a:pPr marL="571500" lvl="1" indent="0" eaLnBrk="1" hangingPunct="1">
              <a:buNone/>
              <a:defRPr/>
            </a:pPr>
            <a:endParaRPr lang="cs-CZ" sz="2400" b="1" dirty="0"/>
          </a:p>
        </p:txBody>
      </p:sp>
      <p:sp>
        <p:nvSpPr>
          <p:cNvPr id="6" name="Obdélník 5"/>
          <p:cNvSpPr/>
          <p:nvPr/>
        </p:nvSpPr>
        <p:spPr>
          <a:xfrm>
            <a:off x="4465529" y="2971681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Křivka tržní poptávky vyjadřuje graficky vztah mezi poptávaným množstvím Q a cenou 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Kterýkoliv bod na křivce tržní poptávky vyjadřuje optimální objem nakupovaného zboží při dané ceně. Křivka poptávky je tedy shodná s křivkou mezního užitku.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09" y="2967920"/>
            <a:ext cx="3231716" cy="3043002"/>
          </a:xfrm>
          <a:prstGeom prst="rect">
            <a:avLst/>
          </a:prstGeom>
        </p:spPr>
      </p:pic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842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83036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chemeClr val="tx1"/>
                </a:solidFill>
              </a:rPr>
              <a:t>K procvičení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137424"/>
            <a:ext cx="7956550" cy="5126852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cs-CZ" sz="2400" b="1" dirty="0"/>
              <a:t>Při ceně kofoly 30 Kč nakupuje spotřebitel 14 ks měsíčně. Výrobce snížil cenu na 27 Kč a poptávané množství kofoly spotřebitelem se zvýšilo na 18 ks měsíčně. Zjistěte velikost .................. elasticity poptávky po kofole.</a:t>
            </a: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30/32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953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83036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chemeClr val="tx1"/>
                </a:solidFill>
              </a:rPr>
              <a:t>K procvičení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137424"/>
            <a:ext cx="7956550" cy="5126852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cs-CZ" sz="2400" b="1" dirty="0"/>
              <a:t>Při ceně kofoly 30 Kč nakupuje spotřebitel 14 ks měsíčně. Výrobce snížil cenu na 27 Kč a poptávané množství kofoly spotřebitelem se zvýšilo na 18 ks měsíčně. Zjistěte velikost ...</a:t>
            </a:r>
            <a:r>
              <a:rPr lang="cs-CZ" sz="2400" b="1" dirty="0">
                <a:solidFill>
                  <a:srgbClr val="C00000"/>
                </a:solidFill>
              </a:rPr>
              <a:t>cenové</a:t>
            </a:r>
            <a:r>
              <a:rPr lang="cs-CZ" sz="2400" b="1" dirty="0"/>
              <a:t>..... elasticity poptávky po kofole.</a:t>
            </a: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31/32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593724" y="3134194"/>
                <a:ext cx="526066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Bef>
                    <a:spcPts val="360"/>
                  </a:spcBef>
                  <a:buSzPts val="18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latin typeface="Cambria Math" panose="02040503050406030204" pitchFamily="18" charset="0"/>
                            <a:sym typeface="Calibri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  <a:sym typeface="Calibri"/>
                          </a:rPr>
                          <m:t>𝑃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  <a:sym typeface="Calibri"/>
                          </a:rPr>
                          <m:t>2</m:t>
                        </m:r>
                      </m:sub>
                    </m:sSub>
                    <m:r>
                      <a:rPr lang="cs-CZ" sz="2000" i="1">
                        <a:latin typeface="Cambria Math" panose="02040503050406030204" pitchFamily="18" charset="0"/>
                        <a:sym typeface="Calibri"/>
                      </a:rPr>
                      <m:t>=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sym typeface="Calibri"/>
                      </a:rPr>
                      <m:t>27 </m:t>
                    </m:r>
                    <m:r>
                      <a:rPr lang="cs-CZ" sz="2000" i="1">
                        <a:latin typeface="Cambria Math" panose="02040503050406030204" pitchFamily="18" charset="0"/>
                        <a:sym typeface="Calibri"/>
                      </a:rPr>
                      <m:t>𝐾</m:t>
                    </m:r>
                    <m:r>
                      <a:rPr lang="cs-CZ" sz="2000" i="1">
                        <a:latin typeface="Cambria Math" panose="02040503050406030204" pitchFamily="18" charset="0"/>
                        <a:sym typeface="Calibri"/>
                      </a:rPr>
                      <m:t>č</m:t>
                    </m:r>
                  </m:oMath>
                </a14:m>
                <a:r>
                  <a:rPr lang="cs-CZ" sz="2000" dirty="0">
                    <a:latin typeface="Calibri"/>
                    <a:cs typeface="Calibri"/>
                    <a:sym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  <a:sym typeface="Calibri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  <a:sym typeface="Calibri"/>
                          </a:rPr>
                          <m:t>    </m:t>
                        </m:r>
                        <m:r>
                          <a:rPr lang="cs-CZ" sz="2000" i="1">
                            <a:latin typeface="Cambria Math" panose="02040503050406030204" pitchFamily="18" charset="0"/>
                            <a:sym typeface="Calibri"/>
                          </a:rPr>
                          <m:t>𝑄</m:t>
                        </m:r>
                      </m:e>
                      <m:sub>
                        <m:r>
                          <a:rPr lang="cs-CZ" sz="2000" i="1">
                            <a:latin typeface="Cambria Math" panose="02040503050406030204" pitchFamily="18" charset="0"/>
                            <a:sym typeface="Calibri"/>
                          </a:rPr>
                          <m:t>2</m:t>
                        </m:r>
                      </m:sub>
                    </m:sSub>
                    <m:r>
                      <a:rPr lang="cs-CZ" sz="2000" i="1">
                        <a:latin typeface="Cambria Math" panose="02040503050406030204" pitchFamily="18" charset="0"/>
                        <a:sym typeface="Calibri"/>
                      </a:rPr>
                      <m:t>=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sym typeface="Calibri"/>
                      </a:rPr>
                      <m:t>18</m:t>
                    </m:r>
                    <m:r>
                      <a:rPr lang="cs-CZ" sz="2000" i="1">
                        <a:latin typeface="Cambria Math" panose="02040503050406030204" pitchFamily="18" charset="0"/>
                        <a:sym typeface="Calibri"/>
                      </a:rPr>
                      <m:t> 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sym typeface="Calibri"/>
                      </a:rPr>
                      <m:t>𝑘𝑠</m:t>
                    </m:r>
                  </m:oMath>
                </a14:m>
                <a:endParaRPr lang="cs-CZ" sz="2000" dirty="0">
                  <a:latin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24" y="3134194"/>
                <a:ext cx="5260665" cy="400110"/>
              </a:xfrm>
              <a:prstGeom prst="rect">
                <a:avLst/>
              </a:prstGeom>
              <a:blipFill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593725" y="2706275"/>
                <a:ext cx="4572000" cy="4001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spcBef>
                    <a:spcPts val="360"/>
                  </a:spcBef>
                  <a:buSzPts val="18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latin typeface="Cambria Math" panose="02040503050406030204" pitchFamily="18" charset="0"/>
                            <a:sym typeface="Calibri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  <a:sym typeface="Calibri"/>
                          </a:rPr>
                          <m:t>𝑃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  <a:sym typeface="Calibri"/>
                          </a:rPr>
                          <m:t>1</m:t>
                        </m:r>
                      </m:sub>
                    </m:sSub>
                    <m:r>
                      <a:rPr lang="cs-CZ" sz="2000" i="1">
                        <a:latin typeface="Cambria Math" panose="02040503050406030204" pitchFamily="18" charset="0"/>
                        <a:sym typeface="Calibri"/>
                      </a:rPr>
                      <m:t>=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sym typeface="Calibri"/>
                      </a:rPr>
                      <m:t>30</m:t>
                    </m:r>
                    <m:r>
                      <a:rPr lang="cs-CZ" sz="2000" i="1">
                        <a:latin typeface="Cambria Math" panose="02040503050406030204" pitchFamily="18" charset="0"/>
                        <a:sym typeface="Calibri"/>
                      </a:rPr>
                      <m:t> </m:t>
                    </m:r>
                    <m:r>
                      <a:rPr lang="cs-CZ" sz="2000" i="1">
                        <a:latin typeface="Cambria Math" panose="02040503050406030204" pitchFamily="18" charset="0"/>
                        <a:sym typeface="Calibri"/>
                      </a:rPr>
                      <m:t>𝐾</m:t>
                    </m:r>
                    <m:r>
                      <a:rPr lang="cs-CZ" sz="2000" i="1">
                        <a:latin typeface="Cambria Math" panose="02040503050406030204" pitchFamily="18" charset="0"/>
                        <a:sym typeface="Calibri"/>
                      </a:rPr>
                      <m:t>č</m:t>
                    </m:r>
                  </m:oMath>
                </a14:m>
                <a:r>
                  <a:rPr lang="cs-CZ" sz="2000" dirty="0">
                    <a:latin typeface="Calibri"/>
                    <a:cs typeface="Calibri"/>
                    <a:sym typeface="Calibri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  <a:sym typeface="Calibri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 panose="02040503050406030204" pitchFamily="18" charset="0"/>
                            <a:sym typeface="Calibri"/>
                          </a:rPr>
                          <m:t>𝑄</m:t>
                        </m:r>
                      </m:e>
                      <m:sub>
                        <m:r>
                          <a:rPr lang="cs-CZ" sz="2000" i="1">
                            <a:latin typeface="Cambria Math" panose="02040503050406030204" pitchFamily="18" charset="0"/>
                            <a:sym typeface="Calibri"/>
                          </a:rPr>
                          <m:t>1</m:t>
                        </m:r>
                      </m:sub>
                    </m:sSub>
                    <m:r>
                      <a:rPr lang="cs-CZ" sz="2000" i="1">
                        <a:latin typeface="Cambria Math" panose="02040503050406030204" pitchFamily="18" charset="0"/>
                        <a:sym typeface="Calibri"/>
                      </a:rPr>
                      <m:t>=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sym typeface="Calibri"/>
                      </a:rPr>
                      <m:t>14</m:t>
                    </m:r>
                    <m:r>
                      <a:rPr lang="cs-CZ" sz="2000" i="1">
                        <a:latin typeface="Cambria Math" panose="02040503050406030204" pitchFamily="18" charset="0"/>
                        <a:sym typeface="Calibri"/>
                      </a:rPr>
                      <m:t> 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sym typeface="Calibri"/>
                      </a:rPr>
                      <m:t>𝑘𝑠</m:t>
                    </m:r>
                  </m:oMath>
                </a14:m>
                <a:endParaRPr lang="cs-CZ" sz="2000" dirty="0">
                  <a:latin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25" y="2706275"/>
                <a:ext cx="4572000" cy="400110"/>
              </a:xfrm>
              <a:prstGeom prst="rect">
                <a:avLst/>
              </a:prstGeom>
              <a:blipFill>
                <a:blip r:embed="rId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/>
              <p:cNvSpPr/>
              <p:nvPr/>
            </p:nvSpPr>
            <p:spPr>
              <a:xfrm>
                <a:off x="457200" y="3764479"/>
                <a:ext cx="2719039" cy="1169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>
                          <a:latin typeface="Cambria Math" panose="02040503050406030204" pitchFamily="18" charset="0"/>
                        </a:rPr>
                        <m:t>𝑒𝑝𝑑</m:t>
                      </m:r>
                      <m:r>
                        <a:rPr lang="cs-CZ" sz="18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cs-CZ" sz="18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cs-CZ" sz="18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cs-CZ" sz="18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cs-CZ" sz="18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cs-CZ" sz="18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cs-CZ" sz="18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cs-CZ" sz="18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cs-CZ" sz="18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cs-CZ" sz="18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cs-CZ" sz="18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cs-CZ" sz="18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cs-CZ" sz="18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den>
                      </m:f>
                    </m:oMath>
                  </m:oMathPara>
                </a14:m>
                <a:endParaRPr lang="cs-CZ" sz="1800" dirty="0"/>
              </a:p>
            </p:txBody>
          </p:sp>
        </mc:Choice>
        <mc:Fallback xmlns=""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764479"/>
                <a:ext cx="2719039" cy="11694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délník 15"/>
              <p:cNvSpPr/>
              <p:nvPr/>
            </p:nvSpPr>
            <p:spPr>
              <a:xfrm>
                <a:off x="3176239" y="3777303"/>
                <a:ext cx="3013133" cy="1156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 smtClean="0">
                          <a:latin typeface="Cambria Math" panose="02040503050406030204" pitchFamily="18" charset="0"/>
                        </a:rPr>
                        <m:t>𝑒𝑝𝑑</m:t>
                      </m:r>
                      <m:r>
                        <a:rPr lang="cs-CZ" sz="18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800" i="0">
                                      <a:latin typeface="Cambria Math" panose="02040503050406030204" pitchFamily="18" charset="0"/>
                                    </a:rPr>
                                    <m:t>18−14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800" i="0">
                                      <a:latin typeface="Cambria Math" panose="02040503050406030204" pitchFamily="18" charset="0"/>
                                    </a:rPr>
                                    <m:t>14+18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800" i="0">
                                      <a:latin typeface="Cambria Math" panose="02040503050406030204" pitchFamily="18" charset="0"/>
                                    </a:rPr>
                                    <m:t>27−30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800" i="0">
                                      <a:latin typeface="Cambria Math" panose="02040503050406030204" pitchFamily="18" charset="0"/>
                                    </a:rPr>
                                    <m:t>30+27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cs-CZ" sz="1800" i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cs-CZ" sz="18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18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s-CZ" sz="18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1800" b="1" i="0">
                          <a:latin typeface="Cambria Math" panose="02040503050406030204" pitchFamily="18" charset="0"/>
                        </a:rPr>
                        <m:t>𝟑𝟖</m:t>
                      </m:r>
                    </m:oMath>
                  </m:oMathPara>
                </a14:m>
                <a:endParaRPr lang="cs-CZ" sz="1800" b="1" dirty="0"/>
              </a:p>
            </p:txBody>
          </p:sp>
        </mc:Choice>
        <mc:Fallback xmlns="">
          <p:sp>
            <p:nvSpPr>
              <p:cNvPr id="16" name="Obdélní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239" y="3777303"/>
                <a:ext cx="3013133" cy="1156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457200" y="5324185"/>
            <a:ext cx="284834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Tx/>
            </a:pPr>
            <a:r>
              <a:rPr lang="cs-CZ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Poptávka je elastická</a:t>
            </a:r>
          </a:p>
        </p:txBody>
      </p:sp>
    </p:spTree>
    <p:extLst>
      <p:ext uri="{BB962C8B-B14F-4D97-AF65-F5344CB8AC3E}">
        <p14:creationId xmlns:p14="http://schemas.microsoft.com/office/powerpoint/2010/main" val="25546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76196"/>
            <a:ext cx="8229600" cy="841441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Odvození poptávkové křivky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90805"/>
            <a:ext cx="8229600" cy="453535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/>
              <a:t>Na poptávku mají vliv i </a:t>
            </a:r>
            <a:r>
              <a:rPr lang="cs-CZ" b="1" dirty="0"/>
              <a:t>necenové faktory:</a:t>
            </a:r>
          </a:p>
          <a:p>
            <a:pPr lvl="1" eaLnBrk="1" hangingPunct="1">
              <a:defRPr/>
            </a:pPr>
            <a:r>
              <a:rPr lang="cs-CZ" dirty="0"/>
              <a:t>průměrná </a:t>
            </a:r>
            <a:r>
              <a:rPr lang="cs-CZ" b="1" dirty="0"/>
              <a:t>úroveň důchodů,</a:t>
            </a:r>
          </a:p>
          <a:p>
            <a:pPr lvl="1" eaLnBrk="1" hangingPunct="1">
              <a:defRPr/>
            </a:pPr>
            <a:r>
              <a:rPr lang="cs-CZ" b="1" dirty="0"/>
              <a:t>počet obyvatel,</a:t>
            </a:r>
          </a:p>
          <a:p>
            <a:pPr lvl="1" eaLnBrk="1" hangingPunct="1">
              <a:defRPr/>
            </a:pPr>
            <a:r>
              <a:rPr lang="cs-CZ" b="1" dirty="0"/>
              <a:t>preference spotřebitele</a:t>
            </a:r>
            <a:r>
              <a:rPr lang="cs-CZ" dirty="0"/>
              <a:t> (vliv reklamy),</a:t>
            </a:r>
          </a:p>
          <a:p>
            <a:pPr lvl="1" eaLnBrk="1" hangingPunct="1">
              <a:defRPr/>
            </a:pPr>
            <a:r>
              <a:rPr lang="cs-CZ" b="1" dirty="0"/>
              <a:t>specifické faktory</a:t>
            </a:r>
            <a:r>
              <a:rPr lang="cs-CZ" dirty="0"/>
              <a:t> (podnebí, počasí, nákupní horečka),</a:t>
            </a:r>
          </a:p>
          <a:p>
            <a:pPr lvl="1" eaLnBrk="1" hangingPunct="1">
              <a:defRPr/>
            </a:pPr>
            <a:r>
              <a:rPr lang="cs-CZ" dirty="0"/>
              <a:t>ceny a dostupnost </a:t>
            </a:r>
            <a:r>
              <a:rPr lang="cs-CZ" b="1" dirty="0"/>
              <a:t>substitučního </a:t>
            </a:r>
            <a:r>
              <a:rPr lang="cs-CZ" dirty="0"/>
              <a:t>a</a:t>
            </a:r>
            <a:r>
              <a:rPr lang="cs-CZ" b="1" dirty="0"/>
              <a:t> komplementárního zboží.</a:t>
            </a:r>
          </a:p>
        </p:txBody>
      </p:sp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304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C1B57844-C15D-4DE7-A25C-C3149399F65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5800" y="619125"/>
            <a:ext cx="7772400" cy="5064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b="1" dirty="0">
                <a:solidFill>
                  <a:srgbClr val="C00000"/>
                </a:solidFill>
              </a:rPr>
              <a:t>Formování poptávky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341438"/>
            <a:ext cx="7772400" cy="4678362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Budeme hovořit o </a:t>
            </a:r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POPTÁVCE INDIVIDUÁLNÍ</a:t>
            </a:r>
          </a:p>
          <a:p>
            <a:pPr lvl="1"/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množství statku, které chce spotřebitel při dané ceně tohoto statku spotřebovávat.</a:t>
            </a:r>
          </a:p>
          <a:p>
            <a:pPr eaLnBrk="1" hangingPunct="1"/>
            <a:r>
              <a:rPr lang="cs-CZ" altLang="cs-CZ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Individuální poptávka 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– vzájemný vztah mezi cenou  a poptávaným množstvím statku.</a:t>
            </a:r>
          </a:p>
          <a:p>
            <a:pPr eaLnBrk="1" hangingPunct="1"/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Předpoklad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– nedochází ke změně ceny statku y a důchodu, ale jen ke změně ceny statku x:</a:t>
            </a:r>
          </a:p>
          <a:p>
            <a:pPr lvl="1"/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změna sklonu BL,</a:t>
            </a:r>
          </a:p>
          <a:p>
            <a:pPr lvl="1"/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klesá-li cena x – BL se stává plošší.</a:t>
            </a:r>
          </a:p>
        </p:txBody>
      </p:sp>
      <p:sp>
        <p:nvSpPr>
          <p:cNvPr id="7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77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C1B57844-C15D-4DE7-A25C-C3149399F65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5800" y="619125"/>
            <a:ext cx="7772400" cy="5064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b="1" dirty="0">
                <a:solidFill>
                  <a:srgbClr val="C00000"/>
                </a:solidFill>
              </a:rPr>
              <a:t>Formování poptávky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341438"/>
            <a:ext cx="7772400" cy="4678362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Mění-li se cena x a BL je plošší, vymezují se nové rovnovážné koše.</a:t>
            </a: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Propojíme tyto body </a:t>
            </a:r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OPTIMA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a získáme </a:t>
            </a:r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CENOVOU SPOTŘEBNÍ KŘIVKU PCC.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192811"/>
            <a:ext cx="4514850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656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C1B57844-C15D-4DE7-A25C-C3149399F65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5800" y="619125"/>
            <a:ext cx="7772400" cy="5064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b="1" dirty="0">
                <a:solidFill>
                  <a:srgbClr val="C00000"/>
                </a:solidFill>
              </a:rPr>
              <a:t>Formování poptávky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505414"/>
            <a:ext cx="7772400" cy="451438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PCC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zachycuje všechny spotřební koše, při kterých spotřebitel maximalizuje svou užitečnost v okamžiku, kdy dochází ke změně ceny jednoho ze statků obsažených v tomto spotřebním koši.</a:t>
            </a:r>
          </a:p>
          <a:p>
            <a:pPr eaLnBrk="1" hangingPunct="1"/>
            <a:endParaRPr lang="cs-CZ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tvar PCC 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– vliv změny statku na poptávku po tomto statku.</a:t>
            </a:r>
          </a:p>
          <a:p>
            <a:pPr eaLnBrk="1" hangingPunct="1"/>
            <a:endParaRPr lang="cs-CZ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247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C1B57844-C15D-4DE7-A25C-C3149399F65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5800" y="619125"/>
            <a:ext cx="7772400" cy="5064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b="1" dirty="0">
                <a:solidFill>
                  <a:srgbClr val="C00000"/>
                </a:solidFill>
              </a:rPr>
              <a:t>Formování poptávky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94262"/>
            <a:ext cx="7772400" cy="4525537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pozitivní sklon 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– pokles ceny x        zvýšení poptávky po x i y</a:t>
            </a:r>
          </a:p>
          <a:p>
            <a:pPr eaLnBrk="1" hangingPunct="1"/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negativní sklon 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– pokles ceny x        zvýšení poptávky po x a snížení poptávky po y</a:t>
            </a:r>
          </a:p>
          <a:p>
            <a:pPr eaLnBrk="1" hangingPunct="1"/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zpětně zakřivený tvar 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– pokles ceny x          snížení poptávky po x a zvýšení poptávky po y </a:t>
            </a:r>
          </a:p>
          <a:p>
            <a:pPr lvl="1"/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GIFFENŮV STATEK</a:t>
            </a:r>
          </a:p>
          <a:p>
            <a:pPr lvl="1"/>
            <a:endParaRPr lang="cs-CZ" alt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5586761" y="1696843"/>
            <a:ext cx="434898" cy="211873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5694555" y="2639122"/>
            <a:ext cx="434898" cy="211873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6627541" y="3545157"/>
            <a:ext cx="434898" cy="211873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464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C1B57844-C15D-4DE7-A25C-C3149399F65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5800" y="619125"/>
            <a:ext cx="7772400" cy="5064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b="1" dirty="0">
                <a:solidFill>
                  <a:srgbClr val="C00000"/>
                </a:solidFill>
              </a:rPr>
              <a:t>Formování poptávky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338146"/>
            <a:ext cx="7772400" cy="4681653"/>
          </a:xfrm>
        </p:spPr>
        <p:txBody>
          <a:bodyPr>
            <a:noAutofit/>
          </a:bodyPr>
          <a:lstStyle/>
          <a:p>
            <a:r>
              <a:rPr lang="cs-CZ" sz="2800" b="1" dirty="0" err="1"/>
              <a:t>Giffenův</a:t>
            </a:r>
            <a:r>
              <a:rPr lang="cs-CZ" sz="2800" b="1" dirty="0"/>
              <a:t> statek </a:t>
            </a:r>
            <a:r>
              <a:rPr lang="cs-CZ" sz="2800" dirty="0"/>
              <a:t>– jedná se o méněcenný statek, u kterého se s poklesem jeho ceny paradoxně snižuje poptávané množství a naopak.</a:t>
            </a:r>
          </a:p>
          <a:p>
            <a:r>
              <a:rPr lang="cs-CZ" sz="2800" dirty="0"/>
              <a:t>Pro </a:t>
            </a:r>
            <a:r>
              <a:rPr lang="cs-CZ" sz="2800" dirty="0" err="1"/>
              <a:t>Giffenovy</a:t>
            </a:r>
            <a:r>
              <a:rPr lang="cs-CZ" sz="2800" dirty="0"/>
              <a:t> statky platí následující podmínky:</a:t>
            </a:r>
          </a:p>
          <a:p>
            <a:pPr lvl="1"/>
            <a:r>
              <a:rPr lang="cs-CZ" sz="2400" b="1" dirty="0"/>
              <a:t>Základní zboží:</a:t>
            </a:r>
            <a:r>
              <a:rPr lang="cs-CZ" sz="2400" dirty="0"/>
              <a:t> Zboží, které tvoří podstatnou část výdajů domácnosti (jako potraviny).</a:t>
            </a:r>
          </a:p>
          <a:p>
            <a:pPr lvl="1"/>
            <a:r>
              <a:rPr lang="cs-CZ" sz="2400" b="1" dirty="0"/>
              <a:t>Nízkopříjmové skupiny:</a:t>
            </a:r>
            <a:r>
              <a:rPr lang="cs-CZ" sz="2400" dirty="0"/>
              <a:t> Spotřebitelé s omezeným příjmem, kteří nemohou přejít na jiné zboží.</a:t>
            </a:r>
          </a:p>
          <a:p>
            <a:pPr lvl="1"/>
            <a:r>
              <a:rPr lang="cs-CZ" sz="2400" b="1" dirty="0"/>
              <a:t>Nedostatek substitutů:</a:t>
            </a:r>
            <a:r>
              <a:rPr lang="cs-CZ" sz="2400" dirty="0"/>
              <a:t> Nedostatek alternativ nebo drahé substituty nutí spotřebitele zůstat u daného zboží.</a:t>
            </a:r>
          </a:p>
          <a:p>
            <a:endParaRPr lang="cs-CZ" sz="2800" dirty="0"/>
          </a:p>
        </p:txBody>
      </p:sp>
      <p:sp>
        <p:nvSpPr>
          <p:cNvPr id="7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284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</TotalTime>
  <Words>2016</Words>
  <Application>Microsoft Office PowerPoint</Application>
  <PresentationFormat>Předvádění na obrazovce (4:3)</PresentationFormat>
  <Paragraphs>260</Paragraphs>
  <Slides>32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Calibri</vt:lpstr>
      <vt:lpstr>Cambria Math</vt:lpstr>
      <vt:lpstr>Symbol</vt:lpstr>
      <vt:lpstr>Office Theme</vt:lpstr>
      <vt:lpstr>Mikroekonomie XMIK  Elasticita poptávky</vt:lpstr>
      <vt:lpstr>Odvození poptávkové křivky</vt:lpstr>
      <vt:lpstr>Odvození poptávkové křivky</vt:lpstr>
      <vt:lpstr>Odvození poptávkové křivky</vt:lpstr>
      <vt:lpstr>Formování poptávky</vt:lpstr>
      <vt:lpstr>Formování poptávky</vt:lpstr>
      <vt:lpstr>Formování poptávky</vt:lpstr>
      <vt:lpstr>Formování poptávky</vt:lpstr>
      <vt:lpstr>Formování poptávky</vt:lpstr>
      <vt:lpstr>Formování poptávky</vt:lpstr>
      <vt:lpstr>Formování poptávky</vt:lpstr>
      <vt:lpstr>Formování poptávky</vt:lpstr>
      <vt:lpstr>Procento a procentní bod</vt:lpstr>
      <vt:lpstr>Elasticita poptávky</vt:lpstr>
      <vt:lpstr>Elasticita poptávky</vt:lpstr>
      <vt:lpstr>Elasticita poptávky</vt:lpstr>
      <vt:lpstr>Elasticita poptávky</vt:lpstr>
      <vt:lpstr>Elasticita poptávky</vt:lpstr>
      <vt:lpstr>Elasticita poptávky</vt:lpstr>
      <vt:lpstr>Elasticita poptávky</vt:lpstr>
      <vt:lpstr>Elasticita poptávky</vt:lpstr>
      <vt:lpstr>Elasticita poptávky</vt:lpstr>
      <vt:lpstr>Elasticita poptávky</vt:lpstr>
      <vt:lpstr>Elasticita poptávky</vt:lpstr>
      <vt:lpstr>Elasticita poptávky</vt:lpstr>
      <vt:lpstr>Elasticita poptávky</vt:lpstr>
      <vt:lpstr>K procvičení</vt:lpstr>
      <vt:lpstr>K procvičení</vt:lpstr>
      <vt:lpstr>K procvičení</vt:lpstr>
      <vt:lpstr>K procvičení</vt:lpstr>
      <vt:lpstr>K procvičení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Škrabal Jaroslav</cp:lastModifiedBy>
  <cp:revision>58</cp:revision>
  <cp:lastPrinted>2024-09-22T15:08:10Z</cp:lastPrinted>
  <dcterms:modified xsi:type="dcterms:W3CDTF">2024-10-15T13:30:35Z</dcterms:modified>
</cp:coreProperties>
</file>