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3"/>
  </p:notesMasterIdLst>
  <p:handoutMasterIdLst>
    <p:handoutMasterId r:id="rId54"/>
  </p:handoutMasterIdLst>
  <p:sldIdLst>
    <p:sldId id="256" r:id="rId2"/>
    <p:sldId id="343" r:id="rId3"/>
    <p:sldId id="346" r:id="rId4"/>
    <p:sldId id="347" r:id="rId5"/>
    <p:sldId id="348" r:id="rId6"/>
    <p:sldId id="349" r:id="rId7"/>
    <p:sldId id="396" r:id="rId8"/>
    <p:sldId id="397" r:id="rId9"/>
    <p:sldId id="398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1" r:id="rId21"/>
    <p:sldId id="360" r:id="rId22"/>
    <p:sldId id="363" r:id="rId23"/>
    <p:sldId id="364" r:id="rId24"/>
    <p:sldId id="362" r:id="rId25"/>
    <p:sldId id="365" r:id="rId26"/>
    <p:sldId id="367" r:id="rId27"/>
    <p:sldId id="377" r:id="rId28"/>
    <p:sldId id="368" r:id="rId29"/>
    <p:sldId id="369" r:id="rId30"/>
    <p:sldId id="370" r:id="rId31"/>
    <p:sldId id="372" r:id="rId32"/>
    <p:sldId id="371" r:id="rId33"/>
    <p:sldId id="373" r:id="rId34"/>
    <p:sldId id="374" r:id="rId35"/>
    <p:sldId id="375" r:id="rId36"/>
    <p:sldId id="386" r:id="rId37"/>
    <p:sldId id="387" r:id="rId38"/>
    <p:sldId id="388" r:id="rId39"/>
    <p:sldId id="376" r:id="rId40"/>
    <p:sldId id="378" r:id="rId41"/>
    <p:sldId id="379" r:id="rId42"/>
    <p:sldId id="380" r:id="rId43"/>
    <p:sldId id="381" r:id="rId44"/>
    <p:sldId id="382" r:id="rId45"/>
    <p:sldId id="389" r:id="rId46"/>
    <p:sldId id="390" r:id="rId47"/>
    <p:sldId id="392" r:id="rId48"/>
    <p:sldId id="393" r:id="rId49"/>
    <p:sldId id="394" r:id="rId50"/>
    <p:sldId id="395" r:id="rId51"/>
    <p:sldId id="261" r:id="rId52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09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71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63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00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75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6510"/>
            <a:ext cx="8229600" cy="873690"/>
          </a:xfrm>
        </p:spPr>
        <p:txBody>
          <a:bodyPr>
            <a:normAutofit/>
          </a:bodyPr>
          <a:lstStyle/>
          <a:p>
            <a:r>
              <a:rPr lang="cs-CZ" b="1" dirty="0"/>
              <a:t>Preference spotřebitele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Preference spotřebitele:</a:t>
            </a:r>
            <a:endParaRPr lang="cs-CZ" dirty="0"/>
          </a:p>
          <a:p>
            <a:pPr lvl="0"/>
            <a:r>
              <a:rPr lang="cs-CZ" dirty="0"/>
              <a:t>lze definovat jako zjištění konzumenta, že určitý statek je z jeho pohledu lepší (užitečnější) než statek jiný,</a:t>
            </a:r>
          </a:p>
          <a:p>
            <a:pPr lvl="0"/>
            <a:r>
              <a:rPr lang="cs-CZ" dirty="0"/>
              <a:t>vlastní uspořádání preferencí je zachyceno v preferenční funkcí a jejich směr je vyjádřen pomocí užitku.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4C72DE4-690E-15E0-B4BA-9D29AF17272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0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Užitek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/>
            <a:r>
              <a:rPr lang="cs-CZ" b="1" dirty="0"/>
              <a:t>Užitek</a:t>
            </a:r>
            <a:r>
              <a:rPr lang="cs-CZ" dirty="0"/>
              <a:t> je efekt plynoucí ze spotřeby statku či služby, který ukazuje směr spotřebitelských preferencí. </a:t>
            </a:r>
          </a:p>
          <a:p>
            <a:pPr lvl="1" indent="-457200"/>
            <a:r>
              <a:rPr lang="cs-CZ" dirty="0"/>
              <a:t>Každý jedinec má různé potřeby, pociťuje jinou intenzitu uspokojení své potřeby, má jinak uspořádánu hierarchii svých potřeb dle jejich naléhavosti apod.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6D73EE5-589E-4BF6-B995-0F3227A3C54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3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Užitečnost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/>
            <a:r>
              <a:rPr lang="cs-CZ" b="1" dirty="0"/>
              <a:t>Užitečnost</a:t>
            </a:r>
            <a:r>
              <a:rPr lang="cs-CZ" dirty="0"/>
              <a:t> ovlivňuje rozhodování spotřebitele v tom, jak vynaloží svůj důchod, který představuje jisté omezení. </a:t>
            </a:r>
          </a:p>
          <a:p>
            <a:pPr lvl="1"/>
            <a:r>
              <a:rPr lang="cs-CZ" dirty="0"/>
              <a:t>Racionální spotřebitel při rozhodování o nákupu statku zvažuje dvě základní skutečnosti:</a:t>
            </a:r>
          </a:p>
          <a:p>
            <a:pPr lvl="2"/>
            <a:r>
              <a:rPr lang="cs-CZ" dirty="0"/>
              <a:t>užitek plynoucí ze spotřeby statku či služby a </a:t>
            </a:r>
          </a:p>
          <a:p>
            <a:pPr lvl="2"/>
            <a:r>
              <a:rPr lang="cs-CZ" dirty="0"/>
              <a:t>vynaložené výdaje na pořízení požadovaného statku či služby.</a:t>
            </a:r>
          </a:p>
          <a:p>
            <a:pPr indent="-457200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CD0B40A-DC10-CB80-CEF4-3DA04120307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9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Spotřebitel a jeho volba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Vynaložené výdaje </a:t>
            </a:r>
            <a:r>
              <a:rPr lang="cs-CZ" dirty="0"/>
              <a:t>(náklady na nákup jednotlivých statků) jsou dány jejich tržními cenami. </a:t>
            </a:r>
          </a:p>
          <a:p>
            <a:r>
              <a:rPr lang="cs-CZ" dirty="0"/>
              <a:t>Obvykle se však spotřebiteli nabízí více příležitostí, mezi kterými se rozhoduje. </a:t>
            </a:r>
          </a:p>
          <a:p>
            <a:r>
              <a:rPr lang="cs-CZ" b="1" dirty="0"/>
              <a:t>Porovnává z hlediska uspokojení</a:t>
            </a:r>
            <a:r>
              <a:rPr lang="cs-CZ" dirty="0"/>
              <a:t>, které mu spotřeba přinese, a z hlediska vynaložených nákladů Je důležité rozpoznat, které náklady brát v úvahu a které ne.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6C0338-26AC-9F22-9276-CC21480FF02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9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Spotřebitel a jeho volba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tohoto pohledu rozlišujeme dva typy výdajů (nákladů) spotřebitele:</a:t>
            </a:r>
          </a:p>
          <a:p>
            <a:pPr lvl="1"/>
            <a:r>
              <a:rPr lang="cs-CZ" b="1" dirty="0"/>
              <a:t>utopené náklady</a:t>
            </a:r>
            <a:r>
              <a:rPr lang="cs-CZ" dirty="0"/>
              <a:t> – náklady, které nemůže spotřebitel ušetřit, ať už se rozhodne pro kteroukoli alternativu,</a:t>
            </a:r>
          </a:p>
          <a:p>
            <a:pPr lvl="1"/>
            <a:r>
              <a:rPr lang="cs-CZ" b="1" dirty="0"/>
              <a:t>náklady příležitosti</a:t>
            </a:r>
            <a:r>
              <a:rPr lang="cs-CZ" dirty="0"/>
              <a:t> – výnosy (užitky), které spotřebitel obětuje, když se rozhodne pro nějakou alternativu místo jiné.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8C2869-F8EA-D5E6-9A5A-888CD3F90D0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3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Mezní míra substituce ve spotřebě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Mezní míra substituce ve spotřebě (</a:t>
            </a:r>
            <a:r>
              <a:rPr lang="cs-CZ" b="1" dirty="0" err="1"/>
              <a:t>MRSc</a:t>
            </a:r>
            <a:r>
              <a:rPr lang="cs-CZ" b="1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míra, která vyjadřuje ochotu spotřebitele vzdát se statku nebo služby Y ve prospěch statku nebo služby X, při stejné míře celkového užitku.</a:t>
            </a:r>
          </a:p>
          <a:p>
            <a:pPr>
              <a:buFontTx/>
              <a:buChar char="-"/>
            </a:pPr>
            <a:r>
              <a:rPr lang="cs-CZ" b="1" dirty="0"/>
              <a:t>Mezní míra substituce (ve spotřebě) </a:t>
            </a:r>
            <a:r>
              <a:rPr lang="cs-CZ" dirty="0"/>
              <a:t>udává poměr, ve kterém je spotřebitel ochoten směňovat jeden spotřebovávaný statek za druhý tak, aby se nezměnil jeho užitek.</a:t>
            </a:r>
          </a:p>
          <a:p>
            <a:pPr marL="0" indent="0">
              <a:buNone/>
            </a:pPr>
            <a:r>
              <a:rPr lang="cs-CZ" dirty="0" err="1"/>
              <a:t>MRSc</a:t>
            </a:r>
            <a:r>
              <a:rPr lang="cs-CZ" dirty="0"/>
              <a:t> = </a:t>
            </a:r>
            <a:r>
              <a:rPr lang="cs-CZ" dirty="0" err="1"/>
              <a:t>MUx</a:t>
            </a:r>
            <a:r>
              <a:rPr lang="cs-CZ" dirty="0"/>
              <a:t>/</a:t>
            </a:r>
            <a:r>
              <a:rPr lang="cs-CZ" dirty="0" err="1"/>
              <a:t>MUy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6AE0CCE-CCD0-FD40-37EB-69FA444A2F1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3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Užitková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2850"/>
          </a:xfrm>
        </p:spPr>
        <p:txBody>
          <a:bodyPr>
            <a:normAutofit lnSpcReduction="10000"/>
          </a:bodyPr>
          <a:lstStyle/>
          <a:p>
            <a:pPr indent="-457200"/>
            <a:r>
              <a:rPr lang="cs-CZ" b="1" dirty="0"/>
              <a:t>Užitková funkce</a:t>
            </a:r>
            <a:r>
              <a:rPr lang="cs-CZ" dirty="0"/>
              <a:t>, tj. metoda, na jejímž základě jsou jednotlivým statkům (spotřebním košům) přiřazována konkrétní čísla, a to tak, aby nejméně preferovaný statek (spotřební koš) získal nejnižší číslo a statek (spotřební koš) s největší preferencí získal číslo nejvyšší. </a:t>
            </a:r>
          </a:p>
          <a:p>
            <a:pPr lvl="1" indent="-457200"/>
            <a:r>
              <a:rPr lang="cs-CZ" dirty="0"/>
              <a:t>Dle teorie spotřebitele, bude tedy konzument preferovat statek x před statkem y pouze tehdy, pokud mu spotřeba statku x přinese větší užitek než spotřeba statku y.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3A1F40C-38FE-A83C-A1E0-DE7E2B66B16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1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285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je učením, jehož představitelé předpokládají, že </a:t>
            </a:r>
            <a:r>
              <a:rPr lang="cs-CZ" b="1" i="1" dirty="0"/>
              <a:t>užitek je veličinou, kterou lze měřit </a:t>
            </a:r>
            <a:r>
              <a:rPr lang="cs-CZ" dirty="0"/>
              <a:t>v kardinálních jednotkách, jimiž jsou například </a:t>
            </a:r>
            <a:r>
              <a:rPr lang="cs-CZ" b="1" dirty="0" err="1"/>
              <a:t>utily</a:t>
            </a:r>
            <a:r>
              <a:rPr lang="cs-CZ" dirty="0"/>
              <a:t> či také </a:t>
            </a:r>
            <a:r>
              <a:rPr lang="cs-CZ" b="1" dirty="0"/>
              <a:t>užitky</a:t>
            </a:r>
            <a:r>
              <a:rPr lang="cs-CZ" dirty="0"/>
              <a:t>,</a:t>
            </a:r>
            <a:endParaRPr lang="cs-CZ" sz="2400" dirty="0"/>
          </a:p>
          <a:p>
            <a:pPr lvl="1"/>
            <a:r>
              <a:rPr lang="cs-CZ" dirty="0"/>
              <a:t>to jsou jednotky, které mají stejné vlastnosti jako měrné jednotky, jež jsou standartě využívány pro měření váhy, výšky či vzdálenosti.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7503E57-2487-A40F-78B7-14196CF0B1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5962"/>
            <a:ext cx="8229600" cy="458452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 </a:t>
            </a:r>
            <a:r>
              <a:rPr lang="cs-CZ" dirty="0" err="1"/>
              <a:t>kardinalisteckého</a:t>
            </a:r>
            <a:r>
              <a:rPr lang="cs-CZ" dirty="0"/>
              <a:t> hlediska je </a:t>
            </a:r>
            <a:r>
              <a:rPr lang="cs-CZ" b="1" dirty="0"/>
              <a:t>celkový užitek (TU)</a:t>
            </a:r>
            <a:r>
              <a:rPr lang="cs-CZ" dirty="0"/>
              <a:t> spotřebitele funkcí spotřebovaného množství statků obsažených v příslušném spotřebním koši. 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8B307BB-DB22-7EDF-45D0-D9C4F18E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2" y="3718828"/>
            <a:ext cx="2054759" cy="2421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AD8DDD3-074D-0690-4472-C61EF59824E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3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285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pokud známe celkový užitek, můžeme stanovit i </a:t>
            </a:r>
            <a:r>
              <a:rPr lang="cs-CZ" b="1" dirty="0"/>
              <a:t>mezní užitek (MU):</a:t>
            </a:r>
            <a:endParaRPr lang="cs-CZ" dirty="0"/>
          </a:p>
          <a:p>
            <a:pPr lvl="1"/>
            <a:r>
              <a:rPr lang="cs-CZ" dirty="0"/>
              <a:t>je přírůstek (pokles) celkové užitečnosti tohoto spotřebitele vyvolaný zvýšením (snížením) spotřeby o statku </a:t>
            </a:r>
            <a:r>
              <a:rPr lang="cs-CZ" b="1" dirty="0"/>
              <a:t>x</a:t>
            </a:r>
            <a:r>
              <a:rPr lang="cs-CZ" dirty="0"/>
              <a:t> o jednu jednotku.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320CA20-4E2B-E86E-B570-5968CD4E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93" y="3834062"/>
            <a:ext cx="2008308" cy="2366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99154D12-4E6A-B622-540C-DAD4EE4D5E2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3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Racionální chování spotřebitele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Spotřebitel:</a:t>
            </a:r>
            <a:endParaRPr lang="cs-CZ" sz="2800" dirty="0"/>
          </a:p>
          <a:p>
            <a:pPr lvl="0"/>
            <a:r>
              <a:rPr lang="cs-CZ" sz="2800" dirty="0"/>
              <a:t>ekonomický subjekt, který přichází na trh statků a služeb za účelem koupě výrobků a služeb, jejichž prostřednictvím uspokojuje své potřeby.</a:t>
            </a:r>
          </a:p>
          <a:p>
            <a:pPr marL="0" indent="0">
              <a:buNone/>
            </a:pPr>
            <a:r>
              <a:rPr lang="cs-CZ" sz="2800" b="1" dirty="0"/>
              <a:t>Spotřební koš:</a:t>
            </a:r>
            <a:endParaRPr lang="cs-CZ" sz="2800" dirty="0"/>
          </a:p>
          <a:p>
            <a:pPr lvl="0"/>
            <a:r>
              <a:rPr lang="cs-CZ" sz="2800" dirty="0"/>
              <a:t>určitá přesně stanovená kombinace statků </a:t>
            </a:r>
            <a:r>
              <a:rPr lang="cs-CZ" sz="2800" b="1" dirty="0"/>
              <a:t>x</a:t>
            </a:r>
            <a:r>
              <a:rPr lang="cs-CZ" sz="2800" dirty="0"/>
              <a:t> a </a:t>
            </a:r>
            <a:r>
              <a:rPr lang="cs-CZ" sz="2800" b="1" dirty="0"/>
              <a:t>y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Jak se počítá inflace a co najdeme ve spotřebním koši | Peníze.cz">
            <a:extLst>
              <a:ext uri="{FF2B5EF4-FFF2-40B4-BE49-F238E27FC236}">
                <a16:creationId xmlns:a16="http://schemas.microsoft.com/office/drawing/2014/main" id="{4D0DEDEF-9329-0AAC-7BBA-8BFFA41D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4443663"/>
            <a:ext cx="2896695" cy="159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lvl="0"/>
            <a:r>
              <a:rPr lang="cs-CZ" b="1" dirty="0"/>
              <a:t>Celkový užitek </a:t>
            </a:r>
            <a:r>
              <a:rPr lang="cs-CZ" dirty="0"/>
              <a:t>je součtem mezních užitků všech spotřebovávaných jednotek daného statku.</a:t>
            </a:r>
            <a:endParaRPr lang="cs-CZ" sz="2400" dirty="0"/>
          </a:p>
          <a:p>
            <a:pPr lvl="0"/>
            <a:r>
              <a:rPr lang="cs-CZ" b="1" dirty="0"/>
              <a:t>Mezní užitek </a:t>
            </a:r>
            <a:r>
              <a:rPr lang="cs-CZ" dirty="0"/>
              <a:t>je závislý:</a:t>
            </a:r>
            <a:endParaRPr lang="cs-CZ" sz="2400" dirty="0"/>
          </a:p>
          <a:p>
            <a:pPr lvl="1"/>
            <a:r>
              <a:rPr lang="cs-CZ" b="1" dirty="0"/>
              <a:t>na významu a intenzitě potřeby </a:t>
            </a:r>
            <a:r>
              <a:rPr lang="cs-CZ" dirty="0"/>
              <a:t>(naléhavá potřeba, každá další jednotka přinese poměrně velký užitek),</a:t>
            </a:r>
            <a:endParaRPr lang="cs-CZ" sz="2000" dirty="0"/>
          </a:p>
          <a:p>
            <a:pPr lvl="1"/>
            <a:r>
              <a:rPr lang="cs-CZ" b="1" dirty="0"/>
              <a:t>na disponibilním množství statku </a:t>
            </a:r>
            <a:r>
              <a:rPr lang="cs-CZ" dirty="0"/>
              <a:t>(čím je statek vzácnější, tím vyšší je mezní užitek).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4258F2-C620-FA0D-82E3-18FECEB7D10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8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 err="1"/>
              <a:t>Kardinalismus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2851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zákon klesající mezní užitečnosti (první </a:t>
            </a:r>
            <a:r>
              <a:rPr lang="cs-CZ" b="1" dirty="0" err="1"/>
              <a:t>Gossenův</a:t>
            </a:r>
            <a:r>
              <a:rPr lang="cs-CZ" b="1" dirty="0"/>
              <a:t> zákon):</a:t>
            </a:r>
            <a:endParaRPr lang="cs-CZ" dirty="0"/>
          </a:p>
          <a:p>
            <a:pPr lvl="2"/>
            <a:r>
              <a:rPr lang="cs-CZ" dirty="0"/>
              <a:t>mezní užitek spotřebitele má s růstem spotřebovaného množství statků či služby tendenci klesat </a:t>
            </a:r>
            <a:r>
              <a:rPr lang="cs-CZ" b="1" dirty="0"/>
              <a:t>(číselnou ilustrací je </a:t>
            </a:r>
            <a:r>
              <a:rPr lang="cs-CZ" b="1" dirty="0" err="1"/>
              <a:t>Mengerova</a:t>
            </a:r>
            <a:r>
              <a:rPr lang="cs-CZ" b="1" dirty="0"/>
              <a:t> škála)</a:t>
            </a:r>
            <a:r>
              <a:rPr lang="cs-CZ" dirty="0"/>
              <a:t>, až dosáhne do svého </a:t>
            </a:r>
            <a:r>
              <a:rPr lang="cs-CZ" b="1" dirty="0"/>
              <a:t>maxima</a:t>
            </a:r>
            <a:r>
              <a:rPr lang="cs-CZ" dirty="0"/>
              <a:t>, tzv. </a:t>
            </a:r>
            <a:r>
              <a:rPr lang="cs-CZ" b="1" dirty="0"/>
              <a:t>bodu nasycení.</a:t>
            </a:r>
            <a:r>
              <a:rPr lang="cs-CZ" dirty="0"/>
              <a:t> </a:t>
            </a:r>
          </a:p>
          <a:p>
            <a:pPr lvl="2"/>
            <a:r>
              <a:rPr lang="cs-CZ" i="1" dirty="0"/>
              <a:t>Znamená to, že celkový užitek narůstá pomalejším tempem. </a:t>
            </a:r>
          </a:p>
          <a:p>
            <a:pPr marL="1028700" lvl="2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5666CB8-FC61-AE98-9A49-9B91D0AF794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4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b="1" dirty="0"/>
              <a:t>Celkový užitek je maximální pokud mezní užitek se rovná 0</a:t>
            </a:r>
          </a:p>
          <a:p>
            <a:pPr lvl="0"/>
            <a:r>
              <a:rPr lang="cs-CZ" b="1" dirty="0"/>
              <a:t>TU = max =&gt; MU = 0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73" y="2217545"/>
            <a:ext cx="3471628" cy="4091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A5F88D8-8837-D921-2677-56C80E1E91D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0078"/>
            <a:ext cx="8348597" cy="4886086"/>
          </a:xfrm>
        </p:spPr>
        <p:txBody>
          <a:bodyPr>
            <a:noAutofit/>
          </a:bodyPr>
          <a:lstStyle/>
          <a:p>
            <a:pPr lvl="0"/>
            <a:endParaRPr lang="cs-CZ" b="1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18" y="1417638"/>
            <a:ext cx="3995486" cy="47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9C34431-DDF3-CD8B-2470-9A9A637E017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Kardinalismus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b="1" dirty="0"/>
              <a:t>Rovnováha spotřebitele MU = P</a:t>
            </a:r>
          </a:p>
          <a:p>
            <a:pPr lvl="1"/>
            <a:r>
              <a:rPr lang="cs-CZ" dirty="0"/>
              <a:t>Optimální kombinace je taková, při níž spotřebitel v rámci svého rozpočtového zboží nahradí ztrátu jednoho zboží větším množstvím jiného. </a:t>
            </a:r>
          </a:p>
          <a:p>
            <a:pPr lvl="1"/>
            <a:r>
              <a:rPr lang="cs-CZ" dirty="0"/>
              <a:t>Podmínkou rovnováhy spotřebitele je rovnost mezních užitků všech spotřebovávaných zboží ve vztahu k jejich cenám.</a:t>
            </a:r>
          </a:p>
          <a:p>
            <a:pPr lvl="0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443819A-3BB7-7C10-603F-FE2028EB4D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1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na rozdíl od </a:t>
            </a:r>
            <a:r>
              <a:rPr lang="cs-CZ" dirty="0" err="1"/>
              <a:t>kardinalistů</a:t>
            </a:r>
            <a:r>
              <a:rPr lang="cs-CZ" dirty="0"/>
              <a:t>, předpokládá, že jednotlivé úrovně užitku sice </a:t>
            </a:r>
            <a:r>
              <a:rPr lang="cs-CZ" b="1" dirty="0"/>
              <a:t>nelze měřit</a:t>
            </a:r>
            <a:r>
              <a:rPr lang="cs-CZ" dirty="0"/>
              <a:t>, ale </a:t>
            </a:r>
            <a:r>
              <a:rPr lang="cs-CZ" b="1" dirty="0"/>
              <a:t>lze je seřadit v ordinální škále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v rámci ordinální škály jsou pak statky uspořádány tak, že se </a:t>
            </a:r>
            <a:r>
              <a:rPr lang="cs-CZ" b="1" dirty="0"/>
              <a:t>statek s nejnižším užitkem nachází před statkem s druhým nejnižším užitkem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ordinalistický</a:t>
            </a:r>
            <a:r>
              <a:rPr lang="cs-CZ" dirty="0"/>
              <a:t> přístup je východiskem pro </a:t>
            </a:r>
            <a:r>
              <a:rPr lang="cs-CZ" b="1" dirty="0"/>
              <a:t>indiferenční analýzu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0CAD34E-12C8-0A22-A76E-30BBA03D854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05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Spotřebitel </a:t>
            </a:r>
            <a:r>
              <a:rPr lang="cs-CZ" b="1" dirty="0"/>
              <a:t>není schopen přesně stanovit</a:t>
            </a:r>
            <a:r>
              <a:rPr lang="cs-CZ" dirty="0"/>
              <a:t>, jak velký užitek mu spotřeba statku přináší. </a:t>
            </a:r>
          </a:p>
          <a:p>
            <a:pPr lvl="0"/>
            <a:r>
              <a:rPr lang="cs-CZ" dirty="0"/>
              <a:t>Dokáže však určit, která </a:t>
            </a:r>
            <a:r>
              <a:rPr lang="cs-CZ" b="1" dirty="0"/>
              <a:t>kombinace</a:t>
            </a:r>
            <a:r>
              <a:rPr lang="cs-CZ" dirty="0"/>
              <a:t> je pro něj </a:t>
            </a:r>
            <a:r>
              <a:rPr lang="cs-CZ" b="1" dirty="0"/>
              <a:t>užitečnější</a:t>
            </a:r>
            <a:r>
              <a:rPr lang="cs-CZ" dirty="0"/>
              <a:t>, tudíž posuzuje užitek plynoucí z kombinace statků. </a:t>
            </a:r>
          </a:p>
          <a:p>
            <a:pPr lvl="0"/>
            <a:r>
              <a:rPr lang="cs-CZ" dirty="0"/>
              <a:t>Určuje pak pořadí spotřeby jednotlivých statků, </a:t>
            </a:r>
            <a:r>
              <a:rPr lang="cs-CZ" b="1" dirty="0"/>
              <a:t>preference</a:t>
            </a:r>
            <a:r>
              <a:rPr lang="cs-CZ" dirty="0"/>
              <a:t> jejich kombinací podle </a:t>
            </a:r>
            <a:r>
              <a:rPr lang="cs-CZ" b="1" dirty="0"/>
              <a:t>velikosti užitku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Tento teoretický přístup k vyjádření užitku využívá tzv. </a:t>
            </a:r>
            <a:r>
              <a:rPr lang="cs-CZ" b="1" dirty="0"/>
              <a:t>indiferenčních křivek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F707B61-4CD3-02BD-2D0A-2A4FC2A61D6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2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/>
          </a:bodyPr>
          <a:lstStyle/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2178"/>
          <a:stretch/>
        </p:blipFill>
        <p:spPr>
          <a:xfrm>
            <a:off x="2425678" y="1373049"/>
            <a:ext cx="4292643" cy="4753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3D5E6C10-360B-5E2F-507F-B14BB9EE3A7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7862"/>
            <a:ext cx="8229600" cy="4748301"/>
          </a:xfrm>
        </p:spPr>
        <p:txBody>
          <a:bodyPr>
            <a:normAutofit/>
          </a:bodyPr>
          <a:lstStyle/>
          <a:p>
            <a:r>
              <a:rPr lang="cs-CZ" b="1" dirty="0"/>
              <a:t>Indiferenční křivka </a:t>
            </a:r>
            <a:r>
              <a:rPr lang="cs-CZ" dirty="0"/>
              <a:t>(angl. </a:t>
            </a:r>
            <a:r>
              <a:rPr lang="cs-CZ" dirty="0" err="1"/>
              <a:t>indifference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, IC) představuje </a:t>
            </a:r>
            <a:r>
              <a:rPr lang="cs-CZ" b="1" dirty="0"/>
              <a:t>možnou kombinaci statků</a:t>
            </a:r>
            <a:r>
              <a:rPr lang="cs-CZ" dirty="0"/>
              <a:t> </a:t>
            </a:r>
            <a:r>
              <a:rPr lang="cs-CZ" b="1" dirty="0"/>
              <a:t>x</a:t>
            </a:r>
            <a:r>
              <a:rPr lang="cs-CZ" dirty="0"/>
              <a:t> a </a:t>
            </a:r>
            <a:r>
              <a:rPr lang="cs-CZ" b="1" dirty="0"/>
              <a:t>y</a:t>
            </a:r>
            <a:r>
              <a:rPr lang="cs-CZ" dirty="0"/>
              <a:t> se stejnou velikostí </a:t>
            </a:r>
            <a:r>
              <a:rPr lang="cs-CZ" b="1" dirty="0"/>
              <a:t>celkového užitku</a:t>
            </a:r>
            <a:r>
              <a:rPr lang="cs-CZ" dirty="0"/>
              <a:t>. </a:t>
            </a:r>
          </a:p>
          <a:p>
            <a:r>
              <a:rPr lang="cs-CZ" dirty="0"/>
              <a:t>Je to </a:t>
            </a:r>
            <a:r>
              <a:rPr lang="cs-CZ" b="1" dirty="0"/>
              <a:t>klesající křivka</a:t>
            </a:r>
            <a:r>
              <a:rPr lang="cs-CZ" dirty="0"/>
              <a:t>, jejíž sklon je dán poměrem mezních užitků statků a nazývá se mezní míra substituce ve spotřebě (MRS</a:t>
            </a:r>
            <a:r>
              <a:rPr lang="cs-CZ" baseline="-25000" dirty="0"/>
              <a:t>C</a:t>
            </a:r>
            <a:r>
              <a:rPr lang="cs-CZ" dirty="0"/>
              <a:t>). </a:t>
            </a:r>
          </a:p>
          <a:p>
            <a:pPr lvl="1"/>
            <a:r>
              <a:rPr lang="cs-CZ" dirty="0"/>
              <a:t>Mezní míra substituce vyjadřuje poměr, v němž je možno vzájemně nahrazovat statek X a statek Y, aniž se spotřebiteli mění jeho užitek.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4B7D904-352B-3EB9-01F6-9E2755C71AF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7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r>
              <a:rPr lang="cs-CZ" dirty="0"/>
              <a:t>Soubor indiferenčních křivek tvoří </a:t>
            </a:r>
            <a:r>
              <a:rPr lang="cs-CZ" b="1" dirty="0"/>
              <a:t>indiferenční mapu</a:t>
            </a:r>
            <a:r>
              <a:rPr lang="cs-CZ" dirty="0"/>
              <a:t>, pro niž je charakteristické, že každá vyšší křivka, tj. křivka nacházející se směrem na </a:t>
            </a:r>
            <a:r>
              <a:rPr lang="cs-CZ" b="1" dirty="0"/>
              <a:t>severovýchod (vpravo nahoře) od předchozí křivky</a:t>
            </a:r>
            <a:r>
              <a:rPr lang="cs-CZ" dirty="0"/>
              <a:t> odpovídá vyšší úrovni užitečnosti daného spotřebitele. </a:t>
            </a:r>
          </a:p>
          <a:p>
            <a:r>
              <a:rPr lang="cs-CZ" i="1" dirty="0"/>
              <a:t>Navíc je nutno poznamenat, že v rámci jedné indiferenční mapy se jednotlivé indiferenční křivky nemohou protínat.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90DD118-BC43-5409-F724-277AC1B4ABE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Racionální chování spotřebitele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Rozpočtové omezení spotřebitele:</a:t>
            </a:r>
            <a:endParaRPr lang="cs-CZ" sz="2800" dirty="0"/>
          </a:p>
          <a:p>
            <a:pPr lvl="0"/>
            <a:r>
              <a:rPr lang="cs-CZ" sz="2800" dirty="0"/>
              <a:t>omezené množství finančních prostředků, které může spotřebitel vynaložit na nákup spotřebního koše.</a:t>
            </a:r>
          </a:p>
          <a:p>
            <a:pPr marL="0" indent="0">
              <a:buNone/>
            </a:pPr>
            <a:r>
              <a:rPr lang="cs-CZ" sz="2800" b="1" dirty="0"/>
              <a:t>Množina tržních příležitostí:</a:t>
            </a:r>
            <a:endParaRPr lang="cs-CZ" sz="2800" dirty="0"/>
          </a:p>
          <a:p>
            <a:pPr lvl="0"/>
            <a:r>
              <a:rPr lang="cs-CZ" sz="2800" dirty="0"/>
              <a:t>soubor všech spotřebních košů, které může spotřebitel získat při dané úrovni důchodů a daných cenách.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Svjetski Dan prava potrošača">
            <a:extLst>
              <a:ext uri="{FF2B5EF4-FFF2-40B4-BE49-F238E27FC236}">
                <a16:creationId xmlns:a16="http://schemas.microsoft.com/office/drawing/2014/main" id="{1B6D013D-D868-2CBB-4457-BF03CE8C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98" y="4836695"/>
            <a:ext cx="1378802" cy="1315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r>
              <a:rPr lang="cs-CZ" i="1" dirty="0"/>
              <a:t>Indiferenční křivka a indiferenční mapa</a:t>
            </a:r>
          </a:p>
          <a:p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5" y="2154478"/>
            <a:ext cx="8424601" cy="378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D02760B-0241-E470-0A42-87F939BEC99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Indiferenční křivka (IC)</a:t>
            </a:r>
            <a:endParaRPr lang="cs-CZ" sz="2400" dirty="0"/>
          </a:p>
          <a:p>
            <a:pPr indent="-457200"/>
            <a:r>
              <a:rPr lang="cs-CZ" b="1" dirty="0"/>
              <a:t>Specifické indiferenční křivky</a:t>
            </a:r>
            <a:endParaRPr lang="cs-CZ" sz="2800" dirty="0"/>
          </a:p>
          <a:p>
            <a:pPr lvl="2"/>
            <a:r>
              <a:rPr lang="cs-CZ" sz="2800" b="1" dirty="0"/>
              <a:t>Dokonalé substituty:</a:t>
            </a:r>
            <a:endParaRPr lang="cs-CZ" dirty="0"/>
          </a:p>
          <a:p>
            <a:pPr lvl="3"/>
            <a:r>
              <a:rPr lang="cs-CZ" sz="2400" dirty="0"/>
              <a:t>statky, které spotřebitel je ochoten nahrazovat pouze v určitém konstantním poměru,</a:t>
            </a:r>
            <a:endParaRPr lang="cs-CZ" dirty="0"/>
          </a:p>
          <a:p>
            <a:pPr lvl="3"/>
            <a:r>
              <a:rPr lang="cs-CZ" sz="2400" dirty="0"/>
              <a:t>indiferenční křivky mají v případě těchto statků tvar negativně skloněných přímek, jejichž sklon se nemění.</a:t>
            </a:r>
            <a:endParaRPr lang="cs-CZ" dirty="0"/>
          </a:p>
          <a:p>
            <a:pPr marL="571500" lvl="1" indent="0">
              <a:buNone/>
            </a:pPr>
            <a:endParaRPr lang="cs-CZ" dirty="0"/>
          </a:p>
          <a:p>
            <a:endParaRPr lang="cs-CZ" i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6CB6265-8E24-7D5B-91A5-9F7451B0B3F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995" y="1377862"/>
            <a:ext cx="8448805" cy="474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Indiferenční křivka (IC)</a:t>
            </a:r>
            <a:endParaRPr lang="cs-CZ" sz="2400" dirty="0"/>
          </a:p>
          <a:p>
            <a:pPr indent="-457200"/>
            <a:r>
              <a:rPr lang="cs-CZ" b="1" dirty="0"/>
              <a:t>Specifické indiferenční křivky</a:t>
            </a:r>
            <a:endParaRPr lang="cs-CZ" sz="2800" dirty="0"/>
          </a:p>
          <a:p>
            <a:pPr lvl="2"/>
            <a:r>
              <a:rPr lang="cs-CZ" sz="2800" b="1" dirty="0"/>
              <a:t>Dokonalé komplementy:</a:t>
            </a:r>
            <a:endParaRPr lang="cs-CZ" dirty="0"/>
          </a:p>
          <a:p>
            <a:pPr lvl="3"/>
            <a:r>
              <a:rPr lang="cs-CZ" sz="2400" dirty="0"/>
              <a:t>statky, jež spotřebitel spotřebovává vždy společně v přesně stanovených proporcích,</a:t>
            </a:r>
            <a:endParaRPr lang="cs-CZ" dirty="0"/>
          </a:p>
          <a:p>
            <a:pPr lvl="3"/>
            <a:r>
              <a:rPr lang="cs-CZ" sz="2400" dirty="0"/>
              <a:t>indiferenční křivky pak mají tvar písmene L, jejich sklon se nemění plynule, ale ve skocích.</a:t>
            </a:r>
            <a:endParaRPr lang="cs-CZ" dirty="0"/>
          </a:p>
          <a:p>
            <a:pPr marL="571500" lvl="1" indent="0">
              <a:buNone/>
            </a:pPr>
            <a:endParaRPr lang="cs-CZ" dirty="0"/>
          </a:p>
          <a:p>
            <a:endParaRPr lang="cs-CZ" i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64C9050-E75C-DC5D-810E-3068B25D39E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203"/>
            <a:ext cx="8229600" cy="1261997"/>
          </a:xfrm>
        </p:spPr>
        <p:txBody>
          <a:bodyPr/>
          <a:lstStyle/>
          <a:p>
            <a:pPr algn="ctr"/>
            <a:r>
              <a:rPr lang="cs-CZ" b="1" dirty="0" err="1"/>
              <a:t>Ordinalismus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36" y="1461475"/>
            <a:ext cx="6800325" cy="4803414"/>
          </a:xfrm>
          <a:prstGeom prst="rect">
            <a:avLst/>
          </a:prstGeom>
        </p:spPr>
      </p:pic>
      <p:sp>
        <p:nvSpPr>
          <p:cNvPr id="3" name="Google Shape;99;p14">
            <a:extLst>
              <a:ext uri="{FF2B5EF4-FFF2-40B4-BE49-F238E27FC236}">
                <a16:creationId xmlns:a16="http://schemas.microsoft.com/office/drawing/2014/main" id="{4A333343-E4DF-E230-2766-722004F9890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1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3112"/>
          <a:stretch/>
        </p:blipFill>
        <p:spPr>
          <a:xfrm>
            <a:off x="366978" y="1741119"/>
            <a:ext cx="8410043" cy="351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BD1CB51-BAB1-044B-2962-4E3407185B7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Ordinalismus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2309"/>
            <a:ext cx="8229600" cy="342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0DD1577-DA49-B8AB-0162-39AAFD39022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6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Optimum spotřebitele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cs-CZ" b="1" dirty="0"/>
              <a:t>Rovnováhou (optimem) spotřebitele</a:t>
            </a:r>
            <a:r>
              <a:rPr lang="cs-CZ" dirty="0"/>
              <a:t> označujeme takovou situaci, ve které spotřebitel maximalizuje svůj užitek při daném důchodu a cenách statků. </a:t>
            </a:r>
          </a:p>
          <a:p>
            <a:pPr lvl="1"/>
            <a:r>
              <a:rPr lang="cs-CZ" dirty="0"/>
              <a:t>Spotřebitel tudíž nachází takovou kombinaci statků, která při daném důchodu a cenách uspokojuje jeho potřeby co nejlépe.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7DA1CEA-58AC-9A12-DD76-B3992C40EF4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1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Optimum spotřebitele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optimální je pouze ten spotřební koš, jenž </a:t>
            </a:r>
            <a:r>
              <a:rPr lang="cs-CZ" b="1" dirty="0"/>
              <a:t>leží na indiferenční křivce</a:t>
            </a:r>
            <a:r>
              <a:rPr lang="cs-CZ" dirty="0"/>
              <a:t>, která </a:t>
            </a:r>
            <a:r>
              <a:rPr lang="cs-CZ" b="1" dirty="0"/>
              <a:t>má s linií</a:t>
            </a:r>
            <a:r>
              <a:rPr lang="cs-CZ" dirty="0"/>
              <a:t> rozpočtu </a:t>
            </a:r>
            <a:r>
              <a:rPr lang="cs-CZ" b="1" dirty="0"/>
              <a:t>pouze jeden společný bod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spotřební koš se nachází v bodě, v němž je linie rozpočtu tečnou indiferenční křivky.</a:t>
            </a:r>
            <a:endParaRPr lang="cs-CZ" dirty="0"/>
          </a:p>
          <a:p>
            <a:pPr marL="114300" indent="0" algn="ctr">
              <a:buNone/>
            </a:pPr>
            <a:r>
              <a:rPr lang="cs-CZ" b="1" dirty="0">
                <a:solidFill>
                  <a:srgbClr val="C00000"/>
                </a:solidFill>
              </a:rPr>
              <a:t>MRS</a:t>
            </a:r>
            <a:r>
              <a:rPr lang="cs-CZ" b="1" baseline="-25000" dirty="0">
                <a:solidFill>
                  <a:srgbClr val="C00000"/>
                </a:solidFill>
              </a:rPr>
              <a:t>E</a:t>
            </a:r>
            <a:r>
              <a:rPr lang="cs-CZ" b="1" dirty="0">
                <a:solidFill>
                  <a:srgbClr val="C00000"/>
                </a:solidFill>
              </a:rPr>
              <a:t> = MRS</a:t>
            </a:r>
            <a:r>
              <a:rPr lang="cs-CZ" b="1" baseline="-25000" dirty="0">
                <a:solidFill>
                  <a:srgbClr val="C00000"/>
                </a:solidFill>
              </a:rPr>
              <a:t>C</a:t>
            </a:r>
            <a:endParaRPr lang="cs-CZ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cs-CZ" dirty="0"/>
              <a:t>P</a:t>
            </a:r>
            <a:r>
              <a:rPr lang="cs-CZ" baseline="-25000" dirty="0"/>
              <a:t>X </a:t>
            </a:r>
            <a:r>
              <a:rPr lang="cs-CZ" dirty="0"/>
              <a:t>/ P</a:t>
            </a:r>
            <a:r>
              <a:rPr lang="cs-CZ" baseline="-25000" dirty="0"/>
              <a:t>Y</a:t>
            </a:r>
            <a:r>
              <a:rPr lang="cs-CZ" dirty="0"/>
              <a:t> = MU</a:t>
            </a:r>
            <a:r>
              <a:rPr lang="cs-CZ" baseline="-25000" dirty="0"/>
              <a:t>X</a:t>
            </a:r>
            <a:r>
              <a:rPr lang="cs-CZ" dirty="0"/>
              <a:t> / MU</a:t>
            </a:r>
            <a:r>
              <a:rPr lang="cs-CZ" baseline="-25000" dirty="0"/>
              <a:t>Y</a:t>
            </a:r>
            <a:endParaRPr lang="cs-CZ" dirty="0"/>
          </a:p>
          <a:p>
            <a:pPr marL="114300" indent="0" algn="ctr">
              <a:buNone/>
            </a:pPr>
            <a:r>
              <a:rPr lang="cs-CZ" dirty="0"/>
              <a:t>MU</a:t>
            </a:r>
            <a:r>
              <a:rPr lang="cs-CZ" baseline="-25000" dirty="0"/>
              <a:t>X</a:t>
            </a:r>
            <a:r>
              <a:rPr lang="cs-CZ" dirty="0"/>
              <a:t> / P</a:t>
            </a:r>
            <a:r>
              <a:rPr lang="cs-CZ" baseline="-25000" dirty="0"/>
              <a:t>X </a:t>
            </a:r>
            <a:r>
              <a:rPr lang="cs-CZ" dirty="0"/>
              <a:t> = MU</a:t>
            </a:r>
            <a:r>
              <a:rPr lang="cs-CZ" baseline="-25000" dirty="0"/>
              <a:t>Y</a:t>
            </a:r>
            <a:r>
              <a:rPr lang="cs-CZ" dirty="0"/>
              <a:t> / P</a:t>
            </a:r>
            <a:r>
              <a:rPr lang="cs-CZ" baseline="-25000" dirty="0"/>
              <a:t>Y</a:t>
            </a: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831B083-60B3-1BCB-E6AB-4EBCF5A984A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Optimum spotřebitele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28" y="1853852"/>
            <a:ext cx="4777399" cy="408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B8EE8FFB-F2E8-3C78-ED5E-FB74FAA2F90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3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6300"/>
            <a:ext cx="8229600" cy="791337"/>
          </a:xfrm>
        </p:spPr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Obě verze teorie spotřebitele jsou platné pro normální typ statků, pro takový statek, který spotřebitel preferuje, jeho nákupem a spotřebou uspokojuje svou potřebu a zvyšuje svůj užitek a zpravidla platí, že při snížení ceny nakoupí více tohoto zboží. </a:t>
            </a:r>
          </a:p>
          <a:p>
            <a:pPr lvl="1"/>
            <a:r>
              <a:rPr lang="cs-CZ" dirty="0"/>
              <a:t>Někdy těmto statkům říkáme </a:t>
            </a:r>
            <a:r>
              <a:rPr lang="cs-CZ" b="1" dirty="0"/>
              <a:t>žádoucí statky</a:t>
            </a:r>
            <a:r>
              <a:rPr lang="cs-CZ" dirty="0"/>
              <a:t> (angl. </a:t>
            </a:r>
            <a:r>
              <a:rPr lang="cs-CZ" dirty="0" err="1"/>
              <a:t>goods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349E06F-E5F5-2910-8BDA-6982733FE37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27552"/>
            <a:ext cx="8229600" cy="4898612"/>
          </a:xfrm>
        </p:spPr>
        <p:txBody>
          <a:bodyPr/>
          <a:lstStyle/>
          <a:p>
            <a:pPr lvl="0"/>
            <a:r>
              <a:rPr lang="cs-CZ" dirty="0"/>
              <a:t>Hranici množiny tržních příležitostí tvoří </a:t>
            </a:r>
            <a:r>
              <a:rPr lang="cs-CZ" b="1" dirty="0"/>
              <a:t>linie rozpočtu (BL)</a:t>
            </a:r>
            <a:r>
              <a:rPr lang="cs-CZ" dirty="0"/>
              <a:t>, která tak zachycuje všechny spotřební koše, za něž spotřebitel utratí celý svůj důchod.</a:t>
            </a:r>
          </a:p>
          <a:p>
            <a:pPr lvl="0"/>
            <a:r>
              <a:rPr lang="cs-CZ" dirty="0"/>
              <a:t>Linie rozpočtu je tedy grafickým znázorněním rozpočtového omezení spotřebitele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86" y="4313370"/>
            <a:ext cx="2818209" cy="1812794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CAB472F4-8F7B-30B6-A2AB-840C8EAF8B0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b="1" dirty="0"/>
              <a:t>Normální statky</a:t>
            </a:r>
            <a:r>
              <a:rPr lang="cs-CZ" dirty="0"/>
              <a:t> se dělí na:</a:t>
            </a:r>
          </a:p>
          <a:p>
            <a:pPr lvl="1"/>
            <a:r>
              <a:rPr lang="cs-CZ" b="1" dirty="0"/>
              <a:t>nezbytné</a:t>
            </a:r>
            <a:r>
              <a:rPr lang="cs-CZ" dirty="0"/>
              <a:t>, které spotřebitel nakupuje zpravidla nezávisle na výši jeho důchodu a</a:t>
            </a:r>
          </a:p>
          <a:p>
            <a:pPr lvl="1"/>
            <a:r>
              <a:rPr lang="cs-CZ" b="1" dirty="0"/>
              <a:t>luxusní</a:t>
            </a:r>
            <a:r>
              <a:rPr lang="cs-CZ" dirty="0"/>
              <a:t>, které si naopak dopřává, pokud je jeho příjem vyšší.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1A60D8F-C5D6-9E5E-BFA8-645F789590C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5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Další skupinou statků jsou statky </a:t>
            </a:r>
            <a:r>
              <a:rPr lang="cs-CZ" b="1" dirty="0"/>
              <a:t>nežádoucí</a:t>
            </a:r>
            <a:r>
              <a:rPr lang="cs-CZ" dirty="0"/>
              <a:t> (angl. </a:t>
            </a:r>
            <a:r>
              <a:rPr lang="cs-CZ" dirty="0" err="1"/>
              <a:t>bads</a:t>
            </a:r>
            <a:r>
              <a:rPr lang="cs-CZ" dirty="0"/>
              <a:t>), jejichž spotřeba snižuje užitek spotřebitele. </a:t>
            </a:r>
          </a:p>
          <a:p>
            <a:pPr lvl="1"/>
            <a:r>
              <a:rPr lang="cs-CZ" dirty="0"/>
              <a:t>Někdy hovoříme o statcích, které však jsou žádoucí pro spotřebitele s nízkým důchodem (příjmem).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7EF85CD-CA59-66FD-22E5-A8EABE5852F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/>
              <a:t>Statky, jejichž spotřeba nemá vliv na velikost spotřebitelova užitku, se nazývají </a:t>
            </a:r>
            <a:r>
              <a:rPr lang="cs-CZ" b="1" dirty="0"/>
              <a:t>lhostejné (neutrální) statky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Množství těchto statků a jejich spotřeba jsou spotřebiteli lhostejné.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7FD4EFF-AB15-8A3B-E577-691BECD1B2D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Statky lze dělit také podle toho, jaký mají vzájemný vztah. Z tohoto hlediska rozlišujeme tři typy statků:</a:t>
            </a:r>
          </a:p>
          <a:p>
            <a:pPr lvl="1"/>
            <a:r>
              <a:rPr lang="cs-CZ" b="1" dirty="0"/>
              <a:t>nezávislé statky</a:t>
            </a:r>
            <a:r>
              <a:rPr lang="cs-CZ" dirty="0"/>
              <a:t> – jsou takové, jejichž spotřeba nezávisí na spotřebě jiného statku, změna ceny jednoho zboží nemá zvláštní vliv na poptávku po jiném zboží,</a:t>
            </a:r>
          </a:p>
          <a:p>
            <a:pPr lvl="1"/>
            <a:r>
              <a:rPr lang="cs-CZ" b="1" dirty="0"/>
              <a:t>substituty</a:t>
            </a:r>
            <a:r>
              <a:rPr lang="cs-CZ" dirty="0"/>
              <a:t> – jsou druhy zboží navzájem zaměnitelná, nahraditelná, zpravidla spotřebovávána zvlášť a růst ceny jednoho vyvolá poptávku po druhém,</a:t>
            </a:r>
          </a:p>
          <a:p>
            <a:pPr lvl="1"/>
            <a:r>
              <a:rPr lang="cs-CZ" b="1" dirty="0"/>
              <a:t>komplementy</a:t>
            </a:r>
            <a:r>
              <a:rPr lang="cs-CZ" dirty="0"/>
              <a:t> – jsou spotřebovávány současně v určitém relativně stabilním poměru, vzájemně se doplňují a růst ceny jednoho vyvolá pokles poptávky u druhého.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1BD43A2-BADB-FD96-5E65-5C1BD0904B5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1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statků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cs-CZ" dirty="0"/>
              <a:t>Navíc se setkáváme s označením </a:t>
            </a:r>
            <a:r>
              <a:rPr lang="cs-CZ" b="1" dirty="0"/>
              <a:t>dokonalý substitut</a:t>
            </a:r>
            <a:r>
              <a:rPr lang="cs-CZ" dirty="0"/>
              <a:t> a </a:t>
            </a:r>
            <a:r>
              <a:rPr lang="cs-CZ" b="1" dirty="0"/>
              <a:t>dokonalý komplement</a:t>
            </a:r>
            <a:r>
              <a:rPr lang="cs-CZ" dirty="0"/>
              <a:t>. </a:t>
            </a:r>
          </a:p>
          <a:p>
            <a:pPr lvl="1"/>
            <a:r>
              <a:rPr lang="cs-CZ" b="1" dirty="0"/>
              <a:t>Dokonalý substitut </a:t>
            </a:r>
            <a:r>
              <a:rPr lang="cs-CZ" dirty="0"/>
              <a:t>je takový druh zboží, který lze v naprosto stejném poměru nahradit jiným zbožím, např. jedna houska za jeden rohlík. </a:t>
            </a:r>
          </a:p>
          <a:p>
            <a:pPr lvl="1"/>
            <a:r>
              <a:rPr lang="cs-CZ" dirty="0"/>
              <a:t>K </a:t>
            </a:r>
            <a:r>
              <a:rPr lang="cs-CZ" b="1" dirty="0"/>
              <a:t>dokonalým komplementům </a:t>
            </a:r>
            <a:r>
              <a:rPr lang="cs-CZ" dirty="0"/>
              <a:t>řadíme zboží, které se vzájemně doplňuje v přesném poměru, např. mobil a jeho nabíječka.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AB48524-0D98-909F-DEA7-103DC5FD4F7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1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722" y="1248938"/>
            <a:ext cx="8486078" cy="4877226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Určete velikost MU pro 5 snězené jablko, víte-li že funkce celkového užitku ze spotřeby jablek je TU=16J - 2J</a:t>
            </a:r>
            <a:r>
              <a:rPr lang="cs-CZ" b="1" baseline="30000" dirty="0"/>
              <a:t>2</a:t>
            </a:r>
            <a:r>
              <a:rPr lang="cs-CZ" b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TU=16J - 2J</a:t>
            </a:r>
            <a:r>
              <a:rPr lang="cs-CZ" baseline="30000" dirty="0"/>
              <a:t>2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MU=16 - 4J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MU</a:t>
            </a:r>
            <a:r>
              <a:rPr lang="cs-CZ" baseline="-25000" dirty="0"/>
              <a:t>5</a:t>
            </a:r>
            <a:r>
              <a:rPr lang="cs-CZ" dirty="0"/>
              <a:t> = 16 – 4 *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MU</a:t>
            </a:r>
            <a:r>
              <a:rPr lang="cs-CZ" b="1" baseline="-25000" dirty="0"/>
              <a:t>5</a:t>
            </a:r>
            <a:r>
              <a:rPr lang="cs-CZ" b="1" dirty="0"/>
              <a:t> = - 4</a:t>
            </a:r>
          </a:p>
          <a:p>
            <a:pPr lvl="0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6D2943D-2ED1-3A41-1CBF-426C1A07286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DA9C7745-7ED5-6F11-5155-FA243F402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34653"/>
            <a:ext cx="2957512" cy="3485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1873" y="1204332"/>
                <a:ext cx="8474927" cy="4921831"/>
              </a:xfrm>
            </p:spPr>
            <p:txBody>
              <a:bodyPr>
                <a:normAutofit fontScale="92500"/>
              </a:bodyPr>
              <a:lstStyle/>
              <a:p>
                <a:pPr lvl="0"/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Je dána funkce užitku </a:t>
                </a:r>
                <a14:m>
                  <m:oMath xmlns:m="http://schemas.openxmlformats.org/officeDocument/2006/math">
                    <m:r>
                      <a:rPr lang="cs-CZ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𝐓𝐔</m:t>
                    </m:r>
                    <m:r>
                      <a:rPr lang="cs-CZ" b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cs-CZ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𝟏𝟎𝟎𝟎𝐱</m:t>
                    </m:r>
                    <m:r>
                      <a:rPr lang="cs-CZ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cs-CZ" b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sSup>
                      <m:sSupPr>
                        <m:ctrlPr>
                          <a:rPr lang="cs-CZ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cs-CZ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𝟏𝟎𝐱</m:t>
                        </m:r>
                      </m:e>
                      <m:sup>
                        <m:r>
                          <a:rPr lang="cs-CZ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. Cena statku </a:t>
                </a:r>
                <a:r>
                  <a:rPr lang="cs-CZ" b="1" u="sng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x</a:t>
                </a:r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je 400 Kč. Důchod činí 200 000 Kč. Kolik statku </a:t>
                </a:r>
                <a:r>
                  <a:rPr lang="cs-CZ" b="1" u="sng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x</a:t>
                </a:r>
                <a:r>
                  <a:rPr lang="cs-CZ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bude spotřebováno v optimu?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1" i="1">
                          <a:latin typeface="Cambria Math" panose="02040503050406030204" pitchFamily="18" charset="0"/>
                        </a:rPr>
                        <m:t>𝐓𝐔</m:t>
                      </m:r>
                      <m:r>
                        <a:rPr lang="cs-CZ" sz="2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1" i="1">
                          <a:latin typeface="Cambria Math" panose="02040503050406030204" pitchFamily="18" charset="0"/>
                        </a:rPr>
                        <m:t>𝟏𝟎𝟎𝟎𝐱</m:t>
                      </m:r>
                      <m:r>
                        <a:rPr lang="cs-CZ" sz="2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600" b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1" i="1">
                              <a:latin typeface="Cambria Math" panose="02040503050406030204" pitchFamily="18" charset="0"/>
                            </a:rPr>
                            <m:t>𝟏𝟎𝐱</m:t>
                          </m:r>
                        </m:e>
                        <m:sup>
                          <m:r>
                            <a:rPr lang="cs-CZ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= 400 Kč</a:t>
                </a: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 = P</a:t>
                </a: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 = 1000 – 20X</a:t>
                </a:r>
              </a:p>
              <a:p>
                <a:pPr marL="4572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1000 – 20X = 400</a:t>
                </a:r>
              </a:p>
              <a:p>
                <a:pPr marL="5715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-20X = - 1000 + 400</a:t>
                </a:r>
              </a:p>
              <a:p>
                <a:pPr marL="571500" lvl="1" indent="0">
                  <a:buNone/>
                </a:pPr>
                <a:r>
                  <a:rPr lang="cs-CZ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-20X = - 600</a:t>
                </a:r>
              </a:p>
              <a:p>
                <a:pPr marL="571500" lvl="1" indent="0">
                  <a:buNone/>
                </a:pPr>
                <a:r>
                  <a:rPr lang="cs-CZ" sz="3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 = 30ks</a:t>
                </a:r>
              </a:p>
              <a:p>
                <a:pPr lvl="0"/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1873" y="1204332"/>
                <a:ext cx="8474927" cy="4921831"/>
              </a:xfrm>
              <a:blipFill>
                <a:blip r:embed="rId2"/>
                <a:stretch>
                  <a:fillRect t="-248" b="-26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8BB5229-5970-4AA5-C74D-0F6AA38BE2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4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6839" y="1204332"/>
            <a:ext cx="8329961" cy="49218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Určete mezní užitek při spotřebě 5-ti skleniček vína, pokud znáte funkci: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TU=100S-S</a:t>
            </a:r>
            <a:r>
              <a:rPr lang="cs-CZ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b="1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Je-li cena skleničky vína 30 korun, určete množství skleniček, při nichž je spotřebitel v rovnováze.</a:t>
            </a:r>
          </a:p>
          <a:p>
            <a:pPr marL="0" indent="0">
              <a:buNone/>
            </a:pPr>
            <a:br>
              <a:rPr lang="cs-CZ" b="1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TU=100S-S</a:t>
            </a:r>
            <a:r>
              <a:rPr lang="cs-CZ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MU = 100 – 2S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100 – 2*5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MU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= 90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MU = P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100 – 2S = 30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-2S = - 100 + 30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 = 35 ks</a:t>
            </a:r>
          </a:p>
          <a:p>
            <a:pPr lvl="0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248D108-727C-9C4E-82FE-B7407FC1F3E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1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410" y="554355"/>
            <a:ext cx="8229600" cy="694528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tabLst>
                <a:tab pos="742950" algn="l"/>
              </a:tabLst>
            </a:pPr>
            <a:r>
              <a:rPr lang="cs-CZ" b="1" dirty="0">
                <a:solidFill>
                  <a:prstClr val="black"/>
                </a:solidFill>
                <a:ea typeface="+mn-ea"/>
                <a:cs typeface="+mn-cs"/>
              </a:rPr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8576"/>
            <a:ext cx="8229600" cy="4977588"/>
          </a:xfrm>
        </p:spPr>
        <p:txBody>
          <a:bodyPr/>
          <a:lstStyle/>
          <a:p>
            <a:r>
              <a:rPr lang="cs-CZ" b="1" dirty="0"/>
              <a:t>Graficky znázorněte, co se stane s křivkou BL v případě snížení úrovně důchodu spotřebitele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280160" y="2878074"/>
            <a:ext cx="0" cy="2368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092708" y="5104638"/>
            <a:ext cx="2866644" cy="4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7503" y="2776871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845017" y="5104638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280160" y="3582162"/>
            <a:ext cx="1161288" cy="15224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0160" y="4062222"/>
            <a:ext cx="786385" cy="10424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432118" y="4842302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33646" y="4869341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BL2</a:t>
            </a:r>
          </a:p>
        </p:txBody>
      </p:sp>
      <p:sp>
        <p:nvSpPr>
          <p:cNvPr id="19" name="Šipka doprava 18"/>
          <p:cNvSpPr/>
          <p:nvPr/>
        </p:nvSpPr>
        <p:spPr>
          <a:xfrm flipH="1">
            <a:off x="1644621" y="4389441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0" name="Šipka doprava 19"/>
          <p:cNvSpPr/>
          <p:nvPr/>
        </p:nvSpPr>
        <p:spPr>
          <a:xfrm flipH="1">
            <a:off x="2099675" y="5147527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2" name="Šipka dolů 21"/>
          <p:cNvSpPr/>
          <p:nvPr/>
        </p:nvSpPr>
        <p:spPr>
          <a:xfrm>
            <a:off x="915701" y="3666003"/>
            <a:ext cx="333631" cy="3200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3" name="TextovéPole 22"/>
          <p:cNvSpPr txBox="1"/>
          <p:nvPr/>
        </p:nvSpPr>
        <p:spPr>
          <a:xfrm>
            <a:off x="954324" y="3389004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Y1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948290" y="4000518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Y2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404217" y="5117015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802637" y="5130659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X2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342FE83-B4A9-D96F-3FAF-1B90985E477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8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450"/>
              </a:spcBef>
              <a:tabLst>
                <a:tab pos="742950" algn="l"/>
              </a:tabLst>
            </a:pPr>
            <a:r>
              <a:rPr lang="cs-CZ" b="1" dirty="0"/>
              <a:t>K procvičení</a:t>
            </a:r>
            <a:endParaRPr lang="cs-CZ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4332"/>
            <a:ext cx="8229600" cy="4921831"/>
          </a:xfrm>
        </p:spPr>
        <p:txBody>
          <a:bodyPr/>
          <a:lstStyle/>
          <a:p>
            <a:r>
              <a:rPr lang="cs-CZ" b="1" dirty="0"/>
              <a:t>Graficky znázorněte, co se stane s křivkou BL v případě zvýšení  úrovně důchodu spotřebitele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280160" y="2878074"/>
            <a:ext cx="0" cy="2368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092708" y="5104638"/>
            <a:ext cx="2866644" cy="4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7503" y="2776871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845017" y="5104638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280160" y="3582162"/>
            <a:ext cx="1161288" cy="15224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7463" y="3126534"/>
            <a:ext cx="1618043" cy="19904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394688" y="4853660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905506" y="4835853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BL2</a:t>
            </a:r>
          </a:p>
        </p:txBody>
      </p:sp>
      <p:sp>
        <p:nvSpPr>
          <p:cNvPr id="19" name="Šipka doprava 18"/>
          <p:cNvSpPr/>
          <p:nvPr/>
        </p:nvSpPr>
        <p:spPr>
          <a:xfrm rot="10800000" flipH="1">
            <a:off x="1959325" y="4281584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0" name="Šipka doprava 19"/>
          <p:cNvSpPr/>
          <p:nvPr/>
        </p:nvSpPr>
        <p:spPr>
          <a:xfrm rot="10800000" flipH="1">
            <a:off x="2587565" y="5147527"/>
            <a:ext cx="274319" cy="2074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2" name="Šipka dolů 21"/>
          <p:cNvSpPr/>
          <p:nvPr/>
        </p:nvSpPr>
        <p:spPr>
          <a:xfrm rot="10800000">
            <a:off x="1002186" y="3173567"/>
            <a:ext cx="262561" cy="25303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3" name="TextovéPole 22"/>
          <p:cNvSpPr txBox="1"/>
          <p:nvPr/>
        </p:nvSpPr>
        <p:spPr>
          <a:xfrm>
            <a:off x="984136" y="3426416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Y1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13621" y="2953119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Y2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284620" y="5101727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861884" y="5112764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X2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FA64FE-7D4A-D49F-B7B8-8294EA2ACD8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3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sklon linie rozpočtu označujeme pojmem </a:t>
            </a:r>
            <a:r>
              <a:rPr lang="cs-CZ" b="1" dirty="0"/>
              <a:t>mezní míra substituce ve směně (MRS</a:t>
            </a:r>
            <a:r>
              <a:rPr lang="cs-CZ" sz="1350" b="1" dirty="0"/>
              <a:t>E</a:t>
            </a:r>
            <a:r>
              <a:rPr lang="cs-CZ" b="1" dirty="0"/>
              <a:t>),</a:t>
            </a:r>
            <a:endParaRPr lang="cs-CZ" sz="1800" dirty="0"/>
          </a:p>
          <a:p>
            <a:pPr lvl="1"/>
            <a:r>
              <a:rPr lang="cs-CZ" dirty="0"/>
              <a:t>mezní míra substituce ve směně nám udává poměr, v němž může spotřebitel nahradit na trhu jeden statek druhým, aniž by se změnila výše jeho důchodu,</a:t>
            </a:r>
          </a:p>
          <a:p>
            <a:pPr lvl="2"/>
            <a:r>
              <a:rPr lang="cs-CZ" dirty="0"/>
              <a:t>Znázorňuje poměr, v němž může spotřebitel statky X a Y směňovat na trhu při vynaložení celého důchodu. </a:t>
            </a:r>
          </a:p>
          <a:p>
            <a:pPr lvl="2"/>
            <a:r>
              <a:rPr lang="cs-CZ" dirty="0"/>
              <a:t>Jinak řečeno množství statku Y, které musí obětovat, chce-li si při daných cenách a důchodu koupit o jednu jednotku statku X více.</a:t>
            </a:r>
            <a:endParaRPr lang="cs-CZ" sz="11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D047038-2F0D-E4F5-4BD8-F87204FA6A3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1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450"/>
              </a:spcBef>
              <a:tabLst>
                <a:tab pos="742950" algn="l"/>
              </a:tabLst>
            </a:pPr>
            <a:r>
              <a:rPr lang="cs-CZ" b="1" dirty="0"/>
              <a:t>K procvičení</a:t>
            </a:r>
            <a:endParaRPr lang="cs-CZ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Graficky znázorněte dle </a:t>
            </a:r>
            <a:r>
              <a:rPr lang="cs-CZ" sz="2800" b="1" dirty="0" err="1"/>
              <a:t>ordinalistické</a:t>
            </a:r>
            <a:r>
              <a:rPr lang="cs-CZ" sz="2800" b="1" dirty="0"/>
              <a:t> verze měření užitku: </a:t>
            </a:r>
            <a:r>
              <a:rPr lang="cs-CZ" sz="2800" b="1" dirty="0">
                <a:solidFill>
                  <a:prstClr val="black"/>
                </a:solidFill>
              </a:rPr>
              <a:t>mám rád(a) </a:t>
            </a:r>
            <a:r>
              <a:rPr lang="cs-CZ" sz="2800" b="1" dirty="0" err="1">
                <a:solidFill>
                  <a:prstClr val="black"/>
                </a:solidFill>
              </a:rPr>
              <a:t>baileys</a:t>
            </a:r>
            <a:r>
              <a:rPr lang="cs-CZ" sz="2800" b="1" dirty="0">
                <a:solidFill>
                  <a:prstClr val="black"/>
                </a:solidFill>
              </a:rPr>
              <a:t> i </a:t>
            </a:r>
            <a:r>
              <a:rPr lang="cs-CZ" sz="2800" b="1" dirty="0" err="1">
                <a:solidFill>
                  <a:prstClr val="black"/>
                </a:solidFill>
              </a:rPr>
              <a:t>rafaelo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2631" t="51754" r="49474" b="24854"/>
          <a:stretch/>
        </p:blipFill>
        <p:spPr>
          <a:xfrm>
            <a:off x="457200" y="2732049"/>
            <a:ext cx="4494673" cy="3304905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9893C316-0D32-3046-7CA8-C9DFDD3EF31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7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41118"/>
            <a:ext cx="8229600" cy="4385045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na </a:t>
            </a:r>
            <a:r>
              <a:rPr lang="cs-CZ" b="1" dirty="0"/>
              <a:t>linii rozpočtu (BL)</a:t>
            </a:r>
            <a:r>
              <a:rPr lang="cs-CZ" dirty="0"/>
              <a:t> mají vliv:</a:t>
            </a:r>
            <a:endParaRPr lang="cs-CZ" sz="1500" dirty="0"/>
          </a:p>
          <a:p>
            <a:pPr lvl="2"/>
            <a:r>
              <a:rPr lang="cs-CZ" dirty="0"/>
              <a:t>změna ceny,</a:t>
            </a:r>
            <a:endParaRPr lang="cs-CZ" sz="1350" dirty="0"/>
          </a:p>
          <a:p>
            <a:pPr lvl="2"/>
            <a:r>
              <a:rPr lang="cs-CZ" dirty="0"/>
              <a:t>změna důchodu. </a:t>
            </a:r>
            <a:endParaRPr lang="cs-CZ" sz="1350" dirty="0"/>
          </a:p>
          <a:p>
            <a:pPr marL="0" indent="0">
              <a:buNone/>
            </a:pPr>
            <a:r>
              <a:rPr lang="cs-CZ" b="1" dirty="0"/>
              <a:t>				I = P</a:t>
            </a:r>
            <a:r>
              <a:rPr lang="cs-CZ" b="1" baseline="-25000" dirty="0"/>
              <a:t>X</a:t>
            </a:r>
            <a:r>
              <a:rPr lang="cs-CZ" b="1" dirty="0"/>
              <a:t> * X + P</a:t>
            </a:r>
            <a:r>
              <a:rPr lang="cs-CZ" b="1" baseline="-25000" dirty="0"/>
              <a:t>Y</a:t>
            </a:r>
            <a:r>
              <a:rPr lang="cs-CZ" b="1" dirty="0"/>
              <a:t> * Y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dirty="0"/>
              <a:t>				Y = I / P</a:t>
            </a:r>
            <a:r>
              <a:rPr lang="cs-CZ" baseline="-25000" dirty="0"/>
              <a:t>Y</a:t>
            </a:r>
            <a:r>
              <a:rPr lang="cs-CZ" dirty="0"/>
              <a:t> – P</a:t>
            </a:r>
            <a:r>
              <a:rPr lang="cs-CZ" baseline="-25000" dirty="0"/>
              <a:t>X</a:t>
            </a:r>
            <a:r>
              <a:rPr lang="cs-CZ" dirty="0"/>
              <a:t> / P</a:t>
            </a:r>
            <a:r>
              <a:rPr lang="cs-CZ" baseline="-25000" dirty="0"/>
              <a:t>Y</a:t>
            </a:r>
            <a:r>
              <a:rPr lang="cs-CZ" dirty="0"/>
              <a:t> * X</a:t>
            </a:r>
            <a:endParaRPr lang="cs-CZ" sz="1800" dirty="0"/>
          </a:p>
          <a:p>
            <a:pPr marL="0" indent="0">
              <a:buNone/>
            </a:pPr>
            <a:r>
              <a:rPr lang="cs-CZ" b="1" dirty="0"/>
              <a:t>				MRS</a:t>
            </a:r>
            <a:r>
              <a:rPr lang="cs-CZ" b="1" baseline="-25000" dirty="0"/>
              <a:t>E</a:t>
            </a:r>
            <a:r>
              <a:rPr lang="cs-CZ" dirty="0"/>
              <a:t> = - ΔY / ΔX = </a:t>
            </a:r>
            <a:r>
              <a:rPr lang="cs-CZ" b="1" dirty="0"/>
              <a:t>P</a:t>
            </a:r>
            <a:r>
              <a:rPr lang="cs-CZ" b="1" baseline="-25000" dirty="0"/>
              <a:t>X</a:t>
            </a:r>
            <a:r>
              <a:rPr lang="cs-CZ" b="1" dirty="0"/>
              <a:t> / P</a:t>
            </a:r>
            <a:r>
              <a:rPr lang="cs-CZ" b="1" baseline="-25000" dirty="0"/>
              <a:t>Y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3"/>
          <a:srcRect l="26014" t="46639" r="33532" b="22203"/>
          <a:stretch/>
        </p:blipFill>
        <p:spPr bwMode="auto">
          <a:xfrm>
            <a:off x="864296" y="3281818"/>
            <a:ext cx="2743201" cy="1303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488ACE5A-CCCB-171E-48D1-DACC74D4A9B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2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650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Poloha:</a:t>
            </a:r>
          </a:p>
          <a:p>
            <a:pPr indent="-457200"/>
            <a:r>
              <a:rPr lang="cs-CZ" sz="2400" dirty="0"/>
              <a:t>vzdálenost od počátku os,</a:t>
            </a:r>
          </a:p>
          <a:p>
            <a:pPr indent="-457200"/>
            <a:r>
              <a:rPr lang="cs-CZ" sz="2400" dirty="0"/>
              <a:t>dostupnost </a:t>
            </a:r>
            <a:r>
              <a:rPr lang="cs-CZ" sz="2400" b="1" dirty="0"/>
              <a:t>kombinací statků X a Y pro spotřebitele</a:t>
            </a:r>
            <a:r>
              <a:rPr lang="cs-CZ" sz="2400" dirty="0"/>
              <a:t>,</a:t>
            </a:r>
          </a:p>
          <a:p>
            <a:pPr indent="-457200"/>
            <a:r>
              <a:rPr lang="cs-CZ" sz="2400" dirty="0"/>
              <a:t>čím má spotřebitel větší nominální disponibilní důchod, tím dále bude BL ležet od počátku a tím větší má spotřebitele množinu spotřebních možností.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1C206D-34FE-F58C-89CE-594233034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31" y="4126183"/>
            <a:ext cx="2689628" cy="1999980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ABA11761-95FA-C131-C81E-52B345CF328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9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650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Sklon:</a:t>
            </a:r>
          </a:p>
          <a:p>
            <a:pPr indent="-457200"/>
            <a:r>
              <a:rPr lang="cs-CZ" sz="2000" dirty="0"/>
              <a:t>ukazuje velikost relativních cen statků X a Y,</a:t>
            </a:r>
          </a:p>
          <a:p>
            <a:pPr indent="-457200"/>
            <a:r>
              <a:rPr lang="cs-CZ" sz="2000" dirty="0"/>
              <a:t>cenový poměr vyjadřuje poměr vzdáleností od nuly ke krajním bodům,</a:t>
            </a:r>
          </a:p>
          <a:p>
            <a:pPr indent="-457200"/>
            <a:r>
              <a:rPr lang="cs-CZ" sz="2000" dirty="0"/>
              <a:t>pokud by spotřebitel vynaložil celý svůj důchod pouze na statek X, tak je schopen jej nakoupit stejné množství jako statku Y,</a:t>
            </a:r>
          </a:p>
          <a:p>
            <a:pPr indent="-457200"/>
            <a:r>
              <a:rPr lang="cs-CZ" sz="2000" dirty="0"/>
              <a:t>plošší rozpočtová linie ukazuje na </a:t>
            </a:r>
            <a:r>
              <a:rPr lang="cs-CZ" sz="2000" b="1" dirty="0"/>
              <a:t>relativně levnější statek X – roste množina spotřebních možností </a:t>
            </a:r>
            <a:r>
              <a:rPr lang="cs-CZ" sz="2000" dirty="0"/>
              <a:t>(a naopak, strmější BL ukazuje na relativně dražší statek X).</a:t>
            </a:r>
          </a:p>
          <a:p>
            <a:pPr indent="-457200"/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E74882-3A8A-38CC-5C08-CF6FB049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48" y="4473676"/>
            <a:ext cx="2430128" cy="1652487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F36082C1-0DDF-46B4-8A1B-1978190AD20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9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Linie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75874"/>
            <a:ext cx="8229600" cy="4650289"/>
          </a:xfrm>
        </p:spPr>
        <p:txBody>
          <a:bodyPr>
            <a:normAutofit/>
          </a:bodyPr>
          <a:lstStyle/>
          <a:p>
            <a:pPr indent="-457200"/>
            <a:endParaRPr lang="cs-CZ" sz="24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AE5A50CD-635D-987A-E8E6-91A824F61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392571"/>
            <a:ext cx="8416925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A587AF06-C0AF-32CD-5C99-62C4EA32233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2140</Words>
  <Application>Microsoft Office PowerPoint</Application>
  <PresentationFormat>Předvádění na obrazovce (4:3)</PresentationFormat>
  <Paragraphs>265</Paragraphs>
  <Slides>51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Cambria Math</vt:lpstr>
      <vt:lpstr>Office Theme</vt:lpstr>
      <vt:lpstr>Mikroekonomie XMIK</vt:lpstr>
      <vt:lpstr>Racionální chování spotřebitele</vt:lpstr>
      <vt:lpstr>Racionální chování spotřebitele</vt:lpstr>
      <vt:lpstr>Linie rozpočtu</vt:lpstr>
      <vt:lpstr>Linie rozpočtu</vt:lpstr>
      <vt:lpstr>Linie rozpočtu</vt:lpstr>
      <vt:lpstr>Linie rozpočtu</vt:lpstr>
      <vt:lpstr>Linie rozpočtu</vt:lpstr>
      <vt:lpstr>Linie rozpočtu</vt:lpstr>
      <vt:lpstr>Preference spotřebitele</vt:lpstr>
      <vt:lpstr>Užitek</vt:lpstr>
      <vt:lpstr>Užitečnost</vt:lpstr>
      <vt:lpstr>Spotřebitel a jeho volba</vt:lpstr>
      <vt:lpstr>Spotřebitel a jeho volba</vt:lpstr>
      <vt:lpstr>Mezní míra substituce ve spotřebě</vt:lpstr>
      <vt:lpstr>Užitková funkce</vt:lpstr>
      <vt:lpstr>Kardinalismus</vt:lpstr>
      <vt:lpstr>Kardinalismus</vt:lpstr>
      <vt:lpstr>Kardinalismus</vt:lpstr>
      <vt:lpstr>Kardinalismus</vt:lpstr>
      <vt:lpstr>Kardinalismus</vt:lpstr>
      <vt:lpstr>Kardinalismus</vt:lpstr>
      <vt:lpstr>Kardinalismus</vt:lpstr>
      <vt:lpstr>Kardinalismus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Ordinalismus</vt:lpstr>
      <vt:lpstr>Optimum spotřebitele</vt:lpstr>
      <vt:lpstr>Optimum spotřebitele</vt:lpstr>
      <vt:lpstr>Optimum spotřebitele</vt:lpstr>
      <vt:lpstr>Druhy statků</vt:lpstr>
      <vt:lpstr>Druhy statků</vt:lpstr>
      <vt:lpstr>Druhy statků</vt:lpstr>
      <vt:lpstr>Druhy statků</vt:lpstr>
      <vt:lpstr>Druhy statků</vt:lpstr>
      <vt:lpstr>Druhy statků</vt:lpstr>
      <vt:lpstr>K procvičení</vt:lpstr>
      <vt:lpstr>K procvičení</vt:lpstr>
      <vt:lpstr>K procvičení</vt:lpstr>
      <vt:lpstr>K procvičení</vt:lpstr>
      <vt:lpstr>K procvičení</vt:lpstr>
      <vt:lpstr>K procvičení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41</cp:revision>
  <cp:lastPrinted>2024-09-22T15:08:10Z</cp:lastPrinted>
  <dcterms:modified xsi:type="dcterms:W3CDTF">2024-10-08T14:05:49Z</dcterms:modified>
</cp:coreProperties>
</file>