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52"/>
  </p:notesMasterIdLst>
  <p:handoutMasterIdLst>
    <p:handoutMasterId r:id="rId53"/>
  </p:handoutMasterIdLst>
  <p:sldIdLst>
    <p:sldId id="256" r:id="rId2"/>
    <p:sldId id="262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309" r:id="rId41"/>
    <p:sldId id="310" r:id="rId42"/>
    <p:sldId id="311" r:id="rId43"/>
    <p:sldId id="312" r:id="rId44"/>
    <p:sldId id="313" r:id="rId45"/>
    <p:sldId id="314" r:id="rId46"/>
    <p:sldId id="315" r:id="rId47"/>
    <p:sldId id="316" r:id="rId48"/>
    <p:sldId id="317" r:id="rId49"/>
    <p:sldId id="318" r:id="rId50"/>
    <p:sldId id="261" r:id="rId51"/>
  </p:sldIdLst>
  <p:sldSz cx="9144000" cy="6858000" type="screen4x3"/>
  <p:notesSz cx="9925050" cy="67976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26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32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0855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1898" y="1"/>
            <a:ext cx="4300855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A09BB-5A47-43AC-96B3-A21A155AF4B1}" type="datetimeFigureOut">
              <a:rPr lang="cs-CZ" smtClean="0"/>
              <a:t>23.09.2024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0855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1898" y="6456612"/>
            <a:ext cx="4300855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6AA3D4-73EB-4034-88FC-4E409C142F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7818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300855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621898" y="0"/>
            <a:ext cx="4300855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456612"/>
            <a:ext cx="4300855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621898" y="6456612"/>
            <a:ext cx="4300855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5621898" y="6456612"/>
            <a:ext cx="4300855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1436375" y="2400370"/>
            <a:ext cx="11491002" cy="227403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19788" y="379413"/>
            <a:ext cx="2524125" cy="18938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02391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1436375" y="2400370"/>
            <a:ext cx="11491002" cy="227403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19788" y="379413"/>
            <a:ext cx="2524125" cy="18938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97234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1436375" y="2400370"/>
            <a:ext cx="11491002" cy="227403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19788" y="379413"/>
            <a:ext cx="2524125" cy="18938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01987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1436375" y="2400370"/>
            <a:ext cx="11491002" cy="227403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19788" y="379413"/>
            <a:ext cx="2524125" cy="18938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175161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1436375" y="2400370"/>
            <a:ext cx="11491002" cy="227403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19788" y="379413"/>
            <a:ext cx="2524125" cy="18938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54482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1436375" y="2400370"/>
            <a:ext cx="11491002" cy="227403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19788" y="379413"/>
            <a:ext cx="2524125" cy="18938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17830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1436375" y="2400370"/>
            <a:ext cx="11491002" cy="227403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19788" y="379413"/>
            <a:ext cx="2524125" cy="18938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88355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1436375" y="2400370"/>
            <a:ext cx="11491002" cy="227403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19788" y="379413"/>
            <a:ext cx="2524125" cy="18938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37041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1436375" y="2400370"/>
            <a:ext cx="11491002" cy="227403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19788" y="379413"/>
            <a:ext cx="2524125" cy="18938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62771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1436375" y="2400370"/>
            <a:ext cx="11491002" cy="227403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19788" y="379413"/>
            <a:ext cx="2524125" cy="18938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6447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1436375" y="2400370"/>
            <a:ext cx="11491002" cy="227403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19788" y="379413"/>
            <a:ext cx="2524125" cy="18938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655214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1436375" y="2400370"/>
            <a:ext cx="11491002" cy="227403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19788" y="379413"/>
            <a:ext cx="2524125" cy="18938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2546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1436375" y="2400370"/>
            <a:ext cx="11491002" cy="227403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19788" y="379413"/>
            <a:ext cx="2524125" cy="18938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81055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1436375" y="2400370"/>
            <a:ext cx="11491002" cy="227403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19788" y="379413"/>
            <a:ext cx="2524125" cy="18938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10056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1436375" y="2400370"/>
            <a:ext cx="11491002" cy="227403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19788" y="379413"/>
            <a:ext cx="2524125" cy="18938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83934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1436375" y="2400370"/>
            <a:ext cx="11491002" cy="227403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19788" y="379413"/>
            <a:ext cx="2524125" cy="18938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29275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1436375" y="2400370"/>
            <a:ext cx="11491002" cy="227403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19788" y="379413"/>
            <a:ext cx="2524125" cy="18938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37058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1436375" y="2400370"/>
            <a:ext cx="11491002" cy="227403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19788" y="379413"/>
            <a:ext cx="2524125" cy="18938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70627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1436375" y="2400370"/>
            <a:ext cx="11491002" cy="227403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19788" y="379413"/>
            <a:ext cx="2524125" cy="18938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92623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1436375" y="2400370"/>
            <a:ext cx="11491002" cy="227403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19788" y="379413"/>
            <a:ext cx="2524125" cy="18938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937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1436375" y="2400370"/>
            <a:ext cx="11491002" cy="227403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19788" y="379413"/>
            <a:ext cx="2524125" cy="18938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1361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1436375" y="2400370"/>
            <a:ext cx="11491002" cy="227403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19788" y="379413"/>
            <a:ext cx="2524125" cy="18938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79635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1436375" y="2400370"/>
            <a:ext cx="11491002" cy="227403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19788" y="379413"/>
            <a:ext cx="2524125" cy="18938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02854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1436375" y="2400370"/>
            <a:ext cx="11491002" cy="227403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19788" y="379413"/>
            <a:ext cx="2524125" cy="18938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01212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1436375" y="2400370"/>
            <a:ext cx="11491002" cy="227403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19788" y="379413"/>
            <a:ext cx="2524125" cy="18938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54114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1436375" y="2400370"/>
            <a:ext cx="11491002" cy="227403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19788" y="379413"/>
            <a:ext cx="2524125" cy="18938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6776337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1436375" y="2400370"/>
            <a:ext cx="11491002" cy="227403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19788" y="379413"/>
            <a:ext cx="2524125" cy="18938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947155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1436375" y="2400370"/>
            <a:ext cx="11491002" cy="227403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19788" y="379413"/>
            <a:ext cx="2524125" cy="18938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209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1436375" y="2400370"/>
            <a:ext cx="11491002" cy="227403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19788" y="379413"/>
            <a:ext cx="2524125" cy="18938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7561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1436375" y="2400370"/>
            <a:ext cx="11491002" cy="227403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19788" y="379413"/>
            <a:ext cx="2524125" cy="18938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3195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1436375" y="2400370"/>
            <a:ext cx="11491002" cy="227403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19788" y="379413"/>
            <a:ext cx="2524125" cy="18938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5484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1436375" y="2400370"/>
            <a:ext cx="11491002" cy="227403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19788" y="379413"/>
            <a:ext cx="2524125" cy="18938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70773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1436375" y="2400370"/>
            <a:ext cx="11491002" cy="227403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19788" y="379413"/>
            <a:ext cx="2524125" cy="18938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409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289833" y="2041742"/>
            <a:ext cx="8704877" cy="356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D10202"/>
              </a:buClr>
              <a:buSzPts val="4400"/>
              <a:buFont typeface="Calibri"/>
              <a:buNone/>
            </a:pPr>
            <a:r>
              <a:rPr lang="cs-CZ" b="1" dirty="0">
                <a:solidFill>
                  <a:srgbClr val="D10202"/>
                </a:solidFill>
              </a:rPr>
              <a:t>Mikroekonomie</a:t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XMIK</a:t>
            </a:r>
            <a:endParaRPr b="1"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464234" y="5884219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Autor: Ing. Jaroslav Škrabal, Ph.D.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4419599" y="1703717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800942" y="5604868"/>
            <a:ext cx="3878824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cs-CZ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09</a:t>
            </a: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2024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Olomouc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198" y="324947"/>
            <a:ext cx="8051802" cy="124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>
                <a:solidFill>
                  <a:schemeClr val="tx1"/>
                </a:solidFill>
              </a:rPr>
              <a:t>Peníze a cena</a:t>
            </a:r>
            <a:endParaRPr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10/50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198" y="1569452"/>
            <a:ext cx="8552985" cy="4660053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cs-CZ" sz="3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Peníze:</a:t>
            </a:r>
          </a:p>
          <a:p>
            <a:pPr lvl="1" algn="just">
              <a:lnSpc>
                <a:spcPct val="150000"/>
              </a:lnSpc>
            </a:pPr>
            <a:r>
              <a:rPr lang="cs-CZ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Jsou univerzálním prostředkem směny.</a:t>
            </a:r>
          </a:p>
          <a:p>
            <a:pPr algn="just">
              <a:lnSpc>
                <a:spcPct val="150000"/>
              </a:lnSpc>
            </a:pPr>
            <a:r>
              <a:rPr lang="cs-CZ" sz="3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Cena:</a:t>
            </a:r>
          </a:p>
          <a:p>
            <a:pPr lvl="1" algn="just">
              <a:lnSpc>
                <a:spcPct val="150000"/>
              </a:lnSpc>
            </a:pPr>
            <a:r>
              <a:rPr lang="cs-CZ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Hodnota vyjádřená v penězích.</a:t>
            </a:r>
          </a:p>
        </p:txBody>
      </p:sp>
    </p:spTree>
    <p:extLst>
      <p:ext uri="{BB962C8B-B14F-4D97-AF65-F5344CB8AC3E}">
        <p14:creationId xmlns:p14="http://schemas.microsoft.com/office/powerpoint/2010/main" val="274415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198" y="549537"/>
            <a:ext cx="8051802" cy="124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>
                <a:solidFill>
                  <a:schemeClr val="tx1"/>
                </a:solidFill>
              </a:rPr>
              <a:t>Trh výrobních faktorů</a:t>
            </a:r>
            <a:endParaRPr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11/50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0" y="1569452"/>
            <a:ext cx="9144000" cy="4660053"/>
          </a:xfrm>
        </p:spPr>
        <p:txBody>
          <a:bodyPr>
            <a:noAutofit/>
          </a:bodyPr>
          <a:lstStyle/>
          <a:p>
            <a:r>
              <a:rPr lang="cs-CZ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Výrobní faktory členíme na primární a sekundární</a:t>
            </a:r>
          </a:p>
          <a:p>
            <a:r>
              <a:rPr lang="cs-CZ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Primární</a:t>
            </a: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jedná se o společenské zdroje, které si ekonomické subjekty přivlastňují přímo ze svého okolí </a:t>
            </a:r>
          </a:p>
          <a:p>
            <a:pPr lvl="1"/>
            <a:r>
              <a:rPr lang="cs-CZ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půda  (A) a práce (L)</a:t>
            </a:r>
          </a:p>
          <a:p>
            <a:r>
              <a:rPr lang="cs-CZ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Sekundární</a:t>
            </a: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vstupy, které jsou výsledkem výrobního procesu </a:t>
            </a:r>
          </a:p>
          <a:p>
            <a:pPr lvl="1"/>
            <a:r>
              <a:rPr lang="cs-CZ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kapitál (K) a technologie (t)</a:t>
            </a:r>
          </a:p>
          <a:p>
            <a:endParaRPr lang="cs-CZ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577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198" y="549537"/>
            <a:ext cx="8051802" cy="124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>
                <a:solidFill>
                  <a:schemeClr val="tx1"/>
                </a:solidFill>
              </a:rPr>
              <a:t>Hospodářský proces</a:t>
            </a:r>
            <a:endParaRPr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12/50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0" y="1569452"/>
            <a:ext cx="9144000" cy="4660053"/>
          </a:xfrm>
        </p:spPr>
        <p:txBody>
          <a:bodyPr>
            <a:noAutofit/>
          </a:bodyPr>
          <a:lstStyle/>
          <a:p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Samotný proces uspokojování potřeby se nazývá </a:t>
            </a:r>
            <a:r>
              <a:rPr lang="cs-CZ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spotřeba</a:t>
            </a: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1"/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Mám hlad, tedy pociťuji potřebu najíst se – získám jídlo, které sním a uspokojím tak svou potřebu. </a:t>
            </a:r>
          </a:p>
          <a:p>
            <a:pPr lvl="1"/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Snězení jídla je procesem, který obecně nazveme spotřebou statků.</a:t>
            </a:r>
          </a:p>
        </p:txBody>
      </p:sp>
    </p:spTree>
    <p:extLst>
      <p:ext uri="{BB962C8B-B14F-4D97-AF65-F5344CB8AC3E}">
        <p14:creationId xmlns:p14="http://schemas.microsoft.com/office/powerpoint/2010/main" val="1070413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198" y="549537"/>
            <a:ext cx="8051802" cy="124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>
                <a:solidFill>
                  <a:schemeClr val="tx1"/>
                </a:solidFill>
              </a:rPr>
              <a:t>Hospodářský proces</a:t>
            </a:r>
            <a:endParaRPr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13/50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0" y="1569452"/>
            <a:ext cx="9144000" cy="4660053"/>
          </a:xfrm>
        </p:spPr>
        <p:txBody>
          <a:bodyPr>
            <a:noAutofit/>
          </a:bodyPr>
          <a:lstStyle/>
          <a:p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Hospodářský proces se člení na následující fáze:</a:t>
            </a:r>
          </a:p>
          <a:p>
            <a:pPr lvl="1"/>
            <a:r>
              <a:rPr lang="cs-CZ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výroba,</a:t>
            </a:r>
          </a:p>
          <a:p>
            <a:pPr lvl="1"/>
            <a:r>
              <a:rPr lang="cs-CZ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směna,</a:t>
            </a:r>
          </a:p>
          <a:p>
            <a:pPr lvl="1"/>
            <a:r>
              <a:rPr lang="cs-CZ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spotřeba.</a:t>
            </a:r>
          </a:p>
        </p:txBody>
      </p:sp>
    </p:spTree>
    <p:extLst>
      <p:ext uri="{BB962C8B-B14F-4D97-AF65-F5344CB8AC3E}">
        <p14:creationId xmlns:p14="http://schemas.microsoft.com/office/powerpoint/2010/main" val="325976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198" y="549537"/>
            <a:ext cx="8051802" cy="124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>
                <a:solidFill>
                  <a:schemeClr val="tx1"/>
                </a:solidFill>
              </a:rPr>
              <a:t>Hospodářský proces</a:t>
            </a:r>
            <a:endParaRPr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14/50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0" y="1569452"/>
            <a:ext cx="9144000" cy="4660053"/>
          </a:xfrm>
        </p:spPr>
        <p:txBody>
          <a:bodyPr>
            <a:noAutofit/>
          </a:bodyPr>
          <a:lstStyle/>
          <a:p>
            <a:r>
              <a:rPr lang="cs-CZ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Výroba</a:t>
            </a:r>
          </a:p>
          <a:p>
            <a:pPr lvl="1"/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Jedná se o činnosti, při které člověk přetváří přírodu ve statky. </a:t>
            </a:r>
          </a:p>
          <a:p>
            <a:pPr lvl="1"/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Výrobu může provádět jednotlivec (např. živnostník) nebo celé výrobní firmy. </a:t>
            </a:r>
          </a:p>
          <a:p>
            <a:pPr lvl="1"/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 obou případech však k výrobě potřebují mít tři základní předpoklady – výrobní faktory (práce, půda a kapitál).</a:t>
            </a:r>
          </a:p>
        </p:txBody>
      </p:sp>
    </p:spTree>
    <p:extLst>
      <p:ext uri="{BB962C8B-B14F-4D97-AF65-F5344CB8AC3E}">
        <p14:creationId xmlns:p14="http://schemas.microsoft.com/office/powerpoint/2010/main" val="2527318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198" y="549537"/>
            <a:ext cx="8051802" cy="124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>
                <a:solidFill>
                  <a:schemeClr val="tx1"/>
                </a:solidFill>
              </a:rPr>
              <a:t>Hospodářský proces</a:t>
            </a:r>
            <a:endParaRPr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15/50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0" y="1569452"/>
            <a:ext cx="9144000" cy="4660053"/>
          </a:xfrm>
        </p:spPr>
        <p:txBody>
          <a:bodyPr>
            <a:noAutofit/>
          </a:bodyPr>
          <a:lstStyle/>
          <a:p>
            <a:r>
              <a:rPr lang="cs-CZ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Směna</a:t>
            </a:r>
          </a:p>
          <a:p>
            <a:pPr lvl="1"/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 proces, ve kterém nabízející hledá kupce.</a:t>
            </a:r>
          </a:p>
          <a:p>
            <a:pPr lvl="1"/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Všechny činnosti, které se uskutečňují od ukončení výroby až po předání zboží zákazníkovi např. doprava, skladování, prodejní činnost.</a:t>
            </a:r>
          </a:p>
        </p:txBody>
      </p:sp>
    </p:spTree>
    <p:extLst>
      <p:ext uri="{BB962C8B-B14F-4D97-AF65-F5344CB8AC3E}">
        <p14:creationId xmlns:p14="http://schemas.microsoft.com/office/powerpoint/2010/main" val="3839650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198" y="549537"/>
            <a:ext cx="8051802" cy="124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>
                <a:solidFill>
                  <a:schemeClr val="tx1"/>
                </a:solidFill>
              </a:rPr>
              <a:t>Hospodářský proces</a:t>
            </a:r>
            <a:endParaRPr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16/50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0" y="1569452"/>
            <a:ext cx="9144000" cy="4660053"/>
          </a:xfrm>
        </p:spPr>
        <p:txBody>
          <a:bodyPr>
            <a:noAutofit/>
          </a:bodyPr>
          <a:lstStyle/>
          <a:p>
            <a:r>
              <a:rPr lang="cs-CZ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Spotřeba</a:t>
            </a:r>
          </a:p>
          <a:p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Užití výrobků a služeb k uspokojování lidských potřeb.</a:t>
            </a:r>
          </a:p>
          <a:p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Podle toho kdo a kde vytvořené statky a služby spotřebovává, rozeznáváme:</a:t>
            </a:r>
          </a:p>
          <a:p>
            <a:pPr lvl="1"/>
            <a:r>
              <a:rPr lang="cs-CZ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Spotřeba výrobní </a:t>
            </a: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spotřeba firem,</a:t>
            </a:r>
          </a:p>
          <a:p>
            <a:pPr lvl="1"/>
            <a:r>
              <a:rPr lang="cs-CZ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Spotřeba konečná </a:t>
            </a: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spotřeba lidí – konečných zákazníků.</a:t>
            </a:r>
          </a:p>
        </p:txBody>
      </p:sp>
    </p:spTree>
    <p:extLst>
      <p:ext uri="{BB962C8B-B14F-4D97-AF65-F5344CB8AC3E}">
        <p14:creationId xmlns:p14="http://schemas.microsoft.com/office/powerpoint/2010/main" val="2540746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198" y="549537"/>
            <a:ext cx="8051802" cy="124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SzPts val="4400"/>
            </a:pPr>
            <a:r>
              <a:rPr lang="cs-CZ" b="1" dirty="0"/>
              <a:t>Základní metody a nástroje ekonomické analýzy</a:t>
            </a:r>
            <a:endParaRPr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17/50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0" y="1569452"/>
            <a:ext cx="9144000" cy="4660053"/>
          </a:xfrm>
        </p:spPr>
        <p:txBody>
          <a:bodyPr>
            <a:noAutofit/>
          </a:bodyPr>
          <a:lstStyle/>
          <a:p>
            <a:r>
              <a:rPr lang="cs-CZ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Ekonomické souvislosti lze formulovat: verbálně, graficky nebo matematicky.</a:t>
            </a:r>
          </a:p>
          <a:p>
            <a:pPr lvl="1"/>
            <a:r>
              <a:rPr lang="cs-CZ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Funkce je určité pravidlo, které zachycuje vztah mezi dvěma veličinami. Obecně můžeme funkční vztah vyjádřit jako:	</a:t>
            </a:r>
          </a:p>
          <a:p>
            <a:pPr lvl="2"/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 = f (x), což znamená, že proměnná </a:t>
            </a:r>
            <a:r>
              <a:rPr lang="cs-CZ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 závisí </a:t>
            </a: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proměnné x </a:t>
            </a:r>
            <a:r>
              <a:rPr lang="cs-CZ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podle pravidla f</a:t>
            </a: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2"/>
            <a:r>
              <a:rPr lang="cs-CZ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proměnná x se tedy nazývá </a:t>
            </a:r>
            <a:r>
              <a:rPr lang="cs-CZ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nezávisle proměnná (exogenní, vysvětlující proměnná),</a:t>
            </a:r>
          </a:p>
          <a:p>
            <a:pPr lvl="2"/>
            <a:r>
              <a:rPr lang="cs-CZ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proměnná y se nazývá </a:t>
            </a:r>
            <a:r>
              <a:rPr lang="cs-CZ" sz="2000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závisle proměnná (endogenní, vysvětlovaná proměnná).</a:t>
            </a:r>
          </a:p>
          <a:p>
            <a:endParaRPr lang="cs-CZ" sz="2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425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198" y="549537"/>
            <a:ext cx="8051802" cy="124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SzPts val="4400"/>
            </a:pPr>
            <a:r>
              <a:rPr lang="cs-CZ" b="1" dirty="0"/>
              <a:t>Základní metody a nástroje ekonomické analýzy</a:t>
            </a:r>
            <a:endParaRPr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18/50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212942" y="2079321"/>
            <a:ext cx="8780746" cy="4150184"/>
          </a:xfrm>
        </p:spPr>
        <p:txBody>
          <a:bodyPr>
            <a:noAutofit/>
          </a:bodyPr>
          <a:lstStyle/>
          <a:p>
            <a:r>
              <a:rPr lang="cs-CZ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!!! V ekonomii bývají při konstrukci grafu funkce osy často prohozeny neboli </a:t>
            </a:r>
            <a:r>
              <a:rPr lang="cs-CZ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osu x se nanáší závisle proměnná </a:t>
            </a:r>
            <a:r>
              <a:rPr lang="cs-CZ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cs-CZ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osu y nezávisle proměnná</a:t>
            </a:r>
            <a:r>
              <a:rPr lang="cs-CZ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v tomto případě pak </a:t>
            </a:r>
            <a:r>
              <a:rPr lang="cs-CZ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 = </a:t>
            </a:r>
            <a:r>
              <a:rPr lang="cs-CZ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f(y)</a:t>
            </a:r>
            <a:r>
              <a:rPr lang="cs-CZ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→ </a:t>
            </a:r>
            <a:r>
              <a:rPr lang="cs-CZ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 = </a:t>
            </a:r>
            <a:r>
              <a:rPr lang="cs-CZ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f(P)</a:t>
            </a:r>
            <a:r>
              <a:rPr lang="cs-CZ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cs-CZ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množství poptávaného zboží je závislé na ceně </a:t>
            </a:r>
            <a:r>
              <a:rPr lang="cs-CZ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2106729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198" y="549537"/>
            <a:ext cx="8051802" cy="124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SzPts val="4400"/>
            </a:pPr>
            <a:r>
              <a:rPr lang="cs-CZ" b="1" dirty="0"/>
              <a:t>Základní metody a nástroje ekonomické analýzy</a:t>
            </a:r>
            <a:endParaRPr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19/50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A1B4D28-916C-4183-65EB-CF803598009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6957466" y="4207207"/>
            <a:ext cx="1915906" cy="19581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212942" y="1794042"/>
            <a:ext cx="8780746" cy="4435463"/>
          </a:xfrm>
        </p:spPr>
        <p:txBody>
          <a:bodyPr>
            <a:noAutofit/>
          </a:bodyPr>
          <a:lstStyle/>
          <a:p>
            <a:pPr algn="just"/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 = f(x), což znamená, že proměnná </a:t>
            </a:r>
            <a:r>
              <a:rPr lang="cs-CZ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 závisí </a:t>
            </a: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proměnné </a:t>
            </a:r>
            <a:r>
              <a:rPr lang="cs-CZ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podle pravidla y,</a:t>
            </a:r>
          </a:p>
          <a:p>
            <a:pPr algn="just"/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Proměnná </a:t>
            </a:r>
            <a:r>
              <a:rPr lang="cs-CZ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 </a:t>
            </a: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 tedy nazývá </a:t>
            </a:r>
            <a:r>
              <a:rPr lang="cs-CZ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nezávisle proměnná</a:t>
            </a: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algn="just"/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Proměnná </a:t>
            </a:r>
            <a:r>
              <a:rPr lang="cs-CZ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 nazývá </a:t>
            </a:r>
            <a:r>
              <a:rPr lang="cs-CZ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závisle proměnná</a:t>
            </a: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algn="just"/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Např. u nabídky a poptávky jsou osy prohozeny</a:t>
            </a:r>
          </a:p>
          <a:p>
            <a:pPr algn="just"/>
            <a:r>
              <a:rPr lang="cs-CZ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 = množství; P = cena,</a:t>
            </a:r>
          </a:p>
          <a:p>
            <a:pPr algn="just"/>
            <a:r>
              <a:rPr lang="cs-CZ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 = závislá; P = nezávislá,</a:t>
            </a:r>
          </a:p>
          <a:p>
            <a:pPr algn="just"/>
            <a:r>
              <a:rPr lang="cs-CZ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! Platí, že množství je závislé na ceně ! </a:t>
            </a:r>
            <a:endParaRPr lang="cs-CZ" sz="22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43000" lvl="2" indent="-22860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162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198" y="533495"/>
            <a:ext cx="8229600" cy="838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pl-PL" b="1" dirty="0"/>
              <a:t>Úvod do studia ekonomické teorie</a:t>
            </a:r>
            <a:endParaRPr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2/50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199" y="1371600"/>
            <a:ext cx="8552985" cy="4616605"/>
          </a:xfrm>
        </p:spPr>
        <p:txBody>
          <a:bodyPr>
            <a:noAutofit/>
          </a:bodyPr>
          <a:lstStyle/>
          <a:p>
            <a:pPr marL="91440" lvl="0" indent="-91440">
              <a:spcBef>
                <a:spcPts val="1200"/>
              </a:spcBef>
              <a:buClr>
                <a:srgbClr val="99CB38"/>
              </a:buClr>
              <a:buSzPct val="100000"/>
              <a:buFont typeface="Calibri" panose="020F0502020204030204" pitchFamily="34" charset="0"/>
              <a:buChar char=" "/>
            </a:pPr>
            <a:r>
              <a:rPr lang="cs-CZ" sz="2800" b="1" u="sng" kern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Ekonomie</a:t>
            </a:r>
            <a:r>
              <a:rPr lang="cs-CZ" sz="2800" kern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společenskovědní disciplína, která studuje organizační formy, jejíž prostřednictvím lidská společnost řeší fundamentální problém vzácnosti.</a:t>
            </a:r>
          </a:p>
          <a:p>
            <a:pPr marL="91440" lvl="0" indent="-91440">
              <a:spcBef>
                <a:spcPts val="1200"/>
              </a:spcBef>
              <a:buClr>
                <a:srgbClr val="99CB38"/>
              </a:buClr>
              <a:buSzPct val="100000"/>
              <a:buFont typeface="Calibri" panose="020F0502020204030204" pitchFamily="34" charset="0"/>
              <a:buChar char=" "/>
            </a:pPr>
            <a:r>
              <a:rPr lang="cs-CZ" sz="2800" b="1" u="sng" kern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Hlavní cíl</a:t>
            </a:r>
            <a:r>
              <a:rPr lang="cs-CZ" sz="2800" u="sng" kern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kern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nalézt a následně také popsat mechanismus, jehož prostřednictvím jsou ve společnosti rozdělovány vzácné zdroje mezi vzájemně si konkurující užití.</a:t>
            </a:r>
          </a:p>
          <a:p>
            <a:pPr marL="91440" lvl="0" indent="-91440">
              <a:spcBef>
                <a:spcPts val="1200"/>
              </a:spcBef>
              <a:buClr>
                <a:srgbClr val="99CB38"/>
              </a:buClr>
              <a:buSzPct val="100000"/>
              <a:buFont typeface="Calibri" panose="020F0502020204030204" pitchFamily="34" charset="0"/>
              <a:buChar char=" "/>
            </a:pPr>
            <a:r>
              <a:rPr lang="cs-CZ" sz="2800" b="1" u="sng" kern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Ekonomika</a:t>
            </a:r>
            <a:r>
              <a:rPr lang="cs-CZ" sz="2800" kern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je shrnutí hospodaření subjektu. Jedná se o uplatnění ekonomie v praxi.</a:t>
            </a:r>
          </a:p>
          <a:p>
            <a:pPr marL="91440" lvl="0" indent="-91440" algn="ctr">
              <a:spcBef>
                <a:spcPts val="1200"/>
              </a:spcBef>
              <a:buClr>
                <a:srgbClr val="99CB38"/>
              </a:buClr>
              <a:buSzPct val="100000"/>
              <a:buFont typeface="Calibri" panose="020F0502020204030204" pitchFamily="34" charset="0"/>
              <a:buChar char=" "/>
            </a:pPr>
            <a:r>
              <a:rPr lang="cs-CZ" sz="2800" b="1" u="sng" kern="12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!!!Ekonomie a ekonomika není totéž!!!</a:t>
            </a:r>
            <a:endParaRPr lang="cs-CZ" sz="2800" kern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" lvl="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Char char=" "/>
            </a:pPr>
            <a:endParaRPr lang="cs-CZ" sz="1800" kern="1200" dirty="0">
              <a:solidFill>
                <a:prstClr val="black">
                  <a:lumMod val="75000"/>
                  <a:lumOff val="25000"/>
                </a:prst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3825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198" y="549537"/>
            <a:ext cx="8051802" cy="124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SzPts val="4400"/>
            </a:pPr>
            <a:r>
              <a:rPr lang="cs-CZ" b="1" dirty="0"/>
              <a:t>Základní metody a nástroje ekonomické analýzy</a:t>
            </a:r>
            <a:endParaRPr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20/50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212942" y="1794042"/>
            <a:ext cx="8830850" cy="4356237"/>
          </a:xfrm>
        </p:spPr>
        <p:txBody>
          <a:bodyPr>
            <a:noAutofit/>
          </a:bodyPr>
          <a:lstStyle/>
          <a:p>
            <a:pPr algn="just"/>
            <a:r>
              <a:rPr lang="cs-CZ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Funkční závislost:</a:t>
            </a:r>
            <a:endParaRPr lang="cs-CZ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r>
              <a:rPr lang="cs-CZ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Přímý, kladný vztah:</a:t>
            </a:r>
            <a:r>
              <a:rPr lang="cs-CZ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růst jedné proměnné je doprovázen růstem druhé proměnné. </a:t>
            </a:r>
          </a:p>
          <a:p>
            <a:pPr lvl="2" algn="just"/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Jako typický příklad v ekonomii můžeme uvést rostoucí </a:t>
            </a:r>
            <a:r>
              <a:rPr lang="cs-CZ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funkci nabídky</a:t>
            </a: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„</a:t>
            </a:r>
            <a:r>
              <a:rPr lang="cs-CZ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 růstem ceny roste i nabízené množství“</a:t>
            </a: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1" algn="just"/>
            <a:r>
              <a:rPr lang="cs-CZ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Nepřímý, záporný vztah:</a:t>
            </a:r>
            <a:r>
              <a:rPr lang="cs-CZ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růst jedné proměnné je doprovázen současným poklesem druhé proměnné. </a:t>
            </a:r>
          </a:p>
          <a:p>
            <a:pPr lvl="2" algn="just"/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 ekonomii je typickým příkladem klesající </a:t>
            </a:r>
            <a:r>
              <a:rPr lang="cs-CZ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funkce poptávky: „s růstem ceny poptávané množství klesá“.</a:t>
            </a:r>
            <a:endParaRPr lang="cs-CZ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250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198" y="549537"/>
            <a:ext cx="8051802" cy="124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SzPts val="4400"/>
            </a:pPr>
            <a:r>
              <a:rPr lang="cs-CZ" b="1" dirty="0"/>
              <a:t>Základní metody a nástroje ekonomické analýzy</a:t>
            </a:r>
            <a:endParaRPr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21/50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212942" y="1794042"/>
            <a:ext cx="8830850" cy="4356237"/>
          </a:xfrm>
        </p:spPr>
        <p:txBody>
          <a:bodyPr>
            <a:noAutofit/>
          </a:bodyPr>
          <a:lstStyle/>
          <a:p>
            <a:pPr lvl="1" indent="-457200" algn="just"/>
            <a:r>
              <a:rPr lang="cs-CZ" sz="3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Vzájemná nezávislost proměnných:</a:t>
            </a:r>
            <a:r>
              <a:rPr lang="cs-CZ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růst jedné proměnné nevede ke změně druhé proměnné. </a:t>
            </a:r>
          </a:p>
          <a:p>
            <a:pPr marL="982980" lvl="2" algn="just"/>
            <a:r>
              <a:rPr lang="cs-CZ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Teplota v chladničce je konstantní při jakékoli teplotě v místnosti.</a:t>
            </a:r>
          </a:p>
          <a:p>
            <a:pPr marL="982980" lvl="2" algn="just"/>
            <a:r>
              <a:rPr lang="cs-CZ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Lineární funkce:</a:t>
            </a:r>
            <a:r>
              <a:rPr lang="cs-CZ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 = a + b * x;</a:t>
            </a:r>
          </a:p>
          <a:p>
            <a:pPr marL="982980" lvl="2" algn="just"/>
            <a:r>
              <a:rPr lang="cs-CZ" sz="3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Konstantní funkce:</a:t>
            </a:r>
            <a:r>
              <a:rPr lang="cs-CZ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 = a;</a:t>
            </a:r>
          </a:p>
          <a:p>
            <a:pPr marL="982980" lvl="2" algn="just"/>
            <a:r>
              <a:rPr lang="cs-CZ" sz="3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Přímá úměra:</a:t>
            </a:r>
            <a:r>
              <a:rPr lang="cs-CZ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 = b * x.</a:t>
            </a:r>
            <a:endParaRPr lang="cs-CZ" sz="3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445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198" y="549537"/>
            <a:ext cx="8051802" cy="124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SzPts val="4400"/>
            </a:pPr>
            <a:r>
              <a:rPr lang="cs-CZ" b="1" dirty="0"/>
              <a:t>Základní metody a nástroje ekonomické analýzy</a:t>
            </a:r>
            <a:endParaRPr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22/50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212942" y="1794042"/>
            <a:ext cx="8830850" cy="4356237"/>
          </a:xfrm>
        </p:spPr>
        <p:txBody>
          <a:bodyPr>
            <a:noAutofit/>
          </a:bodyPr>
          <a:lstStyle/>
          <a:p>
            <a:pPr algn="just"/>
            <a:r>
              <a:rPr lang="cs-CZ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Graf:</a:t>
            </a:r>
            <a:endParaRPr lang="cs-CZ" sz="2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r>
              <a:rPr lang="cs-CZ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je grafickým znázorněním chování určité funkce,</a:t>
            </a:r>
          </a:p>
          <a:p>
            <a:pPr lvl="1" algn="just"/>
            <a:r>
              <a:rPr lang="cs-CZ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může mít podobu přímky nebo křivky,</a:t>
            </a:r>
          </a:p>
          <a:p>
            <a:pPr lvl="1" algn="just"/>
            <a:r>
              <a:rPr lang="cs-CZ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nezávislé proměnnou obvykle znázorňujeme na ose x a závisle proměnnou na ose y,</a:t>
            </a:r>
          </a:p>
          <a:p>
            <a:pPr lvl="1" algn="just"/>
            <a:r>
              <a:rPr lang="cs-CZ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 sestrojení grafu funkce potřebujeme určité body, a to například A [1;1] B [2;2].</a:t>
            </a:r>
            <a:endParaRPr lang="cs-CZ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8540546-66AA-AE18-0C7E-DEE91B4453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15" t="27595" r="68830" b="31209"/>
          <a:stretch/>
        </p:blipFill>
        <p:spPr>
          <a:xfrm>
            <a:off x="4364154" y="4416187"/>
            <a:ext cx="2084413" cy="1734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71352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198" y="549537"/>
            <a:ext cx="8051802" cy="124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SzPts val="4400"/>
            </a:pPr>
            <a:r>
              <a:rPr lang="cs-CZ" b="1" dirty="0"/>
              <a:t>Základní metody a nástroje ekonomické analýzy</a:t>
            </a:r>
            <a:endParaRPr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23/50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212942" y="1794042"/>
            <a:ext cx="8830850" cy="4356237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cs-CZ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Graf a funkční závislost</a:t>
            </a:r>
          </a:p>
          <a:p>
            <a:pPr lvl="1" algn="just">
              <a:lnSpc>
                <a:spcPct val="150000"/>
              </a:lnSpc>
            </a:pPr>
            <a:r>
              <a:rPr lang="cs-CZ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Rozdíl mezi poptávkou a poptávaném množství	</a:t>
            </a:r>
            <a:endParaRPr lang="cs-CZ" sz="2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08BDC3C-4DA3-FFBF-9542-C6214DCE6DCB}"/>
              </a:ext>
            </a:extLst>
          </p:cNvPr>
          <p:cNvSpPr txBox="1"/>
          <p:nvPr/>
        </p:nvSpPr>
        <p:spPr>
          <a:xfrm>
            <a:off x="4572000" y="3144034"/>
            <a:ext cx="4233797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alt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Poptávka</a:t>
            </a: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je křivka, která vyjadřuje vztah mezi cenou (případně jinou veličinou) a poptávaným množstvím, které je ochoten spotřebitel při dané ceně nakoupit.</a:t>
            </a:r>
          </a:p>
          <a:p>
            <a:r>
              <a:rPr lang="cs-CZ" alt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Poptávané množství</a:t>
            </a: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je pouze hodnota na ose x, která udává číselné vyjádření množství statku, které je spotřebitel ochoten nakoupit.</a:t>
            </a:r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3674911-517F-7DFE-DC2D-0F82198A84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141" y="3144034"/>
            <a:ext cx="3563657" cy="291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483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198" y="549537"/>
            <a:ext cx="8051802" cy="124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SzPts val="4400"/>
            </a:pPr>
            <a:r>
              <a:rPr lang="cs-CZ" b="1" dirty="0"/>
              <a:t>Základní metody a nástroje ekonomické analýzy</a:t>
            </a:r>
            <a:endParaRPr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24/50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212942" y="1794042"/>
            <a:ext cx="8830850" cy="4356237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cs-CZ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Graf a funkční závislost</a:t>
            </a:r>
          </a:p>
          <a:p>
            <a:pPr lvl="1" algn="just">
              <a:lnSpc>
                <a:spcPct val="150000"/>
              </a:lnSpc>
            </a:pPr>
            <a:r>
              <a:rPr lang="cs-CZ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Rozdíl mezi nabídkou a nabízeném množství					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08BDC3C-4DA3-FFBF-9542-C6214DCE6DCB}"/>
              </a:ext>
            </a:extLst>
          </p:cNvPr>
          <p:cNvSpPr txBox="1"/>
          <p:nvPr/>
        </p:nvSpPr>
        <p:spPr>
          <a:xfrm>
            <a:off x="4690997" y="3144034"/>
            <a:ext cx="41148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altLang="cs-CZ" sz="2000" b="1" dirty="0"/>
              <a:t>Nabídka</a:t>
            </a:r>
            <a:r>
              <a:rPr lang="cs-CZ" altLang="cs-CZ" sz="2000" dirty="0"/>
              <a:t> je křivka, která vyjadřuje vztah mezi cenou (případně jinou veličinou) a nabízeným množstvím.</a:t>
            </a:r>
          </a:p>
          <a:p>
            <a:r>
              <a:rPr lang="cs-CZ" altLang="cs-CZ" sz="2000" b="1" dirty="0"/>
              <a:t>Nabízené množství</a:t>
            </a:r>
            <a:r>
              <a:rPr lang="cs-CZ" altLang="cs-CZ" sz="2000" dirty="0"/>
              <a:t> je pouze hodnota na ose x, která udává číselné vyjádření množství statku, které je nabízeno.</a:t>
            </a:r>
            <a:endParaRPr lang="cs-CZ" sz="280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35151F4F-3703-6E0B-62D5-04DF28F07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802" y="3144034"/>
            <a:ext cx="3856297" cy="277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690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198" y="549537"/>
            <a:ext cx="8051802" cy="124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SzPts val="4400"/>
            </a:pPr>
            <a:r>
              <a:rPr lang="cs-CZ" b="1" dirty="0"/>
              <a:t>Základní metody a nástroje ekonomické analýzy</a:t>
            </a:r>
            <a:endParaRPr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25/50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212942" y="1794042"/>
            <a:ext cx="8830850" cy="4356237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cs-CZ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Graf a funkční závislost</a:t>
            </a:r>
          </a:p>
          <a:p>
            <a:pPr lvl="1" algn="just">
              <a:lnSpc>
                <a:spcPct val="150000"/>
              </a:lnSpc>
            </a:pPr>
            <a:r>
              <a:rPr lang="cs-CZ" sz="2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Funkční závislost</a:t>
            </a:r>
            <a:r>
              <a:rPr lang="cs-CZ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		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DECA926-1BE2-9D96-E4F3-19B92E7617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230" y="3429000"/>
            <a:ext cx="8561540" cy="25208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9647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198" y="549537"/>
            <a:ext cx="8051802" cy="124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SzPts val="4400"/>
            </a:pPr>
            <a:r>
              <a:rPr lang="cs-CZ" b="1" dirty="0"/>
              <a:t>Základní metody a nástroje ekonomické analýzy</a:t>
            </a:r>
            <a:endParaRPr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26/50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212942" y="1794042"/>
            <a:ext cx="8830850" cy="4356237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cs-CZ" sz="3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Lineární a nelineární funkce</a:t>
            </a:r>
            <a:endParaRPr lang="cs-CZ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>
              <a:lnSpc>
                <a:spcPct val="150000"/>
              </a:lnSpc>
            </a:pPr>
            <a:r>
              <a:rPr lang="cs-CZ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Lineární =&gt; přímka</a:t>
            </a:r>
            <a:r>
              <a:rPr lang="cs-CZ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	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AE3B133-1726-58C4-99C4-C02703B3A4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753" y="3429000"/>
            <a:ext cx="3262326" cy="253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706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198" y="549537"/>
            <a:ext cx="8051802" cy="124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SzPts val="4400"/>
            </a:pPr>
            <a:r>
              <a:rPr lang="cs-CZ" b="1" dirty="0"/>
              <a:t>Základní metody a nástroje ekonomické analýzy</a:t>
            </a:r>
            <a:endParaRPr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27/50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212942" y="1794042"/>
            <a:ext cx="8830850" cy="4356237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cs-CZ" sz="3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Lineární a nelineární funkce</a:t>
            </a:r>
            <a:endParaRPr lang="cs-CZ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>
              <a:lnSpc>
                <a:spcPct val="150000"/>
              </a:lnSpc>
            </a:pPr>
            <a:r>
              <a:rPr lang="cs-CZ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Nelineární =&gt; křivka</a:t>
            </a:r>
          </a:p>
          <a:p>
            <a:pPr marL="571500" lvl="1" indent="0" algn="just">
              <a:lnSpc>
                <a:spcPct val="150000"/>
              </a:lnSpc>
              <a:buNone/>
            </a:pPr>
            <a:r>
              <a:rPr lang="cs-CZ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	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8C4D487-70D3-4DCD-2B69-5505F6F68D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758" y="3319396"/>
            <a:ext cx="3408557" cy="273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03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198" y="549537"/>
            <a:ext cx="8051802" cy="124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SzPts val="4400"/>
            </a:pPr>
            <a:r>
              <a:rPr lang="cs-CZ" b="1" dirty="0"/>
              <a:t>Základní metody a nástroje ekonomické analýzy</a:t>
            </a:r>
            <a:endParaRPr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28/50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212942" y="1794042"/>
            <a:ext cx="8830850" cy="4356237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cs-CZ" sz="3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Strmost přímky</a:t>
            </a:r>
          </a:p>
          <a:p>
            <a:pPr lvl="1" algn="just">
              <a:lnSpc>
                <a:spcPct val="150000"/>
              </a:lnSpc>
            </a:pPr>
            <a:r>
              <a:rPr lang="cs-CZ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strmost je pouze otázkou meřítka grafu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E1D21E3-4710-9811-3BCD-2AF965D00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071" y="3316266"/>
            <a:ext cx="8748987" cy="2571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50768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198" y="549537"/>
            <a:ext cx="8051802" cy="124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SzPts val="4400"/>
            </a:pPr>
            <a:r>
              <a:rPr lang="cs-CZ" b="1" dirty="0"/>
              <a:t>Základní metody a nástroje ekonomické analýzy</a:t>
            </a:r>
            <a:endParaRPr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29/50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212942" y="1794042"/>
            <a:ext cx="8830850" cy="4356237"/>
          </a:xfrm>
        </p:spPr>
        <p:txBody>
          <a:bodyPr>
            <a:noAutofit/>
          </a:bodyPr>
          <a:lstStyle/>
          <a:p>
            <a:pPr algn="just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cs-CZ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Sklon (směrnice) přímky</a:t>
            </a:r>
            <a:r>
              <a:rPr lang="cs-CZ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cs-CZ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>
              <a:spcAft>
                <a:spcPts val="1000"/>
              </a:spcAft>
            </a:pPr>
            <a:r>
              <a:rPr lang="cs-CZ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změna proměnné na </a:t>
            </a:r>
            <a:r>
              <a:rPr lang="cs-CZ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vertikální ose (y) </a:t>
            </a:r>
            <a:r>
              <a:rPr lang="cs-CZ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 změně proměnné na </a:t>
            </a:r>
            <a:r>
              <a:rPr lang="cs-CZ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horizontální ose (x)</a:t>
            </a:r>
            <a:endParaRPr lang="cs-CZ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>
              <a:spcAft>
                <a:spcPts val="1000"/>
              </a:spcAft>
            </a:pPr>
            <a:r>
              <a:rPr lang="cs-CZ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kladná směrnice:</a:t>
            </a:r>
            <a:r>
              <a:rPr lang="cs-CZ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pokud je růst proměnné na ose x provázen růstem proměnné na ose y, mezi proměnnými je přímý vztah (obě se vyvíjejí ve stejném směru)</a:t>
            </a:r>
            <a:endParaRPr lang="cs-CZ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>
              <a:spcAft>
                <a:spcPts val="1000"/>
              </a:spcAft>
            </a:pPr>
            <a:r>
              <a:rPr lang="cs-CZ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záporná směrnice: </a:t>
            </a:r>
            <a:r>
              <a:rPr lang="cs-CZ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růst x vyvolá pokles y, mezi proměnnými je nepřímý vztah (vyvíjejí se protisměrně)</a:t>
            </a:r>
            <a:endParaRPr lang="cs-CZ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6C0D100-195A-CE3A-46EE-FFCCEFDF84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085" t="46848" r="46008" b="43850"/>
          <a:stretch/>
        </p:blipFill>
        <p:spPr>
          <a:xfrm>
            <a:off x="4893167" y="1794042"/>
            <a:ext cx="1211129" cy="80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497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198" y="533495"/>
            <a:ext cx="8229600" cy="838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pl-PL" b="1" dirty="0"/>
              <a:t>Členění ekonomie</a:t>
            </a:r>
            <a:endParaRPr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3/50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199" y="1371600"/>
            <a:ext cx="8552985" cy="4616605"/>
          </a:xfrm>
        </p:spPr>
        <p:txBody>
          <a:bodyPr>
            <a:noAutofit/>
          </a:bodyPr>
          <a:lstStyle/>
          <a:p>
            <a:pPr marL="91440" lvl="0" indent="-91440">
              <a:spcBef>
                <a:spcPts val="1200"/>
              </a:spcBef>
              <a:buClr>
                <a:srgbClr val="99CB38"/>
              </a:buClr>
              <a:buSzPct val="100000"/>
              <a:buFont typeface="Calibri" panose="020F0502020204030204" pitchFamily="34" charset="0"/>
              <a:buChar char=" "/>
            </a:pPr>
            <a:r>
              <a:rPr lang="cs-CZ" sz="2800" b="1" kern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Mikroekonomie </a:t>
            </a:r>
            <a:r>
              <a:rPr lang="cs-CZ" sz="2800" kern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předmětem studia je chování jednotlivých ekonomických subjektů na dílčích trzích (trh výrobních faktorů, trh statků a služeb apod.)</a:t>
            </a:r>
          </a:p>
          <a:p>
            <a:pPr marL="91440" lvl="0" indent="-91440">
              <a:spcBef>
                <a:spcPts val="1200"/>
              </a:spcBef>
              <a:buClr>
                <a:srgbClr val="99CB38"/>
              </a:buClr>
              <a:buSzPct val="100000"/>
              <a:buFont typeface="Calibri" panose="020F0502020204030204" pitchFamily="34" charset="0"/>
              <a:buChar char=" "/>
            </a:pPr>
            <a:r>
              <a:rPr lang="cs-CZ" sz="2800" b="1" kern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Makroekonomie </a:t>
            </a:r>
            <a:r>
              <a:rPr lang="cs-CZ" sz="2800" kern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studuje chování ekonomiky jako celku.</a:t>
            </a:r>
          </a:p>
          <a:p>
            <a:pPr marL="91440" lvl="0" indent="-91440">
              <a:spcBef>
                <a:spcPts val="1200"/>
              </a:spcBef>
              <a:buClr>
                <a:srgbClr val="99CB38"/>
              </a:buClr>
              <a:buSzPct val="100000"/>
              <a:buFont typeface="Calibri" panose="020F0502020204030204" pitchFamily="34" charset="0"/>
              <a:buChar char=" "/>
            </a:pPr>
            <a:r>
              <a:rPr lang="cs-CZ" sz="2800" b="1" kern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Mezinárodní ekonomie </a:t>
            </a:r>
            <a:r>
              <a:rPr lang="cs-CZ" sz="2800" kern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analyzuje základní souvislosti mezinárodních finančních a hmotných toků a jejich dopad na národní a světovou ekonomiku.</a:t>
            </a:r>
          </a:p>
          <a:p>
            <a:pPr marL="91440" lvl="0" indent="-91440">
              <a:spcBef>
                <a:spcPts val="1200"/>
              </a:spcBef>
              <a:buClr>
                <a:srgbClr val="99CB38"/>
              </a:buClr>
              <a:buSzPct val="100000"/>
              <a:buFont typeface="Calibri" panose="020F0502020204030204" pitchFamily="34" charset="0"/>
              <a:buChar char=" "/>
            </a:pPr>
            <a:endParaRPr lang="cs-CZ" sz="2800" b="1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183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198" y="549537"/>
            <a:ext cx="8051802" cy="124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SzPts val="4400"/>
            </a:pPr>
            <a:r>
              <a:rPr lang="cs-CZ" b="1" dirty="0"/>
              <a:t>Základní metody a nástroje ekonomické analýzy</a:t>
            </a:r>
            <a:endParaRPr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30/50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212942" y="1794042"/>
            <a:ext cx="8830850" cy="4356237"/>
          </a:xfrm>
        </p:spPr>
        <p:txBody>
          <a:bodyPr>
            <a:noAutofit/>
          </a:bodyPr>
          <a:lstStyle/>
          <a:p>
            <a:pPr algn="just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cs-CZ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Kladná směrnice</a:t>
            </a:r>
            <a:endParaRPr lang="cs-CZ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4F45B35-32E3-9C44-A9C0-A1F606AF0B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187" y="2480153"/>
            <a:ext cx="7448521" cy="3554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91490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198" y="549537"/>
            <a:ext cx="8051802" cy="124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SzPts val="4400"/>
            </a:pPr>
            <a:r>
              <a:rPr lang="cs-CZ" b="1" dirty="0"/>
              <a:t>Základní metody a nástroje ekonomické analýzy</a:t>
            </a:r>
            <a:endParaRPr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31/50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212942" y="1794042"/>
            <a:ext cx="8830850" cy="4356237"/>
          </a:xfrm>
        </p:spPr>
        <p:txBody>
          <a:bodyPr>
            <a:noAutofit/>
          </a:bodyPr>
          <a:lstStyle/>
          <a:p>
            <a:pPr algn="just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cs-CZ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Záporná směrnice</a:t>
            </a:r>
            <a:endParaRPr lang="cs-CZ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0F3AA21-8A0C-4CCF-2C86-AB9E1E2783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06" b="-356"/>
          <a:stretch/>
        </p:blipFill>
        <p:spPr>
          <a:xfrm>
            <a:off x="723117" y="2404997"/>
            <a:ext cx="7810500" cy="3462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8973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198" y="549537"/>
            <a:ext cx="8051802" cy="124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SzPts val="4400"/>
            </a:pPr>
            <a:r>
              <a:rPr lang="cs-CZ" b="1" dirty="0"/>
              <a:t>Základní metody a nástroje ekonomické analýzy</a:t>
            </a:r>
            <a:endParaRPr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32/50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212942" y="1665962"/>
            <a:ext cx="8830850" cy="4484317"/>
          </a:xfrm>
        </p:spPr>
        <p:txBody>
          <a:bodyPr>
            <a:noAutofit/>
          </a:bodyPr>
          <a:lstStyle/>
          <a:p>
            <a:pPr>
              <a:spcAft>
                <a:spcPts val="1000"/>
              </a:spcAft>
            </a:pPr>
            <a:r>
              <a:rPr lang="cs-CZ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Směrnice křivky:</a:t>
            </a:r>
            <a:endParaRPr lang="cs-CZ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Aft>
                <a:spcPts val="1000"/>
              </a:spcAft>
            </a:pPr>
            <a:r>
              <a:rPr lang="cs-CZ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rozdíl od směrnice přímky se v průběhu křivky mění; absolutní hodnota směrnice křivky udává sklon křivky.</a:t>
            </a:r>
            <a:endParaRPr lang="cs-CZ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Aft>
                <a:spcPts val="1000"/>
              </a:spcAft>
            </a:pP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Rozlišujeme:</a:t>
            </a:r>
            <a:endParaRPr lang="cs-CZ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spcAft>
                <a:spcPts val="1000"/>
              </a:spcAft>
            </a:pPr>
            <a:r>
              <a:rPr lang="cs-CZ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Směrnici křivky v bodě, kterou určíme pomocí tečny v daném bodě.</a:t>
            </a:r>
          </a:p>
          <a:p>
            <a:pPr lvl="2">
              <a:spcAft>
                <a:spcPts val="1000"/>
              </a:spcAft>
            </a:pPr>
            <a:r>
              <a:rPr lang="cs-CZ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Směrnici křivky mezi dvěma body, kterou lze vyjádřit pomocí spojnice těchto bodů.</a:t>
            </a:r>
          </a:p>
          <a:p>
            <a:pPr lvl="3">
              <a:spcAft>
                <a:spcPts val="1000"/>
              </a:spcAft>
            </a:pPr>
            <a:r>
              <a:rPr lang="cs-CZ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Směrnice této spojnice je průměrnou směrnicí křivky mezi dvěma body.</a:t>
            </a:r>
            <a:endParaRPr lang="cs-CZ" sz="2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55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198" y="549537"/>
            <a:ext cx="8051802" cy="124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SzPts val="4400"/>
            </a:pPr>
            <a:r>
              <a:rPr lang="cs-CZ" b="1" dirty="0"/>
              <a:t>Základní metody a nástroje ekonomické analýzy</a:t>
            </a:r>
            <a:endParaRPr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33/50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212942" y="1665962"/>
            <a:ext cx="8830850" cy="4484317"/>
          </a:xfrm>
        </p:spPr>
        <p:txBody>
          <a:bodyPr>
            <a:noAutofit/>
          </a:bodyPr>
          <a:lstStyle/>
          <a:p>
            <a:pPr>
              <a:spcAft>
                <a:spcPts val="1000"/>
              </a:spcAft>
            </a:pPr>
            <a:r>
              <a:rPr lang="cs-CZ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Směrnice křivky:</a:t>
            </a:r>
            <a:endParaRPr lang="cs-CZ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1500" lvl="1" indent="0">
              <a:spcAft>
                <a:spcPts val="1000"/>
              </a:spcAft>
              <a:buNone/>
            </a:pPr>
            <a:r>
              <a:rPr lang="cs-CZ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a) Směrnice v bodě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67BA6E1-10B5-C4B1-43F4-E461188C8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941" y="2768253"/>
            <a:ext cx="6663847" cy="3293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29747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198" y="549537"/>
            <a:ext cx="8051802" cy="124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SzPts val="4400"/>
            </a:pPr>
            <a:r>
              <a:rPr lang="cs-CZ" b="1" dirty="0"/>
              <a:t>Základní metody a nástroje ekonomické analýzy</a:t>
            </a:r>
            <a:endParaRPr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34/50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212942" y="1665962"/>
            <a:ext cx="8830850" cy="4484317"/>
          </a:xfrm>
        </p:spPr>
        <p:txBody>
          <a:bodyPr>
            <a:noAutofit/>
          </a:bodyPr>
          <a:lstStyle/>
          <a:p>
            <a:pPr>
              <a:spcAft>
                <a:spcPts val="1000"/>
              </a:spcAft>
            </a:pPr>
            <a:r>
              <a:rPr lang="cs-CZ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Směrnice křivky:</a:t>
            </a:r>
            <a:endParaRPr lang="cs-CZ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1500" lvl="1" indent="0">
              <a:spcAft>
                <a:spcPts val="1000"/>
              </a:spcAft>
              <a:buNone/>
            </a:pPr>
            <a:r>
              <a:rPr lang="cs-CZ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a) Směrnice mezi 2 body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F8810E8-F336-3AE1-EC72-4D39B7CD6B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8" y="2910467"/>
            <a:ext cx="6576164" cy="3112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42016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00315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>Základní metody a nástroje ekonomické analýzy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3081" y="1743316"/>
            <a:ext cx="8522320" cy="3805810"/>
          </a:xfrm>
        </p:spPr>
        <p:txBody>
          <a:bodyPr>
            <a:noAutofit/>
          </a:bodyPr>
          <a:lstStyle/>
          <a:p>
            <a:pPr marL="114300" indent="0" algn="just">
              <a:lnSpc>
                <a:spcPct val="150000"/>
              </a:lnSpc>
              <a:buNone/>
            </a:pPr>
            <a:r>
              <a:rPr lang="cs-CZ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Derivace:</a:t>
            </a:r>
            <a:endParaRPr lang="cs-CZ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cs-CZ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definujeme jako změnu závisle proměnné vztaženou k nekonečně malé změně nezávisle proměnné (zapisujeme y´= f´(x) ). </a:t>
            </a:r>
          </a:p>
          <a:p>
            <a:pPr algn="just">
              <a:lnSpc>
                <a:spcPct val="150000"/>
              </a:lnSpc>
            </a:pPr>
            <a:r>
              <a:rPr lang="cs-CZ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její výpočet je tak nazýván diferenciací vzhledem k nezávisle proměnné,</a:t>
            </a:r>
          </a:p>
          <a:p>
            <a:pPr algn="just">
              <a:lnSpc>
                <a:spcPct val="150000"/>
              </a:lnSpc>
            </a:pPr>
            <a:r>
              <a:rPr lang="cs-CZ" sz="2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 lineární funkce </a:t>
            </a:r>
            <a:r>
              <a:rPr lang="cs-CZ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 první derivace rovna hodnotě úrovňové konstanty b, pro: y = a + </a:t>
            </a:r>
            <a:r>
              <a:rPr lang="cs-CZ" sz="22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b.x</a:t>
            </a:r>
            <a:endParaRPr lang="cs-CZ" sz="2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cs-CZ" sz="2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 nelineární funkce </a:t>
            </a:r>
            <a:r>
              <a:rPr lang="cs-CZ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 tvaru y = x</a:t>
            </a:r>
            <a:r>
              <a:rPr lang="cs-CZ" sz="2200" baseline="30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je první derivací 2x, pro: y = x</a:t>
            </a:r>
            <a:r>
              <a:rPr lang="cs-CZ" sz="2200" baseline="30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.</a:t>
            </a:r>
            <a:endParaRPr lang="cs-CZ" sz="2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81A3B79-13F7-F859-D89F-94C149489AD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35/50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3779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00315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>Základní metody a nástroje ekonomické analýzy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393081" y="1743316"/>
                <a:ext cx="8522320" cy="3805810"/>
              </a:xfrm>
            </p:spPr>
            <p:txBody>
              <a:bodyPr>
                <a:noAutofit/>
              </a:bodyPr>
              <a:lstStyle/>
              <a:p>
                <a:pPr marL="114300" indent="0" algn="just">
                  <a:lnSpc>
                    <a:spcPct val="150000"/>
                  </a:lnSpc>
                  <a:buNone/>
                </a:pPr>
                <a:r>
                  <a:rPr lang="cs-CZ" sz="24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Derivace:</a:t>
                </a:r>
                <a:endParaRPr lang="cs-CZ" sz="24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cs-CZ" sz="24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derivaci již jednou derivované funkce nazýváme druhou derivací     (zapisujeme y´´ = f´´ (x ))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cs-CZ" sz="24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u lineárních funkcí je druhá derivace rovna nule, pro: y = a + </a:t>
                </a:r>
                <a:r>
                  <a:rPr lang="cs-CZ" sz="2400" dirty="0" err="1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b.x</a:t>
                </a:r>
                <a:endParaRPr lang="cs-CZ" sz="24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cs-CZ" sz="24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u nelineární funkce je hodnota druhé derivace nenulová, pro: </a:t>
                </a:r>
                <a:br>
                  <a:rPr lang="cs-CZ" sz="240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</a:br>
                <a14:m>
                  <m:oMath xmlns:m="http://schemas.openxmlformats.org/officeDocument/2006/math">
                    <m:r>
                      <a:rPr lang="cs-CZ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𝑦</m:t>
                    </m:r>
                    <m:r>
                      <a:rPr lang="cs-CZ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= </m:t>
                    </m:r>
                    <m:sSup>
                      <m:sSupPr>
                        <m:ctrlPr>
                          <a:rPr lang="cs-CZ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cs-CZ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cs-CZ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cs-CZ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cs-CZ" sz="24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je rovna dvěma.</a:t>
                </a:r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3081" y="1743316"/>
                <a:ext cx="8522320" cy="3805810"/>
              </a:xfrm>
              <a:blipFill>
                <a:blip r:embed="rId2"/>
                <a:stretch>
                  <a:fillRect r="-107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214832C3-93F9-AE2E-729E-E1462AFAC700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36/50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9396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00315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>Základní metody a nástroje ekonomické analýzy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3081" y="1743316"/>
            <a:ext cx="8522320" cy="3805810"/>
          </a:xfrm>
        </p:spPr>
        <p:txBody>
          <a:bodyPr>
            <a:noAutofit/>
          </a:bodyPr>
          <a:lstStyle/>
          <a:p>
            <a:pPr marL="114300" indent="0" algn="just">
              <a:lnSpc>
                <a:spcPct val="150000"/>
              </a:lnSpc>
              <a:buNone/>
            </a:pPr>
            <a:r>
              <a:rPr lang="cs-CZ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Derivace:</a:t>
            </a:r>
            <a:endParaRPr lang="cs-CZ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Obdélník 3">
                <a:extLst>
                  <a:ext uri="{FF2B5EF4-FFF2-40B4-BE49-F238E27FC236}">
                    <a16:creationId xmlns:a16="http://schemas.microsoft.com/office/drawing/2014/main" id="{9E94B3A7-C0D1-B727-BC12-B5C88F7D8F55}"/>
                  </a:ext>
                </a:extLst>
              </p:cNvPr>
              <p:cNvSpPr/>
              <p:nvPr/>
            </p:nvSpPr>
            <p:spPr>
              <a:xfrm>
                <a:off x="457200" y="2598003"/>
                <a:ext cx="1991827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cs-CZ" sz="2400" i="0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400" i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cs-CZ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2400" i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cs-CZ" sz="2400" dirty="0"/>
              </a:p>
              <a:p>
                <a:r>
                  <a:rPr lang="cs-CZ" sz="2400" dirty="0"/>
                  <a:t> </a:t>
                </a:r>
              </a:p>
            </p:txBody>
          </p:sp>
        </mc:Choice>
        <mc:Fallback>
          <p:sp>
            <p:nvSpPr>
              <p:cNvPr id="4" name="Obdélník 3">
                <a:extLst>
                  <a:ext uri="{FF2B5EF4-FFF2-40B4-BE49-F238E27FC236}">
                    <a16:creationId xmlns:a16="http://schemas.microsoft.com/office/drawing/2014/main" id="{9E94B3A7-C0D1-B727-BC12-B5C88F7D8F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598003"/>
                <a:ext cx="1991827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796F51C1-F532-4951-83CF-B50554D47C2E}"/>
                  </a:ext>
                </a:extLst>
              </p:cNvPr>
              <p:cNvSpPr/>
              <p:nvPr/>
            </p:nvSpPr>
            <p:spPr>
              <a:xfrm>
                <a:off x="5776819" y="2598003"/>
                <a:ext cx="250914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cs-CZ" sz="2400" i="0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cs-CZ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24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2400" b="0" i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cs-CZ" sz="2400" b="0" i="0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796F51C1-F532-4951-83CF-B50554D47C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6819" y="2598003"/>
                <a:ext cx="2509148" cy="461665"/>
              </a:xfrm>
              <a:prstGeom prst="rect">
                <a:avLst/>
              </a:prstGeom>
              <a:blipFill>
                <a:blip r:embed="rId3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Obdélník 5">
                <a:extLst>
                  <a:ext uri="{FF2B5EF4-FFF2-40B4-BE49-F238E27FC236}">
                    <a16:creationId xmlns:a16="http://schemas.microsoft.com/office/drawing/2014/main" id="{B4A64A79-1506-8AFB-0445-F4A6C6A15F1E}"/>
                  </a:ext>
                </a:extLst>
              </p:cNvPr>
              <p:cNvSpPr/>
              <p:nvPr/>
            </p:nvSpPr>
            <p:spPr>
              <a:xfrm>
                <a:off x="457199" y="3452690"/>
                <a:ext cx="140076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cs-CZ" sz="2400" b="1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cs-CZ" sz="2400" b="1" dirty="0"/>
                  <a:t> </a:t>
                </a:r>
              </a:p>
            </p:txBody>
          </p:sp>
        </mc:Choice>
        <mc:Fallback>
          <p:sp>
            <p:nvSpPr>
              <p:cNvPr id="6" name="Obdélník 5">
                <a:extLst>
                  <a:ext uri="{FF2B5EF4-FFF2-40B4-BE49-F238E27FC236}">
                    <a16:creationId xmlns:a16="http://schemas.microsoft.com/office/drawing/2014/main" id="{B4A64A79-1506-8AFB-0445-F4A6C6A15F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" y="3452690"/>
                <a:ext cx="1400768" cy="461665"/>
              </a:xfrm>
              <a:prstGeom prst="rect">
                <a:avLst/>
              </a:prstGeom>
              <a:blipFill>
                <a:blip r:embed="rId4"/>
                <a:stretch>
                  <a:fillRect l="-1304" b="-1315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Obdélník 6">
                <a:extLst>
                  <a:ext uri="{FF2B5EF4-FFF2-40B4-BE49-F238E27FC236}">
                    <a16:creationId xmlns:a16="http://schemas.microsoft.com/office/drawing/2014/main" id="{A8914202-4CFD-1C41-3D92-3116F3306DF8}"/>
                  </a:ext>
                </a:extLst>
              </p:cNvPr>
              <p:cNvSpPr/>
              <p:nvPr/>
            </p:nvSpPr>
            <p:spPr>
              <a:xfrm>
                <a:off x="5776819" y="3452690"/>
                <a:ext cx="176683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cs-CZ" sz="2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cs-CZ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cs-CZ" sz="24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2400" b="1" i="0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cs-CZ" sz="2400" b="1" dirty="0"/>
              </a:p>
            </p:txBody>
          </p:sp>
        </mc:Choice>
        <mc:Fallback>
          <p:sp>
            <p:nvSpPr>
              <p:cNvPr id="7" name="Obdélník 6">
                <a:extLst>
                  <a:ext uri="{FF2B5EF4-FFF2-40B4-BE49-F238E27FC236}">
                    <a16:creationId xmlns:a16="http://schemas.microsoft.com/office/drawing/2014/main" id="{A8914202-4CFD-1C41-3D92-3116F3306D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6819" y="3452690"/>
                <a:ext cx="1766830" cy="461665"/>
              </a:xfrm>
              <a:prstGeom prst="rect">
                <a:avLst/>
              </a:prstGeom>
              <a:blipFill>
                <a:blip r:embed="rId5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Google Shape;99;p14">
            <a:extLst>
              <a:ext uri="{FF2B5EF4-FFF2-40B4-BE49-F238E27FC236}">
                <a16:creationId xmlns:a16="http://schemas.microsoft.com/office/drawing/2014/main" id="{AEA4DA5C-10EF-072C-AF66-D55CD3523917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37/50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864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37375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>Základní metody a nástroje ekonomické analýzy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2720" y="1880376"/>
            <a:ext cx="8622680" cy="366875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Derivace:</a:t>
            </a:r>
          </a:p>
          <a:p>
            <a:pPr lvl="1" algn="just">
              <a:lnSpc>
                <a:spcPct val="150000"/>
              </a:lnSpc>
            </a:pPr>
            <a:r>
              <a:rPr lang="cs-CZ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Vypočítejte první a druhou derivaci</a:t>
            </a:r>
          </a:p>
          <a:p>
            <a:pPr algn="just">
              <a:lnSpc>
                <a:spcPct val="150000"/>
              </a:lnSpc>
            </a:pPr>
            <a:endParaRPr lang="cs-CZ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cs-CZ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Obdélník 3"/>
              <p:cNvSpPr/>
              <p:nvPr/>
            </p:nvSpPr>
            <p:spPr>
              <a:xfrm>
                <a:off x="745348" y="3220075"/>
                <a:ext cx="3577711" cy="7386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cs-CZ" sz="2400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40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cs-CZ" sz="240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cs-CZ" sz="2400">
                          <a:latin typeface="Cambria Math" panose="02040503050406030204" pitchFamily="18" charset="0"/>
                        </a:rPr>
                        <m:t>−3</m:t>
                      </m:r>
                      <m:sSup>
                        <m:sSup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2400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cs-CZ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cs-CZ" sz="2400" i="1">
                          <a:latin typeface="Cambria Math" panose="02040503050406030204" pitchFamily="18" charset="0"/>
                        </a:rPr>
                        <m:t> −1</m:t>
                      </m:r>
                    </m:oMath>
                  </m:oMathPara>
                </a14:m>
                <a:endParaRPr lang="cs-CZ" sz="2400" dirty="0"/>
              </a:p>
              <a:p>
                <a:endParaRPr lang="cs-CZ" sz="1800" dirty="0"/>
              </a:p>
            </p:txBody>
          </p:sp>
        </mc:Choice>
        <mc:Fallback>
          <p:sp>
            <p:nvSpPr>
              <p:cNvPr id="4" name="Obdélní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348" y="3220075"/>
                <a:ext cx="3577711" cy="7386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459BD8F0-41D5-3853-77DB-696C7E447152}"/>
                  </a:ext>
                </a:extLst>
              </p:cNvPr>
              <p:cNvSpPr/>
              <p:nvPr/>
            </p:nvSpPr>
            <p:spPr>
              <a:xfrm>
                <a:off x="745348" y="3958739"/>
                <a:ext cx="2994409" cy="7386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cs-CZ" sz="2400" b="0" i="0" smtClean="0">
                          <a:latin typeface="Cambria Math" panose="02040503050406030204" pitchFamily="18" charset="0"/>
                        </a:rPr>
                        <m:t>´= </m:t>
                      </m:r>
                      <m:sSup>
                        <m:sSup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400" b="0" i="0" smtClean="0">
                              <a:latin typeface="Cambria Math" panose="02040503050406030204" pitchFamily="18" charset="0"/>
                            </a:rPr>
                            <m:t>12</m:t>
                          </m:r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cs-CZ" sz="24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240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cs-CZ" sz="2400" i="1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cs-CZ" sz="2400" dirty="0"/>
              </a:p>
              <a:p>
                <a:endParaRPr lang="cs-CZ" sz="1800" dirty="0"/>
              </a:p>
            </p:txBody>
          </p:sp>
        </mc:Choice>
        <mc:Fallback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459BD8F0-41D5-3853-77DB-696C7E4471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348" y="3958739"/>
                <a:ext cx="2994409" cy="7386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Obdélník 5">
                <a:extLst>
                  <a:ext uri="{FF2B5EF4-FFF2-40B4-BE49-F238E27FC236}">
                    <a16:creationId xmlns:a16="http://schemas.microsoft.com/office/drawing/2014/main" id="{BB652481-3BE3-FC70-5B1E-C343AC876ED1}"/>
                  </a:ext>
                </a:extLst>
              </p:cNvPr>
              <p:cNvSpPr/>
              <p:nvPr/>
            </p:nvSpPr>
            <p:spPr>
              <a:xfrm>
                <a:off x="745348" y="4697403"/>
                <a:ext cx="2159630" cy="7386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cs-CZ" sz="2400" b="0" i="0" smtClean="0">
                          <a:latin typeface="Cambria Math" panose="02040503050406030204" pitchFamily="18" charset="0"/>
                        </a:rPr>
                        <m:t>´´=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24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cs-CZ" sz="240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cs-CZ" sz="2400" dirty="0"/>
              </a:p>
              <a:p>
                <a:endParaRPr lang="cs-CZ" sz="1800" dirty="0"/>
              </a:p>
            </p:txBody>
          </p:sp>
        </mc:Choice>
        <mc:Fallback>
          <p:sp>
            <p:nvSpPr>
              <p:cNvPr id="6" name="Obdélník 5">
                <a:extLst>
                  <a:ext uri="{FF2B5EF4-FFF2-40B4-BE49-F238E27FC236}">
                    <a16:creationId xmlns:a16="http://schemas.microsoft.com/office/drawing/2014/main" id="{BB652481-3BE3-FC70-5B1E-C343AC876E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348" y="4697403"/>
                <a:ext cx="2159630" cy="7386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Google Shape;99;p14">
            <a:extLst>
              <a:ext uri="{FF2B5EF4-FFF2-40B4-BE49-F238E27FC236}">
                <a16:creationId xmlns:a16="http://schemas.microsoft.com/office/drawing/2014/main" id="{386EE1DA-07F2-99B8-06E0-1023B63C5CFB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38/50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134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9260" y="587789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>Základní metody a nástroje ekonomické analýzy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2720" y="1730789"/>
            <a:ext cx="8622680" cy="355445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cs-CZ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Křivost funkce:</a:t>
            </a:r>
            <a:endParaRPr lang="cs-CZ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>
              <a:lnSpc>
                <a:spcPct val="150000"/>
              </a:lnSpc>
            </a:pPr>
            <a:r>
              <a:rPr lang="cs-CZ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je-li druhá derivace kladná, pak je funkce v tomto intervalu </a:t>
            </a:r>
            <a:r>
              <a:rPr lang="cs-CZ" sz="2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konvexní </a:t>
            </a:r>
            <a:r>
              <a:rPr lang="cs-CZ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(graf má tvar písmene U).</a:t>
            </a:r>
          </a:p>
          <a:p>
            <a:pPr lvl="1" algn="just">
              <a:lnSpc>
                <a:spcPct val="150000"/>
              </a:lnSpc>
            </a:pPr>
            <a:r>
              <a:rPr lang="cs-CZ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je-li druhá derivace záporná, je funkce v tomto intervalu </a:t>
            </a:r>
            <a:r>
              <a:rPr lang="cs-CZ" sz="2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konkávní </a:t>
            </a:r>
            <a:r>
              <a:rPr lang="cs-CZ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(graf má tvar obráceného písmene U).</a:t>
            </a:r>
          </a:p>
          <a:p>
            <a:pPr lvl="1" algn="just">
              <a:lnSpc>
                <a:spcPct val="150000"/>
              </a:lnSpc>
            </a:pPr>
            <a:r>
              <a:rPr lang="cs-CZ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je-li druhá derivace nulová, pak je funkce v tomto intervalu </a:t>
            </a:r>
            <a:r>
              <a:rPr lang="cs-CZ" sz="2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plochá </a:t>
            </a:r>
            <a:r>
              <a:rPr lang="cs-CZ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(přímka rovnoběžná s osou x).</a:t>
            </a:r>
            <a:endParaRPr lang="cs-CZ" sz="2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8022F900-414A-6363-0F12-FFA96CB99E40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39/50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9938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198" y="533495"/>
            <a:ext cx="8051802" cy="124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SzPts val="4400"/>
            </a:pPr>
            <a:r>
              <a:rPr lang="cs-CZ" b="1" dirty="0">
                <a:solidFill>
                  <a:schemeClr val="tx1"/>
                </a:solidFill>
              </a:rPr>
              <a:t>Členění ekonomie podle předmětu chování</a:t>
            </a:r>
            <a:endParaRPr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4/50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198" y="1612900"/>
            <a:ext cx="8552985" cy="4616605"/>
          </a:xfrm>
        </p:spPr>
        <p:txBody>
          <a:bodyPr>
            <a:noAutofit/>
          </a:bodyPr>
          <a:lstStyle/>
          <a:p>
            <a:pPr algn="just"/>
            <a:endParaRPr lang="cs-CZ" sz="2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cs-CZ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Pozitivní</a:t>
            </a:r>
            <a:r>
              <a:rPr lang="cs-CZ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analýza ekonomických jevů na základě faktů, jež lze ověřit nebo naopak falzifikovat. </a:t>
            </a:r>
          </a:p>
          <a:p>
            <a:pPr lvl="1" algn="just"/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Odmítá hodnotové soudy.</a:t>
            </a:r>
          </a:p>
          <a:p>
            <a:pPr lvl="1" algn="just"/>
            <a:endParaRPr lang="cs-CZ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cs-CZ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Normativní</a:t>
            </a:r>
            <a:r>
              <a:rPr lang="cs-CZ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ekonomické jevy vysvětluje na základě hodnotových soudů („co by mělo být“).</a:t>
            </a:r>
          </a:p>
          <a:p>
            <a:pPr marL="114300" indent="0" algn="just">
              <a:buNone/>
            </a:pPr>
            <a:endParaRPr lang="cs-CZ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021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2686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>Základní metody a nástroje ekonomické analýzy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2720" y="1603332"/>
            <a:ext cx="8622680" cy="3945793"/>
          </a:xfrm>
        </p:spPr>
        <p:txBody>
          <a:bodyPr>
            <a:noAutofit/>
          </a:bodyPr>
          <a:lstStyle/>
          <a:p>
            <a:pPr marL="114300" indent="0" algn="just">
              <a:lnSpc>
                <a:spcPct val="150000"/>
              </a:lnSpc>
              <a:buNone/>
            </a:pPr>
            <a:r>
              <a:rPr lang="cs-CZ" sz="2000" b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Křivost funkce:</a:t>
            </a:r>
            <a:endParaRPr lang="cs-CZ" sz="3600" dirty="0">
              <a:solidFill>
                <a:schemeClr val="tx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cs-CZ" sz="1800" b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konvexní </a:t>
            </a:r>
          </a:p>
          <a:p>
            <a:pPr marL="285750" indent="-285750" algn="just">
              <a:lnSpc>
                <a:spcPct val="150000"/>
              </a:lnSpc>
            </a:pPr>
            <a:endParaRPr lang="cs-CZ" sz="1800" b="1" dirty="0">
              <a:solidFill>
                <a:schemeClr val="tx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</a:pPr>
            <a:endParaRPr lang="cs-CZ" sz="1800" b="1" dirty="0">
              <a:solidFill>
                <a:schemeClr val="tx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cs-CZ" sz="1800" b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konkávní </a:t>
            </a:r>
          </a:p>
          <a:p>
            <a:pPr marL="285750" indent="-285750" algn="just">
              <a:lnSpc>
                <a:spcPct val="150000"/>
              </a:lnSpc>
            </a:pPr>
            <a:endParaRPr lang="cs-CZ" sz="1800" b="1" dirty="0">
              <a:solidFill>
                <a:schemeClr val="tx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cs-CZ" sz="1800" b="1" dirty="0">
              <a:solidFill>
                <a:schemeClr val="tx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cs-CZ" sz="1800" b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plochá </a:t>
            </a:r>
          </a:p>
        </p:txBody>
      </p:sp>
      <p:cxnSp>
        <p:nvCxnSpPr>
          <p:cNvPr id="5" name="Přímá spojnice 4"/>
          <p:cNvCxnSpPr/>
          <p:nvPr/>
        </p:nvCxnSpPr>
        <p:spPr>
          <a:xfrm>
            <a:off x="2462022" y="2574038"/>
            <a:ext cx="13716" cy="101498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1899666" y="3203830"/>
            <a:ext cx="113842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>
            <a:off x="1787651" y="4087297"/>
            <a:ext cx="113842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>
            <a:off x="2343149" y="3908989"/>
            <a:ext cx="13716" cy="101498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ovéPole 22"/>
          <p:cNvSpPr txBox="1"/>
          <p:nvPr/>
        </p:nvSpPr>
        <p:spPr>
          <a:xfrm>
            <a:off x="2899570" y="3948797"/>
            <a:ext cx="2519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/>
              <a:t>x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3058668" y="3082673"/>
            <a:ext cx="2519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/>
              <a:t>x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2462022" y="2428556"/>
            <a:ext cx="2519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/>
              <a:t>y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2343149" y="4716224"/>
            <a:ext cx="2519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/>
              <a:t>y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2296312" y="3182237"/>
            <a:ext cx="2600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/>
              <a:t>0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2273716" y="3846693"/>
            <a:ext cx="2600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/>
              <a:t>0</a:t>
            </a:r>
          </a:p>
        </p:txBody>
      </p:sp>
      <p:sp>
        <p:nvSpPr>
          <p:cNvPr id="29" name="Volný tvar 28"/>
          <p:cNvSpPr/>
          <p:nvPr/>
        </p:nvSpPr>
        <p:spPr>
          <a:xfrm>
            <a:off x="2102660" y="2545463"/>
            <a:ext cx="746157" cy="650311"/>
          </a:xfrm>
          <a:custGeom>
            <a:avLst/>
            <a:gdLst>
              <a:gd name="connsiteX0" fmla="*/ 0 w 667512"/>
              <a:gd name="connsiteY0" fmla="*/ 0 h 823240"/>
              <a:gd name="connsiteX1" fmla="*/ 347472 w 667512"/>
              <a:gd name="connsiteY1" fmla="*/ 822960 h 823240"/>
              <a:gd name="connsiteX2" fmla="*/ 667512 w 667512"/>
              <a:gd name="connsiteY2" fmla="*/ 100584 h 823240"/>
              <a:gd name="connsiteX3" fmla="*/ 667512 w 667512"/>
              <a:gd name="connsiteY3" fmla="*/ 100584 h 823240"/>
              <a:gd name="connsiteX4" fmla="*/ 667512 w 667512"/>
              <a:gd name="connsiteY4" fmla="*/ 100584 h 823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7512" h="823240">
                <a:moveTo>
                  <a:pt x="0" y="0"/>
                </a:moveTo>
                <a:cubicBezTo>
                  <a:pt x="118110" y="403098"/>
                  <a:pt x="236220" y="806196"/>
                  <a:pt x="347472" y="822960"/>
                </a:cubicBezTo>
                <a:cubicBezTo>
                  <a:pt x="458724" y="839724"/>
                  <a:pt x="667512" y="100584"/>
                  <a:pt x="667512" y="100584"/>
                </a:cubicBezTo>
                <a:lnTo>
                  <a:pt x="667512" y="100584"/>
                </a:lnTo>
                <a:lnTo>
                  <a:pt x="667512" y="100584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1050"/>
          </a:p>
        </p:txBody>
      </p:sp>
      <p:sp>
        <p:nvSpPr>
          <p:cNvPr id="30" name="Volný tvar 29"/>
          <p:cNvSpPr/>
          <p:nvPr/>
        </p:nvSpPr>
        <p:spPr>
          <a:xfrm rot="10624012">
            <a:off x="2000098" y="4091326"/>
            <a:ext cx="746157" cy="650311"/>
          </a:xfrm>
          <a:custGeom>
            <a:avLst/>
            <a:gdLst>
              <a:gd name="connsiteX0" fmla="*/ 0 w 667512"/>
              <a:gd name="connsiteY0" fmla="*/ 0 h 823240"/>
              <a:gd name="connsiteX1" fmla="*/ 347472 w 667512"/>
              <a:gd name="connsiteY1" fmla="*/ 822960 h 823240"/>
              <a:gd name="connsiteX2" fmla="*/ 667512 w 667512"/>
              <a:gd name="connsiteY2" fmla="*/ 100584 h 823240"/>
              <a:gd name="connsiteX3" fmla="*/ 667512 w 667512"/>
              <a:gd name="connsiteY3" fmla="*/ 100584 h 823240"/>
              <a:gd name="connsiteX4" fmla="*/ 667512 w 667512"/>
              <a:gd name="connsiteY4" fmla="*/ 100584 h 823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7512" h="823240">
                <a:moveTo>
                  <a:pt x="0" y="0"/>
                </a:moveTo>
                <a:cubicBezTo>
                  <a:pt x="118110" y="403098"/>
                  <a:pt x="236220" y="806196"/>
                  <a:pt x="347472" y="822960"/>
                </a:cubicBezTo>
                <a:cubicBezTo>
                  <a:pt x="458724" y="839724"/>
                  <a:pt x="667512" y="100584"/>
                  <a:pt x="667512" y="100584"/>
                </a:cubicBezTo>
                <a:lnTo>
                  <a:pt x="667512" y="100584"/>
                </a:lnTo>
                <a:lnTo>
                  <a:pt x="667512" y="100584"/>
                </a:ln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1050"/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1A0D87D4-7389-F946-7E32-ABC314DBD0C1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40/50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7886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0100" y="784105"/>
            <a:ext cx="7543800" cy="70502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>Model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2720" y="1489128"/>
            <a:ext cx="8622680" cy="4059997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cs-CZ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 analytický rámec, s jehož pomocí dochází k určitému zjednodušení reality s tím, že v daném modelu jsou ponechány jen podstatné charakteristiky, které pomohou pochopit jednotlivé vztahy v daném systému,</a:t>
            </a:r>
          </a:p>
          <a:p>
            <a:pPr algn="just">
              <a:lnSpc>
                <a:spcPct val="150000"/>
              </a:lnSpc>
            </a:pPr>
            <a:r>
              <a:rPr lang="cs-CZ" sz="2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cílem</a:t>
            </a:r>
            <a:r>
              <a:rPr lang="cs-CZ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modelu je usnadnit vysvětlení jednotlivých ekonomických jevů (zjednodušení reality, zachycuje podstatné rysy),</a:t>
            </a:r>
          </a:p>
          <a:p>
            <a:pPr algn="just">
              <a:lnSpc>
                <a:spcPct val="150000"/>
              </a:lnSpc>
            </a:pPr>
            <a:r>
              <a:rPr lang="cs-CZ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příkladem může být </a:t>
            </a:r>
            <a:r>
              <a:rPr lang="cs-CZ" sz="2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 ekonomického koloběhu </a:t>
            </a:r>
            <a:r>
              <a:rPr lang="cs-CZ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nebo </a:t>
            </a:r>
            <a:r>
              <a:rPr lang="cs-CZ" sz="2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 hranice produkčních možností.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D8FEA2F3-2648-4DD1-1346-BBAE12702FE8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41/50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9458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0100" y="873257"/>
            <a:ext cx="7543800" cy="70502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>Model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2720" y="1578280"/>
            <a:ext cx="8622680" cy="397084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cs-CZ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 ekonomického koloběhu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cs-CZ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1B9EE34-632D-9FAC-23F9-0F48FF1E1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475" y="2283303"/>
            <a:ext cx="7861049" cy="34998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Google Shape;99;p14">
            <a:extLst>
              <a:ext uri="{FF2B5EF4-FFF2-40B4-BE49-F238E27FC236}">
                <a16:creationId xmlns:a16="http://schemas.microsoft.com/office/drawing/2014/main" id="{BAC00239-5266-1D74-BE44-766D47EF289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42/50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9787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0100" y="873257"/>
            <a:ext cx="7543800" cy="70502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>Model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2720" y="1578280"/>
            <a:ext cx="8622680" cy="397084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cs-CZ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Hranice produkčních možností (PPF)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cs-CZ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4AFC14B-9A38-F922-8F51-230B1D0D37E6}"/>
              </a:ext>
            </a:extLst>
          </p:cNvPr>
          <p:cNvSpPr txBox="1"/>
          <p:nvPr/>
        </p:nvSpPr>
        <p:spPr>
          <a:xfrm>
            <a:off x="4847572" y="2283303"/>
            <a:ext cx="40037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cs-CZ" sz="22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- máme ekonomiku, kde se vyrábí statek </a:t>
            </a:r>
            <a:r>
              <a:rPr lang="cs-CZ" sz="22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x </a:t>
            </a:r>
            <a:r>
              <a:rPr lang="cs-CZ" sz="22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 statek </a:t>
            </a:r>
            <a:r>
              <a:rPr lang="cs-CZ" sz="22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y,</a:t>
            </a:r>
          </a:p>
          <a:p>
            <a:pPr>
              <a:buClrTx/>
              <a:buFontTx/>
              <a:buNone/>
            </a:pPr>
            <a:r>
              <a:rPr lang="cs-CZ" sz="22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- máme k dispozici </a:t>
            </a:r>
            <a:r>
              <a:rPr lang="cs-CZ" sz="22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6 kapitálu a 6 pracovníků</a:t>
            </a:r>
            <a:r>
              <a:rPr lang="cs-CZ" sz="22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, vyrábí se 20 ks statků </a:t>
            </a:r>
            <a:r>
              <a:rPr lang="cs-CZ" sz="22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x</a:t>
            </a:r>
            <a:r>
              <a:rPr lang="cs-CZ" sz="22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a 20 ks statků </a:t>
            </a:r>
            <a:r>
              <a:rPr lang="cs-CZ" sz="22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y</a:t>
            </a:r>
            <a:r>
              <a:rPr lang="cs-CZ" sz="22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,</a:t>
            </a:r>
          </a:p>
          <a:p>
            <a:pPr>
              <a:buClrTx/>
              <a:buFontTx/>
              <a:buNone/>
            </a:pPr>
            <a:r>
              <a:rPr lang="cs-CZ" sz="22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- rozložení výroby je takové, že </a:t>
            </a:r>
            <a:r>
              <a:rPr lang="cs-CZ" sz="22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6 K a 6L </a:t>
            </a:r>
            <a:r>
              <a:rPr lang="cs-CZ" sz="22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vyrábí 20 statků </a:t>
            </a:r>
            <a:r>
              <a:rPr lang="cs-CZ" sz="22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x</a:t>
            </a:r>
            <a:r>
              <a:rPr lang="cs-CZ" sz="22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a 0 statků </a:t>
            </a:r>
            <a:r>
              <a:rPr lang="cs-CZ" sz="22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y</a:t>
            </a:r>
            <a:r>
              <a:rPr lang="cs-CZ" sz="22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nebo 0 statků x a 20 statků </a:t>
            </a:r>
            <a:r>
              <a:rPr lang="cs-CZ" sz="22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y,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5C171CF-8014-ADB3-B3B1-6673398C0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594" y="2283303"/>
            <a:ext cx="4003707" cy="3348555"/>
          </a:xfrm>
          <a:prstGeom prst="rect">
            <a:avLst/>
          </a:prstGeom>
        </p:spPr>
      </p:pic>
      <p:sp>
        <p:nvSpPr>
          <p:cNvPr id="9" name="Google Shape;99;p14">
            <a:extLst>
              <a:ext uri="{FF2B5EF4-FFF2-40B4-BE49-F238E27FC236}">
                <a16:creationId xmlns:a16="http://schemas.microsoft.com/office/drawing/2014/main" id="{F5CFD235-ED59-CE23-B394-FB942E86F3D6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43/50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5205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0100" y="873257"/>
            <a:ext cx="7543800" cy="70502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>Model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2720" y="1578280"/>
            <a:ext cx="8622680" cy="397084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cs-CZ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Hranice produkčních možností (PPF)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cs-CZ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4AFC14B-9A38-F922-8F51-230B1D0D37E6}"/>
              </a:ext>
            </a:extLst>
          </p:cNvPr>
          <p:cNvSpPr txBox="1"/>
          <p:nvPr/>
        </p:nvSpPr>
        <p:spPr>
          <a:xfrm>
            <a:off x="4673701" y="2283303"/>
            <a:ext cx="4177579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Bod A </a:t>
            </a:r>
            <a:r>
              <a:rPr lang="cs-CZ" sz="2000" dirty="0"/>
              <a:t>=&gt; 20 statků </a:t>
            </a:r>
            <a:r>
              <a:rPr lang="cs-CZ" sz="2000" b="1" dirty="0"/>
              <a:t>y</a:t>
            </a:r>
            <a:r>
              <a:rPr lang="cs-CZ" sz="2000" dirty="0"/>
              <a:t> a 0 statků </a:t>
            </a:r>
            <a:r>
              <a:rPr lang="cs-CZ" sz="2000" b="1" dirty="0"/>
              <a:t>x</a:t>
            </a:r>
            <a:r>
              <a:rPr lang="cs-CZ" sz="2000" dirty="0"/>
              <a:t>.</a:t>
            </a:r>
            <a:endParaRPr lang="cs-CZ" sz="2000" b="1" dirty="0"/>
          </a:p>
          <a:p>
            <a:r>
              <a:rPr lang="cs-CZ" sz="2000" b="1" dirty="0"/>
              <a:t>Bod B </a:t>
            </a:r>
            <a:r>
              <a:rPr lang="cs-CZ" sz="2000" dirty="0"/>
              <a:t>=&gt; zvýším výrobu statků </a:t>
            </a:r>
            <a:r>
              <a:rPr lang="cs-CZ" sz="2000" b="1" dirty="0"/>
              <a:t>x</a:t>
            </a:r>
            <a:r>
              <a:rPr lang="cs-CZ" sz="2000" dirty="0"/>
              <a:t> a vyrábím 18 statků </a:t>
            </a:r>
            <a:r>
              <a:rPr lang="cs-CZ" sz="2000" b="1" dirty="0"/>
              <a:t>y</a:t>
            </a:r>
            <a:r>
              <a:rPr lang="cs-CZ" sz="2000" dirty="0"/>
              <a:t>.</a:t>
            </a:r>
          </a:p>
          <a:p>
            <a:r>
              <a:rPr lang="cs-CZ" sz="2000" b="1" dirty="0"/>
              <a:t>Bod C </a:t>
            </a:r>
            <a:r>
              <a:rPr lang="cs-CZ" sz="2000" dirty="0"/>
              <a:t>=&gt; při výrobě dvou statků </a:t>
            </a:r>
            <a:r>
              <a:rPr lang="cs-CZ" sz="2000" b="1" dirty="0"/>
              <a:t>x</a:t>
            </a:r>
            <a:r>
              <a:rPr lang="cs-CZ" sz="2000" dirty="0"/>
              <a:t>, vyrábím statků </a:t>
            </a:r>
            <a:r>
              <a:rPr lang="cs-CZ" sz="2000" b="1" dirty="0"/>
              <a:t>y</a:t>
            </a:r>
            <a:r>
              <a:rPr lang="cs-CZ" sz="2000" dirty="0"/>
              <a:t> 14 ks.</a:t>
            </a:r>
          </a:p>
          <a:p>
            <a:r>
              <a:rPr lang="cs-CZ" sz="2000" b="1" dirty="0"/>
              <a:t>Bod D </a:t>
            </a:r>
            <a:r>
              <a:rPr lang="cs-CZ" sz="2000" dirty="0"/>
              <a:t>=&gt;jsem pod hranicí PPF, je to neefektivní, protože můžu vyrábět více.</a:t>
            </a:r>
          </a:p>
          <a:p>
            <a:r>
              <a:rPr lang="cs-CZ" sz="2000" b="1" dirty="0"/>
              <a:t>Bod E </a:t>
            </a:r>
            <a:r>
              <a:rPr lang="cs-CZ" sz="2000" dirty="0"/>
              <a:t>=&gt; jsem nad hranicí PPF, kde se nedostanu.</a:t>
            </a:r>
          </a:p>
          <a:p>
            <a:r>
              <a:rPr lang="cs-CZ" sz="2000" b="1" dirty="0"/>
              <a:t>Efektivní je být na hranici PPF.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5C171CF-8014-ADB3-B3B1-6673398C0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594" y="2283303"/>
            <a:ext cx="4003707" cy="3348555"/>
          </a:xfrm>
          <a:prstGeom prst="rect">
            <a:avLst/>
          </a:prstGeom>
        </p:spPr>
      </p:pic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BB10B8A-4D34-EE0B-2566-27FBCA06E336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44/50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796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 procvičení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Vypočítejte první a druhou derivaci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ovéPole 3"/>
              <p:cNvSpPr txBox="1"/>
              <p:nvPr/>
            </p:nvSpPr>
            <p:spPr>
              <a:xfrm>
                <a:off x="244806" y="2626615"/>
                <a:ext cx="253415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cs-CZ" sz="2400" i="1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2400" i="1">
                          <a:latin typeface="Cambria Math" panose="02040503050406030204" pitchFamily="18" charset="0"/>
                        </a:rPr>
                        <m:t> −3</m:t>
                      </m:r>
                      <m:r>
                        <a:rPr lang="cs-CZ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cs-CZ" sz="2400" i="1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806" y="2626615"/>
                <a:ext cx="2534155" cy="369332"/>
              </a:xfrm>
              <a:prstGeom prst="rect">
                <a:avLst/>
              </a:prstGeom>
              <a:blipFill>
                <a:blip r:embed="rId2"/>
                <a:stretch>
                  <a:fillRect l="-2163" r="-2163" b="-3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ovéPole 4"/>
              <p:cNvSpPr txBox="1"/>
              <p:nvPr/>
            </p:nvSpPr>
            <p:spPr>
              <a:xfrm>
                <a:off x="3271259" y="2626615"/>
                <a:ext cx="26014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cs-CZ" sz="2400" i="1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2400" i="1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cs-CZ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cs-CZ" sz="2400" i="1">
                          <a:latin typeface="Cambria Math" panose="02040503050406030204" pitchFamily="18" charset="0"/>
                        </a:rPr>
                        <m:t> −2 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1259" y="2626615"/>
                <a:ext cx="2601481" cy="369332"/>
              </a:xfrm>
              <a:prstGeom prst="rect">
                <a:avLst/>
              </a:prstGeom>
              <a:blipFill>
                <a:blip r:embed="rId3"/>
                <a:stretch>
                  <a:fillRect l="-2113" b="-3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ovéPole 5"/>
              <p:cNvSpPr txBox="1"/>
              <p:nvPr/>
            </p:nvSpPr>
            <p:spPr>
              <a:xfrm>
                <a:off x="6196311" y="2626615"/>
                <a:ext cx="284456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cs-CZ" sz="2400" i="1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9 </m:t>
                          </m:r>
                        </m:sup>
                      </m:sSup>
                      <m:r>
                        <a:rPr lang="cs-CZ" sz="2400" i="1">
                          <a:latin typeface="Cambria Math" panose="02040503050406030204" pitchFamily="18" charset="0"/>
                        </a:rPr>
                        <m:t> − </m:t>
                      </m:r>
                      <m:sSup>
                        <m:sSup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2 </m:t>
                          </m:r>
                        </m:sup>
                      </m:sSup>
                      <m:r>
                        <a:rPr lang="cs-CZ" sz="2400" i="1">
                          <a:latin typeface="Cambria Math" panose="02040503050406030204" pitchFamily="18" charset="0"/>
                        </a:rPr>
                        <m:t>+10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6311" y="2626615"/>
                <a:ext cx="2844561" cy="369332"/>
              </a:xfrm>
              <a:prstGeom prst="rect">
                <a:avLst/>
              </a:prstGeom>
              <a:blipFill>
                <a:blip r:embed="rId4"/>
                <a:stretch>
                  <a:fillRect l="-1927" r="-1927" b="-3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B9CF9969-854C-0F96-BDBB-E00F17B56627}"/>
                  </a:ext>
                </a:extLst>
              </p:cNvPr>
              <p:cNvSpPr txBox="1"/>
              <p:nvPr/>
            </p:nvSpPr>
            <p:spPr>
              <a:xfrm>
                <a:off x="244806" y="3244334"/>
                <a:ext cx="179632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´</m:t>
                      </m:r>
                      <m:r>
                        <a:rPr lang="cs-CZ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cs-CZ" sz="2400" i="1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B9CF9969-854C-0F96-BDBB-E00F17B566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806" y="3244334"/>
                <a:ext cx="1796326" cy="369332"/>
              </a:xfrm>
              <a:prstGeom prst="rect">
                <a:avLst/>
              </a:prstGeom>
              <a:blipFill>
                <a:blip r:embed="rId5"/>
                <a:stretch>
                  <a:fillRect l="-5085" r="-1356" b="-377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369AD354-D77A-99B0-A48B-C1BB485231BF}"/>
                  </a:ext>
                </a:extLst>
              </p:cNvPr>
              <p:cNvSpPr txBox="1"/>
              <p:nvPr/>
            </p:nvSpPr>
            <p:spPr>
              <a:xfrm>
                <a:off x="244806" y="3796228"/>
                <a:ext cx="10301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cs-CZ" sz="2400" b="1" i="1" smtClean="0">
                          <a:latin typeface="Cambria Math" panose="02040503050406030204" pitchFamily="18" charset="0"/>
                        </a:rPr>
                        <m:t>´´=</m:t>
                      </m:r>
                      <m:r>
                        <a:rPr lang="cs-CZ" sz="24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cs-CZ" sz="2400" b="1" dirty="0"/>
              </a:p>
            </p:txBody>
          </p:sp>
        </mc:Choice>
        <mc:Fallback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369AD354-D77A-99B0-A48B-C1BB485231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806" y="3796228"/>
                <a:ext cx="1030154" cy="369332"/>
              </a:xfrm>
              <a:prstGeom prst="rect">
                <a:avLst/>
              </a:prstGeom>
              <a:blipFill>
                <a:blip r:embed="rId6"/>
                <a:stretch>
                  <a:fillRect l="-8876" r="-5917" b="-38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336FD984-5321-C5B9-E4C0-B482BF59D430}"/>
                  </a:ext>
                </a:extLst>
              </p:cNvPr>
              <p:cNvSpPr txBox="1"/>
              <p:nvPr/>
            </p:nvSpPr>
            <p:spPr>
              <a:xfrm>
                <a:off x="3271258" y="3244334"/>
                <a:ext cx="162352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´=6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336FD984-5321-C5B9-E4C0-B482BF59D4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1258" y="3244334"/>
                <a:ext cx="1623521" cy="369332"/>
              </a:xfrm>
              <a:prstGeom prst="rect">
                <a:avLst/>
              </a:prstGeom>
              <a:blipFill>
                <a:blip r:embed="rId7"/>
                <a:stretch>
                  <a:fillRect l="-6015" r="-3759" b="-377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6F8ECB21-0586-B7A2-7EE5-112AEFFD9EC7}"/>
                  </a:ext>
                </a:extLst>
              </p:cNvPr>
              <p:cNvSpPr txBox="1"/>
              <p:nvPr/>
            </p:nvSpPr>
            <p:spPr>
              <a:xfrm>
                <a:off x="3271257" y="3797070"/>
                <a:ext cx="10301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cs-CZ" sz="2400" b="1" i="1" smtClean="0">
                          <a:latin typeface="Cambria Math" panose="02040503050406030204" pitchFamily="18" charset="0"/>
                        </a:rPr>
                        <m:t>´´=</m:t>
                      </m:r>
                      <m:r>
                        <a:rPr lang="cs-CZ" sz="2400" b="1" i="1" smtClean="0"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cs-CZ" sz="2400" b="1" dirty="0"/>
              </a:p>
            </p:txBody>
          </p:sp>
        </mc:Choice>
        <mc:Fallback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6F8ECB21-0586-B7A2-7EE5-112AEFFD9E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1257" y="3797070"/>
                <a:ext cx="1030154" cy="369332"/>
              </a:xfrm>
              <a:prstGeom prst="rect">
                <a:avLst/>
              </a:prstGeom>
              <a:blipFill>
                <a:blip r:embed="rId8"/>
                <a:stretch>
                  <a:fillRect l="-9467" r="-5325" b="-38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48918BBF-76BA-4130-CF37-11C59B076795}"/>
                  </a:ext>
                </a:extLst>
              </p:cNvPr>
              <p:cNvSpPr txBox="1"/>
              <p:nvPr/>
            </p:nvSpPr>
            <p:spPr>
              <a:xfrm>
                <a:off x="6196311" y="3244334"/>
                <a:ext cx="204786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cs-CZ" sz="2400" i="1" smtClean="0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cs-CZ" sz="2400" i="1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48918BBF-76BA-4130-CF37-11C59B0767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6311" y="3244334"/>
                <a:ext cx="2047868" cy="369332"/>
              </a:xfrm>
              <a:prstGeom prst="rect">
                <a:avLst/>
              </a:prstGeom>
              <a:blipFill>
                <a:blip r:embed="rId9"/>
                <a:stretch>
                  <a:fillRect l="-2976" r="-2679" b="-2786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DD363584-42C9-6383-A7ED-13C4B1E5168B}"/>
                  </a:ext>
                </a:extLst>
              </p:cNvPr>
              <p:cNvSpPr txBox="1"/>
              <p:nvPr/>
            </p:nvSpPr>
            <p:spPr>
              <a:xfrm>
                <a:off x="6196311" y="3796228"/>
                <a:ext cx="2098267" cy="375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cs-CZ" sz="2400" b="1" i="1" smtClean="0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cs-CZ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𝟕𝟐</m:t>
                          </m:r>
                          <m:r>
                            <a:rPr lang="cs-CZ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cs-CZ" sz="2400" b="1" i="1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cs-CZ" sz="2400" b="1" i="1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cs-CZ" sz="24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cs-CZ" sz="2400" b="1" dirty="0"/>
              </a:p>
            </p:txBody>
          </p:sp>
        </mc:Choice>
        <mc:Fallback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DD363584-42C9-6383-A7ED-13C4B1E516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6311" y="3796228"/>
                <a:ext cx="2098267" cy="375872"/>
              </a:xfrm>
              <a:prstGeom prst="rect">
                <a:avLst/>
              </a:prstGeom>
              <a:blipFill>
                <a:blip r:embed="rId10"/>
                <a:stretch>
                  <a:fillRect l="-2899" r="-2609" b="-2950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Google Shape;99;p14">
            <a:extLst>
              <a:ext uri="{FF2B5EF4-FFF2-40B4-BE49-F238E27FC236}">
                <a16:creationId xmlns:a16="http://schemas.microsoft.com/office/drawing/2014/main" id="{47542C43-DFF4-3DE7-6C38-50A8442DA698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45/50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8123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0100" y="513567"/>
            <a:ext cx="7543800" cy="613775"/>
          </a:xfrm>
        </p:spPr>
        <p:txBody>
          <a:bodyPr>
            <a:normAutofit fontScale="90000"/>
          </a:bodyPr>
          <a:lstStyle/>
          <a:p>
            <a:r>
              <a:rPr lang="cs-CZ" sz="4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Kontrolní otázka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2720" y="1127342"/>
            <a:ext cx="8622680" cy="4421784"/>
          </a:xfrm>
        </p:spPr>
        <p:txBody>
          <a:bodyPr>
            <a:noAutofit/>
          </a:bodyPr>
          <a:lstStyle/>
          <a:p>
            <a:pPr marL="114300" indent="0" algn="just">
              <a:spcAft>
                <a:spcPts val="1000"/>
              </a:spcAft>
              <a:buNone/>
            </a:pPr>
            <a:r>
              <a:rPr lang="cs-CZ" sz="2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Ekonomie jakožto moderní věda je vědou?</a:t>
            </a:r>
            <a:endParaRPr lang="cs-CZ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 algn="just">
              <a:spcAft>
                <a:spcPts val="1000"/>
              </a:spcAft>
              <a:buNone/>
            </a:pPr>
            <a:r>
              <a:rPr lang="cs-CZ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a) univerzitní</a:t>
            </a:r>
            <a:endParaRPr lang="cs-CZ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 algn="just">
              <a:spcAft>
                <a:spcPts val="1000"/>
              </a:spcAft>
              <a:buNone/>
            </a:pPr>
            <a:r>
              <a:rPr lang="cs-CZ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b) formální</a:t>
            </a:r>
            <a:endParaRPr lang="cs-CZ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 algn="just">
              <a:spcAft>
                <a:spcPts val="1000"/>
              </a:spcAft>
              <a:buNone/>
            </a:pPr>
            <a:r>
              <a:rPr lang="cs-CZ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c) společenskou (kulturní)</a:t>
            </a:r>
            <a:endParaRPr lang="cs-CZ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 algn="just">
              <a:spcAft>
                <a:spcPts val="1000"/>
              </a:spcAft>
              <a:buNone/>
            </a:pPr>
            <a:r>
              <a:rPr lang="cs-CZ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d) přírodní</a:t>
            </a:r>
            <a:endParaRPr lang="cs-CZ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F53D49E4-D07C-91D2-97E9-76313C35DE96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46/50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3359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0100" y="513567"/>
            <a:ext cx="7543800" cy="613775"/>
          </a:xfrm>
        </p:spPr>
        <p:txBody>
          <a:bodyPr>
            <a:normAutofit fontScale="90000"/>
          </a:bodyPr>
          <a:lstStyle/>
          <a:p>
            <a:r>
              <a:rPr lang="cs-CZ" sz="4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Kontrolní otázka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2720" y="1127342"/>
            <a:ext cx="8622680" cy="4421784"/>
          </a:xfrm>
        </p:spPr>
        <p:txBody>
          <a:bodyPr>
            <a:noAutofit/>
          </a:bodyPr>
          <a:lstStyle/>
          <a:p>
            <a:pPr marL="114300" indent="0" algn="just">
              <a:spcAft>
                <a:spcPts val="1000"/>
              </a:spcAft>
              <a:buNone/>
            </a:pPr>
            <a:r>
              <a:rPr lang="cs-CZ" sz="2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Výrobním faktorem není?</a:t>
            </a:r>
            <a:endParaRPr lang="cs-CZ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 algn="just">
              <a:spcAft>
                <a:spcPts val="1000"/>
              </a:spcAft>
              <a:buNone/>
            </a:pPr>
            <a:r>
              <a:rPr lang="cs-CZ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a) práce</a:t>
            </a:r>
            <a:endParaRPr lang="cs-CZ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 algn="just">
              <a:spcAft>
                <a:spcPts val="1000"/>
              </a:spcAft>
              <a:buNone/>
            </a:pPr>
            <a:r>
              <a:rPr lang="cs-CZ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b) kapitál</a:t>
            </a:r>
            <a:endParaRPr lang="cs-CZ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 algn="just">
              <a:spcAft>
                <a:spcPts val="1000"/>
              </a:spcAft>
              <a:buNone/>
            </a:pPr>
            <a:r>
              <a:rPr lang="cs-CZ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c) sportovní zboží</a:t>
            </a:r>
            <a:endParaRPr lang="cs-CZ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 algn="just">
              <a:spcAft>
                <a:spcPts val="1000"/>
              </a:spcAft>
              <a:buNone/>
            </a:pPr>
            <a:r>
              <a:rPr lang="cs-CZ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d) půda</a:t>
            </a:r>
            <a:endParaRPr lang="cs-CZ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8A23A30E-636B-566F-BC52-399C152668FC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47/50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2966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0100" y="513567"/>
            <a:ext cx="7543800" cy="613775"/>
          </a:xfrm>
        </p:spPr>
        <p:txBody>
          <a:bodyPr>
            <a:normAutofit fontScale="90000"/>
          </a:bodyPr>
          <a:lstStyle/>
          <a:p>
            <a:r>
              <a:rPr lang="cs-CZ" sz="4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Kontrolní otázka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2720" y="1127342"/>
            <a:ext cx="8622680" cy="4421784"/>
          </a:xfrm>
        </p:spPr>
        <p:txBody>
          <a:bodyPr>
            <a:noAutofit/>
          </a:bodyPr>
          <a:lstStyle/>
          <a:p>
            <a:pPr marL="114300" indent="0" algn="just">
              <a:spcAft>
                <a:spcPts val="1000"/>
              </a:spcAft>
              <a:buNone/>
            </a:pPr>
            <a:r>
              <a:rPr lang="cs-CZ" sz="2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Mikroekonomie, jakožto základní odvětví (zaměření) ekonomie, se primárně zabývá?</a:t>
            </a:r>
            <a:endParaRPr lang="cs-CZ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 algn="just">
              <a:spcAft>
                <a:spcPts val="1000"/>
              </a:spcAft>
              <a:buNone/>
            </a:pPr>
            <a:r>
              <a:rPr lang="cs-CZ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a) zaměstnaností</a:t>
            </a:r>
            <a:endParaRPr lang="cs-CZ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 algn="just">
              <a:spcAft>
                <a:spcPts val="1000"/>
              </a:spcAft>
              <a:buNone/>
            </a:pPr>
            <a:r>
              <a:rPr lang="cs-CZ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b) fungování trhu</a:t>
            </a:r>
            <a:endParaRPr lang="cs-CZ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 algn="just">
              <a:spcAft>
                <a:spcPts val="1000"/>
              </a:spcAft>
              <a:buNone/>
            </a:pPr>
            <a:r>
              <a:rPr lang="cs-CZ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c) inflací</a:t>
            </a:r>
            <a:endParaRPr lang="cs-CZ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 algn="just">
              <a:spcAft>
                <a:spcPts val="1000"/>
              </a:spcAft>
              <a:buNone/>
            </a:pPr>
            <a:r>
              <a:rPr lang="cs-CZ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d) hospodářskou politikou státu</a:t>
            </a:r>
            <a:endParaRPr lang="cs-CZ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 algn="just">
              <a:spcAft>
                <a:spcPts val="1000"/>
              </a:spcAft>
              <a:buNone/>
            </a:pPr>
            <a:endParaRPr lang="cs-CZ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26510AD7-CDD6-9C8F-46A7-D62C7F5AA3B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48/50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7438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0100" y="513567"/>
            <a:ext cx="7543800" cy="613775"/>
          </a:xfrm>
        </p:spPr>
        <p:txBody>
          <a:bodyPr>
            <a:normAutofit fontScale="90000"/>
          </a:bodyPr>
          <a:lstStyle/>
          <a:p>
            <a:r>
              <a:rPr lang="cs-CZ" sz="4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Kontrolní otázka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2720" y="1127342"/>
            <a:ext cx="8622680" cy="4421784"/>
          </a:xfrm>
        </p:spPr>
        <p:txBody>
          <a:bodyPr>
            <a:noAutofit/>
          </a:bodyPr>
          <a:lstStyle/>
          <a:p>
            <a:pPr marL="114300" indent="0" algn="just">
              <a:spcAft>
                <a:spcPts val="1000"/>
              </a:spcAft>
              <a:buNone/>
            </a:pPr>
            <a:r>
              <a:rPr lang="cs-CZ" sz="2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Existuje tzv. trojí úloha ekonomie, a to odpovídá na otázky? (doplňte)</a:t>
            </a:r>
            <a:endParaRPr lang="cs-CZ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 algn="just">
              <a:spcAft>
                <a:spcPts val="1000"/>
              </a:spcAft>
              <a:buNone/>
            </a:pPr>
            <a:r>
              <a:rPr lang="cs-CZ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a) _______________</a:t>
            </a:r>
            <a:endParaRPr lang="cs-CZ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 algn="just">
              <a:spcAft>
                <a:spcPts val="1000"/>
              </a:spcAft>
              <a:buNone/>
            </a:pPr>
            <a:r>
              <a:rPr lang="cs-CZ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b) _______________</a:t>
            </a:r>
            <a:endParaRPr lang="cs-CZ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 algn="just">
              <a:spcAft>
                <a:spcPts val="1000"/>
              </a:spcAft>
              <a:buNone/>
            </a:pPr>
            <a:r>
              <a:rPr lang="cs-CZ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c) _______________</a:t>
            </a:r>
            <a:endParaRPr lang="cs-CZ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6C4032EF-7276-4371-F0CF-F61DE905C871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49/50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1345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198" y="533495"/>
            <a:ext cx="8051802" cy="124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>
                <a:solidFill>
                  <a:schemeClr val="tx1"/>
                </a:solidFill>
              </a:rPr>
              <a:t>Statky a služby</a:t>
            </a:r>
            <a:endParaRPr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5/50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198" y="1612900"/>
            <a:ext cx="8552985" cy="4616605"/>
          </a:xfrm>
        </p:spPr>
        <p:txBody>
          <a:bodyPr>
            <a:noAutofit/>
          </a:bodyPr>
          <a:lstStyle/>
          <a:p>
            <a:pPr algn="just"/>
            <a:r>
              <a:rPr lang="cs-CZ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Lidé uspokojují své potřeby určitými předměty nebo určitou činností. </a:t>
            </a:r>
          </a:p>
          <a:p>
            <a:pPr marL="114300" indent="0" algn="just">
              <a:buNone/>
            </a:pPr>
            <a:endParaRPr lang="cs-CZ" sz="2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cs-CZ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Užitečné předměty, které mají určité vlastnosti (upotřebitelnost), se nazývá </a:t>
            </a:r>
            <a:r>
              <a:rPr lang="cs-CZ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statky</a:t>
            </a:r>
            <a:r>
              <a:rPr lang="cs-CZ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114300" indent="0" algn="just">
              <a:buNone/>
            </a:pPr>
            <a:endParaRPr lang="cs-CZ" sz="2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cs-CZ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Užitečné činnosti, při jejichž průběhu lidé uspokojují své potřeby, se nazývají </a:t>
            </a:r>
            <a:r>
              <a:rPr lang="cs-CZ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služby</a:t>
            </a:r>
            <a:r>
              <a:rPr lang="cs-CZ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endParaRPr lang="cs-CZ" sz="2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450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cs-CZ" sz="4400" dirty="0">
                <a:solidFill>
                  <a:srgbClr val="C00000"/>
                </a:solidFill>
              </a:rPr>
              <a:t>DĚKUJI ZA POZORNOST</a:t>
            </a:r>
            <a:endParaRPr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198" y="533495"/>
            <a:ext cx="8051802" cy="124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>
                <a:solidFill>
                  <a:schemeClr val="tx1"/>
                </a:solidFill>
              </a:rPr>
              <a:t>Statky a služby</a:t>
            </a:r>
            <a:endParaRPr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6/50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198" y="1612900"/>
            <a:ext cx="8552985" cy="4616605"/>
          </a:xfrm>
        </p:spPr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cs-CZ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Volné a vzácné statky:</a:t>
            </a:r>
          </a:p>
          <a:p>
            <a:pPr algn="just"/>
            <a:r>
              <a:rPr lang="cs-CZ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volné statky </a:t>
            </a:r>
            <a:r>
              <a:rPr lang="cs-CZ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tj. statky, které jsou neomezeně k dispozici (voda, vzduch, světlo).</a:t>
            </a:r>
          </a:p>
          <a:p>
            <a:pPr marL="114300" indent="0" algn="just">
              <a:buNone/>
            </a:pPr>
            <a:endParaRPr lang="cs-CZ" sz="2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cs-CZ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vzácné</a:t>
            </a:r>
            <a:r>
              <a:rPr lang="cs-CZ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(ekonomické statky) </a:t>
            </a:r>
            <a:r>
              <a:rPr lang="cs-CZ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které se vyskytují v omezené míře, vytvářejí je lidé.</a:t>
            </a:r>
          </a:p>
        </p:txBody>
      </p:sp>
    </p:spTree>
    <p:extLst>
      <p:ext uri="{BB962C8B-B14F-4D97-AF65-F5344CB8AC3E}">
        <p14:creationId xmlns:p14="http://schemas.microsoft.com/office/powerpoint/2010/main" val="1051923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198" y="324947"/>
            <a:ext cx="8051802" cy="124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>
                <a:solidFill>
                  <a:schemeClr val="tx1"/>
                </a:solidFill>
              </a:rPr>
              <a:t>Trh</a:t>
            </a:r>
            <a:endParaRPr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7/50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198" y="1315454"/>
            <a:ext cx="8552985" cy="4914052"/>
          </a:xfrm>
        </p:spPr>
        <p:txBody>
          <a:bodyPr>
            <a:noAutofit/>
          </a:bodyPr>
          <a:lstStyle/>
          <a:p>
            <a:pPr algn="just"/>
            <a:r>
              <a:rPr lang="cs-CZ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Uspořádání, při kterém na sebe vzájemně působí </a:t>
            </a:r>
            <a:r>
              <a:rPr lang="cs-CZ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prodávající a kupující</a:t>
            </a:r>
            <a:r>
              <a:rPr lang="cs-CZ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což vede ke stanovení cen </a:t>
            </a:r>
            <a:br>
              <a:rPr lang="cs-CZ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množství statku. </a:t>
            </a:r>
          </a:p>
          <a:p>
            <a:pPr algn="just"/>
            <a:endParaRPr lang="cs-CZ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cs-CZ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Trh je nutný.</a:t>
            </a:r>
          </a:p>
          <a:p>
            <a:pPr algn="just"/>
            <a:endParaRPr lang="cs-CZ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cs-CZ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Základní otázky trhu: </a:t>
            </a:r>
          </a:p>
          <a:p>
            <a:pPr lvl="1" algn="just"/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 vyrábět, </a:t>
            </a:r>
          </a:p>
          <a:p>
            <a:pPr lvl="1" algn="just"/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jak vyrábět, </a:t>
            </a:r>
          </a:p>
          <a:p>
            <a:pPr lvl="1" algn="just"/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 koho vyrábět.</a:t>
            </a:r>
          </a:p>
        </p:txBody>
      </p:sp>
    </p:spTree>
    <p:extLst>
      <p:ext uri="{BB962C8B-B14F-4D97-AF65-F5344CB8AC3E}">
        <p14:creationId xmlns:p14="http://schemas.microsoft.com/office/powerpoint/2010/main" val="1825531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198" y="324947"/>
            <a:ext cx="8051802" cy="124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>
                <a:solidFill>
                  <a:schemeClr val="tx1"/>
                </a:solidFill>
              </a:rPr>
              <a:t>Členění trhu</a:t>
            </a:r>
            <a:endParaRPr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8/50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198" y="1155032"/>
            <a:ext cx="8552985" cy="5074474"/>
          </a:xfrm>
        </p:spPr>
        <p:txBody>
          <a:bodyPr>
            <a:noAutofit/>
          </a:bodyPr>
          <a:lstStyle/>
          <a:p>
            <a:pPr algn="just"/>
            <a:r>
              <a:rPr lang="cs-CZ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podle územního hlediska: </a:t>
            </a:r>
          </a:p>
          <a:p>
            <a:pPr lvl="1" algn="just"/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místní, národní, světový,</a:t>
            </a:r>
          </a:p>
          <a:p>
            <a:pPr algn="just"/>
            <a:r>
              <a:rPr lang="cs-CZ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podle počtu zboží: </a:t>
            </a:r>
          </a:p>
          <a:p>
            <a:pPr lvl="1" algn="just"/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individuální,</a:t>
            </a:r>
          </a:p>
          <a:p>
            <a:pPr lvl="1" algn="just"/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dílčí (tržní),</a:t>
            </a:r>
          </a:p>
          <a:p>
            <a:pPr lvl="1" algn="just"/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agregátní,</a:t>
            </a:r>
          </a:p>
          <a:p>
            <a:pPr algn="just"/>
            <a:r>
              <a:rPr lang="cs-CZ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podle předmětu koupě a prodeje: </a:t>
            </a:r>
          </a:p>
          <a:p>
            <a:pPr lvl="1" algn="just"/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trh výrobních faktorů, </a:t>
            </a:r>
          </a:p>
          <a:p>
            <a:pPr lvl="1" algn="just"/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trh peněz, </a:t>
            </a:r>
          </a:p>
          <a:p>
            <a:pPr lvl="1" algn="just"/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trh produktů.</a:t>
            </a:r>
          </a:p>
        </p:txBody>
      </p:sp>
    </p:spTree>
    <p:extLst>
      <p:ext uri="{BB962C8B-B14F-4D97-AF65-F5344CB8AC3E}">
        <p14:creationId xmlns:p14="http://schemas.microsoft.com/office/powerpoint/2010/main" val="250432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198" y="324947"/>
            <a:ext cx="8051802" cy="124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>
                <a:solidFill>
                  <a:schemeClr val="tx1"/>
                </a:solidFill>
              </a:rPr>
              <a:t>Subjekty trhu</a:t>
            </a:r>
            <a:endParaRPr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9/50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198" y="1569452"/>
            <a:ext cx="8552985" cy="4660053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cs-CZ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Domácnosti,</a:t>
            </a:r>
          </a:p>
          <a:p>
            <a:pPr algn="just">
              <a:lnSpc>
                <a:spcPct val="150000"/>
              </a:lnSpc>
            </a:pPr>
            <a:r>
              <a:rPr lang="cs-CZ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Firmy,</a:t>
            </a:r>
          </a:p>
          <a:p>
            <a:pPr algn="just">
              <a:lnSpc>
                <a:spcPct val="150000"/>
              </a:lnSpc>
            </a:pPr>
            <a:r>
              <a:rPr lang="cs-CZ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Stát </a:t>
            </a: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(resp. vláda, která dohlíží na ostatní subjekty).</a:t>
            </a:r>
          </a:p>
        </p:txBody>
      </p:sp>
    </p:spTree>
    <p:extLst>
      <p:ext uri="{BB962C8B-B14F-4D97-AF65-F5344CB8AC3E}">
        <p14:creationId xmlns:p14="http://schemas.microsoft.com/office/powerpoint/2010/main" val="3850295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/>
      </p:transition>
    </mc:Choice>
    <mc:Fallback>
      <p:transition spd="slow">
        <p:wip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2163</Words>
  <Application>Microsoft Office PowerPoint</Application>
  <PresentationFormat>Předvádění na obrazovce (4:3)</PresentationFormat>
  <Paragraphs>315</Paragraphs>
  <Slides>50</Slides>
  <Notes>35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50</vt:i4>
      </vt:variant>
    </vt:vector>
  </HeadingPairs>
  <TitlesOfParts>
    <vt:vector size="56" baseType="lpstr">
      <vt:lpstr>Arial</vt:lpstr>
      <vt:lpstr>Calibri</vt:lpstr>
      <vt:lpstr>Cambria Math</vt:lpstr>
      <vt:lpstr>Times New Roman</vt:lpstr>
      <vt:lpstr>Wingdings</vt:lpstr>
      <vt:lpstr>Office Theme</vt:lpstr>
      <vt:lpstr>Mikroekonomie XMIK</vt:lpstr>
      <vt:lpstr>Úvod do studia ekonomické teorie</vt:lpstr>
      <vt:lpstr>Členění ekonomie</vt:lpstr>
      <vt:lpstr>Členění ekonomie podle předmětu chování</vt:lpstr>
      <vt:lpstr>Statky a služby</vt:lpstr>
      <vt:lpstr>Statky a služby</vt:lpstr>
      <vt:lpstr>Trh</vt:lpstr>
      <vt:lpstr>Členění trhu</vt:lpstr>
      <vt:lpstr>Subjekty trhu</vt:lpstr>
      <vt:lpstr>Peníze a cena</vt:lpstr>
      <vt:lpstr>Trh výrobních faktorů</vt:lpstr>
      <vt:lpstr>Hospodářský proces</vt:lpstr>
      <vt:lpstr>Hospodářský proces</vt:lpstr>
      <vt:lpstr>Hospodářský proces</vt:lpstr>
      <vt:lpstr>Hospodářský proces</vt:lpstr>
      <vt:lpstr>Hospodářský proces</vt:lpstr>
      <vt:lpstr>Základní metody a nástroje ekonomické analýzy</vt:lpstr>
      <vt:lpstr>Základní metody a nástroje ekonomické analýzy</vt:lpstr>
      <vt:lpstr>Základní metody a nástroje ekonomické analýzy</vt:lpstr>
      <vt:lpstr>Základní metody a nástroje ekonomické analýzy</vt:lpstr>
      <vt:lpstr>Základní metody a nástroje ekonomické analýzy</vt:lpstr>
      <vt:lpstr>Základní metody a nástroje ekonomické analýzy</vt:lpstr>
      <vt:lpstr>Základní metody a nástroje ekonomické analýzy</vt:lpstr>
      <vt:lpstr>Základní metody a nástroje ekonomické analýzy</vt:lpstr>
      <vt:lpstr>Základní metody a nástroje ekonomické analýzy</vt:lpstr>
      <vt:lpstr>Základní metody a nástroje ekonomické analýzy</vt:lpstr>
      <vt:lpstr>Základní metody a nástroje ekonomické analýzy</vt:lpstr>
      <vt:lpstr>Základní metody a nástroje ekonomické analýzy</vt:lpstr>
      <vt:lpstr>Základní metody a nástroje ekonomické analýzy</vt:lpstr>
      <vt:lpstr>Základní metody a nástroje ekonomické analýzy</vt:lpstr>
      <vt:lpstr>Základní metody a nástroje ekonomické analýzy</vt:lpstr>
      <vt:lpstr>Základní metody a nástroje ekonomické analýzy</vt:lpstr>
      <vt:lpstr>Základní metody a nástroje ekonomické analýzy</vt:lpstr>
      <vt:lpstr>Základní metody a nástroje ekonomické analýzy</vt:lpstr>
      <vt:lpstr>Základní metody a nástroje ekonomické analýzy</vt:lpstr>
      <vt:lpstr>Základní metody a nástroje ekonomické analýzy</vt:lpstr>
      <vt:lpstr>Základní metody a nástroje ekonomické analýzy</vt:lpstr>
      <vt:lpstr>Základní metody a nástroje ekonomické analýzy</vt:lpstr>
      <vt:lpstr>Základní metody a nástroje ekonomické analýzy</vt:lpstr>
      <vt:lpstr>Základní metody a nástroje ekonomické analýzy</vt:lpstr>
      <vt:lpstr>Model</vt:lpstr>
      <vt:lpstr>Model</vt:lpstr>
      <vt:lpstr>Model</vt:lpstr>
      <vt:lpstr>Model</vt:lpstr>
      <vt:lpstr>K procvičení</vt:lpstr>
      <vt:lpstr>Kontrolní otázka</vt:lpstr>
      <vt:lpstr>Kontrolní otázka</vt:lpstr>
      <vt:lpstr>Kontrolní otázka</vt:lpstr>
      <vt:lpstr>Kontrolní otázka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Strategický management XSM</dc:title>
  <dc:creator>Škrabal Jaroslav</dc:creator>
  <cp:lastModifiedBy>Škrabal Jaroslav</cp:lastModifiedBy>
  <cp:revision>22</cp:revision>
  <cp:lastPrinted>2024-09-22T15:08:10Z</cp:lastPrinted>
  <dcterms:modified xsi:type="dcterms:W3CDTF">2024-09-23T11:11:39Z</dcterms:modified>
</cp:coreProperties>
</file>