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3" r:id="rId3"/>
  </p:sldMasterIdLst>
  <p:notesMasterIdLst>
    <p:notesMasterId r:id="rId34"/>
  </p:notesMasterIdLst>
  <p:sldIdLst>
    <p:sldId id="575" r:id="rId4"/>
    <p:sldId id="569" r:id="rId5"/>
    <p:sldId id="453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2" r:id="rId14"/>
    <p:sldId id="463" r:id="rId15"/>
    <p:sldId id="464" r:id="rId16"/>
    <p:sldId id="465" r:id="rId17"/>
    <p:sldId id="466" r:id="rId18"/>
    <p:sldId id="467" r:id="rId19"/>
    <p:sldId id="468" r:id="rId20"/>
    <p:sldId id="469" r:id="rId21"/>
    <p:sldId id="470" r:id="rId22"/>
    <p:sldId id="471" r:id="rId23"/>
    <p:sldId id="472" r:id="rId24"/>
    <p:sldId id="473" r:id="rId25"/>
    <p:sldId id="474" r:id="rId26"/>
    <p:sldId id="475" r:id="rId27"/>
    <p:sldId id="476" r:id="rId28"/>
    <p:sldId id="477" r:id="rId29"/>
    <p:sldId id="478" r:id="rId30"/>
    <p:sldId id="479" r:id="rId31"/>
    <p:sldId id="480" r:id="rId32"/>
    <p:sldId id="576" r:id="rId33"/>
  </p:sldIdLst>
  <p:sldSz cx="9144000" cy="6858000" type="screen4x3"/>
  <p:notesSz cx="6797675" cy="9928225"/>
  <p:custDataLst>
    <p:tags r:id="rId3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50202"/>
    <a:srgbClr val="CCFFFF"/>
    <a:srgbClr val="CCFF99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gs" Target="tags/tag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5181E80-2CC0-490E-8D35-519BCC6D46D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</a:t>
          </a:r>
          <a:r>
            <a:rPr kumimoji="0" lang="cs-CZ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tj.stanovení</a:t>
          </a:r>
          <a:r>
            <a: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jedné,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stejné ceny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pro 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>
        <dgm:presLayoutVars>
          <dgm:chPref val="3"/>
        </dgm:presLayoutVars>
      </dgm:prSet>
      <dgm:spPr/>
    </dgm:pt>
    <dgm:pt modelId="{C6317D6D-D973-4D8C-B24B-A900C065D9D6}" type="pres">
      <dgm:prSet presAssocID="{15181E80-2CC0-490E-8D35-519BCC6D46D7}" presName="rootConnector1" presStyleLbl="node1" presStyleIdx="0" presStyleCnt="0"/>
      <dgm:spPr/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>
        <dgm:presLayoutVars>
          <dgm:chPref val="3"/>
        </dgm:presLayoutVars>
      </dgm:prSet>
      <dgm:spPr/>
    </dgm:pt>
    <dgm:pt modelId="{FEDD480C-64FA-4C3B-BDD2-CDD33D6B4838}" type="pres">
      <dgm:prSet presAssocID="{412B7062-FB60-4587-8AFB-E4403BAF7164}" presName="rootConnector" presStyleLbl="node2" presStyleIdx="0" presStyleCnt="2"/>
      <dgm:spPr/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>
        <dgm:presLayoutVars>
          <dgm:chPref val="3"/>
        </dgm:presLayoutVars>
      </dgm:prSet>
      <dgm:spPr/>
    </dgm:pt>
    <dgm:pt modelId="{633CD064-4681-4493-BCD5-B55ECB7C9EF5}" type="pres">
      <dgm:prSet presAssocID="{36F4BF98-D57F-450E-A944-92A725AC0ADC}" presName="rootConnector" presStyleLbl="node2" presStyleIdx="1" presStyleCnt="2"/>
      <dgm:spPr/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F978620A-4616-428F-85BB-3DDD81E8BCC9}" type="presOf" srcId="{412B7062-FB60-4587-8AFB-E4403BAF7164}" destId="{FEDD480C-64FA-4C3B-BDD2-CDD33D6B4838}" srcOrd="1" destOrd="0" presId="urn:microsoft.com/office/officeart/2005/8/layout/orgChart1"/>
    <dgm:cxn modelId="{75A06361-6BCF-4FCC-A3F8-7465998FA402}" type="presOf" srcId="{36F4BF98-D57F-450E-A944-92A725AC0ADC}" destId="{7F58AA98-E87A-4C13-9349-5A6F6675B358}" srcOrd="0" destOrd="0" presId="urn:microsoft.com/office/officeart/2005/8/layout/orgChart1"/>
    <dgm:cxn modelId="{0D024755-89A3-4D93-AABA-7C3FB6BB0A88}" type="presOf" srcId="{B469DDB9-11D7-4419-B803-5B0F9EECEB0F}" destId="{5A8F9079-31A3-46C6-AB74-BCE11C44A4AB}" srcOrd="0" destOrd="0" presId="urn:microsoft.com/office/officeart/2005/8/layout/orgChart1"/>
    <dgm:cxn modelId="{2D98A876-4081-44A6-8BDF-538BD0BACDD1}" type="presOf" srcId="{412B7062-FB60-4587-8AFB-E4403BAF7164}" destId="{324BCD28-F4EC-4DAF-A6E4-BDA56CD06EFB}" srcOrd="0" destOrd="0" presId="urn:microsoft.com/office/officeart/2005/8/layout/orgChart1"/>
    <dgm:cxn modelId="{04F1D68B-1A41-4812-B5F3-2A659EEF8666}" type="presOf" srcId="{15181E80-2CC0-490E-8D35-519BCC6D46D7}" destId="{C6317D6D-D973-4D8C-B24B-A900C065D9D6}" srcOrd="1" destOrd="0" presId="urn:microsoft.com/office/officeart/2005/8/layout/orgChart1"/>
    <dgm:cxn modelId="{2CD5608D-BF7E-40AB-8350-F85A679AD2E9}" type="presOf" srcId="{36F4BF98-D57F-450E-A944-92A725AC0ADC}" destId="{633CD064-4681-4493-BCD5-B55ECB7C9EF5}" srcOrd="1" destOrd="0" presId="urn:microsoft.com/office/officeart/2005/8/layout/orgChart1"/>
    <dgm:cxn modelId="{C17A9298-F41B-43F4-A201-9876EF0B85DC}" type="presOf" srcId="{F170F986-4F6E-4700-9847-D61138DC5B16}" destId="{9299FAC2-E8FA-45AD-A2E6-ED9A7E3B0289}" srcOrd="0" destOrd="0" presId="urn:microsoft.com/office/officeart/2005/8/layout/orgChart1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B79074C1-E1B3-4E8B-8ECD-E6735660C840}" type="presOf" srcId="{15181E80-2CC0-490E-8D35-519BCC6D46D7}" destId="{EB8C53D2-F20B-4269-95A1-A330522D63A8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E84F8FFA-5E51-4671-803F-EE17D7B1F4A8}" type="presOf" srcId="{A3E4DAFD-7D06-4FA5-B8D4-EE0F220AE41B}" destId="{428C9FDC-650E-4942-ABF8-833B81B1DE95}" srcOrd="0" destOrd="0" presId="urn:microsoft.com/office/officeart/2005/8/layout/orgChart1"/>
    <dgm:cxn modelId="{DEFAEAD8-0C65-4738-A960-F733C288C2A6}" type="presParOf" srcId="{5A8F9079-31A3-46C6-AB74-BCE11C44A4AB}" destId="{293D0F12-9DAB-4D50-AF93-DE3948924EF5}" srcOrd="0" destOrd="0" presId="urn:microsoft.com/office/officeart/2005/8/layout/orgChart1"/>
    <dgm:cxn modelId="{C76B6DC8-0AE0-45F1-838D-BD4753D6F6EA}" type="presParOf" srcId="{293D0F12-9DAB-4D50-AF93-DE3948924EF5}" destId="{3544E2BE-BBD8-41AD-AF97-29C846CB7097}" srcOrd="0" destOrd="0" presId="urn:microsoft.com/office/officeart/2005/8/layout/orgChart1"/>
    <dgm:cxn modelId="{765DCA78-2607-45CA-9EB3-1200A21B9587}" type="presParOf" srcId="{3544E2BE-BBD8-41AD-AF97-29C846CB7097}" destId="{EB8C53D2-F20B-4269-95A1-A330522D63A8}" srcOrd="0" destOrd="0" presId="urn:microsoft.com/office/officeart/2005/8/layout/orgChart1"/>
    <dgm:cxn modelId="{B1CA1E9A-4BDA-4CB4-AD30-0DEB9260EF19}" type="presParOf" srcId="{3544E2BE-BBD8-41AD-AF97-29C846CB7097}" destId="{C6317D6D-D973-4D8C-B24B-A900C065D9D6}" srcOrd="1" destOrd="0" presId="urn:microsoft.com/office/officeart/2005/8/layout/orgChart1"/>
    <dgm:cxn modelId="{619F272A-4151-47B4-B480-8C30437C612F}" type="presParOf" srcId="{293D0F12-9DAB-4D50-AF93-DE3948924EF5}" destId="{C7C027C7-F3A1-4572-9C5B-C2CFDEBFEF79}" srcOrd="1" destOrd="0" presId="urn:microsoft.com/office/officeart/2005/8/layout/orgChart1"/>
    <dgm:cxn modelId="{CD11B0D0-CC0F-4B0B-99EB-A38E61D28833}" type="presParOf" srcId="{C7C027C7-F3A1-4572-9C5B-C2CFDEBFEF79}" destId="{9299FAC2-E8FA-45AD-A2E6-ED9A7E3B0289}" srcOrd="0" destOrd="0" presId="urn:microsoft.com/office/officeart/2005/8/layout/orgChart1"/>
    <dgm:cxn modelId="{28CDCFDA-B133-4409-B1B8-6FEA60DE9906}" type="presParOf" srcId="{C7C027C7-F3A1-4572-9C5B-C2CFDEBFEF79}" destId="{3DB238E1-4430-481A-8185-3BBAE03B99A5}" srcOrd="1" destOrd="0" presId="urn:microsoft.com/office/officeart/2005/8/layout/orgChart1"/>
    <dgm:cxn modelId="{5AA891DB-5EA1-4B2C-9A13-6D48B3C59718}" type="presParOf" srcId="{3DB238E1-4430-481A-8185-3BBAE03B99A5}" destId="{66AA749F-A1FD-48FE-AEB6-7AECC666E6EA}" srcOrd="0" destOrd="0" presId="urn:microsoft.com/office/officeart/2005/8/layout/orgChart1"/>
    <dgm:cxn modelId="{4B63A651-4CFA-4936-911A-404261CB3695}" type="presParOf" srcId="{66AA749F-A1FD-48FE-AEB6-7AECC666E6EA}" destId="{324BCD28-F4EC-4DAF-A6E4-BDA56CD06EFB}" srcOrd="0" destOrd="0" presId="urn:microsoft.com/office/officeart/2005/8/layout/orgChart1"/>
    <dgm:cxn modelId="{ED0531C4-03C9-4CB9-93E1-829AAFEBCC90}" type="presParOf" srcId="{66AA749F-A1FD-48FE-AEB6-7AECC666E6EA}" destId="{FEDD480C-64FA-4C3B-BDD2-CDD33D6B4838}" srcOrd="1" destOrd="0" presId="urn:microsoft.com/office/officeart/2005/8/layout/orgChart1"/>
    <dgm:cxn modelId="{5B27E198-9982-4B2D-AAB4-26BB4D19EB05}" type="presParOf" srcId="{3DB238E1-4430-481A-8185-3BBAE03B99A5}" destId="{C8F85624-C087-4C1F-AC0D-D9129D235F0B}" srcOrd="1" destOrd="0" presId="urn:microsoft.com/office/officeart/2005/8/layout/orgChart1"/>
    <dgm:cxn modelId="{0BFF7479-8848-4DDB-B434-06825F59527D}" type="presParOf" srcId="{3DB238E1-4430-481A-8185-3BBAE03B99A5}" destId="{155157DF-0B64-4C73-BCB6-0919230741C8}" srcOrd="2" destOrd="0" presId="urn:microsoft.com/office/officeart/2005/8/layout/orgChart1"/>
    <dgm:cxn modelId="{DAB1A6CC-214F-46E8-B1F8-D5F776A867E3}" type="presParOf" srcId="{C7C027C7-F3A1-4572-9C5B-C2CFDEBFEF79}" destId="{428C9FDC-650E-4942-ABF8-833B81B1DE95}" srcOrd="2" destOrd="0" presId="urn:microsoft.com/office/officeart/2005/8/layout/orgChart1"/>
    <dgm:cxn modelId="{AA549FEC-AE47-49AF-AF1E-2C0E92493575}" type="presParOf" srcId="{C7C027C7-F3A1-4572-9C5B-C2CFDEBFEF79}" destId="{0F770DE6-C93B-4848-8057-B3CAAF741825}" srcOrd="3" destOrd="0" presId="urn:microsoft.com/office/officeart/2005/8/layout/orgChart1"/>
    <dgm:cxn modelId="{CBF5D62B-FA43-4AB8-9FBE-BF3E079C2463}" type="presParOf" srcId="{0F770DE6-C93B-4848-8057-B3CAAF741825}" destId="{E723B268-59B9-471E-B937-DFBB43F9BA90}" srcOrd="0" destOrd="0" presId="urn:microsoft.com/office/officeart/2005/8/layout/orgChart1"/>
    <dgm:cxn modelId="{68A5EDAC-2443-435D-BFC0-674B22AD3B00}" type="presParOf" srcId="{E723B268-59B9-471E-B937-DFBB43F9BA90}" destId="{7F58AA98-E87A-4C13-9349-5A6F6675B358}" srcOrd="0" destOrd="0" presId="urn:microsoft.com/office/officeart/2005/8/layout/orgChart1"/>
    <dgm:cxn modelId="{B4C36465-D67D-4C06-9E20-3C0A95F2E90D}" type="presParOf" srcId="{E723B268-59B9-471E-B937-DFBB43F9BA90}" destId="{633CD064-4681-4493-BCD5-B55ECB7C9EF5}" srcOrd="1" destOrd="0" presId="urn:microsoft.com/office/officeart/2005/8/layout/orgChart1"/>
    <dgm:cxn modelId="{E49A0DEC-83F2-47EE-8EB2-122CE0DA0121}" type="presParOf" srcId="{0F770DE6-C93B-4848-8057-B3CAAF741825}" destId="{DD1DDCF1-C73B-4E08-8A1F-0DCD93556615}" srcOrd="1" destOrd="0" presId="urn:microsoft.com/office/officeart/2005/8/layout/orgChart1"/>
    <dgm:cxn modelId="{D09D29BF-ADF7-46C4-ACB9-8042964DB383}" type="presParOf" srcId="{0F770DE6-C93B-4848-8057-B3CAAF741825}" destId="{F3E94096-9D65-4850-9E73-3936451AAD3C}" srcOrd="2" destOrd="0" presId="urn:microsoft.com/office/officeart/2005/8/layout/orgChart1"/>
    <dgm:cxn modelId="{27032107-7A58-41CB-857E-7F881B991E6D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C9FDC-650E-4942-ABF8-833B81B1DE95}">
      <dsp:nvSpPr>
        <dsp:cNvPr id="0" name=""/>
        <dsp:cNvSpPr/>
      </dsp:nvSpPr>
      <dsp:spPr>
        <a:xfrm>
          <a:off x="3852068" y="1794382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57"/>
              </a:lnTo>
              <a:lnTo>
                <a:pt x="2108034" y="365857"/>
              </a:lnTo>
              <a:lnTo>
                <a:pt x="2108034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9FAC2-E8FA-45AD-A2E6-ED9A7E3B0289}">
      <dsp:nvSpPr>
        <dsp:cNvPr id="0" name=""/>
        <dsp:cNvSpPr/>
      </dsp:nvSpPr>
      <dsp:spPr>
        <a:xfrm>
          <a:off x="1744034" y="1794382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2108034" y="0"/>
              </a:moveTo>
              <a:lnTo>
                <a:pt x="2108034" y="365857"/>
              </a:lnTo>
              <a:lnTo>
                <a:pt x="0" y="365857"/>
              </a:lnTo>
              <a:lnTo>
                <a:pt x="0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C53D2-F20B-4269-95A1-A330522D63A8}">
      <dsp:nvSpPr>
        <dsp:cNvPr id="0" name=""/>
        <dsp:cNvSpPr/>
      </dsp:nvSpPr>
      <dsp:spPr>
        <a:xfrm>
          <a:off x="2109891" y="52205"/>
          <a:ext cx="3484353" cy="1742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sp:txBody>
      <dsp:txXfrm>
        <a:off x="2109891" y="52205"/>
        <a:ext cx="3484353" cy="1742176"/>
      </dsp:txXfrm>
    </dsp:sp>
    <dsp:sp modelId="{324BCD28-F4EC-4DAF-A6E4-BDA56CD06EFB}">
      <dsp:nvSpPr>
        <dsp:cNvPr id="0" name=""/>
        <dsp:cNvSpPr/>
      </dsp:nvSpPr>
      <dsp:spPr>
        <a:xfrm>
          <a:off x="1857" y="2526097"/>
          <a:ext cx="3484353" cy="1742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</a:t>
          </a:r>
          <a:r>
            <a:rPr kumimoji="0" lang="cs-CZ" sz="27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tj.stanovení</a:t>
          </a:r>
          <a:r>
            <a:rPr kumimoji="0" 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jedné,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stejné ceny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pro všechny kupující)</a:t>
          </a:r>
        </a:p>
      </dsp:txBody>
      <dsp:txXfrm>
        <a:off x="1857" y="2526097"/>
        <a:ext cx="3484353" cy="1742176"/>
      </dsp:txXfrm>
    </dsp:sp>
    <dsp:sp modelId="{7F58AA98-E87A-4C13-9349-5A6F6675B358}">
      <dsp:nvSpPr>
        <dsp:cNvPr id="0" name=""/>
        <dsp:cNvSpPr/>
      </dsp:nvSpPr>
      <dsp:spPr>
        <a:xfrm>
          <a:off x="4217925" y="2526097"/>
          <a:ext cx="3484353" cy="1742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sp:txBody>
      <dsp:txXfrm>
        <a:off x="4217925" y="2526097"/>
        <a:ext cx="3484353" cy="1742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12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83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5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25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91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66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097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0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69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839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46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375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67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484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107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83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9397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4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6190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2735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75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7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5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8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51" y="2591177"/>
            <a:ext cx="6718685" cy="2491462"/>
          </a:xfrm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  (XMAR)</a:t>
            </a:r>
            <a:b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1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Řízení ceny</a:t>
            </a:r>
            <a:br>
              <a:rPr lang="cs-CZ" sz="180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80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ZS 2024/2025</a:t>
            </a:r>
            <a:b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4551" y="5688281"/>
            <a:ext cx="4432109" cy="39540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i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PhDr. Ing. Mgr. Renáta Pavlíčková, MBA</a:t>
            </a:r>
            <a:endParaRPr lang="en-US" sz="1600" i="1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8132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10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100" b="1" dirty="0"/>
              <a:t>Proč společnost vol</a:t>
            </a:r>
            <a:r>
              <a:rPr lang="cs-CZ" sz="3100" b="1" dirty="0">
                <a:latin typeface="Arial"/>
              </a:rPr>
              <a:t>í </a:t>
            </a:r>
            <a:r>
              <a:rPr lang="cs-CZ" sz="3100" b="1" dirty="0">
                <a:solidFill>
                  <a:schemeClr val="hlink"/>
                </a:solidFill>
              </a:rPr>
              <a:t>strategii přežit</a:t>
            </a:r>
            <a:r>
              <a:rPr lang="cs-CZ" sz="3100" b="1" dirty="0">
                <a:solidFill>
                  <a:schemeClr val="hlink"/>
                </a:solidFill>
                <a:latin typeface="Arial"/>
              </a:rPr>
              <a:t>í</a:t>
            </a:r>
            <a:r>
              <a:rPr lang="cs-CZ" sz="3100" b="1" dirty="0"/>
              <a:t>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b="1"/>
              <a:t>důvodem může být :</a:t>
            </a:r>
          </a:p>
          <a:p>
            <a:r>
              <a:rPr lang="cs-CZ" sz="2800"/>
              <a:t>nadbytečná výrobní kapacita</a:t>
            </a:r>
          </a:p>
          <a:p>
            <a:r>
              <a:rPr lang="cs-CZ" sz="2800"/>
              <a:t>velmi těžká konkurence</a:t>
            </a:r>
          </a:p>
          <a:p>
            <a:r>
              <a:rPr lang="cs-CZ" sz="2800"/>
              <a:t>velké zásoby</a:t>
            </a:r>
          </a:p>
          <a:p>
            <a:r>
              <a:rPr lang="cs-CZ" sz="2800"/>
              <a:t>nejistá budoucnost</a:t>
            </a:r>
          </a:p>
          <a:p>
            <a:r>
              <a:rPr lang="cs-CZ" sz="2800"/>
              <a:t>politický neklid</a:t>
            </a:r>
          </a:p>
          <a:p>
            <a:r>
              <a:rPr lang="cs-CZ" sz="2800"/>
              <a:t>fáze v tržní životnosti produktu</a:t>
            </a:r>
          </a:p>
          <a:p>
            <a:r>
              <a:rPr lang="cs-CZ" sz="2800"/>
              <a:t>nedostatek peněz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11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4) </a:t>
            </a:r>
            <a:r>
              <a:rPr lang="cs-CZ" sz="3200" b="1" dirty="0">
                <a:solidFill>
                  <a:schemeClr val="hlink"/>
                </a:solidFill>
              </a:rPr>
              <a:t>Vn</a:t>
            </a:r>
            <a:r>
              <a:rPr lang="cs-CZ" sz="3200" b="1" dirty="0">
                <a:solidFill>
                  <a:schemeClr val="hlink"/>
                </a:solidFill>
                <a:latin typeface="Arial"/>
              </a:rPr>
              <a:t>í</a:t>
            </a:r>
            <a:r>
              <a:rPr lang="cs-CZ" sz="3200" b="1" dirty="0">
                <a:solidFill>
                  <a:schemeClr val="hlink"/>
                </a:solidFill>
              </a:rPr>
              <a:t>man</a:t>
            </a:r>
            <a:r>
              <a:rPr lang="cs-CZ" sz="3200" b="1" dirty="0">
                <a:solidFill>
                  <a:schemeClr val="hlink"/>
                </a:solidFill>
                <a:latin typeface="Arial"/>
              </a:rPr>
              <a:t>á</a:t>
            </a:r>
            <a:r>
              <a:rPr lang="cs-CZ" sz="3200" b="1" dirty="0">
                <a:solidFill>
                  <a:schemeClr val="hlink"/>
                </a:solidFill>
              </a:rPr>
              <a:t> cena </a:t>
            </a:r>
            <a:r>
              <a:rPr lang="cs-CZ" sz="3200" b="1" dirty="0"/>
              <a:t>jako c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l stanoven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společnost se snaží o to, aby spotřebitel vnímal jeden její produkt jako "levný" nebo "drahý"</a:t>
            </a:r>
          </a:p>
          <a:p>
            <a:r>
              <a:rPr lang="cs-CZ" sz="2400" b="1"/>
              <a:t>"levný"</a:t>
            </a:r>
            <a:r>
              <a:rPr lang="cs-CZ" sz="2400"/>
              <a:t> znamená, že se společnost zaměřuje na segment citlivý na cenu a zdůrazňuje objemy prodejů</a:t>
            </a:r>
          </a:p>
          <a:p>
            <a:r>
              <a:rPr lang="cs-CZ" sz="2400" b="1"/>
              <a:t>"drahý"</a:t>
            </a:r>
            <a:r>
              <a:rPr lang="cs-CZ" sz="2400"/>
              <a:t> znamená, že se společnost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12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200" b="1" dirty="0"/>
              <a:t>5) Stanoven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 cen podle </a:t>
            </a:r>
            <a:r>
              <a:rPr lang="cs-CZ" sz="3200" b="1" dirty="0">
                <a:solidFill>
                  <a:schemeClr val="hlink"/>
                </a:solidFill>
              </a:rPr>
              <a:t>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firmy naplňují tyto cíle, aby u svých konkurentů vyvolaly určitou odezvu</a:t>
            </a:r>
          </a:p>
          <a:p>
            <a:r>
              <a:rPr lang="cs-CZ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13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600" b="1" dirty="0"/>
              <a:t>6) </a:t>
            </a:r>
            <a:r>
              <a:rPr lang="cs-CZ" sz="3600" b="1" dirty="0">
                <a:solidFill>
                  <a:schemeClr val="hlink"/>
                </a:solidFill>
              </a:rPr>
              <a:t>Image</a:t>
            </a:r>
            <a:r>
              <a:rPr lang="cs-CZ" sz="3600" b="1" dirty="0"/>
              <a:t> jako c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l stanoven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společnost se snaží dosáhnout určitého image prostřednictvím určité cenové hladiny svých produktů</a:t>
            </a:r>
          </a:p>
          <a:p>
            <a:r>
              <a:rPr lang="cs-CZ" dirty="0"/>
              <a:t>např. "levný", "drahý", "prestižní" image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14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cs-CZ" b="1" dirty="0"/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38654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400" kern="0" dirty="0">
                <a:latin typeface="+mn-lt"/>
              </a:rPr>
              <a:t>Strategie stanovení cen</a:t>
            </a:r>
          </a:p>
          <a:p>
            <a:pPr marL="514350" lvl="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400" kern="0" dirty="0">
                <a:latin typeface="+mn-lt"/>
              </a:rPr>
              <a:t>Strategie při zavádění nových produktů na trh</a:t>
            </a:r>
          </a:p>
          <a:p>
            <a:pPr marL="514350" lvl="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400" kern="0" dirty="0">
                <a:latin typeface="+mn-lt"/>
              </a:rPr>
              <a:t>Strategie pro celé výrobkové řady</a:t>
            </a:r>
          </a:p>
          <a:p>
            <a:pPr marL="514350" lvl="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400" kern="0" dirty="0">
                <a:latin typeface="+mn-lt"/>
              </a:rPr>
              <a:t>Strategie přizpůsobování cen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15</a:t>
            </a:fld>
            <a:endParaRPr lang="cs-CZ"/>
          </a:p>
        </p:txBody>
      </p:sp>
      <p:graphicFrame>
        <p:nvGraphicFramePr>
          <p:cNvPr id="7" name="Diagram 6"/>
          <p:cNvGraphicFramePr/>
          <p:nvPr/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323528" y="686599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/>
              <a:t>1) Strategie stanoven</a:t>
            </a:r>
            <a:r>
              <a:rPr lang="cs-CZ" sz="4000" b="1" dirty="0">
                <a:latin typeface="Arial"/>
              </a:rPr>
              <a:t>í</a:t>
            </a:r>
            <a:r>
              <a:rPr lang="cs-CZ" sz="4000" b="1" dirty="0"/>
              <a:t> cen</a:t>
            </a:r>
            <a:endParaRPr lang="cs-CZ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16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9392"/>
            <a:ext cx="8229600" cy="1143000"/>
          </a:xfrm>
        </p:spPr>
        <p:txBody>
          <a:bodyPr/>
          <a:lstStyle/>
          <a:p>
            <a:r>
              <a:rPr lang="cs-CZ" sz="2800" b="1" dirty="0"/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i="1">
                <a:latin typeface="Times New Roman" pitchFamily="18" charset="0"/>
                <a:cs typeface="Times New Roman" pitchFamily="18" charset="0"/>
              </a:rPr>
              <a:t>(dynamic pricing)</a:t>
            </a:r>
          </a:p>
          <a:p>
            <a:r>
              <a:rPr lang="cs-CZ" sz="2400"/>
              <a:t>využívání rozdílných cen, které jsou přizpůsobovány podle situace na trhu a podle jednotlivých zákazníků</a:t>
            </a:r>
          </a:p>
          <a:p>
            <a:r>
              <a:rPr lang="cs-CZ" sz="2400"/>
              <a:t>díky internetu a bezdrátových komunikací mají prodávající a kupující neomezené možnosti propojení</a:t>
            </a:r>
          </a:p>
          <a:p>
            <a:r>
              <a:rPr lang="cs-CZ" sz="2400"/>
              <a:t>weby jako CompareNet nebo PriceSCAN umožňují zákazníkům rychle porovnat výrobky a ceny</a:t>
            </a:r>
          </a:p>
          <a:p>
            <a:r>
              <a:rPr lang="cs-CZ" sz="2400"/>
              <a:t>on-line aukce (jako eBay.com) umožňují oběma stranám vyjednávat o cenách tisíců položek zboží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17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793037" cy="1008112"/>
          </a:xfrm>
          <a:noFill/>
        </p:spPr>
        <p:txBody>
          <a:bodyPr>
            <a:normAutofit fontScale="90000"/>
          </a:bodyPr>
          <a:lstStyle/>
          <a:p>
            <a:r>
              <a:rPr lang="cs-CZ" sz="3200" b="1" dirty="0"/>
              <a:t>2) Cenové strategie při zav</a:t>
            </a:r>
            <a:r>
              <a:rPr lang="cs-CZ" sz="3200" b="1" dirty="0">
                <a:latin typeface="Arial"/>
              </a:rPr>
              <a:t>á</a:t>
            </a:r>
            <a:r>
              <a:rPr lang="cs-CZ" sz="3200" b="1" dirty="0"/>
              <a:t>děn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b="1"/>
          </a:p>
          <a:p>
            <a:pPr>
              <a:buFont typeface="Wingdings" pitchFamily="2" charset="2"/>
              <a:buNone/>
            </a:pPr>
            <a:r>
              <a:rPr lang="cs-CZ"/>
              <a:t>a) strategie vysokých zaváděcích cen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r>
              <a:rPr lang="cs-CZ"/>
              <a:t>b) strategie nízkých zaváděcích cen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18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7633146" cy="1143000"/>
          </a:xfrm>
        </p:spPr>
        <p:txBody>
          <a:bodyPr/>
          <a:lstStyle/>
          <a:p>
            <a:r>
              <a:rPr lang="cs-CZ" sz="3200" b="1" dirty="0"/>
              <a:t>a) Strategie vysokých zav</a:t>
            </a:r>
            <a:r>
              <a:rPr lang="cs-CZ" sz="3200" b="1" dirty="0">
                <a:latin typeface="Arial"/>
              </a:rPr>
              <a:t>á</a:t>
            </a:r>
            <a:r>
              <a:rPr lang="cs-CZ" sz="3200" b="1" dirty="0"/>
              <a:t>děc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pro výrobky nově uváděné na trh jsou stanoveny záměrně vysoké ceny - cílem je maximalizace zisku (tzv. sbírání smetany, též cenové zužitkování)</a:t>
            </a:r>
          </a:p>
          <a:p>
            <a:r>
              <a:rPr lang="cs-CZ"/>
              <a:t>výrobek je určen pro segmenty, které jsou ochotny zaplatit vysokou cenu, přičemž firma prodává menší objemy zboží, ale s vyšším ziskem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19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200" b="1" dirty="0"/>
              <a:t>b) Strategie n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zkých zav</a:t>
            </a:r>
            <a:r>
              <a:rPr lang="cs-CZ" sz="3200" b="1" dirty="0">
                <a:latin typeface="Arial"/>
              </a:rPr>
              <a:t>á</a:t>
            </a:r>
            <a:r>
              <a:rPr lang="cs-CZ" sz="3200" b="1" dirty="0"/>
              <a:t>děc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nízké ceny motivují ke koupi značné množství kupujících</a:t>
            </a:r>
          </a:p>
          <a:p>
            <a:r>
              <a:rPr lang="cs-CZ"/>
              <a:t>nízké ceny umožňují získat velký tržní podíl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562271"/>
          </a:xfrm>
          <a:solidFill>
            <a:srgbClr val="66FFFF"/>
          </a:solidFill>
        </p:spPr>
        <p:txBody>
          <a:bodyPr>
            <a:normAutofit/>
          </a:bodyPr>
          <a:lstStyle/>
          <a:p>
            <a:r>
              <a:rPr lang="cs-CZ" sz="2400" b="1" dirty="0"/>
              <a:t>MARKETING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F855E0B-AA68-49DD-A8CE-991330390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3700" dirty="0"/>
              <a:t>(35)	Podstata, úloha a cíle marketingu. Složky marketingového prostředí. Marketing management. Strategický marketing.</a:t>
            </a:r>
          </a:p>
          <a:p>
            <a:pPr marL="0" indent="0" algn="just">
              <a:buNone/>
            </a:pPr>
            <a:endParaRPr lang="cs-CZ" sz="3700" dirty="0">
              <a:highlight>
                <a:srgbClr val="00FFFF"/>
              </a:highlight>
            </a:endParaRPr>
          </a:p>
          <a:p>
            <a:pPr marL="0" indent="0" algn="just">
              <a:buNone/>
            </a:pPr>
            <a:r>
              <a:rPr lang="cs-CZ" sz="3700" dirty="0"/>
              <a:t>(36)	Trh. Spotřební trh a jeho analýza. Zákazník. Nákupní chování zákazníka. Nákupní rozhodovací proces. Chování a ovlivňování              spotřebitele. 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(37)	Marketingový výzkum, jeho podstata a formy. Proces, příprava a realizace marketingového výzkumu. Marketingový              informační systém. Složky MIS. Marketingové zpravodajské informace a databáze.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(38)	Produktová politika v rámci marketingového mixu. Charakteristika produktu. Životní cyklus výrobku. Politika (strategie)              značky – Brand Management, politika kvality, obalová politika.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>
                <a:highlight>
                  <a:srgbClr val="00FFFF"/>
                </a:highlight>
              </a:rPr>
              <a:t>(39)	Cenová politika v rámci marketingového mixu. Cena. Cíle stanovení ceny. Cenové strategie. Psychologické a etické aspekty tvorby ceny.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(40)	Distribuční politika v rámci marketingového mixu. Pojem distribuce. Distribuční cesta přímá a nepřímá. Role distribučních              firem. Výrobní logistika firmy. Velkoobchod a maloobchod.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(41)	Marketingová komunikace v rámci marketingového mixu. Komunikace a komunikační model. Součásti marketingové       komunikace – komunikační mix. Reklama, reklamní sdělení. Význam marketingové komunikace pro firmu.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/>
              <a:t>(42)	Marketing služeb. Kategorie služeb. Specifika služeb. Metody odlišení služeb od konkurence. Konkurenční výhoda    poskytovatelů služeb. Parametry vnímání kvality služeb. Nástroje marketingového mixu služeb (8P).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/>
              <a:t>(43)	Globální marketing 21. století. Filozofie mezinárodního marketingu. Mezinárodní obchod a jeho rizika. Etické aspekty           marketingu. Společenská kritika marketingu.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464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20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257" y="600075"/>
            <a:ext cx="7793037" cy="1200150"/>
          </a:xfrm>
          <a:noFill/>
        </p:spPr>
        <p:txBody>
          <a:bodyPr/>
          <a:lstStyle/>
          <a:p>
            <a:r>
              <a:rPr lang="cs-CZ" sz="3600" b="1" dirty="0"/>
              <a:t>3) Cenov</a:t>
            </a:r>
            <a:r>
              <a:rPr lang="cs-CZ" sz="3600" b="1" dirty="0">
                <a:latin typeface="Arial"/>
              </a:rPr>
              <a:t>é</a:t>
            </a:r>
            <a:r>
              <a:rPr lang="cs-CZ" sz="3600" b="1" dirty="0"/>
              <a:t> strategie pro cel</a:t>
            </a:r>
            <a:r>
              <a:rPr lang="cs-CZ" sz="3600" b="1" dirty="0">
                <a:latin typeface="Arial"/>
              </a:rPr>
              <a:t>é</a:t>
            </a:r>
            <a:r>
              <a:rPr lang="cs-CZ" sz="3600" b="1" dirty="0"/>
              <a:t> výrobkov</a:t>
            </a:r>
            <a:r>
              <a:rPr lang="cs-CZ" sz="3600" b="1" dirty="0">
                <a:latin typeface="Arial"/>
              </a:rPr>
              <a:t>é</a:t>
            </a:r>
            <a:r>
              <a:rPr lang="cs-CZ" sz="3600" b="1" dirty="0"/>
              <a:t>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880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a) Stanovení cenových hladin v rámci výrobkové řady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b) Stanovení cen doplňkových výrobků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c) Stanovení cen vázaných produktů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d) Stanovení cen vedlejších produktů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e) Stanovení cen pro sadu produktů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21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36104"/>
            <a:ext cx="7793037" cy="864096"/>
          </a:xfrm>
          <a:noFill/>
        </p:spPr>
        <p:txBody>
          <a:bodyPr/>
          <a:lstStyle/>
          <a:p>
            <a:r>
              <a:rPr lang="cs-CZ" sz="3600" b="1" dirty="0"/>
              <a:t>4) Strategie přizpůsobov</a:t>
            </a:r>
            <a:r>
              <a:rPr lang="cs-CZ" sz="3600" b="1" dirty="0">
                <a:latin typeface="Arial"/>
              </a:rPr>
              <a:t>á</a:t>
            </a:r>
            <a:r>
              <a:rPr lang="cs-CZ" sz="3600" b="1" dirty="0"/>
              <a:t>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a) Slevy a náhrady jako součást cenové politiky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b) Cenové strategie pro jednotlivé segmenty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c) Psychologické ceny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d) Ceny jako nástroj podpory prodeje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e) Cenové strategie založené na geografickém principu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f) Mezinárodní cenové strategie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22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5" y="688132"/>
            <a:ext cx="8487207" cy="1143000"/>
          </a:xfrm>
        </p:spPr>
        <p:txBody>
          <a:bodyPr>
            <a:normAutofit/>
          </a:bodyPr>
          <a:lstStyle/>
          <a:p>
            <a:r>
              <a:rPr lang="cs-CZ" sz="3600" b="1" dirty="0"/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NÍZKÁ</a:t>
            </a:r>
          </a:p>
          <a:p>
            <a:pPr algn="ctr"/>
            <a:r>
              <a:rPr lang="cs-CZ" b="1"/>
              <a:t>CENA</a:t>
            </a:r>
          </a:p>
          <a:p>
            <a:pPr algn="ctr"/>
            <a:endParaRPr lang="cs-CZ"/>
          </a:p>
          <a:p>
            <a:pPr algn="ctr"/>
            <a:r>
              <a:rPr lang="cs-CZ"/>
              <a:t>firma</a:t>
            </a:r>
          </a:p>
          <a:p>
            <a:pPr algn="ctr"/>
            <a:r>
              <a:rPr lang="cs-CZ"/>
              <a:t>nemůže</a:t>
            </a:r>
          </a:p>
          <a:p>
            <a:pPr algn="ctr"/>
            <a:r>
              <a:rPr lang="cs-CZ"/>
              <a:t>tvořit</a:t>
            </a:r>
          </a:p>
          <a:p>
            <a:pPr algn="ctr"/>
            <a:r>
              <a:rPr lang="cs-CZ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VYSOKÁ</a:t>
            </a:r>
          </a:p>
          <a:p>
            <a:pPr algn="ctr"/>
            <a:r>
              <a:rPr lang="cs-CZ" b="1"/>
              <a:t>CENA</a:t>
            </a:r>
          </a:p>
          <a:p>
            <a:pPr algn="ctr"/>
            <a:endParaRPr lang="cs-CZ" b="1"/>
          </a:p>
          <a:p>
            <a:pPr algn="ctr"/>
            <a:r>
              <a:rPr lang="cs-CZ"/>
              <a:t>po zboží</a:t>
            </a:r>
          </a:p>
          <a:p>
            <a:pPr algn="ctr"/>
            <a:r>
              <a:rPr lang="cs-CZ"/>
              <a:t>by nebyla</a:t>
            </a:r>
          </a:p>
          <a:p>
            <a:pPr algn="ctr"/>
            <a:r>
              <a:rPr lang="cs-CZ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23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2509" y="555626"/>
            <a:ext cx="7793037" cy="1462087"/>
          </a:xfrm>
        </p:spPr>
        <p:txBody>
          <a:bodyPr/>
          <a:lstStyle/>
          <a:p>
            <a:r>
              <a:rPr lang="cs-CZ" sz="4000" b="1" dirty="0">
                <a:latin typeface="Arial" charset="0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1)      snížení cen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      zvýšení cen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r>
              <a:rPr lang="cs-CZ" dirty="0"/>
              <a:t>2)      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      reakce 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835498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835499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835498" y="40767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835498" y="4076700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24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6124"/>
            <a:ext cx="7283450" cy="1143000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r>
              <a:rPr lang="cs-CZ" dirty="0"/>
              <a:t>interní referenční cena</a:t>
            </a:r>
          </a:p>
          <a:p>
            <a:r>
              <a:rPr lang="cs-CZ" dirty="0"/>
              <a:t>cenová tvorba "lichá-sudá"</a:t>
            </a:r>
          </a:p>
          <a:p>
            <a:r>
              <a:rPr lang="cs-CZ" dirty="0"/>
              <a:t>dedukce kvality podle ceny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25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jak spotřebitel vnímá ceny produktu </a:t>
            </a:r>
          </a:p>
          <a:p>
            <a:r>
              <a:rPr lang="cs-CZ" sz="2400" dirty="0"/>
              <a:t>na základě zkušeností mají spotřebitelé v hlavě určitou cenu či cenové rozpětí, na jejichž základě spotřebitel hodnotí ceny produktů</a:t>
            </a:r>
          </a:p>
          <a:p>
            <a:r>
              <a:rPr lang="cs-CZ" sz="2400" dirty="0"/>
              <a:t>referenční cenou může být cena, kterou spotřebitel platil naposledy nebo průměr všech cen podobných produktů</a:t>
            </a:r>
          </a:p>
          <a:p>
            <a:r>
              <a:rPr lang="cs-CZ" sz="2400" dirty="0"/>
              <a:t>výrazně vyšší cena           spotřebitel nakoupí </a:t>
            </a:r>
            <a:br>
              <a:rPr lang="cs-CZ" sz="2400" dirty="0"/>
            </a:br>
            <a:r>
              <a:rPr lang="cs-CZ" sz="2400" dirty="0"/>
              <a:t>u konkurence</a:t>
            </a:r>
          </a:p>
          <a:p>
            <a:r>
              <a:rPr lang="cs-CZ" sz="24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3168030" y="4293096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805B-C5E0-4338-985A-5BF1846C1BCE}" type="slidenum">
              <a:rPr lang="cs-CZ"/>
              <a:pPr/>
              <a:t>26</a:t>
            </a:fld>
            <a:endParaRPr 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0" y="2133600"/>
            <a:ext cx="3270250" cy="4041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 </a:t>
            </a:r>
            <a:r>
              <a:rPr lang="cs-CZ" sz="3600" b="1" dirty="0"/>
              <a:t>199,- Kč</a:t>
            </a:r>
          </a:p>
          <a:p>
            <a:pPr>
              <a:buFont typeface="Wingdings" pitchFamily="2" charset="2"/>
              <a:buNone/>
            </a:pPr>
            <a:endParaRPr lang="cs-CZ" sz="3600" b="1" dirty="0"/>
          </a:p>
          <a:p>
            <a:pPr>
              <a:buFont typeface="Wingdings" pitchFamily="2" charset="2"/>
              <a:buNone/>
            </a:pPr>
            <a:r>
              <a:rPr lang="cs-CZ" sz="3600" b="1" dirty="0"/>
              <a:t>   200,- Kč</a:t>
            </a:r>
          </a:p>
        </p:txBody>
      </p:sp>
      <p:pic>
        <p:nvPicPr>
          <p:cNvPr id="59394" name="Picture 2" descr="http://images2.wikia.nocookie.net/__cb20081231103809/fallout/images/c/ce/Teddy_Be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6222427" cy="4607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27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Cenová tvorba "lichá-sudá"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ceny v sudých číslech vidíme mnohem méně často. Důvod ?</a:t>
            </a:r>
          </a:p>
          <a:p>
            <a:r>
              <a:rPr lang="cs-CZ"/>
              <a:t>psychologická reakce na liché ceny se liší od rekce na ceny sudé</a:t>
            </a:r>
          </a:p>
          <a:p>
            <a:r>
              <a:rPr lang="cs-CZ"/>
              <a:t>ceny končící 99 vedou k vyššímu objemu prodeje než 100</a:t>
            </a:r>
          </a:p>
          <a:p>
            <a:r>
              <a:rPr lang="cs-CZ"/>
              <a:t>svou roli hraje i zvyk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28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57200"/>
            <a:ext cx="9108504" cy="1143000"/>
          </a:xfrm>
        </p:spPr>
        <p:txBody>
          <a:bodyPr/>
          <a:lstStyle/>
          <a:p>
            <a:r>
              <a:rPr lang="cs-CZ" sz="3100" b="1" dirty="0"/>
              <a:t>Existují případy, kdy jsou ceny normou:</a:t>
            </a:r>
            <a:r>
              <a:rPr lang="cs-CZ" sz="3100" dirty="0"/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ceny lístků do divadla, na koncerty, na sportovní akce - jsou většinou sudým číslem</a:t>
            </a:r>
          </a:p>
          <a:p>
            <a:r>
              <a:rPr lang="cs-CZ" sz="2800"/>
              <a:t>ceny vzdělávacích kurzů, školné - sudá čísla</a:t>
            </a:r>
          </a:p>
          <a:p>
            <a:r>
              <a:rPr lang="cs-CZ" sz="2800"/>
              <a:t>luxusní produkty (šperky), ubytování v hotelích atd. - oceněno sudými čísly, aby se řádně odlišily</a:t>
            </a:r>
          </a:p>
          <a:p>
            <a:r>
              <a:rPr lang="cs-CZ" sz="2800"/>
              <a:t>poplatky u lékaře - sudá čísla (aby pacient nezískal pochyby o kvalitě služeb)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29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283450" cy="1143000"/>
          </a:xfrm>
        </p:spPr>
        <p:txBody>
          <a:bodyPr/>
          <a:lstStyle/>
          <a:p>
            <a:r>
              <a:rPr lang="cs-CZ" sz="4000" b="1" dirty="0"/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"dedukce" - "něco" považujeme za skutečnost, aniž bychom o tom měli přímé důkazy </a:t>
            </a:r>
          </a:p>
          <a:p>
            <a:r>
              <a:rPr lang="cs-CZ"/>
              <a:t>cena je pro zákazníka indikátorem kvality</a:t>
            </a:r>
          </a:p>
          <a:p>
            <a:r>
              <a:rPr lang="cs-CZ"/>
              <a:t>zákazník předpokládá, že dražší produkt je rovněž produktem vyšší kvality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7516"/>
            <a:ext cx="7283450" cy="71412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Produkt (</a:t>
            </a:r>
            <a:r>
              <a:rPr lang="cs-CZ" sz="2000" dirty="0" err="1"/>
              <a:t>Product</a:t>
            </a:r>
            <a:r>
              <a:rPr lang="cs-CZ" sz="2000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2000" b="1" dirty="0"/>
              <a:t>Cena (</a:t>
            </a:r>
            <a:r>
              <a:rPr lang="cs-CZ" sz="2000" b="1" dirty="0" err="1"/>
              <a:t>Price</a:t>
            </a:r>
            <a:r>
              <a:rPr lang="cs-CZ" sz="20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Distribuce (Place)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Marketingová komunikace (</a:t>
            </a:r>
            <a:r>
              <a:rPr lang="cs-CZ" sz="2000" dirty="0" err="1"/>
              <a:t>Promotion</a:t>
            </a:r>
            <a:r>
              <a:rPr lang="cs-CZ" sz="2000" dirty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79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2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0B30-60F8-4A04-82BF-E526A9FFDC8A}" type="slidenum">
              <a:rPr lang="cs-CZ"/>
              <a:pPr/>
              <a:t>4</a:t>
            </a:fld>
            <a:endParaRPr lang="cs-CZ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0016"/>
            <a:ext cx="8229600" cy="847622"/>
          </a:xfrm>
        </p:spPr>
        <p:txBody>
          <a:bodyPr/>
          <a:lstStyle/>
          <a:p>
            <a:r>
              <a:rPr lang="cs-CZ" b="1" dirty="0"/>
              <a:t>Co je to cena 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cena je částka, za kterou jsou výrobek nebo služby nabízeny na trhu,</a:t>
            </a:r>
          </a:p>
          <a:p>
            <a:pPr algn="just"/>
            <a:r>
              <a:rPr lang="cs-CZ" sz="2400" dirty="0"/>
              <a:t>je vyjádřením hodnoty pro spotřebitele, tj. sumy, kterou spotřebitel vynakládá, výměnou za užitek, který získá díky zakoupenému výrobku či službě,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DE5F-3214-4A09-AC42-70A19ED2532D}" type="slidenum">
              <a:rPr lang="cs-CZ"/>
              <a:pPr/>
              <a:t>5</a:t>
            </a:fld>
            <a:endParaRPr lang="cs-CZ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4390"/>
            <a:ext cx="8229600" cy="883248"/>
          </a:xfrm>
        </p:spPr>
        <p:txBody>
          <a:bodyPr/>
          <a:lstStyle/>
          <a:p>
            <a:r>
              <a:rPr lang="cs-CZ" b="1" dirty="0"/>
              <a:t>Cena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je jedinou součástí marketingového mixu, která hmatatelně přináší příjmy. </a:t>
            </a:r>
            <a:r>
              <a:rPr lang="cs-CZ" sz="2400" b="1" dirty="0"/>
              <a:t>Všechny ostatní reprezentují náklady.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je současně nejpružnějším prvkem - lze ji velmi rychle měnit,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tvorba cen a cenová konkurence je pro top management úkolem č. 1.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6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</a:rPr>
              <a:t>Cíle </a:t>
            </a:r>
            <a:r>
              <a:rPr lang="cs-CZ" sz="2400"/>
              <a:t>vyžadují žádanou </a:t>
            </a:r>
            <a:r>
              <a:rPr lang="cs-CZ" sz="2400" b="1"/>
              <a:t>finální situaci</a:t>
            </a:r>
            <a:r>
              <a:rPr lang="cs-CZ" sz="2400"/>
              <a:t>, kterou chce společnost svou cenovou politikou dosáhnout. Lze rozlišit :</a:t>
            </a:r>
          </a:p>
          <a:p>
            <a:r>
              <a:rPr lang="cs-CZ" sz="2400"/>
              <a:t>hledisko zisku</a:t>
            </a:r>
          </a:p>
          <a:p>
            <a:r>
              <a:rPr lang="cs-CZ" sz="2400"/>
              <a:t>hledisko obratu</a:t>
            </a:r>
          </a:p>
          <a:p>
            <a:r>
              <a:rPr lang="cs-CZ" sz="2400"/>
              <a:t>hledisko další existence společnosti</a:t>
            </a:r>
          </a:p>
          <a:p>
            <a:r>
              <a:rPr lang="cs-CZ" sz="2400"/>
              <a:t>hledisko vnímané ceny</a:t>
            </a:r>
          </a:p>
          <a:p>
            <a:r>
              <a:rPr lang="cs-CZ" sz="2400"/>
              <a:t>hledisko konkurence</a:t>
            </a:r>
          </a:p>
          <a:p>
            <a:r>
              <a:rPr lang="cs-CZ" sz="2400"/>
              <a:t>hledisko image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7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600" b="1" dirty="0"/>
              <a:t>1) </a:t>
            </a:r>
            <a:r>
              <a:rPr lang="cs-CZ" sz="3600" b="1" dirty="0">
                <a:solidFill>
                  <a:schemeClr val="hlink"/>
                </a:solidFill>
              </a:rPr>
              <a:t>Zisk</a:t>
            </a:r>
            <a:r>
              <a:rPr lang="cs-CZ" sz="3600" b="1" dirty="0"/>
              <a:t> jako c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l stanoven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snaha společnosti o dosažení určité velikosti zisku</a:t>
            </a:r>
          </a:p>
          <a:p>
            <a:r>
              <a:rPr lang="cs-CZ" dirty="0"/>
              <a:t>stanoví, že zisk bude určité procento </a:t>
            </a:r>
            <a:br>
              <a:rPr lang="cs-CZ" dirty="0"/>
            </a:br>
            <a:r>
              <a:rPr lang="cs-CZ" dirty="0"/>
              <a:t>z obratu nebo procento z investovaného kapitálu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8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7517"/>
            <a:ext cx="8229600" cy="1143000"/>
          </a:xfrm>
        </p:spPr>
        <p:txBody>
          <a:bodyPr/>
          <a:lstStyle/>
          <a:p>
            <a:r>
              <a:rPr lang="cs-CZ" sz="3600" b="1" dirty="0"/>
              <a:t>2) </a:t>
            </a:r>
            <a:r>
              <a:rPr lang="cs-CZ" sz="3600" b="1" dirty="0">
                <a:solidFill>
                  <a:schemeClr val="hlink"/>
                </a:solidFill>
              </a:rPr>
              <a:t>Obrat</a:t>
            </a:r>
            <a:r>
              <a:rPr lang="cs-CZ" sz="3600" b="1" dirty="0"/>
              <a:t> jako c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l stanoven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firmy se snaží o dosažení určitého obratu nebo specifického podílu na trhu</a:t>
            </a:r>
          </a:p>
          <a:p>
            <a:r>
              <a:rPr lang="cs-CZ"/>
              <a:t>obvyklá je kombinace obratu a zisku</a:t>
            </a:r>
          </a:p>
          <a:p>
            <a:r>
              <a:rPr lang="cs-CZ"/>
              <a:t>společnost, která dosahuje stanoveného zisku, ale ne obratu, může mít do budoucnosti velké problémy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9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8769"/>
            <a:ext cx="8229600" cy="1143000"/>
          </a:xfrm>
        </p:spPr>
        <p:txBody>
          <a:bodyPr/>
          <a:lstStyle/>
          <a:p>
            <a:r>
              <a:rPr lang="cs-CZ" sz="3600" b="1" dirty="0"/>
              <a:t>3) </a:t>
            </a:r>
            <a:r>
              <a:rPr lang="cs-CZ" sz="3600" b="1" dirty="0">
                <a:solidFill>
                  <a:schemeClr val="hlink"/>
                </a:solidFill>
              </a:rPr>
              <a:t>Přežit</a:t>
            </a:r>
            <a:r>
              <a:rPr lang="cs-CZ" sz="3600" b="1" dirty="0">
                <a:solidFill>
                  <a:schemeClr val="hlink"/>
                </a:solidFill>
                <a:latin typeface="Arial"/>
              </a:rPr>
              <a:t>í</a:t>
            </a:r>
            <a:r>
              <a:rPr lang="cs-CZ" sz="3600" b="1" dirty="0"/>
              <a:t> jako c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l stanoven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společnost se snaží získat zpátky co nejrychleji investovaný kapitál</a:t>
            </a:r>
          </a:p>
          <a:p>
            <a:r>
              <a:rPr lang="cs-CZ" sz="2800"/>
              <a:t>nízké ceny, které mohou být pod úrovní celkových nákladů</a:t>
            </a:r>
          </a:p>
          <a:p>
            <a:r>
              <a:rPr lang="cs-CZ" sz="280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1323</Words>
  <Application>Microsoft Office PowerPoint</Application>
  <PresentationFormat>Předvádění na obrazovce (4:3)</PresentationFormat>
  <Paragraphs>203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Office Theme</vt:lpstr>
      <vt:lpstr>1_Office Theme</vt:lpstr>
      <vt:lpstr>2_Office Theme</vt:lpstr>
      <vt:lpstr>MARKETING  (XMAR)  8. přednáška Téma: Řízení ceny ZS 2024/2025 </vt:lpstr>
      <vt:lpstr>MARKETING</vt:lpstr>
      <vt:lpstr>Marketingový mix</vt:lpstr>
      <vt:lpstr>Co je to cena ?</vt:lpstr>
      <vt:lpstr>Cena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a etické aspekty cenové tvorby</vt:lpstr>
      <vt:lpstr>Interní referenční cena</vt:lpstr>
      <vt:lpstr> </vt:lpstr>
      <vt:lpstr>Cenová tvorba "lichá-sudá"</vt:lpstr>
      <vt:lpstr>Existují případy, kdy jsou ceny normou: </vt:lpstr>
      <vt:lpstr>Dedukce kvality podle ceny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Pavlíčková Renáta</cp:lastModifiedBy>
  <cp:revision>84</cp:revision>
  <cp:lastPrinted>2022-04-05T10:39:19Z</cp:lastPrinted>
  <dcterms:created xsi:type="dcterms:W3CDTF">2012-07-19T22:32:54Z</dcterms:created>
  <dcterms:modified xsi:type="dcterms:W3CDTF">2024-10-08T06:46:21Z</dcterms:modified>
</cp:coreProperties>
</file>