
<file path=[Content_Types].xml><?xml version="1.0" encoding="utf-8"?>
<Types xmlns="http://schemas.openxmlformats.org/package/2006/content-types">
  <Default Extension="xml" ContentType="application/xml"/>
  <Default Extension="vml" ContentType="application/vnd.openxmlformats-officedocument.vmlDrawing"/>
  <Default Extension="bin" ContentType="application/vnd.openxmlformats-officedocument.oleObject"/>
  <Default Extension="png" ContentType="image/png"/>
  <Default Extension="emf" ContentType="image/x-emf"/>
  <Default Extension="wmf" ContentType="image/x-wmf"/>
  <Default Extension="jpeg" ContentType="image/jpeg"/>
  <Default Extension="JPG" ContentType="image/.jp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362" r:id="rId5"/>
    <p:sldId id="257" r:id="rId6"/>
    <p:sldId id="363" r:id="rId7"/>
    <p:sldId id="364" r:id="rId8"/>
    <p:sldId id="428" r:id="rId9"/>
    <p:sldId id="275" r:id="rId10"/>
    <p:sldId id="311" r:id="rId11"/>
    <p:sldId id="314" r:id="rId12"/>
    <p:sldId id="259" r:id="rId13"/>
    <p:sldId id="325" r:id="rId14"/>
    <p:sldId id="312" r:id="rId15"/>
    <p:sldId id="313" r:id="rId16"/>
    <p:sldId id="479" r:id="rId17"/>
    <p:sldId id="258" r:id="rId18"/>
    <p:sldId id="480" r:id="rId19"/>
    <p:sldId id="430" r:id="rId20"/>
    <p:sldId id="276" r:id="rId21"/>
    <p:sldId id="429" r:id="rId22"/>
    <p:sldId id="274" r:id="rId23"/>
    <p:sldId id="435" r:id="rId24"/>
    <p:sldId id="433" r:id="rId25"/>
    <p:sldId id="434" r:id="rId26"/>
    <p:sldId id="437" r:id="rId27"/>
    <p:sldId id="443" r:id="rId28"/>
    <p:sldId id="476" r:id="rId29"/>
    <p:sldId id="487" r:id="rId30"/>
    <p:sldId id="445" r:id="rId31"/>
    <p:sldId id="444" r:id="rId32"/>
    <p:sldId id="446" r:id="rId33"/>
    <p:sldId id="449" r:id="rId34"/>
    <p:sldId id="450" r:id="rId35"/>
    <p:sldId id="482" r:id="rId36"/>
    <p:sldId id="481" r:id="rId37"/>
    <p:sldId id="483" r:id="rId38"/>
    <p:sldId id="478" r:id="rId39"/>
    <p:sldId id="484" r:id="rId40"/>
    <p:sldId id="485" r:id="rId41"/>
    <p:sldId id="486" r:id="rId42"/>
    <p:sldId id="452" r:id="rId43"/>
    <p:sldId id="477" r:id="rId44"/>
    <p:sldId id="453" r:id="rId45"/>
    <p:sldId id="454" r:id="rId46"/>
    <p:sldId id="455" r:id="rId47"/>
    <p:sldId id="456" r:id="rId48"/>
    <p:sldId id="457" r:id="rId49"/>
    <p:sldId id="458" r:id="rId50"/>
    <p:sldId id="459" r:id="rId51"/>
    <p:sldId id="279" r:id="rId52"/>
    <p:sldId id="411" r:id="rId53"/>
    <p:sldId id="282" r:id="rId54"/>
    <p:sldId id="488" r:id="rId55"/>
    <p:sldId id="489" r:id="rId56"/>
    <p:sldId id="490" r:id="rId57"/>
    <p:sldId id="491" r:id="rId58"/>
    <p:sldId id="283" r:id="rId59"/>
    <p:sldId id="462" r:id="rId60"/>
    <p:sldId id="464" r:id="rId61"/>
    <p:sldId id="461" r:id="rId62"/>
    <p:sldId id="298" r:id="rId63"/>
    <p:sldId id="286" r:id="rId64"/>
    <p:sldId id="361" r:id="rId6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775" autoAdjust="0"/>
  </p:normalViewPr>
  <p:slideViewPr>
    <p:cSldViewPr snapToGrid="0" showGuides="1">
      <p:cViewPr varScale="1">
        <p:scale>
          <a:sx n="78" d="100"/>
          <a:sy n="78" d="100"/>
        </p:scale>
        <p:origin x="152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1" Type="http://schemas.openxmlformats.org/officeDocument/2006/relationships/customXml" Target="../customXml/item3.xml"/><Relationship Id="rId70" Type="http://schemas.openxmlformats.org/officeDocument/2006/relationships/customXml" Target="../customXml/item2.xml"/><Relationship Id="rId7" Type="http://schemas.openxmlformats.org/officeDocument/2006/relationships/slide" Target="slides/slide4.xml"/><Relationship Id="rId69" Type="http://schemas.openxmlformats.org/officeDocument/2006/relationships/customXml" Target="../customXml/item1.xml"/><Relationship Id="rId68" Type="http://schemas.openxmlformats.org/officeDocument/2006/relationships/tableStyles" Target="tableStyles.xml"/><Relationship Id="rId67" Type="http://schemas.openxmlformats.org/officeDocument/2006/relationships/viewProps" Target="viewProps.xml"/><Relationship Id="rId66" Type="http://schemas.openxmlformats.org/officeDocument/2006/relationships/presProps" Target="presProps.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9" Type="http://schemas.openxmlformats.org/officeDocument/2006/relationships/hyperlink" Target="http://www.ceed.cz/makroekonomie/33_fiskalni_politika.htm" TargetMode="External"/><Relationship Id="rId8" Type="http://schemas.openxmlformats.org/officeDocument/2006/relationships/hyperlink" Target="http://www.ceed.cz/makroekonomie/16_monet_politika.htm" TargetMode="External"/><Relationship Id="rId7" Type="http://schemas.openxmlformats.org/officeDocument/2006/relationships/hyperlink" Target="http://www.ceed.cz/makroekonomie/68_platebni_bilance.htm" TargetMode="External"/><Relationship Id="rId6" Type="http://schemas.openxmlformats.org/officeDocument/2006/relationships/hyperlink" Target="http://www.ceed.cz/makroekonomie/52_cena_a_inflace.htm" TargetMode="External"/><Relationship Id="rId5" Type="http://schemas.openxmlformats.org/officeDocument/2006/relationships/hyperlink" Target="http://www.ceed.cz/makroekonomie/57_nezamest.htm" TargetMode="External"/><Relationship Id="rId4" Type="http://schemas.openxmlformats.org/officeDocument/2006/relationships/hyperlink" Target="http://www.ceed.cz/makroekonomie/10_vykonnost_hospodarstvi.htm" TargetMode="External"/><Relationship Id="rId3" Type="http://schemas.openxmlformats.org/officeDocument/2006/relationships/hyperlink" Target="http://www.ceed.cz/makroekonomie/04-1_magicky_ctyruhelnik.htm" TargetMode="External"/><Relationship Id="rId2" Type="http://schemas.openxmlformats.org/officeDocument/2006/relationships/notesMaster" Target="../notesMasters/notesMaster1.xml"/><Relationship Id="rId11" Type="http://schemas.openxmlformats.org/officeDocument/2006/relationships/hyperlink" Target="http://www.ceed.cz/makroekonomie/65_cile_a_nastroje_zahr_politiky.htm" TargetMode="External"/><Relationship Id="rId10" Type="http://schemas.openxmlformats.org/officeDocument/2006/relationships/hyperlink" Target="http://www.ceed.cz/makroekonomie/52-0_duchodova_a_cenova_politika.htm" TargetMode="Externa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7.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8.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9.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0.xml"/></Relationships>
</file>

<file path=ppt/notesSlides/_rels/notesSlide4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1.xml"/></Relationships>
</file>

<file path=ppt/notesSlides/_rels/notesSlide4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2.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Původní</a:t>
            </a:r>
            <a:r>
              <a:rPr lang="en-GB" dirty="0"/>
              <a:t> </a:t>
            </a:r>
            <a:r>
              <a:rPr lang="en-GB" dirty="0" err="1"/>
              <a:t>smysl</a:t>
            </a:r>
            <a:r>
              <a:rPr lang="en-GB" dirty="0"/>
              <a:t> – </a:t>
            </a:r>
            <a:r>
              <a:rPr lang="en-GB" dirty="0" err="1"/>
              <a:t>získávání</a:t>
            </a:r>
            <a:r>
              <a:rPr lang="en-GB" dirty="0"/>
              <a:t> a </a:t>
            </a:r>
            <a:r>
              <a:rPr lang="en-GB" dirty="0" err="1"/>
              <a:t>shromažďování</a:t>
            </a:r>
            <a:r>
              <a:rPr lang="en-GB" dirty="0"/>
              <a:t> </a:t>
            </a:r>
            <a:r>
              <a:rPr lang="en-GB" dirty="0" err="1"/>
              <a:t>peněžních</a:t>
            </a:r>
            <a:r>
              <a:rPr lang="en-GB" dirty="0"/>
              <a:t> </a:t>
            </a:r>
            <a:r>
              <a:rPr lang="en-GB" dirty="0" err="1"/>
              <a:t>prostředků</a:t>
            </a:r>
            <a:r>
              <a:rPr lang="en-GB" dirty="0"/>
              <a:t> pro </a:t>
            </a:r>
            <a:r>
              <a:rPr lang="en-GB" dirty="0" err="1"/>
              <a:t>krytí</a:t>
            </a:r>
            <a:r>
              <a:rPr lang="en-GB" dirty="0"/>
              <a:t> </a:t>
            </a:r>
            <a:r>
              <a:rPr lang="en-GB" dirty="0" err="1"/>
              <a:t>státních</a:t>
            </a:r>
            <a:r>
              <a:rPr lang="en-GB" dirty="0"/>
              <a:t> </a:t>
            </a:r>
            <a:r>
              <a:rPr lang="en-GB" dirty="0" err="1"/>
              <a:t>výdajů</a:t>
            </a:r>
            <a:r>
              <a:rPr lang="en-GB" dirty="0"/>
              <a:t>, </a:t>
            </a:r>
            <a:r>
              <a:rPr lang="en-GB" dirty="0" err="1"/>
              <a:t>ať</a:t>
            </a:r>
            <a:r>
              <a:rPr lang="en-GB" dirty="0"/>
              <a:t> </a:t>
            </a:r>
            <a:r>
              <a:rPr lang="en-GB" dirty="0" err="1"/>
              <a:t>již</a:t>
            </a:r>
            <a:r>
              <a:rPr lang="en-GB" dirty="0"/>
              <a:t> </a:t>
            </a:r>
            <a:r>
              <a:rPr lang="en-GB" dirty="0" err="1"/>
              <a:t>šlo</a:t>
            </a:r>
            <a:r>
              <a:rPr lang="en-GB" dirty="0"/>
              <a:t> o </a:t>
            </a:r>
            <a:r>
              <a:rPr lang="en-GB" dirty="0" err="1"/>
              <a:t>výdaje</a:t>
            </a:r>
            <a:r>
              <a:rPr lang="en-GB" dirty="0"/>
              <a:t> </a:t>
            </a:r>
            <a:r>
              <a:rPr lang="en-GB" dirty="0" err="1"/>
              <a:t>na</a:t>
            </a:r>
            <a:r>
              <a:rPr lang="en-GB" dirty="0"/>
              <a:t> </a:t>
            </a:r>
            <a:r>
              <a:rPr lang="en-GB" dirty="0" err="1"/>
              <a:t>provoz</a:t>
            </a:r>
            <a:r>
              <a:rPr lang="en-GB" dirty="0"/>
              <a:t> </a:t>
            </a:r>
            <a:r>
              <a:rPr lang="en-GB" dirty="0" err="1"/>
              <a:t>královského</a:t>
            </a:r>
            <a:r>
              <a:rPr lang="en-GB" dirty="0"/>
              <a:t> </a:t>
            </a:r>
            <a:r>
              <a:rPr lang="en-GB" dirty="0" err="1"/>
              <a:t>dvora</a:t>
            </a:r>
            <a:r>
              <a:rPr lang="en-GB" dirty="0"/>
              <a:t> </a:t>
            </a:r>
            <a:r>
              <a:rPr lang="en-GB" dirty="0" err="1"/>
              <a:t>nebo</a:t>
            </a:r>
            <a:r>
              <a:rPr lang="en-GB" dirty="0"/>
              <a:t> </a:t>
            </a:r>
            <a:r>
              <a:rPr lang="en-GB" dirty="0" err="1"/>
              <a:t>republikánského</a:t>
            </a:r>
            <a:r>
              <a:rPr lang="en-GB" dirty="0"/>
              <a:t> </a:t>
            </a:r>
            <a:r>
              <a:rPr lang="en-GB" dirty="0" err="1"/>
              <a:t>zřízení</a:t>
            </a:r>
            <a:r>
              <a:rPr lang="en-GB" dirty="0"/>
              <a:t>, </a:t>
            </a:r>
            <a:r>
              <a:rPr lang="en-GB" dirty="0" err="1"/>
              <a:t>na</a:t>
            </a:r>
            <a:r>
              <a:rPr lang="en-GB" dirty="0"/>
              <a:t> </a:t>
            </a:r>
            <a:r>
              <a:rPr lang="en-GB" dirty="0" err="1"/>
              <a:t>vedení</a:t>
            </a:r>
            <a:r>
              <a:rPr lang="en-GB" dirty="0"/>
              <a:t> </a:t>
            </a:r>
            <a:r>
              <a:rPr lang="en-GB" dirty="0" err="1"/>
              <a:t>válek</a:t>
            </a:r>
            <a:r>
              <a:rPr lang="en-GB" dirty="0"/>
              <a:t> </a:t>
            </a:r>
            <a:r>
              <a:rPr lang="en-GB" dirty="0" err="1"/>
              <a:t>či</a:t>
            </a:r>
            <a:r>
              <a:rPr lang="en-GB" dirty="0"/>
              <a:t> </a:t>
            </a:r>
            <a:r>
              <a:rPr lang="en-GB" dirty="0" err="1"/>
              <a:t>na</a:t>
            </a:r>
            <a:r>
              <a:rPr lang="en-GB" dirty="0"/>
              <a:t> </a:t>
            </a:r>
            <a:r>
              <a:rPr lang="en-GB" dirty="0" err="1"/>
              <a:t>infrastrukturální</a:t>
            </a:r>
            <a:r>
              <a:rPr lang="en-GB" dirty="0"/>
              <a:t> </a:t>
            </a:r>
            <a:r>
              <a:rPr lang="en-GB" dirty="0" err="1"/>
              <a:t>projekty</a:t>
            </a:r>
            <a:r>
              <a:rPr lang="en-GB" dirty="0"/>
              <a:t>. </a:t>
            </a:r>
            <a:endParaRPr lang="en-GB" dirty="0"/>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Koneckonců – plnění původního fiskálního úkolu je předpokladem pro plnění úkolů ostatních, neboť bez akumulovaných peněžních prostředků nelze provádět aktivní fiskální politiku.</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Původní</a:t>
            </a:r>
            <a:r>
              <a:rPr lang="en-GB" dirty="0"/>
              <a:t> </a:t>
            </a:r>
            <a:r>
              <a:rPr lang="en-GB" dirty="0" err="1"/>
              <a:t>smysl</a:t>
            </a:r>
            <a:r>
              <a:rPr lang="en-GB" dirty="0"/>
              <a:t> – </a:t>
            </a:r>
            <a:r>
              <a:rPr lang="en-GB" dirty="0" err="1"/>
              <a:t>získávání</a:t>
            </a:r>
            <a:r>
              <a:rPr lang="en-GB" dirty="0"/>
              <a:t> a </a:t>
            </a:r>
            <a:r>
              <a:rPr lang="en-GB" dirty="0" err="1"/>
              <a:t>shromažďování</a:t>
            </a:r>
            <a:r>
              <a:rPr lang="en-GB" dirty="0"/>
              <a:t> </a:t>
            </a:r>
            <a:r>
              <a:rPr lang="en-GB" dirty="0" err="1"/>
              <a:t>peněžních</a:t>
            </a:r>
            <a:r>
              <a:rPr lang="en-GB" dirty="0"/>
              <a:t> </a:t>
            </a:r>
            <a:r>
              <a:rPr lang="en-GB" dirty="0" err="1"/>
              <a:t>prostředků</a:t>
            </a:r>
            <a:r>
              <a:rPr lang="en-GB" dirty="0"/>
              <a:t> pro </a:t>
            </a:r>
            <a:r>
              <a:rPr lang="en-GB" dirty="0" err="1"/>
              <a:t>krytí</a:t>
            </a:r>
            <a:r>
              <a:rPr lang="en-GB" dirty="0"/>
              <a:t> </a:t>
            </a:r>
            <a:r>
              <a:rPr lang="en-GB" dirty="0" err="1"/>
              <a:t>státních</a:t>
            </a:r>
            <a:r>
              <a:rPr lang="en-GB" dirty="0"/>
              <a:t> </a:t>
            </a:r>
            <a:r>
              <a:rPr lang="en-GB" dirty="0" err="1"/>
              <a:t>výdajů</a:t>
            </a:r>
            <a:r>
              <a:rPr lang="en-GB" dirty="0"/>
              <a:t>, </a:t>
            </a:r>
            <a:r>
              <a:rPr lang="en-GB" dirty="0" err="1"/>
              <a:t>ať</a:t>
            </a:r>
            <a:r>
              <a:rPr lang="en-GB" dirty="0"/>
              <a:t> </a:t>
            </a:r>
            <a:r>
              <a:rPr lang="en-GB" dirty="0" err="1"/>
              <a:t>již</a:t>
            </a:r>
            <a:r>
              <a:rPr lang="en-GB" dirty="0"/>
              <a:t> </a:t>
            </a:r>
            <a:r>
              <a:rPr lang="en-GB" dirty="0" err="1"/>
              <a:t>šlo</a:t>
            </a:r>
            <a:r>
              <a:rPr lang="en-GB" dirty="0"/>
              <a:t> o </a:t>
            </a:r>
            <a:r>
              <a:rPr lang="en-GB" dirty="0" err="1"/>
              <a:t>výdaje</a:t>
            </a:r>
            <a:r>
              <a:rPr lang="en-GB" dirty="0"/>
              <a:t> </a:t>
            </a:r>
            <a:r>
              <a:rPr lang="en-GB" dirty="0" err="1"/>
              <a:t>na</a:t>
            </a:r>
            <a:r>
              <a:rPr lang="en-GB" dirty="0"/>
              <a:t> </a:t>
            </a:r>
            <a:r>
              <a:rPr lang="en-GB" dirty="0" err="1"/>
              <a:t>provoz</a:t>
            </a:r>
            <a:r>
              <a:rPr lang="en-GB" dirty="0"/>
              <a:t> </a:t>
            </a:r>
            <a:r>
              <a:rPr lang="en-GB" dirty="0" err="1"/>
              <a:t>královského</a:t>
            </a:r>
            <a:r>
              <a:rPr lang="en-GB" dirty="0"/>
              <a:t> </a:t>
            </a:r>
            <a:r>
              <a:rPr lang="en-GB" dirty="0" err="1"/>
              <a:t>dvora</a:t>
            </a:r>
            <a:r>
              <a:rPr lang="en-GB" dirty="0"/>
              <a:t> </a:t>
            </a:r>
            <a:r>
              <a:rPr lang="en-GB" dirty="0" err="1"/>
              <a:t>nebo</a:t>
            </a:r>
            <a:r>
              <a:rPr lang="en-GB" dirty="0"/>
              <a:t> </a:t>
            </a:r>
            <a:r>
              <a:rPr lang="en-GB" dirty="0" err="1"/>
              <a:t>republikánského</a:t>
            </a:r>
            <a:r>
              <a:rPr lang="en-GB" dirty="0"/>
              <a:t> </a:t>
            </a:r>
            <a:r>
              <a:rPr lang="en-GB" dirty="0" err="1"/>
              <a:t>zřízení</a:t>
            </a:r>
            <a:r>
              <a:rPr lang="en-GB" dirty="0"/>
              <a:t>, </a:t>
            </a:r>
            <a:r>
              <a:rPr lang="en-GB" dirty="0" err="1"/>
              <a:t>na</a:t>
            </a:r>
            <a:r>
              <a:rPr lang="en-GB" dirty="0"/>
              <a:t> </a:t>
            </a:r>
            <a:r>
              <a:rPr lang="en-GB" dirty="0" err="1"/>
              <a:t>vedení</a:t>
            </a:r>
            <a:r>
              <a:rPr lang="en-GB" dirty="0"/>
              <a:t> </a:t>
            </a:r>
            <a:r>
              <a:rPr lang="en-GB" dirty="0" err="1"/>
              <a:t>válek</a:t>
            </a:r>
            <a:r>
              <a:rPr lang="en-GB" dirty="0"/>
              <a:t> </a:t>
            </a:r>
            <a:r>
              <a:rPr lang="en-GB" dirty="0" err="1"/>
              <a:t>či</a:t>
            </a:r>
            <a:r>
              <a:rPr lang="en-GB" dirty="0"/>
              <a:t> </a:t>
            </a:r>
            <a:r>
              <a:rPr lang="en-GB" dirty="0" err="1"/>
              <a:t>na</a:t>
            </a:r>
            <a:r>
              <a:rPr lang="en-GB" dirty="0"/>
              <a:t> </a:t>
            </a:r>
            <a:r>
              <a:rPr lang="en-GB" dirty="0" err="1"/>
              <a:t>infrastrukturální</a:t>
            </a:r>
            <a:r>
              <a:rPr lang="en-GB" dirty="0"/>
              <a:t> </a:t>
            </a:r>
            <a:r>
              <a:rPr lang="en-GB" dirty="0" err="1"/>
              <a:t>projekty</a:t>
            </a:r>
            <a:r>
              <a:rPr lang="en-GB" dirty="0"/>
              <a:t>. </a:t>
            </a:r>
            <a:endParaRPr lang="en-GB" dirty="0"/>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Koneckonců – plnění původního fiskálního úkolu je předpokladem pro plnění úkolů ostatních, neboť bez akumulovaných peněžních prostředků nelze provádět aktivní fiskální politiku.</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a:p>
            <a:pPr marL="0" lvl="0" indent="0" algn="l" rtl="0">
              <a:spcBef>
                <a:spcPts val="0"/>
              </a:spcBef>
              <a:spcAft>
                <a:spcPts val="0"/>
              </a:spcAft>
              <a:buNone/>
            </a:pPr>
            <a:endPar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a:p>
            <a:pPr marL="0" lvl="0" indent="0" algn="l" rtl="0">
              <a:spcBef>
                <a:spcPts val="0"/>
              </a:spcBef>
              <a:spcAft>
                <a:spcPts val="0"/>
              </a:spcAft>
              <a:buNone/>
            </a:pPr>
            <a:r>
              <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Fiskální politika:</a:t>
            </a:r>
            <a:endParaRPr kumimoji="0" lang="cs-CZ" sz="120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makroekonomicky pojaté využití systému veřejných financí, tj. změn objemu a struktury veřejných příjmů a výdajů, volby typu a objemu rozpočtového salda a způsobu jeho krytí k dosažení žádané úrovně nebo stabilizace úrovně reálných makroekonomických proměnných, především míry ekonomického růstu a zaměstnanosti,</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důraz na stabilizační funkci veřejných financí,</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je využíván jako jeden z nástrojů hospodářské politiky,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pojmem novějším, vzniká později v souladu s konceptem aktivních veřejných financí ve vazbě na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keynesovsky</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pojatou hospodářskou politiku (od 30.let 20 století)</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lang="cs-CZ" dirty="0"/>
          </a:p>
          <a:p>
            <a:pPr marL="0" lvl="0" indent="0" algn="l" rtl="0">
              <a:spcBef>
                <a:spcPts val="0"/>
              </a:spcBef>
              <a:spcAft>
                <a:spcPts val="0"/>
              </a:spcAft>
              <a:buNone/>
            </a:pPr>
            <a:r>
              <a:rPr lang="cs-CZ" dirty="0"/>
              <a:t>Rozpočtová politika</a:t>
            </a:r>
            <a:endParaRPr lang="cs-CZ" dirty="0"/>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starší pojem, upřednostňuje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funkci veřejných financí,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vyjadřuje veřejné finance ve finančním pojetí,</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bez snahy ovlivnit reálné makroekonomické veličiny, soustřeďuje veřejné zdroje na: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financování produkce veřejných statků,</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odstranění a vyrovnání efektů externalit,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sociálně motivovanou redistribuci důchodu,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vyrovnanost rozpočtu vyjadřuje úspěšnost rozpočtové politiky, vypovídá o dobrém hospodaření státu,</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provádí ji ministerstvo financí.</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Dle některých ekonomizujících sociálních filozofů jsou hrubý domácí produkt, agregátní poptávka, zaměstnanost a další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makroveličiny</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výsledkem svobodných rozhodnutí ekonomických subjektů a ve svobodné společnosti by neměly být ovlivňovány aktivistickou hospodářskou politikou v duchu sociálního inženýrství, ať již jakkoli ideově zaměřeného. Akceptujeme-li však aktivní hospodářskou politiku (a v našem kontextu politiku fiskální) jako účelnou a oprávněnou, vyvstává otázka jejích funkcí. Rozlišujeme mikroekonomické a makroekonomické funkce fiskální politiky. V rovině mikroekonomické jde o funkci alokační a redistribuční: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a)Funkce alokační spočívá v soustředění a vynaložení finančních prostředků k úhradě produkce veřejných statků (čistých i smíšených). Spočívá také v ovlivňování alokace výrobních faktorů s ohledem na existenci negativních a pozitivních externalit.</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b)Funkce redistribuční, tzn. přerozdělovací, souvisí se snahami o zmírnění nerovnosti v tržním rozdělování důchodu (produktu). Přerozdělování by nemělo překročit rámec účelné solidarity, neboť by podporovalo morální hazard, tzn. oslabování odpovědnosti občanů za sebe</a:t>
            </a:r>
            <a:endParaRPr lang="cs-CZ" dirty="0"/>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plní funkce odvozené od funkce veřejných financí:</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realizuje se pomocí financování potřeb veřejného sektoru,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-spojena s přerozdělováním části HDP a zmírňováním nerovností mezi subjekty, ke kterým plynou prostřednictvím transferů, progresivních daní, dotacemi určitého statku,</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b="1" i="0" u="none" strike="noStrike" kern="1200" cap="none" spc="0" normalizeH="0" baseline="0" noProof="0" dirty="0">
                <a:ln>
                  <a:noFill/>
                </a:ln>
                <a:solidFill>
                  <a:srgbClr val="C00000"/>
                </a:solidFill>
                <a:effectLst/>
                <a:uLnTx/>
                <a:uFillTx/>
                <a:latin typeface="Calibri" panose="020F0502020204030204" pitchFamily="34" charset="0"/>
                <a:ea typeface="Consolas" panose="020B0609020204030204" pitchFamily="49" charset="0"/>
                <a:cs typeface="Calibri" panose="020F0502020204030204" pitchFamily="34" charset="0"/>
              </a:rPr>
              <a:t>STABILIZAČNÍ</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ovlivňování ekonomické stability pomocí příjmů a výdajů SR, veřejné finance  jako  součást hospodářské politiky, prorůstá do makroekonomické problematiky.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lang="cs-CZ" dirty="0"/>
              <a:t> Proces:</a:t>
            </a:r>
            <a:endParaRPr lang="cs-CZ" dirty="0"/>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příprava a projednávání návrhu rozpočtu ve vládě (orgánu moci výkonné),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projednávání a schvalování návrhu v parlamentu (orgánu moci zákonodárné),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realizace rozpočtu, tj. hospodaření podle rozpočtu v průběhu rozpočtového roku,</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následná kontrola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politika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vědomé využívání veřejných financí (státního rozpočtu) za účelem dosažení stanovených cílů, zejména udržení vyváženého ekonomického růstu a nízké míry nezaměstnanosti.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altLang="cs-CZ" sz="1200" b="1" dirty="0"/>
              <a:t>Státní rozpočet - proces</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příprava a projednávání návrhu rozpočtu ve vládě (orgánu moci výkonné),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projednávání a schvalování návrhu v parlamentu (orgánu moci zákonodárné),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realizace rozpočtu, tj. hospodaření podle rozpočtu v průběhu rozpočtového roku,</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následná kontrola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DD4000A-37E1-4D72-B31A-77993FD77D47}" type="slidenum">
              <a:rPr kumimoji="0" lang="cs-CZ" sz="1200" b="0" i="0" u="none" strike="noStrike" kern="1200" cap="none" spc="0" normalizeH="0" baseline="0" noProof="0" smtClean="0">
                <a:ln>
                  <a:noFill/>
                </a:ln>
                <a:solidFill>
                  <a:prstClr val="black"/>
                </a:solidFill>
                <a:effectLst/>
                <a:uLnTx/>
                <a:uFillTx/>
                <a:latin typeface="Calibri" panose="020F0502020204030204"/>
                <a:ea typeface="+mn-ea"/>
                <a:cs typeface="+mn-cs"/>
              </a:rPr>
            </a:fld>
            <a:endParaRPr kumimoji="0" lang="cs-C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zpravidla vlády či parlamentu jsou jednorázovými rozhodnutími např. změny daňových sazeb či stanovení výše vládních výdajů v dané kapitole SR či další vědomé (záměrné) opatření za účelem </a:t>
            </a:r>
            <a:r>
              <a:rPr kumimoji="0" lang="cs-CZ" altLang="cs-CZ" sz="12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makroekon.stabilizace</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Vestavěné stabilizátory </a:t>
            </a: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působí automaticky po svém zavedení, tj. nevyžadují žádná další rozhodnutí. Působí proticyklicky a patří sem zejména systém pojištění v nezaměstnanosti či progresivní zdanění</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800100" lvl="1" fontAlgn="base">
              <a:spcBef>
                <a:spcPct val="20000"/>
              </a:spcBef>
              <a:spcAft>
                <a:spcPct val="0"/>
              </a:spcAft>
              <a:buClrTx/>
              <a:buSzPct val="80000"/>
              <a:buFont typeface="Arial" panose="020B0604020202020204" pitchFamily="34" charset="0"/>
              <a:buChar char="•"/>
              <a:defRPr/>
            </a:pPr>
            <a:r>
              <a:rPr lang="cs-CZ" altLang="cs-CZ" sz="1200" b="1" dirty="0"/>
              <a:t>Vestavěné stabilizátory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důchodové daně,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dávky v nezaměstnanosti a pojištění v nezaměstnanosti,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Mandatorní výdaje ze SR</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err="1">
                <a:solidFill>
                  <a:schemeClr val="tx1"/>
                </a:solidFill>
                <a:latin typeface="+mn-lt"/>
                <a:ea typeface="+mn-ea"/>
                <a:cs typeface="+mn-cs"/>
              </a:rPr>
              <a:t>odstata</a:t>
            </a:r>
            <a:r>
              <a:rPr lang="cs-CZ" sz="1200" kern="1200" dirty="0">
                <a:solidFill>
                  <a:schemeClr val="tx1"/>
                </a:solidFill>
                <a:latin typeface="+mn-lt"/>
                <a:ea typeface="+mn-ea"/>
                <a:cs typeface="+mn-cs"/>
              </a:rPr>
              <a:t> a cíle hospodářské politiky státu</a:t>
            </a:r>
            <a:r>
              <a:rPr lang="cs-CZ" dirty="0"/>
              <a:t> </a:t>
            </a:r>
            <a:r>
              <a:rPr lang="cs-CZ" sz="1200" b="1" u="sng" kern="1200" dirty="0">
                <a:solidFill>
                  <a:schemeClr val="tx1"/>
                </a:solidFill>
                <a:effectLst/>
                <a:latin typeface="+mn-lt"/>
                <a:ea typeface="+mn-ea"/>
                <a:cs typeface="+mn-cs"/>
              </a:rPr>
              <a:t>Hospodářská politika</a:t>
            </a:r>
            <a:r>
              <a:rPr lang="cs-CZ" sz="1200" kern="1200" dirty="0">
                <a:solidFill>
                  <a:schemeClr val="tx1"/>
                </a:solidFill>
                <a:effectLst/>
                <a:latin typeface="+mn-lt"/>
                <a:ea typeface="+mn-ea"/>
                <a:cs typeface="+mn-cs"/>
              </a:rPr>
              <a:t> je </a:t>
            </a:r>
            <a:r>
              <a:rPr lang="cs-CZ" sz="1200" b="1" kern="1200" dirty="0">
                <a:solidFill>
                  <a:schemeClr val="tx1"/>
                </a:solidFill>
                <a:effectLst/>
                <a:latin typeface="+mn-lt"/>
                <a:ea typeface="+mn-ea"/>
                <a:cs typeface="+mn-cs"/>
              </a:rPr>
              <a:t>souhrn cílů, nástrojů, rozhodovacích procesů a opatření státu</a:t>
            </a:r>
            <a:r>
              <a:rPr lang="cs-CZ" sz="1200" kern="1200" dirty="0">
                <a:solidFill>
                  <a:schemeClr val="tx1"/>
                </a:solidFill>
                <a:effectLst/>
                <a:latin typeface="+mn-lt"/>
                <a:ea typeface="+mn-ea"/>
                <a:cs typeface="+mn-cs"/>
              </a:rPr>
              <a:t> v jednotlivých oblastech ekonomické reality. </a:t>
            </a:r>
            <a:endParaRPr lang="cs-CZ" dirty="0">
              <a:effectLst/>
            </a:endParaRPr>
          </a:p>
          <a:p>
            <a:r>
              <a:rPr lang="cs-CZ" sz="1200"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cíle</a:t>
            </a:r>
            <a:r>
              <a:rPr lang="cs-CZ" sz="1200" kern="1200" dirty="0">
                <a:solidFill>
                  <a:schemeClr val="tx1"/>
                </a:solidFill>
                <a:effectLst/>
                <a:latin typeface="+mn-lt"/>
                <a:ea typeface="+mn-ea"/>
                <a:cs typeface="+mn-cs"/>
              </a:rPr>
              <a:t> - většina ekonomů se shoduje na čtyřech základních makroekonomických cílech (tzv. </a:t>
            </a:r>
            <a:r>
              <a:rPr lang="cs-CZ" sz="1200" b="1" kern="1200" dirty="0">
                <a:solidFill>
                  <a:schemeClr val="tx1"/>
                </a:solidFill>
                <a:effectLst/>
                <a:latin typeface="+mn-lt"/>
                <a:ea typeface="+mn-ea"/>
                <a:cs typeface="+mn-cs"/>
                <a:hlinkClick r:id="rId3"/>
              </a:rPr>
              <a:t>magický čtyřúhelník</a:t>
            </a:r>
            <a:r>
              <a:rPr lang="cs-CZ" sz="1200" b="1" kern="12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ale najdeme i pětiúhelníky, šestiúhelníky..., které sledují více ukazatelů. V jednoduchosti je krása, nám bude stačit čtyřúhelník): </a:t>
            </a:r>
            <a:endParaRPr lang="cs-CZ" dirty="0">
              <a:effectLst/>
            </a:endParaRPr>
          </a:p>
          <a:p>
            <a:r>
              <a:rPr lang="cs-CZ" sz="1200" b="1" kern="1200" dirty="0">
                <a:solidFill>
                  <a:schemeClr val="tx1"/>
                </a:solidFill>
                <a:effectLst/>
                <a:latin typeface="+mn-lt"/>
                <a:ea typeface="+mn-ea"/>
                <a:cs typeface="+mn-cs"/>
                <a:hlinkClick r:id="rId4"/>
              </a:rPr>
              <a:t>vysoká úroveň a dynamika produktu</a:t>
            </a:r>
            <a:r>
              <a:rPr lang="cs-CZ" sz="1200" kern="1200" dirty="0">
                <a:solidFill>
                  <a:schemeClr val="tx1"/>
                </a:solidFill>
                <a:effectLst/>
                <a:latin typeface="+mn-lt"/>
                <a:ea typeface="+mn-ea"/>
                <a:cs typeface="+mn-cs"/>
              </a:rPr>
              <a:t> (roční tempo růstu hrubého domácího produktu HDP),</a:t>
            </a:r>
            <a:endParaRPr lang="cs-CZ" dirty="0">
              <a:effectLst/>
            </a:endParaRPr>
          </a:p>
          <a:p>
            <a:r>
              <a:rPr lang="cs-CZ" sz="1200" b="1" kern="1200" dirty="0">
                <a:solidFill>
                  <a:schemeClr val="tx1"/>
                </a:solidFill>
                <a:effectLst/>
                <a:latin typeface="+mn-lt"/>
                <a:ea typeface="+mn-ea"/>
                <a:cs typeface="+mn-cs"/>
                <a:hlinkClick r:id="rId5"/>
              </a:rPr>
              <a:t>vysoká zaměstnanost a nízká nezaměstnanost</a:t>
            </a:r>
            <a:r>
              <a:rPr lang="cs-CZ" sz="1200" kern="1200" dirty="0">
                <a:solidFill>
                  <a:schemeClr val="tx1"/>
                </a:solidFill>
                <a:effectLst/>
                <a:latin typeface="+mn-lt"/>
                <a:ea typeface="+mn-ea"/>
                <a:cs typeface="+mn-cs"/>
              </a:rPr>
              <a:t> (průměrná roční míra nezaměstnanosti),</a:t>
            </a:r>
            <a:endParaRPr lang="cs-CZ" dirty="0">
              <a:effectLst/>
            </a:endParaRPr>
          </a:p>
          <a:p>
            <a:r>
              <a:rPr lang="cs-CZ" sz="1200" b="1" kern="1200" dirty="0">
                <a:solidFill>
                  <a:schemeClr val="tx1"/>
                </a:solidFill>
                <a:effectLst/>
                <a:latin typeface="+mn-lt"/>
                <a:ea typeface="+mn-ea"/>
                <a:cs typeface="+mn-cs"/>
                <a:hlinkClick r:id="rId6"/>
              </a:rPr>
              <a:t>stabilita cenové hladiny</a:t>
            </a:r>
            <a:r>
              <a:rPr lang="cs-CZ" sz="1200" kern="1200" dirty="0">
                <a:solidFill>
                  <a:schemeClr val="tx1"/>
                </a:solidFill>
                <a:effectLst/>
                <a:latin typeface="+mn-lt"/>
                <a:ea typeface="+mn-ea"/>
                <a:cs typeface="+mn-cs"/>
              </a:rPr>
              <a:t> (průměrná roční míra inflace),</a:t>
            </a:r>
            <a:endParaRPr lang="cs-CZ" dirty="0">
              <a:effectLst/>
            </a:endParaRPr>
          </a:p>
          <a:p>
            <a:r>
              <a:rPr lang="cs-CZ" sz="1200" b="1" kern="1200" dirty="0">
                <a:solidFill>
                  <a:schemeClr val="tx1"/>
                </a:solidFill>
                <a:effectLst/>
                <a:latin typeface="+mn-lt"/>
                <a:ea typeface="+mn-ea"/>
                <a:cs typeface="+mn-cs"/>
                <a:hlinkClick r:id="rId7"/>
              </a:rPr>
              <a:t>vyrovnaná bilance zahraničního obchodu</a:t>
            </a:r>
            <a:r>
              <a:rPr lang="cs-CZ" sz="1200" kern="1200" dirty="0">
                <a:solidFill>
                  <a:schemeClr val="tx1"/>
                </a:solidFill>
                <a:effectLst/>
                <a:latin typeface="+mn-lt"/>
                <a:ea typeface="+mn-ea"/>
                <a:cs typeface="+mn-cs"/>
              </a:rPr>
              <a:t> (saldo obchodní bilance se zahraničím).</a:t>
            </a:r>
            <a:endParaRPr lang="cs-CZ" dirty="0">
              <a:effectLst/>
            </a:endParaRPr>
          </a:p>
          <a:p>
            <a:r>
              <a:rPr lang="cs-CZ" sz="1200" kern="1200" dirty="0">
                <a:solidFill>
                  <a:schemeClr val="tx1"/>
                </a:solidFill>
                <a:effectLst/>
                <a:latin typeface="+mn-lt"/>
                <a:ea typeface="+mn-ea"/>
                <a:cs typeface="+mn-cs"/>
              </a:rPr>
              <a:t> </a:t>
            </a:r>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nástroje</a:t>
            </a:r>
            <a:r>
              <a:rPr lang="cs-CZ" sz="1200" kern="1200" dirty="0">
                <a:solidFill>
                  <a:schemeClr val="tx1"/>
                </a:solidFill>
                <a:effectLst/>
                <a:latin typeface="+mn-lt"/>
                <a:ea typeface="+mn-ea"/>
                <a:cs typeface="+mn-cs"/>
              </a:rPr>
              <a:t> - pro nás základní členění je </a:t>
            </a:r>
            <a:endParaRPr lang="cs-CZ" dirty="0">
              <a:effectLst/>
            </a:endParaRPr>
          </a:p>
          <a:p>
            <a:r>
              <a:rPr lang="cs-CZ" sz="1200" b="1" kern="1200" dirty="0">
                <a:solidFill>
                  <a:schemeClr val="tx1"/>
                </a:solidFill>
                <a:effectLst/>
                <a:latin typeface="+mn-lt"/>
                <a:ea typeface="+mn-ea"/>
                <a:cs typeface="+mn-cs"/>
                <a:hlinkClick r:id="rId8"/>
              </a:rPr>
              <a:t>monetární politika</a:t>
            </a:r>
            <a:r>
              <a:rPr lang="cs-CZ" sz="1200" kern="1200" dirty="0">
                <a:solidFill>
                  <a:schemeClr val="tx1"/>
                </a:solidFill>
                <a:effectLst/>
                <a:latin typeface="+mn-lt"/>
                <a:ea typeface="+mn-ea"/>
                <a:cs typeface="+mn-cs"/>
              </a:rPr>
              <a:t> (nositelem je </a:t>
            </a:r>
            <a:r>
              <a:rPr lang="cs-CZ" sz="1200" b="1" kern="1200" dirty="0">
                <a:solidFill>
                  <a:schemeClr val="tx1"/>
                </a:solidFill>
                <a:effectLst/>
                <a:latin typeface="+mn-lt"/>
                <a:ea typeface="+mn-ea"/>
                <a:cs typeface="+mn-cs"/>
              </a:rPr>
              <a:t>příslušná národní banka </a:t>
            </a:r>
            <a:r>
              <a:rPr lang="cs-CZ" sz="1200" kern="1200" dirty="0">
                <a:solidFill>
                  <a:schemeClr val="tx1"/>
                </a:solidFill>
                <a:effectLst/>
                <a:latin typeface="+mn-lt"/>
                <a:ea typeface="+mn-ea"/>
                <a:cs typeface="+mn-cs"/>
              </a:rPr>
              <a:t>- v ČR je to ČNB, na Slovensku je to SNB, ale protože Slovensko nemá vlastní národní měnu, její nástroje jsou omezené),</a:t>
            </a:r>
            <a:endParaRPr lang="cs-CZ" dirty="0">
              <a:effectLst/>
            </a:endParaRPr>
          </a:p>
          <a:p>
            <a:r>
              <a:rPr lang="cs-CZ" sz="1200" b="1" kern="1200" dirty="0">
                <a:solidFill>
                  <a:schemeClr val="tx1"/>
                </a:solidFill>
                <a:effectLst/>
                <a:latin typeface="+mn-lt"/>
                <a:ea typeface="+mn-ea"/>
                <a:cs typeface="+mn-cs"/>
                <a:hlinkClick r:id="rId9"/>
              </a:rPr>
              <a:t>fiskální politika</a:t>
            </a:r>
            <a:r>
              <a:rPr lang="cs-CZ" sz="1200" kern="1200" dirty="0">
                <a:solidFill>
                  <a:schemeClr val="tx1"/>
                </a:solidFill>
                <a:effectLst/>
                <a:latin typeface="+mn-lt"/>
                <a:ea typeface="+mn-ea"/>
                <a:cs typeface="+mn-cs"/>
              </a:rPr>
              <a:t> (systém veřejných rozpočtů, státní rozpočet navrhuje </a:t>
            </a:r>
            <a:r>
              <a:rPr lang="cs-CZ" sz="1200" b="1" kern="1200" dirty="0">
                <a:solidFill>
                  <a:schemeClr val="tx1"/>
                </a:solidFill>
                <a:effectLst/>
                <a:latin typeface="+mn-lt"/>
                <a:ea typeface="+mn-ea"/>
                <a:cs typeface="+mn-cs"/>
              </a:rPr>
              <a:t>vláda </a:t>
            </a:r>
            <a:r>
              <a:rPr lang="cs-CZ" sz="1200" kern="1200" dirty="0">
                <a:solidFill>
                  <a:schemeClr val="tx1"/>
                </a:solidFill>
                <a:effectLst/>
                <a:latin typeface="+mn-lt"/>
                <a:ea typeface="+mn-ea"/>
                <a:cs typeface="+mn-cs"/>
              </a:rPr>
              <a:t>a schvaluje </a:t>
            </a:r>
            <a:r>
              <a:rPr lang="cs-CZ" sz="1200" b="1" kern="1200" dirty="0">
                <a:solidFill>
                  <a:schemeClr val="tx1"/>
                </a:solidFill>
                <a:effectLst/>
                <a:latin typeface="+mn-lt"/>
                <a:ea typeface="+mn-ea"/>
                <a:cs typeface="+mn-cs"/>
              </a:rPr>
              <a:t>parlament</a:t>
            </a:r>
            <a:r>
              <a:rPr lang="cs-CZ" sz="1200" kern="1200" dirty="0">
                <a:solidFill>
                  <a:schemeClr val="tx1"/>
                </a:solidFill>
                <a:effectLst/>
                <a:latin typeface="+mn-lt"/>
                <a:ea typeface="+mn-ea"/>
                <a:cs typeface="+mn-cs"/>
              </a:rPr>
              <a:t>),</a:t>
            </a:r>
            <a:endParaRPr lang="cs-CZ" dirty="0">
              <a:effectLst/>
            </a:endParaRPr>
          </a:p>
          <a:p>
            <a:r>
              <a:rPr lang="cs-CZ" sz="1200" b="1" kern="1200" dirty="0">
                <a:solidFill>
                  <a:schemeClr val="tx1"/>
                </a:solidFill>
                <a:effectLst/>
                <a:latin typeface="+mn-lt"/>
                <a:ea typeface="+mn-ea"/>
                <a:cs typeface="+mn-cs"/>
                <a:hlinkClick r:id="rId10"/>
              </a:rPr>
              <a:t>důchodová politika </a:t>
            </a:r>
            <a:r>
              <a:rPr lang="cs-CZ" sz="1200" kern="1200" dirty="0">
                <a:solidFill>
                  <a:schemeClr val="tx1"/>
                </a:solidFill>
                <a:effectLst/>
                <a:latin typeface="+mn-lt"/>
                <a:ea typeface="+mn-ea"/>
                <a:cs typeface="+mn-cs"/>
              </a:rPr>
              <a:t>(regulace mezd, regulace cen, nositelem je </a:t>
            </a:r>
            <a:r>
              <a:rPr lang="cs-CZ" sz="1200" b="1" kern="1200" dirty="0">
                <a:solidFill>
                  <a:schemeClr val="tx1"/>
                </a:solidFill>
                <a:effectLst/>
                <a:latin typeface="+mn-lt"/>
                <a:ea typeface="+mn-ea"/>
                <a:cs typeface="+mn-cs"/>
              </a:rPr>
              <a:t>vláda, </a:t>
            </a:r>
            <a:r>
              <a:rPr lang="cs-CZ" sz="1200" kern="1200" dirty="0">
                <a:solidFill>
                  <a:schemeClr val="tx1"/>
                </a:solidFill>
                <a:effectLst/>
                <a:latin typeface="+mn-lt"/>
                <a:ea typeface="+mn-ea"/>
                <a:cs typeface="+mn-cs"/>
              </a:rPr>
              <a:t>zprostředkovaně národní banka - hlídá inflaci),</a:t>
            </a:r>
            <a:endParaRPr lang="cs-CZ" dirty="0">
              <a:effectLst/>
            </a:endParaRPr>
          </a:p>
          <a:p>
            <a:r>
              <a:rPr lang="cs-CZ" sz="1200" b="1" kern="1200" dirty="0">
                <a:solidFill>
                  <a:schemeClr val="tx1"/>
                </a:solidFill>
                <a:effectLst/>
                <a:latin typeface="+mn-lt"/>
                <a:ea typeface="+mn-ea"/>
                <a:cs typeface="+mn-cs"/>
                <a:hlinkClick r:id="rId11"/>
              </a:rPr>
              <a:t>vnější obchodní a měnová politika</a:t>
            </a:r>
            <a:r>
              <a:rPr lang="cs-CZ" sz="1200" b="1" kern="12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(celní politika - vláda, ale protože jsme členy Evropské unie EU, tak nemáme vlastní celní politiku; kurzová politika - národní banka, pokud má stát vlastní měnu, ovlivňuje její měnový kurz vůči ostatním světovým měnám; apod.).</a:t>
            </a:r>
            <a:endParaRPr lang="cs-CZ" dirty="0">
              <a:effectLst/>
            </a:endParaRPr>
          </a:p>
          <a:p>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rozhodovací procesy</a:t>
            </a:r>
            <a:r>
              <a:rPr lang="cs-CZ" sz="1200" kern="1200" dirty="0">
                <a:solidFill>
                  <a:schemeClr val="tx1"/>
                </a:solidFill>
                <a:effectLst/>
                <a:latin typeface="+mn-lt"/>
                <a:ea typeface="+mn-ea"/>
                <a:cs typeface="+mn-cs"/>
              </a:rPr>
              <a:t> - sem zařadíme například legislativní proces návrhu zákonů a jeho schválení parlamentem, rozhodovací procesy vlády, jednotlivých ministerstev, úřadu pro hospodářskou soutěž a dalších institucí, o kterých si budeme u jednotlivých témat povídat. </a:t>
            </a:r>
            <a:endParaRPr lang="cs-CZ" dirty="0">
              <a:effectLst/>
            </a:endParaRPr>
          </a:p>
          <a:p>
            <a:r>
              <a:rPr lang="cs-CZ" sz="1200" b="1" kern="1200" dirty="0">
                <a:solidFill>
                  <a:schemeClr val="tx1"/>
                </a:solidFill>
                <a:effectLst/>
                <a:latin typeface="+mn-lt"/>
                <a:ea typeface="+mn-ea"/>
                <a:cs typeface="+mn-cs"/>
              </a:rPr>
              <a:t>    </a:t>
            </a:r>
            <a:r>
              <a:rPr lang="cs-CZ" sz="1200" b="1" u="sng" kern="1200" dirty="0">
                <a:solidFill>
                  <a:schemeClr val="tx1"/>
                </a:solidFill>
                <a:effectLst/>
                <a:latin typeface="+mn-lt"/>
                <a:ea typeface="+mn-ea"/>
                <a:cs typeface="+mn-cs"/>
              </a:rPr>
              <a:t>opatření </a:t>
            </a:r>
            <a:r>
              <a:rPr lang="cs-CZ" sz="1200" kern="1200" dirty="0">
                <a:solidFill>
                  <a:schemeClr val="tx1"/>
                </a:solidFill>
                <a:effectLst/>
                <a:latin typeface="+mn-lt"/>
                <a:ea typeface="+mn-ea"/>
                <a:cs typeface="+mn-cs"/>
              </a:rPr>
              <a:t>- stát je v moderní společnosti demokratickou institucí, ze svých činů se musí zodpovídat a musí prokazovat, že jedná v souladu s platnou legislativou. Proto veškerá opatření státu mají písemnou podobu a podle významu je můžeme členit na zákony, podzákonná opatření, vyhlášky, metodické pokyny apod. </a:t>
            </a:r>
            <a:endParaRPr lang="cs-CZ" dirty="0">
              <a:effectLst/>
            </a:endParaRPr>
          </a:p>
          <a:p>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800100" lvl="1" fontAlgn="base">
              <a:spcBef>
                <a:spcPct val="20000"/>
              </a:spcBef>
              <a:spcAft>
                <a:spcPct val="0"/>
              </a:spcAft>
              <a:buClrTx/>
              <a:buSzPct val="80000"/>
              <a:buFont typeface="Arial" panose="020B0604020202020204" pitchFamily="34" charset="0"/>
              <a:buChar char="•"/>
              <a:defRPr/>
            </a:pPr>
            <a:r>
              <a:rPr lang="cs-CZ" altLang="cs-CZ" sz="1200" b="1" dirty="0"/>
              <a:t>Vestavěné stabilizátory</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důchodové daně,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dávky v nezaměstnanosti a pojištění v nezaměstnanosti, </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Mandatorní výdaje ze SR</a:t>
            </a:r>
            <a:endParaRPr kumimoji="0" lang="cs-CZ" altLang="cs-CZ" sz="12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Příjmy</a:t>
            </a:r>
            <a:r>
              <a:rPr lang="en-GB" dirty="0"/>
              <a:t> a </a:t>
            </a:r>
            <a:r>
              <a:rPr lang="en-GB" dirty="0" err="1"/>
              <a:t>výdaje</a:t>
            </a:r>
            <a:r>
              <a:rPr lang="en-GB" dirty="0"/>
              <a:t>, </a:t>
            </a:r>
            <a:r>
              <a:rPr lang="en-GB" dirty="0" err="1"/>
              <a:t>které</a:t>
            </a:r>
            <a:r>
              <a:rPr lang="en-GB" dirty="0"/>
              <a:t> </a:t>
            </a:r>
            <a:r>
              <a:rPr lang="en-GB" dirty="0" err="1"/>
              <a:t>stát</a:t>
            </a:r>
            <a:r>
              <a:rPr lang="en-GB" dirty="0"/>
              <a:t> v </a:t>
            </a:r>
            <a:r>
              <a:rPr lang="en-GB" dirty="0" err="1"/>
              <a:t>daném</a:t>
            </a:r>
            <a:r>
              <a:rPr lang="en-GB" dirty="0"/>
              <a:t> </a:t>
            </a:r>
            <a:r>
              <a:rPr lang="en-GB" dirty="0" err="1"/>
              <a:t>období</a:t>
            </a:r>
            <a:r>
              <a:rPr lang="en-GB" dirty="0"/>
              <a:t> (</a:t>
            </a:r>
            <a:r>
              <a:rPr lang="en-GB" dirty="0" err="1"/>
              <a:t>zpravidla</a:t>
            </a:r>
            <a:r>
              <a:rPr lang="en-GB" dirty="0"/>
              <a:t> </a:t>
            </a:r>
            <a:r>
              <a:rPr lang="en-GB" dirty="0" err="1"/>
              <a:t>ročním</a:t>
            </a:r>
            <a:r>
              <a:rPr lang="en-GB" dirty="0"/>
              <a:t>) </a:t>
            </a:r>
            <a:r>
              <a:rPr lang="en-GB" dirty="0" err="1"/>
              <a:t>uskutečňuje</a:t>
            </a:r>
            <a:r>
              <a:rPr lang="en-GB" dirty="0"/>
              <a:t>, </a:t>
            </a:r>
            <a:r>
              <a:rPr lang="en-GB" dirty="0" err="1"/>
              <a:t>tvoří</a:t>
            </a:r>
            <a:r>
              <a:rPr lang="en-GB" dirty="0"/>
              <a:t> </a:t>
            </a:r>
            <a:r>
              <a:rPr lang="en-GB" dirty="0" err="1"/>
              <a:t>náplň</a:t>
            </a:r>
            <a:r>
              <a:rPr lang="en-GB" dirty="0"/>
              <a:t> </a:t>
            </a:r>
            <a:r>
              <a:rPr lang="en-GB" dirty="0" err="1"/>
              <a:t>státního</a:t>
            </a:r>
            <a:r>
              <a:rPr lang="en-GB" dirty="0"/>
              <a:t> </a:t>
            </a:r>
            <a:r>
              <a:rPr lang="en-GB" dirty="0" err="1"/>
              <a:t>rozpočtu</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Postup</a:t>
            </a:r>
            <a:r>
              <a:rPr lang="en-GB" dirty="0"/>
              <a:t> je </a:t>
            </a:r>
            <a:r>
              <a:rPr lang="en-GB" dirty="0" err="1"/>
              <a:t>zhruba</a:t>
            </a:r>
            <a:r>
              <a:rPr lang="en-GB" dirty="0"/>
              <a:t> </a:t>
            </a:r>
            <a:r>
              <a:rPr lang="en-GB" dirty="0" err="1"/>
              <a:t>následující</a:t>
            </a:r>
            <a:r>
              <a:rPr lang="en-GB" dirty="0"/>
              <a:t>: </a:t>
            </a:r>
            <a:r>
              <a:rPr lang="en-GB" dirty="0" err="1"/>
              <a:t>Návrh</a:t>
            </a:r>
            <a:r>
              <a:rPr lang="en-GB" dirty="0"/>
              <a:t> </a:t>
            </a:r>
            <a:r>
              <a:rPr lang="en-GB" dirty="0" err="1"/>
              <a:t>rozpočtu</a:t>
            </a:r>
            <a:r>
              <a:rPr lang="en-GB" dirty="0"/>
              <a:t>, jak </a:t>
            </a:r>
            <a:r>
              <a:rPr lang="en-GB" dirty="0" err="1"/>
              <a:t>již</a:t>
            </a:r>
            <a:r>
              <a:rPr lang="en-GB" dirty="0"/>
              <a:t> </a:t>
            </a:r>
            <a:r>
              <a:rPr lang="en-GB" dirty="0" err="1"/>
              <a:t>bylo</a:t>
            </a:r>
            <a:r>
              <a:rPr lang="en-GB" dirty="0"/>
              <a:t> </a:t>
            </a:r>
            <a:r>
              <a:rPr lang="en-GB" dirty="0" err="1"/>
              <a:t>řečeno</a:t>
            </a:r>
            <a:r>
              <a:rPr lang="en-GB" dirty="0"/>
              <a:t>, </a:t>
            </a:r>
            <a:r>
              <a:rPr lang="en-GB" dirty="0" err="1"/>
              <a:t>připravuje</a:t>
            </a:r>
            <a:r>
              <a:rPr lang="en-GB" dirty="0"/>
              <a:t> </a:t>
            </a:r>
            <a:r>
              <a:rPr lang="en-GB" dirty="0" err="1"/>
              <a:t>ministerstvo</a:t>
            </a:r>
            <a:r>
              <a:rPr lang="en-GB" dirty="0"/>
              <a:t> </a:t>
            </a:r>
            <a:r>
              <a:rPr lang="en-GB" dirty="0" err="1"/>
              <a:t>financí</a:t>
            </a:r>
            <a:r>
              <a:rPr lang="en-GB" dirty="0"/>
              <a:t>, </a:t>
            </a:r>
            <a:r>
              <a:rPr lang="en-GB" dirty="0" err="1"/>
              <a:t>které</a:t>
            </a:r>
            <a:r>
              <a:rPr lang="en-GB" dirty="0"/>
              <a:t> </a:t>
            </a:r>
            <a:r>
              <a:rPr lang="en-GB" dirty="0" err="1"/>
              <a:t>vychází</a:t>
            </a:r>
            <a:r>
              <a:rPr lang="en-GB" dirty="0"/>
              <a:t> z </a:t>
            </a:r>
            <a:r>
              <a:rPr lang="en-GB" dirty="0" err="1"/>
              <a:t>prognózy</a:t>
            </a:r>
            <a:r>
              <a:rPr lang="en-GB" dirty="0"/>
              <a:t> </a:t>
            </a:r>
            <a:r>
              <a:rPr lang="en-GB" dirty="0" err="1"/>
              <a:t>vývoje</a:t>
            </a:r>
            <a:r>
              <a:rPr lang="en-GB" dirty="0"/>
              <a:t> HDP, </a:t>
            </a:r>
            <a:r>
              <a:rPr lang="en-GB" dirty="0" err="1"/>
              <a:t>kurzu</a:t>
            </a:r>
            <a:r>
              <a:rPr lang="en-GB" dirty="0"/>
              <a:t> </a:t>
            </a:r>
            <a:r>
              <a:rPr lang="en-GB" dirty="0" err="1"/>
              <a:t>koruny</a:t>
            </a:r>
            <a:r>
              <a:rPr lang="en-GB" dirty="0"/>
              <a:t>, </a:t>
            </a:r>
            <a:r>
              <a:rPr lang="en-GB" dirty="0" err="1"/>
              <a:t>mezd</a:t>
            </a:r>
            <a:r>
              <a:rPr lang="en-GB" dirty="0"/>
              <a:t>, </a:t>
            </a:r>
            <a:r>
              <a:rPr lang="en-GB" dirty="0" err="1"/>
              <a:t>cen</a:t>
            </a:r>
            <a:r>
              <a:rPr lang="en-GB" dirty="0"/>
              <a:t> a </a:t>
            </a:r>
            <a:r>
              <a:rPr lang="en-GB" dirty="0" err="1"/>
              <a:t>daňových</a:t>
            </a:r>
            <a:r>
              <a:rPr lang="en-GB" dirty="0"/>
              <a:t> </a:t>
            </a:r>
            <a:r>
              <a:rPr lang="en-GB" dirty="0" err="1"/>
              <a:t>příjmů</a:t>
            </a:r>
            <a:r>
              <a:rPr lang="en-GB" dirty="0"/>
              <a:t> (</a:t>
            </a:r>
            <a:r>
              <a:rPr lang="en-GB" dirty="0" err="1"/>
              <a:t>daňového</a:t>
            </a:r>
            <a:r>
              <a:rPr lang="en-GB" dirty="0"/>
              <a:t> </a:t>
            </a:r>
            <a:r>
              <a:rPr lang="en-GB" dirty="0" err="1"/>
              <a:t>inkasa</a:t>
            </a:r>
            <a:r>
              <a:rPr lang="en-GB" dirty="0"/>
              <a:t>). V </a:t>
            </a:r>
            <a:r>
              <a:rPr lang="en-GB" dirty="0" err="1"/>
              <a:t>úvahu</a:t>
            </a:r>
            <a:r>
              <a:rPr lang="en-GB" dirty="0"/>
              <a:t> </a:t>
            </a:r>
            <a:r>
              <a:rPr lang="en-GB" dirty="0" err="1"/>
              <a:t>bere</a:t>
            </a:r>
            <a:r>
              <a:rPr lang="en-GB" dirty="0"/>
              <a:t> </a:t>
            </a:r>
            <a:r>
              <a:rPr lang="en-GB" dirty="0" err="1"/>
              <a:t>i</a:t>
            </a:r>
            <a:r>
              <a:rPr lang="en-GB" dirty="0"/>
              <a:t> </a:t>
            </a:r>
            <a:r>
              <a:rPr lang="en-GB" dirty="0" err="1"/>
              <a:t>odhad</a:t>
            </a:r>
            <a:r>
              <a:rPr lang="en-GB" dirty="0"/>
              <a:t> </a:t>
            </a:r>
            <a:r>
              <a:rPr lang="en-GB" dirty="0" err="1"/>
              <a:t>vývoje</a:t>
            </a:r>
            <a:r>
              <a:rPr lang="en-GB" dirty="0"/>
              <a:t> </a:t>
            </a:r>
            <a:r>
              <a:rPr lang="en-GB" dirty="0" err="1"/>
              <a:t>platební</a:t>
            </a:r>
            <a:r>
              <a:rPr lang="en-GB" dirty="0"/>
              <a:t> </a:t>
            </a:r>
            <a:r>
              <a:rPr lang="en-GB" dirty="0" err="1"/>
              <a:t>bilance</a:t>
            </a:r>
            <a:r>
              <a:rPr lang="en-GB" dirty="0"/>
              <a:t> </a:t>
            </a:r>
            <a:r>
              <a:rPr lang="en-GB" dirty="0" err="1"/>
              <a:t>státu</a:t>
            </a:r>
            <a:r>
              <a:rPr lang="en-GB" dirty="0"/>
              <a:t> a </a:t>
            </a:r>
            <a:r>
              <a:rPr lang="en-GB" dirty="0" err="1"/>
              <a:t>světového</a:t>
            </a:r>
            <a:r>
              <a:rPr lang="en-GB" dirty="0"/>
              <a:t> </a:t>
            </a:r>
            <a:r>
              <a:rPr lang="en-GB" dirty="0" err="1"/>
              <a:t>hospodářství</a:t>
            </a:r>
            <a:r>
              <a:rPr lang="en-GB" dirty="0"/>
              <a:t>. </a:t>
            </a:r>
            <a:r>
              <a:rPr lang="en-GB" dirty="0" err="1"/>
              <a:t>Hrubý</a:t>
            </a:r>
            <a:r>
              <a:rPr lang="en-GB" dirty="0"/>
              <a:t> </a:t>
            </a:r>
            <a:r>
              <a:rPr lang="en-GB" dirty="0" err="1"/>
              <a:t>odhad</a:t>
            </a:r>
            <a:r>
              <a:rPr lang="en-GB" dirty="0"/>
              <a:t> </a:t>
            </a:r>
            <a:r>
              <a:rPr lang="en-GB" dirty="0" err="1"/>
              <a:t>příjmů</a:t>
            </a:r>
            <a:r>
              <a:rPr lang="en-GB" dirty="0"/>
              <a:t> a </a:t>
            </a:r>
            <a:r>
              <a:rPr lang="en-GB" dirty="0" err="1"/>
              <a:t>výdajů</a:t>
            </a:r>
            <a:r>
              <a:rPr lang="en-GB" dirty="0"/>
              <a:t> </a:t>
            </a:r>
            <a:r>
              <a:rPr lang="en-GB" dirty="0" err="1"/>
              <a:t>státu</a:t>
            </a:r>
            <a:r>
              <a:rPr lang="en-GB" dirty="0"/>
              <a:t> je </a:t>
            </a:r>
            <a:r>
              <a:rPr lang="en-GB" dirty="0" err="1"/>
              <a:t>předložen</a:t>
            </a:r>
            <a:r>
              <a:rPr lang="en-GB" dirty="0"/>
              <a:t> </a:t>
            </a:r>
            <a:r>
              <a:rPr lang="en-GB" dirty="0" err="1"/>
              <a:t>vládě</a:t>
            </a:r>
            <a:r>
              <a:rPr lang="en-GB" dirty="0"/>
              <a:t> </a:t>
            </a:r>
            <a:r>
              <a:rPr lang="en-GB" dirty="0" err="1"/>
              <a:t>republiky</a:t>
            </a:r>
            <a:r>
              <a:rPr lang="en-GB" dirty="0"/>
              <a:t>, </a:t>
            </a:r>
            <a:r>
              <a:rPr lang="en-GB" dirty="0" err="1"/>
              <a:t>která</a:t>
            </a:r>
            <a:r>
              <a:rPr lang="en-GB" dirty="0"/>
              <a:t> </a:t>
            </a:r>
            <a:r>
              <a:rPr lang="en-GB" dirty="0" err="1"/>
              <a:t>schvaluje</a:t>
            </a:r>
            <a:r>
              <a:rPr lang="en-GB" dirty="0"/>
              <a:t> </a:t>
            </a:r>
            <a:r>
              <a:rPr lang="en-GB" dirty="0" err="1"/>
              <a:t>tzv</a:t>
            </a:r>
            <a:r>
              <a:rPr lang="en-GB" dirty="0"/>
              <a:t>. </a:t>
            </a:r>
            <a:r>
              <a:rPr lang="en-GB" dirty="0" err="1"/>
              <a:t>rozpočtový</a:t>
            </a:r>
            <a:r>
              <a:rPr lang="en-GB" dirty="0"/>
              <a:t> </a:t>
            </a:r>
            <a:r>
              <a:rPr lang="en-GB" dirty="0" err="1"/>
              <a:t>rámec</a:t>
            </a:r>
            <a:r>
              <a:rPr lang="en-GB" dirty="0"/>
              <a:t>. </a:t>
            </a:r>
            <a:r>
              <a:rPr lang="en-GB" dirty="0" err="1"/>
              <a:t>První</a:t>
            </a:r>
            <a:r>
              <a:rPr lang="en-GB" dirty="0"/>
              <a:t> </a:t>
            </a:r>
            <a:r>
              <a:rPr lang="en-GB" dirty="0" err="1"/>
              <a:t>verze</a:t>
            </a:r>
            <a:r>
              <a:rPr lang="en-GB" dirty="0"/>
              <a:t> </a:t>
            </a:r>
            <a:r>
              <a:rPr lang="en-GB" dirty="0" err="1"/>
              <a:t>státního</a:t>
            </a:r>
            <a:r>
              <a:rPr lang="en-GB" dirty="0"/>
              <a:t> </a:t>
            </a:r>
            <a:r>
              <a:rPr lang="en-GB" dirty="0" err="1"/>
              <a:t>rozpočtu</a:t>
            </a:r>
            <a:r>
              <a:rPr lang="en-GB" dirty="0"/>
              <a:t> je </a:t>
            </a:r>
            <a:r>
              <a:rPr lang="en-GB" dirty="0" err="1"/>
              <a:t>předložena</a:t>
            </a:r>
            <a:r>
              <a:rPr lang="en-GB" dirty="0"/>
              <a:t> </a:t>
            </a:r>
            <a:r>
              <a:rPr lang="en-GB" dirty="0" err="1"/>
              <a:t>vládě</a:t>
            </a:r>
            <a:r>
              <a:rPr lang="en-GB" dirty="0"/>
              <a:t> v </a:t>
            </a:r>
            <a:r>
              <a:rPr lang="en-GB" dirty="0" err="1"/>
              <a:t>září</a:t>
            </a:r>
            <a:r>
              <a:rPr lang="en-GB" dirty="0"/>
              <a:t>; do </a:t>
            </a:r>
            <a:r>
              <a:rPr lang="en-GB" dirty="0" err="1"/>
              <a:t>konce</a:t>
            </a:r>
            <a:r>
              <a:rPr lang="en-GB" dirty="0"/>
              <a:t> </a:t>
            </a:r>
            <a:r>
              <a:rPr lang="en-GB" dirty="0" err="1"/>
              <a:t>tohoto</a:t>
            </a:r>
            <a:r>
              <a:rPr lang="en-GB" dirty="0"/>
              <a:t> </a:t>
            </a:r>
            <a:r>
              <a:rPr lang="en-GB" dirty="0" err="1"/>
              <a:t>měsíce</a:t>
            </a:r>
            <a:r>
              <a:rPr lang="en-GB" dirty="0"/>
              <a:t> </a:t>
            </a:r>
            <a:r>
              <a:rPr lang="en-GB" dirty="0" err="1"/>
              <a:t>musí</a:t>
            </a:r>
            <a:r>
              <a:rPr lang="en-GB" dirty="0"/>
              <a:t> </a:t>
            </a:r>
            <a:r>
              <a:rPr lang="en-GB" dirty="0" err="1"/>
              <a:t>být</a:t>
            </a:r>
            <a:r>
              <a:rPr lang="en-GB" dirty="0"/>
              <a:t> </a:t>
            </a:r>
            <a:r>
              <a:rPr lang="en-GB" dirty="0" err="1"/>
              <a:t>návrh</a:t>
            </a:r>
            <a:r>
              <a:rPr lang="en-GB" dirty="0"/>
              <a:t> </a:t>
            </a:r>
            <a:r>
              <a:rPr lang="en-GB" dirty="0" err="1"/>
              <a:t>odeslán</a:t>
            </a:r>
            <a:r>
              <a:rPr lang="en-GB" dirty="0"/>
              <a:t> </a:t>
            </a:r>
            <a:r>
              <a:rPr lang="en-GB" dirty="0" err="1"/>
              <a:t>Poslanecké</a:t>
            </a:r>
            <a:r>
              <a:rPr lang="en-GB" dirty="0"/>
              <a:t> </a:t>
            </a:r>
            <a:r>
              <a:rPr lang="en-GB" dirty="0" err="1"/>
              <a:t>sněmovně</a:t>
            </a:r>
            <a:r>
              <a:rPr lang="en-GB" dirty="0"/>
              <a:t> </a:t>
            </a:r>
            <a:r>
              <a:rPr lang="en-GB" dirty="0" err="1"/>
              <a:t>Parlamentu</a:t>
            </a:r>
            <a:r>
              <a:rPr lang="en-GB" dirty="0"/>
              <a:t> ČR. </a:t>
            </a:r>
            <a:r>
              <a:rPr lang="en-GB" dirty="0" err="1"/>
              <a:t>Zde</a:t>
            </a:r>
            <a:r>
              <a:rPr lang="en-GB" dirty="0"/>
              <a:t> </a:t>
            </a:r>
            <a:r>
              <a:rPr lang="en-GB" dirty="0" err="1"/>
              <a:t>musí</a:t>
            </a:r>
            <a:r>
              <a:rPr lang="en-GB" dirty="0"/>
              <a:t> </a:t>
            </a:r>
            <a:r>
              <a:rPr lang="en-GB" dirty="0" err="1"/>
              <a:t>být</a:t>
            </a:r>
            <a:r>
              <a:rPr lang="en-GB" dirty="0"/>
              <a:t> </a:t>
            </a:r>
            <a:r>
              <a:rPr lang="en-GB" dirty="0" err="1"/>
              <a:t>rozpočet</a:t>
            </a:r>
            <a:r>
              <a:rPr lang="en-GB" dirty="0"/>
              <a:t> </a:t>
            </a:r>
            <a:r>
              <a:rPr lang="en-GB" dirty="0" err="1"/>
              <a:t>ve</a:t>
            </a:r>
            <a:r>
              <a:rPr lang="en-GB" dirty="0"/>
              <a:t> </a:t>
            </a:r>
            <a:r>
              <a:rPr lang="en-GB" dirty="0" err="1"/>
              <a:t>třech</a:t>
            </a:r>
            <a:r>
              <a:rPr lang="en-GB" dirty="0"/>
              <a:t> </a:t>
            </a:r>
            <a:r>
              <a:rPr lang="en-GB" dirty="0" err="1"/>
              <a:t>čteních</a:t>
            </a:r>
            <a:r>
              <a:rPr lang="en-GB" dirty="0"/>
              <a:t> </a:t>
            </a:r>
            <a:r>
              <a:rPr lang="en-GB" dirty="0" err="1"/>
              <a:t>schválen</a:t>
            </a:r>
            <a:r>
              <a:rPr lang="en-GB" dirty="0"/>
              <a:t> do </a:t>
            </a:r>
            <a:r>
              <a:rPr lang="en-GB" dirty="0" err="1"/>
              <a:t>konce</a:t>
            </a:r>
            <a:r>
              <a:rPr lang="en-GB" dirty="0"/>
              <a:t> </a:t>
            </a:r>
            <a:r>
              <a:rPr lang="en-GB" dirty="0" err="1"/>
              <a:t>prosince</a:t>
            </a:r>
            <a:r>
              <a:rPr lang="en-GB" dirty="0"/>
              <a:t>. </a:t>
            </a:r>
            <a:r>
              <a:rPr lang="en-GB" dirty="0" err="1"/>
              <a:t>Pokud</a:t>
            </a:r>
            <a:r>
              <a:rPr lang="en-GB" dirty="0"/>
              <a:t> by se </a:t>
            </a:r>
            <a:r>
              <a:rPr lang="en-GB" dirty="0" err="1"/>
              <a:t>tak</a:t>
            </a:r>
            <a:r>
              <a:rPr lang="en-GB" dirty="0"/>
              <a:t> </a:t>
            </a:r>
            <a:r>
              <a:rPr lang="en-GB" dirty="0" err="1"/>
              <a:t>nestalo</a:t>
            </a:r>
            <a:r>
              <a:rPr lang="en-GB" dirty="0"/>
              <a:t>, </a:t>
            </a:r>
            <a:r>
              <a:rPr lang="en-GB" dirty="0" err="1"/>
              <a:t>musel</a:t>
            </a:r>
            <a:r>
              <a:rPr lang="en-GB" dirty="0"/>
              <a:t> by </a:t>
            </a:r>
            <a:r>
              <a:rPr lang="en-GB" dirty="0" err="1"/>
              <a:t>stát</a:t>
            </a:r>
            <a:r>
              <a:rPr lang="en-GB" dirty="0"/>
              <a:t> v </a:t>
            </a:r>
            <a:r>
              <a:rPr lang="en-GB" dirty="0" err="1"/>
              <a:t>dalším</a:t>
            </a:r>
            <a:r>
              <a:rPr lang="en-GB" dirty="0"/>
              <a:t> </a:t>
            </a:r>
            <a:r>
              <a:rPr lang="en-GB" dirty="0" err="1"/>
              <a:t>roce</a:t>
            </a:r>
            <a:r>
              <a:rPr lang="en-GB" dirty="0"/>
              <a:t> </a:t>
            </a:r>
            <a:r>
              <a:rPr lang="en-GB" dirty="0" err="1"/>
              <a:t>hospodařit</a:t>
            </a:r>
            <a:r>
              <a:rPr lang="en-GB" dirty="0"/>
              <a:t> </a:t>
            </a:r>
            <a:r>
              <a:rPr lang="en-GB" dirty="0" err="1"/>
              <a:t>podle</a:t>
            </a:r>
            <a:r>
              <a:rPr lang="en-GB" dirty="0"/>
              <a:t> </a:t>
            </a:r>
            <a:r>
              <a:rPr lang="en-GB" dirty="0" err="1"/>
              <a:t>rozpočtového</a:t>
            </a:r>
            <a:r>
              <a:rPr lang="en-GB" dirty="0"/>
              <a:t> </a:t>
            </a:r>
            <a:r>
              <a:rPr lang="en-GB" dirty="0" err="1"/>
              <a:t>provizoria</a:t>
            </a:r>
            <a:r>
              <a:rPr lang="en-GB" dirty="0"/>
              <a:t>. </a:t>
            </a:r>
            <a:r>
              <a:rPr lang="en-GB" dirty="0" err="1"/>
              <a:t>Závazným</a:t>
            </a:r>
            <a:r>
              <a:rPr lang="en-GB" dirty="0"/>
              <a:t> by </a:t>
            </a:r>
            <a:r>
              <a:rPr lang="en-GB" dirty="0" err="1"/>
              <a:t>tak</a:t>
            </a:r>
            <a:r>
              <a:rPr lang="en-GB" dirty="0"/>
              <a:t> </a:t>
            </a:r>
            <a:r>
              <a:rPr lang="en-GB" dirty="0" err="1"/>
              <a:t>byl</a:t>
            </a:r>
            <a:r>
              <a:rPr lang="en-GB" dirty="0"/>
              <a:t> </a:t>
            </a:r>
            <a:r>
              <a:rPr lang="en-GB" dirty="0" err="1"/>
              <a:t>objem</a:t>
            </a:r>
            <a:r>
              <a:rPr lang="en-GB" dirty="0"/>
              <a:t> </a:t>
            </a:r>
            <a:r>
              <a:rPr lang="en-GB" dirty="0" err="1"/>
              <a:t>výdajů</a:t>
            </a:r>
            <a:r>
              <a:rPr lang="en-GB" dirty="0"/>
              <a:t> z </a:t>
            </a:r>
            <a:r>
              <a:rPr lang="en-GB" dirty="0" err="1"/>
              <a:t>předcházejícího</a:t>
            </a:r>
            <a:r>
              <a:rPr lang="en-GB" dirty="0"/>
              <a:t> </a:t>
            </a:r>
            <a:r>
              <a:rPr lang="en-GB" dirty="0" err="1"/>
              <a:t>roku</a:t>
            </a:r>
            <a:r>
              <a:rPr lang="en-GB" dirty="0"/>
              <a:t>, </a:t>
            </a:r>
            <a:r>
              <a:rPr lang="en-GB" dirty="0" err="1"/>
              <a:t>přičemž</a:t>
            </a:r>
            <a:r>
              <a:rPr lang="en-GB" dirty="0"/>
              <a:t> by z </a:t>
            </a:r>
            <a:r>
              <a:rPr lang="en-GB" dirty="0" err="1"/>
              <a:t>této</a:t>
            </a:r>
            <a:r>
              <a:rPr lang="en-GB" dirty="0"/>
              <a:t> </a:t>
            </a:r>
            <a:r>
              <a:rPr lang="en-GB" dirty="0" err="1"/>
              <a:t>částky</a:t>
            </a:r>
            <a:r>
              <a:rPr lang="en-GB" dirty="0"/>
              <a:t> </a:t>
            </a:r>
            <a:r>
              <a:rPr lang="en-GB" dirty="0" err="1"/>
              <a:t>byla</a:t>
            </a:r>
            <a:r>
              <a:rPr lang="en-GB" dirty="0"/>
              <a:t> </a:t>
            </a:r>
            <a:r>
              <a:rPr lang="en-GB" dirty="0" err="1"/>
              <a:t>každý</a:t>
            </a:r>
            <a:r>
              <a:rPr lang="en-GB" dirty="0"/>
              <a:t> </a:t>
            </a:r>
            <a:r>
              <a:rPr lang="en-GB" dirty="0" err="1"/>
              <a:t>měsíc</a:t>
            </a:r>
            <a:r>
              <a:rPr lang="en-GB" dirty="0"/>
              <a:t>, </a:t>
            </a:r>
            <a:r>
              <a:rPr lang="en-GB" dirty="0" err="1"/>
              <a:t>až</a:t>
            </a:r>
            <a:r>
              <a:rPr lang="en-GB" dirty="0"/>
              <a:t> do </a:t>
            </a:r>
            <a:r>
              <a:rPr lang="en-GB" dirty="0" err="1"/>
              <a:t>schválení</a:t>
            </a:r>
            <a:r>
              <a:rPr lang="en-GB" dirty="0"/>
              <a:t> </a:t>
            </a:r>
            <a:r>
              <a:rPr lang="en-GB" dirty="0" err="1"/>
              <a:t>řádného</a:t>
            </a:r>
            <a:r>
              <a:rPr lang="en-GB" dirty="0"/>
              <a:t> </a:t>
            </a:r>
            <a:r>
              <a:rPr lang="en-GB" dirty="0" err="1"/>
              <a:t>rozpočtu</a:t>
            </a:r>
            <a:r>
              <a:rPr lang="en-GB" dirty="0"/>
              <a:t>, </a:t>
            </a:r>
            <a:r>
              <a:rPr lang="en-GB" dirty="0" err="1"/>
              <a:t>uvolňována</a:t>
            </a:r>
            <a:r>
              <a:rPr lang="en-GB" dirty="0"/>
              <a:t> </a:t>
            </a:r>
            <a:r>
              <a:rPr lang="en-GB" dirty="0" err="1"/>
              <a:t>jedna</a:t>
            </a:r>
            <a:r>
              <a:rPr lang="en-GB" dirty="0"/>
              <a:t> </a:t>
            </a:r>
            <a:r>
              <a:rPr lang="en-GB" dirty="0" err="1"/>
              <a:t>dvanáctina</a:t>
            </a:r>
            <a:r>
              <a:rPr lang="en-GB" dirty="0"/>
              <a:t> z </a:t>
            </a:r>
            <a:r>
              <a:rPr lang="en-GB" dirty="0" err="1"/>
              <a:t>objemu</a:t>
            </a:r>
            <a:r>
              <a:rPr lang="en-GB" dirty="0"/>
              <a:t> </a:t>
            </a:r>
            <a:r>
              <a:rPr lang="en-GB" dirty="0" err="1"/>
              <a:t>celkových</a:t>
            </a:r>
            <a:r>
              <a:rPr lang="en-GB" dirty="0"/>
              <a:t> </a:t>
            </a:r>
            <a:r>
              <a:rPr lang="en-GB" dirty="0" err="1"/>
              <a:t>loňských</a:t>
            </a:r>
            <a:r>
              <a:rPr lang="en-GB" dirty="0"/>
              <a:t> </a:t>
            </a:r>
            <a:r>
              <a:rPr lang="en-GB" dirty="0" err="1"/>
              <a:t>výdajů</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a:t>
            </a: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Souvisí to se způsobem jejich vybírání, neboť je méně nápadný, poplatník si jejich placení při nákupu jednotlivých zboží zpravidla neuvědomuje (jde často o malé částky skryté v ceně) a navíc je jejich platba spojena s užitkem – případně i požitkem, plynoucím ze spotřeby daného zboží.</a:t>
            </a:r>
            <a:endPar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Daňová praxe tak vlastně dává za pravdu ministru financí francouzského krále Jindřicha IV., vévodovi ze </a:t>
            </a:r>
            <a:r>
              <a:rPr kumimoji="0" lang="cs-CZ" altLang="cs-CZ" sz="12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Sully</a:t>
            </a:r>
            <a:r>
              <a:rPr kumimoji="0" lang="cs-CZ" altLang="cs-CZ" sz="12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který králi říkával: „Umění vybírat daně, můj pane, se rovná schopnosti oškubat husu, aniž by to postřehla.“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Degresivně</a:t>
            </a:r>
            <a:r>
              <a:rPr lang="en-GB" dirty="0"/>
              <a:t> </a:t>
            </a:r>
            <a:r>
              <a:rPr lang="en-GB" dirty="0" err="1"/>
              <a:t>však</a:t>
            </a:r>
            <a:r>
              <a:rPr lang="en-GB" dirty="0"/>
              <a:t> </a:t>
            </a:r>
            <a:r>
              <a:rPr lang="en-GB" dirty="0" err="1"/>
              <a:t>mohou</a:t>
            </a:r>
            <a:r>
              <a:rPr lang="en-GB" dirty="0"/>
              <a:t> </a:t>
            </a:r>
            <a:r>
              <a:rPr lang="en-GB" dirty="0" err="1"/>
              <a:t>působit</a:t>
            </a:r>
            <a:r>
              <a:rPr lang="en-GB" dirty="0"/>
              <a:t> </a:t>
            </a:r>
            <a:r>
              <a:rPr lang="en-GB" dirty="0" err="1"/>
              <a:t>i</a:t>
            </a:r>
            <a:r>
              <a:rPr lang="en-GB" dirty="0"/>
              <a:t> </a:t>
            </a:r>
            <a:r>
              <a:rPr lang="en-GB" dirty="0" err="1"/>
              <a:t>daně</a:t>
            </a:r>
            <a:r>
              <a:rPr lang="en-GB" dirty="0"/>
              <a:t>, v </a:t>
            </a:r>
            <a:r>
              <a:rPr lang="en-GB" dirty="0" err="1"/>
              <a:t>nichž</a:t>
            </a:r>
            <a:r>
              <a:rPr lang="en-GB" dirty="0"/>
              <a:t> je </a:t>
            </a:r>
            <a:r>
              <a:rPr lang="en-GB" dirty="0" err="1"/>
              <a:t>degrese</a:t>
            </a:r>
            <a:r>
              <a:rPr lang="en-GB" dirty="0"/>
              <a:t> </a:t>
            </a:r>
            <a:r>
              <a:rPr lang="en-GB" dirty="0" err="1"/>
              <a:t>obsažena</a:t>
            </a:r>
            <a:r>
              <a:rPr lang="en-GB" dirty="0"/>
              <a:t> </a:t>
            </a:r>
            <a:r>
              <a:rPr lang="en-GB" dirty="0" err="1"/>
              <a:t>implicitně</a:t>
            </a:r>
            <a:r>
              <a:rPr lang="en-GB" dirty="0"/>
              <a:t> a </a:t>
            </a:r>
            <a:r>
              <a:rPr lang="en-GB" dirty="0" err="1"/>
              <a:t>není</a:t>
            </a:r>
            <a:r>
              <a:rPr lang="en-GB" dirty="0"/>
              <a:t> </a:t>
            </a:r>
            <a:r>
              <a:rPr lang="en-GB" dirty="0" err="1"/>
              <a:t>na</a:t>
            </a:r>
            <a:r>
              <a:rPr lang="en-GB" dirty="0"/>
              <a:t> </a:t>
            </a:r>
            <a:r>
              <a:rPr lang="en-GB" dirty="0" err="1"/>
              <a:t>první</a:t>
            </a:r>
            <a:r>
              <a:rPr lang="en-GB" dirty="0"/>
              <a:t> </a:t>
            </a:r>
            <a:r>
              <a:rPr lang="en-GB" dirty="0" err="1"/>
              <a:t>pohled</a:t>
            </a:r>
            <a:r>
              <a:rPr lang="en-GB" dirty="0"/>
              <a:t> </a:t>
            </a:r>
            <a:r>
              <a:rPr lang="en-GB" dirty="0" err="1"/>
              <a:t>zjevná</a:t>
            </a:r>
            <a:r>
              <a:rPr lang="en-GB" dirty="0"/>
              <a:t>. </a:t>
            </a:r>
            <a:r>
              <a:rPr lang="en-GB" dirty="0" err="1"/>
              <a:t>Vezměme</a:t>
            </a:r>
            <a:r>
              <a:rPr lang="en-GB" dirty="0"/>
              <a:t> </a:t>
            </a:r>
            <a:r>
              <a:rPr lang="en-GB" dirty="0" err="1"/>
              <a:t>jako</a:t>
            </a:r>
            <a:r>
              <a:rPr lang="en-GB" dirty="0"/>
              <a:t> </a:t>
            </a:r>
            <a:r>
              <a:rPr lang="en-GB" dirty="0" err="1"/>
              <a:t>příklad</a:t>
            </a:r>
            <a:r>
              <a:rPr lang="en-GB" dirty="0"/>
              <a:t> </a:t>
            </a:r>
            <a:r>
              <a:rPr lang="en-GB" dirty="0" err="1"/>
              <a:t>daň</a:t>
            </a:r>
            <a:r>
              <a:rPr lang="en-GB" dirty="0"/>
              <a:t> z </a:t>
            </a:r>
            <a:r>
              <a:rPr lang="en-GB" dirty="0" err="1"/>
              <a:t>přidané</a:t>
            </a:r>
            <a:r>
              <a:rPr lang="en-GB" dirty="0"/>
              <a:t> </a:t>
            </a:r>
            <a:r>
              <a:rPr lang="en-GB" dirty="0" err="1"/>
              <a:t>hodnoty</a:t>
            </a:r>
            <a:r>
              <a:rPr lang="en-GB" dirty="0"/>
              <a:t> </a:t>
            </a:r>
            <a:r>
              <a:rPr lang="en-GB" dirty="0" err="1"/>
              <a:t>ve</a:t>
            </a:r>
            <a:r>
              <a:rPr lang="en-GB" dirty="0"/>
              <a:t> </a:t>
            </a:r>
            <a:r>
              <a:rPr lang="en-GB" dirty="0" err="1"/>
              <a:t>výši</a:t>
            </a:r>
            <a:r>
              <a:rPr lang="en-GB" dirty="0"/>
              <a:t> 20 %, </a:t>
            </a:r>
            <a:r>
              <a:rPr lang="en-GB" dirty="0" err="1"/>
              <a:t>která</a:t>
            </a:r>
            <a:r>
              <a:rPr lang="en-GB" dirty="0"/>
              <a:t>, jak </a:t>
            </a:r>
            <a:r>
              <a:rPr lang="en-GB" dirty="0" err="1"/>
              <a:t>již</a:t>
            </a:r>
            <a:r>
              <a:rPr lang="en-GB" dirty="0"/>
              <a:t> </a:t>
            </a:r>
            <a:r>
              <a:rPr lang="en-GB" dirty="0" err="1"/>
              <a:t>bylo</a:t>
            </a:r>
            <a:r>
              <a:rPr lang="en-GB" dirty="0"/>
              <a:t> </a:t>
            </a:r>
            <a:r>
              <a:rPr lang="en-GB" dirty="0" err="1"/>
              <a:t>řečeno</a:t>
            </a:r>
            <a:r>
              <a:rPr lang="en-GB" dirty="0"/>
              <a:t>, je </a:t>
            </a:r>
            <a:r>
              <a:rPr lang="en-GB" dirty="0" err="1"/>
              <a:t>součástí</a:t>
            </a:r>
            <a:r>
              <a:rPr lang="en-GB" dirty="0"/>
              <a:t> </a:t>
            </a:r>
            <a:r>
              <a:rPr lang="en-GB" dirty="0" err="1"/>
              <a:t>ceny</a:t>
            </a:r>
            <a:r>
              <a:rPr lang="en-GB" dirty="0"/>
              <a:t> </a:t>
            </a:r>
            <a:r>
              <a:rPr lang="en-GB" dirty="0" err="1"/>
              <a:t>statků</a:t>
            </a:r>
            <a:r>
              <a:rPr lang="en-GB" dirty="0"/>
              <a:t>. Na </a:t>
            </a:r>
            <a:r>
              <a:rPr lang="en-GB" dirty="0" err="1"/>
              <a:t>první</a:t>
            </a:r>
            <a:r>
              <a:rPr lang="en-GB" dirty="0"/>
              <a:t> </a:t>
            </a:r>
            <a:r>
              <a:rPr lang="en-GB" dirty="0" err="1"/>
              <a:t>pohled</a:t>
            </a:r>
            <a:r>
              <a:rPr lang="en-GB" dirty="0"/>
              <a:t> se </a:t>
            </a:r>
            <a:r>
              <a:rPr lang="en-GB" dirty="0" err="1"/>
              <a:t>může</a:t>
            </a:r>
            <a:r>
              <a:rPr lang="en-GB" dirty="0"/>
              <a:t> </a:t>
            </a:r>
            <a:r>
              <a:rPr lang="en-GB" dirty="0" err="1"/>
              <a:t>zdát</a:t>
            </a:r>
            <a:r>
              <a:rPr lang="en-GB" dirty="0"/>
              <a:t>, </a:t>
            </a:r>
            <a:r>
              <a:rPr lang="en-GB" dirty="0" err="1"/>
              <a:t>že</a:t>
            </a:r>
            <a:r>
              <a:rPr lang="en-GB" dirty="0"/>
              <a:t> </a:t>
            </a:r>
            <a:r>
              <a:rPr lang="en-GB" dirty="0" err="1"/>
              <a:t>taková</a:t>
            </a:r>
            <a:r>
              <a:rPr lang="en-GB" dirty="0"/>
              <a:t> </a:t>
            </a:r>
            <a:r>
              <a:rPr lang="en-GB" dirty="0" err="1"/>
              <a:t>daň</a:t>
            </a:r>
            <a:r>
              <a:rPr lang="en-GB" dirty="0"/>
              <a:t> </a:t>
            </a:r>
            <a:r>
              <a:rPr lang="en-GB" dirty="0" err="1"/>
              <a:t>dopadne</a:t>
            </a:r>
            <a:r>
              <a:rPr lang="en-GB" dirty="0"/>
              <a:t> </a:t>
            </a:r>
            <a:r>
              <a:rPr lang="en-GB" dirty="0" err="1"/>
              <a:t>na</a:t>
            </a:r>
            <a:r>
              <a:rPr lang="en-GB" dirty="0"/>
              <a:t> </a:t>
            </a:r>
            <a:r>
              <a:rPr lang="en-GB" dirty="0" err="1"/>
              <a:t>všechny</a:t>
            </a:r>
            <a:r>
              <a:rPr lang="en-GB" dirty="0"/>
              <a:t> </a:t>
            </a:r>
            <a:r>
              <a:rPr lang="en-GB" dirty="0" err="1"/>
              <a:t>spotřebitele</a:t>
            </a:r>
            <a:r>
              <a:rPr lang="en-GB" dirty="0"/>
              <a:t> </a:t>
            </a:r>
            <a:r>
              <a:rPr lang="en-GB" dirty="0" err="1"/>
              <a:t>stejně</a:t>
            </a:r>
            <a:r>
              <a:rPr lang="en-GB" dirty="0"/>
              <a:t>. </a:t>
            </a:r>
            <a:r>
              <a:rPr lang="en-GB" dirty="0" err="1"/>
              <a:t>Ve</a:t>
            </a:r>
            <a:r>
              <a:rPr lang="en-GB" dirty="0"/>
              <a:t> </a:t>
            </a:r>
            <a:r>
              <a:rPr lang="en-GB" dirty="0" err="1"/>
              <a:t>skutečnosti</a:t>
            </a:r>
            <a:r>
              <a:rPr lang="en-GB" dirty="0"/>
              <a:t> </a:t>
            </a:r>
            <a:r>
              <a:rPr lang="en-GB" dirty="0" err="1"/>
              <a:t>však</a:t>
            </a:r>
            <a:r>
              <a:rPr lang="en-GB" dirty="0"/>
              <a:t> </a:t>
            </a:r>
            <a:r>
              <a:rPr lang="en-GB" dirty="0" err="1"/>
              <a:t>více</a:t>
            </a:r>
            <a:r>
              <a:rPr lang="en-GB" dirty="0"/>
              <a:t> </a:t>
            </a:r>
            <a:r>
              <a:rPr lang="en-GB" dirty="0" err="1"/>
              <a:t>zatěžuje</a:t>
            </a:r>
            <a:r>
              <a:rPr lang="en-GB" dirty="0"/>
              <a:t> </a:t>
            </a:r>
            <a:r>
              <a:rPr lang="en-GB" dirty="0" err="1"/>
              <a:t>nižší</a:t>
            </a:r>
            <a:r>
              <a:rPr lang="en-GB" dirty="0"/>
              <a:t> </a:t>
            </a:r>
            <a:r>
              <a:rPr lang="en-GB" dirty="0" err="1"/>
              <a:t>důchodové</a:t>
            </a:r>
            <a:r>
              <a:rPr lang="en-GB" dirty="0"/>
              <a:t> </a:t>
            </a:r>
            <a:r>
              <a:rPr lang="en-GB" dirty="0" err="1"/>
              <a:t>kategorie</a:t>
            </a:r>
            <a:r>
              <a:rPr lang="en-GB" dirty="0"/>
              <a:t> </a:t>
            </a:r>
            <a:r>
              <a:rPr lang="en-GB" dirty="0" err="1"/>
              <a:t>obyvatelstva</a:t>
            </a:r>
            <a:r>
              <a:rPr lang="en-GB" dirty="0"/>
              <a:t>. Je to </a:t>
            </a:r>
            <a:r>
              <a:rPr lang="en-GB" dirty="0" err="1"/>
              <a:t>způsobeno</a:t>
            </a:r>
            <a:r>
              <a:rPr lang="en-GB" dirty="0"/>
              <a:t> </a:t>
            </a:r>
            <a:r>
              <a:rPr lang="en-GB" dirty="0" err="1"/>
              <a:t>tím</a:t>
            </a:r>
            <a:r>
              <a:rPr lang="en-GB" dirty="0"/>
              <a:t>, </a:t>
            </a:r>
            <a:r>
              <a:rPr lang="en-GB" dirty="0" err="1"/>
              <a:t>že</a:t>
            </a:r>
            <a:r>
              <a:rPr lang="en-GB" dirty="0"/>
              <a:t> z </a:t>
            </a:r>
            <a:r>
              <a:rPr lang="en-GB" dirty="0" err="1"/>
              <a:t>důchodů</a:t>
            </a:r>
            <a:r>
              <a:rPr lang="en-GB" dirty="0"/>
              <a:t> </a:t>
            </a:r>
            <a:r>
              <a:rPr lang="en-GB" dirty="0" err="1"/>
              <a:t>chudších</a:t>
            </a:r>
            <a:r>
              <a:rPr lang="en-GB" dirty="0"/>
              <a:t> </a:t>
            </a:r>
            <a:r>
              <a:rPr lang="en-GB" dirty="0" err="1"/>
              <a:t>domácností</a:t>
            </a:r>
            <a:r>
              <a:rPr lang="en-GB" dirty="0"/>
              <a:t> je </a:t>
            </a:r>
            <a:r>
              <a:rPr lang="en-GB" dirty="0" err="1"/>
              <a:t>na</a:t>
            </a:r>
            <a:r>
              <a:rPr lang="en-GB" dirty="0"/>
              <a:t> </a:t>
            </a:r>
            <a:r>
              <a:rPr lang="en-GB" dirty="0" err="1"/>
              <a:t>spotřebu</a:t>
            </a:r>
            <a:r>
              <a:rPr lang="en-GB" dirty="0"/>
              <a:t> </a:t>
            </a:r>
            <a:r>
              <a:rPr lang="en-GB" dirty="0" err="1"/>
              <a:t>vynakládána</a:t>
            </a:r>
            <a:r>
              <a:rPr lang="en-GB" dirty="0"/>
              <a:t> </a:t>
            </a:r>
            <a:r>
              <a:rPr lang="en-GB" dirty="0" err="1"/>
              <a:t>výrazně</a:t>
            </a:r>
            <a:r>
              <a:rPr lang="en-GB" dirty="0"/>
              <a:t> </a:t>
            </a:r>
            <a:r>
              <a:rPr lang="en-GB" dirty="0" err="1"/>
              <a:t>vyšší</a:t>
            </a:r>
            <a:r>
              <a:rPr lang="en-GB" dirty="0"/>
              <a:t> </a:t>
            </a:r>
            <a:r>
              <a:rPr lang="en-GB" dirty="0" err="1"/>
              <a:t>část</a:t>
            </a:r>
            <a:r>
              <a:rPr lang="en-GB" dirty="0"/>
              <a:t> </a:t>
            </a:r>
            <a:r>
              <a:rPr lang="en-GB" dirty="0" err="1"/>
              <a:t>než</a:t>
            </a:r>
            <a:r>
              <a:rPr lang="en-GB" dirty="0"/>
              <a:t> z </a:t>
            </a:r>
            <a:r>
              <a:rPr lang="en-GB" dirty="0" err="1"/>
              <a:t>důchodů</a:t>
            </a:r>
            <a:r>
              <a:rPr lang="en-GB" dirty="0"/>
              <a:t> </a:t>
            </a:r>
            <a:r>
              <a:rPr lang="en-GB" dirty="0" err="1"/>
              <a:t>domácností</a:t>
            </a:r>
            <a:r>
              <a:rPr lang="en-GB" dirty="0"/>
              <a:t> </a:t>
            </a:r>
            <a:r>
              <a:rPr lang="en-GB" dirty="0" err="1"/>
              <a:t>bohatších</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endParaRPr lang="en-US" alt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pro rozhodnutí o investici je nejdůležitější srovnání očekávané mezní efektivity investice (její očekávané rentability) a mezních nákladů na tuto investici, přičemž těmito náklady rozumíme úrokovou míru, za niž je možné získat kapitál. Záleží tedy na zisku, který je u dané investice očekáván. Zde vstupuje do hry daň ze zisku firem. Rozlišujeme zisk před zdaněním a zisk po zdanění. Protože vlastníci firem a manažeři mohou disponovat jen tím ziskem, který jim zůstane po zdanění, snaží se maximalizovat právě ten zisk, který jim zůstane po zaplacení daně. To znamená, že míra, v jaké jsou firmy zdaňovány, ovlivňuje rozhodování o rozsahu investic. Současně z toho plyne, že zvyšování míry zdanění zisků snižuje ziskovost investování a tím výši plánovaných investic. Naopak snižování daní ze zisků podporuje investiční činnost.</a:t>
            </a:r>
            <a:endParaRPr lang="cs-CZ" dirty="0"/>
          </a:p>
        </p:txBody>
      </p:sp>
      <p:sp>
        <p:nvSpPr>
          <p:cNvPr id="4" name="Zástupný symbol pro číslo snímku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Na studium: https://economy-finance.ec.europa.eu/economic-and-fiscal-governance/stability-and-growth-pact_en</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GB" dirty="0" err="1"/>
              <a:t>Cílem</a:t>
            </a:r>
            <a:r>
              <a:rPr lang="en-GB" dirty="0"/>
              <a:t> </a:t>
            </a:r>
            <a:r>
              <a:rPr lang="en-GB" dirty="0" err="1"/>
              <a:t>smlouvy</a:t>
            </a:r>
            <a:r>
              <a:rPr lang="en-GB" dirty="0"/>
              <a:t> je </a:t>
            </a:r>
            <a:r>
              <a:rPr lang="en-GB" dirty="0" err="1"/>
              <a:t>zajištění</a:t>
            </a:r>
            <a:r>
              <a:rPr lang="en-GB" dirty="0"/>
              <a:t> stability </a:t>
            </a:r>
            <a:r>
              <a:rPr lang="en-GB" dirty="0" err="1"/>
              <a:t>evropských</a:t>
            </a:r>
            <a:r>
              <a:rPr lang="en-GB" dirty="0"/>
              <a:t> </a:t>
            </a:r>
            <a:r>
              <a:rPr lang="en-GB" dirty="0" err="1"/>
              <a:t>financí</a:t>
            </a:r>
            <a:r>
              <a:rPr lang="en-GB" dirty="0"/>
              <a:t>, k </a:t>
            </a:r>
            <a:r>
              <a:rPr lang="en-GB" dirty="0" err="1"/>
              <a:t>čemuž</a:t>
            </a:r>
            <a:r>
              <a:rPr lang="en-GB" dirty="0"/>
              <a:t> </a:t>
            </a:r>
            <a:r>
              <a:rPr lang="en-GB" dirty="0" err="1"/>
              <a:t>má</a:t>
            </a:r>
            <a:r>
              <a:rPr lang="en-GB" dirty="0"/>
              <a:t> </a:t>
            </a:r>
            <a:r>
              <a:rPr lang="en-GB" dirty="0" err="1"/>
              <a:t>napomoci</a:t>
            </a:r>
            <a:r>
              <a:rPr lang="en-GB" dirty="0"/>
              <a:t> </a:t>
            </a:r>
            <a:r>
              <a:rPr lang="en-GB" dirty="0" err="1"/>
              <a:t>zejména</a:t>
            </a:r>
            <a:r>
              <a:rPr lang="en-GB" dirty="0"/>
              <a:t>: •</a:t>
            </a:r>
            <a:r>
              <a:rPr lang="en-GB" dirty="0" err="1"/>
              <a:t>zakotvení</a:t>
            </a:r>
            <a:r>
              <a:rPr lang="en-GB" dirty="0"/>
              <a:t> </a:t>
            </a:r>
            <a:r>
              <a:rPr lang="en-GB" dirty="0" err="1"/>
              <a:t>pravidla</a:t>
            </a:r>
            <a:r>
              <a:rPr lang="en-GB" dirty="0"/>
              <a:t> </a:t>
            </a:r>
            <a:r>
              <a:rPr lang="en-GB" dirty="0" err="1"/>
              <a:t>vyrovnaného</a:t>
            </a:r>
            <a:r>
              <a:rPr lang="en-GB" dirty="0"/>
              <a:t> </a:t>
            </a:r>
            <a:r>
              <a:rPr lang="en-GB" dirty="0" err="1"/>
              <a:t>státního</a:t>
            </a:r>
            <a:r>
              <a:rPr lang="en-GB" dirty="0"/>
              <a:t> </a:t>
            </a:r>
            <a:r>
              <a:rPr lang="en-GB" dirty="0" err="1"/>
              <a:t>rozpočtu</a:t>
            </a:r>
            <a:r>
              <a:rPr lang="en-GB" dirty="0"/>
              <a:t> do </a:t>
            </a:r>
            <a:r>
              <a:rPr lang="en-GB" dirty="0" err="1"/>
              <a:t>právního</a:t>
            </a:r>
            <a:r>
              <a:rPr lang="en-GB" dirty="0"/>
              <a:t> </a:t>
            </a:r>
            <a:r>
              <a:rPr lang="en-GB" dirty="0" err="1"/>
              <a:t>řádu</a:t>
            </a:r>
            <a:r>
              <a:rPr lang="en-GB" dirty="0"/>
              <a:t> </a:t>
            </a:r>
            <a:r>
              <a:rPr lang="en-GB" dirty="0" err="1"/>
              <a:t>členských</a:t>
            </a:r>
            <a:r>
              <a:rPr lang="en-GB" dirty="0"/>
              <a:t> </a:t>
            </a:r>
            <a:r>
              <a:rPr lang="en-GB" dirty="0" err="1"/>
              <a:t>zemí</a:t>
            </a:r>
            <a:r>
              <a:rPr lang="en-GB" dirty="0"/>
              <a:t> </a:t>
            </a:r>
            <a:r>
              <a:rPr lang="en-GB" dirty="0" err="1"/>
              <a:t>Evropské</a:t>
            </a:r>
            <a:r>
              <a:rPr lang="en-GB" dirty="0"/>
              <a:t> </a:t>
            </a:r>
            <a:r>
              <a:rPr lang="en-GB" dirty="0" err="1"/>
              <a:t>unie</a:t>
            </a:r>
            <a:r>
              <a:rPr lang="en-GB" dirty="0"/>
              <a:t>, •</a:t>
            </a:r>
            <a:r>
              <a:rPr lang="en-GB" dirty="0" err="1"/>
              <a:t>zdůraznění</a:t>
            </a:r>
            <a:r>
              <a:rPr lang="en-GB" dirty="0"/>
              <a:t> </a:t>
            </a:r>
            <a:r>
              <a:rPr lang="en-GB" dirty="0" err="1"/>
              <a:t>kriteriální</a:t>
            </a:r>
            <a:r>
              <a:rPr lang="en-GB" dirty="0"/>
              <a:t> </a:t>
            </a:r>
            <a:r>
              <a:rPr lang="en-GB" dirty="0" err="1"/>
              <a:t>funkce</a:t>
            </a:r>
            <a:r>
              <a:rPr lang="en-GB" dirty="0"/>
              <a:t> </a:t>
            </a:r>
            <a:r>
              <a:rPr lang="en-GB" dirty="0" err="1"/>
              <a:t>ukazatelů</a:t>
            </a:r>
            <a:r>
              <a:rPr lang="en-GB" dirty="0"/>
              <a:t> </a:t>
            </a:r>
            <a:r>
              <a:rPr lang="en-GB" dirty="0" err="1"/>
              <a:t>stanovených</a:t>
            </a:r>
            <a:r>
              <a:rPr lang="en-GB" dirty="0"/>
              <a:t> </a:t>
            </a:r>
            <a:r>
              <a:rPr lang="en-GB" dirty="0" err="1"/>
              <a:t>maastrichtskousmlouvou</a:t>
            </a:r>
            <a:r>
              <a:rPr lang="en-GB" dirty="0"/>
              <a:t> (deficit </a:t>
            </a:r>
            <a:r>
              <a:rPr lang="en-GB" dirty="0" err="1"/>
              <a:t>maximálně</a:t>
            </a:r>
            <a:r>
              <a:rPr lang="en-GB" dirty="0"/>
              <a:t> 3 % HDP, </a:t>
            </a:r>
            <a:r>
              <a:rPr lang="en-GB" dirty="0" err="1"/>
              <a:t>veřejný</a:t>
            </a:r>
            <a:r>
              <a:rPr lang="en-GB" dirty="0"/>
              <a:t> </a:t>
            </a:r>
            <a:r>
              <a:rPr lang="en-GB" dirty="0" err="1"/>
              <a:t>dluh</a:t>
            </a:r>
            <a:r>
              <a:rPr lang="en-GB" dirty="0"/>
              <a:t> </a:t>
            </a:r>
            <a:r>
              <a:rPr lang="en-GB" dirty="0" err="1"/>
              <a:t>maximálně</a:t>
            </a:r>
            <a:r>
              <a:rPr lang="en-GB" dirty="0"/>
              <a:t> 60 % HDP), •</a:t>
            </a:r>
            <a:r>
              <a:rPr lang="en-GB" dirty="0" err="1"/>
              <a:t>zavedení</a:t>
            </a:r>
            <a:r>
              <a:rPr lang="en-GB" dirty="0"/>
              <a:t> (</a:t>
            </a:r>
            <a:r>
              <a:rPr lang="en-GB" dirty="0" err="1"/>
              <a:t>automatického</a:t>
            </a:r>
            <a:r>
              <a:rPr lang="en-GB" dirty="0"/>
              <a:t>) </a:t>
            </a:r>
            <a:r>
              <a:rPr lang="en-GB" dirty="0" err="1"/>
              <a:t>mechanismu</a:t>
            </a:r>
            <a:r>
              <a:rPr lang="en-GB" dirty="0"/>
              <a:t> pro </a:t>
            </a:r>
            <a:r>
              <a:rPr lang="en-GB" dirty="0" err="1"/>
              <a:t>přijetí</a:t>
            </a:r>
            <a:r>
              <a:rPr lang="en-GB" dirty="0"/>
              <a:t> </a:t>
            </a:r>
            <a:r>
              <a:rPr lang="en-GB" dirty="0" err="1"/>
              <a:t>nápravných</a:t>
            </a:r>
            <a:r>
              <a:rPr lang="en-GB" dirty="0"/>
              <a:t> </a:t>
            </a:r>
            <a:r>
              <a:rPr lang="en-GB" dirty="0" err="1"/>
              <a:t>opatření</a:t>
            </a:r>
            <a:r>
              <a:rPr lang="en-GB" dirty="0"/>
              <a:t>, •</a:t>
            </a:r>
            <a:r>
              <a:rPr lang="en-GB" dirty="0" err="1"/>
              <a:t>stanovení</a:t>
            </a:r>
            <a:r>
              <a:rPr lang="en-GB" dirty="0"/>
              <a:t> </a:t>
            </a:r>
            <a:r>
              <a:rPr lang="en-GB" dirty="0" err="1"/>
              <a:t>sankcí</a:t>
            </a:r>
            <a:r>
              <a:rPr lang="en-GB" dirty="0"/>
              <a:t> za </a:t>
            </a:r>
            <a:r>
              <a:rPr lang="en-GB" dirty="0" err="1"/>
              <a:t>porušení</a:t>
            </a:r>
            <a:r>
              <a:rPr lang="en-GB" dirty="0"/>
              <a:t> </a:t>
            </a:r>
            <a:r>
              <a:rPr lang="en-GB" dirty="0" err="1"/>
              <a:t>dohodnutých</a:t>
            </a:r>
            <a:r>
              <a:rPr lang="en-GB" dirty="0"/>
              <a:t> </a:t>
            </a:r>
            <a:r>
              <a:rPr lang="en-GB" dirty="0" err="1"/>
              <a:t>pravidel</a:t>
            </a:r>
            <a:r>
              <a:rPr lang="en-GB" dirty="0"/>
              <a:t> </a:t>
            </a:r>
            <a:r>
              <a:rPr lang="en-GB" dirty="0" err="1"/>
              <a:t>fiskální</a:t>
            </a:r>
            <a:r>
              <a:rPr lang="en-GB" dirty="0"/>
              <a:t> </a:t>
            </a:r>
            <a:r>
              <a:rPr lang="en-GB" dirty="0" err="1"/>
              <a:t>disciplíny</a:t>
            </a:r>
            <a:r>
              <a:rPr lang="en-GB" dirty="0"/>
              <a:t>. </a:t>
            </a:r>
            <a:r>
              <a:rPr lang="en-GB" dirty="0" err="1"/>
              <a:t>Česko</a:t>
            </a:r>
            <a:r>
              <a:rPr lang="en-GB" dirty="0"/>
              <a:t> se k </a:t>
            </a:r>
            <a:r>
              <a:rPr lang="en-GB" dirty="0" err="1"/>
              <a:t>fiskálnímu</a:t>
            </a:r>
            <a:r>
              <a:rPr lang="en-GB" dirty="0"/>
              <a:t> </a:t>
            </a:r>
            <a:r>
              <a:rPr lang="en-GB" dirty="0" err="1"/>
              <a:t>paktu</a:t>
            </a:r>
            <a:r>
              <a:rPr lang="en-GB" dirty="0"/>
              <a:t> </a:t>
            </a:r>
            <a:r>
              <a:rPr lang="en-GB" dirty="0" err="1"/>
              <a:t>připojilo</a:t>
            </a:r>
            <a:r>
              <a:rPr lang="en-GB" dirty="0"/>
              <a:t> v </a:t>
            </a:r>
            <a:r>
              <a:rPr lang="en-GB" dirty="0" err="1"/>
              <a:t>roce</a:t>
            </a:r>
            <a:r>
              <a:rPr lang="en-GB" dirty="0"/>
              <a:t> 2019. </a:t>
            </a:r>
            <a:r>
              <a:rPr lang="en-GB" dirty="0" err="1"/>
              <a:t>Převládlo</a:t>
            </a:r>
            <a:r>
              <a:rPr lang="en-GB" dirty="0"/>
              <a:t> </a:t>
            </a:r>
            <a:r>
              <a:rPr lang="en-GB" dirty="0" err="1"/>
              <a:t>přesvědčení</a:t>
            </a:r>
            <a:r>
              <a:rPr lang="en-GB" dirty="0"/>
              <a:t>, </a:t>
            </a:r>
            <a:r>
              <a:rPr lang="en-GB" dirty="0" err="1"/>
              <a:t>že</a:t>
            </a:r>
            <a:r>
              <a:rPr lang="en-GB" dirty="0"/>
              <a:t> </a:t>
            </a:r>
            <a:r>
              <a:rPr lang="en-GB" dirty="0" err="1"/>
              <a:t>smlouva</a:t>
            </a:r>
            <a:r>
              <a:rPr lang="en-GB" dirty="0"/>
              <a:t> </a:t>
            </a:r>
            <a:r>
              <a:rPr lang="en-GB" dirty="0" err="1"/>
              <a:t>může</a:t>
            </a:r>
            <a:r>
              <a:rPr lang="en-GB" dirty="0"/>
              <a:t> </a:t>
            </a:r>
            <a:r>
              <a:rPr lang="en-GB" dirty="0" err="1"/>
              <a:t>být</a:t>
            </a:r>
            <a:r>
              <a:rPr lang="en-GB" dirty="0"/>
              <a:t> </a:t>
            </a:r>
            <a:r>
              <a:rPr lang="en-GB" dirty="0" err="1"/>
              <a:t>užitečná</a:t>
            </a:r>
            <a:r>
              <a:rPr lang="en-GB" dirty="0"/>
              <a:t> </a:t>
            </a:r>
            <a:r>
              <a:rPr lang="en-GB" dirty="0" err="1"/>
              <a:t>při</a:t>
            </a:r>
            <a:r>
              <a:rPr lang="en-GB" dirty="0"/>
              <a:t> </a:t>
            </a:r>
            <a:r>
              <a:rPr lang="en-GB" dirty="0" err="1"/>
              <a:t>ochraně</a:t>
            </a:r>
            <a:r>
              <a:rPr lang="en-GB" dirty="0"/>
              <a:t> </a:t>
            </a:r>
            <a:r>
              <a:rPr lang="en-GB" dirty="0" err="1"/>
              <a:t>finanční</a:t>
            </a:r>
            <a:r>
              <a:rPr lang="en-GB" dirty="0"/>
              <a:t> stability, </a:t>
            </a:r>
            <a:r>
              <a:rPr lang="en-GB" dirty="0" err="1"/>
              <a:t>která</a:t>
            </a:r>
            <a:r>
              <a:rPr lang="en-GB" dirty="0"/>
              <a:t> je pro zemi s </a:t>
            </a:r>
            <a:r>
              <a:rPr lang="en-GB" dirty="0" err="1"/>
              <a:t>vysoce</a:t>
            </a:r>
            <a:r>
              <a:rPr lang="en-GB" dirty="0"/>
              <a:t> </a:t>
            </a:r>
            <a:r>
              <a:rPr lang="en-GB" dirty="0" err="1"/>
              <a:t>otevřenou</a:t>
            </a:r>
            <a:r>
              <a:rPr lang="en-GB" dirty="0"/>
              <a:t> </a:t>
            </a:r>
            <a:r>
              <a:rPr lang="en-GB" dirty="0" err="1"/>
              <a:t>ekonomikou</a:t>
            </a:r>
            <a:r>
              <a:rPr lang="en-GB" dirty="0"/>
              <a:t> </a:t>
            </a:r>
            <a:r>
              <a:rPr lang="en-GB" dirty="0" err="1"/>
              <a:t>závislou</a:t>
            </a:r>
            <a:r>
              <a:rPr lang="en-GB" dirty="0"/>
              <a:t> </a:t>
            </a:r>
            <a:r>
              <a:rPr lang="en-GB" dirty="0" err="1"/>
              <a:t>na</a:t>
            </a:r>
            <a:r>
              <a:rPr lang="en-GB" dirty="0"/>
              <a:t> </a:t>
            </a:r>
            <a:r>
              <a:rPr lang="en-GB" dirty="0" err="1"/>
              <a:t>vnějším</a:t>
            </a:r>
            <a:r>
              <a:rPr lang="en-GB" dirty="0"/>
              <a:t> </a:t>
            </a:r>
            <a:r>
              <a:rPr lang="en-GB" dirty="0" err="1"/>
              <a:t>prostředí</a:t>
            </a:r>
            <a:r>
              <a:rPr lang="en-GB" dirty="0"/>
              <a:t> </a:t>
            </a:r>
            <a:r>
              <a:rPr lang="en-GB" dirty="0" err="1"/>
              <a:t>nezbytná</a:t>
            </a:r>
            <a:r>
              <a:rPr lang="en-GB" dirty="0"/>
              <a:t>. </a:t>
            </a:r>
            <a:r>
              <a:rPr lang="en-GB" dirty="0" err="1"/>
              <a:t>Finanční</a:t>
            </a:r>
            <a:r>
              <a:rPr lang="en-GB" dirty="0"/>
              <a:t> </a:t>
            </a:r>
            <a:r>
              <a:rPr lang="en-GB" dirty="0" err="1"/>
              <a:t>stabilita</a:t>
            </a:r>
            <a:r>
              <a:rPr lang="en-GB" dirty="0"/>
              <a:t> je </a:t>
            </a:r>
            <a:r>
              <a:rPr lang="en-GB" dirty="0" err="1"/>
              <a:t>přitom</a:t>
            </a:r>
            <a:r>
              <a:rPr lang="en-GB" dirty="0"/>
              <a:t> </a:t>
            </a:r>
            <a:r>
              <a:rPr lang="en-GB" dirty="0" err="1"/>
              <a:t>chápána</a:t>
            </a:r>
            <a:r>
              <a:rPr lang="en-GB" dirty="0"/>
              <a:t> </a:t>
            </a:r>
            <a:r>
              <a:rPr lang="en-GB" dirty="0" err="1"/>
              <a:t>jako</a:t>
            </a:r>
            <a:r>
              <a:rPr lang="en-GB" dirty="0"/>
              <a:t> „</a:t>
            </a:r>
            <a:r>
              <a:rPr lang="en-GB" dirty="0" err="1"/>
              <a:t>situace</a:t>
            </a:r>
            <a:r>
              <a:rPr lang="en-GB" dirty="0"/>
              <a:t>, </a:t>
            </a:r>
            <a:r>
              <a:rPr lang="en-GB" dirty="0" err="1"/>
              <a:t>kdy</a:t>
            </a:r>
            <a:r>
              <a:rPr lang="en-GB" dirty="0"/>
              <a:t> </a:t>
            </a:r>
            <a:r>
              <a:rPr lang="en-GB" dirty="0" err="1"/>
              <a:t>finanční</a:t>
            </a:r>
            <a:r>
              <a:rPr lang="en-GB" dirty="0"/>
              <a:t> </a:t>
            </a:r>
            <a:r>
              <a:rPr lang="en-GB" dirty="0" err="1"/>
              <a:t>systém</a:t>
            </a:r>
            <a:r>
              <a:rPr lang="en-GB" dirty="0"/>
              <a:t> </a:t>
            </a:r>
            <a:r>
              <a:rPr lang="en-GB" dirty="0" err="1"/>
              <a:t>plní</a:t>
            </a:r>
            <a:r>
              <a:rPr lang="en-GB" dirty="0"/>
              <a:t> </a:t>
            </a:r>
            <a:r>
              <a:rPr lang="en-GB" dirty="0" err="1"/>
              <a:t>své</a:t>
            </a:r>
            <a:r>
              <a:rPr lang="en-GB" dirty="0"/>
              <a:t> </a:t>
            </a:r>
            <a:r>
              <a:rPr lang="en-GB" dirty="0" err="1"/>
              <a:t>funkce</a:t>
            </a:r>
            <a:r>
              <a:rPr lang="en-GB" dirty="0"/>
              <a:t> bez </a:t>
            </a:r>
            <a:r>
              <a:rPr lang="en-GB" dirty="0" err="1"/>
              <a:t>závažných</a:t>
            </a:r>
            <a:r>
              <a:rPr lang="en-GB" dirty="0"/>
              <a:t> </a:t>
            </a:r>
            <a:r>
              <a:rPr lang="en-GB" dirty="0" err="1"/>
              <a:t>poruch</a:t>
            </a:r>
            <a:r>
              <a:rPr lang="en-GB" dirty="0"/>
              <a:t> a </a:t>
            </a:r>
            <a:r>
              <a:rPr lang="en-GB" dirty="0" err="1"/>
              <a:t>nežádoucích</a:t>
            </a:r>
            <a:r>
              <a:rPr lang="en-GB" dirty="0"/>
              <a:t> </a:t>
            </a:r>
            <a:r>
              <a:rPr lang="en-GB" dirty="0" err="1"/>
              <a:t>důsledků</a:t>
            </a:r>
            <a:r>
              <a:rPr lang="en-GB" dirty="0"/>
              <a:t> pro </a:t>
            </a:r>
            <a:r>
              <a:rPr lang="en-GB" dirty="0" err="1"/>
              <a:t>současný</a:t>
            </a:r>
            <a:r>
              <a:rPr lang="en-GB" dirty="0"/>
              <a:t> </a:t>
            </a:r>
            <a:r>
              <a:rPr lang="en-GB" dirty="0" err="1"/>
              <a:t>i</a:t>
            </a:r>
            <a:r>
              <a:rPr lang="en-GB" dirty="0"/>
              <a:t> </a:t>
            </a:r>
            <a:r>
              <a:rPr lang="en-GB" dirty="0" err="1"/>
              <a:t>budoucí</a:t>
            </a:r>
            <a:r>
              <a:rPr lang="en-GB" dirty="0"/>
              <a:t> </a:t>
            </a:r>
            <a:r>
              <a:rPr lang="en-GB" dirty="0" err="1"/>
              <a:t>vývoj</a:t>
            </a:r>
            <a:r>
              <a:rPr lang="en-GB" dirty="0"/>
              <a:t> </a:t>
            </a:r>
            <a:r>
              <a:rPr lang="en-GB" dirty="0" err="1"/>
              <a:t>ekonomiky</a:t>
            </a:r>
            <a:r>
              <a:rPr lang="en-GB" dirty="0"/>
              <a:t> </a:t>
            </a:r>
            <a:r>
              <a:rPr lang="en-GB" dirty="0" err="1"/>
              <a:t>jako</a:t>
            </a:r>
            <a:r>
              <a:rPr lang="en-GB" dirty="0"/>
              <a:t> </a:t>
            </a:r>
            <a:r>
              <a:rPr lang="en-GB" dirty="0" err="1"/>
              <a:t>celku</a:t>
            </a:r>
            <a:r>
              <a:rPr lang="en-GB" dirty="0"/>
              <a:t> a </a:t>
            </a:r>
            <a:r>
              <a:rPr lang="en-GB" dirty="0" err="1"/>
              <a:t>zároveň</a:t>
            </a:r>
            <a:r>
              <a:rPr lang="en-GB" dirty="0"/>
              <a:t> </a:t>
            </a:r>
            <a:r>
              <a:rPr lang="en-GB" dirty="0" err="1"/>
              <a:t>vykazuje</a:t>
            </a:r>
            <a:r>
              <a:rPr lang="en-GB" dirty="0"/>
              <a:t> </a:t>
            </a:r>
            <a:r>
              <a:rPr lang="en-GB" dirty="0" err="1"/>
              <a:t>vysokou</a:t>
            </a:r>
            <a:r>
              <a:rPr lang="en-GB" dirty="0"/>
              <a:t> </a:t>
            </a:r>
            <a:r>
              <a:rPr lang="en-GB" dirty="0" err="1"/>
              <a:t>míru</a:t>
            </a:r>
            <a:r>
              <a:rPr lang="en-GB" dirty="0"/>
              <a:t> </a:t>
            </a:r>
            <a:r>
              <a:rPr lang="en-GB" dirty="0" err="1"/>
              <a:t>odolnosti</a:t>
            </a:r>
            <a:r>
              <a:rPr lang="en-GB" dirty="0"/>
              <a:t> </a:t>
            </a:r>
            <a:r>
              <a:rPr lang="en-GB" dirty="0" err="1"/>
              <a:t>vůči</a:t>
            </a:r>
            <a:r>
              <a:rPr lang="en-GB" dirty="0"/>
              <a:t> </a:t>
            </a:r>
            <a:r>
              <a:rPr lang="en-GB" dirty="0" err="1"/>
              <a:t>šokům</a:t>
            </a:r>
            <a:r>
              <a:rPr lang="en-GB" dirty="0"/>
              <a:t>“ (ČNB). K </a:t>
            </a:r>
            <a:r>
              <a:rPr lang="en-GB" dirty="0" err="1"/>
              <a:t>dosažení</a:t>
            </a:r>
            <a:r>
              <a:rPr lang="en-GB" dirty="0"/>
              <a:t> </a:t>
            </a:r>
            <a:r>
              <a:rPr lang="en-GB" dirty="0" err="1"/>
              <a:t>takto</a:t>
            </a:r>
            <a:r>
              <a:rPr lang="en-GB" dirty="0"/>
              <a:t> </a:t>
            </a:r>
            <a:r>
              <a:rPr lang="en-GB" dirty="0" err="1"/>
              <a:t>pojaté</a:t>
            </a:r>
            <a:r>
              <a:rPr lang="en-GB" dirty="0"/>
              <a:t> </a:t>
            </a:r>
            <a:r>
              <a:rPr lang="en-GB" dirty="0" err="1"/>
              <a:t>finanční</a:t>
            </a:r>
            <a:r>
              <a:rPr lang="en-GB" dirty="0"/>
              <a:t> stability </a:t>
            </a:r>
            <a:r>
              <a:rPr lang="en-GB" dirty="0" err="1"/>
              <a:t>má</a:t>
            </a:r>
            <a:r>
              <a:rPr lang="en-GB" dirty="0"/>
              <a:t> v </a:t>
            </a:r>
            <a:r>
              <a:rPr lang="en-GB" dirty="0" err="1"/>
              <a:t>Česku</a:t>
            </a:r>
            <a:r>
              <a:rPr lang="en-GB" dirty="0"/>
              <a:t> </a:t>
            </a:r>
            <a:r>
              <a:rPr lang="en-GB" dirty="0" err="1"/>
              <a:t>napomáhat</a:t>
            </a:r>
            <a:r>
              <a:rPr lang="en-GB" dirty="0"/>
              <a:t> </a:t>
            </a:r>
            <a:r>
              <a:rPr lang="en-GB" dirty="0" err="1"/>
              <a:t>finanční</a:t>
            </a:r>
            <a:r>
              <a:rPr lang="en-GB" dirty="0"/>
              <a:t> </a:t>
            </a:r>
            <a:r>
              <a:rPr lang="en-GB" dirty="0" err="1"/>
              <a:t>ústava</a:t>
            </a:r>
            <a:r>
              <a:rPr lang="en-GB" dirty="0"/>
              <a:t>, </a:t>
            </a:r>
            <a:r>
              <a:rPr lang="en-GB" dirty="0" err="1"/>
              <a:t>na</a:t>
            </a:r>
            <a:r>
              <a:rPr lang="en-GB" dirty="0"/>
              <a:t> </a:t>
            </a:r>
            <a:r>
              <a:rPr lang="en-GB" dirty="0" err="1"/>
              <a:t>jejímž</a:t>
            </a:r>
            <a:r>
              <a:rPr lang="en-GB" dirty="0"/>
              <a:t> </a:t>
            </a:r>
            <a:r>
              <a:rPr lang="en-GB" dirty="0" err="1"/>
              <a:t>základě</a:t>
            </a:r>
            <a:r>
              <a:rPr lang="en-GB" dirty="0"/>
              <a:t> je </a:t>
            </a:r>
            <a:r>
              <a:rPr lang="en-GB" dirty="0" err="1"/>
              <a:t>zřízená</a:t>
            </a:r>
            <a:r>
              <a:rPr lang="en-GB" dirty="0"/>
              <a:t> </a:t>
            </a:r>
            <a:r>
              <a:rPr lang="en-GB" dirty="0" err="1"/>
              <a:t>Národní</a:t>
            </a:r>
            <a:r>
              <a:rPr lang="en-GB" dirty="0"/>
              <a:t> </a:t>
            </a:r>
            <a:r>
              <a:rPr lang="en-GB" dirty="0" err="1"/>
              <a:t>rozpočtová</a:t>
            </a:r>
            <a:r>
              <a:rPr lang="en-GB" dirty="0"/>
              <a:t> </a:t>
            </a:r>
            <a:r>
              <a:rPr lang="en-GB" dirty="0" err="1"/>
              <a:t>rada</a:t>
            </a:r>
            <a:r>
              <a:rPr lang="en-GB" dirty="0"/>
              <a:t>, </a:t>
            </a:r>
            <a:r>
              <a:rPr lang="en-GB" dirty="0" err="1"/>
              <a:t>jakožto</a:t>
            </a:r>
            <a:r>
              <a:rPr lang="en-GB" dirty="0"/>
              <a:t> </a:t>
            </a:r>
            <a:r>
              <a:rPr lang="en-GB" dirty="0" err="1"/>
              <a:t>funkčně</a:t>
            </a:r>
            <a:r>
              <a:rPr lang="en-GB" dirty="0"/>
              <a:t>, </a:t>
            </a:r>
            <a:r>
              <a:rPr lang="en-GB" dirty="0" err="1"/>
              <a:t>finančně</a:t>
            </a:r>
            <a:r>
              <a:rPr lang="en-GB" dirty="0"/>
              <a:t> a </a:t>
            </a:r>
            <a:r>
              <a:rPr lang="en-GB" dirty="0" err="1"/>
              <a:t>personálně</a:t>
            </a:r>
            <a:r>
              <a:rPr lang="en-GB" dirty="0"/>
              <a:t> </a:t>
            </a:r>
            <a:r>
              <a:rPr lang="en-GB" dirty="0" err="1"/>
              <a:t>nezávislý</a:t>
            </a:r>
            <a:r>
              <a:rPr lang="en-GB" dirty="0"/>
              <a:t> </a:t>
            </a:r>
            <a:r>
              <a:rPr lang="en-GB" dirty="0" err="1"/>
              <a:t>orgán</a:t>
            </a:r>
            <a:r>
              <a:rPr lang="en-GB" dirty="0"/>
              <a:t>, </a:t>
            </a:r>
            <a:r>
              <a:rPr lang="en-GB" dirty="0" err="1"/>
              <a:t>jehož</a:t>
            </a:r>
            <a:r>
              <a:rPr lang="en-GB" dirty="0"/>
              <a:t> </a:t>
            </a:r>
            <a:r>
              <a:rPr lang="en-GB" dirty="0" err="1"/>
              <a:t>cílem</a:t>
            </a:r>
            <a:r>
              <a:rPr lang="en-GB" dirty="0"/>
              <a:t> </a:t>
            </a:r>
            <a:r>
              <a:rPr lang="en-GB" dirty="0" err="1"/>
              <a:t>bude</a:t>
            </a:r>
            <a:r>
              <a:rPr lang="en-GB" dirty="0"/>
              <a:t> </a:t>
            </a:r>
            <a:r>
              <a:rPr lang="en-GB" dirty="0" err="1"/>
              <a:t>sledovat</a:t>
            </a:r>
            <a:r>
              <a:rPr lang="en-GB" dirty="0"/>
              <a:t> a </a:t>
            </a:r>
            <a:r>
              <a:rPr lang="en-GB" dirty="0" err="1"/>
              <a:t>vyhodnocovat</a:t>
            </a:r>
            <a:r>
              <a:rPr lang="en-GB" dirty="0"/>
              <a:t> </a:t>
            </a:r>
            <a:r>
              <a:rPr lang="en-GB" dirty="0" err="1"/>
              <a:t>plnění</a:t>
            </a:r>
            <a:r>
              <a:rPr lang="en-GB" dirty="0"/>
              <a:t> </a:t>
            </a:r>
            <a:r>
              <a:rPr lang="en-GB" dirty="0" err="1"/>
              <a:t>rozpočtových</a:t>
            </a:r>
            <a:r>
              <a:rPr lang="en-GB" dirty="0"/>
              <a:t> </a:t>
            </a:r>
            <a:r>
              <a:rPr lang="en-GB" dirty="0" err="1"/>
              <a:t>cílů</a:t>
            </a:r>
            <a:r>
              <a:rPr lang="en-GB" dirty="0"/>
              <a:t> </a:t>
            </a:r>
            <a:r>
              <a:rPr lang="en-GB" dirty="0" err="1"/>
              <a:t>vlády</a:t>
            </a:r>
            <a:r>
              <a:rPr lang="en-GB" dirty="0"/>
              <a:t>. </a:t>
            </a:r>
            <a:r>
              <a:rPr lang="en-GB" dirty="0" err="1"/>
              <a:t>Inspirace</a:t>
            </a:r>
            <a:r>
              <a:rPr lang="en-GB" dirty="0"/>
              <a:t> </a:t>
            </a:r>
            <a:r>
              <a:rPr lang="en-GB" dirty="0" err="1"/>
              <a:t>zkušenostmi</a:t>
            </a:r>
            <a:r>
              <a:rPr lang="en-GB" dirty="0"/>
              <a:t> s </a:t>
            </a:r>
            <a:r>
              <a:rPr lang="en-GB" dirty="0" err="1"/>
              <a:t>centrální</a:t>
            </a:r>
            <a:r>
              <a:rPr lang="en-GB" dirty="0"/>
              <a:t> </a:t>
            </a:r>
            <a:r>
              <a:rPr lang="en-GB" dirty="0" err="1"/>
              <a:t>bankou</a:t>
            </a:r>
            <a:r>
              <a:rPr lang="en-GB" dirty="0"/>
              <a:t> (ČNB) – </a:t>
            </a:r>
            <a:r>
              <a:rPr lang="en-GB" dirty="0" err="1"/>
              <a:t>nejvyšší</a:t>
            </a:r>
            <a:r>
              <a:rPr lang="en-GB" dirty="0"/>
              <a:t> </a:t>
            </a:r>
            <a:r>
              <a:rPr lang="en-GB" dirty="0" err="1"/>
              <a:t>odbornou</a:t>
            </a:r>
            <a:r>
              <a:rPr lang="en-GB" dirty="0"/>
              <a:t> </a:t>
            </a:r>
            <a:r>
              <a:rPr lang="en-GB" dirty="0" err="1"/>
              <a:t>autoritou</a:t>
            </a:r>
            <a:r>
              <a:rPr lang="en-GB" dirty="0"/>
              <a:t> v </a:t>
            </a:r>
            <a:r>
              <a:rPr lang="en-GB" dirty="0" err="1"/>
              <a:t>monetární</a:t>
            </a:r>
            <a:r>
              <a:rPr lang="en-GB" dirty="0"/>
              <a:t> </a:t>
            </a:r>
            <a:r>
              <a:rPr lang="en-GB" dirty="0" err="1"/>
              <a:t>sféře</a:t>
            </a:r>
            <a:r>
              <a:rPr lang="en-GB" dirty="0"/>
              <a:t>, </a:t>
            </a:r>
            <a:r>
              <a:rPr lang="en-GB" dirty="0" err="1"/>
              <a:t>která</a:t>
            </a:r>
            <a:r>
              <a:rPr lang="en-GB" dirty="0"/>
              <a:t> </a:t>
            </a:r>
            <a:r>
              <a:rPr lang="en-GB" dirty="0" err="1"/>
              <a:t>nerozhoduje</a:t>
            </a:r>
            <a:r>
              <a:rPr lang="en-GB" dirty="0"/>
              <a:t> pod </a:t>
            </a:r>
            <a:r>
              <a:rPr lang="en-GB" dirty="0" err="1"/>
              <a:t>tlakem</a:t>
            </a:r>
            <a:r>
              <a:rPr lang="en-GB" dirty="0"/>
              <a:t> </a:t>
            </a:r>
            <a:r>
              <a:rPr lang="en-GB" dirty="0" err="1"/>
              <a:t>politiků</a:t>
            </a:r>
            <a:r>
              <a:rPr lang="en-GB" dirty="0"/>
              <a:t> (</a:t>
            </a:r>
            <a:r>
              <a:rPr lang="en-GB" dirty="0" err="1"/>
              <a:t>alespoň</a:t>
            </a:r>
            <a:r>
              <a:rPr lang="en-GB" dirty="0"/>
              <a:t> ne </a:t>
            </a:r>
            <a:r>
              <a:rPr lang="en-GB" dirty="0" err="1"/>
              <a:t>bezprostředním</a:t>
            </a:r>
            <a:r>
              <a:rPr lang="en-GB" dirty="0"/>
              <a:t>) – je </a:t>
            </a:r>
            <a:r>
              <a:rPr lang="en-GB" dirty="0" err="1"/>
              <a:t>zcela</a:t>
            </a:r>
            <a:r>
              <a:rPr lang="en-GB" dirty="0"/>
              <a:t> </a:t>
            </a:r>
            <a:r>
              <a:rPr lang="en-GB" dirty="0" err="1"/>
              <a:t>zřejmá</a:t>
            </a:r>
            <a:r>
              <a:rPr lang="en-GB" dirty="0"/>
              <a:t>. </a:t>
            </a:r>
            <a:r>
              <a:rPr lang="en-GB" dirty="0" err="1"/>
              <a:t>Finanční</a:t>
            </a:r>
            <a:r>
              <a:rPr lang="en-GB" dirty="0"/>
              <a:t> </a:t>
            </a:r>
            <a:r>
              <a:rPr lang="en-GB" dirty="0" err="1"/>
              <a:t>ústava</a:t>
            </a:r>
            <a:r>
              <a:rPr lang="en-GB" dirty="0"/>
              <a:t> </a:t>
            </a:r>
            <a:r>
              <a:rPr lang="en-GB" dirty="0" err="1"/>
              <a:t>stanovila</a:t>
            </a:r>
            <a:r>
              <a:rPr lang="en-GB" dirty="0"/>
              <a:t> </a:t>
            </a:r>
            <a:r>
              <a:rPr lang="en-GB" dirty="0" err="1"/>
              <a:t>maximální</a:t>
            </a:r>
            <a:r>
              <a:rPr lang="en-GB" dirty="0"/>
              <a:t> limit pro </a:t>
            </a:r>
            <a:r>
              <a:rPr lang="en-GB" dirty="0" err="1"/>
              <a:t>výši</a:t>
            </a:r>
            <a:r>
              <a:rPr lang="en-GB" dirty="0"/>
              <a:t> </a:t>
            </a:r>
            <a:r>
              <a:rPr lang="en-GB" dirty="0" err="1"/>
              <a:t>veřejného</a:t>
            </a:r>
            <a:r>
              <a:rPr lang="en-GB" dirty="0"/>
              <a:t> </a:t>
            </a:r>
            <a:r>
              <a:rPr lang="en-GB" dirty="0" err="1"/>
              <a:t>dluhu</a:t>
            </a:r>
            <a:r>
              <a:rPr lang="en-GB" dirty="0"/>
              <a:t> a </a:t>
            </a:r>
            <a:r>
              <a:rPr lang="en-GB" dirty="0" err="1"/>
              <a:t>zavedla</a:t>
            </a:r>
            <a:r>
              <a:rPr lang="en-GB" dirty="0"/>
              <a:t> </a:t>
            </a:r>
            <a:r>
              <a:rPr lang="en-GB" dirty="0" err="1"/>
              <a:t>tzv</a:t>
            </a:r>
            <a:r>
              <a:rPr lang="en-GB" dirty="0"/>
              <a:t>. </a:t>
            </a:r>
            <a:r>
              <a:rPr lang="en-GB" dirty="0" err="1"/>
              <a:t>dluhovou</a:t>
            </a:r>
            <a:r>
              <a:rPr lang="en-GB" dirty="0"/>
              <a:t> </a:t>
            </a:r>
            <a:r>
              <a:rPr lang="en-GB" dirty="0" err="1"/>
              <a:t>brzdu</a:t>
            </a:r>
            <a:r>
              <a:rPr lang="en-GB" dirty="0"/>
              <a:t> v </a:t>
            </a:r>
            <a:r>
              <a:rPr lang="en-GB" dirty="0" err="1"/>
              <a:t>podobě</a:t>
            </a:r>
            <a:r>
              <a:rPr lang="en-GB" dirty="0"/>
              <a:t> </a:t>
            </a:r>
            <a:r>
              <a:rPr lang="en-GB" dirty="0" err="1"/>
              <a:t>opatření</a:t>
            </a:r>
            <a:r>
              <a:rPr lang="en-GB" dirty="0"/>
              <a:t> k </a:t>
            </a:r>
            <a:r>
              <a:rPr lang="en-GB" dirty="0" err="1"/>
              <a:t>zamezení</a:t>
            </a:r>
            <a:r>
              <a:rPr lang="en-GB" dirty="0"/>
              <a:t> </a:t>
            </a:r>
            <a:r>
              <a:rPr lang="en-GB" dirty="0" err="1"/>
              <a:t>dalšího</a:t>
            </a:r>
            <a:r>
              <a:rPr lang="en-GB" dirty="0"/>
              <a:t> </a:t>
            </a:r>
            <a:r>
              <a:rPr lang="en-GB" dirty="0" err="1"/>
              <a:t>zadlužování</a:t>
            </a:r>
            <a:r>
              <a:rPr lang="en-GB" dirty="0"/>
              <a:t>, </a:t>
            </a:r>
            <a:r>
              <a:rPr lang="en-GB" dirty="0" err="1"/>
              <a:t>která</a:t>
            </a:r>
            <a:r>
              <a:rPr lang="en-GB" dirty="0"/>
              <a:t> </a:t>
            </a:r>
            <a:r>
              <a:rPr lang="en-GB" dirty="0" err="1"/>
              <a:t>bude</a:t>
            </a:r>
            <a:r>
              <a:rPr lang="en-GB" dirty="0"/>
              <a:t> </a:t>
            </a:r>
            <a:r>
              <a:rPr lang="en-GB" dirty="0" err="1"/>
              <a:t>aktivizována</a:t>
            </a:r>
            <a:r>
              <a:rPr lang="en-GB" dirty="0"/>
              <a:t> </a:t>
            </a:r>
            <a:r>
              <a:rPr lang="en-GB" dirty="0" err="1"/>
              <a:t>při</a:t>
            </a:r>
            <a:r>
              <a:rPr lang="en-GB" dirty="0"/>
              <a:t> </a:t>
            </a:r>
            <a:r>
              <a:rPr lang="en-GB" dirty="0" err="1"/>
              <a:t>dosažení</a:t>
            </a:r>
            <a:r>
              <a:rPr lang="en-GB" dirty="0"/>
              <a:t> </a:t>
            </a:r>
            <a:r>
              <a:rPr lang="en-GB" dirty="0" err="1"/>
              <a:t>veřejného</a:t>
            </a:r>
            <a:r>
              <a:rPr lang="en-GB" dirty="0"/>
              <a:t> </a:t>
            </a:r>
            <a:r>
              <a:rPr lang="en-GB" dirty="0" err="1"/>
              <a:t>dluhu</a:t>
            </a:r>
            <a:r>
              <a:rPr lang="en-GB" dirty="0"/>
              <a:t> </a:t>
            </a:r>
            <a:r>
              <a:rPr lang="en-GB" dirty="0" err="1"/>
              <a:t>ve</a:t>
            </a:r>
            <a:r>
              <a:rPr lang="en-GB" dirty="0"/>
              <a:t> </a:t>
            </a:r>
            <a:r>
              <a:rPr lang="en-GB" dirty="0" err="1"/>
              <a:t>výši</a:t>
            </a:r>
            <a:r>
              <a:rPr lang="en-GB" dirty="0"/>
              <a:t> 55 % HDP.</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Základní cíle:</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Utlumit výkyvy hospodářského cyklu,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Přispět k rychlému ekonomickému růstu při zachování vysoké zaměstnanosti a stabilní cenové úrovně.</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Do 30. let 20. století převládal liberální přístup k hospodářství. Hlavní směry ekonomické teorie (ať už klasická škola politické ekonomie či ekonomie neoklasická) vycházely z víry v samoregulační schopnost hospodářství, kdy ekonomika je schopna dlouhodobě dosahovat výstupu na úrovni potenciálního produktu. V tomto liberálním přístupu k hospodářství tedy nebylo místo pro aktivní hospodářskou politiku. Úkolem státu bylo hlavně vytvářet podmínky pro fungování tržního mechanismu. Od 20. let 20. století dochází k přehodnocování názorů na schopnost ekonomiky dosahovat výkonu na úrovni potenciálního produktu. Podnětem přehodnocení platnosti postulátů neoklasické ekonomie bylo opakování hospodářských poklesů, jejich prohlubování a zkracování amplitudy hospodářského cyklu. Dochází k odklonu od liberálního nahlížení na fungování hospodářství a přiklonění se k názoru, že v nových podmínkách (rozvinutá společnost, existence nedokonale konkurenčních struktur, nepružnost mezd, nejistota…) není tržní mechanismus schopen zabezpečit výkon ekonomiky odpovídající potenciálnímu produktu. Zde se tedy otvírá prostor pro aktivní hospodářskou politiku. Cílem státu je zajistit stabilitu a rovnováhu hospodářství. Hospodářská politika je pojímána jako politika stabilizační a jejími základními </a:t>
            </a:r>
            <a:r>
              <a:rPr lang="cs-CZ" dirty="0" err="1"/>
              <a:t>cíly</a:t>
            </a:r>
            <a:r>
              <a:rPr lang="cs-CZ" dirty="0"/>
              <a:t> je dosažení plné zaměstnanosti a cenové stability. Podporovat ekonomický růst a vnější rovnováhu.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 70. letech se objevila </a:t>
            </a:r>
            <a:r>
              <a:rPr lang="cs-CZ" dirty="0" err="1"/>
              <a:t>slumflace</a:t>
            </a:r>
            <a:r>
              <a:rPr lang="cs-CZ" dirty="0"/>
              <a:t>, kterou poptávkově orientovaná keynesiánská ekonomie nedokázala vysvětlit. Dochází opět k přiklonění k liberální ekonomii a nástupu konzervativních směrů ekonomických teorií. Cíle hospodářské politiky jsou zredukovány na zajištění cenové stability (cíl prioritní), plná zaměstnanost je cílem podřízeným. Podle nástrojů rozlišujeme hospodářskou politiku fiskální, monetární, vnější obchodní a důchodovou. </a:t>
            </a:r>
            <a:endParaRPr lang="cs-CZ" dirty="0"/>
          </a:p>
        </p:txBody>
      </p:sp>
      <p:sp>
        <p:nvSpPr>
          <p:cNvPr id="4" name="Zástupný symbol pro číslo snímku 3"/>
          <p:cNvSpPr>
            <a:spLocks noGrp="1"/>
          </p:cNvSpPr>
          <p:nvPr>
            <p:ph type="sldNum" sz="quarter" idx="5"/>
          </p:nvPr>
        </p:nvSpPr>
        <p:spPr/>
        <p:txBody>
          <a:bodyPr/>
          <a:lstStyle/>
          <a:p>
            <a:fld id="{62CEEDF1-2ADB-4F36-A6A0-E0A9FDD1C6FA}" type="slidenum">
              <a:rPr lang="cs-CZ" smtClean="0"/>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matchingName="Vertical Title and Text">
  <p:cSld name="Vertical Title and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Title and Content">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6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6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 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fld>
            <a:endParaRPr 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7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1_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C00000"/>
                </a:solidFill>
                <a:latin typeface="Verdana" panose="020B0604030504040204"/>
                <a:cs typeface="Verdana" panose="020B0604030504040204"/>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ltLang="cs-CZ"/>
          </a:p>
        </p:txBody>
      </p:sp>
      <p:sp>
        <p:nvSpPr>
          <p:cNvPr id="3" name="Zástupný symbol pro zápatí 4"/>
          <p:cNvSpPr>
            <a:spLocks noGrp="1"/>
          </p:cNvSpPr>
          <p:nvPr>
            <p:ph type="ftr" sz="quarter" idx="11"/>
          </p:nvPr>
        </p:nvSpPr>
        <p:spPr/>
        <p:txBody>
          <a:bodyPr/>
          <a:lstStyle>
            <a:lvl1pPr>
              <a:defRPr/>
            </a:lvl1pPr>
          </a:lstStyle>
          <a:p>
            <a:pPr>
              <a:defRPr/>
            </a:pPr>
            <a:endParaRPr lang="cs-CZ" altLang="cs-CZ"/>
          </a:p>
        </p:txBody>
      </p:sp>
      <p:sp>
        <p:nvSpPr>
          <p:cNvPr id="4" name="Zástupný symbol pro číslo snímku 5"/>
          <p:cNvSpPr>
            <a:spLocks noGrp="1"/>
          </p:cNvSpPr>
          <p:nvPr>
            <p:ph type="sldNum" sz="quarter" idx="12"/>
          </p:nvPr>
        </p:nvSpPr>
        <p:spPr/>
        <p:txBody>
          <a:bodyPr/>
          <a:lstStyle>
            <a:lvl1pPr>
              <a:defRPr/>
            </a:lvl1pPr>
          </a:lstStyle>
          <a:p>
            <a:fld id="{21C1BF97-E0B6-4A93-97A9-AEF195327F6F}" type="slidenum">
              <a:rPr lang="cs-CZ" altLang="cs-CZ"/>
            </a:fld>
            <a:endParaRPr lang="cs-CZ" alt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Two Content">
  <p:cSld name="Two Conten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Comparison">
  <p:cSld name="Comparison">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Title Only">
  <p:cSld name="Title 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matchingName="Content with Caption">
  <p:cSld name="Content with Caption">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matchingName="Picture with Caption">
  <p:cSld name="Picture with Caption">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matchingName="Title and Vertical Text">
  <p:cSld name="Title and Vertical 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fld>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6" Type="http://schemas.openxmlformats.org/officeDocument/2006/relationships/theme" Target="../theme/theme1.xml"/><Relationship Id="rId35" Type="http://schemas.openxmlformats.org/officeDocument/2006/relationships/image" Target="../media/image2.png"/><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5"/>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10.emf"/><Relationship Id="rId1"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3.xml"/><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2.xml"/><Relationship Id="rId2" Type="http://schemas.openxmlformats.org/officeDocument/2006/relationships/image" Target="../media/image12.wmf"/><Relationship Id="rId1" Type="http://schemas.openxmlformats.org/officeDocument/2006/relationships/oleObject" Target="../embeddings/oleObject2.bin"/></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34.xml"/><Relationship Id="rId2" Type="http://schemas.openxmlformats.org/officeDocument/2006/relationships/image" Target="../media/image15.wmf"/><Relationship Id="rId1" Type="http://schemas.openxmlformats.org/officeDocument/2006/relationships/oleObject" Target="../embeddings/oleObject3.bin"/></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image" Target="../media/image16.jpeg"/></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marL="0" lvl="0" indent="0" algn="ctr" rtl="0">
              <a:lnSpc>
                <a:spcPct val="150000"/>
              </a:lnSpc>
              <a:spcBef>
                <a:spcPts val="0"/>
              </a:spcBef>
              <a:spcAft>
                <a:spcPts val="0"/>
              </a:spcAft>
              <a:buClr>
                <a:srgbClr val="D10202"/>
              </a:buClr>
              <a:buSzPts val="4400"/>
              <a:buFont typeface="Calibri" panose="020F0502020204030204"/>
              <a:buNone/>
            </a:pPr>
            <a:r>
              <a:rPr lang="cs-CZ" b="1" dirty="0">
                <a:solidFill>
                  <a:srgbClr val="D10202"/>
                </a:solidFill>
              </a:rPr>
              <a:t>Makroekonomie</a:t>
            </a:r>
            <a:br>
              <a:rPr lang="cs-CZ" b="1" dirty="0">
                <a:solidFill>
                  <a:srgbClr val="D10202"/>
                </a:solidFill>
              </a:rPr>
            </a:br>
            <a:r>
              <a:rPr lang="cs-CZ" b="1" dirty="0">
                <a:solidFill>
                  <a:srgbClr val="D10202"/>
                </a:solidFill>
              </a:rPr>
              <a:t>Fiskální politika státu, státní rozpočet</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13. 03. 2024</a:t>
            </a:r>
            <a:endParaRPr lang="cs-CZ" sz="1800" b="1" u="none" dirty="0">
              <a:solidFill>
                <a:schemeClr val="dk1"/>
              </a:solidFill>
              <a:latin typeface="Calibri" panose="020F0502020204030204"/>
              <a:ea typeface="Calibri" panose="020F0502020204030204"/>
              <a:cs typeface="Calibri" panose="020F0502020204030204"/>
              <a:sym typeface="Calibri" panose="020F0502020204030204"/>
            </a:endParaRP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6" name="Google Shape;90;p13"/>
          <p:cNvSpPr txBox="1"/>
          <p:nvPr/>
        </p:nvSpPr>
        <p:spPr>
          <a:xfrm>
            <a:off x="464234" y="5604868"/>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panose="020F0502020204030204"/>
              <a:buNone/>
            </a:pP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Autor: doc. Ing. Magdaléna </a:t>
            </a:r>
            <a:r>
              <a:rPr lang="cs-CZ" sz="1800" b="1" i="0" u="none" strike="noStrike" cap="none" dirty="0" err="1">
                <a:solidFill>
                  <a:schemeClr val="dk1"/>
                </a:solidFill>
                <a:latin typeface="Calibri" panose="020F0502020204030204"/>
                <a:ea typeface="Calibri" panose="020F0502020204030204"/>
                <a:cs typeface="Calibri" panose="020F0502020204030204"/>
                <a:sym typeface="Calibri" panose="020F0502020204030204"/>
              </a:rPr>
              <a:t>Drastichová</a:t>
            </a: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 Ph.D.</a:t>
            </a:r>
            <a:endParaRPr lang="cs-CZ" dirty="0"/>
          </a:p>
          <a:p>
            <a:pPr marL="0" marR="0" lvl="0" indent="0" algn="l" rtl="0">
              <a:spcBef>
                <a:spcPts val="0"/>
              </a:spcBef>
              <a:spcAft>
                <a:spcPts val="0"/>
              </a:spcAft>
              <a:buClr>
                <a:schemeClr val="dk1"/>
              </a:buClr>
              <a:buSzPts val="1600"/>
              <a:buFont typeface="Calibri" panose="020F0502020204030204"/>
              <a:buNone/>
            </a:pPr>
            <a:endParaRPr sz="16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04935" y="6426809"/>
            <a:ext cx="102870" cy="208915"/>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libri" panose="020F0502020204030204"/>
                <a:cs typeface="Calibri" panose="020F0502020204030204"/>
              </a:rPr>
              <a:t>4</a:t>
            </a:r>
            <a:endParaRPr sz="1200">
              <a:latin typeface="Calibri" panose="020F0502020204030204"/>
              <a:cs typeface="Calibri" panose="020F0502020204030204"/>
            </a:endParaRPr>
          </a:p>
        </p:txBody>
      </p:sp>
      <p:sp>
        <p:nvSpPr>
          <p:cNvPr id="4" name="Obdélník 3"/>
          <p:cNvSpPr/>
          <p:nvPr/>
        </p:nvSpPr>
        <p:spPr>
          <a:xfrm>
            <a:off x="533400" y="1295400"/>
            <a:ext cx="8197138" cy="2862322"/>
          </a:xfrm>
          <a:prstGeom prst="rect">
            <a:avLst/>
          </a:prstGeom>
        </p:spPr>
        <p:txBody>
          <a:bodyPr wrap="square">
            <a:spAutoFit/>
          </a:bodyPr>
          <a:lstStyle/>
          <a:p>
            <a:pPr marL="285750" indent="-285750" algn="just">
              <a:buFont typeface="Wingdings" panose="05000000000000000000" pitchFamily="2" charset="2"/>
              <a:buChar char="q"/>
            </a:pPr>
            <a:r>
              <a:rPr lang="cs-CZ" sz="1800" b="1" dirty="0"/>
              <a:t>70. léta: </a:t>
            </a:r>
            <a:r>
              <a:rPr lang="cs-CZ" sz="1800" dirty="0"/>
              <a:t>objevení </a:t>
            </a:r>
            <a:r>
              <a:rPr lang="cs-CZ" sz="1800" b="1" dirty="0">
                <a:solidFill>
                  <a:srgbClr val="FF0000"/>
                </a:solidFill>
              </a:rPr>
              <a:t>SLUMFLACE</a:t>
            </a:r>
            <a:r>
              <a:rPr lang="cs-CZ" sz="1800" dirty="0"/>
              <a:t> – </a:t>
            </a:r>
            <a:r>
              <a:rPr lang="cs-CZ" sz="1800" b="1" dirty="0"/>
              <a:t>POPTÁVKOVĚ ORIENTOVANÁ KEYNESIÁNSKÁ EKONOMIE nedokázala vysvětlit: </a:t>
            </a:r>
            <a:endParaRPr lang="cs-CZ" sz="1800" b="1" dirty="0"/>
          </a:p>
          <a:p>
            <a:pPr marL="285750" indent="-285750" algn="just">
              <a:buFont typeface="Wingdings" panose="05000000000000000000" pitchFamily="2" charset="2"/>
              <a:buChar char="Ø"/>
            </a:pPr>
            <a:r>
              <a:rPr lang="cs-CZ" sz="1800" dirty="0"/>
              <a:t>opět </a:t>
            </a:r>
            <a:r>
              <a:rPr lang="cs-CZ" sz="1800" b="1" dirty="0"/>
              <a:t>příklon k liberální ekonomii a nástupu konzervativních směrů ekonomických teorií. </a:t>
            </a:r>
            <a:endParaRPr lang="cs-CZ" sz="1800" b="1" dirty="0"/>
          </a:p>
          <a:p>
            <a:pPr marL="285750" indent="-285750">
              <a:buFont typeface="Wingdings" panose="05000000000000000000" pitchFamily="2" charset="2"/>
              <a:buChar char="Ø"/>
            </a:pPr>
            <a:r>
              <a:rPr lang="cs-CZ" sz="1800" b="1" dirty="0"/>
              <a:t>Cíle hospodářské politiky:</a:t>
            </a:r>
            <a:r>
              <a:rPr lang="cs-CZ" sz="1800" dirty="0"/>
              <a:t> zredukovány na </a:t>
            </a:r>
            <a:r>
              <a:rPr lang="cs-CZ" sz="1800" b="1" dirty="0"/>
              <a:t>zajištění cenové stability - </a:t>
            </a:r>
            <a:r>
              <a:rPr lang="cs-CZ" sz="1800" dirty="0"/>
              <a:t>cíl prioritní, </a:t>
            </a:r>
            <a:endParaRPr lang="cs-CZ" sz="1800" dirty="0"/>
          </a:p>
          <a:p>
            <a:pPr marL="285750" indent="-285750">
              <a:buFont typeface="Wingdings" panose="05000000000000000000" pitchFamily="2" charset="2"/>
              <a:buChar char="Ø"/>
            </a:pPr>
            <a:r>
              <a:rPr lang="cs-CZ" sz="1800" dirty="0"/>
              <a:t>plná zaměstnanost je cílem podřízeným. </a:t>
            </a:r>
            <a:endParaRPr lang="cs-CZ" sz="1800" dirty="0"/>
          </a:p>
          <a:p>
            <a:pPr marL="285750" indent="-285750">
              <a:buFont typeface="Wingdings" panose="05000000000000000000" pitchFamily="2" charset="2"/>
              <a:buChar char="Ø"/>
            </a:pPr>
            <a:endParaRPr lang="cs-CZ" sz="1800" dirty="0"/>
          </a:p>
          <a:p>
            <a:pPr marL="285750" indent="-285750" algn="just">
              <a:buFont typeface="Wingdings" panose="05000000000000000000" pitchFamily="2" charset="2"/>
              <a:buChar char="Ø"/>
            </a:pPr>
            <a:r>
              <a:rPr lang="cs-CZ" sz="1800" b="1" dirty="0"/>
              <a:t>PODLE NÁSTROJŮ: HOSPODÁŘSKÁ POLITIKA </a:t>
            </a:r>
            <a:r>
              <a:rPr lang="cs-CZ" sz="1800" b="1" dirty="0">
                <a:solidFill>
                  <a:srgbClr val="FF0000"/>
                </a:solidFill>
              </a:rPr>
              <a:t>FISKÁLNÍ, </a:t>
            </a:r>
            <a:r>
              <a:rPr lang="cs-CZ" sz="1800" b="1" dirty="0"/>
              <a:t>MONETÁRNÍ, VNĚJŠÍ OBCHODNÍ, DŮCHODOVÁ. </a:t>
            </a:r>
            <a:endParaRPr lang="cs-CZ" sz="1800" b="1" dirty="0"/>
          </a:p>
        </p:txBody>
      </p:sp>
      <p:sp>
        <p:nvSpPr>
          <p:cNvPr id="5" name="object 2"/>
          <p:cNvSpPr txBox="1"/>
          <p:nvPr/>
        </p:nvSpPr>
        <p:spPr>
          <a:xfrm>
            <a:off x="284784" y="-89788"/>
            <a:ext cx="8445754" cy="1252522"/>
          </a:xfrm>
          <a:prstGeom prst="rect">
            <a:avLst/>
          </a:prstGeom>
        </p:spPr>
        <p:txBody>
          <a:bodyPr vert="horz" wrap="square" lIns="0" tIns="569849" rIns="0" bIns="0" rtlCol="0">
            <a:spAutoFit/>
          </a:bodyPr>
          <a:lstStyle>
            <a:lvl1pPr>
              <a:defRPr sz="4400" b="0" i="0">
                <a:solidFill>
                  <a:srgbClr val="C00000"/>
                </a:solidFill>
                <a:latin typeface="Verdana" panose="020B0604030504040204"/>
                <a:ea typeface="+mj-ea"/>
                <a:cs typeface="Verdana" panose="020B0604030504040204"/>
              </a:defRPr>
            </a:lvl1pPr>
          </a:lstStyle>
          <a:p>
            <a:pPr marL="1591945">
              <a:spcBef>
                <a:spcPts val="105"/>
              </a:spcBef>
            </a:pPr>
            <a:r>
              <a:rPr lang="cs-CZ" b="1" dirty="0">
                <a:solidFill>
                  <a:srgbClr val="FF0000"/>
                </a:solidFill>
                <a:latin typeface="Calibri" panose="020F0502020204030204"/>
                <a:cs typeface="Calibri" panose="020F0502020204030204"/>
              </a:rPr>
              <a:t>HISTORIE HP a FP </a:t>
            </a:r>
            <a:r>
              <a:rPr lang="cs-CZ" dirty="0">
                <a:solidFill>
                  <a:srgbClr val="000000"/>
                </a:solidFill>
                <a:latin typeface="Calibri" panose="020F0502020204030204"/>
                <a:cs typeface="Calibri" panose="020F0502020204030204"/>
              </a:rPr>
              <a:t>– detailněji </a:t>
            </a:r>
            <a:endParaRPr lang="cs-CZ" spc="-20" dirty="0">
              <a:solidFill>
                <a:srgbClr val="000000"/>
              </a:solidFill>
              <a:latin typeface="Calibri" panose="020F0502020204030204"/>
              <a:cs typeface="Calibri" panose="020F0502020204030204"/>
            </a:endParaRPr>
          </a:p>
        </p:txBody>
      </p:sp>
      <p:sp>
        <p:nvSpPr>
          <p:cNvPr id="6" name="Obdélník 5"/>
          <p:cNvSpPr/>
          <p:nvPr/>
        </p:nvSpPr>
        <p:spPr>
          <a:xfrm>
            <a:off x="659560" y="4612048"/>
            <a:ext cx="7696200" cy="338554"/>
          </a:xfrm>
          <a:prstGeom prst="rect">
            <a:avLst/>
          </a:prstGeom>
        </p:spPr>
        <p:txBody>
          <a:bodyPr wrap="square">
            <a:spAutoFit/>
          </a:bodyPr>
          <a:lstStyle/>
          <a:p>
            <a:r>
              <a:rPr lang="cs-CZ" sz="1600" b="1" dirty="0">
                <a:solidFill>
                  <a:srgbClr val="C00000"/>
                </a:solidFill>
                <a:latin typeface="Verdana" panose="020B0604030504040204"/>
                <a:ea typeface="+mj-ea"/>
              </a:rPr>
              <a:t>PODSTATA ROZPOČTOVÉ (RP) A FISKÁLNÍ POLITIKY (FP) </a:t>
            </a:r>
            <a:endParaRPr lang="cs-CZ" sz="1600" dirty="0"/>
          </a:p>
        </p:txBody>
      </p:sp>
      <p:sp>
        <p:nvSpPr>
          <p:cNvPr id="7" name="Obdélník 6"/>
          <p:cNvSpPr/>
          <p:nvPr/>
        </p:nvSpPr>
        <p:spPr>
          <a:xfrm>
            <a:off x="346150" y="5100935"/>
            <a:ext cx="8323021" cy="923330"/>
          </a:xfrm>
          <a:prstGeom prst="rect">
            <a:avLst/>
          </a:prstGeom>
        </p:spPr>
        <p:txBody>
          <a:bodyPr wrap="square">
            <a:spAutoFit/>
          </a:bodyPr>
          <a:lstStyle/>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ü"/>
              <a:defRPr/>
            </a:pPr>
            <a:r>
              <a:rPr lang="cs-CZ" sz="1800" b="1" dirty="0"/>
              <a:t>Současnost: ROZPOČTOVÁ x FISKÁLNÍ POLITIKA – dva odlišné pojmy. </a:t>
            </a:r>
            <a:endParaRPr lang="cs-CZ" sz="1800" b="1" dirty="0"/>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defRPr/>
            </a:pPr>
            <a:r>
              <a:rPr lang="cs-CZ" sz="1800" dirty="0"/>
              <a:t>speciální ekonomická disciplína </a:t>
            </a:r>
            <a:r>
              <a:rPr lang="cs-CZ" sz="1800" b="1" i="1" dirty="0">
                <a:solidFill>
                  <a:srgbClr val="FF0000"/>
                </a:solidFill>
              </a:rPr>
              <a:t>VEŘEJNÉ FINANCE</a:t>
            </a:r>
            <a:r>
              <a:rPr lang="cs-CZ" sz="1800" b="1" dirty="0"/>
              <a:t>: zabývá se odlišností pojmů.</a:t>
            </a:r>
            <a:endParaRPr lang="cs-CZ" sz="18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endParaRPr lang="cs-CZ" sz="1800" dirty="0"/>
          </a:p>
        </p:txBody>
      </p:sp>
      <p:sp>
        <p:nvSpPr>
          <p:cNvPr id="3" name="Obdélník 2"/>
          <p:cNvSpPr/>
          <p:nvPr/>
        </p:nvSpPr>
        <p:spPr>
          <a:xfrm>
            <a:off x="208584" y="1629657"/>
            <a:ext cx="8554416" cy="3785652"/>
          </a:xfrm>
          <a:prstGeom prst="rect">
            <a:avLst/>
          </a:prstGeom>
        </p:spPr>
        <p:txBody>
          <a:bodyPr wrap="square">
            <a:spAutoFit/>
          </a:bodyPr>
          <a:lstStyle/>
          <a:p>
            <a:pPr marL="342900" indent="-342900" algn="just">
              <a:buFont typeface="+mj-lt"/>
              <a:buAutoNum type="arabicPeriod"/>
            </a:pPr>
            <a:r>
              <a:rPr lang="cs-CZ" sz="2400" b="1" dirty="0"/>
              <a:t>RP </a:t>
            </a:r>
            <a:r>
              <a:rPr lang="cs-CZ" sz="2400" dirty="0"/>
              <a:t>zkoumá procesy, které se odehrávají v </a:t>
            </a:r>
            <a:r>
              <a:rPr lang="cs-CZ" sz="2400" b="1" dirty="0"/>
              <a:t>rámci rozpočtové soustavy na všech úrovních veřejné správy; </a:t>
            </a:r>
            <a:endParaRPr lang="cs-CZ" sz="2400" b="1" dirty="0"/>
          </a:p>
          <a:p>
            <a:pPr marL="457200" indent="-457200" algn="just">
              <a:buFont typeface="Wingdings" panose="05000000000000000000" pitchFamily="2" charset="2"/>
              <a:buChar char="Ø"/>
            </a:pPr>
            <a:r>
              <a:rPr lang="cs-CZ" sz="2400" dirty="0"/>
              <a:t>dbá na souvislost mezi </a:t>
            </a:r>
            <a:r>
              <a:rPr lang="cs-CZ" sz="2400" b="1" dirty="0"/>
              <a:t>cíli, nástroji a předpokládaným výsledkem z pohledu finančních prostředků; </a:t>
            </a:r>
            <a:endParaRPr lang="cs-CZ" sz="2400" b="1" dirty="0"/>
          </a:p>
          <a:p>
            <a:pPr marL="457200" indent="-457200" algn="just">
              <a:buFont typeface="Wingdings" panose="05000000000000000000" pitchFamily="2" charset="2"/>
              <a:buChar char="Ø"/>
            </a:pPr>
            <a:r>
              <a:rPr lang="cs-CZ" sz="2400" dirty="0"/>
              <a:t>zobrazuje </a:t>
            </a:r>
            <a:r>
              <a:rPr lang="cs-CZ" sz="2400" b="1" dirty="0"/>
              <a:t>hospodaření veřejné správy v rámci daného rozpočtového období, </a:t>
            </a:r>
            <a:r>
              <a:rPr lang="cs-CZ" sz="2400" dirty="0" err="1"/>
              <a:t>nejč</a:t>
            </a:r>
            <a:r>
              <a:rPr lang="cs-CZ" sz="2400" dirty="0"/>
              <a:t>. za </a:t>
            </a:r>
            <a:r>
              <a:rPr lang="cs-CZ" sz="2400" b="1" dirty="0"/>
              <a:t>1 kalendářní rok. </a:t>
            </a:r>
            <a:endParaRPr lang="cs-CZ" sz="2400" b="1" dirty="0">
              <a:solidFill>
                <a:srgbClr val="FF0000"/>
              </a:solidFill>
            </a:endParaRPr>
          </a:p>
          <a:p>
            <a:pPr marL="285750" indent="-285750" algn="just">
              <a:buFont typeface="Wingdings" panose="05000000000000000000" pitchFamily="2" charset="2"/>
              <a:buChar char="ü"/>
            </a:pPr>
            <a:r>
              <a:rPr lang="cs-CZ" sz="2400" b="1" dirty="0">
                <a:solidFill>
                  <a:srgbClr val="FF0000"/>
                </a:solidFill>
              </a:rPr>
              <a:t>Cíl: získat dostatečné veřejné příjmy potřebné k realizaci veřejných výdajů. </a:t>
            </a:r>
            <a:endParaRPr lang="cs-CZ" sz="2400" b="1" dirty="0">
              <a:solidFill>
                <a:srgbClr val="FF0000"/>
              </a:solidFill>
            </a:endParaRPr>
          </a:p>
          <a:p>
            <a:endParaRPr lang="cs-CZ" sz="2400" dirty="0"/>
          </a:p>
        </p:txBody>
      </p:sp>
      <p:sp>
        <p:nvSpPr>
          <p:cNvPr id="7" name="object 2"/>
          <p:cNvSpPr txBox="1">
            <a:spLocks noGrp="1"/>
          </p:cNvSpPr>
          <p:nvPr>
            <p:ph type="title"/>
          </p:nvPr>
        </p:nvSpPr>
        <p:spPr>
          <a:xfrm>
            <a:off x="4400013" y="233653"/>
            <a:ext cx="3372387" cy="1067856"/>
          </a:xfrm>
          <a:prstGeom prst="rect">
            <a:avLst/>
          </a:prstGeom>
        </p:spPr>
        <p:txBody>
          <a:bodyPr vert="horz" wrap="square" lIns="0" tIns="569849" rIns="0" bIns="0" rtlCol="0">
            <a:spAutoFit/>
          </a:bodyPr>
          <a:lstStyle/>
          <a:p>
            <a:pPr algn="just"/>
            <a:r>
              <a:rPr lang="cs-CZ" sz="3200" b="1" dirty="0"/>
              <a:t>PODSTATA RP a FP </a:t>
            </a:r>
            <a:endParaRPr lang="cs-CZ" sz="3200" b="1" dirty="0"/>
          </a:p>
        </p:txBody>
      </p:sp>
      <p:sp>
        <p:nvSpPr>
          <p:cNvPr id="9" name="Šipka: doprava 8"/>
          <p:cNvSpPr/>
          <p:nvPr/>
        </p:nvSpPr>
        <p:spPr>
          <a:xfrm>
            <a:off x="6769510" y="5521475"/>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endParaRPr lang="cs-CZ" sz="1800" dirty="0"/>
          </a:p>
        </p:txBody>
      </p:sp>
      <p:sp>
        <p:nvSpPr>
          <p:cNvPr id="3" name="Obdélník 2"/>
          <p:cNvSpPr/>
          <p:nvPr/>
        </p:nvSpPr>
        <p:spPr>
          <a:xfrm>
            <a:off x="279969" y="1073360"/>
            <a:ext cx="8554417" cy="5016758"/>
          </a:xfrm>
          <a:prstGeom prst="rect">
            <a:avLst/>
          </a:prstGeom>
        </p:spPr>
        <p:txBody>
          <a:bodyPr wrap="square">
            <a:spAutoFit/>
          </a:bodyPr>
          <a:lstStyle/>
          <a:p>
            <a:pPr marL="342900" indent="-342900" algn="just">
              <a:buFont typeface="+mj-lt"/>
              <a:buAutoNum type="arabicPeriod" startAt="2"/>
            </a:pPr>
            <a:r>
              <a:rPr lang="cs-CZ" sz="2000" b="1" dirty="0"/>
              <a:t>FP </a:t>
            </a:r>
            <a:r>
              <a:rPr lang="cs-CZ" sz="2000" dirty="0"/>
              <a:t>využívá </a:t>
            </a:r>
            <a:r>
              <a:rPr lang="cs-CZ" sz="2000" b="1" dirty="0"/>
              <a:t>nástroje</a:t>
            </a:r>
            <a:r>
              <a:rPr lang="cs-CZ" sz="2000" dirty="0"/>
              <a:t> k nastolení </a:t>
            </a:r>
            <a:r>
              <a:rPr lang="cs-CZ" sz="2000" b="1" dirty="0"/>
              <a:t>ekonomické rovnováhy </a:t>
            </a:r>
            <a:r>
              <a:rPr lang="cs-CZ" sz="2000" dirty="0"/>
              <a:t>a podpoře </a:t>
            </a:r>
            <a:r>
              <a:rPr lang="cs-CZ" sz="2000" b="1" dirty="0"/>
              <a:t>ekonomického růstu. </a:t>
            </a:r>
            <a:endParaRPr lang="cs-CZ" sz="2000" b="1" dirty="0"/>
          </a:p>
          <a:p>
            <a:pPr marL="285750" indent="-285750" algn="just">
              <a:buFont typeface="Wingdings" panose="05000000000000000000" pitchFamily="2" charset="2"/>
              <a:buChar char="ü"/>
            </a:pPr>
            <a:r>
              <a:rPr lang="cs-CZ" sz="2000" dirty="0"/>
              <a:t>Typické </a:t>
            </a:r>
            <a:r>
              <a:rPr lang="cs-CZ" sz="2000" b="1" dirty="0"/>
              <a:t>NÁSTROJE: ZMĚNY VE VEŘEJNÝCH VÝDAJÍCH / PŘÍJMECH: DANĚ, CLA, PRAVIDLA AMORTIZACE, ZMĚNY V KVANTITĚ / KVALITĚ NABÍZENÝCH VEŘEJNÝCH STATKŮ</a:t>
            </a:r>
            <a:endParaRPr lang="cs-CZ" sz="2000" b="1" dirty="0"/>
          </a:p>
          <a:p>
            <a:pPr marL="400050" indent="-400050" algn="just">
              <a:buFont typeface="+mj-lt"/>
              <a:buAutoNum type="romanLcPeriod"/>
            </a:pPr>
            <a:r>
              <a:rPr lang="cs-CZ" sz="2000" dirty="0"/>
              <a:t>U </a:t>
            </a:r>
            <a:r>
              <a:rPr lang="cs-CZ" sz="2000" b="1" dirty="0"/>
              <a:t>VEŘEJNÝCH PŘÍJMŮ </a:t>
            </a:r>
            <a:r>
              <a:rPr lang="cs-CZ" sz="2000" dirty="0"/>
              <a:t>zkoumána zejména </a:t>
            </a:r>
            <a:r>
              <a:rPr lang="cs-CZ" sz="2000" b="1" dirty="0">
                <a:solidFill>
                  <a:srgbClr val="7030A0"/>
                </a:solidFill>
              </a:rPr>
              <a:t>VÝŠE ZDANĚNÍ: </a:t>
            </a:r>
            <a:r>
              <a:rPr lang="cs-CZ" sz="2000" dirty="0"/>
              <a:t>výrazný </a:t>
            </a:r>
            <a:r>
              <a:rPr lang="cs-CZ" sz="2000" b="1" dirty="0"/>
              <a:t>vliv</a:t>
            </a:r>
            <a:r>
              <a:rPr lang="cs-CZ" sz="2000" dirty="0"/>
              <a:t> na </a:t>
            </a:r>
            <a:r>
              <a:rPr lang="cs-CZ" sz="2000" b="1" dirty="0"/>
              <a:t>chování ekonomických subjektů</a:t>
            </a:r>
            <a:r>
              <a:rPr lang="cs-CZ" sz="2000" dirty="0"/>
              <a:t>; </a:t>
            </a:r>
            <a:endParaRPr lang="cs-CZ" sz="2000" dirty="0"/>
          </a:p>
          <a:p>
            <a:pPr marL="400050" indent="-400050" algn="just">
              <a:buFont typeface="+mj-lt"/>
              <a:buAutoNum type="romanLcPeriod"/>
            </a:pPr>
            <a:r>
              <a:rPr lang="cs-CZ" sz="2000" dirty="0"/>
              <a:t>U </a:t>
            </a:r>
            <a:r>
              <a:rPr lang="cs-CZ" sz="2000" b="1" dirty="0"/>
              <a:t>VEŘEJNÝCH VÝDAJŮ</a:t>
            </a:r>
            <a:r>
              <a:rPr lang="cs-CZ" sz="2000" dirty="0"/>
              <a:t>: </a:t>
            </a:r>
            <a:r>
              <a:rPr lang="cs-CZ" sz="2000" b="1" dirty="0">
                <a:solidFill>
                  <a:srgbClr val="7030A0"/>
                </a:solidFill>
              </a:rPr>
              <a:t>rozsah veřejného sektoru </a:t>
            </a:r>
            <a:r>
              <a:rPr lang="cs-CZ" sz="2000" dirty="0"/>
              <a:t>a jeho </a:t>
            </a:r>
            <a:r>
              <a:rPr lang="cs-CZ" sz="2000" b="1" dirty="0">
                <a:solidFill>
                  <a:srgbClr val="7030A0"/>
                </a:solidFill>
              </a:rPr>
              <a:t>podíl na tvorbě HDP. </a:t>
            </a:r>
            <a:endParaRPr lang="cs-CZ" sz="2000" b="1" dirty="0">
              <a:solidFill>
                <a:srgbClr val="7030A0"/>
              </a:solidFill>
            </a:endParaRPr>
          </a:p>
          <a:p>
            <a:pPr marL="285750" indent="-285750">
              <a:buFont typeface="Wingdings" panose="05000000000000000000" pitchFamily="2" charset="2"/>
              <a:buChar char="ü"/>
            </a:pPr>
            <a:endParaRPr lang="cs-CZ" sz="2000" b="1" dirty="0"/>
          </a:p>
          <a:p>
            <a:pPr marL="285750" indent="-285750">
              <a:buFont typeface="Wingdings" panose="05000000000000000000" pitchFamily="2" charset="2"/>
              <a:buChar char="ü"/>
            </a:pPr>
            <a:endParaRPr lang="cs-CZ" sz="2000" b="1" dirty="0"/>
          </a:p>
          <a:p>
            <a:pPr marL="285750" indent="-285750">
              <a:buFont typeface="Wingdings" panose="05000000000000000000" pitchFamily="2" charset="2"/>
              <a:buChar char="ü"/>
            </a:pPr>
            <a:r>
              <a:rPr lang="cs-CZ" sz="2000" b="1" dirty="0"/>
              <a:t>FP </a:t>
            </a:r>
            <a:r>
              <a:rPr lang="cs-CZ" sz="2000" dirty="0"/>
              <a:t>splňuje </a:t>
            </a:r>
            <a:r>
              <a:rPr lang="cs-CZ" sz="2000" b="1" dirty="0">
                <a:solidFill>
                  <a:srgbClr val="FF0000"/>
                </a:solidFill>
              </a:rPr>
              <a:t>CÍLE</a:t>
            </a:r>
            <a:r>
              <a:rPr lang="cs-CZ" sz="2000" b="1" dirty="0"/>
              <a:t> </a:t>
            </a:r>
            <a:r>
              <a:rPr lang="cs-CZ" sz="2000" dirty="0"/>
              <a:t>v úrovni </a:t>
            </a:r>
            <a:endParaRPr lang="cs-CZ" sz="2000" dirty="0"/>
          </a:p>
          <a:p>
            <a:pPr marL="400050" indent="-400050">
              <a:buFont typeface="+mj-lt"/>
              <a:buAutoNum type="romanLcPeriod"/>
            </a:pPr>
            <a:r>
              <a:rPr lang="cs-CZ" sz="2000" b="1" dirty="0"/>
              <a:t>MAKROEKONOMICKÉ: </a:t>
            </a:r>
            <a:r>
              <a:rPr lang="cs-CZ" sz="2000" dirty="0"/>
              <a:t>funkci </a:t>
            </a:r>
            <a:r>
              <a:rPr lang="cs-CZ" sz="2000" b="1" dirty="0"/>
              <a:t>STABILIZAČNÍ</a:t>
            </a:r>
            <a:r>
              <a:rPr lang="cs-CZ" sz="2000" dirty="0"/>
              <a:t> a </a:t>
            </a:r>
            <a:r>
              <a:rPr lang="cs-CZ" sz="2000" b="1" dirty="0"/>
              <a:t>PRORŮSTOVOU </a:t>
            </a:r>
            <a:r>
              <a:rPr lang="cs-CZ" sz="2000" dirty="0"/>
              <a:t> </a:t>
            </a:r>
            <a:endParaRPr lang="cs-CZ" sz="2000" dirty="0"/>
          </a:p>
          <a:p>
            <a:pPr marL="400050" indent="-400050">
              <a:buFont typeface="+mj-lt"/>
              <a:buAutoNum type="romanLcPeriod"/>
            </a:pPr>
            <a:r>
              <a:rPr lang="cs-CZ" sz="2000" b="1" dirty="0"/>
              <a:t>MIKROEKONOMICKÉ:</a:t>
            </a:r>
            <a:r>
              <a:rPr lang="cs-CZ" sz="2000" dirty="0"/>
              <a:t> funkci </a:t>
            </a:r>
            <a:r>
              <a:rPr lang="cs-CZ" sz="2000" b="1" dirty="0"/>
              <a:t>ALOKAČNÍ </a:t>
            </a:r>
            <a:r>
              <a:rPr lang="cs-CZ" sz="2000" dirty="0"/>
              <a:t>a </a:t>
            </a:r>
            <a:r>
              <a:rPr lang="cs-CZ" sz="2000" b="1" dirty="0"/>
              <a:t>REDISTRIBUČNÍ. </a:t>
            </a:r>
            <a:endParaRPr lang="cs-CZ" sz="2000" b="1" dirty="0"/>
          </a:p>
          <a:p>
            <a:pPr marL="285750" indent="-285750" algn="just">
              <a:buFont typeface="Arial" panose="020B0604020202020204" pitchFamily="34" charset="0"/>
              <a:buChar char="•"/>
            </a:pPr>
            <a:r>
              <a:rPr lang="cs-CZ" sz="2000" b="1" dirty="0"/>
              <a:t>Zprostředkující CÍLE:</a:t>
            </a:r>
            <a:r>
              <a:rPr lang="cs-CZ" sz="2000" dirty="0"/>
              <a:t> </a:t>
            </a:r>
            <a:r>
              <a:rPr lang="cs-CZ" sz="2000" b="1" dirty="0"/>
              <a:t>AD/AS </a:t>
            </a:r>
            <a:r>
              <a:rPr lang="cs-CZ" sz="2000" dirty="0"/>
              <a:t>– příspěvek ke splnění </a:t>
            </a:r>
            <a:r>
              <a:rPr lang="cs-CZ" sz="2000" b="1" dirty="0"/>
              <a:t>HLAVNÍCH CÍLŮ </a:t>
            </a:r>
            <a:r>
              <a:rPr lang="cs-CZ" sz="2000" dirty="0"/>
              <a:t>hospodářské politiky. Hlavní rozdíly mezi </a:t>
            </a:r>
            <a:r>
              <a:rPr lang="cs-CZ" sz="2000" b="1" dirty="0"/>
              <a:t>RP</a:t>
            </a:r>
            <a:r>
              <a:rPr lang="cs-CZ" sz="2000" dirty="0"/>
              <a:t> a </a:t>
            </a:r>
            <a:r>
              <a:rPr lang="cs-CZ" sz="2000" b="1" dirty="0"/>
              <a:t>FP: </a:t>
            </a:r>
            <a:r>
              <a:rPr lang="cs-CZ" sz="2000" dirty="0"/>
              <a:t>tabulka</a:t>
            </a:r>
            <a:endParaRPr lang="cs-CZ" sz="2000" dirty="0"/>
          </a:p>
        </p:txBody>
      </p:sp>
      <p:sp>
        <p:nvSpPr>
          <p:cNvPr id="8" name="object 2"/>
          <p:cNvSpPr txBox="1">
            <a:spLocks noGrp="1"/>
          </p:cNvSpPr>
          <p:nvPr>
            <p:ph type="title"/>
          </p:nvPr>
        </p:nvSpPr>
        <p:spPr>
          <a:xfrm>
            <a:off x="3903586" y="5504"/>
            <a:ext cx="4930800" cy="1067856"/>
          </a:xfrm>
          <a:prstGeom prst="rect">
            <a:avLst/>
          </a:prstGeom>
        </p:spPr>
        <p:txBody>
          <a:bodyPr vert="horz" wrap="square" lIns="0" tIns="569849" rIns="0" bIns="0" rtlCol="0">
            <a:spAutoFit/>
          </a:bodyPr>
          <a:lstStyle/>
          <a:p>
            <a:pPr algn="just"/>
            <a:r>
              <a:rPr lang="cs-CZ" sz="3200" b="1" dirty="0"/>
              <a:t>PODSTATA RP a FP </a:t>
            </a:r>
            <a:endParaRPr lang="cs-CZ" sz="32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284784" y="1260325"/>
            <a:ext cx="8554416" cy="369332"/>
          </a:xfrm>
          <a:prstGeom prst="rect">
            <a:avLst/>
          </a:prstGeom>
        </p:spPr>
        <p:txBody>
          <a:bodyPr wrap="square">
            <a:spAutoFit/>
          </a:bodyPr>
          <a:lstStyle/>
          <a:p>
            <a:r>
              <a:rPr lang="cs-CZ" sz="1800" dirty="0"/>
              <a:t> </a:t>
            </a:r>
            <a:endParaRPr lang="cs-CZ" sz="1800" dirty="0"/>
          </a:p>
        </p:txBody>
      </p:sp>
      <p:sp>
        <p:nvSpPr>
          <p:cNvPr id="3" name="Obdélník 2"/>
          <p:cNvSpPr/>
          <p:nvPr/>
        </p:nvSpPr>
        <p:spPr>
          <a:xfrm>
            <a:off x="455268" y="152400"/>
            <a:ext cx="8383932" cy="830997"/>
          </a:xfrm>
          <a:prstGeom prst="rect">
            <a:avLst/>
          </a:prstGeom>
        </p:spPr>
        <p:txBody>
          <a:bodyPr wrap="square">
            <a:spAutoFit/>
          </a:bodyPr>
          <a:lstStyle/>
          <a:p>
            <a:pPr algn="just"/>
            <a:r>
              <a:rPr lang="cs-CZ" sz="2400" b="1" dirty="0"/>
              <a:t>Tabulka: Rozdíl mezi rozpočtovou a fiskální politikou </a:t>
            </a:r>
            <a:endParaRPr lang="cs-CZ" sz="2400" b="1" dirty="0"/>
          </a:p>
          <a:p>
            <a:pPr algn="just"/>
            <a:endParaRPr lang="cs-CZ" sz="2400" b="1" dirty="0"/>
          </a:p>
        </p:txBody>
      </p:sp>
      <p:pic>
        <p:nvPicPr>
          <p:cNvPr id="8" name="Obrázek 7"/>
          <p:cNvPicPr>
            <a:picLocks noChangeAspect="1"/>
          </p:cNvPicPr>
          <p:nvPr/>
        </p:nvPicPr>
        <p:blipFill>
          <a:blip r:embed="rId1"/>
          <a:stretch>
            <a:fillRect/>
          </a:stretch>
        </p:blipFill>
        <p:spPr>
          <a:xfrm>
            <a:off x="455268" y="685800"/>
            <a:ext cx="7774332" cy="3962400"/>
          </a:xfrm>
          <a:prstGeom prst="rect">
            <a:avLst/>
          </a:prstGeom>
          <a:ln>
            <a:solidFill>
              <a:schemeClr val="tx1"/>
            </a:solidFill>
          </a:ln>
        </p:spPr>
      </p:pic>
      <p:pic>
        <p:nvPicPr>
          <p:cNvPr id="5" name="Obrázek 4"/>
          <p:cNvPicPr>
            <a:picLocks noChangeAspect="1"/>
          </p:cNvPicPr>
          <p:nvPr/>
        </p:nvPicPr>
        <p:blipFill>
          <a:blip r:embed="rId2"/>
          <a:stretch>
            <a:fillRect/>
          </a:stretch>
        </p:blipFill>
        <p:spPr>
          <a:xfrm>
            <a:off x="455268" y="4800600"/>
            <a:ext cx="7774332" cy="1905000"/>
          </a:xfrm>
          <a:prstGeom prst="rect">
            <a:avLst/>
          </a:prstGeom>
          <a:ln>
            <a:solidFill>
              <a:schemeClr val="tx1"/>
            </a:solidFill>
          </a:ln>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427967"/>
            <a:ext cx="8644269" cy="4956988"/>
          </a:xfrm>
          <a:prstGeom prst="rect">
            <a:avLst/>
          </a:prstGeom>
          <a:noFill/>
          <a:ln>
            <a:noFill/>
          </a:ln>
        </p:spPr>
        <p:txBody>
          <a:bodyPr spcFirstLastPara="1" wrap="square" lIns="91425" tIns="45700" rIns="91425" bIns="45700" anchor="t" anchorCtr="0">
            <a:normAutofit lnSpcReduction="1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Původní smysl – získávání a shromažďování peněžních prostředků pro krytí státních výdajů.</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Až do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30. let 20. století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nehrály státní rozpočty </a:t>
            </a:r>
            <a:r>
              <a:rPr kumimoji="0" lang="cs-CZ" altLang="cs-CZ" sz="1600" b="1" i="0" u="none" strike="noStrike" kern="1200" cap="none" spc="0" normalizeH="0" baseline="0" noProof="0" dirty="0">
                <a:ln>
                  <a:noFill/>
                </a:ln>
                <a:solidFill>
                  <a:srgbClr val="FF0000"/>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významnější aktivní roli </a:t>
            </a:r>
            <a:r>
              <a:rPr kumimoji="0" lang="cs-CZ" altLang="cs-CZ" sz="1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 národních ekonomikách. </a:t>
            </a:r>
            <a:endParaRPr kumimoji="0" lang="cs-CZ" altLang="cs-CZ" sz="1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teorii i praktické politice –  uplatňována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doktrína </a:t>
            </a:r>
            <a:r>
              <a:rPr kumimoji="0" lang="cs-CZ" altLang="cs-CZ" sz="1600" b="1" i="0" u="none" strike="noStrike" kern="1200" cap="none" spc="0" normalizeH="0" baseline="0" noProof="0" dirty="0" err="1">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laissez</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err="1">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faire</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systém volné soutěže schopen spontánně zabezpečit společensko-ekonomické optimum: plnou zaměstnanost a rovnováhu mezi AD a AS. </a:t>
            </a: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algn="just" fontAlgn="base">
              <a:spcBef>
                <a:spcPct val="20000"/>
              </a:spcBef>
              <a:spcAft>
                <a:spcPct val="0"/>
              </a:spcAft>
              <a:buClrTx/>
              <a:buSzPct val="80000"/>
              <a:buFont typeface="Arial" panose="020B0604020202020204" pitchFamily="34" charset="0"/>
              <a:buChar char="•"/>
              <a:defRPr/>
            </a:pPr>
            <a:r>
              <a:rPr lang="cs-CZ" sz="1600" b="1" dirty="0"/>
              <a:t>S akceptováním </a:t>
            </a:r>
            <a:r>
              <a:rPr lang="cs-CZ" sz="1600" b="1" i="1" dirty="0" err="1">
                <a:solidFill>
                  <a:srgbClr val="FF0000"/>
                </a:solidFill>
              </a:rPr>
              <a:t>Sayova</a:t>
            </a:r>
            <a:r>
              <a:rPr lang="cs-CZ" sz="1600" b="1" i="1" dirty="0">
                <a:solidFill>
                  <a:srgbClr val="FF0000"/>
                </a:solidFill>
              </a:rPr>
              <a:t> zákona trhů</a:t>
            </a:r>
            <a:r>
              <a:rPr lang="cs-CZ" sz="1600" dirty="0">
                <a:solidFill>
                  <a:srgbClr val="FF0000"/>
                </a:solidFill>
              </a:rPr>
              <a:t> </a:t>
            </a:r>
            <a:r>
              <a:rPr lang="cs-CZ" sz="1600" dirty="0"/>
              <a:t>– proklamována </a:t>
            </a:r>
            <a:r>
              <a:rPr lang="cs-CZ" sz="1600" b="1" dirty="0">
                <a:solidFill>
                  <a:srgbClr val="FF0000"/>
                </a:solidFill>
              </a:rPr>
              <a:t>ZÁSADA NEUTRALITY VEŘEJNÝCH ROZPOČTŮ</a:t>
            </a:r>
            <a:r>
              <a:rPr lang="cs-CZ" sz="1600" dirty="0"/>
              <a:t>: </a:t>
            </a:r>
            <a:r>
              <a:rPr lang="cs-CZ" sz="1600" b="1" dirty="0"/>
              <a:t>rozpočtovými příjmy/výdaji nemá být ovlivňována ekonomika. </a:t>
            </a:r>
            <a:endParaRPr lang="cs-CZ" sz="1600" b="1" dirty="0"/>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souladu =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zásada neutrality státního rozpočtu: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rozpočtovými příjmy a výdaji neměly být ovlivňovány ekonomické relace utvořené </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fungováním tržního mechanismu.</a:t>
            </a:r>
            <a:endPar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Jinak by byla narušena volná hra tržních sil – ta je schopna vést ekonomiku k optimu. </a:t>
            </a: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273050" indent="-273050" fontAlgn="base">
              <a:spcBef>
                <a:spcPct val="20000"/>
              </a:spcBef>
              <a:spcAft>
                <a:spcPct val="0"/>
              </a:spcAft>
              <a:buClrTx/>
              <a:buSzPct val="80000"/>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30. letech 20. století pod tlakem praktických problémů spjatých s Velkou depresí (Velkou světovou hospodářskou krizí) a s teoretickou podporou ze strany keynesovské ekonomie:  významná kvalitativní změna v postavení státních rozpočtů a fiskálních politik: </a:t>
            </a: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indent="-457200" fontAlgn="base">
              <a:spcBef>
                <a:spcPct val="20000"/>
              </a:spcBef>
              <a:spcAft>
                <a:spcPct val="0"/>
              </a:spcAft>
              <a:buClrTx/>
              <a:buSzPct val="80000"/>
              <a:buFont typeface="Wingdings" panose="05000000000000000000" pitchFamily="2" charset="2"/>
              <a:buChar char="ü"/>
              <a:defRPr/>
            </a:pPr>
            <a:r>
              <a:rPr kumimoji="0" lang="cs-CZ" altLang="cs-CZ" sz="1600" b="1" i="0" u="none" strike="noStrike" kern="1200" cap="none" spc="0" normalizeH="0" baseline="0" noProof="0" dirty="0">
                <a:ln>
                  <a:noFill/>
                </a:ln>
                <a:solidFill>
                  <a:srgbClr val="FF0000"/>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FP = aktivní ekonomický činitel</a:t>
            </a:r>
            <a:r>
              <a:rPr kumimoji="0" lang="cs-CZ" altLang="cs-CZ" sz="1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zásada ekonomické neutrality státního rozpočtu byla opuštěna. </a:t>
            </a: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273050" indent="-273050" algn="just" fontAlgn="base">
              <a:spcBef>
                <a:spcPct val="20000"/>
              </a:spcBef>
              <a:spcAft>
                <a:spcPct val="0"/>
              </a:spcAft>
              <a:buClrTx/>
              <a:buSzPct val="80000"/>
              <a:defRPr/>
            </a:pPr>
            <a:endPar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273050" indent="-273050" algn="just" fontAlgn="base">
              <a:spcBef>
                <a:spcPct val="20000"/>
              </a:spcBef>
              <a:spcAft>
                <a:spcPct val="0"/>
              </a:spcAft>
              <a:buClrTx/>
              <a:buSzPct val="80000"/>
              <a:defRPr/>
            </a:pPr>
            <a:endPar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7" name="Nadpis 1"/>
          <p:cNvSpPr>
            <a:spLocks noGrp="1"/>
          </p:cNvSpPr>
          <p:nvPr>
            <p:ph type="title"/>
          </p:nvPr>
        </p:nvSpPr>
        <p:spPr>
          <a:xfrm>
            <a:off x="457200" y="274638"/>
            <a:ext cx="8229600" cy="1143000"/>
          </a:xfrm>
        </p:spPr>
        <p:txBody>
          <a:bodyPr>
            <a:noAutofit/>
          </a:bodyPr>
          <a:lstStyle/>
          <a:p>
            <a:r>
              <a:rPr lang="cs-CZ" sz="3600" b="1" dirty="0">
                <a:solidFill>
                  <a:srgbClr val="FF0000"/>
                </a:solidFill>
                <a:latin typeface="Calibri" panose="020F0502020204030204"/>
                <a:cs typeface="Calibri" panose="020F0502020204030204"/>
              </a:rPr>
              <a:t>HISTORIE, </a:t>
            </a:r>
            <a:r>
              <a:rPr lang="cs-CZ" altLang="cs-CZ" sz="3600" b="1" dirty="0"/>
              <a:t>ÚLOHA FISKÁLNÍ POLITIKY</a:t>
            </a:r>
            <a:endParaRPr lang="cs-CZ" sz="36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304800" y="1221011"/>
            <a:ext cx="8534400" cy="4893647"/>
          </a:xfrm>
          <a:prstGeom prst="rect">
            <a:avLst/>
          </a:prstGeom>
        </p:spPr>
        <p:txBody>
          <a:bodyPr wrap="square">
            <a:spAutoFit/>
          </a:bodyPr>
          <a:lstStyle/>
          <a:p>
            <a:pPr marL="285750" indent="-285750" algn="just">
              <a:buFont typeface="Wingdings" panose="05000000000000000000" pitchFamily="2" charset="2"/>
              <a:buChar char="ü"/>
            </a:pPr>
            <a:r>
              <a:rPr lang="cs-CZ" sz="2000" b="1" dirty="0"/>
              <a:t>Nástup KEYNESIÁNSTVÍ: </a:t>
            </a:r>
            <a:r>
              <a:rPr lang="cs-CZ" sz="2000" dirty="0"/>
              <a:t>dané pojetí </a:t>
            </a:r>
            <a:r>
              <a:rPr lang="cs-CZ" sz="2000" b="1" dirty="0">
                <a:solidFill>
                  <a:srgbClr val="FF0000"/>
                </a:solidFill>
              </a:rPr>
              <a:t>NEUTRALITY VEŘEJNÝCH ROZPOČTŮ </a:t>
            </a:r>
            <a:r>
              <a:rPr lang="cs-CZ" sz="2000" dirty="0"/>
              <a:t>zrušil a </a:t>
            </a:r>
            <a:r>
              <a:rPr lang="cs-CZ" sz="2000" b="1" dirty="0"/>
              <a:t>FISKÁLNÍ POLITIKA </a:t>
            </a:r>
            <a:r>
              <a:rPr lang="cs-CZ" sz="2000" dirty="0"/>
              <a:t>se stala </a:t>
            </a:r>
            <a:r>
              <a:rPr lang="cs-CZ" sz="2000" b="1" dirty="0"/>
              <a:t>AKTIVNÍM EKONOMICKÝM ČINITELEM</a:t>
            </a:r>
            <a:r>
              <a:rPr lang="cs-CZ" sz="2000" dirty="0"/>
              <a:t>. </a:t>
            </a:r>
            <a:endParaRPr lang="cs-CZ" sz="2000" dirty="0"/>
          </a:p>
          <a:p>
            <a:pPr marL="285750" indent="-285750" algn="just">
              <a:buFont typeface="Wingdings" panose="05000000000000000000" pitchFamily="2" charset="2"/>
              <a:buChar char="v"/>
            </a:pPr>
            <a:endParaRPr lang="cs-CZ" sz="2000" b="1" dirty="0"/>
          </a:p>
          <a:p>
            <a:pPr marL="285750" indent="-285750" algn="just">
              <a:buFont typeface="Wingdings" panose="05000000000000000000" pitchFamily="2" charset="2"/>
              <a:buChar char="v"/>
            </a:pPr>
            <a:r>
              <a:rPr lang="cs-CZ" sz="2000" b="1" dirty="0"/>
              <a:t>Aktivní role FP: </a:t>
            </a:r>
            <a:r>
              <a:rPr lang="cs-CZ" sz="2000" dirty="0"/>
              <a:t>otázka debat mezi </a:t>
            </a:r>
            <a:r>
              <a:rPr lang="cs-CZ" sz="2000" b="1" dirty="0">
                <a:solidFill>
                  <a:srgbClr val="7030A0"/>
                </a:solidFill>
              </a:rPr>
              <a:t>ZASTÁNCI KEYNESIANSTVÍ </a:t>
            </a:r>
            <a:r>
              <a:rPr lang="cs-CZ" sz="2000" dirty="0"/>
              <a:t>– </a:t>
            </a:r>
            <a:r>
              <a:rPr lang="cs-CZ" sz="2000" b="1" dirty="0"/>
              <a:t>státní zásahy </a:t>
            </a:r>
            <a:r>
              <a:rPr lang="cs-CZ" sz="2000" dirty="0"/>
              <a:t>jako předpoklad </a:t>
            </a:r>
            <a:r>
              <a:rPr lang="cs-CZ" sz="2000" b="1" dirty="0"/>
              <a:t>stabilizace ekonomiky </a:t>
            </a:r>
            <a:r>
              <a:rPr lang="cs-CZ" sz="2000" dirty="0"/>
              <a:t>vs. </a:t>
            </a:r>
            <a:r>
              <a:rPr lang="cs-CZ" sz="2000" b="1" dirty="0">
                <a:solidFill>
                  <a:srgbClr val="7030A0"/>
                </a:solidFill>
              </a:rPr>
              <a:t>ZASTÁNCI NEOKLASICKÉ EKONOMIE</a:t>
            </a:r>
            <a:r>
              <a:rPr lang="cs-CZ" sz="2000" dirty="0"/>
              <a:t> - </a:t>
            </a:r>
            <a:r>
              <a:rPr lang="cs-CZ" sz="2000" b="1" dirty="0"/>
              <a:t>zásahy</a:t>
            </a:r>
            <a:r>
              <a:rPr lang="cs-CZ" sz="2000" dirty="0"/>
              <a:t> vedou k </a:t>
            </a:r>
            <a:r>
              <a:rPr lang="cs-CZ" sz="2000" b="1" dirty="0"/>
              <a:t>destabilizaci ekonomiky</a:t>
            </a:r>
            <a:r>
              <a:rPr lang="cs-CZ" sz="2000" dirty="0"/>
              <a:t>.</a:t>
            </a:r>
            <a:r>
              <a:rPr lang="cs-CZ" sz="1800" dirty="0"/>
              <a:t> </a:t>
            </a:r>
            <a:endParaRPr lang="cs-CZ" sz="1800" dirty="0"/>
          </a:p>
          <a:p>
            <a:pPr marL="285750" indent="-285750" algn="just">
              <a:buFont typeface="Wingdings" panose="05000000000000000000" pitchFamily="2" charset="2"/>
              <a:buChar char="v"/>
            </a:pPr>
            <a:endParaRPr lang="cs-CZ" sz="2000" dirty="0"/>
          </a:p>
          <a:p>
            <a:pPr marL="273050" indent="-273050" algn="just" fontAlgn="base">
              <a:spcBef>
                <a:spcPct val="20000"/>
              </a:spcBef>
              <a:spcAft>
                <a:spcPct val="0"/>
              </a:spcAft>
              <a:buClrTx/>
              <a:buSzPct val="80000"/>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Posun neznamená, že její původní fi</a:t>
            </a: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skální úkol, tzn. shromažďovat prostředky pro vládu, pozbyl na významu: </a:t>
            </a:r>
            <a:endPar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285750" indent="-285750" algn="just" fontAlgn="base">
              <a:spcBef>
                <a:spcPct val="20000"/>
              </a:spcBef>
              <a:spcAft>
                <a:spcPct val="0"/>
              </a:spcAft>
              <a:buClrTx/>
              <a:buSzPct val="80000"/>
              <a:buFont typeface="Wingdings" panose="05000000000000000000" pitchFamily="2" charset="2"/>
              <a:buChar char="Ø"/>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 v dnešní době naléhavý = potřeba veřejných finančních zdrojů pro financování potřeb zdravotnictví, sociálního zabezpečení, školství, státní správy, obrany, policie a soudnictví… </a:t>
            </a:r>
            <a:endPar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273050" indent="-273050" fontAlgn="base">
              <a:spcBef>
                <a:spcPct val="20000"/>
              </a:spcBef>
              <a:spcAft>
                <a:spcPct val="0"/>
              </a:spcAft>
              <a:buClrTx/>
              <a:buSzPct val="80000"/>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0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bez akumulovaných peněžních prostředků nelze provádět aktivní FP.</a:t>
            </a:r>
            <a:r>
              <a:rPr kumimoji="0" lang="cs-CZ" altLang="cs-CZ" sz="2000"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t>
            </a:r>
            <a:endParaRPr lang="cs-CZ" sz="2000" dirty="0">
              <a:highlight>
                <a:srgbClr val="FFFF00"/>
              </a:highlight>
            </a:endParaRPr>
          </a:p>
        </p:txBody>
      </p:sp>
      <p:sp>
        <p:nvSpPr>
          <p:cNvPr id="4" name="Nadpis 1"/>
          <p:cNvSpPr>
            <a:spLocks noGrp="1"/>
          </p:cNvSpPr>
          <p:nvPr>
            <p:ph type="title"/>
          </p:nvPr>
        </p:nvSpPr>
        <p:spPr>
          <a:xfrm>
            <a:off x="4208206" y="78011"/>
            <a:ext cx="4847304" cy="1143000"/>
          </a:xfrm>
        </p:spPr>
        <p:txBody>
          <a:bodyPr>
            <a:noAutofit/>
          </a:bodyPr>
          <a:lstStyle/>
          <a:p>
            <a:r>
              <a:rPr lang="cs-CZ" sz="2800" b="1" dirty="0">
                <a:solidFill>
                  <a:srgbClr val="FF0000"/>
                </a:solidFill>
                <a:latin typeface="Calibri" panose="020F0502020204030204"/>
                <a:cs typeface="Calibri" panose="020F0502020204030204"/>
              </a:rPr>
              <a:t>HISTORIE, </a:t>
            </a:r>
            <a:r>
              <a:rPr lang="cs-CZ" altLang="cs-CZ" sz="2800" b="1" dirty="0"/>
              <a:t>ÚLOHA FISKÁLNÍ POLITIKY</a:t>
            </a:r>
            <a:endParaRPr lang="cs-CZ" sz="28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942517"/>
          </a:xfrm>
        </p:spPr>
        <p:txBody>
          <a:bodyPr>
            <a:noAutofit/>
          </a:bodyPr>
          <a:lstStyle/>
          <a:p>
            <a:r>
              <a:rPr kumimoji="0" lang="cs-CZ" altLang="cs-CZ" sz="3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Aktivní funkce FP</a:t>
            </a:r>
            <a:endParaRPr lang="cs-CZ" sz="3600" b="1" dirty="0"/>
          </a:p>
        </p:txBody>
      </p:sp>
      <p:sp>
        <p:nvSpPr>
          <p:cNvPr id="98" name="Google Shape;98;p14"/>
          <p:cNvSpPr txBox="1">
            <a:spLocks noGrp="1"/>
          </p:cNvSpPr>
          <p:nvPr>
            <p:ph type="body" idx="1"/>
          </p:nvPr>
        </p:nvSpPr>
        <p:spPr>
          <a:xfrm>
            <a:off x="249865" y="1415562"/>
            <a:ext cx="8700704" cy="4863886"/>
          </a:xfrm>
          <a:prstGeom prst="rect">
            <a:avLst/>
          </a:prstGeom>
          <a:noFill/>
          <a:ln>
            <a:noFill/>
          </a:ln>
        </p:spPr>
        <p:txBody>
          <a:bodyPr spcFirstLastPara="1" wrap="square" lIns="91425" tIns="45700" rIns="91425" bIns="45700" anchor="t" anchorCtr="0">
            <a:normAutofit fontScale="925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Předmět ostrých sporů mezi </a:t>
            </a:r>
            <a:r>
              <a:rPr kumimoji="0" lang="cs-CZ" altLang="cs-CZ" sz="2000" b="1" i="0" u="none" strike="noStrike" kern="1200" cap="none" spc="0" normalizeH="0" baseline="0" noProof="0" dirty="0" err="1">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keynesovsky</a:t>
            </a: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 a neoklasicky zaměřenými ekonomy. </a:t>
            </a:r>
            <a:endPar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KEYNESOVSKÁ EKONOMIE </a:t>
            </a:r>
            <a:endPar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vnímá aktivní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FP jako nutný předpoklad stabilizace ekonomiky,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tzn. pro dosažení jejího rovnovážného stavu při plné zaměstnanosti a na úrovni potenciálního produktu, </a:t>
            </a: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NEOKLASICKÁ EKONOMIE </a:t>
            </a:r>
            <a:endParaRPr kumimoji="0" lang="cs-CZ" altLang="cs-CZ" sz="20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spatřuje právě v aktivní FP jednu z hlavních příčin nestability ekonomiky. </a:t>
            </a: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Aktivní role FP – odmítána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 z širších filozoficko-ekonomických pozic =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snaha vlády konstruktivisticky modelovat ekonomické chování občanů dle vládních představ:</a:t>
            </a:r>
            <a:endPar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změnami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zdanění úroků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ovlivňovat jejich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sklon k úsporám, </a:t>
            </a:r>
            <a:endPar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změnami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důchodových daní </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ovlivňovat jejich </a:t>
            </a: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ochotu pracovat a investovat atd. </a:t>
            </a:r>
            <a:endPar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stabilizačních vládních programech – silně zastoupena </a:t>
            </a:r>
            <a:r>
              <a:rPr kumimoji="0" lang="cs-CZ" altLang="cs-CZ" sz="20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keynesovská doporučení.</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kumimoji="0" lang="cs-CZ" altLang="cs-CZ" sz="3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Funkce fiskální politiky </a:t>
            </a:r>
            <a:endParaRPr lang="cs-CZ" sz="3600" b="1" dirty="0"/>
          </a:p>
        </p:txBody>
      </p:sp>
      <p:sp>
        <p:nvSpPr>
          <p:cNvPr id="98" name="Google Shape;98;p14"/>
          <p:cNvSpPr txBox="1">
            <a:spLocks noGrp="1"/>
          </p:cNvSpPr>
          <p:nvPr>
            <p:ph type="body" idx="1"/>
          </p:nvPr>
        </p:nvSpPr>
        <p:spPr>
          <a:xfrm>
            <a:off x="212651" y="1528175"/>
            <a:ext cx="8644269" cy="4812240"/>
          </a:xfrm>
          <a:prstGeom prst="rect">
            <a:avLst/>
          </a:prstGeom>
          <a:noFill/>
          <a:ln>
            <a:noFill/>
          </a:ln>
        </p:spPr>
        <p:txBody>
          <a:bodyPr spcFirstLastPara="1" wrap="square" lIns="91425" tIns="45700" rIns="91425" bIns="45700" anchor="t" anchorCtr="0">
            <a:normAutofit fontScale="85000" lnSpcReduction="20000"/>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Mikroekonomické a makroekonomické.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rovině mikroekonomické: </a:t>
            </a:r>
            <a:endPar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717550" lvl="1" indent="-363855"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ALOKAČNÍ</a:t>
            </a:r>
            <a:r>
              <a:rPr kumimoji="0" lang="cs-CZ" altLang="cs-CZ" sz="26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vynaložení finančních prostředků k úhradě produkce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veřejných statků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(čistých, smíšených); ovlivňování alokace výrobních faktorů s ohledem na existenci negativních a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pozitivních externalit.</a:t>
            </a:r>
            <a:endPar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717550" lvl="1"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REDISTRIBUČNÍ:</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nerovnosti v tržním rozdělování důchodu (produktu); morální hazard?</a:t>
            </a:r>
            <a:endPar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rovině makroekonomické: </a:t>
            </a:r>
            <a:endPar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628650" lvl="0"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STABILIZAČNÍ</a:t>
            </a:r>
            <a:r>
              <a:rPr lang="cs-CZ" altLang="cs-CZ" sz="2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odstraňování odchylek skutečného produktu od produktu potenciálního za pomoci změn ve vládních výdajích a příjmech: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uzavírání recesní (deflační) /inflační mezery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ovlivňováním výše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celkových výdajů (C + I + G + NX) a celkových příjmů,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zejména </a:t>
            </a:r>
            <a:r>
              <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daní. </a:t>
            </a:r>
            <a:endParaRPr kumimoji="0" lang="cs-CZ" altLang="cs-CZ" sz="26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628650" lvl="0" indent="-363855" algn="just" fontAlgn="base">
              <a:spcBef>
                <a:spcPct val="20000"/>
              </a:spcBef>
              <a:spcAft>
                <a:spcPct val="0"/>
              </a:spcAft>
              <a:buClrTx/>
              <a:buSzPct val="80000"/>
              <a:buFont typeface="+mj-lt"/>
              <a:buAutoNum type="romanUcPeriod"/>
              <a:defRPr/>
            </a:pPr>
            <a:r>
              <a:rPr kumimoji="0" lang="cs-CZ" altLang="cs-CZ" sz="26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PRORŮSTOVÁ: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moderní verze FP –  vedle poptávkové (výdajové) strany ekonomiky i strana nabídkovou = ekonomie strany nabídky.</a:t>
            </a:r>
            <a:endPar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56D4E0F6-F878-4EA0-A3EB-BA0BD3D07513}" type="slidenum">
              <a:rPr kumimoji="0" lang="cs-CZ" altLang="cs-CZ"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fld>
            <a:endParaRPr kumimoji="0" lang="cs-CZ" altLang="cs-CZ"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1" name="Rectangle 2"/>
          <p:cNvSpPr>
            <a:spLocks noGrp="1" noChangeArrowheads="1"/>
          </p:cNvSpPr>
          <p:nvPr>
            <p:ph type="title"/>
          </p:nvPr>
        </p:nvSpPr>
        <p:spPr>
          <a:xfrm>
            <a:off x="1020872" y="407706"/>
            <a:ext cx="8229600" cy="946150"/>
          </a:xfrm>
        </p:spPr>
        <p:txBody>
          <a:bodyPr/>
          <a:lstStyle/>
          <a:p>
            <a:pPr eaLnBrk="1" hangingPunct="1"/>
            <a:r>
              <a:rPr lang="cs-CZ" altLang="cs-CZ" sz="3200" b="1" dirty="0"/>
              <a:t>FUNKCE FISKÁLNÍ POLITIKY - shrnutí</a:t>
            </a:r>
            <a:endParaRPr lang="cs-CZ" altLang="cs-CZ" sz="3200" b="1" dirty="0"/>
          </a:p>
        </p:txBody>
      </p:sp>
      <p:sp>
        <p:nvSpPr>
          <p:cNvPr id="7172" name="Rectangle 3"/>
          <p:cNvSpPr>
            <a:spLocks noGrp="1" noChangeArrowheads="1"/>
          </p:cNvSpPr>
          <p:nvPr>
            <p:ph type="body" idx="1"/>
          </p:nvPr>
        </p:nvSpPr>
        <p:spPr>
          <a:xfrm>
            <a:off x="457201" y="1515649"/>
            <a:ext cx="8229600" cy="4729576"/>
          </a:xfrm>
        </p:spPr>
        <p:txBody>
          <a:bodyPr/>
          <a:lstStyle/>
          <a:p>
            <a:pPr marL="609600" indent="-609600" eaLnBrk="1" hangingPunct="1">
              <a:buFontTx/>
              <a:buAutoNum type="arabicPeriod"/>
            </a:pPr>
            <a:r>
              <a:rPr lang="cs-CZ" altLang="cs-CZ" sz="2800" b="1" dirty="0">
                <a:solidFill>
                  <a:srgbClr val="FF0000"/>
                </a:solidFill>
              </a:rPr>
              <a:t>MIKROEKONOMICKÉ</a:t>
            </a:r>
            <a:r>
              <a:rPr lang="cs-CZ" altLang="cs-CZ" sz="2800" dirty="0"/>
              <a:t> </a:t>
            </a:r>
            <a:endParaRPr lang="cs-CZ" altLang="cs-CZ" sz="2800" dirty="0"/>
          </a:p>
          <a:p>
            <a:pPr marL="990600" lvl="1" indent="-533400" eaLnBrk="1" hangingPunct="1">
              <a:buFont typeface="Wingdings" panose="05000000000000000000" pitchFamily="2" charset="2"/>
              <a:buChar char="Ø"/>
            </a:pPr>
            <a:r>
              <a:rPr lang="cs-CZ" altLang="cs-CZ" b="1" dirty="0"/>
              <a:t>ALOKAČNÍ</a:t>
            </a:r>
            <a:r>
              <a:rPr lang="cs-CZ" altLang="cs-CZ" dirty="0"/>
              <a:t> – financování veřejných statků a služeb</a:t>
            </a:r>
            <a:endParaRPr lang="cs-CZ" altLang="cs-CZ" dirty="0"/>
          </a:p>
          <a:p>
            <a:pPr marL="990600" lvl="1" indent="-533400" eaLnBrk="1" hangingPunct="1">
              <a:buFont typeface="Wingdings" panose="05000000000000000000" pitchFamily="2" charset="2"/>
              <a:buChar char="Ø"/>
            </a:pPr>
            <a:r>
              <a:rPr lang="cs-CZ" altLang="cs-CZ" b="1" dirty="0"/>
              <a:t>REDISTRIBUČNÍ (PŘEROZDĚLOVACÍ) </a:t>
            </a:r>
            <a:r>
              <a:rPr lang="cs-CZ" altLang="cs-CZ" dirty="0"/>
              <a:t>– daně a transfery, rovnoměrnější rozdělení důchodů</a:t>
            </a:r>
            <a:endParaRPr lang="cs-CZ" altLang="cs-CZ" dirty="0"/>
          </a:p>
          <a:p>
            <a:pPr marL="609600" indent="-609600" eaLnBrk="1" hangingPunct="1">
              <a:buFontTx/>
              <a:buAutoNum type="arabicPeriod"/>
            </a:pPr>
            <a:r>
              <a:rPr lang="cs-CZ" altLang="cs-CZ" sz="2800" b="1" dirty="0">
                <a:solidFill>
                  <a:srgbClr val="FF0000"/>
                </a:solidFill>
              </a:rPr>
              <a:t>MAKROEKONOMICKÉ </a:t>
            </a:r>
            <a:endParaRPr lang="cs-CZ" altLang="cs-CZ" sz="2800" b="1" dirty="0">
              <a:solidFill>
                <a:srgbClr val="FF0000"/>
              </a:solidFill>
            </a:endParaRPr>
          </a:p>
          <a:p>
            <a:pPr marL="990600" lvl="1" indent="-533400" eaLnBrk="1" hangingPunct="1">
              <a:buFont typeface="Wingdings" panose="05000000000000000000" pitchFamily="2" charset="2"/>
              <a:buChar char="Ø"/>
            </a:pPr>
            <a:r>
              <a:rPr lang="cs-CZ" altLang="cs-CZ" b="1" dirty="0"/>
              <a:t>STABILIZAČNÍ </a:t>
            </a:r>
            <a:r>
              <a:rPr lang="cs-CZ" altLang="cs-CZ" dirty="0"/>
              <a:t>– zaměřené na dosažení hlavních cílů fiskální politiky</a:t>
            </a:r>
            <a:endParaRPr lang="cs-CZ" altLang="cs-CZ" dirty="0"/>
          </a:p>
          <a:p>
            <a:pPr marL="990600" lvl="1" indent="-533400" eaLnBrk="1" hangingPunct="1">
              <a:buFont typeface="Wingdings" panose="05000000000000000000" pitchFamily="2" charset="2"/>
              <a:buChar char="Ø"/>
            </a:pPr>
            <a:r>
              <a:rPr lang="cs-CZ" altLang="cs-CZ" b="1" dirty="0"/>
              <a:t>PRORŮSTOVÁ </a:t>
            </a:r>
            <a:r>
              <a:rPr lang="cs-CZ" altLang="cs-CZ" dirty="0"/>
              <a:t>– viz ekonomie strany nabídky</a:t>
            </a:r>
            <a:endParaRPr lang="cs-CZ" altLang="cs-CZ"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Vláda a fiskální politika</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Skrze FP – vlády ovlivňují výši produktu, míry inflace: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stimulací či </a:t>
            </a:r>
            <a:r>
              <a:rPr kumimoji="0" lang="cs-CZ" altLang="cs-CZ" sz="28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destimulací</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AD;</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expanze/ restrikce působí přes mechanismus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multiplikátorů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vliv na AD.</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hlediska působení rozlišujeme tyto druhy FP:</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lvl="1" indent="-457200" fontAlgn="base">
              <a:spcBef>
                <a:spcPct val="20000"/>
              </a:spcBef>
              <a:spcAft>
                <a:spcPct val="0"/>
              </a:spcAft>
              <a:buClrTx/>
              <a:buSzPct val="80000"/>
              <a:buFont typeface="+mj-lt"/>
              <a:buAutoNum type="arabicPeriod"/>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politiku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spadají sem jakákoliv opatření, která podporují růst AD a růst produktu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lvl="1" indent="-457200" fontAlgn="base">
              <a:spcBef>
                <a:spcPct val="20000"/>
              </a:spcBef>
              <a:spcAft>
                <a:spcPct val="0"/>
              </a:spcAft>
              <a:buClrTx/>
              <a:buSzPct val="80000"/>
              <a:buFont typeface="+mj-lt"/>
              <a:buAutoNum type="arabicPeriod"/>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Restriktivní fiskální politiku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spadají sem jakákoliv opatření, která přispívají k snižování AD a omezování růstu produktu, ale zároveň i ke snižování inflace.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7/50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42188"/>
          </a:xfrm>
        </p:spPr>
        <p:txBody>
          <a:bodyPr>
            <a:noAutofit/>
          </a:bodyPr>
          <a:lstStyle/>
          <a:p>
            <a:r>
              <a:rPr lang="cs-CZ" altLang="cs-CZ" sz="3600" b="1" dirty="0"/>
              <a:t>Hospodářská politika (HP)</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Činnost,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při níž vláda používá určitých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nástrojů,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aby ovlivnila ekonomický a sociální vývoj dané země, přičemž se snaží dosáhnout určitých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cílů.</a:t>
            </a: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Pojem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celý komplex institucí:</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Zákonodárné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(parlament)</a:t>
            </a:r>
            <a:endPar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Vládní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ministerstva či další státní instituce)</a:t>
            </a:r>
            <a:endPar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lvl="1" indent="-457200" fontAlgn="base">
              <a:spcBef>
                <a:spcPct val="20000"/>
              </a:spcBef>
              <a:spcAft>
                <a:spcPct val="0"/>
              </a:spcAft>
              <a:buClrTx/>
              <a:buSzPct val="80000"/>
              <a:buFont typeface="Wingdings" panose="05000000000000000000" pitchFamily="2" charset="2"/>
              <a:buChar char="Ø"/>
              <a:defRPr/>
            </a:pPr>
            <a:r>
              <a:rPr kumimoji="0" lang="cs-CZ" altLang="cs-CZ"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Soudní instituce </a:t>
            </a:r>
            <a:r>
              <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(zajišťují vymahatelnost práva)</a:t>
            </a:r>
            <a:endParaRPr kumimoji="0" lang="cs-CZ" altLang="cs-CZ"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Instituce protisměrných sil či nositelé vlivu, které nepatří k formální organizaci HP, ale přímo či nepřímo ji ovlivňují: odbory, politické strany, lobby apod.</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ástupný symbol pro číslo snímku 5"/>
          <p:cNvSpPr>
            <a:spLocks noGrp="1"/>
          </p:cNvSpPr>
          <p:nvPr>
            <p:ph type="sldNum" sz="quarter" idx="12"/>
          </p:nvPr>
        </p:nvSpPr>
        <p:spPr>
          <a:xfrm>
            <a:off x="6969125" y="6338888"/>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54A913D-01E1-4189-A26D-1AA9F46451C3}" type="slidenum">
              <a:rPr lang="cs-CZ" altLang="cs-CZ" sz="1400" smtClean="0"/>
            </a:fld>
            <a:endParaRPr lang="cs-CZ" altLang="cs-CZ" sz="1400"/>
          </a:p>
        </p:txBody>
      </p:sp>
      <p:sp>
        <p:nvSpPr>
          <p:cNvPr id="28675" name="Rectangle 2"/>
          <p:cNvSpPr>
            <a:spLocks noGrp="1" noChangeArrowheads="1"/>
          </p:cNvSpPr>
          <p:nvPr>
            <p:ph type="title"/>
          </p:nvPr>
        </p:nvSpPr>
        <p:spPr>
          <a:xfrm>
            <a:off x="3775587" y="280988"/>
            <a:ext cx="4933438" cy="376237"/>
          </a:xfrm>
        </p:spPr>
        <p:txBody>
          <a:bodyPr>
            <a:normAutofit fontScale="90000"/>
          </a:bodyPr>
          <a:lstStyle/>
          <a:p>
            <a:pPr eaLnBrk="1" hangingPunct="1"/>
            <a:r>
              <a:rPr lang="cs-CZ" altLang="cs-CZ" sz="2800"/>
              <a:t>Typy fiskální politiky</a:t>
            </a:r>
            <a:endParaRPr lang="cs-CZ" altLang="cs-CZ" sz="2800"/>
          </a:p>
        </p:txBody>
      </p:sp>
      <p:sp>
        <p:nvSpPr>
          <p:cNvPr id="14340" name="Rectangle 3"/>
          <p:cNvSpPr>
            <a:spLocks noGrp="1" noChangeArrowheads="1"/>
          </p:cNvSpPr>
          <p:nvPr>
            <p:ph type="body" idx="1"/>
          </p:nvPr>
        </p:nvSpPr>
        <p:spPr>
          <a:xfrm>
            <a:off x="250825" y="908050"/>
            <a:ext cx="4684713" cy="4575175"/>
          </a:xfrm>
        </p:spPr>
        <p:txBody>
          <a:bodyPr>
            <a:normAutofit lnSpcReduction="10000"/>
          </a:bodyPr>
          <a:lstStyle/>
          <a:p>
            <a:pPr marL="609600" indent="-609600" eaLnBrk="1" hangingPunct="1">
              <a:buFontTx/>
              <a:buAutoNum type="arabicPeriod"/>
              <a:defRPr/>
            </a:pPr>
            <a:r>
              <a:rPr lang="cs-CZ" altLang="cs-CZ" sz="2000" b="1" dirty="0">
                <a:solidFill>
                  <a:srgbClr val="FF0000"/>
                </a:solidFill>
              </a:rPr>
              <a:t>expanzivní</a:t>
            </a:r>
            <a:r>
              <a:rPr lang="cs-CZ" altLang="cs-CZ" sz="2000" dirty="0">
                <a:solidFill>
                  <a:srgbClr val="FF0000"/>
                </a:solidFill>
              </a:rPr>
              <a:t> FP</a:t>
            </a:r>
            <a:endParaRPr lang="cs-CZ" altLang="cs-CZ" sz="2000" dirty="0">
              <a:solidFill>
                <a:srgbClr val="FF0000"/>
              </a:solidFill>
            </a:endParaRPr>
          </a:p>
          <a:p>
            <a:pPr marL="0" indent="0" eaLnBrk="1" hangingPunct="1">
              <a:buFontTx/>
              <a:buNone/>
              <a:defRPr/>
            </a:pPr>
            <a:r>
              <a:rPr lang="cs-CZ" altLang="cs-CZ" sz="2000" dirty="0"/>
              <a:t>Spočívá v růstu výdajů ze SR nebo poklesu daní obyvatelstva i firem</a:t>
            </a:r>
            <a:endParaRPr lang="cs-CZ" altLang="cs-CZ" sz="2000" dirty="0"/>
          </a:p>
          <a:p>
            <a:pPr marL="609600" indent="-609600" eaLnBrk="1" hangingPunct="1">
              <a:buFont typeface="Wingdings" panose="05000000000000000000" pitchFamily="2" charset="2"/>
              <a:buChar char="Ø"/>
              <a:defRPr/>
            </a:pPr>
            <a:r>
              <a:rPr lang="cs-CZ" altLang="cs-CZ" sz="2000" dirty="0"/>
              <a:t>roste agregátní poptávka – vládní výdaje</a:t>
            </a:r>
            <a:endParaRPr lang="cs-CZ" altLang="cs-CZ" sz="2000" dirty="0"/>
          </a:p>
          <a:p>
            <a:pPr marL="609600" indent="-609600" eaLnBrk="1" hangingPunct="1">
              <a:buFont typeface="Wingdings" panose="05000000000000000000" pitchFamily="2" charset="2"/>
              <a:buChar char="Ø"/>
              <a:defRPr/>
            </a:pPr>
            <a:r>
              <a:rPr lang="cs-CZ" altLang="cs-CZ" sz="2000" dirty="0"/>
              <a:t>roste reálný HDP </a:t>
            </a:r>
            <a:endParaRPr lang="cs-CZ" altLang="cs-CZ" sz="2000" dirty="0"/>
          </a:p>
          <a:p>
            <a:pPr marL="609600" indent="-609600" eaLnBrk="1" hangingPunct="1">
              <a:buFont typeface="Wingdings" panose="05000000000000000000" pitchFamily="2" charset="2"/>
              <a:buChar char="Ø"/>
              <a:defRPr/>
            </a:pPr>
            <a:r>
              <a:rPr lang="cs-CZ" altLang="cs-CZ" sz="2000" dirty="0"/>
              <a:t>zvyšuje se cenová hladina</a:t>
            </a:r>
            <a:endParaRPr lang="cs-CZ" altLang="cs-CZ" sz="2000" dirty="0"/>
          </a:p>
          <a:p>
            <a:pPr marL="1009650" lvl="1" indent="-609600" eaLnBrk="1" hangingPunct="1">
              <a:buFont typeface="Wingdings" panose="05000000000000000000" pitchFamily="2" charset="2"/>
              <a:buChar char="Ø"/>
              <a:defRPr/>
            </a:pPr>
            <a:endParaRPr lang="cs-CZ" altLang="cs-CZ" sz="2000" dirty="0"/>
          </a:p>
          <a:p>
            <a:pPr marL="609600" indent="-609600" eaLnBrk="1" hangingPunct="1">
              <a:buFont typeface="Wingdings" panose="05000000000000000000" pitchFamily="2" charset="2"/>
              <a:buAutoNum type="arabicPeriod" startAt="2"/>
              <a:defRPr/>
            </a:pPr>
            <a:r>
              <a:rPr lang="cs-CZ" altLang="cs-CZ" sz="2000" b="1" dirty="0">
                <a:solidFill>
                  <a:srgbClr val="FF0000"/>
                </a:solidFill>
              </a:rPr>
              <a:t>restriktivní</a:t>
            </a:r>
            <a:r>
              <a:rPr lang="cs-CZ" altLang="cs-CZ" sz="2000" dirty="0">
                <a:solidFill>
                  <a:srgbClr val="FF0000"/>
                </a:solidFill>
              </a:rPr>
              <a:t> FP</a:t>
            </a:r>
            <a:endParaRPr lang="cs-CZ" altLang="cs-CZ" sz="2000" dirty="0">
              <a:solidFill>
                <a:srgbClr val="FF0000"/>
              </a:solidFill>
            </a:endParaRPr>
          </a:p>
          <a:p>
            <a:pPr marL="0" indent="0" eaLnBrk="1" hangingPunct="1">
              <a:buFontTx/>
              <a:buNone/>
              <a:defRPr/>
            </a:pPr>
            <a:r>
              <a:rPr lang="cs-CZ" altLang="cs-CZ" sz="2000" dirty="0"/>
              <a:t>Dochází k poklesu výdajů ze SR nebo růstu daní firem a obyvatel.</a:t>
            </a:r>
            <a:endParaRPr lang="cs-CZ" altLang="cs-CZ" sz="2000" dirty="0"/>
          </a:p>
          <a:p>
            <a:pPr eaLnBrk="1" hangingPunct="1">
              <a:buFont typeface="Wingdings" panose="05000000000000000000" pitchFamily="2" charset="2"/>
              <a:buChar char="Ø"/>
              <a:defRPr/>
            </a:pPr>
            <a:r>
              <a:rPr lang="cs-CZ" altLang="cs-CZ" sz="2000" dirty="0"/>
              <a:t> v důsledku toho klesá agregátní poptávka, HDP i cenová hladina (cílem vlády je omezení inflačních tlaků)</a:t>
            </a:r>
            <a:endParaRPr lang="cs-CZ" altLang="cs-CZ" sz="2000" dirty="0"/>
          </a:p>
        </p:txBody>
      </p:sp>
      <p:pic>
        <p:nvPicPr>
          <p:cNvPr id="28677" name="Picture 6"/>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127625" y="1357261"/>
            <a:ext cx="3581400" cy="2287587"/>
          </a:xfrm>
          <a:prstGeom prst="rect">
            <a:avLst/>
          </a:prstGeom>
          <a:solidFill>
            <a:schemeClr val="bg1"/>
          </a:solidFill>
          <a:ln>
            <a:noFill/>
          </a:ln>
          <a:effectLst/>
        </p:spPr>
      </p:pic>
      <p:sp>
        <p:nvSpPr>
          <p:cNvPr id="7" name="Rectangle 5"/>
          <p:cNvSpPr>
            <a:spLocks noChangeArrowheads="1"/>
          </p:cNvSpPr>
          <p:nvPr/>
        </p:nvSpPr>
        <p:spPr bwMode="auto">
          <a:xfrm>
            <a:off x="5013325" y="658019"/>
            <a:ext cx="3960812" cy="500062"/>
          </a:xfrm>
          <a:prstGeom prst="rect">
            <a:avLst/>
          </a:prstGeom>
          <a:noFill/>
          <a:ln>
            <a:noFill/>
          </a:ln>
        </p:spPr>
        <p:txBody>
          <a:bodyPr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000" b="1" dirty="0">
                <a:latin typeface="+mn-lt"/>
                <a:ea typeface="Segoe UI Symbol" panose="020B0502040204020203" pitchFamily="34" charset="0"/>
                <a:cs typeface="Times New Roman" panose="02020603050405020304" pitchFamily="18" charset="0"/>
              </a:rPr>
              <a:t>Vliv zvýšení vládních výdajů</a:t>
            </a:r>
            <a:endParaRPr lang="cs-CZ" altLang="cs-CZ" sz="2000" b="1" dirty="0">
              <a:latin typeface="+mn-lt"/>
              <a:ea typeface="Segoe UI Symbol" panose="020B0502040204020203" pitchFamily="34" charset="0"/>
            </a:endParaRPr>
          </a:p>
        </p:txBody>
      </p:sp>
      <p:pic>
        <p:nvPicPr>
          <p:cNvPr id="28679"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3326" y="4152901"/>
            <a:ext cx="3695700" cy="2185988"/>
          </a:xfrm>
          <a:prstGeom prst="rect">
            <a:avLst/>
          </a:prstGeom>
          <a:solidFill>
            <a:schemeClr val="bg1"/>
          </a:solidFill>
          <a:ln>
            <a:noFill/>
          </a:ln>
          <a:effectLst/>
        </p:spPr>
      </p:pic>
      <p:sp>
        <p:nvSpPr>
          <p:cNvPr id="9" name="Rectangle 5"/>
          <p:cNvSpPr>
            <a:spLocks noChangeArrowheads="1"/>
          </p:cNvSpPr>
          <p:nvPr/>
        </p:nvSpPr>
        <p:spPr bwMode="auto">
          <a:xfrm>
            <a:off x="5013325" y="3644848"/>
            <a:ext cx="3744913" cy="500062"/>
          </a:xfrm>
          <a:prstGeom prst="rect">
            <a:avLst/>
          </a:prstGeom>
          <a:noFill/>
          <a:ln>
            <a:noFill/>
          </a:ln>
        </p:spPr>
        <p:txBody>
          <a:bodyPr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000" b="1" dirty="0">
                <a:latin typeface="+mj-lt"/>
                <a:cs typeface="Times New Roman" panose="02020603050405020304" pitchFamily="18" charset="0"/>
              </a:rPr>
              <a:t>Vliv snížení vládních výdajů</a:t>
            </a:r>
            <a:endParaRPr lang="cs-CZ" altLang="cs-CZ" sz="2000" b="1" dirty="0">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centralizovaný peněžní fond, který vytvářejí, rozdělují a používají státní orgány,</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tvoří, rozděluje a používá na principu:</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nenávratnosti, </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neekvivalence</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nedobrovolnosti,</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schvalován zákonodárnými sbory,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má podobu rozpočtového zákona,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sestavován MF, které odpovídá i za jeho plnění.</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Schéma rozpočtové soustavy ČR</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5" name="Objekt 2"/>
          <p:cNvGraphicFramePr>
            <a:graphicFrameLocks noChangeAspect="1"/>
          </p:cNvGraphicFramePr>
          <p:nvPr/>
        </p:nvGraphicFramePr>
        <p:xfrm>
          <a:off x="923544" y="1400499"/>
          <a:ext cx="7360920" cy="4741509"/>
        </p:xfrm>
        <a:graphic>
          <a:graphicData uri="http://schemas.openxmlformats.org/presentationml/2006/ole">
            <mc:AlternateContent xmlns:mc="http://schemas.openxmlformats.org/markup-compatibility/2006">
              <mc:Choice xmlns:v="urn:schemas-microsoft-com:vml" Requires="v">
                <p:oleObj spid="_x0000_s1028" name="Prezentace" r:id="rId1" imgW="4572000" imgH="3429000" progId="PowerPoint.Show.8">
                  <p:embed/>
                </p:oleObj>
              </mc:Choice>
              <mc:Fallback>
                <p:oleObj name="Prezentace" r:id="rId1" imgW="4572000" imgH="3429000" progId="PowerPoint.Show.8">
                  <p:embed/>
                  <p:pic>
                    <p:nvPicPr>
                      <p:cNvPr id="0" name="Objekt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3544" y="1400499"/>
                        <a:ext cx="7360920" cy="4741509"/>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Veřejné finance</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peněžní vztahy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vznikající v souvislosti s tvorbou, rozdělováním a použitím finančních fondů spojených s činností veřejných institucí,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nevýznamnějším subjektem je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členíme je na relativně samostatné součásti:</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rozpočet,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rozpočty místní samosprávy,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speciální fondy,</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finance státních podniků.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Funkce státní rozpočtu</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Příjmy SR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tvoří daně (přímé, nepřímé), poplatky, příjmy z privatizace apod.</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Výdaje</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tvoří transfery obyvatelstvu, mandatorní výdaje na jednotlivé politiky, výdaje na nákup výrobků a služeb</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ČR se sestavuje na 1 kalendářní rok a má podobu zákona (v případě neschválení PS se hospodaří dle rozpočtového provizoria)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Do systému veřejných financí se kromě SR řadí také rozpočty krajů a obcí a také státní fondy.</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925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Krátkodobý schodek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jeho účinky mohou být krátkodobě pozitivní, např. ve směru eliminace vlivu exogenních faktorů na objem veřejných výdajů (cenové šoky, přírodní katastrofy, ekonomická recese, nezaměstnanost). Je kryt emisí státních pokladničních poukázek a výsledný emisí střednědobých                   a dlouhodobých státních dluhopisů,</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Dlouhodobý schodek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má negativní důsledky - vede k růstu veřejného dluhu a dluhová služba se stává pro rozpočet břemenem, dále vede k omezení možnosti využití nástrojů stabilizační fiskální politiky, přináší také inflační tlaky nebo dochází k omezování soukromých investic (tzv. vytěsňovací efekt</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7"/>
          <p:cNvSpPr>
            <a:spLocks noGrp="1"/>
          </p:cNvSpPr>
          <p:nvPr>
            <p:ph type="title"/>
          </p:nvPr>
        </p:nvSpPr>
        <p:spPr/>
        <p:txBody>
          <a:bodyPr>
            <a:normAutofit/>
          </a:bodyPr>
          <a:lstStyle/>
          <a:p>
            <a:r>
              <a:rPr lang="cs-CZ" sz="4000" b="1" dirty="0"/>
              <a:t>Státní rozpočet</a:t>
            </a:r>
            <a:endParaRPr lang="cs-CZ" sz="4000" b="1" dirty="0"/>
          </a:p>
        </p:txBody>
      </p:sp>
      <p:graphicFrame>
        <p:nvGraphicFramePr>
          <p:cNvPr id="5" name="Tabulka 4"/>
          <p:cNvGraphicFramePr>
            <a:graphicFrameLocks noGrp="1"/>
          </p:cNvGraphicFramePr>
          <p:nvPr/>
        </p:nvGraphicFramePr>
        <p:xfrm>
          <a:off x="777240" y="1225611"/>
          <a:ext cx="7690105" cy="2742883"/>
        </p:xfrm>
        <a:graphic>
          <a:graphicData uri="http://schemas.openxmlformats.org/drawingml/2006/table">
            <a:tbl>
              <a:tblPr firstRow="1" firstCol="1" bandRow="1"/>
              <a:tblGrid>
                <a:gridCol w="1667937"/>
                <a:gridCol w="3805379"/>
                <a:gridCol w="2216789"/>
              </a:tblGrid>
              <a:tr h="412883">
                <a:tc rowSpan="9">
                  <a:txBody>
                    <a:bodyPr/>
                    <a:lstStyle/>
                    <a:p>
                      <a:pPr algn="ctr">
                        <a:lnSpc>
                          <a:spcPct val="115000"/>
                        </a:lnSpc>
                        <a:spcAft>
                          <a:spcPts val="0"/>
                        </a:spcAft>
                      </a:pPr>
                      <a:r>
                        <a:rPr lang="cs-CZ" sz="1400" b="1" dirty="0">
                          <a:effectLst/>
                          <a:latin typeface="Times New Roman" panose="02020603050405020304" pitchFamily="18" charset="0"/>
                          <a:ea typeface="Times New Roman" panose="02020603050405020304" pitchFamily="18" charset="0"/>
                        </a:rPr>
                        <a:t>Státní rozpočet</a:t>
                      </a:r>
                      <a:endParaRPr lang="cs-CZ" sz="1400"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cs-CZ" sz="1400" b="1">
                          <a:effectLst/>
                          <a:latin typeface="Times New Roman" panose="02020603050405020304" pitchFamily="18" charset="0"/>
                          <a:ea typeface="Times New Roman" panose="02020603050405020304" pitchFamily="18" charset="0"/>
                        </a:rPr>
                        <a:t>Celkové daně (celkové vládní příjmy)         </a:t>
                      </a:r>
                      <a:endParaRPr lang="cs-CZ" sz="1400" b="1">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T = Ta + t*Y                                                                    </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a:txBody>
                    <a:bodyPr/>
                    <a:lstStyle/>
                    <a:p>
                      <a:pPr>
                        <a:lnSpc>
                          <a:spcPct val="150000"/>
                        </a:lnSpc>
                        <a:spcAft>
                          <a:spcPts val="0"/>
                        </a:spcAft>
                      </a:pPr>
                      <a:r>
                        <a:rPr lang="cs-CZ" sz="1400" b="1">
                          <a:effectLst/>
                          <a:latin typeface="Times New Roman" panose="02020603050405020304" pitchFamily="18" charset="0"/>
                          <a:ea typeface="Times New Roman" panose="02020603050405020304" pitchFamily="18" charset="0"/>
                        </a:rPr>
                        <a:t>Čisté daně                                                         </a:t>
                      </a:r>
                      <a:endParaRPr lang="cs-CZ" sz="1400" b="1">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TN = T – TR</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a:txBody>
                    <a:bodyPr/>
                    <a:lstStyle/>
                    <a:p>
                      <a:pPr>
                        <a:lnSpc>
                          <a:spcPct val="150000"/>
                        </a:lnSpc>
                        <a:spcAft>
                          <a:spcPts val="0"/>
                        </a:spcAft>
                      </a:pPr>
                      <a:r>
                        <a:rPr lang="cs-CZ" sz="1400" b="1">
                          <a:effectLst/>
                          <a:latin typeface="Times New Roman" panose="02020603050405020304" pitchFamily="18" charset="0"/>
                          <a:ea typeface="Times New Roman" panose="02020603050405020304" pitchFamily="18" charset="0"/>
                        </a:rPr>
                        <a:t>Celkové vládní výdaje                                      </a:t>
                      </a:r>
                      <a:endParaRPr lang="cs-CZ" sz="1400" b="1">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G + TR</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rowSpan="2">
                  <a:txBody>
                    <a:bodyPr/>
                    <a:lstStyle/>
                    <a:p>
                      <a:pPr>
                        <a:lnSpc>
                          <a:spcPct val="150000"/>
                        </a:lnSpc>
                        <a:spcAft>
                          <a:spcPts val="0"/>
                        </a:spcAft>
                      </a:pPr>
                      <a:r>
                        <a:rPr lang="cs-CZ" sz="1400" b="1">
                          <a:effectLst/>
                          <a:latin typeface="Times New Roman" panose="02020603050405020304" pitchFamily="18" charset="0"/>
                          <a:ea typeface="Times New Roman" panose="02020603050405020304" pitchFamily="18" charset="0"/>
                        </a:rPr>
                        <a:t>Saldo rozpočtu                                                  </a:t>
                      </a:r>
                      <a:endParaRPr lang="cs-CZ" sz="1400" b="1">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BS = T – (G + TR)</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vMerge="1">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BS = Ta + t*Y – G – TR</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a:txBody>
                    <a:bodyPr/>
                    <a:lstStyle/>
                    <a:p>
                      <a:pPr>
                        <a:lnSpc>
                          <a:spcPct val="150000"/>
                        </a:lnSpc>
                        <a:spcAft>
                          <a:spcPts val="0"/>
                        </a:spcAft>
                      </a:pPr>
                      <a:r>
                        <a:rPr lang="cs-CZ" sz="1400" b="1" dirty="0">
                          <a:effectLst/>
                          <a:highlight>
                            <a:srgbClr val="FFFF00"/>
                          </a:highlight>
                          <a:latin typeface="Times New Roman" panose="02020603050405020304" pitchFamily="18" charset="0"/>
                          <a:ea typeface="Times New Roman" panose="02020603050405020304" pitchFamily="18" charset="0"/>
                        </a:rPr>
                        <a:t>Strukturální rozpočet                                        </a:t>
                      </a:r>
                      <a:endParaRPr lang="cs-CZ" sz="1400" b="1"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a:effectLst/>
                          <a:latin typeface="Times New Roman" panose="02020603050405020304" pitchFamily="18" charset="0"/>
                          <a:ea typeface="Times New Roman" panose="02020603050405020304" pitchFamily="18" charset="0"/>
                        </a:rPr>
                        <a:t>BS</a:t>
                      </a:r>
                      <a:r>
                        <a:rPr lang="cs-CZ" sz="1400" baseline="-25000">
                          <a:effectLst/>
                          <a:latin typeface="Times New Roman" panose="02020603050405020304" pitchFamily="18" charset="0"/>
                          <a:ea typeface="Times New Roman" panose="02020603050405020304" pitchFamily="18" charset="0"/>
                        </a:rPr>
                        <a:t>S</a:t>
                      </a:r>
                      <a:r>
                        <a:rPr lang="cs-CZ" sz="1400">
                          <a:effectLst/>
                          <a:latin typeface="Times New Roman" panose="02020603050405020304" pitchFamily="18" charset="0"/>
                          <a:ea typeface="Times New Roman" panose="02020603050405020304" pitchFamily="18" charset="0"/>
                        </a:rPr>
                        <a:t> = Ta + t*Y* - G – TR</a:t>
                      </a:r>
                      <a:endParaRPr lang="cs-CZ" sz="140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rowSpan="2">
                  <a:txBody>
                    <a:bodyPr/>
                    <a:lstStyle/>
                    <a:p>
                      <a:pPr>
                        <a:lnSpc>
                          <a:spcPct val="150000"/>
                        </a:lnSpc>
                        <a:spcAft>
                          <a:spcPts val="0"/>
                        </a:spcAft>
                      </a:pPr>
                      <a:r>
                        <a:rPr lang="cs-CZ" sz="1400" b="1" dirty="0">
                          <a:effectLst/>
                          <a:highlight>
                            <a:srgbClr val="FFFF00"/>
                          </a:highlight>
                          <a:latin typeface="Times New Roman" panose="02020603050405020304" pitchFamily="18" charset="0"/>
                          <a:ea typeface="Times New Roman" panose="02020603050405020304" pitchFamily="18" charset="0"/>
                        </a:rPr>
                        <a:t>Cyklický rozpočet                                             </a:t>
                      </a:r>
                      <a:endParaRPr lang="cs-CZ" sz="1400" b="1"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cs-CZ" sz="1400" dirty="0">
                          <a:effectLst/>
                          <a:latin typeface="Times New Roman" panose="02020603050405020304" pitchFamily="18" charset="0"/>
                          <a:ea typeface="Times New Roman" panose="02020603050405020304" pitchFamily="18" charset="0"/>
                        </a:rPr>
                        <a:t>BS</a:t>
                      </a:r>
                      <a:r>
                        <a:rPr lang="cs-CZ" sz="1400" baseline="-25000" dirty="0">
                          <a:effectLst/>
                          <a:latin typeface="Times New Roman" panose="02020603050405020304" pitchFamily="18" charset="0"/>
                          <a:ea typeface="Times New Roman" panose="02020603050405020304" pitchFamily="18" charset="0"/>
                        </a:rPr>
                        <a:t>C</a:t>
                      </a:r>
                      <a:r>
                        <a:rPr lang="cs-CZ" sz="1400" dirty="0">
                          <a:effectLst/>
                          <a:latin typeface="Times New Roman" panose="02020603050405020304" pitchFamily="18" charset="0"/>
                          <a:ea typeface="Times New Roman" panose="02020603050405020304" pitchFamily="18" charset="0"/>
                        </a:rPr>
                        <a:t> = BS – BS</a:t>
                      </a:r>
                      <a:r>
                        <a:rPr lang="cs-CZ" sz="1400" baseline="-25000" dirty="0">
                          <a:effectLst/>
                          <a:latin typeface="Times New Roman" panose="02020603050405020304" pitchFamily="18" charset="0"/>
                          <a:ea typeface="Times New Roman" panose="02020603050405020304" pitchFamily="18" charset="0"/>
                        </a:rPr>
                        <a:t>S</a:t>
                      </a:r>
                      <a:endParaRPr lang="cs-CZ" sz="1400"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vMerge="1">
                  <a:tcPr/>
                </a:tc>
                <a:tc>
                  <a:txBody>
                    <a:bodyPr/>
                    <a:lstStyle/>
                    <a:p>
                      <a:pPr algn="l">
                        <a:lnSpc>
                          <a:spcPct val="150000"/>
                        </a:lnSpc>
                        <a:spcAft>
                          <a:spcPts val="0"/>
                        </a:spcAft>
                      </a:pPr>
                      <a:r>
                        <a:rPr lang="cs-CZ" sz="1400" dirty="0">
                          <a:effectLst/>
                          <a:latin typeface="Times New Roman" panose="02020603050405020304" pitchFamily="18" charset="0"/>
                          <a:ea typeface="Times New Roman" panose="02020603050405020304" pitchFamily="18" charset="0"/>
                        </a:rPr>
                        <a:t>BS</a:t>
                      </a:r>
                      <a:r>
                        <a:rPr lang="cs-CZ" sz="1400" baseline="-25000" dirty="0">
                          <a:effectLst/>
                          <a:latin typeface="Times New Roman" panose="02020603050405020304" pitchFamily="18" charset="0"/>
                          <a:ea typeface="Times New Roman" panose="02020603050405020304" pitchFamily="18" charset="0"/>
                        </a:rPr>
                        <a:t>C</a:t>
                      </a:r>
                      <a:r>
                        <a:rPr lang="cs-CZ" sz="1400" dirty="0">
                          <a:effectLst/>
                          <a:latin typeface="Times New Roman" panose="02020603050405020304" pitchFamily="18" charset="0"/>
                          <a:ea typeface="Times New Roman" panose="02020603050405020304" pitchFamily="18" charset="0"/>
                        </a:rPr>
                        <a:t> = t*(Y-Y*)</a:t>
                      </a:r>
                      <a:endParaRPr lang="cs-CZ" sz="1400"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1250">
                <a:tc vMerge="1">
                  <a:tcPr/>
                </a:tc>
                <a:tc gridSpan="2">
                  <a:txBody>
                    <a:bodyPr/>
                    <a:lstStyle/>
                    <a:p>
                      <a:pPr>
                        <a:lnSpc>
                          <a:spcPct val="150000"/>
                        </a:lnSpc>
                        <a:spcAft>
                          <a:spcPts val="0"/>
                        </a:spcAft>
                      </a:pPr>
                      <a:r>
                        <a:rPr lang="cs-CZ" sz="1400" b="1" dirty="0">
                          <a:effectLst/>
                          <a:latin typeface="Times New Roman" panose="02020603050405020304" pitchFamily="18" charset="0"/>
                          <a:ea typeface="Times New Roman" panose="02020603050405020304" pitchFamily="18" charset="0"/>
                        </a:rPr>
                        <a:t>Y* je potencionální produkt</a:t>
                      </a:r>
                      <a:endParaRPr lang="cs-CZ" sz="1400" b="1" dirty="0">
                        <a:effectLst/>
                        <a:latin typeface="Times New Roman" panose="02020603050405020304" pitchFamily="18" charset="0"/>
                        <a:ea typeface="Times New Roman" panose="02020603050405020304" pitchFamily="18" charset="0"/>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cPr/>
                </a:tc>
              </a:tr>
            </a:tbl>
          </a:graphicData>
        </a:graphic>
      </p:graphicFrame>
      <p:sp>
        <p:nvSpPr>
          <p:cNvPr id="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Dluh</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highlight>
                  <a:srgbClr val="FFFF00"/>
                </a:highlight>
              </a:rPr>
              <a:t>Opakované deficity státního rozpočtu, které nejsou vyrovnávány přebytky rozpočtu v jiných obdobích, vedou ke vzniku státního dluhu. </a:t>
            </a:r>
            <a:endParaRPr lang="cs-CZ" sz="2800" b="1" dirty="0">
              <a:highlight>
                <a:srgbClr val="FFFF00"/>
              </a:highlight>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lang="cs-CZ" sz="2800" dirty="0">
                <a:solidFill>
                  <a:srgbClr val="FF0000"/>
                </a:solidFill>
              </a:rPr>
              <a:t>Státní dluh vzniká nahromaděním </a:t>
            </a:r>
            <a:r>
              <a:rPr lang="cs-CZ" sz="2800" b="1" dirty="0">
                <a:solidFill>
                  <a:srgbClr val="FF0000"/>
                </a:solidFill>
              </a:rPr>
              <a:t>výpůjček vlády </a:t>
            </a:r>
            <a:r>
              <a:rPr lang="cs-CZ" sz="2800" dirty="0">
                <a:solidFill>
                  <a:srgbClr val="FF0000"/>
                </a:solidFill>
              </a:rPr>
              <a:t>a </a:t>
            </a:r>
            <a:r>
              <a:rPr lang="cs-CZ" sz="2800" b="1" dirty="0">
                <a:solidFill>
                  <a:srgbClr val="FF0000"/>
                </a:solidFill>
              </a:rPr>
              <a:t>úroků </a:t>
            </a:r>
            <a:r>
              <a:rPr lang="cs-CZ" sz="2800" dirty="0">
                <a:solidFill>
                  <a:srgbClr val="FF0000"/>
                </a:solidFill>
              </a:rPr>
              <a:t>z těchto výpůjček. </a:t>
            </a:r>
            <a:endParaRPr lang="cs-CZ" sz="2800" dirty="0">
              <a:solidFill>
                <a:srgbClr val="FF0000"/>
              </a:solidFill>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Státní dluh = suma nesplácených půjček, které si stát (vláda) musel vypůjčit na krytí deficitů svých rozpočtů a nesplacených úroků z těchto půjček.</a:t>
            </a:r>
            <a:endParaRPr lang="cs-CZ" sz="2800" b="1" dirty="0"/>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DEFICIT STÁTNÍHO ROZPOČTU </a:t>
            </a:r>
            <a:r>
              <a:rPr lang="cs-CZ" sz="2800" dirty="0"/>
              <a:t>– toková veličina = vzniká v rámci jednoho roku, </a:t>
            </a:r>
            <a:endParaRPr lang="cs-CZ" sz="2800" dirty="0"/>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lang="cs-CZ" sz="2800" b="1" dirty="0"/>
              <a:t>STÁTNÍ DLUH –  </a:t>
            </a:r>
            <a:r>
              <a:rPr lang="cs-CZ" sz="2800" dirty="0"/>
              <a:t>veličinou stavovou = vzniká kumulací deficitů a úroků, a zjišťuje se k určitému datu.</a:t>
            </a:r>
            <a:endParaRPr kumimoji="0" lang="cs-CZ" altLang="cs-CZ" sz="4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4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Dluh</a:t>
            </a:r>
            <a:endParaRPr lang="cs-CZ" sz="3600" b="1" dirty="0"/>
          </a:p>
        </p:txBody>
      </p:sp>
      <p:sp>
        <p:nvSpPr>
          <p:cNvPr id="98" name="Google Shape;98;p14"/>
          <p:cNvSpPr txBox="1">
            <a:spLocks noGrp="1"/>
          </p:cNvSpPr>
          <p:nvPr>
            <p:ph type="body" idx="1"/>
          </p:nvPr>
        </p:nvSpPr>
        <p:spPr>
          <a:xfrm>
            <a:off x="212651" y="1616045"/>
            <a:ext cx="8644269" cy="4724369"/>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je souhrnem závazků státu; subjektů územní samosprávy (obcí, krajů); mimorozpočtových finančních účelových fondů; veřejnoprávních institucí zřizovaných státem a územní samosprávou; státních podniků.</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je výrazem dlouhodobé fiskální nerovnováhy, příčnou vzniku a prohlubování veřejného dluhu je kumulování rozpočtových deficitů, zejména státního rozpočtu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Veřejný dluh členíme na:</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hrubý</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(celkový objem závazků);</a:t>
            </a: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0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čistý</a:t>
            </a:r>
            <a:r>
              <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(hrubý dluh – pohledávky).</a:t>
            </a:r>
            <a:endParaRPr kumimoji="0" lang="cs-CZ" altLang="cs-CZ" sz="20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Způsoby krytí dluhu</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85000" lnSpcReduction="2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peněžní krytí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vláda si vezme úvěr od centrální banky, což se projeví v růstu monetární báze, a tím i cenové hladiny, a proto je tato praxe v řadě zemí omezena či zakázána;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dluhové krytí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jedná se o transformaci deficitu do veřejného dluhu, což je uskutečněno:</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domácí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(transformace deficitu do domácího dluhu), který je většinou       realizován v podobě vydání státních dluhopisů (státní pokladniční poukázky, střednědobé nebo dlouhodobé dluhopisy),</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zahraniční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(transformace deficitu do zahraničního dluhu);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pomocí zvyšování daní;</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prostřednictvím prodeje státních aktiv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tranzitivních ekonomikách je běžné krytí rozpočtových deficitů prodejem státního majetku v privatizaci;</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krytí deficitu přebytkem z minulých let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což je bohužel málo častý případ.</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04935" y="6426809"/>
            <a:ext cx="102870" cy="208915"/>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libri" panose="020F0502020204030204"/>
                <a:cs typeface="Calibri" panose="020F0502020204030204"/>
              </a:rPr>
              <a:t>2</a:t>
            </a:r>
            <a:endParaRPr sz="1200">
              <a:latin typeface="Calibri" panose="020F0502020204030204"/>
              <a:cs typeface="Calibri" panose="020F0502020204030204"/>
            </a:endParaRPr>
          </a:p>
        </p:txBody>
      </p:sp>
      <p:sp>
        <p:nvSpPr>
          <p:cNvPr id="3" name="object 3"/>
          <p:cNvSpPr txBox="1">
            <a:spLocks noGrp="1"/>
          </p:cNvSpPr>
          <p:nvPr>
            <p:ph type="title"/>
          </p:nvPr>
        </p:nvSpPr>
        <p:spPr>
          <a:xfrm>
            <a:off x="3983277" y="380115"/>
            <a:ext cx="4924334" cy="505267"/>
          </a:xfrm>
          <a:prstGeom prst="rect">
            <a:avLst/>
          </a:prstGeom>
        </p:spPr>
        <p:txBody>
          <a:bodyPr vert="horz" wrap="square" lIns="0" tIns="12700" rIns="0" bIns="0" rtlCol="0">
            <a:spAutoFit/>
          </a:bodyPr>
          <a:lstStyle/>
          <a:p>
            <a:r>
              <a:rPr lang="cs-CZ" sz="3200" b="1" dirty="0">
                <a:solidFill>
                  <a:srgbClr val="000000"/>
                </a:solidFill>
                <a:latin typeface="Consolas,Bold"/>
              </a:rPr>
              <a:t>Hospodářská politika</a:t>
            </a:r>
            <a:endParaRPr lang="cs-CZ" sz="3200" b="1" dirty="0">
              <a:solidFill>
                <a:srgbClr val="000000"/>
              </a:solidFill>
              <a:latin typeface="Consolas,Bold"/>
            </a:endParaRPr>
          </a:p>
        </p:txBody>
      </p:sp>
      <p:sp>
        <p:nvSpPr>
          <p:cNvPr id="4" name="Obdélník 3"/>
          <p:cNvSpPr/>
          <p:nvPr/>
        </p:nvSpPr>
        <p:spPr>
          <a:xfrm>
            <a:off x="255270" y="1143000"/>
            <a:ext cx="8539607" cy="1477328"/>
          </a:xfrm>
          <a:prstGeom prst="rect">
            <a:avLst/>
          </a:prstGeom>
        </p:spPr>
        <p:txBody>
          <a:bodyPr wrap="square">
            <a:spAutoFit/>
          </a:bodyPr>
          <a:lstStyle/>
          <a:p>
            <a:pPr marL="400050" indent="-400050" algn="just">
              <a:buFont typeface="+mj-lt"/>
              <a:buAutoNum type="romanUcPeriod"/>
            </a:pPr>
            <a:r>
              <a:rPr lang="cs-CZ" sz="1800" b="1" i="0" u="none" strike="noStrike" baseline="0" dirty="0">
                <a:solidFill>
                  <a:schemeClr val="tx1"/>
                </a:solidFill>
                <a:latin typeface="Calibri" panose="020F0502020204030204" pitchFamily="34" charset="0"/>
                <a:ea typeface="Calibri" panose="020F0502020204030204" pitchFamily="34" charset="0"/>
                <a:cs typeface="Calibri" panose="020F0502020204030204" pitchFamily="34" charset="0"/>
              </a:rPr>
              <a:t>ČINNOST, PŘI NÍŽ VLÁDA POUŽÍVÁ URČITÝCH NÁSTROJŮ, ABY OVLIVNILA EKONOMICKÝ / SOCIÁLNÍ VÝVOJ DANÉ ZEMĚ, PŘIČEMŽ SE SNAŽÍ DOSÁHNOUT URČITÝCH CÍLŮ.</a:t>
            </a:r>
            <a:endParaRPr lang="cs-CZ" sz="1800" b="1" i="0" u="none" strike="noStrike" baseline="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400050" indent="-400050" algn="just">
              <a:buFont typeface="+mj-lt"/>
              <a:buAutoNum type="romanUcPeriod"/>
            </a:pPr>
            <a:r>
              <a:rPr lang="cs-CZ" sz="1800" b="1" dirty="0">
                <a:solidFill>
                  <a:schemeClr val="tx1"/>
                </a:solidFill>
                <a:latin typeface="Calibri" panose="020F0502020204030204" pitchFamily="34" charset="0"/>
                <a:ea typeface="Calibri" panose="020F0502020204030204" pitchFamily="34" charset="0"/>
                <a:cs typeface="Calibri" panose="020F0502020204030204" pitchFamily="34" charset="0"/>
              </a:rPr>
              <a:t>SOUHRN CÍLŮ, NÁSTROJŮ, ROZHODOVACÍCH PROCESŮ A KONKRÉTNÍCH OPATŘENÍ STÁTU</a:t>
            </a:r>
            <a:r>
              <a:rPr lang="cs-CZ" dirty="0">
                <a:solidFill>
                  <a:schemeClr val="tx1"/>
                </a:solidFill>
              </a:rPr>
              <a:t>.</a:t>
            </a:r>
            <a:endParaRPr lang="cs-CZ" dirty="0">
              <a:solidFill>
                <a:schemeClr val="tx1"/>
              </a:solidFill>
            </a:endParaRPr>
          </a:p>
        </p:txBody>
      </p:sp>
      <p:pic>
        <p:nvPicPr>
          <p:cNvPr id="7" name="Obrázek 6"/>
          <p:cNvPicPr>
            <a:picLocks noChangeAspect="1"/>
          </p:cNvPicPr>
          <p:nvPr/>
        </p:nvPicPr>
        <p:blipFill>
          <a:blip r:embed="rId1"/>
          <a:stretch>
            <a:fillRect/>
          </a:stretch>
        </p:blipFill>
        <p:spPr>
          <a:xfrm>
            <a:off x="349123" y="2819400"/>
            <a:ext cx="8558488" cy="3816324"/>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Dluh</a:t>
            </a:r>
            <a:endParaRPr lang="cs-CZ" sz="3600" b="1" dirty="0"/>
          </a:p>
        </p:txBody>
      </p:sp>
      <p:sp>
        <p:nvSpPr>
          <p:cNvPr id="98" name="Google Shape;98;p14"/>
          <p:cNvSpPr txBox="1">
            <a:spLocks noGrp="1"/>
          </p:cNvSpPr>
          <p:nvPr>
            <p:ph type="body" idx="1"/>
          </p:nvPr>
        </p:nvSpPr>
        <p:spPr>
          <a:xfrm>
            <a:off x="212651" y="1633849"/>
            <a:ext cx="8644269" cy="470656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Vývoj veřejného dluhu lze charakterizovat takto:</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dluh roste významně od roku 1997;</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 roku 2004 roste vnější dluh;</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klesá krytí státního dluhu prostřednictvím státních pokladničních poukázek;</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zvyšují se náklady spojené s dluhovou službou;</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podíl dluhu na HDP;</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dluh obcí.</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Nástroje fiskální politiky</a:t>
            </a:r>
            <a:endParaRPr lang="cs-CZ" sz="3600" b="1" dirty="0"/>
          </a:p>
        </p:txBody>
      </p:sp>
      <p:sp>
        <p:nvSpPr>
          <p:cNvPr id="98" name="Google Shape;98;p14"/>
          <p:cNvSpPr txBox="1">
            <a:spLocks noGrp="1"/>
          </p:cNvSpPr>
          <p:nvPr>
            <p:ph type="body" idx="1"/>
          </p:nvPr>
        </p:nvSpPr>
        <p:spPr>
          <a:xfrm>
            <a:off x="249865" y="1315233"/>
            <a:ext cx="8687658" cy="5025182"/>
          </a:xfrm>
          <a:prstGeom prst="rect">
            <a:avLst/>
          </a:prstGeom>
          <a:noFill/>
          <a:ln>
            <a:noFill/>
          </a:ln>
        </p:spPr>
        <p:txBody>
          <a:bodyPr spcFirstLastPara="1" wrap="square" lIns="91425" tIns="45700" rIns="91425" bIns="45700" anchor="t" anchorCtr="0">
            <a:normAutofit fontScale="77500" lnSpcReduction="20000"/>
          </a:bodyPr>
          <a:lstStyle/>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jednorázové</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rozhodnutí o fiskálních opatřeních, přijímána na základě zvážení makroekonomické situace a okolností: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změny daňových sazeb, stanovení výše vládních výdajů v kapitole státního rozpočtu: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vědomě (záměrně)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uskutečňuje tyto akce v zájmu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podpory makroekonomické rovnováhy</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Vestavěné stabilizátory: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 jejich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zavedení diskrečním rozhodnutím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působí v hospodářství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automaticky a nevyžadují žádná další rozhodnutí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centra.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Vestavěné, také „automatické“ stabilizátory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konstruovány tak, aby automaticky zmírňovaly výkyvy v ekonomice:</a:t>
            </a: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571500" marR="0" lvl="0" indent="-571500" algn="l"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zmírňovat expanzi v období vzestupu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tím, že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automaticky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omezují výdaje, čímž působí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restriktivně,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71500" marR="0" lvl="0" indent="-571500" algn="l" defTabSz="914400" rtl="0" eaLnBrk="1" fontAlgn="base" latinLnBrk="0" hangingPunct="1">
              <a:lnSpc>
                <a:spcPct val="100000"/>
              </a:lnSpc>
              <a:spcBef>
                <a:spcPct val="20000"/>
              </a:spcBef>
              <a:spcAft>
                <a:spcPct val="0"/>
              </a:spcAft>
              <a:buClrTx/>
              <a:buSzPct val="80000"/>
              <a:buFont typeface="+mj-lt"/>
              <a:buAutoNum type="romanLcPeriod"/>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hloubku ekonomického poklesu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tím, že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automaticky</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zvyšují výdaje, čímž působí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expanzivně.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982129"/>
          </a:xfrm>
        </p:spPr>
        <p:txBody>
          <a:bodyPr>
            <a:noAutofit/>
          </a:bodyPr>
          <a:lstStyle/>
          <a:p>
            <a:r>
              <a:rPr lang="cs-CZ" altLang="cs-CZ" sz="3600" b="1" dirty="0"/>
              <a:t>Vestavěné stabilizátory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62500" lnSpcReduction="2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Dlouhodobá opatření, po zabudování do systému působí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proticyklicky,</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 podmínky relativně stabilní P; působí samočinně,</a:t>
            </a:r>
            <a:endPar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algn="just" fontAlgn="base">
              <a:spcBef>
                <a:spcPct val="20000"/>
              </a:spcBef>
              <a:spcAft>
                <a:spcPct val="0"/>
              </a:spcAft>
              <a:buClrTx/>
              <a:buSzPct val="80000"/>
              <a:buFont typeface="Arial" panose="020B0604020202020204" pitchFamily="34" charset="0"/>
              <a:buChar char="•"/>
              <a:defRPr/>
            </a:pP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Není-li cenová hladina stálá, působí </a:t>
            </a:r>
            <a:r>
              <a:rPr kumimoji="0" lang="cs-CZ" altLang="cs-CZ" sz="26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procyklicky</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vzniká </a:t>
            </a:r>
            <a:r>
              <a:rPr kumimoji="0" lang="cs-CZ" altLang="cs-CZ" sz="2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stagflace</a:t>
            </a:r>
            <a:r>
              <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(důchod stagnuje nebo klesá a roste cenová hladina).</a:t>
            </a:r>
            <a:endParaRPr kumimoji="0" lang="cs-CZ" altLang="cs-CZ" sz="2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Systém pojištění v nezaměstnanosti = Pojištění pro případ nezaměstnanosti. </a:t>
            </a: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Samotné rozhodnutí o výši pojistného, výši podpor v případě nezaměstnanosti a dalších zásadách pojištění = diskreční opatření.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Jakmile je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rozhodnutí zavedeno v praxi,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začne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systém pojištění působit jako vestavěný stabilizátor: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rozmach (boom),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vysoká zaměstnanost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vytváří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kompenzační fond (fond podpor) = zaměstnaní lidé platí pojištění;</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 výši pojištění se snižuje AD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období rozmachu zpravidla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vysoká: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vzestupu – žádoucí, hrozí-li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„přehřátí“ ekonomiky.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indent="-457200" fontAlgn="base">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pokles (recese) –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roste nezaměstnanost a nezaměstnaným jsou vypláceny podpory z dříve vytvořeného fondu.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buFont typeface="+mj-lt"/>
              <a:buAutoNum type="alphaUcPeriod" startAt="2"/>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 výši vyplacených podpor se zvyšuje AD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 období hospodářského poklesu nedostatečná: hospodářský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pokles zmírňován.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Fond podpor v nezaměstnanosti</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sociální funkce, také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rezervoár: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době prosperity naplňován a v době recese vypouštěn: napomáhá ke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zmírnění výkyvů v AD.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Vestavěné stabilizátory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fontScale="77500" lnSpcReduction="20000"/>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Systém progresivního zdanění příjmů = Progresivní daně z příjmů. </a:t>
            </a: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Na začátku – opět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diskreční opatření: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Zákonodárný orgán (parlament) schválí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daňový zákon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obsahující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progresívní stupnici,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dle níž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sazba daně z příjmů roste rychleji než příjem.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Poté – zákon uplatňován: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daň = vestavěný stabilizátor.</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Její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automatické proticyklické působení:</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lphaU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rozmach (boom)</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nominální a reálné důchody rostou, roste daň z těchto důchodů v důsledku své progresivity ještě rychleji.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Disponibilní důchod domácnosti, představující potenciální poptávku, je ve svém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vzestupu brzděn.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startAt="2"/>
              <a:defRPr/>
            </a:pP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UcPeriod" startAt="2"/>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Hospodářský pokles (recese)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daňová zátěž se snižuje rychleji, než klesají nominální a reálné důchody, čímž se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brzdí pokles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disponibilního důchodu a tím i pokles poptávky.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 (SR)</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lnSpcReduction="1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Každý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své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výdaje</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musí v podmínkách tržní ekonomiky hradit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penězi;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Výdaje</a:t>
            </a:r>
            <a:endPar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státní správou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soudy, správa, policie aj.;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sociálním zabezpečením</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zdravotnictvím, školstvím, kulturou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obranou</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země aj.;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oblasti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ekonomiky:</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financování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klíčových investic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aj.;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 zabezpečení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výdajů</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potřebuje stát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příjmy:</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získává od domácností a firem formou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daní,</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různých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poplatků.</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SR =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bilance příjmů a výdajů státu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během jednoho rozpočtového roku = u nás se kryje s rokem kalendářním</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Státní rozpočet (SR)</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Záměr, plán</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založeným na určitých předpokladech:</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průběhu rozpočtového období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může vyvstat naléhavá potřeba neočekávaných výdajů (přírodní pohroma),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mohou se v parlamentu prosadit návrhy na dodatečné výdaje z rozpočtu ve snaze ovlivnit určitou skupinu voličů před volbami,</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může se změnit oproti předpokladu objem výběru daní apod.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Důležitý je proto </a:t>
            </a:r>
            <a:r>
              <a:rPr kumimoji="0" lang="cs-CZ" altLang="cs-CZ" sz="24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státní závěrečný účet: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ukazuje, jak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vláda </a:t>
            </a: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a:t>
            </a: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uplynulém rozpočtovém období skutečně hospodařila. </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Návrh státního rozpočtu připravuje ministerstvo financí a vláda jej předkládá Poslanecké sněmovně Parlamentu České republiky ke schválení.</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Příjmy státního rozpočtu</a:t>
            </a:r>
            <a:endParaRPr lang="cs-CZ" sz="3600" b="1" dirty="0"/>
          </a:p>
        </p:txBody>
      </p:sp>
      <p:sp>
        <p:nvSpPr>
          <p:cNvPr id="98" name="Google Shape;98;p14"/>
          <p:cNvSpPr txBox="1">
            <a:spLocks noGrp="1"/>
          </p:cNvSpPr>
          <p:nvPr>
            <p:ph type="body" idx="1"/>
          </p:nvPr>
        </p:nvSpPr>
        <p:spPr>
          <a:xfrm>
            <a:off x="212651" y="1616045"/>
            <a:ext cx="8644269" cy="4724369"/>
          </a:xfrm>
          <a:prstGeom prst="rect">
            <a:avLst/>
          </a:prstGeom>
          <a:noFill/>
          <a:ln>
            <a:noFill/>
          </a:ln>
        </p:spPr>
        <p:txBody>
          <a:bodyPr spcFirstLastPara="1" wrap="square" lIns="91425" tIns="45700" rIns="91425" bIns="45700" anchor="t" anchorCtr="0">
            <a:normAutofit fontScale="925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Těžiště příjmů SR = v </a:t>
            </a: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daních.</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 = přesun peněžních prostředků od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soukromého k veřejnému sektoru:</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povinná, zákonem určená platba do veřejného rozpočtu.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Nejstarší forma zásahu státu (vlády) do ekonomiky.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 dlouhá období – daně v hospodářství – pasivní role: fiskální funkce = </a:t>
            </a:r>
            <a:r>
              <a:rPr kumimoji="0" lang="cs-CZ" altLang="cs-CZ" sz="2800" b="1" i="1"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shromažďovat ve státním rozpočtu peněžní prostředky na </a:t>
            </a:r>
            <a:r>
              <a:rPr kumimoji="0" lang="cs-CZ" altLang="cs-CZ" sz="2800" b="1" i="1"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krytí státních výdajů. </a:t>
            </a:r>
            <a:endParaRPr kumimoji="0" lang="cs-CZ" altLang="cs-CZ" sz="2800" b="1" i="1"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 daňovém systému rozeznáváme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dva základní typy daní. </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Příjmy státního rozpočtu</a:t>
            </a:r>
            <a:endParaRPr lang="cs-CZ" sz="3600" b="1" dirty="0"/>
          </a:p>
        </p:txBody>
      </p:sp>
      <p:sp>
        <p:nvSpPr>
          <p:cNvPr id="98" name="Google Shape;98;p14"/>
          <p:cNvSpPr txBox="1">
            <a:spLocks noGrp="1"/>
          </p:cNvSpPr>
          <p:nvPr>
            <p:ph type="body" idx="1"/>
          </p:nvPr>
        </p:nvSpPr>
        <p:spPr>
          <a:xfrm>
            <a:off x="212651" y="1543665"/>
            <a:ext cx="8695375" cy="4796749"/>
          </a:xfrm>
          <a:prstGeom prst="rect">
            <a:avLst/>
          </a:prstGeom>
          <a:noFill/>
          <a:ln>
            <a:noFill/>
          </a:ln>
        </p:spPr>
        <p:txBody>
          <a:bodyPr spcFirstLastPara="1" wrap="square" lIns="91425" tIns="45700" rIns="91425" bIns="45700" anchor="t" anchorCtr="0">
            <a:normAutofit fontScale="62500" lnSpcReduction="20000"/>
          </a:bodyPr>
          <a:lstStyle/>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PŘÍMÉ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část peněžního důchodu na základě zjištění důchodových, resp. majetkových poměrů poplatníka:</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osobní důchodová daň (daň z příjmu fyzických osob), daň ze zisku firem (daň z příjmu právnických osob), daň majetkovou (daň z nemovitých věcí, dědickou daň).</a:t>
            </a:r>
            <a:endPar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NEPŘÍMÉ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postihují peněžní důchody domácností a firem až v okamžiku jejich použití, tzn. při nákupu statků.</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součást ceny: kupující je vlastně platí nepřímo, prostřednictvím zvýšené ceny:</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spotřební daně a daň z přidané hodnoty (DPH), i cla.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vlády zvýší daně často pomocí nepřímých daní – u nich počítá s nižším psychologickým odporem.*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3"/>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Zvláštní místo v souboru příjmů státního rozpočtu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PŘÍSPĚVKY NA SOCIÁLNÍ ZABEZPEČENÍ = NA SOCIÁLNÍ A ZDRAVOTNÍ POJIŠTĚNÍ A NA STÁTNÍ POLITIKU ZAMĚSTNANOSTI: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Přestože z hlediska daňové teorie nejde o typickou daň, klasifikace OECD je vzhledem k dalším charakteristikám mezi daně řadí. </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545690" y="709019"/>
            <a:ext cx="8229600" cy="805149"/>
          </a:xfrm>
        </p:spPr>
        <p:txBody>
          <a:bodyPr>
            <a:noAutofit/>
          </a:bodyPr>
          <a:lstStyle/>
          <a:p>
            <a:pPr marR="0" lvl="0" algn="l" defTabSz="914400" rtl="0" eaLnBrk="1" fontAlgn="base" latinLnBrk="0" hangingPunct="1">
              <a:lnSpc>
                <a:spcPct val="100000"/>
              </a:lnSpc>
              <a:spcBef>
                <a:spcPct val="20000"/>
              </a:spcBef>
              <a:spcAft>
                <a:spcPct val="0"/>
              </a:spcAft>
              <a:buClrTx/>
              <a:buSzPct val="80000"/>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DANĚ LINEÁRNÍ, PROGRESIVNÍ A DEGRESIVNÍ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8" name="Google Shape;98;p14"/>
          <p:cNvSpPr txBox="1">
            <a:spLocks noGrp="1"/>
          </p:cNvSpPr>
          <p:nvPr>
            <p:ph type="body" idx="1"/>
          </p:nvPr>
        </p:nvSpPr>
        <p:spPr>
          <a:xfrm>
            <a:off x="212651" y="1616045"/>
            <a:ext cx="8644269" cy="4724369"/>
          </a:xfrm>
          <a:prstGeom prst="rect">
            <a:avLst/>
          </a:prstGeom>
          <a:noFill/>
          <a:ln>
            <a:noFill/>
          </a:ln>
        </p:spPr>
        <p:txBody>
          <a:bodyPr spcFirstLastPara="1" wrap="square" lIns="91425" tIns="45700" rIns="91425" bIns="45700" anchor="t" anchorCtr="0">
            <a:normAutofit fontScale="77500" lnSpcReduction="20000"/>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Konstrukce daní – vliv na vztah mezi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vývojem peněžních příjmů domácností i firem a jejich skutečnými disponibilními důchody. </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ü"/>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hlediska tohoto účinku rozlišujeme: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LINEÁRNÍ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podíl na celkových peněžních důchodech se nemění. Sazby jsou pevné, tzn. že se změnou daňového základu (tzn. výše zdaňovaného důchodu) se nemění.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sice těm, kdo mají vyšší důchody,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větší částku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než těm, kdo mají důchody nižší,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relativně odčerpávají všem poplatníkům stejně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nemění tudíž důchodové relace.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 daň z příjmu právnických osob, tzn. ze zisku firem, která činí 19 %.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rabicPeriod" startAt="2"/>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PROGRESIVNÍ DANĚ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konstruovány tak, že s růstem peněžních důchodů roste i daňová sazba;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absolutní částka roste rychleji než důchody. </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49865" y="1496666"/>
            <a:ext cx="8644269" cy="4843749"/>
          </a:xfrm>
          <a:prstGeom prst="rect">
            <a:avLst/>
          </a:prstGeom>
          <a:noFill/>
          <a:ln>
            <a:noFill/>
          </a:ln>
        </p:spPr>
        <p:txBody>
          <a:bodyPr spcFirstLastPara="1" wrap="square" lIns="91425" tIns="45700" rIns="91425" bIns="45700" anchor="t" anchorCtr="0">
            <a:normAutofit fontScale="85000" lnSpcReduction="2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Příjemcům vyšších důchodů odčerpávají nejen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ale i relativně více</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než těm, kdo mají důchody nižší.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Progresivní zdanění může být uplatněno dvojím způsobem: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lphaL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PŘÍMOU PROGRESÍ</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celý zdaňovaný důchod se postihne vyšší sazbou.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mj-lt"/>
              <a:buAutoNum type="alphaLcPeriod"/>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KLOUZAVOU PROGRESÍ</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vyšší daňovou sazbou postihuje jen ta část zdaňovaného základu, která převyšuje základ zdaňovaný nižší daňovou sazbou.</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mj-lt"/>
              <a:buAutoNum type="arabicPeriod" startAt="3"/>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DEGRESIVNÍ DANĚ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sazby klesají souběžně s růstem důchodů:</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odčerpávají z důchodů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domácností s nižšími příjmy větší část než z důchodu domácností s vyššími příjmy.</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514350" marR="0" lvl="0" indent="-51435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Absolutně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se však může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daňové břemeno s růstem zdaňovaného důchodu zvyšovat.</a:t>
            </a:r>
            <a:endPar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8" name="TextBox 7"/>
          <p:cNvSpPr txBox="1"/>
          <p:nvPr/>
        </p:nvSpPr>
        <p:spPr>
          <a:xfrm>
            <a:off x="1115961" y="758002"/>
            <a:ext cx="6631858" cy="461665"/>
          </a:xfrm>
          <a:prstGeom prst="rect">
            <a:avLst/>
          </a:prstGeom>
          <a:noFill/>
        </p:spPr>
        <p:txBody>
          <a:bodyPr wrap="square">
            <a:spAutoFit/>
          </a:bodyPr>
          <a:lstStyle/>
          <a:p>
            <a:r>
              <a:rPr kumimoji="0" lang="cs-CZ" altLang="cs-CZ" sz="24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DANĚ LINEÁRNÍ, PROGRESIVNÍ A DEGRESIVNÍ </a:t>
            </a:r>
            <a:endParaRPr lang="en-GB" sz="2400"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Cíle hospodářské politiky</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29"/>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55895" y="1489451"/>
            <a:ext cx="8201025" cy="447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Typy fiskální politiky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lnSpcReduction="1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Expanzivní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vláda působí pomocí fiskálních operací na zvyšování agregátní poptávky = fiskální expanze, cílem je zvýšit úroveň rovnovážného důchodu, a tím zvýšit úroveň zaměstnanosti,</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highlight>
                  <a:srgbClr val="FFFF00"/>
                </a:highlight>
                <a:uLnTx/>
                <a:uFillTx/>
                <a:latin typeface="Calibri" panose="020F0502020204030204" pitchFamily="34" charset="0"/>
                <a:ea typeface="Consolas" panose="020B0609020204030204" pitchFamily="49" charset="0"/>
                <a:cs typeface="Calibri" panose="020F0502020204030204" pitchFamily="34" charset="0"/>
              </a:rPr>
              <a:t>Restriktivní</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vláda působí pomocí fiskálních operací na pokles agregátní poptávky = fiskální restrikce, za předpokladu nedostatečného využití zdrojů nebo při plném využití zdrojů.</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Graficky vyjádříme pomocí:</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modelu AS-AD,	</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modelu s linií 45⁰.</a:t>
            </a:r>
            <a:endParaRPr kumimoji="0" lang="cs-CZ" altLang="cs-CZ" sz="2400"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30/50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875581" y="650025"/>
            <a:ext cx="8229600" cy="705130"/>
          </a:xfrm>
        </p:spPr>
        <p:txBody>
          <a:bodyPr>
            <a:noAutofit/>
          </a:bodyPr>
          <a:lstStyle/>
          <a:p>
            <a:r>
              <a:rPr lang="cs-CZ" altLang="cs-CZ" sz="3600" b="1" dirty="0"/>
              <a:t>Typy fiskální politiky</a:t>
            </a:r>
            <a:endParaRPr lang="cs-CZ" sz="3600" b="1" dirty="0"/>
          </a:p>
        </p:txBody>
      </p:sp>
      <p:sp>
        <p:nvSpPr>
          <p:cNvPr id="98" name="Google Shape;98;p14"/>
          <p:cNvSpPr txBox="1">
            <a:spLocks noGrp="1"/>
          </p:cNvSpPr>
          <p:nvPr>
            <p:ph type="body" idx="1"/>
          </p:nvPr>
        </p:nvSpPr>
        <p:spPr>
          <a:xfrm>
            <a:off x="249865" y="1455174"/>
            <a:ext cx="8644269" cy="4885241"/>
          </a:xfrm>
          <a:prstGeom prst="rect">
            <a:avLst/>
          </a:prstGeom>
          <a:noFill/>
          <a:ln>
            <a:noFill/>
          </a:ln>
        </p:spPr>
        <p:txBody>
          <a:bodyPr spcFirstLastPara="1" wrap="square" lIns="91425" tIns="45700" rIns="91425" bIns="45700" anchor="t" anchorCtr="0">
            <a:noAutofit/>
          </a:bodyPr>
          <a:lstStyle/>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politika:</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vládních nákupů zboží a služeb (G),</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transferových plateb (TR),</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autonomních daních (Ta),</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důchodové daně (t).</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l" defTabSz="914400" rtl="0" eaLnBrk="1" fontAlgn="base" latinLnBrk="0" hangingPunct="1">
              <a:lnSpc>
                <a:spcPct val="100000"/>
              </a:lnSpc>
              <a:spcBef>
                <a:spcPct val="20000"/>
              </a:spcBef>
              <a:spcAft>
                <a:spcPct val="0"/>
              </a:spcAft>
              <a:buClrTx/>
              <a:buSzPct val="80000"/>
              <a:buFont typeface="Wingdings" panose="05000000000000000000" pitchFamily="2" charset="2"/>
              <a:buChar char="q"/>
              <a:defRPr/>
            </a:pPr>
            <a:r>
              <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Restriktivní fiskální politika:</a:t>
            </a:r>
            <a:endParaRPr kumimoji="0" lang="cs-CZ" altLang="cs-CZ" sz="24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vládních nákupů zboží a služeb (G),</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snížení TR,</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Ta,</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zvýšení sazby důchodové daně.</a:t>
            </a: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kumimoji="0" lang="cs-CZ" altLang="cs-CZ" sz="24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31/50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grpSp>
        <p:nvGrpSpPr>
          <p:cNvPr id="37892" name="Group 4"/>
          <p:cNvGrpSpPr/>
          <p:nvPr/>
        </p:nvGrpSpPr>
        <p:grpSpPr bwMode="auto">
          <a:xfrm>
            <a:off x="685800" y="2362200"/>
            <a:ext cx="5562600" cy="4329113"/>
            <a:chOff x="432" y="1488"/>
            <a:chExt cx="3504" cy="2727"/>
          </a:xfrm>
        </p:grpSpPr>
        <p:sp>
          <p:nvSpPr>
            <p:cNvPr id="37922" name="Text Box 5"/>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23" name="Text Box 6"/>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7924" name="Group 7"/>
            <p:cNvGrpSpPr/>
            <p:nvPr/>
          </p:nvGrpSpPr>
          <p:grpSpPr bwMode="auto">
            <a:xfrm>
              <a:off x="711" y="1584"/>
              <a:ext cx="3033" cy="2305"/>
              <a:chOff x="711" y="1584"/>
              <a:chExt cx="3033" cy="2305"/>
            </a:xfrm>
          </p:grpSpPr>
          <p:sp>
            <p:nvSpPr>
              <p:cNvPr id="37925"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26"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16394" name="Group 10"/>
          <p:cNvGrpSpPr/>
          <p:nvPr/>
        </p:nvGrpSpPr>
        <p:grpSpPr bwMode="auto">
          <a:xfrm>
            <a:off x="1295400" y="2971800"/>
            <a:ext cx="4267200" cy="2728913"/>
            <a:chOff x="816" y="1872"/>
            <a:chExt cx="2688" cy="1719"/>
          </a:xfrm>
        </p:grpSpPr>
        <p:sp>
          <p:nvSpPr>
            <p:cNvPr id="37920" name="Freeform 11"/>
            <p:cNvSpPr/>
            <p:nvPr/>
          </p:nvSpPr>
          <p:spPr bwMode="auto">
            <a:xfrm>
              <a:off x="816" y="1872"/>
              <a:ext cx="2064" cy="1536"/>
            </a:xfrm>
            <a:custGeom>
              <a:avLst/>
              <a:gdLst>
                <a:gd name="T0" fmla="*/ 0 w 1632"/>
                <a:gd name="T1" fmla="*/ 0 h 1776"/>
                <a:gd name="T2" fmla="*/ 1244 w 1632"/>
                <a:gd name="T3" fmla="*/ 628 h 1776"/>
                <a:gd name="T4" fmla="*/ 5280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21" name="Text Box 12"/>
            <p:cNvSpPr txBox="1">
              <a:spLocks noChangeArrowheads="1"/>
            </p:cNvSpPr>
            <p:nvPr/>
          </p:nvSpPr>
          <p:spPr bwMode="auto">
            <a:xfrm>
              <a:off x="2832" y="326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16398" name="Group 14"/>
          <p:cNvGrpSpPr/>
          <p:nvPr/>
        </p:nvGrpSpPr>
        <p:grpSpPr bwMode="auto">
          <a:xfrm>
            <a:off x="1295400" y="2438400"/>
            <a:ext cx="4267200" cy="2971800"/>
            <a:chOff x="816" y="1536"/>
            <a:chExt cx="2688" cy="1872"/>
          </a:xfrm>
        </p:grpSpPr>
        <p:sp>
          <p:nvSpPr>
            <p:cNvPr id="37918" name="Text Box 15"/>
            <p:cNvSpPr txBox="1">
              <a:spLocks noChangeArrowheads="1"/>
            </p:cNvSpPr>
            <p:nvPr/>
          </p:nvSpPr>
          <p:spPr bwMode="auto">
            <a:xfrm>
              <a:off x="2640" y="1536"/>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7919" name="Freeform 16"/>
            <p:cNvSpPr/>
            <p:nvPr/>
          </p:nvSpPr>
          <p:spPr bwMode="auto">
            <a:xfrm>
              <a:off x="816" y="1584"/>
              <a:ext cx="1824" cy="1824"/>
            </a:xfrm>
            <a:custGeom>
              <a:avLst/>
              <a:gdLst>
                <a:gd name="T0" fmla="*/ 0 w 1680"/>
                <a:gd name="T1" fmla="*/ 1824 h 1824"/>
                <a:gd name="T2" fmla="*/ 1811 w 1680"/>
                <a:gd name="T3" fmla="*/ 1344 h 1824"/>
                <a:gd name="T4" fmla="*/ 2534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6401" name="Text Box 17"/>
          <p:cNvSpPr txBox="1">
            <a:spLocks noChangeArrowheads="1"/>
          </p:cNvSpPr>
          <p:nvPr/>
        </p:nvSpPr>
        <p:spPr bwMode="auto">
          <a:xfrm>
            <a:off x="3276600" y="617220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16402" name="Group 18"/>
          <p:cNvGrpSpPr/>
          <p:nvPr/>
        </p:nvGrpSpPr>
        <p:grpSpPr bwMode="auto">
          <a:xfrm>
            <a:off x="2916238" y="2205038"/>
            <a:ext cx="1371600" cy="3962400"/>
            <a:chOff x="1824" y="1392"/>
            <a:chExt cx="864" cy="2496"/>
          </a:xfrm>
        </p:grpSpPr>
        <p:sp>
          <p:nvSpPr>
            <p:cNvPr id="37916" name="Line 19"/>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7" name="Text Box 20"/>
            <p:cNvSpPr txBox="1">
              <a:spLocks noChangeArrowheads="1"/>
            </p:cNvSpPr>
            <p:nvPr/>
          </p:nvSpPr>
          <p:spPr bwMode="auto">
            <a:xfrm>
              <a:off x="1824" y="1392"/>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16405" name="Text Box 21"/>
          <p:cNvSpPr txBox="1">
            <a:spLocks noChangeArrowheads="1"/>
          </p:cNvSpPr>
          <p:nvPr/>
        </p:nvSpPr>
        <p:spPr bwMode="auto">
          <a:xfrm>
            <a:off x="5410200" y="3352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Recesní mezera</a:t>
            </a:r>
            <a:endPar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endParaRPr>
          </a:p>
        </p:txBody>
      </p:sp>
      <p:sp>
        <p:nvSpPr>
          <p:cNvPr id="16406" name="Text Box 22"/>
          <p:cNvSpPr txBox="1">
            <a:spLocks noChangeArrowheads="1"/>
          </p:cNvSpPr>
          <p:nvPr/>
        </p:nvSpPr>
        <p:spPr bwMode="auto">
          <a:xfrm>
            <a:off x="2514600" y="44196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07" name="Freeform 23"/>
          <p:cNvSpPr/>
          <p:nvPr/>
        </p:nvSpPr>
        <p:spPr bwMode="auto">
          <a:xfrm>
            <a:off x="2700338" y="5084763"/>
            <a:ext cx="900112" cy="1587"/>
          </a:xfrm>
          <a:custGeom>
            <a:avLst/>
            <a:gdLst>
              <a:gd name="T0" fmla="*/ 0 w 567"/>
              <a:gd name="T1" fmla="*/ 0 h 1"/>
              <a:gd name="T2" fmla="*/ 2147483646 w 567"/>
              <a:gd name="T3" fmla="*/ 0 h 1"/>
              <a:gd name="T4" fmla="*/ 0 60000 65536"/>
              <a:gd name="T5" fmla="*/ 0 60000 65536"/>
            </a:gdLst>
            <a:ahLst/>
            <a:cxnLst>
              <a:cxn ang="T4">
                <a:pos x="T0" y="T1"/>
              </a:cxn>
              <a:cxn ang="T5">
                <a:pos x="T2" y="T3"/>
              </a:cxn>
            </a:cxnLst>
            <a:rect l="0" t="0" r="r" b="b"/>
            <a:pathLst>
              <a:path w="567" h="1">
                <a:moveTo>
                  <a:pt x="0" y="0"/>
                </a:moveTo>
                <a:lnTo>
                  <a:pt x="567" y="0"/>
                </a:lnTo>
              </a:path>
            </a:pathLst>
          </a:custGeom>
          <a:solidFill>
            <a:srgbClr val="FF0000"/>
          </a:solidFill>
          <a:ln w="47625" cap="flat" cmpd="sng">
            <a:solidFill>
              <a:srgbClr val="FF0000"/>
            </a:solidFill>
            <a:prstDash val="solid"/>
            <a:round/>
            <a:headEnd type="triangl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cxnSp>
        <p:nvCxnSpPr>
          <p:cNvPr id="16408" name="AutoShape 24"/>
          <p:cNvCxnSpPr>
            <a:cxnSpLocks noChangeShapeType="1"/>
            <a:endCxn id="16407" idx="1"/>
          </p:cNvCxnSpPr>
          <p:nvPr/>
        </p:nvCxnSpPr>
        <p:spPr bwMode="auto">
          <a:xfrm rot="10800000" flipV="1">
            <a:off x="3624263" y="3836988"/>
            <a:ext cx="2747962" cy="1247775"/>
          </a:xfrm>
          <a:prstGeom prst="bentConnector3">
            <a:avLst>
              <a:gd name="adj1" fmla="val 50435"/>
            </a:avLst>
          </a:prstGeom>
          <a:noFill/>
          <a:ln w="63500">
            <a:solidFill>
              <a:schemeClr val="tx1"/>
            </a:solidFill>
            <a:miter lim="800000"/>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09" name="Line 25"/>
          <p:cNvSpPr>
            <a:spLocks noChangeShapeType="1"/>
          </p:cNvSpPr>
          <p:nvPr/>
        </p:nvSpPr>
        <p:spPr bwMode="auto">
          <a:xfrm>
            <a:off x="2667000" y="5105400"/>
            <a:ext cx="0" cy="10668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0" name="Text Box 26"/>
          <p:cNvSpPr txBox="1">
            <a:spLocks noChangeArrowheads="1"/>
          </p:cNvSpPr>
          <p:nvPr/>
        </p:nvSpPr>
        <p:spPr bwMode="auto">
          <a:xfrm>
            <a:off x="23622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6411" name="Text Box 27"/>
          <p:cNvSpPr txBox="1">
            <a:spLocks noChangeArrowheads="1"/>
          </p:cNvSpPr>
          <p:nvPr/>
        </p:nvSpPr>
        <p:spPr bwMode="auto">
          <a:xfrm>
            <a:off x="2895600" y="6172200"/>
            <a:ext cx="45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6412" name="Rectangle 28"/>
          <p:cNvSpPr>
            <a:spLocks noChangeArrowheads="1"/>
          </p:cNvSpPr>
          <p:nvPr/>
        </p:nvSpPr>
        <p:spPr bwMode="auto">
          <a:xfrm>
            <a:off x="2339975" y="6237288"/>
            <a:ext cx="1511300" cy="431800"/>
          </a:xfrm>
          <a:prstGeom prst="rect">
            <a:avLst/>
          </a:prstGeom>
          <a:noFill/>
          <a:ln w="63500">
            <a:solidFill>
              <a:srgbClr val="FF0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6416" name="Group 32"/>
          <p:cNvGrpSpPr/>
          <p:nvPr/>
        </p:nvGrpSpPr>
        <p:grpSpPr bwMode="auto">
          <a:xfrm>
            <a:off x="2286000" y="2286000"/>
            <a:ext cx="4267200" cy="2728913"/>
            <a:chOff x="1440" y="1440"/>
            <a:chExt cx="2688" cy="1719"/>
          </a:xfrm>
        </p:grpSpPr>
        <p:sp>
          <p:nvSpPr>
            <p:cNvPr id="37914" name="Freeform 30"/>
            <p:cNvSpPr/>
            <p:nvPr/>
          </p:nvSpPr>
          <p:spPr bwMode="auto">
            <a:xfrm>
              <a:off x="1440" y="1440"/>
              <a:ext cx="2064" cy="1536"/>
            </a:xfrm>
            <a:custGeom>
              <a:avLst/>
              <a:gdLst>
                <a:gd name="T0" fmla="*/ 0 w 1632"/>
                <a:gd name="T1" fmla="*/ 0 h 1776"/>
                <a:gd name="T2" fmla="*/ 1244 w 1632"/>
                <a:gd name="T3" fmla="*/ 628 h 1776"/>
                <a:gd name="T4" fmla="*/ 5280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rnd" cmpd="sng">
              <a:solidFill>
                <a:srgbClr val="8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5" name="Text Box 31"/>
            <p:cNvSpPr txBox="1">
              <a:spLocks noChangeArrowheads="1"/>
            </p:cNvSpPr>
            <p:nvPr/>
          </p:nvSpPr>
          <p:spPr bwMode="auto">
            <a:xfrm>
              <a:off x="3456" y="283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16417" name="Line 33"/>
          <p:cNvSpPr>
            <a:spLocks noChangeShapeType="1"/>
          </p:cNvSpPr>
          <p:nvPr/>
        </p:nvSpPr>
        <p:spPr bwMode="auto">
          <a:xfrm flipH="1">
            <a:off x="1143000" y="5029200"/>
            <a:ext cx="15240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8" name="Line 34"/>
          <p:cNvSpPr>
            <a:spLocks noChangeShapeType="1"/>
          </p:cNvSpPr>
          <p:nvPr/>
        </p:nvSpPr>
        <p:spPr bwMode="auto">
          <a:xfrm flipH="1">
            <a:off x="1143000" y="43434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19" name="Line 35"/>
          <p:cNvSpPr>
            <a:spLocks noChangeShapeType="1"/>
          </p:cNvSpPr>
          <p:nvPr/>
        </p:nvSpPr>
        <p:spPr bwMode="auto">
          <a:xfrm flipV="1">
            <a:off x="1676400" y="3505200"/>
            <a:ext cx="685800" cy="3048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20" name="Line 36"/>
          <p:cNvSpPr>
            <a:spLocks noChangeShapeType="1"/>
          </p:cNvSpPr>
          <p:nvPr/>
        </p:nvSpPr>
        <p:spPr bwMode="auto">
          <a:xfrm flipV="1">
            <a:off x="3962400" y="4800600"/>
            <a:ext cx="914400" cy="3810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6421" name="Text Box 37"/>
          <p:cNvSpPr txBox="1">
            <a:spLocks noChangeArrowheads="1"/>
          </p:cNvSpPr>
          <p:nvPr/>
        </p:nvSpPr>
        <p:spPr bwMode="auto">
          <a:xfrm>
            <a:off x="1447800" y="2895600"/>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Times New Roman" panose="02020603050405020304" pitchFamily="18" charset="0"/>
              </a:rPr>
              <a:t>Δ</a:t>
            </a: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rPr>
              <a:t> +G</a:t>
            </a:r>
            <a:endPar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endParaRPr>
          </a:p>
        </p:txBody>
      </p:sp>
      <p:sp>
        <p:nvSpPr>
          <p:cNvPr id="16423" name="Text Box 39"/>
          <p:cNvSpPr txBox="1">
            <a:spLocks noChangeArrowheads="1"/>
          </p:cNvSpPr>
          <p:nvPr/>
        </p:nvSpPr>
        <p:spPr bwMode="auto">
          <a:xfrm>
            <a:off x="468313" y="5013325"/>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6424" name="Text Box 40"/>
          <p:cNvSpPr txBox="1">
            <a:spLocks noChangeArrowheads="1"/>
          </p:cNvSpPr>
          <p:nvPr/>
        </p:nvSpPr>
        <p:spPr bwMode="auto">
          <a:xfrm>
            <a:off x="468313" y="4076700"/>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6425" name="Line 41"/>
          <p:cNvSpPr>
            <a:spLocks noChangeShapeType="1"/>
          </p:cNvSpPr>
          <p:nvPr/>
        </p:nvSpPr>
        <p:spPr bwMode="auto">
          <a:xfrm flipV="1">
            <a:off x="179388" y="4221163"/>
            <a:ext cx="0" cy="1079500"/>
          </a:xfrm>
          <a:prstGeom prst="line">
            <a:avLst/>
          </a:prstGeom>
          <a:noFill/>
          <a:ln w="38100">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7" name="Nadpis 6"/>
          <p:cNvSpPr>
            <a:spLocks noGrp="1"/>
          </p:cNvSpPr>
          <p:nvPr>
            <p:ph type="title"/>
          </p:nvPr>
        </p:nvSpPr>
        <p:spPr/>
        <p:txBody>
          <a:bodyPr/>
          <a:lstStyle/>
          <a:p>
            <a:r>
              <a:rPr lang="cs-CZ" b="1" dirty="0">
                <a:solidFill>
                  <a:schemeClr val="tx1"/>
                </a:solidFill>
              </a:rPr>
              <a:t>Expanzivní fiskální politika</a:t>
            </a:r>
            <a:endParaRPr lang="cs-CZ" b="1" dirty="0">
              <a:solidFill>
                <a:schemeClr val="tx1"/>
              </a:solidFill>
            </a:endParaRPr>
          </a:p>
        </p:txBody>
      </p:sp>
      <p:sp>
        <p:nvSpPr>
          <p:cNvPr id="8" name="Zástupný text 7"/>
          <p:cNvSpPr>
            <a:spLocks noGrp="1"/>
          </p:cNvSpPr>
          <p:nvPr>
            <p:ph type="body" idx="1"/>
          </p:nvPr>
        </p:nvSpPr>
        <p:spPr/>
        <p:txBody>
          <a:bodyPr/>
          <a:lstStyle/>
          <a:p>
            <a:endParaRPr lang="cs-CZ"/>
          </a:p>
        </p:txBody>
      </p:sp>
      <p:sp>
        <p:nvSpPr>
          <p:cNvPr id="46"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6394"/>
                                        </p:tgtEl>
                                        <p:attrNameLst>
                                          <p:attrName>style.visibility</p:attrName>
                                        </p:attrNameLst>
                                      </p:cBhvr>
                                      <p:to>
                                        <p:strVal val="visible"/>
                                      </p:to>
                                    </p:set>
                                    <p:animEffect transition="in" filter="wipe(up)">
                                      <p:cBhvr>
                                        <p:cTn id="7" dur="500"/>
                                        <p:tgtEl>
                                          <p:spTgt spid="163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6398"/>
                                        </p:tgtEl>
                                        <p:attrNameLst>
                                          <p:attrName>style.visibility</p:attrName>
                                        </p:attrNameLst>
                                      </p:cBhvr>
                                      <p:to>
                                        <p:strVal val="visible"/>
                                      </p:to>
                                    </p:set>
                                    <p:animEffect transition="in" filter="wipe(down)">
                                      <p:cBhvr>
                                        <p:cTn id="12" dur="500"/>
                                        <p:tgtEl>
                                          <p:spTgt spid="1639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640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iterate type="lt">
                                    <p:tmAbs val="75"/>
                                  </p:iterate>
                                  <p:childTnLst>
                                    <p:set>
                                      <p:cBhvr>
                                        <p:cTn id="20" dur="1" fill="hold">
                                          <p:stCondLst>
                                            <p:cond delay="74"/>
                                          </p:stCondLst>
                                        </p:cTn>
                                        <p:tgtEl>
                                          <p:spTgt spid="164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iterate type="lt">
                                    <p:tmPct val="5000"/>
                                  </p:iterate>
                                  <p:childTnLst>
                                    <p:set>
                                      <p:cBhvr>
                                        <p:cTn id="24" dur="1" fill="hold">
                                          <p:stCondLst>
                                            <p:cond delay="0"/>
                                          </p:stCondLst>
                                        </p:cTn>
                                        <p:tgtEl>
                                          <p:spTgt spid="16423"/>
                                        </p:tgtEl>
                                        <p:attrNameLst>
                                          <p:attrName>style.visibility</p:attrName>
                                        </p:attrNameLst>
                                      </p:cBhvr>
                                      <p:to>
                                        <p:strVal val="visible"/>
                                      </p:to>
                                    </p:set>
                                    <p:anim calcmode="lin" valueType="num">
                                      <p:cBhvr>
                                        <p:cTn id="25" dur="1000" fill="hold"/>
                                        <p:tgtEl>
                                          <p:spTgt spid="16423"/>
                                        </p:tgtEl>
                                        <p:attrNameLst>
                                          <p:attrName>ppt_w</p:attrName>
                                        </p:attrNameLst>
                                      </p:cBhvr>
                                      <p:tavLst>
                                        <p:tav tm="0">
                                          <p:val>
                                            <p:fltVal val="0"/>
                                          </p:val>
                                        </p:tav>
                                        <p:tav tm="100000">
                                          <p:val>
                                            <p:strVal val="#ppt_w"/>
                                          </p:val>
                                        </p:tav>
                                      </p:tavLst>
                                    </p:anim>
                                    <p:anim calcmode="lin" valueType="num">
                                      <p:cBhvr>
                                        <p:cTn id="26" dur="1000" fill="hold"/>
                                        <p:tgtEl>
                                          <p:spTgt spid="16423"/>
                                        </p:tgtEl>
                                        <p:attrNameLst>
                                          <p:attrName>ppt_h</p:attrName>
                                        </p:attrNameLst>
                                      </p:cBhvr>
                                      <p:tavLst>
                                        <p:tav tm="0">
                                          <p:val>
                                            <p:fltVal val="0"/>
                                          </p:val>
                                        </p:tav>
                                        <p:tav tm="100000">
                                          <p:val>
                                            <p:strVal val="#ppt_h"/>
                                          </p:val>
                                        </p:tav>
                                      </p:tavLst>
                                    </p:anim>
                                    <p:anim calcmode="lin" valueType="num">
                                      <p:cBhvr>
                                        <p:cTn id="27" dur="1000" fill="hold"/>
                                        <p:tgtEl>
                                          <p:spTgt spid="16423"/>
                                        </p:tgtEl>
                                        <p:attrNameLst>
                                          <p:attrName>style.rotation</p:attrName>
                                        </p:attrNameLst>
                                      </p:cBhvr>
                                      <p:tavLst>
                                        <p:tav tm="0">
                                          <p:val>
                                            <p:fltVal val="90"/>
                                          </p:val>
                                        </p:tav>
                                        <p:tav tm="100000">
                                          <p:val>
                                            <p:fltVal val="0"/>
                                          </p:val>
                                        </p:tav>
                                      </p:tavLst>
                                    </p:anim>
                                    <p:animEffect transition="in" filter="fade">
                                      <p:cBhvr>
                                        <p:cTn id="28" dur="1000"/>
                                        <p:tgtEl>
                                          <p:spTgt spid="16423"/>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6417"/>
                                        </p:tgtEl>
                                        <p:attrNameLst>
                                          <p:attrName>style.visibility</p:attrName>
                                        </p:attrNameLst>
                                      </p:cBhvr>
                                      <p:to>
                                        <p:strVal val="visible"/>
                                      </p:to>
                                    </p:set>
                                    <p:anim calcmode="lin" valueType="num">
                                      <p:cBhvr>
                                        <p:cTn id="31" dur="1000" fill="hold"/>
                                        <p:tgtEl>
                                          <p:spTgt spid="16417"/>
                                        </p:tgtEl>
                                        <p:attrNameLst>
                                          <p:attrName>ppt_w</p:attrName>
                                        </p:attrNameLst>
                                      </p:cBhvr>
                                      <p:tavLst>
                                        <p:tav tm="0">
                                          <p:val>
                                            <p:fltVal val="0"/>
                                          </p:val>
                                        </p:tav>
                                        <p:tav tm="100000">
                                          <p:val>
                                            <p:strVal val="#ppt_w"/>
                                          </p:val>
                                        </p:tav>
                                      </p:tavLst>
                                    </p:anim>
                                    <p:anim calcmode="lin" valueType="num">
                                      <p:cBhvr>
                                        <p:cTn id="32" dur="1000" fill="hold"/>
                                        <p:tgtEl>
                                          <p:spTgt spid="16417"/>
                                        </p:tgtEl>
                                        <p:attrNameLst>
                                          <p:attrName>ppt_h</p:attrName>
                                        </p:attrNameLst>
                                      </p:cBhvr>
                                      <p:tavLst>
                                        <p:tav tm="0">
                                          <p:val>
                                            <p:fltVal val="0"/>
                                          </p:val>
                                        </p:tav>
                                        <p:tav tm="100000">
                                          <p:val>
                                            <p:strVal val="#ppt_h"/>
                                          </p:val>
                                        </p:tav>
                                      </p:tavLst>
                                    </p:anim>
                                    <p:anim calcmode="lin" valueType="num">
                                      <p:cBhvr>
                                        <p:cTn id="33" dur="1000" fill="hold"/>
                                        <p:tgtEl>
                                          <p:spTgt spid="16417"/>
                                        </p:tgtEl>
                                        <p:attrNameLst>
                                          <p:attrName>style.rotation</p:attrName>
                                        </p:attrNameLst>
                                      </p:cBhvr>
                                      <p:tavLst>
                                        <p:tav tm="0">
                                          <p:val>
                                            <p:fltVal val="90"/>
                                          </p:val>
                                        </p:tav>
                                        <p:tav tm="100000">
                                          <p:val>
                                            <p:fltVal val="0"/>
                                          </p:val>
                                        </p:tav>
                                      </p:tavLst>
                                    </p:anim>
                                    <p:animEffect transition="in" filter="fade">
                                      <p:cBhvr>
                                        <p:cTn id="34" dur="1000"/>
                                        <p:tgtEl>
                                          <p:spTgt spid="1641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iterate type="lt">
                                    <p:tmAbs val="75"/>
                                  </p:iterate>
                                  <p:childTnLst>
                                    <p:set>
                                      <p:cBhvr>
                                        <p:cTn id="38" dur="1" fill="hold">
                                          <p:stCondLst>
                                            <p:cond delay="74"/>
                                          </p:stCondLst>
                                        </p:cTn>
                                        <p:tgtEl>
                                          <p:spTgt spid="164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16402"/>
                                        </p:tgtEl>
                                        <p:attrNameLst>
                                          <p:attrName>style.visibility</p:attrName>
                                        </p:attrNameLst>
                                      </p:cBhvr>
                                      <p:to>
                                        <p:strVal val="visible"/>
                                      </p:to>
                                    </p:set>
                                    <p:animEffect transition="in" filter="wipe(down)">
                                      <p:cBhvr>
                                        <p:cTn id="43" dur="500"/>
                                        <p:tgtEl>
                                          <p:spTgt spid="16402"/>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iterate type="lt">
                                    <p:tmAbs val="75"/>
                                  </p:iterate>
                                  <p:childTnLst>
                                    <p:set>
                                      <p:cBhvr>
                                        <p:cTn id="47" dur="1" fill="hold">
                                          <p:stCondLst>
                                            <p:cond delay="74"/>
                                          </p:stCondLst>
                                        </p:cTn>
                                        <p:tgtEl>
                                          <p:spTgt spid="1640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iterate type="lt">
                                    <p:tmAbs val="75"/>
                                  </p:iterate>
                                  <p:childTnLst>
                                    <p:set>
                                      <p:cBhvr>
                                        <p:cTn id="51" dur="1" fill="hold">
                                          <p:stCondLst>
                                            <p:cond delay="74"/>
                                          </p:stCondLst>
                                        </p:cTn>
                                        <p:tgtEl>
                                          <p:spTgt spid="1641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5" presetClass="entr" presetSubtype="0" fill="hold" grpId="0" nodeType="clickEffect">
                                  <p:stCondLst>
                                    <p:cond delay="0"/>
                                  </p:stCondLst>
                                  <p:childTnLst>
                                    <p:set>
                                      <p:cBhvr>
                                        <p:cTn id="55" dur="1" fill="hold">
                                          <p:stCondLst>
                                            <p:cond delay="0"/>
                                          </p:stCondLst>
                                        </p:cTn>
                                        <p:tgtEl>
                                          <p:spTgt spid="16412"/>
                                        </p:tgtEl>
                                        <p:attrNameLst>
                                          <p:attrName>style.visibility</p:attrName>
                                        </p:attrNameLst>
                                      </p:cBhvr>
                                      <p:to>
                                        <p:strVal val="visible"/>
                                      </p:to>
                                    </p:set>
                                    <p:anim calcmode="lin" valueType="num">
                                      <p:cBhvr>
                                        <p:cTn id="56" dur="1000" fill="hold"/>
                                        <p:tgtEl>
                                          <p:spTgt spid="16412"/>
                                        </p:tgtEl>
                                        <p:attrNameLst>
                                          <p:attrName>ppt_w</p:attrName>
                                        </p:attrNameLst>
                                      </p:cBhvr>
                                      <p:tavLst>
                                        <p:tav tm="0">
                                          <p:val>
                                            <p:fltVal val="0"/>
                                          </p:val>
                                        </p:tav>
                                        <p:tav tm="100000">
                                          <p:val>
                                            <p:strVal val="#ppt_w"/>
                                          </p:val>
                                        </p:tav>
                                      </p:tavLst>
                                    </p:anim>
                                    <p:anim calcmode="lin" valueType="num">
                                      <p:cBhvr>
                                        <p:cTn id="57" dur="1000" fill="hold"/>
                                        <p:tgtEl>
                                          <p:spTgt spid="16412"/>
                                        </p:tgtEl>
                                        <p:attrNameLst>
                                          <p:attrName>ppt_h</p:attrName>
                                        </p:attrNameLst>
                                      </p:cBhvr>
                                      <p:tavLst>
                                        <p:tav tm="0">
                                          <p:val>
                                            <p:fltVal val="0"/>
                                          </p:val>
                                        </p:tav>
                                        <p:tav tm="100000">
                                          <p:val>
                                            <p:strVal val="#ppt_h"/>
                                          </p:val>
                                        </p:tav>
                                      </p:tavLst>
                                    </p:anim>
                                    <p:anim calcmode="lin" valueType="num">
                                      <p:cBhvr>
                                        <p:cTn id="58" dur="1000" fill="hold"/>
                                        <p:tgtEl>
                                          <p:spTgt spid="16412"/>
                                        </p:tgtEl>
                                        <p:attrNameLst>
                                          <p:attrName>ppt_x</p:attrName>
                                        </p:attrNameLst>
                                      </p:cBhvr>
                                      <p:tavLst>
                                        <p:tav tm="0" fmla="#ppt_x+(cos(-2*pi*(1-$))*-#ppt_x-sin(-2*pi*(1-$))*(1-#ppt_y))*(1-$)">
                                          <p:val>
                                            <p:fltVal val="0"/>
                                          </p:val>
                                        </p:tav>
                                        <p:tav tm="100000">
                                          <p:val>
                                            <p:fltVal val="1"/>
                                          </p:val>
                                        </p:tav>
                                      </p:tavLst>
                                    </p:anim>
                                    <p:anim calcmode="lin" valueType="num">
                                      <p:cBhvr>
                                        <p:cTn id="59" dur="1000" fill="hold"/>
                                        <p:tgtEl>
                                          <p:spTgt spid="164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0" fill="hold">
                      <p:stCondLst>
                        <p:cond delay="indefinite"/>
                      </p:stCondLst>
                      <p:childTnLst>
                        <p:par>
                          <p:cTn id="61" fill="hold">
                            <p:stCondLst>
                              <p:cond delay="0"/>
                            </p:stCondLst>
                            <p:childTnLst>
                              <p:par>
                                <p:cTn id="62" presetID="15" presetClass="entr" presetSubtype="0" fill="hold" nodeType="clickEffect">
                                  <p:stCondLst>
                                    <p:cond delay="0"/>
                                  </p:stCondLst>
                                  <p:childTnLst>
                                    <p:set>
                                      <p:cBhvr>
                                        <p:cTn id="63" dur="1" fill="hold">
                                          <p:stCondLst>
                                            <p:cond delay="0"/>
                                          </p:stCondLst>
                                        </p:cTn>
                                        <p:tgtEl>
                                          <p:spTgt spid="16407"/>
                                        </p:tgtEl>
                                        <p:attrNameLst>
                                          <p:attrName>style.visibility</p:attrName>
                                        </p:attrNameLst>
                                      </p:cBhvr>
                                      <p:to>
                                        <p:strVal val="visible"/>
                                      </p:to>
                                    </p:set>
                                    <p:anim calcmode="lin" valueType="num">
                                      <p:cBhvr>
                                        <p:cTn id="64" dur="1000" fill="hold"/>
                                        <p:tgtEl>
                                          <p:spTgt spid="16407"/>
                                        </p:tgtEl>
                                        <p:attrNameLst>
                                          <p:attrName>ppt_w</p:attrName>
                                        </p:attrNameLst>
                                      </p:cBhvr>
                                      <p:tavLst>
                                        <p:tav tm="0">
                                          <p:val>
                                            <p:fltVal val="0"/>
                                          </p:val>
                                        </p:tav>
                                        <p:tav tm="100000">
                                          <p:val>
                                            <p:strVal val="#ppt_w"/>
                                          </p:val>
                                        </p:tav>
                                      </p:tavLst>
                                    </p:anim>
                                    <p:anim calcmode="lin" valueType="num">
                                      <p:cBhvr>
                                        <p:cTn id="65" dur="1000" fill="hold"/>
                                        <p:tgtEl>
                                          <p:spTgt spid="16407"/>
                                        </p:tgtEl>
                                        <p:attrNameLst>
                                          <p:attrName>ppt_h</p:attrName>
                                        </p:attrNameLst>
                                      </p:cBhvr>
                                      <p:tavLst>
                                        <p:tav tm="0">
                                          <p:val>
                                            <p:fltVal val="0"/>
                                          </p:val>
                                        </p:tav>
                                        <p:tav tm="100000">
                                          <p:val>
                                            <p:strVal val="#ppt_h"/>
                                          </p:val>
                                        </p:tav>
                                      </p:tavLst>
                                    </p:anim>
                                    <p:anim calcmode="lin" valueType="num">
                                      <p:cBhvr>
                                        <p:cTn id="66" dur="1000" fill="hold"/>
                                        <p:tgtEl>
                                          <p:spTgt spid="16407"/>
                                        </p:tgtEl>
                                        <p:attrNameLst>
                                          <p:attrName>ppt_x</p:attrName>
                                        </p:attrNameLst>
                                      </p:cBhvr>
                                      <p:tavLst>
                                        <p:tav tm="0" fmla="#ppt_x+(cos(-2*pi*(1-$))*-#ppt_x-sin(-2*pi*(1-$))*(1-#ppt_y))*(1-$)">
                                          <p:val>
                                            <p:fltVal val="0"/>
                                          </p:val>
                                        </p:tav>
                                        <p:tav tm="100000">
                                          <p:val>
                                            <p:fltVal val="1"/>
                                          </p:val>
                                        </p:tav>
                                      </p:tavLst>
                                    </p:anim>
                                    <p:anim calcmode="lin" valueType="num">
                                      <p:cBhvr>
                                        <p:cTn id="67" dur="1000" fill="hold"/>
                                        <p:tgtEl>
                                          <p:spTgt spid="1640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iterate type="lt">
                                    <p:tmAbs val="75"/>
                                  </p:iterate>
                                  <p:childTnLst>
                                    <p:set>
                                      <p:cBhvr>
                                        <p:cTn id="71" dur="1" fill="hold">
                                          <p:stCondLst>
                                            <p:cond delay="74"/>
                                          </p:stCondLst>
                                        </p:cTn>
                                        <p:tgtEl>
                                          <p:spTgt spid="16405"/>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1" fill="hold" nodeType="clickEffect">
                                  <p:stCondLst>
                                    <p:cond delay="0"/>
                                  </p:stCondLst>
                                  <p:childTnLst>
                                    <p:set>
                                      <p:cBhvr>
                                        <p:cTn id="75" dur="1" fill="hold">
                                          <p:stCondLst>
                                            <p:cond delay="0"/>
                                          </p:stCondLst>
                                        </p:cTn>
                                        <p:tgtEl>
                                          <p:spTgt spid="16408"/>
                                        </p:tgtEl>
                                        <p:attrNameLst>
                                          <p:attrName>style.visibility</p:attrName>
                                        </p:attrNameLst>
                                      </p:cBhvr>
                                      <p:to>
                                        <p:strVal val="visible"/>
                                      </p:to>
                                    </p:set>
                                    <p:animEffect transition="in" filter="wipe(up)">
                                      <p:cBhvr>
                                        <p:cTn id="76" dur="500"/>
                                        <p:tgtEl>
                                          <p:spTgt spid="16408"/>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16416"/>
                                        </p:tgtEl>
                                        <p:attrNameLst>
                                          <p:attrName>style.visibility</p:attrName>
                                        </p:attrNameLst>
                                      </p:cBhvr>
                                      <p:to>
                                        <p:strVal val="visible"/>
                                      </p:to>
                                    </p:set>
                                    <p:animEffect transition="in" filter="wipe(up)">
                                      <p:cBhvr>
                                        <p:cTn id="81" dur="3000"/>
                                        <p:tgtEl>
                                          <p:spTgt spid="16416"/>
                                        </p:tgtEl>
                                      </p:cBhvr>
                                    </p:animEffect>
                                  </p:childTnLst>
                                </p:cTn>
                              </p:par>
                            </p:childTnLst>
                          </p:cTn>
                        </p:par>
                      </p:childTnLst>
                    </p:cTn>
                  </p:par>
                  <p:par>
                    <p:cTn id="82" fill="hold">
                      <p:stCondLst>
                        <p:cond delay="indefinite"/>
                      </p:stCondLst>
                      <p:childTnLst>
                        <p:par>
                          <p:cTn id="83" fill="hold">
                            <p:stCondLst>
                              <p:cond delay="0"/>
                            </p:stCondLst>
                            <p:childTnLst>
                              <p:par>
                                <p:cTn id="84" presetID="31" presetClass="entr" presetSubtype="0" fill="hold" nodeType="clickEffect">
                                  <p:stCondLst>
                                    <p:cond delay="0"/>
                                  </p:stCondLst>
                                  <p:iterate type="lt">
                                    <p:tmPct val="5000"/>
                                  </p:iterate>
                                  <p:childTnLst>
                                    <p:set>
                                      <p:cBhvr>
                                        <p:cTn id="85" dur="1" fill="hold">
                                          <p:stCondLst>
                                            <p:cond delay="0"/>
                                          </p:stCondLst>
                                        </p:cTn>
                                        <p:tgtEl>
                                          <p:spTgt spid="16420"/>
                                        </p:tgtEl>
                                        <p:attrNameLst>
                                          <p:attrName>style.visibility</p:attrName>
                                        </p:attrNameLst>
                                      </p:cBhvr>
                                      <p:to>
                                        <p:strVal val="visible"/>
                                      </p:to>
                                    </p:set>
                                    <p:anim calcmode="lin" valueType="num">
                                      <p:cBhvr>
                                        <p:cTn id="86" dur="1000" fill="hold"/>
                                        <p:tgtEl>
                                          <p:spTgt spid="16420"/>
                                        </p:tgtEl>
                                        <p:attrNameLst>
                                          <p:attrName>ppt_w</p:attrName>
                                        </p:attrNameLst>
                                      </p:cBhvr>
                                      <p:tavLst>
                                        <p:tav tm="0">
                                          <p:val>
                                            <p:fltVal val="0"/>
                                          </p:val>
                                        </p:tav>
                                        <p:tav tm="100000">
                                          <p:val>
                                            <p:strVal val="#ppt_w"/>
                                          </p:val>
                                        </p:tav>
                                      </p:tavLst>
                                    </p:anim>
                                    <p:anim calcmode="lin" valueType="num">
                                      <p:cBhvr>
                                        <p:cTn id="87" dur="1000" fill="hold"/>
                                        <p:tgtEl>
                                          <p:spTgt spid="16420"/>
                                        </p:tgtEl>
                                        <p:attrNameLst>
                                          <p:attrName>ppt_h</p:attrName>
                                        </p:attrNameLst>
                                      </p:cBhvr>
                                      <p:tavLst>
                                        <p:tav tm="0">
                                          <p:val>
                                            <p:fltVal val="0"/>
                                          </p:val>
                                        </p:tav>
                                        <p:tav tm="100000">
                                          <p:val>
                                            <p:strVal val="#ppt_h"/>
                                          </p:val>
                                        </p:tav>
                                      </p:tavLst>
                                    </p:anim>
                                    <p:anim calcmode="lin" valueType="num">
                                      <p:cBhvr>
                                        <p:cTn id="88" dur="1000" fill="hold"/>
                                        <p:tgtEl>
                                          <p:spTgt spid="16420"/>
                                        </p:tgtEl>
                                        <p:attrNameLst>
                                          <p:attrName>style.rotation</p:attrName>
                                        </p:attrNameLst>
                                      </p:cBhvr>
                                      <p:tavLst>
                                        <p:tav tm="0">
                                          <p:val>
                                            <p:fltVal val="90"/>
                                          </p:val>
                                        </p:tav>
                                        <p:tav tm="100000">
                                          <p:val>
                                            <p:fltVal val="0"/>
                                          </p:val>
                                        </p:tav>
                                      </p:tavLst>
                                    </p:anim>
                                    <p:animEffect transition="in" filter="fade">
                                      <p:cBhvr>
                                        <p:cTn id="89" dur="1000"/>
                                        <p:tgtEl>
                                          <p:spTgt spid="16420"/>
                                        </p:tgtEl>
                                      </p:cBhvr>
                                    </p:animEffect>
                                  </p:childTnLst>
                                </p:cTn>
                              </p:par>
                              <p:par>
                                <p:cTn id="90" presetID="31" presetClass="entr" presetSubtype="0" fill="hold" nodeType="withEffect">
                                  <p:stCondLst>
                                    <p:cond delay="0"/>
                                  </p:stCondLst>
                                  <p:iterate type="lt">
                                    <p:tmPct val="5000"/>
                                  </p:iterate>
                                  <p:childTnLst>
                                    <p:set>
                                      <p:cBhvr>
                                        <p:cTn id="91" dur="1" fill="hold">
                                          <p:stCondLst>
                                            <p:cond delay="0"/>
                                          </p:stCondLst>
                                        </p:cTn>
                                        <p:tgtEl>
                                          <p:spTgt spid="16419"/>
                                        </p:tgtEl>
                                        <p:attrNameLst>
                                          <p:attrName>style.visibility</p:attrName>
                                        </p:attrNameLst>
                                      </p:cBhvr>
                                      <p:to>
                                        <p:strVal val="visible"/>
                                      </p:to>
                                    </p:set>
                                    <p:anim calcmode="lin" valueType="num">
                                      <p:cBhvr>
                                        <p:cTn id="92" dur="1000" fill="hold"/>
                                        <p:tgtEl>
                                          <p:spTgt spid="16419"/>
                                        </p:tgtEl>
                                        <p:attrNameLst>
                                          <p:attrName>ppt_w</p:attrName>
                                        </p:attrNameLst>
                                      </p:cBhvr>
                                      <p:tavLst>
                                        <p:tav tm="0">
                                          <p:val>
                                            <p:fltVal val="0"/>
                                          </p:val>
                                        </p:tav>
                                        <p:tav tm="100000">
                                          <p:val>
                                            <p:strVal val="#ppt_w"/>
                                          </p:val>
                                        </p:tav>
                                      </p:tavLst>
                                    </p:anim>
                                    <p:anim calcmode="lin" valueType="num">
                                      <p:cBhvr>
                                        <p:cTn id="93" dur="1000" fill="hold"/>
                                        <p:tgtEl>
                                          <p:spTgt spid="16419"/>
                                        </p:tgtEl>
                                        <p:attrNameLst>
                                          <p:attrName>ppt_h</p:attrName>
                                        </p:attrNameLst>
                                      </p:cBhvr>
                                      <p:tavLst>
                                        <p:tav tm="0">
                                          <p:val>
                                            <p:fltVal val="0"/>
                                          </p:val>
                                        </p:tav>
                                        <p:tav tm="100000">
                                          <p:val>
                                            <p:strVal val="#ppt_h"/>
                                          </p:val>
                                        </p:tav>
                                      </p:tavLst>
                                    </p:anim>
                                    <p:anim calcmode="lin" valueType="num">
                                      <p:cBhvr>
                                        <p:cTn id="94" dur="1000" fill="hold"/>
                                        <p:tgtEl>
                                          <p:spTgt spid="16419"/>
                                        </p:tgtEl>
                                        <p:attrNameLst>
                                          <p:attrName>style.rotation</p:attrName>
                                        </p:attrNameLst>
                                      </p:cBhvr>
                                      <p:tavLst>
                                        <p:tav tm="0">
                                          <p:val>
                                            <p:fltVal val="90"/>
                                          </p:val>
                                        </p:tav>
                                        <p:tav tm="100000">
                                          <p:val>
                                            <p:fltVal val="0"/>
                                          </p:val>
                                        </p:tav>
                                      </p:tavLst>
                                    </p:anim>
                                    <p:animEffect transition="in" filter="fade">
                                      <p:cBhvr>
                                        <p:cTn id="95" dur="1000"/>
                                        <p:tgtEl>
                                          <p:spTgt spid="16419"/>
                                        </p:tgtEl>
                                      </p:cBhvr>
                                    </p:animEffect>
                                  </p:childTnLst>
                                </p:cTn>
                              </p:par>
                            </p:childTnLst>
                          </p:cTn>
                        </p:par>
                      </p:childTnLst>
                    </p:cTn>
                  </p:par>
                  <p:par>
                    <p:cTn id="96" fill="hold">
                      <p:stCondLst>
                        <p:cond delay="indefinite"/>
                      </p:stCondLst>
                      <p:childTnLst>
                        <p:par>
                          <p:cTn id="97" fill="hold">
                            <p:stCondLst>
                              <p:cond delay="0"/>
                            </p:stCondLst>
                            <p:childTnLst>
                              <p:par>
                                <p:cTn id="98" presetID="26" presetClass="emph" presetSubtype="0" fill="hold" nodeType="clickEffect">
                                  <p:stCondLst>
                                    <p:cond delay="0"/>
                                  </p:stCondLst>
                                  <p:iterate type="lt">
                                    <p:tmPct val="0"/>
                                  </p:iterate>
                                  <p:childTnLst>
                                    <p:animEffect transition="out" filter="fade">
                                      <p:cBhvr>
                                        <p:cTn id="99" dur="500" tmFilter="0, 0; .2, .5; .8, .5; 1, 0"/>
                                        <p:tgtEl>
                                          <p:spTgt spid="16420"/>
                                        </p:tgtEl>
                                      </p:cBhvr>
                                    </p:animEffect>
                                    <p:animScale>
                                      <p:cBhvr>
                                        <p:cTn id="100" dur="250" autoRev="1" fill="hold"/>
                                        <p:tgtEl>
                                          <p:spTgt spid="16420"/>
                                        </p:tgtEl>
                                      </p:cBhvr>
                                      <p:by x="105000" y="105000"/>
                                    </p:animScale>
                                  </p:childTnLst>
                                </p:cTn>
                              </p:par>
                              <p:par>
                                <p:cTn id="101" presetID="26" presetClass="emph" presetSubtype="0" fill="hold" nodeType="withEffect">
                                  <p:stCondLst>
                                    <p:cond delay="0"/>
                                  </p:stCondLst>
                                  <p:iterate type="lt">
                                    <p:tmPct val="0"/>
                                  </p:iterate>
                                  <p:childTnLst>
                                    <p:animEffect transition="out" filter="fade">
                                      <p:cBhvr>
                                        <p:cTn id="102" dur="500" tmFilter="0, 0; .2, .5; .8, .5; 1, 0"/>
                                        <p:tgtEl>
                                          <p:spTgt spid="16419"/>
                                        </p:tgtEl>
                                      </p:cBhvr>
                                    </p:animEffect>
                                    <p:animScale>
                                      <p:cBhvr>
                                        <p:cTn id="103" dur="250" autoRev="1" fill="hold"/>
                                        <p:tgtEl>
                                          <p:spTgt spid="16419"/>
                                        </p:tgtEl>
                                      </p:cBhvr>
                                      <p:by x="105000" y="105000"/>
                                    </p:animScale>
                                  </p:childTnLst>
                                </p:cTn>
                              </p:par>
                            </p:childTnLst>
                          </p:cTn>
                        </p:par>
                      </p:childTnLst>
                    </p:cTn>
                  </p:par>
                  <p:par>
                    <p:cTn id="104" fill="hold">
                      <p:stCondLst>
                        <p:cond delay="indefinite"/>
                      </p:stCondLst>
                      <p:childTnLst>
                        <p:par>
                          <p:cTn id="105" fill="hold">
                            <p:stCondLst>
                              <p:cond delay="0"/>
                            </p:stCondLst>
                            <p:childTnLst>
                              <p:par>
                                <p:cTn id="106" presetID="38" presetClass="entr" presetSubtype="0" accel="50000" fill="hold" grpId="0" nodeType="clickEffect">
                                  <p:stCondLst>
                                    <p:cond delay="0"/>
                                  </p:stCondLst>
                                  <p:iterate type="lt">
                                    <p:tmPct val="50000"/>
                                  </p:iterate>
                                  <p:childTnLst>
                                    <p:set>
                                      <p:cBhvr>
                                        <p:cTn id="107" dur="1" fill="hold">
                                          <p:stCondLst>
                                            <p:cond delay="0"/>
                                          </p:stCondLst>
                                        </p:cTn>
                                        <p:tgtEl>
                                          <p:spTgt spid="16421"/>
                                        </p:tgtEl>
                                        <p:attrNameLst>
                                          <p:attrName>style.visibility</p:attrName>
                                        </p:attrNameLst>
                                      </p:cBhvr>
                                      <p:to>
                                        <p:strVal val="visible"/>
                                      </p:to>
                                    </p:set>
                                    <p:set>
                                      <p:cBhvr>
                                        <p:cTn id="108" dur="455" fill="hold">
                                          <p:stCondLst>
                                            <p:cond delay="0"/>
                                          </p:stCondLst>
                                        </p:cTn>
                                        <p:tgtEl>
                                          <p:spTgt spid="16421"/>
                                        </p:tgtEl>
                                        <p:attrNameLst>
                                          <p:attrName>style.rotation</p:attrName>
                                        </p:attrNameLst>
                                      </p:cBhvr>
                                      <p:to>
                                        <p:strVal val="-45.0"/>
                                      </p:to>
                                    </p:set>
                                    <p:anim calcmode="lin" valueType="num">
                                      <p:cBhvr>
                                        <p:cTn id="109" dur="455" fill="hold">
                                          <p:stCondLst>
                                            <p:cond delay="455"/>
                                          </p:stCondLst>
                                        </p:cTn>
                                        <p:tgtEl>
                                          <p:spTgt spid="16421"/>
                                        </p:tgtEl>
                                        <p:attrNameLst>
                                          <p:attrName>style.rotation</p:attrName>
                                        </p:attrNameLst>
                                      </p:cBhvr>
                                      <p:tavLst>
                                        <p:tav tm="0">
                                          <p:val>
                                            <p:fltVal val="-45"/>
                                          </p:val>
                                        </p:tav>
                                        <p:tav tm="69900">
                                          <p:val>
                                            <p:fltVal val="45"/>
                                          </p:val>
                                        </p:tav>
                                        <p:tav tm="100000">
                                          <p:val>
                                            <p:fltVal val="0"/>
                                          </p:val>
                                        </p:tav>
                                      </p:tavLst>
                                    </p:anim>
                                    <p:anim calcmode="lin" valueType="num">
                                      <p:cBhvr>
                                        <p:cTn id="110" dur="455" fill="hold">
                                          <p:stCondLst>
                                            <p:cond delay="0"/>
                                          </p:stCondLst>
                                        </p:cTn>
                                        <p:tgtEl>
                                          <p:spTgt spid="16421"/>
                                        </p:tgtEl>
                                        <p:attrNameLst>
                                          <p:attrName>ppt_y</p:attrName>
                                        </p:attrNameLst>
                                      </p:cBhvr>
                                      <p:tavLst>
                                        <p:tav tm="0">
                                          <p:val>
                                            <p:strVal val="#ppt_y-1"/>
                                          </p:val>
                                        </p:tav>
                                        <p:tav tm="100000">
                                          <p:val>
                                            <p:strVal val="#ppt_y-(0.354*#ppt_w-0.172*#ppt_h)"/>
                                          </p:val>
                                        </p:tav>
                                      </p:tavLst>
                                    </p:anim>
                                    <p:anim calcmode="lin" valueType="num">
                                      <p:cBhvr>
                                        <p:cTn id="111" dur="156" decel="50000" autoRev="1" fill="hold">
                                          <p:stCondLst>
                                            <p:cond delay="455"/>
                                          </p:stCondLst>
                                        </p:cTn>
                                        <p:tgtEl>
                                          <p:spTgt spid="16421"/>
                                        </p:tgtEl>
                                        <p:attrNameLst>
                                          <p:attrName>ppt_y</p:attrName>
                                        </p:attrNameLst>
                                      </p:cBhvr>
                                      <p:tavLst>
                                        <p:tav tm="0">
                                          <p:val>
                                            <p:strVal val="#ppt_y-(0.354*#ppt_w-0.172*#ppt_h)"/>
                                          </p:val>
                                        </p:tav>
                                        <p:tav tm="100000">
                                          <p:val>
                                            <p:strVal val="#ppt_y-(0.354*#ppt_w-0.172*#ppt_h)-#ppt_h/2"/>
                                          </p:val>
                                        </p:tav>
                                      </p:tavLst>
                                    </p:anim>
                                    <p:anim calcmode="lin" valueType="num">
                                      <p:cBhvr>
                                        <p:cTn id="112" dur="136" fill="hold">
                                          <p:stCondLst>
                                            <p:cond delay="864"/>
                                          </p:stCondLst>
                                        </p:cTn>
                                        <p:tgtEl>
                                          <p:spTgt spid="16421"/>
                                        </p:tgtEl>
                                        <p:attrNameLst>
                                          <p:attrName>ppt_y</p:attrName>
                                        </p:attrNameLst>
                                      </p:cBhvr>
                                      <p:tavLst>
                                        <p:tav tm="0">
                                          <p:val>
                                            <p:strVal val="#ppt_y-(0.354*#ppt_w-0.172*#ppt_h)"/>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31" presetClass="entr" presetSubtype="0" fill="hold" nodeType="clickEffect">
                                  <p:stCondLst>
                                    <p:cond delay="0"/>
                                  </p:stCondLst>
                                  <p:iterate type="lt">
                                    <p:tmPct val="5000"/>
                                  </p:iterate>
                                  <p:childTnLst>
                                    <p:set>
                                      <p:cBhvr>
                                        <p:cTn id="116" dur="1" fill="hold">
                                          <p:stCondLst>
                                            <p:cond delay="0"/>
                                          </p:stCondLst>
                                        </p:cTn>
                                        <p:tgtEl>
                                          <p:spTgt spid="16418"/>
                                        </p:tgtEl>
                                        <p:attrNameLst>
                                          <p:attrName>style.visibility</p:attrName>
                                        </p:attrNameLst>
                                      </p:cBhvr>
                                      <p:to>
                                        <p:strVal val="visible"/>
                                      </p:to>
                                    </p:set>
                                    <p:anim calcmode="lin" valueType="num">
                                      <p:cBhvr>
                                        <p:cTn id="117" dur="1000" fill="hold"/>
                                        <p:tgtEl>
                                          <p:spTgt spid="16418"/>
                                        </p:tgtEl>
                                        <p:attrNameLst>
                                          <p:attrName>ppt_w</p:attrName>
                                        </p:attrNameLst>
                                      </p:cBhvr>
                                      <p:tavLst>
                                        <p:tav tm="0">
                                          <p:val>
                                            <p:fltVal val="0"/>
                                          </p:val>
                                        </p:tav>
                                        <p:tav tm="100000">
                                          <p:val>
                                            <p:strVal val="#ppt_w"/>
                                          </p:val>
                                        </p:tav>
                                      </p:tavLst>
                                    </p:anim>
                                    <p:anim calcmode="lin" valueType="num">
                                      <p:cBhvr>
                                        <p:cTn id="118" dur="1000" fill="hold"/>
                                        <p:tgtEl>
                                          <p:spTgt spid="16418"/>
                                        </p:tgtEl>
                                        <p:attrNameLst>
                                          <p:attrName>ppt_h</p:attrName>
                                        </p:attrNameLst>
                                      </p:cBhvr>
                                      <p:tavLst>
                                        <p:tav tm="0">
                                          <p:val>
                                            <p:fltVal val="0"/>
                                          </p:val>
                                        </p:tav>
                                        <p:tav tm="100000">
                                          <p:val>
                                            <p:strVal val="#ppt_h"/>
                                          </p:val>
                                        </p:tav>
                                      </p:tavLst>
                                    </p:anim>
                                    <p:anim calcmode="lin" valueType="num">
                                      <p:cBhvr>
                                        <p:cTn id="119" dur="1000" fill="hold"/>
                                        <p:tgtEl>
                                          <p:spTgt spid="16418"/>
                                        </p:tgtEl>
                                        <p:attrNameLst>
                                          <p:attrName>style.rotation</p:attrName>
                                        </p:attrNameLst>
                                      </p:cBhvr>
                                      <p:tavLst>
                                        <p:tav tm="0">
                                          <p:val>
                                            <p:fltVal val="90"/>
                                          </p:val>
                                        </p:tav>
                                        <p:tav tm="100000">
                                          <p:val>
                                            <p:fltVal val="0"/>
                                          </p:val>
                                        </p:tav>
                                      </p:tavLst>
                                    </p:anim>
                                    <p:animEffect transition="in" filter="fade">
                                      <p:cBhvr>
                                        <p:cTn id="120" dur="1000"/>
                                        <p:tgtEl>
                                          <p:spTgt spid="16418"/>
                                        </p:tgtEl>
                                      </p:cBhvr>
                                    </p:animEffect>
                                  </p:childTnLst>
                                </p:cTn>
                              </p:par>
                              <p:par>
                                <p:cTn id="121" presetID="31" presetClass="entr" presetSubtype="0" fill="hold" grpId="0" nodeType="withEffect">
                                  <p:stCondLst>
                                    <p:cond delay="0"/>
                                  </p:stCondLst>
                                  <p:iterate type="lt">
                                    <p:tmPct val="5000"/>
                                  </p:iterate>
                                  <p:childTnLst>
                                    <p:set>
                                      <p:cBhvr>
                                        <p:cTn id="122" dur="1" fill="hold">
                                          <p:stCondLst>
                                            <p:cond delay="0"/>
                                          </p:stCondLst>
                                        </p:cTn>
                                        <p:tgtEl>
                                          <p:spTgt spid="16424"/>
                                        </p:tgtEl>
                                        <p:attrNameLst>
                                          <p:attrName>style.visibility</p:attrName>
                                        </p:attrNameLst>
                                      </p:cBhvr>
                                      <p:to>
                                        <p:strVal val="visible"/>
                                      </p:to>
                                    </p:set>
                                    <p:anim calcmode="lin" valueType="num">
                                      <p:cBhvr>
                                        <p:cTn id="123" dur="1000" fill="hold"/>
                                        <p:tgtEl>
                                          <p:spTgt spid="16424"/>
                                        </p:tgtEl>
                                        <p:attrNameLst>
                                          <p:attrName>ppt_w</p:attrName>
                                        </p:attrNameLst>
                                      </p:cBhvr>
                                      <p:tavLst>
                                        <p:tav tm="0">
                                          <p:val>
                                            <p:fltVal val="0"/>
                                          </p:val>
                                        </p:tav>
                                        <p:tav tm="100000">
                                          <p:val>
                                            <p:strVal val="#ppt_w"/>
                                          </p:val>
                                        </p:tav>
                                      </p:tavLst>
                                    </p:anim>
                                    <p:anim calcmode="lin" valueType="num">
                                      <p:cBhvr>
                                        <p:cTn id="124" dur="1000" fill="hold"/>
                                        <p:tgtEl>
                                          <p:spTgt spid="16424"/>
                                        </p:tgtEl>
                                        <p:attrNameLst>
                                          <p:attrName>ppt_h</p:attrName>
                                        </p:attrNameLst>
                                      </p:cBhvr>
                                      <p:tavLst>
                                        <p:tav tm="0">
                                          <p:val>
                                            <p:fltVal val="0"/>
                                          </p:val>
                                        </p:tav>
                                        <p:tav tm="100000">
                                          <p:val>
                                            <p:strVal val="#ppt_h"/>
                                          </p:val>
                                        </p:tav>
                                      </p:tavLst>
                                    </p:anim>
                                    <p:anim calcmode="lin" valueType="num">
                                      <p:cBhvr>
                                        <p:cTn id="125" dur="1000" fill="hold"/>
                                        <p:tgtEl>
                                          <p:spTgt spid="16424"/>
                                        </p:tgtEl>
                                        <p:attrNameLst>
                                          <p:attrName>style.rotation</p:attrName>
                                        </p:attrNameLst>
                                      </p:cBhvr>
                                      <p:tavLst>
                                        <p:tav tm="0">
                                          <p:val>
                                            <p:fltVal val="90"/>
                                          </p:val>
                                        </p:tav>
                                        <p:tav tm="100000">
                                          <p:val>
                                            <p:fltVal val="0"/>
                                          </p:val>
                                        </p:tav>
                                      </p:tavLst>
                                    </p:anim>
                                    <p:animEffect transition="in" filter="fade">
                                      <p:cBhvr>
                                        <p:cTn id="126" dur="1000"/>
                                        <p:tgtEl>
                                          <p:spTgt spid="16424"/>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nodeType="clickEffect">
                                  <p:stCondLst>
                                    <p:cond delay="0"/>
                                  </p:stCondLst>
                                  <p:childTnLst>
                                    <p:set>
                                      <p:cBhvr>
                                        <p:cTn id="130" dur="1" fill="hold">
                                          <p:stCondLst>
                                            <p:cond delay="0"/>
                                          </p:stCondLst>
                                        </p:cTn>
                                        <p:tgtEl>
                                          <p:spTgt spid="16425"/>
                                        </p:tgtEl>
                                        <p:attrNameLst>
                                          <p:attrName>style.visibility</p:attrName>
                                        </p:attrNameLst>
                                      </p:cBhvr>
                                      <p:to>
                                        <p:strVal val="visible"/>
                                      </p:to>
                                    </p:set>
                                    <p:animEffect transition="in" filter="wipe(down)">
                                      <p:cBhvr>
                                        <p:cTn id="131" dur="3000"/>
                                        <p:tgtEl>
                                          <p:spTgt spid="16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1" grpId="0" autoUpdateAnimBg="0"/>
      <p:bldP spid="16405" grpId="0" autoUpdateAnimBg="0"/>
      <p:bldP spid="16406" grpId="0" autoUpdateAnimBg="0"/>
      <p:bldP spid="16410" grpId="0" autoUpdateAnimBg="0"/>
      <p:bldP spid="16411" grpId="0" autoUpdateAnimBg="0"/>
      <p:bldP spid="16412" grpId="0" animBg="1"/>
      <p:bldP spid="16421" grpId="0"/>
      <p:bldP spid="16423" grpId="0"/>
      <p:bldP spid="1642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5" name="Text Box 4"/>
          <p:cNvSpPr txBox="1">
            <a:spLocks noChangeArrowheads="1"/>
          </p:cNvSpPr>
          <p:nvPr/>
        </p:nvSpPr>
        <p:spPr bwMode="auto">
          <a:xfrm>
            <a:off x="685800" y="236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6" name="Text Box 5"/>
          <p:cNvSpPr txBox="1">
            <a:spLocks noChangeArrowheads="1"/>
          </p:cNvSpPr>
          <p:nvPr/>
        </p:nvSpPr>
        <p:spPr bwMode="auto">
          <a:xfrm>
            <a:off x="56388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8917" name="Group 6"/>
          <p:cNvGrpSpPr/>
          <p:nvPr/>
        </p:nvGrpSpPr>
        <p:grpSpPr bwMode="auto">
          <a:xfrm>
            <a:off x="1128713" y="2514600"/>
            <a:ext cx="4814887" cy="3659188"/>
            <a:chOff x="711" y="1584"/>
            <a:chExt cx="3033" cy="2305"/>
          </a:xfrm>
        </p:grpSpPr>
        <p:sp>
          <p:nvSpPr>
            <p:cNvPr id="38948" name="Line 7"/>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9" name="Freeform 8"/>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nvGrpSpPr>
          <p:cNvPr id="17417" name="Group 9"/>
          <p:cNvGrpSpPr/>
          <p:nvPr/>
        </p:nvGrpSpPr>
        <p:grpSpPr bwMode="auto">
          <a:xfrm>
            <a:off x="3124200" y="2819400"/>
            <a:ext cx="4530725" cy="2928938"/>
            <a:chOff x="1968" y="1776"/>
            <a:chExt cx="2854" cy="1845"/>
          </a:xfrm>
        </p:grpSpPr>
        <p:sp>
          <p:nvSpPr>
            <p:cNvPr id="38946" name="Freeform 10"/>
            <p:cNvSpPr/>
            <p:nvPr/>
          </p:nvSpPr>
          <p:spPr bwMode="auto">
            <a:xfrm>
              <a:off x="1968" y="1776"/>
              <a:ext cx="2304" cy="1536"/>
            </a:xfrm>
            <a:custGeom>
              <a:avLst/>
              <a:gdLst>
                <a:gd name="T0" fmla="*/ 0 w 1632"/>
                <a:gd name="T1" fmla="*/ 0 h 1776"/>
                <a:gd name="T2" fmla="*/ 2153 w 1632"/>
                <a:gd name="T3" fmla="*/ 628 h 1776"/>
                <a:gd name="T4" fmla="*/ 9152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7" name="Text Box 11"/>
            <p:cNvSpPr txBox="1">
              <a:spLocks noChangeArrowheads="1"/>
            </p:cNvSpPr>
            <p:nvPr/>
          </p:nvSpPr>
          <p:spPr bwMode="auto">
            <a:xfrm>
              <a:off x="4150" y="329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17421" name="Group 13"/>
          <p:cNvGrpSpPr/>
          <p:nvPr/>
        </p:nvGrpSpPr>
        <p:grpSpPr bwMode="auto">
          <a:xfrm>
            <a:off x="2209800" y="2438400"/>
            <a:ext cx="3352800" cy="3505200"/>
            <a:chOff x="1392" y="1536"/>
            <a:chExt cx="2112" cy="2208"/>
          </a:xfrm>
        </p:grpSpPr>
        <p:sp>
          <p:nvSpPr>
            <p:cNvPr id="38944" name="Text Box 14"/>
            <p:cNvSpPr txBox="1">
              <a:spLocks noChangeArrowheads="1"/>
            </p:cNvSpPr>
            <p:nvPr/>
          </p:nvSpPr>
          <p:spPr bwMode="auto">
            <a:xfrm>
              <a:off x="2640" y="1536"/>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8945" name="Freeform 15"/>
            <p:cNvSpPr/>
            <p:nvPr/>
          </p:nvSpPr>
          <p:spPr bwMode="auto">
            <a:xfrm>
              <a:off x="1392" y="1824"/>
              <a:ext cx="1632" cy="1920"/>
            </a:xfrm>
            <a:custGeom>
              <a:avLst/>
              <a:gdLst>
                <a:gd name="T0" fmla="*/ 0 w 1680"/>
                <a:gd name="T1" fmla="*/ 2357 h 1824"/>
                <a:gd name="T2" fmla="*/ 1039 w 1680"/>
                <a:gd name="T3" fmla="*/ 1736 h 1824"/>
                <a:gd name="T4" fmla="*/ 1453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7424" name="Text Box 16"/>
          <p:cNvSpPr txBox="1">
            <a:spLocks noChangeArrowheads="1"/>
          </p:cNvSpPr>
          <p:nvPr/>
        </p:nvSpPr>
        <p:spPr bwMode="auto">
          <a:xfrm>
            <a:off x="3276600" y="617220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17425" name="Group 17"/>
          <p:cNvGrpSpPr/>
          <p:nvPr/>
        </p:nvGrpSpPr>
        <p:grpSpPr bwMode="auto">
          <a:xfrm>
            <a:off x="2895600" y="2209800"/>
            <a:ext cx="1371600" cy="3932238"/>
            <a:chOff x="1824" y="1392"/>
            <a:chExt cx="864" cy="2477"/>
          </a:xfrm>
        </p:grpSpPr>
        <p:sp>
          <p:nvSpPr>
            <p:cNvPr id="38942" name="Line 18"/>
            <p:cNvSpPr>
              <a:spLocks noChangeShapeType="1"/>
            </p:cNvSpPr>
            <p:nvPr/>
          </p:nvSpPr>
          <p:spPr bwMode="auto">
            <a:xfrm flipV="1">
              <a:off x="2245" y="1661"/>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3" name="Text Box 19"/>
            <p:cNvSpPr txBox="1">
              <a:spLocks noChangeArrowheads="1"/>
            </p:cNvSpPr>
            <p:nvPr/>
          </p:nvSpPr>
          <p:spPr bwMode="auto">
            <a:xfrm>
              <a:off x="1824" y="1392"/>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17428" name="Text Box 20"/>
          <p:cNvSpPr txBox="1">
            <a:spLocks noChangeArrowheads="1"/>
          </p:cNvSpPr>
          <p:nvPr/>
        </p:nvSpPr>
        <p:spPr bwMode="auto">
          <a:xfrm>
            <a:off x="6248400" y="2895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Infla</a:t>
            </a:r>
            <a:r>
              <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rPr>
              <a:t>ční mezera</a:t>
            </a:r>
            <a:endParaRPr kumimoji="0" lang="cs-CZ" altLang="cs-CZ" sz="2400" b="1" i="0" u="none" strike="noStrike" kern="1200" cap="none" spc="0" normalizeH="0" baseline="0" noProof="0">
              <a:ln>
                <a:noFill/>
              </a:ln>
              <a:solidFill>
                <a:srgbClr val="FF0066"/>
              </a:solidFill>
              <a:effectLst/>
              <a:uLnTx/>
              <a:uFillTx/>
              <a:latin typeface="Tahoma" panose="020B0604030504040204" pitchFamily="34" charset="0"/>
              <a:ea typeface="+mn-ea"/>
              <a:cs typeface="+mn-cs"/>
            </a:endParaRPr>
          </a:p>
        </p:txBody>
      </p:sp>
      <p:sp>
        <p:nvSpPr>
          <p:cNvPr id="17429" name="Text Box 21"/>
          <p:cNvSpPr txBox="1">
            <a:spLocks noChangeArrowheads="1"/>
          </p:cNvSpPr>
          <p:nvPr/>
        </p:nvSpPr>
        <p:spPr bwMode="auto">
          <a:xfrm>
            <a:off x="3886200" y="40386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cxnSp>
        <p:nvCxnSpPr>
          <p:cNvPr id="17430" name="AutoShape 22"/>
          <p:cNvCxnSpPr>
            <a:cxnSpLocks noChangeShapeType="1"/>
          </p:cNvCxnSpPr>
          <p:nvPr/>
        </p:nvCxnSpPr>
        <p:spPr bwMode="auto">
          <a:xfrm rot="10800000" flipV="1">
            <a:off x="4648200" y="3429000"/>
            <a:ext cx="2747963" cy="1247775"/>
          </a:xfrm>
          <a:prstGeom prst="bentConnector3">
            <a:avLst>
              <a:gd name="adj1" fmla="val 50435"/>
            </a:avLst>
          </a:prstGeom>
          <a:noFill/>
          <a:ln w="63500">
            <a:solidFill>
              <a:schemeClr val="tx1"/>
            </a:solidFill>
            <a:miter lim="800000"/>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31" name="Text Box 23"/>
          <p:cNvSpPr txBox="1">
            <a:spLocks noChangeArrowheads="1"/>
          </p:cNvSpPr>
          <p:nvPr/>
        </p:nvSpPr>
        <p:spPr bwMode="auto">
          <a:xfrm>
            <a:off x="4267200" y="6172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7432" name="Text Box 24"/>
          <p:cNvSpPr txBox="1">
            <a:spLocks noChangeArrowheads="1"/>
          </p:cNvSpPr>
          <p:nvPr/>
        </p:nvSpPr>
        <p:spPr bwMode="auto">
          <a:xfrm>
            <a:off x="3810000" y="6172200"/>
            <a:ext cx="45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7433" name="Line 25"/>
          <p:cNvSpPr>
            <a:spLocks noChangeShapeType="1"/>
          </p:cNvSpPr>
          <p:nvPr/>
        </p:nvSpPr>
        <p:spPr bwMode="auto">
          <a:xfrm flipH="1" flipV="1">
            <a:off x="3581400" y="4800600"/>
            <a:ext cx="685800" cy="0"/>
          </a:xfrm>
          <a:prstGeom prst="line">
            <a:avLst/>
          </a:prstGeom>
          <a:noFill/>
          <a:ln w="444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4" name="Line 26"/>
          <p:cNvSpPr>
            <a:spLocks noChangeShapeType="1"/>
          </p:cNvSpPr>
          <p:nvPr/>
        </p:nvSpPr>
        <p:spPr bwMode="auto">
          <a:xfrm>
            <a:off x="4267200" y="4800600"/>
            <a:ext cx="0" cy="13716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5" name="Rectangle 27"/>
          <p:cNvSpPr>
            <a:spLocks noChangeArrowheads="1"/>
          </p:cNvSpPr>
          <p:nvPr/>
        </p:nvSpPr>
        <p:spPr bwMode="auto">
          <a:xfrm>
            <a:off x="3276600" y="6237288"/>
            <a:ext cx="1511300" cy="431800"/>
          </a:xfrm>
          <a:prstGeom prst="rect">
            <a:avLst/>
          </a:prstGeom>
          <a:noFill/>
          <a:ln w="63500">
            <a:solidFill>
              <a:srgbClr val="FF0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7439" name="Group 31"/>
          <p:cNvGrpSpPr/>
          <p:nvPr/>
        </p:nvGrpSpPr>
        <p:grpSpPr bwMode="auto">
          <a:xfrm>
            <a:off x="2286000" y="3505200"/>
            <a:ext cx="4724400" cy="2652713"/>
            <a:chOff x="1440" y="2208"/>
            <a:chExt cx="2976" cy="1671"/>
          </a:xfrm>
        </p:grpSpPr>
        <p:sp>
          <p:nvSpPr>
            <p:cNvPr id="38940" name="Freeform 29"/>
            <p:cNvSpPr/>
            <p:nvPr/>
          </p:nvSpPr>
          <p:spPr bwMode="auto">
            <a:xfrm>
              <a:off x="1440" y="2208"/>
              <a:ext cx="2304" cy="1536"/>
            </a:xfrm>
            <a:custGeom>
              <a:avLst/>
              <a:gdLst>
                <a:gd name="T0" fmla="*/ 0 w 1632"/>
                <a:gd name="T1" fmla="*/ 0 h 1776"/>
                <a:gd name="T2" fmla="*/ 2153 w 1632"/>
                <a:gd name="T3" fmla="*/ 628 h 1776"/>
                <a:gd name="T4" fmla="*/ 9152 w 1632"/>
                <a:gd name="T5" fmla="*/ 8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rnd" cmpd="sng">
              <a:solidFill>
                <a:srgbClr val="8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41" name="Text Box 30"/>
            <p:cNvSpPr txBox="1">
              <a:spLocks noChangeArrowheads="1"/>
            </p:cNvSpPr>
            <p:nvPr/>
          </p:nvSpPr>
          <p:spPr bwMode="auto">
            <a:xfrm>
              <a:off x="3744" y="355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17440" name="Line 32"/>
          <p:cNvSpPr>
            <a:spLocks noChangeShapeType="1"/>
          </p:cNvSpPr>
          <p:nvPr/>
        </p:nvSpPr>
        <p:spPr bwMode="auto">
          <a:xfrm flipH="1">
            <a:off x="1143000" y="48006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1" name="Line 33"/>
          <p:cNvSpPr>
            <a:spLocks noChangeShapeType="1"/>
          </p:cNvSpPr>
          <p:nvPr/>
        </p:nvSpPr>
        <p:spPr bwMode="auto">
          <a:xfrm flipH="1">
            <a:off x="1143000" y="5486400"/>
            <a:ext cx="24384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2" name="Line 34"/>
          <p:cNvSpPr>
            <a:spLocks noChangeShapeType="1"/>
          </p:cNvSpPr>
          <p:nvPr/>
        </p:nvSpPr>
        <p:spPr bwMode="auto">
          <a:xfrm flipH="1">
            <a:off x="2514600" y="3581400"/>
            <a:ext cx="685800" cy="3810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3" name="Line 35"/>
          <p:cNvSpPr>
            <a:spLocks noChangeShapeType="1"/>
          </p:cNvSpPr>
          <p:nvPr/>
        </p:nvSpPr>
        <p:spPr bwMode="auto">
          <a:xfrm flipH="1">
            <a:off x="4953000" y="5257800"/>
            <a:ext cx="838200" cy="457200"/>
          </a:xfrm>
          <a:prstGeom prst="line">
            <a:avLst/>
          </a:prstGeom>
          <a:noFill/>
          <a:ln w="38100">
            <a:solidFill>
              <a:srgbClr val="008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44" name="Text Box 36"/>
          <p:cNvSpPr txBox="1">
            <a:spLocks noChangeArrowheads="1"/>
          </p:cNvSpPr>
          <p:nvPr/>
        </p:nvSpPr>
        <p:spPr bwMode="auto">
          <a:xfrm>
            <a:off x="1828800" y="2819400"/>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Times New Roman" panose="02020603050405020304" pitchFamily="18" charset="0"/>
              </a:rPr>
              <a:t>Δ</a:t>
            </a:r>
            <a:r>
              <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rPr>
              <a:t> -G</a:t>
            </a:r>
            <a:endParaRPr kumimoji="0" lang="cs-CZ" altLang="cs-CZ" sz="2800" b="1" i="0" u="none" strike="noStrike" kern="1200" cap="none" spc="0" normalizeH="0" baseline="0" noProof="0">
              <a:ln>
                <a:noFill/>
              </a:ln>
              <a:solidFill>
                <a:srgbClr val="008000"/>
              </a:solidFill>
              <a:effectLst/>
              <a:uLnTx/>
              <a:uFillTx/>
              <a:latin typeface="Tahoma" panose="020B0604030504040204" pitchFamily="34" charset="0"/>
              <a:ea typeface="+mn-ea"/>
              <a:cs typeface="+mn-cs"/>
            </a:endParaRPr>
          </a:p>
        </p:txBody>
      </p:sp>
      <p:sp>
        <p:nvSpPr>
          <p:cNvPr id="17445" name="Text Box 37"/>
          <p:cNvSpPr txBox="1">
            <a:spLocks noChangeArrowheads="1"/>
          </p:cNvSpPr>
          <p:nvPr/>
        </p:nvSpPr>
        <p:spPr bwMode="auto">
          <a:xfrm>
            <a:off x="611188" y="5300663"/>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7446" name="Text Box 38"/>
          <p:cNvSpPr txBox="1">
            <a:spLocks noChangeArrowheads="1"/>
          </p:cNvSpPr>
          <p:nvPr/>
        </p:nvSpPr>
        <p:spPr bwMode="auto">
          <a:xfrm>
            <a:off x="611188" y="4508500"/>
            <a:ext cx="64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400" b="0"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7447" name="Line 39"/>
          <p:cNvSpPr>
            <a:spLocks noChangeShapeType="1"/>
          </p:cNvSpPr>
          <p:nvPr/>
        </p:nvSpPr>
        <p:spPr bwMode="auto">
          <a:xfrm>
            <a:off x="250825" y="4652963"/>
            <a:ext cx="0" cy="1223962"/>
          </a:xfrm>
          <a:prstGeom prst="line">
            <a:avLst/>
          </a:prstGeom>
          <a:noFill/>
          <a:ln w="38100">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 name="Nadpis 1"/>
          <p:cNvSpPr>
            <a:spLocks noGrp="1"/>
          </p:cNvSpPr>
          <p:nvPr>
            <p:ph type="title"/>
          </p:nvPr>
        </p:nvSpPr>
        <p:spPr/>
        <p:txBody>
          <a:bodyPr/>
          <a:lstStyle/>
          <a:p>
            <a:r>
              <a:rPr lang="cs-CZ" b="1" dirty="0">
                <a:solidFill>
                  <a:schemeClr val="tx1"/>
                </a:solidFill>
              </a:rPr>
              <a:t>Restriktivní fiskální politika</a:t>
            </a:r>
            <a:endParaRPr lang="cs-CZ" b="1" dirty="0">
              <a:solidFill>
                <a:schemeClr val="tx1"/>
              </a:solidFill>
            </a:endParaRPr>
          </a:p>
        </p:txBody>
      </p:sp>
      <p:sp>
        <p:nvSpPr>
          <p:cNvPr id="3" name="Zástupný text 2"/>
          <p:cNvSpPr>
            <a:spLocks noGrp="1"/>
          </p:cNvSpPr>
          <p:nvPr>
            <p:ph type="body" idx="1"/>
          </p:nvPr>
        </p:nvSpPr>
        <p:spPr/>
        <p:txBody>
          <a:bodyPr/>
          <a:lstStyle/>
          <a:p>
            <a:endParaRPr lang="cs-CZ"/>
          </a:p>
        </p:txBody>
      </p:sp>
      <p:sp>
        <p:nvSpPr>
          <p:cNvPr id="40"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34/50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wipe(up)">
                                      <p:cBhvr>
                                        <p:cTn id="7" dur="500"/>
                                        <p:tgtEl>
                                          <p:spTgt spid="174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7421"/>
                                        </p:tgtEl>
                                        <p:attrNameLst>
                                          <p:attrName>style.visibility</p:attrName>
                                        </p:attrNameLst>
                                      </p:cBhvr>
                                      <p:to>
                                        <p:strVal val="visible"/>
                                      </p:to>
                                    </p:set>
                                    <p:animEffect transition="in" filter="wipe(down)">
                                      <p:cBhvr>
                                        <p:cTn id="12" dur="500"/>
                                        <p:tgtEl>
                                          <p:spTgt spid="1742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75"/>
                                  </p:iterate>
                                  <p:childTnLst>
                                    <p:set>
                                      <p:cBhvr>
                                        <p:cTn id="16" dur="1" fill="hold">
                                          <p:stCondLst>
                                            <p:cond delay="74"/>
                                          </p:stCondLst>
                                        </p:cTn>
                                        <p:tgtEl>
                                          <p:spTgt spid="174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7440"/>
                                        </p:tgtEl>
                                        <p:attrNameLst>
                                          <p:attrName>style.visibility</p:attrName>
                                        </p:attrNameLst>
                                      </p:cBhvr>
                                      <p:to>
                                        <p:strVal val="visible"/>
                                      </p:to>
                                    </p:set>
                                    <p:animEffect transition="in" filter="wipe(right)">
                                      <p:cBhvr>
                                        <p:cTn id="21" dur="2000"/>
                                        <p:tgtEl>
                                          <p:spTgt spid="17440"/>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17446"/>
                                        </p:tgtEl>
                                        <p:attrNameLst>
                                          <p:attrName>style.visibility</p:attrName>
                                        </p:attrNameLst>
                                      </p:cBhvr>
                                      <p:to>
                                        <p:strVal val="visible"/>
                                      </p:to>
                                    </p:set>
                                    <p:animEffect transition="in" filter="wipe(right)">
                                      <p:cBhvr>
                                        <p:cTn id="24" dur="2000"/>
                                        <p:tgtEl>
                                          <p:spTgt spid="1744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iterate type="lt">
                                    <p:tmAbs val="75"/>
                                  </p:iterate>
                                  <p:childTnLst>
                                    <p:set>
                                      <p:cBhvr>
                                        <p:cTn id="28" dur="1" fill="hold">
                                          <p:stCondLst>
                                            <p:cond delay="74"/>
                                          </p:stCondLst>
                                        </p:cTn>
                                        <p:tgtEl>
                                          <p:spTgt spid="174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iterate type="lt">
                                    <p:tmAbs val="75"/>
                                  </p:iterate>
                                  <p:childTnLst>
                                    <p:set>
                                      <p:cBhvr>
                                        <p:cTn id="32" dur="1" fill="hold">
                                          <p:stCondLst>
                                            <p:cond delay="74"/>
                                          </p:stCondLst>
                                        </p:cTn>
                                        <p:tgtEl>
                                          <p:spTgt spid="174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7425"/>
                                        </p:tgtEl>
                                        <p:attrNameLst>
                                          <p:attrName>style.visibility</p:attrName>
                                        </p:attrNameLst>
                                      </p:cBhvr>
                                      <p:to>
                                        <p:strVal val="visible"/>
                                      </p:to>
                                    </p:set>
                                    <p:animEffect transition="in" filter="wipe(down)">
                                      <p:cBhvr>
                                        <p:cTn id="37" dur="500"/>
                                        <p:tgtEl>
                                          <p:spTgt spid="17425"/>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iterate type="lt">
                                    <p:tmAbs val="75"/>
                                  </p:iterate>
                                  <p:childTnLst>
                                    <p:set>
                                      <p:cBhvr>
                                        <p:cTn id="41" dur="1" fill="hold">
                                          <p:stCondLst>
                                            <p:cond delay="74"/>
                                          </p:stCondLst>
                                        </p:cTn>
                                        <p:tgtEl>
                                          <p:spTgt spid="1742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iterate type="lt">
                                    <p:tmAbs val="75"/>
                                  </p:iterate>
                                  <p:childTnLst>
                                    <p:set>
                                      <p:cBhvr>
                                        <p:cTn id="45" dur="1" fill="hold">
                                          <p:stCondLst>
                                            <p:cond delay="74"/>
                                          </p:stCondLst>
                                        </p:cTn>
                                        <p:tgtEl>
                                          <p:spTgt spid="1743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5" presetClass="entr" presetSubtype="0" fill="hold" grpId="0" nodeType="clickEffect">
                                  <p:stCondLst>
                                    <p:cond delay="0"/>
                                  </p:stCondLst>
                                  <p:childTnLst>
                                    <p:set>
                                      <p:cBhvr>
                                        <p:cTn id="49" dur="1" fill="hold">
                                          <p:stCondLst>
                                            <p:cond delay="0"/>
                                          </p:stCondLst>
                                        </p:cTn>
                                        <p:tgtEl>
                                          <p:spTgt spid="17435"/>
                                        </p:tgtEl>
                                        <p:attrNameLst>
                                          <p:attrName>style.visibility</p:attrName>
                                        </p:attrNameLst>
                                      </p:cBhvr>
                                      <p:to>
                                        <p:strVal val="visible"/>
                                      </p:to>
                                    </p:set>
                                    <p:anim calcmode="lin" valueType="num">
                                      <p:cBhvr>
                                        <p:cTn id="50" dur="1000" fill="hold"/>
                                        <p:tgtEl>
                                          <p:spTgt spid="17435"/>
                                        </p:tgtEl>
                                        <p:attrNameLst>
                                          <p:attrName>ppt_w</p:attrName>
                                        </p:attrNameLst>
                                      </p:cBhvr>
                                      <p:tavLst>
                                        <p:tav tm="0">
                                          <p:val>
                                            <p:fltVal val="0"/>
                                          </p:val>
                                        </p:tav>
                                        <p:tav tm="100000">
                                          <p:val>
                                            <p:strVal val="#ppt_w"/>
                                          </p:val>
                                        </p:tav>
                                      </p:tavLst>
                                    </p:anim>
                                    <p:anim calcmode="lin" valueType="num">
                                      <p:cBhvr>
                                        <p:cTn id="51" dur="1000" fill="hold"/>
                                        <p:tgtEl>
                                          <p:spTgt spid="17435"/>
                                        </p:tgtEl>
                                        <p:attrNameLst>
                                          <p:attrName>ppt_h</p:attrName>
                                        </p:attrNameLst>
                                      </p:cBhvr>
                                      <p:tavLst>
                                        <p:tav tm="0">
                                          <p:val>
                                            <p:fltVal val="0"/>
                                          </p:val>
                                        </p:tav>
                                        <p:tav tm="100000">
                                          <p:val>
                                            <p:strVal val="#ppt_h"/>
                                          </p:val>
                                        </p:tav>
                                      </p:tavLst>
                                    </p:anim>
                                    <p:anim calcmode="lin" valueType="num">
                                      <p:cBhvr>
                                        <p:cTn id="52" dur="1000" fill="hold"/>
                                        <p:tgtEl>
                                          <p:spTgt spid="17435"/>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1743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4" fill="hold">
                      <p:stCondLst>
                        <p:cond delay="indefinite"/>
                      </p:stCondLst>
                      <p:childTnLst>
                        <p:par>
                          <p:cTn id="55" fill="hold">
                            <p:stCondLst>
                              <p:cond delay="0"/>
                            </p:stCondLst>
                            <p:childTnLst>
                              <p:par>
                                <p:cTn id="56" presetID="15" presetClass="entr" presetSubtype="0" fill="hold" nodeType="clickEffect">
                                  <p:stCondLst>
                                    <p:cond delay="0"/>
                                  </p:stCondLst>
                                  <p:childTnLst>
                                    <p:set>
                                      <p:cBhvr>
                                        <p:cTn id="57" dur="1" fill="hold">
                                          <p:stCondLst>
                                            <p:cond delay="0"/>
                                          </p:stCondLst>
                                        </p:cTn>
                                        <p:tgtEl>
                                          <p:spTgt spid="17433"/>
                                        </p:tgtEl>
                                        <p:attrNameLst>
                                          <p:attrName>style.visibility</p:attrName>
                                        </p:attrNameLst>
                                      </p:cBhvr>
                                      <p:to>
                                        <p:strVal val="visible"/>
                                      </p:to>
                                    </p:set>
                                    <p:anim calcmode="lin" valueType="num">
                                      <p:cBhvr>
                                        <p:cTn id="58" dur="1000" fill="hold"/>
                                        <p:tgtEl>
                                          <p:spTgt spid="17433"/>
                                        </p:tgtEl>
                                        <p:attrNameLst>
                                          <p:attrName>ppt_w</p:attrName>
                                        </p:attrNameLst>
                                      </p:cBhvr>
                                      <p:tavLst>
                                        <p:tav tm="0">
                                          <p:val>
                                            <p:fltVal val="0"/>
                                          </p:val>
                                        </p:tav>
                                        <p:tav tm="100000">
                                          <p:val>
                                            <p:strVal val="#ppt_w"/>
                                          </p:val>
                                        </p:tav>
                                      </p:tavLst>
                                    </p:anim>
                                    <p:anim calcmode="lin" valueType="num">
                                      <p:cBhvr>
                                        <p:cTn id="59" dur="1000" fill="hold"/>
                                        <p:tgtEl>
                                          <p:spTgt spid="17433"/>
                                        </p:tgtEl>
                                        <p:attrNameLst>
                                          <p:attrName>ppt_h</p:attrName>
                                        </p:attrNameLst>
                                      </p:cBhvr>
                                      <p:tavLst>
                                        <p:tav tm="0">
                                          <p:val>
                                            <p:fltVal val="0"/>
                                          </p:val>
                                        </p:tav>
                                        <p:tav tm="100000">
                                          <p:val>
                                            <p:strVal val="#ppt_h"/>
                                          </p:val>
                                        </p:tav>
                                      </p:tavLst>
                                    </p:anim>
                                    <p:anim calcmode="lin" valueType="num">
                                      <p:cBhvr>
                                        <p:cTn id="60" dur="1000" fill="hold"/>
                                        <p:tgtEl>
                                          <p:spTgt spid="17433"/>
                                        </p:tgtEl>
                                        <p:attrNameLst>
                                          <p:attrName>ppt_x</p:attrName>
                                        </p:attrNameLst>
                                      </p:cBhvr>
                                      <p:tavLst>
                                        <p:tav tm="0" fmla="#ppt_x+(cos(-2*pi*(1-$))*-#ppt_x-sin(-2*pi*(1-$))*(1-#ppt_y))*(1-$)">
                                          <p:val>
                                            <p:fltVal val="0"/>
                                          </p:val>
                                        </p:tav>
                                        <p:tav tm="100000">
                                          <p:val>
                                            <p:fltVal val="1"/>
                                          </p:val>
                                        </p:tav>
                                      </p:tavLst>
                                    </p:anim>
                                    <p:anim calcmode="lin" valueType="num">
                                      <p:cBhvr>
                                        <p:cTn id="61" dur="1000" fill="hold"/>
                                        <p:tgtEl>
                                          <p:spTgt spid="1743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iterate type="lt">
                                    <p:tmAbs val="75"/>
                                  </p:iterate>
                                  <p:childTnLst>
                                    <p:set>
                                      <p:cBhvr>
                                        <p:cTn id="65" dur="1" fill="hold">
                                          <p:stCondLst>
                                            <p:cond delay="74"/>
                                          </p:stCondLst>
                                        </p:cTn>
                                        <p:tgtEl>
                                          <p:spTgt spid="1742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nodeType="clickEffect">
                                  <p:stCondLst>
                                    <p:cond delay="0"/>
                                  </p:stCondLst>
                                  <p:childTnLst>
                                    <p:set>
                                      <p:cBhvr>
                                        <p:cTn id="69" dur="1" fill="hold">
                                          <p:stCondLst>
                                            <p:cond delay="0"/>
                                          </p:stCondLst>
                                        </p:cTn>
                                        <p:tgtEl>
                                          <p:spTgt spid="17430"/>
                                        </p:tgtEl>
                                        <p:attrNameLst>
                                          <p:attrName>style.visibility</p:attrName>
                                        </p:attrNameLst>
                                      </p:cBhvr>
                                      <p:to>
                                        <p:strVal val="visible"/>
                                      </p:to>
                                    </p:set>
                                    <p:animEffect transition="in" filter="wipe(up)">
                                      <p:cBhvr>
                                        <p:cTn id="70" dur="500"/>
                                        <p:tgtEl>
                                          <p:spTgt spid="17430"/>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nodeType="clickEffect">
                                  <p:stCondLst>
                                    <p:cond delay="0"/>
                                  </p:stCondLst>
                                  <p:childTnLst>
                                    <p:set>
                                      <p:cBhvr>
                                        <p:cTn id="74" dur="1" fill="hold">
                                          <p:stCondLst>
                                            <p:cond delay="0"/>
                                          </p:stCondLst>
                                        </p:cTn>
                                        <p:tgtEl>
                                          <p:spTgt spid="17439"/>
                                        </p:tgtEl>
                                        <p:attrNameLst>
                                          <p:attrName>style.visibility</p:attrName>
                                        </p:attrNameLst>
                                      </p:cBhvr>
                                      <p:to>
                                        <p:strVal val="visible"/>
                                      </p:to>
                                    </p:set>
                                    <p:animEffect transition="in" filter="wipe(up)">
                                      <p:cBhvr>
                                        <p:cTn id="75" dur="2000"/>
                                        <p:tgtEl>
                                          <p:spTgt spid="17439"/>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nodeType="clickEffect">
                                  <p:stCondLst>
                                    <p:cond delay="0"/>
                                  </p:stCondLst>
                                  <p:iterate type="lt">
                                    <p:tmPct val="5000"/>
                                  </p:iterate>
                                  <p:childTnLst>
                                    <p:set>
                                      <p:cBhvr>
                                        <p:cTn id="79" dur="1" fill="hold">
                                          <p:stCondLst>
                                            <p:cond delay="0"/>
                                          </p:stCondLst>
                                        </p:cTn>
                                        <p:tgtEl>
                                          <p:spTgt spid="17443"/>
                                        </p:tgtEl>
                                        <p:attrNameLst>
                                          <p:attrName>style.visibility</p:attrName>
                                        </p:attrNameLst>
                                      </p:cBhvr>
                                      <p:to>
                                        <p:strVal val="visible"/>
                                      </p:to>
                                    </p:set>
                                    <p:anim calcmode="lin" valueType="num">
                                      <p:cBhvr>
                                        <p:cTn id="80" dur="1000" fill="hold"/>
                                        <p:tgtEl>
                                          <p:spTgt spid="17443"/>
                                        </p:tgtEl>
                                        <p:attrNameLst>
                                          <p:attrName>ppt_w</p:attrName>
                                        </p:attrNameLst>
                                      </p:cBhvr>
                                      <p:tavLst>
                                        <p:tav tm="0">
                                          <p:val>
                                            <p:fltVal val="0"/>
                                          </p:val>
                                        </p:tav>
                                        <p:tav tm="100000">
                                          <p:val>
                                            <p:strVal val="#ppt_w"/>
                                          </p:val>
                                        </p:tav>
                                      </p:tavLst>
                                    </p:anim>
                                    <p:anim calcmode="lin" valueType="num">
                                      <p:cBhvr>
                                        <p:cTn id="81" dur="1000" fill="hold"/>
                                        <p:tgtEl>
                                          <p:spTgt spid="17443"/>
                                        </p:tgtEl>
                                        <p:attrNameLst>
                                          <p:attrName>ppt_h</p:attrName>
                                        </p:attrNameLst>
                                      </p:cBhvr>
                                      <p:tavLst>
                                        <p:tav tm="0">
                                          <p:val>
                                            <p:fltVal val="0"/>
                                          </p:val>
                                        </p:tav>
                                        <p:tav tm="100000">
                                          <p:val>
                                            <p:strVal val="#ppt_h"/>
                                          </p:val>
                                        </p:tav>
                                      </p:tavLst>
                                    </p:anim>
                                    <p:anim calcmode="lin" valueType="num">
                                      <p:cBhvr>
                                        <p:cTn id="82" dur="1000" fill="hold"/>
                                        <p:tgtEl>
                                          <p:spTgt spid="17443"/>
                                        </p:tgtEl>
                                        <p:attrNameLst>
                                          <p:attrName>style.rotation</p:attrName>
                                        </p:attrNameLst>
                                      </p:cBhvr>
                                      <p:tavLst>
                                        <p:tav tm="0">
                                          <p:val>
                                            <p:fltVal val="90"/>
                                          </p:val>
                                        </p:tav>
                                        <p:tav tm="100000">
                                          <p:val>
                                            <p:fltVal val="0"/>
                                          </p:val>
                                        </p:tav>
                                      </p:tavLst>
                                    </p:anim>
                                    <p:animEffect transition="in" filter="fade">
                                      <p:cBhvr>
                                        <p:cTn id="83" dur="1000"/>
                                        <p:tgtEl>
                                          <p:spTgt spid="17443"/>
                                        </p:tgtEl>
                                      </p:cBhvr>
                                    </p:animEffect>
                                  </p:childTnLst>
                                </p:cTn>
                              </p:par>
                              <p:par>
                                <p:cTn id="84" presetID="31" presetClass="entr" presetSubtype="0" fill="hold" nodeType="withEffect">
                                  <p:stCondLst>
                                    <p:cond delay="0"/>
                                  </p:stCondLst>
                                  <p:iterate type="lt">
                                    <p:tmPct val="5000"/>
                                  </p:iterate>
                                  <p:childTnLst>
                                    <p:set>
                                      <p:cBhvr>
                                        <p:cTn id="85" dur="1" fill="hold">
                                          <p:stCondLst>
                                            <p:cond delay="0"/>
                                          </p:stCondLst>
                                        </p:cTn>
                                        <p:tgtEl>
                                          <p:spTgt spid="17442"/>
                                        </p:tgtEl>
                                        <p:attrNameLst>
                                          <p:attrName>style.visibility</p:attrName>
                                        </p:attrNameLst>
                                      </p:cBhvr>
                                      <p:to>
                                        <p:strVal val="visible"/>
                                      </p:to>
                                    </p:set>
                                    <p:anim calcmode="lin" valueType="num">
                                      <p:cBhvr>
                                        <p:cTn id="86" dur="1000" fill="hold"/>
                                        <p:tgtEl>
                                          <p:spTgt spid="17442"/>
                                        </p:tgtEl>
                                        <p:attrNameLst>
                                          <p:attrName>ppt_w</p:attrName>
                                        </p:attrNameLst>
                                      </p:cBhvr>
                                      <p:tavLst>
                                        <p:tav tm="0">
                                          <p:val>
                                            <p:fltVal val="0"/>
                                          </p:val>
                                        </p:tav>
                                        <p:tav tm="100000">
                                          <p:val>
                                            <p:strVal val="#ppt_w"/>
                                          </p:val>
                                        </p:tav>
                                      </p:tavLst>
                                    </p:anim>
                                    <p:anim calcmode="lin" valueType="num">
                                      <p:cBhvr>
                                        <p:cTn id="87" dur="1000" fill="hold"/>
                                        <p:tgtEl>
                                          <p:spTgt spid="17442"/>
                                        </p:tgtEl>
                                        <p:attrNameLst>
                                          <p:attrName>ppt_h</p:attrName>
                                        </p:attrNameLst>
                                      </p:cBhvr>
                                      <p:tavLst>
                                        <p:tav tm="0">
                                          <p:val>
                                            <p:fltVal val="0"/>
                                          </p:val>
                                        </p:tav>
                                        <p:tav tm="100000">
                                          <p:val>
                                            <p:strVal val="#ppt_h"/>
                                          </p:val>
                                        </p:tav>
                                      </p:tavLst>
                                    </p:anim>
                                    <p:anim calcmode="lin" valueType="num">
                                      <p:cBhvr>
                                        <p:cTn id="88" dur="1000" fill="hold"/>
                                        <p:tgtEl>
                                          <p:spTgt spid="17442"/>
                                        </p:tgtEl>
                                        <p:attrNameLst>
                                          <p:attrName>style.rotation</p:attrName>
                                        </p:attrNameLst>
                                      </p:cBhvr>
                                      <p:tavLst>
                                        <p:tav tm="0">
                                          <p:val>
                                            <p:fltVal val="90"/>
                                          </p:val>
                                        </p:tav>
                                        <p:tav tm="100000">
                                          <p:val>
                                            <p:fltVal val="0"/>
                                          </p:val>
                                        </p:tav>
                                      </p:tavLst>
                                    </p:anim>
                                    <p:animEffect transition="in" filter="fade">
                                      <p:cBhvr>
                                        <p:cTn id="89" dur="1000"/>
                                        <p:tgtEl>
                                          <p:spTgt spid="17442"/>
                                        </p:tgtEl>
                                      </p:cBhvr>
                                    </p:animEffect>
                                  </p:childTnLst>
                                </p:cTn>
                              </p:par>
                            </p:childTnLst>
                          </p:cTn>
                        </p:par>
                      </p:childTnLst>
                    </p:cTn>
                  </p:par>
                  <p:par>
                    <p:cTn id="90" fill="hold">
                      <p:stCondLst>
                        <p:cond delay="indefinite"/>
                      </p:stCondLst>
                      <p:childTnLst>
                        <p:par>
                          <p:cTn id="91" fill="hold">
                            <p:stCondLst>
                              <p:cond delay="0"/>
                            </p:stCondLst>
                            <p:childTnLst>
                              <p:par>
                                <p:cTn id="92" presetID="26" presetClass="emph" presetSubtype="0" fill="hold" nodeType="clickEffect">
                                  <p:stCondLst>
                                    <p:cond delay="0"/>
                                  </p:stCondLst>
                                  <p:iterate type="lt">
                                    <p:tmPct val="0"/>
                                  </p:iterate>
                                  <p:childTnLst>
                                    <p:animEffect transition="out" filter="fade">
                                      <p:cBhvr>
                                        <p:cTn id="93" dur="500" tmFilter="0, 0; .2, .5; .8, .5; 1, 0"/>
                                        <p:tgtEl>
                                          <p:spTgt spid="17443"/>
                                        </p:tgtEl>
                                      </p:cBhvr>
                                    </p:animEffect>
                                    <p:animScale>
                                      <p:cBhvr>
                                        <p:cTn id="94" dur="250" autoRev="1" fill="hold"/>
                                        <p:tgtEl>
                                          <p:spTgt spid="17443"/>
                                        </p:tgtEl>
                                      </p:cBhvr>
                                      <p:by x="105000" y="105000"/>
                                    </p:animScale>
                                  </p:childTnLst>
                                </p:cTn>
                              </p:par>
                              <p:par>
                                <p:cTn id="95" presetID="26" presetClass="emph" presetSubtype="0" fill="hold" nodeType="withEffect">
                                  <p:stCondLst>
                                    <p:cond delay="0"/>
                                  </p:stCondLst>
                                  <p:iterate type="lt">
                                    <p:tmPct val="0"/>
                                  </p:iterate>
                                  <p:childTnLst>
                                    <p:animEffect transition="out" filter="fade">
                                      <p:cBhvr>
                                        <p:cTn id="96" dur="500" tmFilter="0, 0; .2, .5; .8, .5; 1, 0"/>
                                        <p:tgtEl>
                                          <p:spTgt spid="17442"/>
                                        </p:tgtEl>
                                      </p:cBhvr>
                                    </p:animEffect>
                                    <p:animScale>
                                      <p:cBhvr>
                                        <p:cTn id="97" dur="250" autoRev="1" fill="hold"/>
                                        <p:tgtEl>
                                          <p:spTgt spid="17442"/>
                                        </p:tgtEl>
                                      </p:cBhvr>
                                      <p:by x="105000" y="105000"/>
                                    </p:animScale>
                                  </p:childTnLst>
                                </p:cTn>
                              </p:par>
                            </p:childTnLst>
                          </p:cTn>
                        </p:par>
                      </p:childTnLst>
                    </p:cTn>
                  </p:par>
                  <p:par>
                    <p:cTn id="98" fill="hold">
                      <p:stCondLst>
                        <p:cond delay="indefinite"/>
                      </p:stCondLst>
                      <p:childTnLst>
                        <p:par>
                          <p:cTn id="99" fill="hold">
                            <p:stCondLst>
                              <p:cond delay="0"/>
                            </p:stCondLst>
                            <p:childTnLst>
                              <p:par>
                                <p:cTn id="100" presetID="38" presetClass="entr" presetSubtype="0" accel="50000" fill="hold" grpId="0" nodeType="clickEffect">
                                  <p:stCondLst>
                                    <p:cond delay="0"/>
                                  </p:stCondLst>
                                  <p:iterate type="lt">
                                    <p:tmPct val="50000"/>
                                  </p:iterate>
                                  <p:childTnLst>
                                    <p:set>
                                      <p:cBhvr>
                                        <p:cTn id="101" dur="1" fill="hold">
                                          <p:stCondLst>
                                            <p:cond delay="0"/>
                                          </p:stCondLst>
                                        </p:cTn>
                                        <p:tgtEl>
                                          <p:spTgt spid="17444"/>
                                        </p:tgtEl>
                                        <p:attrNameLst>
                                          <p:attrName>style.visibility</p:attrName>
                                        </p:attrNameLst>
                                      </p:cBhvr>
                                      <p:to>
                                        <p:strVal val="visible"/>
                                      </p:to>
                                    </p:set>
                                    <p:set>
                                      <p:cBhvr>
                                        <p:cTn id="102" dur="455" fill="hold">
                                          <p:stCondLst>
                                            <p:cond delay="0"/>
                                          </p:stCondLst>
                                        </p:cTn>
                                        <p:tgtEl>
                                          <p:spTgt spid="17444"/>
                                        </p:tgtEl>
                                        <p:attrNameLst>
                                          <p:attrName>style.rotation</p:attrName>
                                        </p:attrNameLst>
                                      </p:cBhvr>
                                      <p:to>
                                        <p:strVal val="-45.0"/>
                                      </p:to>
                                    </p:set>
                                    <p:anim calcmode="lin" valueType="num">
                                      <p:cBhvr>
                                        <p:cTn id="103" dur="455" fill="hold">
                                          <p:stCondLst>
                                            <p:cond delay="455"/>
                                          </p:stCondLst>
                                        </p:cTn>
                                        <p:tgtEl>
                                          <p:spTgt spid="17444"/>
                                        </p:tgtEl>
                                        <p:attrNameLst>
                                          <p:attrName>style.rotation</p:attrName>
                                        </p:attrNameLst>
                                      </p:cBhvr>
                                      <p:tavLst>
                                        <p:tav tm="0">
                                          <p:val>
                                            <p:fltVal val="-45"/>
                                          </p:val>
                                        </p:tav>
                                        <p:tav tm="69900">
                                          <p:val>
                                            <p:fltVal val="45"/>
                                          </p:val>
                                        </p:tav>
                                        <p:tav tm="100000">
                                          <p:val>
                                            <p:fltVal val="0"/>
                                          </p:val>
                                        </p:tav>
                                      </p:tavLst>
                                    </p:anim>
                                    <p:anim calcmode="lin" valueType="num">
                                      <p:cBhvr>
                                        <p:cTn id="104" dur="455" fill="hold">
                                          <p:stCondLst>
                                            <p:cond delay="0"/>
                                          </p:stCondLst>
                                        </p:cTn>
                                        <p:tgtEl>
                                          <p:spTgt spid="17444"/>
                                        </p:tgtEl>
                                        <p:attrNameLst>
                                          <p:attrName>ppt_y</p:attrName>
                                        </p:attrNameLst>
                                      </p:cBhvr>
                                      <p:tavLst>
                                        <p:tav tm="0">
                                          <p:val>
                                            <p:strVal val="#ppt_y-1"/>
                                          </p:val>
                                        </p:tav>
                                        <p:tav tm="100000">
                                          <p:val>
                                            <p:strVal val="#ppt_y-(0.354*#ppt_w-0.172*#ppt_h)"/>
                                          </p:val>
                                        </p:tav>
                                      </p:tavLst>
                                    </p:anim>
                                    <p:anim calcmode="lin" valueType="num">
                                      <p:cBhvr>
                                        <p:cTn id="105" dur="156" decel="50000" autoRev="1" fill="hold">
                                          <p:stCondLst>
                                            <p:cond delay="455"/>
                                          </p:stCondLst>
                                        </p:cTn>
                                        <p:tgtEl>
                                          <p:spTgt spid="17444"/>
                                        </p:tgtEl>
                                        <p:attrNameLst>
                                          <p:attrName>ppt_y</p:attrName>
                                        </p:attrNameLst>
                                      </p:cBhvr>
                                      <p:tavLst>
                                        <p:tav tm="0">
                                          <p:val>
                                            <p:strVal val="#ppt_y-(0.354*#ppt_w-0.172*#ppt_h)"/>
                                          </p:val>
                                        </p:tav>
                                        <p:tav tm="100000">
                                          <p:val>
                                            <p:strVal val="#ppt_y-(0.354*#ppt_w-0.172*#ppt_h)-#ppt_h/2"/>
                                          </p:val>
                                        </p:tav>
                                      </p:tavLst>
                                    </p:anim>
                                    <p:anim calcmode="lin" valueType="num">
                                      <p:cBhvr>
                                        <p:cTn id="106" dur="136" fill="hold">
                                          <p:stCondLst>
                                            <p:cond delay="864"/>
                                          </p:stCondLst>
                                        </p:cTn>
                                        <p:tgtEl>
                                          <p:spTgt spid="17444"/>
                                        </p:tgtEl>
                                        <p:attrNameLst>
                                          <p:attrName>ppt_y</p:attrName>
                                        </p:attrNameLst>
                                      </p:cBhvr>
                                      <p:tavLst>
                                        <p:tav tm="0">
                                          <p:val>
                                            <p:strVal val="#ppt_y-(0.354*#ppt_w-0.172*#ppt_h)"/>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2" presetClass="entr" presetSubtype="2" fill="hold" nodeType="clickEffect">
                                  <p:stCondLst>
                                    <p:cond delay="0"/>
                                  </p:stCondLst>
                                  <p:childTnLst>
                                    <p:set>
                                      <p:cBhvr>
                                        <p:cTn id="110" dur="1" fill="hold">
                                          <p:stCondLst>
                                            <p:cond delay="0"/>
                                          </p:stCondLst>
                                        </p:cTn>
                                        <p:tgtEl>
                                          <p:spTgt spid="17441"/>
                                        </p:tgtEl>
                                        <p:attrNameLst>
                                          <p:attrName>style.visibility</p:attrName>
                                        </p:attrNameLst>
                                      </p:cBhvr>
                                      <p:to>
                                        <p:strVal val="visible"/>
                                      </p:to>
                                    </p:set>
                                    <p:animEffect transition="in" filter="wipe(right)">
                                      <p:cBhvr>
                                        <p:cTn id="111" dur="2000"/>
                                        <p:tgtEl>
                                          <p:spTgt spid="17441"/>
                                        </p:tgtEl>
                                      </p:cBhvr>
                                    </p:animEffect>
                                  </p:childTnLst>
                                </p:cTn>
                              </p:par>
                              <p:par>
                                <p:cTn id="112" presetID="22" presetClass="entr" presetSubtype="2" fill="hold" grpId="0" nodeType="withEffect">
                                  <p:stCondLst>
                                    <p:cond delay="0"/>
                                  </p:stCondLst>
                                  <p:childTnLst>
                                    <p:set>
                                      <p:cBhvr>
                                        <p:cTn id="113" dur="1" fill="hold">
                                          <p:stCondLst>
                                            <p:cond delay="0"/>
                                          </p:stCondLst>
                                        </p:cTn>
                                        <p:tgtEl>
                                          <p:spTgt spid="17445"/>
                                        </p:tgtEl>
                                        <p:attrNameLst>
                                          <p:attrName>style.visibility</p:attrName>
                                        </p:attrNameLst>
                                      </p:cBhvr>
                                      <p:to>
                                        <p:strVal val="visible"/>
                                      </p:to>
                                    </p:set>
                                    <p:animEffect transition="in" filter="wipe(right)">
                                      <p:cBhvr>
                                        <p:cTn id="114" dur="2000"/>
                                        <p:tgtEl>
                                          <p:spTgt spid="17445"/>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1" fill="hold" nodeType="clickEffect">
                                  <p:stCondLst>
                                    <p:cond delay="0"/>
                                  </p:stCondLst>
                                  <p:childTnLst>
                                    <p:set>
                                      <p:cBhvr>
                                        <p:cTn id="118" dur="1" fill="hold">
                                          <p:stCondLst>
                                            <p:cond delay="0"/>
                                          </p:stCondLst>
                                        </p:cTn>
                                        <p:tgtEl>
                                          <p:spTgt spid="17447"/>
                                        </p:tgtEl>
                                        <p:attrNameLst>
                                          <p:attrName>style.visibility</p:attrName>
                                        </p:attrNameLst>
                                      </p:cBhvr>
                                      <p:to>
                                        <p:strVal val="visible"/>
                                      </p:to>
                                    </p:set>
                                    <p:animEffect transition="in" filter="wipe(up)">
                                      <p:cBhvr>
                                        <p:cTn id="119" dur="2000"/>
                                        <p:tgtEl>
                                          <p:spTgt spid="17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4" grpId="0" autoUpdateAnimBg="0"/>
      <p:bldP spid="17428" grpId="0" autoUpdateAnimBg="0"/>
      <p:bldP spid="17429" grpId="0" autoUpdateAnimBg="0"/>
      <p:bldP spid="17431" grpId="0" autoUpdateAnimBg="0"/>
      <p:bldP spid="17432" grpId="0" autoUpdateAnimBg="0"/>
      <p:bldP spid="17435" grpId="0" animBg="1"/>
      <p:bldP spid="17444" grpId="0"/>
      <p:bldP spid="17445" grpId="0"/>
      <p:bldP spid="1744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text 3"/>
          <p:cNvSpPr>
            <a:spLocks noGrp="1"/>
          </p:cNvSpPr>
          <p:nvPr>
            <p:ph type="body" idx="1"/>
          </p:nvPr>
        </p:nvSpPr>
        <p:spPr/>
        <p:txBody>
          <a:bodyPr/>
          <a:lstStyle/>
          <a:p>
            <a:endParaRPr lang="cs-CZ"/>
          </a:p>
        </p:txBody>
      </p:sp>
      <p:sp>
        <p:nvSpPr>
          <p:cNvPr id="45060" name="Line 4"/>
          <p:cNvSpPr>
            <a:spLocks noChangeShapeType="1"/>
          </p:cNvSpPr>
          <p:nvPr/>
        </p:nvSpPr>
        <p:spPr bwMode="auto">
          <a:xfrm>
            <a:off x="2627313" y="2781300"/>
            <a:ext cx="0" cy="3168650"/>
          </a:xfrm>
          <a:prstGeom prst="line">
            <a:avLst/>
          </a:prstGeom>
          <a:noFill/>
          <a:ln w="508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1" name="Line 5"/>
          <p:cNvSpPr>
            <a:spLocks noChangeShapeType="1"/>
          </p:cNvSpPr>
          <p:nvPr/>
        </p:nvSpPr>
        <p:spPr bwMode="auto">
          <a:xfrm>
            <a:off x="2627313" y="5949950"/>
            <a:ext cx="5438775" cy="0"/>
          </a:xfrm>
          <a:prstGeom prst="line">
            <a:avLst/>
          </a:prstGeom>
          <a:noFill/>
          <a:ln w="508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2" name="Line 6"/>
          <p:cNvSpPr>
            <a:spLocks noChangeShapeType="1"/>
          </p:cNvSpPr>
          <p:nvPr/>
        </p:nvSpPr>
        <p:spPr bwMode="auto">
          <a:xfrm flipV="1">
            <a:off x="2700338" y="2420938"/>
            <a:ext cx="3455987" cy="3457575"/>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63" name="Text Box 7"/>
          <p:cNvSpPr txBox="1">
            <a:spLocks noChangeArrowheads="1"/>
          </p:cNvSpPr>
          <p:nvPr/>
        </p:nvSpPr>
        <p:spPr bwMode="auto">
          <a:xfrm>
            <a:off x="6156325" y="2205038"/>
            <a:ext cx="1441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45</a:t>
            </a:r>
            <a:r>
              <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(Y=AE)</a:t>
            </a: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5064" name="Text Box 8"/>
          <p:cNvSpPr txBox="1">
            <a:spLocks noChangeArrowheads="1"/>
          </p:cNvSpPr>
          <p:nvPr/>
        </p:nvSpPr>
        <p:spPr bwMode="auto">
          <a:xfrm>
            <a:off x="2051050" y="2420938"/>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endParaRPr kumimoji="0" lang="en-US"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5065" name="Text Box 9"/>
          <p:cNvSpPr txBox="1">
            <a:spLocks noChangeArrowheads="1"/>
          </p:cNvSpPr>
          <p:nvPr/>
        </p:nvSpPr>
        <p:spPr bwMode="auto">
          <a:xfrm>
            <a:off x="7956550" y="6021388"/>
            <a:ext cx="936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endParaRPr kumimoji="0" lang="en-US"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45070" name="Line 14"/>
          <p:cNvSpPr>
            <a:spLocks noChangeShapeType="1"/>
          </p:cNvSpPr>
          <p:nvPr/>
        </p:nvSpPr>
        <p:spPr bwMode="auto">
          <a:xfrm flipH="1">
            <a:off x="2484438" y="5445125"/>
            <a:ext cx="0" cy="576263"/>
          </a:xfrm>
          <a:prstGeom prst="line">
            <a:avLst/>
          </a:prstGeom>
          <a:noFill/>
          <a:ln w="31750">
            <a:solidFill>
              <a:srgbClr val="8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5073" name="Text Box 17"/>
          <p:cNvSpPr txBox="1">
            <a:spLocks noChangeArrowheads="1"/>
          </p:cNvSpPr>
          <p:nvPr/>
        </p:nvSpPr>
        <p:spPr bwMode="auto">
          <a:xfrm>
            <a:off x="1692275" y="5300663"/>
            <a:ext cx="971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r>
              <a:rPr kumimoji="0" lang="cs-CZ" altLang="cs-CZ" sz="18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A</a:t>
            </a:r>
            <a:endParaRPr kumimoji="0" lang="en-US" altLang="cs-CZ" sz="1800" b="0"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cxnSp>
        <p:nvCxnSpPr>
          <p:cNvPr id="20" name="Přímá spojovací čára 19"/>
          <p:cNvCxnSpPr/>
          <p:nvPr/>
        </p:nvCxnSpPr>
        <p:spPr>
          <a:xfrm rot="5400000">
            <a:off x="3031331" y="5545932"/>
            <a:ext cx="776287" cy="0"/>
          </a:xfrm>
          <a:prstGeom prst="line">
            <a:avLst/>
          </a:prstGeom>
          <a:ln w="3175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4836" name="TextovéPole 21"/>
          <p:cNvSpPr txBox="1">
            <a:spLocks noChangeArrowheads="1"/>
          </p:cNvSpPr>
          <p:nvPr/>
        </p:nvSpPr>
        <p:spPr bwMode="auto">
          <a:xfrm>
            <a:off x="3203575" y="6021388"/>
            <a:ext cx="647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r>
              <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E1 </a:t>
            </a:r>
            <a:endPar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9949" name="Text Box 24"/>
          <p:cNvSpPr txBox="1">
            <a:spLocks noChangeArrowheads="1"/>
          </p:cNvSpPr>
          <p:nvPr/>
        </p:nvSpPr>
        <p:spPr bwMode="auto">
          <a:xfrm>
            <a:off x="179388" y="1700213"/>
            <a:ext cx="83534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 name="Line 10"/>
          <p:cNvSpPr>
            <a:spLocks noChangeShapeType="1"/>
          </p:cNvSpPr>
          <p:nvPr/>
        </p:nvSpPr>
        <p:spPr bwMode="auto">
          <a:xfrm flipV="1">
            <a:off x="2627313" y="3786188"/>
            <a:ext cx="4945062" cy="1587500"/>
          </a:xfrm>
          <a:prstGeom prst="line">
            <a:avLst/>
          </a:prstGeom>
          <a:noFill/>
          <a:ln w="38100">
            <a:solidFill>
              <a:srgbClr val="800000"/>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 name="Text Box 12"/>
          <p:cNvSpPr txBox="1">
            <a:spLocks noChangeArrowheads="1"/>
          </p:cNvSpPr>
          <p:nvPr/>
        </p:nvSpPr>
        <p:spPr bwMode="auto">
          <a:xfrm>
            <a:off x="7500938" y="3714750"/>
            <a:ext cx="18002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 + I +G</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6" name="Line 10"/>
          <p:cNvSpPr>
            <a:spLocks noChangeShapeType="1"/>
          </p:cNvSpPr>
          <p:nvPr/>
        </p:nvSpPr>
        <p:spPr bwMode="auto">
          <a:xfrm flipV="1">
            <a:off x="2627313" y="3000375"/>
            <a:ext cx="4873625" cy="1724025"/>
          </a:xfrm>
          <a:prstGeom prst="line">
            <a:avLst/>
          </a:prstGeom>
          <a:noFill/>
          <a:ln w="53975">
            <a:solidFill>
              <a:srgbClr val="800000"/>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7" name="Text Box 12"/>
          <p:cNvSpPr txBox="1">
            <a:spLocks noChangeArrowheads="1"/>
          </p:cNvSpPr>
          <p:nvPr/>
        </p:nvSpPr>
        <p:spPr bwMode="auto">
          <a:xfrm>
            <a:off x="7488238" y="2646363"/>
            <a:ext cx="18002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AE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 I + G</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4848" name="Text Box 32"/>
          <p:cNvSpPr txBox="1">
            <a:spLocks noChangeArrowheads="1"/>
          </p:cNvSpPr>
          <p:nvPr/>
        </p:nvSpPr>
        <p:spPr bwMode="auto">
          <a:xfrm>
            <a:off x="1928813" y="4770438"/>
            <a:ext cx="863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rPr>
              <a:t>Δ</a:t>
            </a:r>
            <a:r>
              <a:rPr kumimoji="0" lang="cs-CZ"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rPr>
              <a:t>G</a:t>
            </a:r>
            <a:endParaRPr kumimoji="0" lang="en-US" altLang="cs-CZ" sz="2400" b="1"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4850" name="TextovéPole 21"/>
          <p:cNvSpPr txBox="1">
            <a:spLocks noChangeArrowheads="1"/>
          </p:cNvSpPr>
          <p:nvPr/>
        </p:nvSpPr>
        <p:spPr bwMode="auto">
          <a:xfrm>
            <a:off x="4067175" y="6021388"/>
            <a:ext cx="647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Arial" panose="020B0604020202020204" pitchFamily="34" charset="0"/>
                <a:ea typeface="+mn-ea"/>
                <a:cs typeface="+mn-cs"/>
              </a:rPr>
              <a:t>Y</a:t>
            </a:r>
            <a:r>
              <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rPr>
              <a:t>E2</a:t>
            </a:r>
            <a:endParaRPr kumimoji="0" lang="cs-CZ" altLang="cs-CZ" sz="2000" b="0"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4853" name="AutoShape 37"/>
          <p:cNvSpPr>
            <a:spLocks noChangeArrowheads="1"/>
          </p:cNvSpPr>
          <p:nvPr/>
        </p:nvSpPr>
        <p:spPr bwMode="auto">
          <a:xfrm rot="-1768848">
            <a:off x="4549775" y="4044950"/>
            <a:ext cx="330200" cy="576263"/>
          </a:xfrm>
          <a:prstGeom prst="upArrow">
            <a:avLst>
              <a:gd name="adj1" fmla="val 50000"/>
              <a:gd name="adj2" fmla="val 43630"/>
            </a:avLst>
          </a:prstGeom>
          <a:solidFill>
            <a:schemeClr val="accent1"/>
          </a:solidFill>
          <a:ln w="9525">
            <a:solidFill>
              <a:schemeClr val="tx1"/>
            </a:solidFill>
            <a:miter lim="800000"/>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34854" name="AutoShape 38"/>
          <p:cNvSpPr>
            <a:spLocks noChangeArrowheads="1"/>
          </p:cNvSpPr>
          <p:nvPr/>
        </p:nvSpPr>
        <p:spPr bwMode="auto">
          <a:xfrm rot="-1768848">
            <a:off x="6835775" y="3330575"/>
            <a:ext cx="330200" cy="576263"/>
          </a:xfrm>
          <a:prstGeom prst="upArrow">
            <a:avLst>
              <a:gd name="adj1" fmla="val 50000"/>
              <a:gd name="adj2" fmla="val 43630"/>
            </a:avLst>
          </a:prstGeom>
          <a:solidFill>
            <a:schemeClr val="accent1"/>
          </a:solidFill>
          <a:ln w="9525">
            <a:solidFill>
              <a:schemeClr val="tx1"/>
            </a:solidFill>
            <a:miter lim="800000"/>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8" name="TextovéPole 27"/>
          <p:cNvSpPr txBox="1">
            <a:spLocks noChangeArrowheads="1"/>
          </p:cNvSpPr>
          <p:nvPr/>
        </p:nvSpPr>
        <p:spPr bwMode="auto">
          <a:xfrm>
            <a:off x="428625" y="2500313"/>
            <a:ext cx="1857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Přírůstek G vyvolá posun křivky AE směrem nahoru</a:t>
            </a:r>
            <a:endPar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29" name="Šrafovaná šipka doprava 28"/>
          <p:cNvSpPr/>
          <p:nvPr/>
        </p:nvSpPr>
        <p:spPr>
          <a:xfrm rot="2343961">
            <a:off x="609600" y="4211638"/>
            <a:ext cx="1500188" cy="42862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Přímá spojovací čára 32"/>
          <p:cNvCxnSpPr/>
          <p:nvPr/>
        </p:nvCxnSpPr>
        <p:spPr>
          <a:xfrm rot="5400000">
            <a:off x="3571081" y="5001419"/>
            <a:ext cx="1857375" cy="1588"/>
          </a:xfrm>
          <a:prstGeom prst="line">
            <a:avLst/>
          </a:prstGeom>
          <a:ln w="444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 name="Text Box 32"/>
          <p:cNvSpPr txBox="1">
            <a:spLocks noChangeArrowheads="1"/>
          </p:cNvSpPr>
          <p:nvPr/>
        </p:nvSpPr>
        <p:spPr bwMode="auto">
          <a:xfrm>
            <a:off x="3143250" y="4714875"/>
            <a:ext cx="86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6" name="Text Box 32"/>
          <p:cNvSpPr txBox="1">
            <a:spLocks noChangeArrowheads="1"/>
          </p:cNvSpPr>
          <p:nvPr/>
        </p:nvSpPr>
        <p:spPr bwMode="auto">
          <a:xfrm>
            <a:off x="4143375" y="3643313"/>
            <a:ext cx="86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r>
              <a:rPr kumimoji="0" lang="cs-CZ"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endParaRPr kumimoji="0" lang="en-US" altLang="cs-CZ" sz="1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7" name="TextovéPole 36"/>
          <p:cNvSpPr txBox="1">
            <a:spLocks noChangeArrowheads="1"/>
          </p:cNvSpPr>
          <p:nvPr/>
        </p:nvSpPr>
        <p:spPr bwMode="auto">
          <a:xfrm>
            <a:off x="2786063" y="2643188"/>
            <a:ext cx="2643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rPr>
              <a:t>Nový rovnovážný bod</a:t>
            </a:r>
            <a:endParaRPr kumimoji="0" lang="cs-CZ" altLang="cs-CZ"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cxnSp>
        <p:nvCxnSpPr>
          <p:cNvPr id="39" name="Přímá spojovací šipka 38"/>
          <p:cNvCxnSpPr/>
          <p:nvPr/>
        </p:nvCxnSpPr>
        <p:spPr>
          <a:xfrm rot="16200000" flipH="1">
            <a:off x="3643313" y="3071813"/>
            <a:ext cx="571500" cy="571500"/>
          </a:xfrm>
          <a:prstGeom prst="straightConnector1">
            <a:avLst/>
          </a:prstGeom>
          <a:ln w="25400">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41" name="Přímá spojovací šipka 40"/>
          <p:cNvCxnSpPr/>
          <p:nvPr/>
        </p:nvCxnSpPr>
        <p:spPr>
          <a:xfrm>
            <a:off x="3409786" y="6522299"/>
            <a:ext cx="1071562" cy="1588"/>
          </a:xfrm>
          <a:prstGeom prst="straightConnector1">
            <a:avLst/>
          </a:prstGeom>
          <a:ln w="50800">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43" name="TextovéPole 42"/>
          <p:cNvSpPr txBox="1">
            <a:spLocks noChangeArrowheads="1"/>
          </p:cNvSpPr>
          <p:nvPr/>
        </p:nvSpPr>
        <p:spPr bwMode="auto">
          <a:xfrm>
            <a:off x="4835525" y="6164262"/>
            <a:ext cx="3000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800" b="1" i="0" u="none" strike="noStrike" kern="1200" cap="none" spc="0" normalizeH="0" baseline="0" noProof="0" dirty="0">
                <a:ln>
                  <a:noFill/>
                </a:ln>
                <a:solidFill>
                  <a:srgbClr val="009900"/>
                </a:solidFill>
                <a:effectLst/>
                <a:uLnTx/>
                <a:uFillTx/>
                <a:latin typeface="Arial" panose="020B0604020202020204" pitchFamily="34" charset="0"/>
                <a:ea typeface="+mn-ea"/>
                <a:cs typeface="+mn-cs"/>
              </a:rPr>
              <a:t>Došlo k nárůstu produktu</a:t>
            </a:r>
            <a:endParaRPr kumimoji="0" lang="cs-CZ" altLang="cs-CZ" sz="1800" b="1" i="0" u="none" strike="noStrike" kern="1200" cap="none" spc="0" normalizeH="0" baseline="0" noProof="0" dirty="0">
              <a:ln>
                <a:noFill/>
              </a:ln>
              <a:solidFill>
                <a:srgbClr val="009900"/>
              </a:solidFill>
              <a:effectLst/>
              <a:uLnTx/>
              <a:uFillTx/>
              <a:latin typeface="Arial" panose="020B0604020202020204" pitchFamily="34" charset="0"/>
              <a:ea typeface="+mn-ea"/>
              <a:cs typeface="+mn-cs"/>
            </a:endParaRPr>
          </a:p>
        </p:txBody>
      </p:sp>
      <p:sp>
        <p:nvSpPr>
          <p:cNvPr id="8" name="Nadpis 7"/>
          <p:cNvSpPr>
            <a:spLocks noGrp="1"/>
          </p:cNvSpPr>
          <p:nvPr>
            <p:ph type="title"/>
          </p:nvPr>
        </p:nvSpPr>
        <p:spPr>
          <a:xfrm>
            <a:off x="457200" y="539104"/>
            <a:ext cx="8229600" cy="878533"/>
          </a:xfrm>
        </p:spPr>
        <p:txBody>
          <a:bodyPr>
            <a:noAutofit/>
          </a:bodyPr>
          <a:lstStyle/>
          <a:p>
            <a:r>
              <a:rPr lang="cs-CZ" sz="3200" b="1" dirty="0"/>
              <a:t>Expanzivní fiskální politika v modelu důchod – výdaje (45°)</a:t>
            </a:r>
            <a:endParaRPr lang="cs-CZ" sz="3200" b="1" dirty="0"/>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additive="base">
                                        <p:cTn id="7" dur="500" fill="hold"/>
                                        <p:tgtEl>
                                          <p:spTgt spid="45060"/>
                                        </p:tgtEl>
                                        <p:attrNameLst>
                                          <p:attrName>ppt_x</p:attrName>
                                        </p:attrNameLst>
                                      </p:cBhvr>
                                      <p:tavLst>
                                        <p:tav tm="0">
                                          <p:val>
                                            <p:strVal val="#ppt_x"/>
                                          </p:val>
                                        </p:tav>
                                        <p:tav tm="100000">
                                          <p:val>
                                            <p:strVal val="#ppt_x"/>
                                          </p:val>
                                        </p:tav>
                                      </p:tavLst>
                                    </p:anim>
                                    <p:anim calcmode="lin" valueType="num">
                                      <p:cBhvr additive="base">
                                        <p:cTn id="8" dur="500" fill="hold"/>
                                        <p:tgtEl>
                                          <p:spTgt spid="4506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5061"/>
                                        </p:tgtEl>
                                        <p:attrNameLst>
                                          <p:attrName>style.visibility</p:attrName>
                                        </p:attrNameLst>
                                      </p:cBhvr>
                                      <p:to>
                                        <p:strVal val="visible"/>
                                      </p:to>
                                    </p:set>
                                    <p:anim calcmode="lin" valueType="num">
                                      <p:cBhvr additive="base">
                                        <p:cTn id="11" dur="500" fill="hold"/>
                                        <p:tgtEl>
                                          <p:spTgt spid="45061"/>
                                        </p:tgtEl>
                                        <p:attrNameLst>
                                          <p:attrName>ppt_x</p:attrName>
                                        </p:attrNameLst>
                                      </p:cBhvr>
                                      <p:tavLst>
                                        <p:tav tm="0">
                                          <p:val>
                                            <p:strVal val="#ppt_x"/>
                                          </p:val>
                                        </p:tav>
                                        <p:tav tm="100000">
                                          <p:val>
                                            <p:strVal val="#ppt_x"/>
                                          </p:val>
                                        </p:tav>
                                      </p:tavLst>
                                    </p:anim>
                                    <p:anim calcmode="lin" valueType="num">
                                      <p:cBhvr additive="base">
                                        <p:cTn id="12" dur="500" fill="hold"/>
                                        <p:tgtEl>
                                          <p:spTgt spid="4506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45065"/>
                                        </p:tgtEl>
                                        <p:attrNameLst>
                                          <p:attrName>style.visibility</p:attrName>
                                        </p:attrNameLst>
                                      </p:cBhvr>
                                      <p:to>
                                        <p:strVal val="visible"/>
                                      </p:to>
                                    </p:set>
                                    <p:set>
                                      <p:cBhvr>
                                        <p:cTn id="17" dur="455" fill="hold">
                                          <p:stCondLst>
                                            <p:cond delay="0"/>
                                          </p:stCondLst>
                                        </p:cTn>
                                        <p:tgtEl>
                                          <p:spTgt spid="45065"/>
                                        </p:tgtEl>
                                        <p:attrNameLst>
                                          <p:attrName>style.rotation</p:attrName>
                                        </p:attrNameLst>
                                      </p:cBhvr>
                                      <p:to>
                                        <p:strVal val="-45.0"/>
                                      </p:to>
                                    </p:set>
                                    <p:anim calcmode="lin" valueType="num">
                                      <p:cBhvr>
                                        <p:cTn id="18" dur="455" fill="hold">
                                          <p:stCondLst>
                                            <p:cond delay="455"/>
                                          </p:stCondLst>
                                        </p:cTn>
                                        <p:tgtEl>
                                          <p:spTgt spid="45065"/>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45065"/>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45065"/>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45065"/>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45064"/>
                                        </p:tgtEl>
                                        <p:attrNameLst>
                                          <p:attrName>style.visibility</p:attrName>
                                        </p:attrNameLst>
                                      </p:cBhvr>
                                      <p:to>
                                        <p:strVal val="visible"/>
                                      </p:to>
                                    </p:set>
                                    <p:set>
                                      <p:cBhvr>
                                        <p:cTn id="26" dur="455" fill="hold">
                                          <p:stCondLst>
                                            <p:cond delay="0"/>
                                          </p:stCondLst>
                                        </p:cTn>
                                        <p:tgtEl>
                                          <p:spTgt spid="45064"/>
                                        </p:tgtEl>
                                        <p:attrNameLst>
                                          <p:attrName>style.rotation</p:attrName>
                                        </p:attrNameLst>
                                      </p:cBhvr>
                                      <p:to>
                                        <p:strVal val="-45.0"/>
                                      </p:to>
                                    </p:set>
                                    <p:anim calcmode="lin" valueType="num">
                                      <p:cBhvr>
                                        <p:cTn id="27" dur="455" fill="hold">
                                          <p:stCondLst>
                                            <p:cond delay="455"/>
                                          </p:stCondLst>
                                        </p:cTn>
                                        <p:tgtEl>
                                          <p:spTgt spid="45064"/>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45064"/>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45064"/>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45064"/>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45062"/>
                                        </p:tgtEl>
                                        <p:attrNameLst>
                                          <p:attrName>style.visibility</p:attrName>
                                        </p:attrNameLst>
                                      </p:cBhvr>
                                      <p:to>
                                        <p:strVal val="visible"/>
                                      </p:to>
                                    </p:set>
                                    <p:animEffect transition="in" filter="wipe(down)">
                                      <p:cBhvr>
                                        <p:cTn id="35" dur="1000"/>
                                        <p:tgtEl>
                                          <p:spTgt spid="45062"/>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45063"/>
                                        </p:tgtEl>
                                        <p:attrNameLst>
                                          <p:attrName>style.visibility</p:attrName>
                                        </p:attrNameLst>
                                      </p:cBhvr>
                                      <p:to>
                                        <p:strVal val="visible"/>
                                      </p:to>
                                    </p:set>
                                    <p:animEffect transition="in" filter="wipe(down)">
                                      <p:cBhvr>
                                        <p:cTn id="38" dur="1000"/>
                                        <p:tgtEl>
                                          <p:spTgt spid="4506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2000"/>
                                        <p:tgtEl>
                                          <p:spTgt spid="2"/>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wipe(down)">
                                      <p:cBhvr>
                                        <p:cTn id="46" dur="20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45070"/>
                                        </p:tgtEl>
                                        <p:attrNameLst>
                                          <p:attrName>style.visibility</p:attrName>
                                        </p:attrNameLst>
                                      </p:cBhvr>
                                      <p:to>
                                        <p:strVal val="visible"/>
                                      </p:to>
                                    </p:set>
                                    <p:animEffect transition="in" filter="wipe(down)">
                                      <p:cBhvr>
                                        <p:cTn id="51" dur="2000"/>
                                        <p:tgtEl>
                                          <p:spTgt spid="45070"/>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45073"/>
                                        </p:tgtEl>
                                        <p:attrNameLst>
                                          <p:attrName>style.visibility</p:attrName>
                                        </p:attrNameLst>
                                      </p:cBhvr>
                                      <p:to>
                                        <p:strVal val="visible"/>
                                      </p:to>
                                    </p:set>
                                    <p:animEffect transition="in" filter="wipe(down)">
                                      <p:cBhvr>
                                        <p:cTn id="54" dur="2000"/>
                                        <p:tgtEl>
                                          <p:spTgt spid="45073"/>
                                        </p:tgtEl>
                                      </p:cBhvr>
                                    </p:animEffect>
                                  </p:childTnLst>
                                </p:cTn>
                              </p:par>
                            </p:childTnLst>
                          </p:cTn>
                        </p:par>
                      </p:childTnLst>
                    </p:cTn>
                  </p:par>
                  <p:par>
                    <p:cTn id="55" fill="hold">
                      <p:stCondLst>
                        <p:cond delay="indefinite"/>
                      </p:stCondLst>
                      <p:childTnLst>
                        <p:par>
                          <p:cTn id="56" fill="hold">
                            <p:stCondLst>
                              <p:cond delay="0"/>
                            </p:stCondLst>
                            <p:childTnLst>
                              <p:par>
                                <p:cTn id="57" presetID="38" presetClass="entr" presetSubtype="0" accel="50000" fill="hold" grpId="0" nodeType="clickEffect">
                                  <p:stCondLst>
                                    <p:cond delay="0"/>
                                  </p:stCondLst>
                                  <p:iterate type="lt">
                                    <p:tmPct val="50000"/>
                                  </p:iterate>
                                  <p:childTnLst>
                                    <p:set>
                                      <p:cBhvr>
                                        <p:cTn id="58" dur="1" fill="hold">
                                          <p:stCondLst>
                                            <p:cond delay="0"/>
                                          </p:stCondLst>
                                        </p:cTn>
                                        <p:tgtEl>
                                          <p:spTgt spid="35"/>
                                        </p:tgtEl>
                                        <p:attrNameLst>
                                          <p:attrName>style.visibility</p:attrName>
                                        </p:attrNameLst>
                                      </p:cBhvr>
                                      <p:to>
                                        <p:strVal val="visible"/>
                                      </p:to>
                                    </p:set>
                                    <p:set>
                                      <p:cBhvr>
                                        <p:cTn id="59" dur="455" fill="hold">
                                          <p:stCondLst>
                                            <p:cond delay="0"/>
                                          </p:stCondLst>
                                        </p:cTn>
                                        <p:tgtEl>
                                          <p:spTgt spid="35"/>
                                        </p:tgtEl>
                                        <p:attrNameLst>
                                          <p:attrName>style.rotation</p:attrName>
                                        </p:attrNameLst>
                                      </p:cBhvr>
                                      <p:to>
                                        <p:strVal val="-45.0"/>
                                      </p:to>
                                    </p:set>
                                    <p:anim calcmode="lin" valueType="num">
                                      <p:cBhvr>
                                        <p:cTn id="60" dur="455" fill="hold">
                                          <p:stCondLst>
                                            <p:cond delay="455"/>
                                          </p:stCondLst>
                                        </p:cTn>
                                        <p:tgtEl>
                                          <p:spTgt spid="35"/>
                                        </p:tgtEl>
                                        <p:attrNameLst>
                                          <p:attrName>style.rotation</p:attrName>
                                        </p:attrNameLst>
                                      </p:cBhvr>
                                      <p:tavLst>
                                        <p:tav tm="0">
                                          <p:val>
                                            <p:fltVal val="-45"/>
                                          </p:val>
                                        </p:tav>
                                        <p:tav tm="69900">
                                          <p:val>
                                            <p:fltVal val="45"/>
                                          </p:val>
                                        </p:tav>
                                        <p:tav tm="100000">
                                          <p:val>
                                            <p:fltVal val="0"/>
                                          </p:val>
                                        </p:tav>
                                      </p:tavLst>
                                    </p:anim>
                                    <p:anim calcmode="lin" valueType="num">
                                      <p:cBhvr>
                                        <p:cTn id="61" dur="455" fill="hold">
                                          <p:stCondLst>
                                            <p:cond delay="0"/>
                                          </p:stCondLst>
                                        </p:cTn>
                                        <p:tgtEl>
                                          <p:spTgt spid="35"/>
                                        </p:tgtEl>
                                        <p:attrNameLst>
                                          <p:attrName>ppt_y</p:attrName>
                                        </p:attrNameLst>
                                      </p:cBhvr>
                                      <p:tavLst>
                                        <p:tav tm="0">
                                          <p:val>
                                            <p:strVal val="#ppt_y-1"/>
                                          </p:val>
                                        </p:tav>
                                        <p:tav tm="100000">
                                          <p:val>
                                            <p:strVal val="#ppt_y-(0.354*#ppt_w-0.172*#ppt_h)"/>
                                          </p:val>
                                        </p:tav>
                                      </p:tavLst>
                                    </p:anim>
                                    <p:anim calcmode="lin" valueType="num">
                                      <p:cBhvr>
                                        <p:cTn id="62" dur="156" decel="50000" autoRev="1" fill="hold">
                                          <p:stCondLst>
                                            <p:cond delay="455"/>
                                          </p:stCondLst>
                                        </p:cTn>
                                        <p:tgtEl>
                                          <p:spTgt spid="35"/>
                                        </p:tgtEl>
                                        <p:attrNameLst>
                                          <p:attrName>ppt_y</p:attrName>
                                        </p:attrNameLst>
                                      </p:cBhvr>
                                      <p:tavLst>
                                        <p:tav tm="0">
                                          <p:val>
                                            <p:strVal val="#ppt_y-(0.354*#ppt_w-0.172*#ppt_h)"/>
                                          </p:val>
                                        </p:tav>
                                        <p:tav tm="100000">
                                          <p:val>
                                            <p:strVal val="#ppt_y-(0.354*#ppt_w-0.172*#ppt_h)-#ppt_h/2"/>
                                          </p:val>
                                        </p:tav>
                                      </p:tavLst>
                                    </p:anim>
                                    <p:anim calcmode="lin" valueType="num">
                                      <p:cBhvr>
                                        <p:cTn id="63" dur="136" fill="hold">
                                          <p:stCondLst>
                                            <p:cond delay="864"/>
                                          </p:stCondLst>
                                        </p:cTn>
                                        <p:tgtEl>
                                          <p:spTgt spid="35"/>
                                        </p:tgtEl>
                                        <p:attrNameLst>
                                          <p:attrName>ppt_y</p:attrName>
                                        </p:attrNameLst>
                                      </p:cBhvr>
                                      <p:tavLst>
                                        <p:tav tm="0">
                                          <p:val>
                                            <p:strVal val="#ppt_y-(0.354*#ppt_w-0.172*#ppt_h)"/>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wipe(up)">
                                      <p:cBhvr>
                                        <p:cTn id="68" dur="20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38" presetClass="entr" presetSubtype="0" accel="50000" fill="hold" grpId="0" nodeType="clickEffect">
                                  <p:stCondLst>
                                    <p:cond delay="0"/>
                                  </p:stCondLst>
                                  <p:iterate type="lt">
                                    <p:tmPct val="50000"/>
                                  </p:iterate>
                                  <p:childTnLst>
                                    <p:set>
                                      <p:cBhvr>
                                        <p:cTn id="72" dur="1" fill="hold">
                                          <p:stCondLst>
                                            <p:cond delay="0"/>
                                          </p:stCondLst>
                                        </p:cTn>
                                        <p:tgtEl>
                                          <p:spTgt spid="34836"/>
                                        </p:tgtEl>
                                        <p:attrNameLst>
                                          <p:attrName>style.visibility</p:attrName>
                                        </p:attrNameLst>
                                      </p:cBhvr>
                                      <p:to>
                                        <p:strVal val="visible"/>
                                      </p:to>
                                    </p:set>
                                    <p:set>
                                      <p:cBhvr>
                                        <p:cTn id="73" dur="455" fill="hold">
                                          <p:stCondLst>
                                            <p:cond delay="0"/>
                                          </p:stCondLst>
                                        </p:cTn>
                                        <p:tgtEl>
                                          <p:spTgt spid="34836"/>
                                        </p:tgtEl>
                                        <p:attrNameLst>
                                          <p:attrName>style.rotation</p:attrName>
                                        </p:attrNameLst>
                                      </p:cBhvr>
                                      <p:to>
                                        <p:strVal val="-45.0"/>
                                      </p:to>
                                    </p:set>
                                    <p:anim calcmode="lin" valueType="num">
                                      <p:cBhvr>
                                        <p:cTn id="74" dur="455" fill="hold">
                                          <p:stCondLst>
                                            <p:cond delay="455"/>
                                          </p:stCondLst>
                                        </p:cTn>
                                        <p:tgtEl>
                                          <p:spTgt spid="34836"/>
                                        </p:tgtEl>
                                        <p:attrNameLst>
                                          <p:attrName>style.rotation</p:attrName>
                                        </p:attrNameLst>
                                      </p:cBhvr>
                                      <p:tavLst>
                                        <p:tav tm="0">
                                          <p:val>
                                            <p:fltVal val="-45"/>
                                          </p:val>
                                        </p:tav>
                                        <p:tav tm="69900">
                                          <p:val>
                                            <p:fltVal val="45"/>
                                          </p:val>
                                        </p:tav>
                                        <p:tav tm="100000">
                                          <p:val>
                                            <p:fltVal val="0"/>
                                          </p:val>
                                        </p:tav>
                                      </p:tavLst>
                                    </p:anim>
                                    <p:anim calcmode="lin" valueType="num">
                                      <p:cBhvr>
                                        <p:cTn id="75" dur="455" fill="hold">
                                          <p:stCondLst>
                                            <p:cond delay="0"/>
                                          </p:stCondLst>
                                        </p:cTn>
                                        <p:tgtEl>
                                          <p:spTgt spid="34836"/>
                                        </p:tgtEl>
                                        <p:attrNameLst>
                                          <p:attrName>ppt_y</p:attrName>
                                        </p:attrNameLst>
                                      </p:cBhvr>
                                      <p:tavLst>
                                        <p:tav tm="0">
                                          <p:val>
                                            <p:strVal val="#ppt_y-1"/>
                                          </p:val>
                                        </p:tav>
                                        <p:tav tm="100000">
                                          <p:val>
                                            <p:strVal val="#ppt_y-(0.354*#ppt_w-0.172*#ppt_h)"/>
                                          </p:val>
                                        </p:tav>
                                      </p:tavLst>
                                    </p:anim>
                                    <p:anim calcmode="lin" valueType="num">
                                      <p:cBhvr>
                                        <p:cTn id="76" dur="156" decel="50000" autoRev="1" fill="hold">
                                          <p:stCondLst>
                                            <p:cond delay="455"/>
                                          </p:stCondLst>
                                        </p:cTn>
                                        <p:tgtEl>
                                          <p:spTgt spid="34836"/>
                                        </p:tgtEl>
                                        <p:attrNameLst>
                                          <p:attrName>ppt_y</p:attrName>
                                        </p:attrNameLst>
                                      </p:cBhvr>
                                      <p:tavLst>
                                        <p:tav tm="0">
                                          <p:val>
                                            <p:strVal val="#ppt_y-(0.354*#ppt_w-0.172*#ppt_h)"/>
                                          </p:val>
                                        </p:tav>
                                        <p:tav tm="100000">
                                          <p:val>
                                            <p:strVal val="#ppt_y-(0.354*#ppt_w-0.172*#ppt_h)-#ppt_h/2"/>
                                          </p:val>
                                        </p:tav>
                                      </p:tavLst>
                                    </p:anim>
                                    <p:anim calcmode="lin" valueType="num">
                                      <p:cBhvr>
                                        <p:cTn id="77" dur="136" fill="hold">
                                          <p:stCondLst>
                                            <p:cond delay="864"/>
                                          </p:stCondLst>
                                        </p:cTn>
                                        <p:tgtEl>
                                          <p:spTgt spid="34836"/>
                                        </p:tgtEl>
                                        <p:attrNameLst>
                                          <p:attrName>ppt_y</p:attrName>
                                        </p:attrNameLst>
                                      </p:cBhvr>
                                      <p:tavLst>
                                        <p:tav tm="0">
                                          <p:val>
                                            <p:strVal val="#ppt_y-(0.354*#ppt_w-0.172*#ppt_h)"/>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35" presetClass="entr" presetSubtype="0" fill="hold" grpId="0" nodeType="click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2000"/>
                                        <p:tgtEl>
                                          <p:spTgt spid="28"/>
                                        </p:tgtEl>
                                      </p:cBhvr>
                                    </p:animEffect>
                                    <p:anim calcmode="lin" valueType="num">
                                      <p:cBhvr>
                                        <p:cTn id="83" dur="2000" fill="hold"/>
                                        <p:tgtEl>
                                          <p:spTgt spid="28"/>
                                        </p:tgtEl>
                                        <p:attrNameLst>
                                          <p:attrName>style.rotation</p:attrName>
                                        </p:attrNameLst>
                                      </p:cBhvr>
                                      <p:tavLst>
                                        <p:tav tm="0">
                                          <p:val>
                                            <p:fltVal val="720"/>
                                          </p:val>
                                        </p:tav>
                                        <p:tav tm="100000">
                                          <p:val>
                                            <p:fltVal val="0"/>
                                          </p:val>
                                        </p:tav>
                                      </p:tavLst>
                                    </p:anim>
                                    <p:anim calcmode="lin" valueType="num">
                                      <p:cBhvr>
                                        <p:cTn id="84" dur="2000" fill="hold"/>
                                        <p:tgtEl>
                                          <p:spTgt spid="28"/>
                                        </p:tgtEl>
                                        <p:attrNameLst>
                                          <p:attrName>ppt_h</p:attrName>
                                        </p:attrNameLst>
                                      </p:cBhvr>
                                      <p:tavLst>
                                        <p:tav tm="0">
                                          <p:val>
                                            <p:fltVal val="0"/>
                                          </p:val>
                                        </p:tav>
                                        <p:tav tm="100000">
                                          <p:val>
                                            <p:strVal val="#ppt_h"/>
                                          </p:val>
                                        </p:tav>
                                      </p:tavLst>
                                    </p:anim>
                                    <p:anim calcmode="lin" valueType="num">
                                      <p:cBhvr>
                                        <p:cTn id="85" dur="2000" fill="hold"/>
                                        <p:tgtEl>
                                          <p:spTgt spid="28"/>
                                        </p:tgtEl>
                                        <p:attrNameLst>
                                          <p:attrName>ppt_w</p:attrName>
                                        </p:attrNameLst>
                                      </p:cBhvr>
                                      <p:tavLst>
                                        <p:tav tm="0">
                                          <p:val>
                                            <p:fltVal val="0"/>
                                          </p:val>
                                        </p:tav>
                                        <p:tav tm="100000">
                                          <p:val>
                                            <p:strVal val="#ppt_w"/>
                                          </p:val>
                                        </p:tav>
                                      </p:tavLst>
                                    </p:anim>
                                  </p:childTnLst>
                                </p:cTn>
                              </p:par>
                            </p:childTnLst>
                          </p:cTn>
                        </p:par>
                      </p:childTnLst>
                    </p:cTn>
                  </p:par>
                  <p:par>
                    <p:cTn id="86" fill="hold">
                      <p:stCondLst>
                        <p:cond delay="indefinite"/>
                      </p:stCondLst>
                      <p:childTnLst>
                        <p:par>
                          <p:cTn id="87" fill="hold">
                            <p:stCondLst>
                              <p:cond delay="0"/>
                            </p:stCondLst>
                            <p:childTnLst>
                              <p:par>
                                <p:cTn id="88" presetID="22" presetClass="entr" presetSubtype="1" fill="hold" nodeType="click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wipe(up)">
                                      <p:cBhvr>
                                        <p:cTn id="90" dur="500"/>
                                        <p:tgtEl>
                                          <p:spTgt spid="29"/>
                                        </p:tgtEl>
                                      </p:cBhvr>
                                    </p:animEffect>
                                  </p:childTnLst>
                                </p:cTn>
                              </p:par>
                            </p:childTnLst>
                          </p:cTn>
                        </p:par>
                      </p:childTnLst>
                    </p:cTn>
                  </p:par>
                  <p:par>
                    <p:cTn id="91" fill="hold">
                      <p:stCondLst>
                        <p:cond delay="indefinite"/>
                      </p:stCondLst>
                      <p:childTnLst>
                        <p:par>
                          <p:cTn id="92" fill="hold">
                            <p:stCondLst>
                              <p:cond delay="0"/>
                            </p:stCondLst>
                            <p:childTnLst>
                              <p:par>
                                <p:cTn id="93" presetID="38" presetClass="entr" presetSubtype="0" accel="50000" fill="hold" grpId="0" nodeType="clickEffect">
                                  <p:stCondLst>
                                    <p:cond delay="0"/>
                                  </p:stCondLst>
                                  <p:iterate type="lt">
                                    <p:tmPct val="50000"/>
                                  </p:iterate>
                                  <p:childTnLst>
                                    <p:set>
                                      <p:cBhvr>
                                        <p:cTn id="94" dur="1" fill="hold">
                                          <p:stCondLst>
                                            <p:cond delay="0"/>
                                          </p:stCondLst>
                                        </p:cTn>
                                        <p:tgtEl>
                                          <p:spTgt spid="34848"/>
                                        </p:tgtEl>
                                        <p:attrNameLst>
                                          <p:attrName>style.visibility</p:attrName>
                                        </p:attrNameLst>
                                      </p:cBhvr>
                                      <p:to>
                                        <p:strVal val="visible"/>
                                      </p:to>
                                    </p:set>
                                    <p:set>
                                      <p:cBhvr>
                                        <p:cTn id="95" dur="455" fill="hold">
                                          <p:stCondLst>
                                            <p:cond delay="0"/>
                                          </p:stCondLst>
                                        </p:cTn>
                                        <p:tgtEl>
                                          <p:spTgt spid="34848"/>
                                        </p:tgtEl>
                                        <p:attrNameLst>
                                          <p:attrName>style.rotation</p:attrName>
                                        </p:attrNameLst>
                                      </p:cBhvr>
                                      <p:to>
                                        <p:strVal val="-45.0"/>
                                      </p:to>
                                    </p:set>
                                    <p:anim calcmode="lin" valueType="num">
                                      <p:cBhvr>
                                        <p:cTn id="96" dur="455" fill="hold">
                                          <p:stCondLst>
                                            <p:cond delay="455"/>
                                          </p:stCondLst>
                                        </p:cTn>
                                        <p:tgtEl>
                                          <p:spTgt spid="34848"/>
                                        </p:tgtEl>
                                        <p:attrNameLst>
                                          <p:attrName>style.rotation</p:attrName>
                                        </p:attrNameLst>
                                      </p:cBhvr>
                                      <p:tavLst>
                                        <p:tav tm="0">
                                          <p:val>
                                            <p:fltVal val="-45"/>
                                          </p:val>
                                        </p:tav>
                                        <p:tav tm="69900">
                                          <p:val>
                                            <p:fltVal val="45"/>
                                          </p:val>
                                        </p:tav>
                                        <p:tav tm="100000">
                                          <p:val>
                                            <p:fltVal val="0"/>
                                          </p:val>
                                        </p:tav>
                                      </p:tavLst>
                                    </p:anim>
                                    <p:anim calcmode="lin" valueType="num">
                                      <p:cBhvr>
                                        <p:cTn id="97" dur="455" fill="hold">
                                          <p:stCondLst>
                                            <p:cond delay="0"/>
                                          </p:stCondLst>
                                        </p:cTn>
                                        <p:tgtEl>
                                          <p:spTgt spid="34848"/>
                                        </p:tgtEl>
                                        <p:attrNameLst>
                                          <p:attrName>ppt_y</p:attrName>
                                        </p:attrNameLst>
                                      </p:cBhvr>
                                      <p:tavLst>
                                        <p:tav tm="0">
                                          <p:val>
                                            <p:strVal val="#ppt_y-1"/>
                                          </p:val>
                                        </p:tav>
                                        <p:tav tm="100000">
                                          <p:val>
                                            <p:strVal val="#ppt_y-(0.354*#ppt_w-0.172*#ppt_h)"/>
                                          </p:val>
                                        </p:tav>
                                      </p:tavLst>
                                    </p:anim>
                                    <p:anim calcmode="lin" valueType="num">
                                      <p:cBhvr>
                                        <p:cTn id="98" dur="156" decel="50000" autoRev="1" fill="hold">
                                          <p:stCondLst>
                                            <p:cond delay="455"/>
                                          </p:stCondLst>
                                        </p:cTn>
                                        <p:tgtEl>
                                          <p:spTgt spid="34848"/>
                                        </p:tgtEl>
                                        <p:attrNameLst>
                                          <p:attrName>ppt_y</p:attrName>
                                        </p:attrNameLst>
                                      </p:cBhvr>
                                      <p:tavLst>
                                        <p:tav tm="0">
                                          <p:val>
                                            <p:strVal val="#ppt_y-(0.354*#ppt_w-0.172*#ppt_h)"/>
                                          </p:val>
                                        </p:tav>
                                        <p:tav tm="100000">
                                          <p:val>
                                            <p:strVal val="#ppt_y-(0.354*#ppt_w-0.172*#ppt_h)-#ppt_h/2"/>
                                          </p:val>
                                        </p:tav>
                                      </p:tavLst>
                                    </p:anim>
                                    <p:anim calcmode="lin" valueType="num">
                                      <p:cBhvr>
                                        <p:cTn id="99" dur="136" fill="hold">
                                          <p:stCondLst>
                                            <p:cond delay="864"/>
                                          </p:stCondLst>
                                        </p:cTn>
                                        <p:tgtEl>
                                          <p:spTgt spid="34848"/>
                                        </p:tgtEl>
                                        <p:attrNameLst>
                                          <p:attrName>ppt_y</p:attrName>
                                        </p:attrNameLst>
                                      </p:cBhvr>
                                      <p:tavLst>
                                        <p:tav tm="0">
                                          <p:val>
                                            <p:strVal val="#ppt_y-(0.354*#ppt_w-0.172*#ppt_h)"/>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55" presetClass="entr" presetSubtype="0" fill="hold" grpId="0" nodeType="clickEffect">
                                  <p:stCondLst>
                                    <p:cond delay="0"/>
                                  </p:stCondLst>
                                  <p:childTnLst>
                                    <p:set>
                                      <p:cBhvr>
                                        <p:cTn id="103" dur="1" fill="hold">
                                          <p:stCondLst>
                                            <p:cond delay="0"/>
                                          </p:stCondLst>
                                        </p:cTn>
                                        <p:tgtEl>
                                          <p:spTgt spid="34853"/>
                                        </p:tgtEl>
                                        <p:attrNameLst>
                                          <p:attrName>style.visibility</p:attrName>
                                        </p:attrNameLst>
                                      </p:cBhvr>
                                      <p:to>
                                        <p:strVal val="visible"/>
                                      </p:to>
                                    </p:set>
                                    <p:anim calcmode="lin" valueType="num">
                                      <p:cBhvr>
                                        <p:cTn id="104" dur="1000" fill="hold"/>
                                        <p:tgtEl>
                                          <p:spTgt spid="34853"/>
                                        </p:tgtEl>
                                        <p:attrNameLst>
                                          <p:attrName>ppt_w</p:attrName>
                                        </p:attrNameLst>
                                      </p:cBhvr>
                                      <p:tavLst>
                                        <p:tav tm="0">
                                          <p:val>
                                            <p:strVal val="#ppt_w*0.70"/>
                                          </p:val>
                                        </p:tav>
                                        <p:tav tm="100000">
                                          <p:val>
                                            <p:strVal val="#ppt_w"/>
                                          </p:val>
                                        </p:tav>
                                      </p:tavLst>
                                    </p:anim>
                                    <p:anim calcmode="lin" valueType="num">
                                      <p:cBhvr>
                                        <p:cTn id="105" dur="1000" fill="hold"/>
                                        <p:tgtEl>
                                          <p:spTgt spid="34853"/>
                                        </p:tgtEl>
                                        <p:attrNameLst>
                                          <p:attrName>ppt_h</p:attrName>
                                        </p:attrNameLst>
                                      </p:cBhvr>
                                      <p:tavLst>
                                        <p:tav tm="0">
                                          <p:val>
                                            <p:strVal val="#ppt_h"/>
                                          </p:val>
                                        </p:tav>
                                        <p:tav tm="100000">
                                          <p:val>
                                            <p:strVal val="#ppt_h"/>
                                          </p:val>
                                        </p:tav>
                                      </p:tavLst>
                                    </p:anim>
                                    <p:animEffect transition="in" filter="fade">
                                      <p:cBhvr>
                                        <p:cTn id="106" dur="1000"/>
                                        <p:tgtEl>
                                          <p:spTgt spid="34853"/>
                                        </p:tgtEl>
                                      </p:cBhvr>
                                    </p:animEffect>
                                  </p:childTnLst>
                                </p:cTn>
                              </p:par>
                              <p:par>
                                <p:cTn id="107" presetID="55" presetClass="entr" presetSubtype="0" fill="hold" grpId="0" nodeType="withEffect">
                                  <p:stCondLst>
                                    <p:cond delay="0"/>
                                  </p:stCondLst>
                                  <p:childTnLst>
                                    <p:set>
                                      <p:cBhvr>
                                        <p:cTn id="108" dur="1" fill="hold">
                                          <p:stCondLst>
                                            <p:cond delay="0"/>
                                          </p:stCondLst>
                                        </p:cTn>
                                        <p:tgtEl>
                                          <p:spTgt spid="34854"/>
                                        </p:tgtEl>
                                        <p:attrNameLst>
                                          <p:attrName>style.visibility</p:attrName>
                                        </p:attrNameLst>
                                      </p:cBhvr>
                                      <p:to>
                                        <p:strVal val="visible"/>
                                      </p:to>
                                    </p:set>
                                    <p:anim calcmode="lin" valueType="num">
                                      <p:cBhvr>
                                        <p:cTn id="109" dur="1000" fill="hold"/>
                                        <p:tgtEl>
                                          <p:spTgt spid="34854"/>
                                        </p:tgtEl>
                                        <p:attrNameLst>
                                          <p:attrName>ppt_w</p:attrName>
                                        </p:attrNameLst>
                                      </p:cBhvr>
                                      <p:tavLst>
                                        <p:tav tm="0">
                                          <p:val>
                                            <p:strVal val="#ppt_w*0.70"/>
                                          </p:val>
                                        </p:tav>
                                        <p:tav tm="100000">
                                          <p:val>
                                            <p:strVal val="#ppt_w"/>
                                          </p:val>
                                        </p:tav>
                                      </p:tavLst>
                                    </p:anim>
                                    <p:anim calcmode="lin" valueType="num">
                                      <p:cBhvr>
                                        <p:cTn id="110" dur="1000" fill="hold"/>
                                        <p:tgtEl>
                                          <p:spTgt spid="34854"/>
                                        </p:tgtEl>
                                        <p:attrNameLst>
                                          <p:attrName>ppt_h</p:attrName>
                                        </p:attrNameLst>
                                      </p:cBhvr>
                                      <p:tavLst>
                                        <p:tav tm="0">
                                          <p:val>
                                            <p:strVal val="#ppt_h"/>
                                          </p:val>
                                        </p:tav>
                                        <p:tav tm="100000">
                                          <p:val>
                                            <p:strVal val="#ppt_h"/>
                                          </p:val>
                                        </p:tav>
                                      </p:tavLst>
                                    </p:anim>
                                    <p:animEffect transition="in" filter="fade">
                                      <p:cBhvr>
                                        <p:cTn id="111" dur="1000"/>
                                        <p:tgtEl>
                                          <p:spTgt spid="34854"/>
                                        </p:tgtEl>
                                      </p:cBhvr>
                                    </p:animEffect>
                                  </p:childTnLst>
                                </p:cTn>
                              </p:par>
                            </p:childTnLst>
                          </p:cTn>
                        </p:par>
                      </p:childTnLst>
                    </p:cTn>
                  </p:par>
                  <p:par>
                    <p:cTn id="112" fill="hold">
                      <p:stCondLst>
                        <p:cond delay="indefinite"/>
                      </p:stCondLst>
                      <p:childTnLst>
                        <p:par>
                          <p:cTn id="113" fill="hold">
                            <p:stCondLst>
                              <p:cond delay="0"/>
                            </p:stCondLst>
                            <p:childTnLst>
                              <p:par>
                                <p:cTn id="114" presetID="26" presetClass="emph" presetSubtype="0" fill="hold" grpId="1" nodeType="clickEffect">
                                  <p:stCondLst>
                                    <p:cond delay="0"/>
                                  </p:stCondLst>
                                  <p:childTnLst>
                                    <p:animEffect transition="out" filter="fade">
                                      <p:cBhvr>
                                        <p:cTn id="115" dur="500" tmFilter="0, 0; .2, .5; .8, .5; 1, 0"/>
                                        <p:tgtEl>
                                          <p:spTgt spid="34853"/>
                                        </p:tgtEl>
                                      </p:cBhvr>
                                    </p:animEffect>
                                    <p:animScale>
                                      <p:cBhvr>
                                        <p:cTn id="116" dur="250" autoRev="1" fill="hold"/>
                                        <p:tgtEl>
                                          <p:spTgt spid="34853"/>
                                        </p:tgtEl>
                                      </p:cBhvr>
                                      <p:by x="105000" y="105000"/>
                                    </p:animScale>
                                  </p:childTnLst>
                                </p:cTn>
                              </p:par>
                              <p:par>
                                <p:cTn id="117" presetID="26" presetClass="emph" presetSubtype="0" fill="hold" grpId="1" nodeType="withEffect">
                                  <p:stCondLst>
                                    <p:cond delay="0"/>
                                  </p:stCondLst>
                                  <p:childTnLst>
                                    <p:animEffect transition="out" filter="fade">
                                      <p:cBhvr>
                                        <p:cTn id="118" dur="500" tmFilter="0, 0; .2, .5; .8, .5; 1, 0"/>
                                        <p:tgtEl>
                                          <p:spTgt spid="34854"/>
                                        </p:tgtEl>
                                      </p:cBhvr>
                                    </p:animEffect>
                                    <p:animScale>
                                      <p:cBhvr>
                                        <p:cTn id="119" dur="250" autoRev="1" fill="hold"/>
                                        <p:tgtEl>
                                          <p:spTgt spid="34854"/>
                                        </p:tgtEl>
                                      </p:cBhvr>
                                      <p:by x="105000" y="105000"/>
                                    </p:animScale>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7"/>
                                        </p:tgtEl>
                                        <p:attrNameLst>
                                          <p:attrName>style.visibility</p:attrName>
                                        </p:attrNameLst>
                                      </p:cBhvr>
                                      <p:to>
                                        <p:strVal val="visible"/>
                                      </p:to>
                                    </p:set>
                                    <p:animEffect transition="in" filter="wipe(down)">
                                      <p:cBhvr>
                                        <p:cTn id="124" dur="1000"/>
                                        <p:tgtEl>
                                          <p:spTgt spid="7"/>
                                        </p:tgtEl>
                                      </p:cBhvr>
                                    </p:animEffect>
                                  </p:childTnLst>
                                </p:cTn>
                              </p:par>
                              <p:par>
                                <p:cTn id="125" presetID="22" presetClass="entr" presetSubtype="4" fill="hold" nodeType="withEffect">
                                  <p:stCondLst>
                                    <p:cond delay="0"/>
                                  </p:stCondLst>
                                  <p:childTnLst>
                                    <p:set>
                                      <p:cBhvr>
                                        <p:cTn id="126" dur="1" fill="hold">
                                          <p:stCondLst>
                                            <p:cond delay="0"/>
                                          </p:stCondLst>
                                        </p:cTn>
                                        <p:tgtEl>
                                          <p:spTgt spid="6"/>
                                        </p:tgtEl>
                                        <p:attrNameLst>
                                          <p:attrName>style.visibility</p:attrName>
                                        </p:attrNameLst>
                                      </p:cBhvr>
                                      <p:to>
                                        <p:strVal val="visible"/>
                                      </p:to>
                                    </p:set>
                                    <p:animEffect transition="in" filter="wipe(down)">
                                      <p:cBhvr>
                                        <p:cTn id="127" dur="1000"/>
                                        <p:tgtEl>
                                          <p:spTgt spid="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37"/>
                                        </p:tgtEl>
                                        <p:attrNameLst>
                                          <p:attrName>style.visibility</p:attrName>
                                        </p:attrNameLst>
                                      </p:cBhvr>
                                      <p:to>
                                        <p:strVal val="visible"/>
                                      </p:to>
                                    </p:set>
                                    <p:animEffect transition="in" filter="wipe(left)">
                                      <p:cBhvr>
                                        <p:cTn id="132" dur="500"/>
                                        <p:tgtEl>
                                          <p:spTgt spid="37"/>
                                        </p:tgtEl>
                                      </p:cBhvr>
                                    </p:animEffect>
                                  </p:childTnLst>
                                </p:cTn>
                              </p:par>
                              <p:par>
                                <p:cTn id="133" presetID="22" presetClass="entr" presetSubtype="8" fill="hold" nodeType="withEffect">
                                  <p:stCondLst>
                                    <p:cond delay="0"/>
                                  </p:stCondLst>
                                  <p:childTnLst>
                                    <p:set>
                                      <p:cBhvr>
                                        <p:cTn id="134" dur="1" fill="hold">
                                          <p:stCondLst>
                                            <p:cond delay="0"/>
                                          </p:stCondLst>
                                        </p:cTn>
                                        <p:tgtEl>
                                          <p:spTgt spid="39"/>
                                        </p:tgtEl>
                                        <p:attrNameLst>
                                          <p:attrName>style.visibility</p:attrName>
                                        </p:attrNameLst>
                                      </p:cBhvr>
                                      <p:to>
                                        <p:strVal val="visible"/>
                                      </p:to>
                                    </p:set>
                                    <p:animEffect transition="in" filter="wipe(left)">
                                      <p:cBhvr>
                                        <p:cTn id="135" dur="500"/>
                                        <p:tgtEl>
                                          <p:spTgt spid="39"/>
                                        </p:tgtEl>
                                      </p:cBhvr>
                                    </p:animEffect>
                                  </p:childTnLst>
                                </p:cTn>
                              </p:par>
                            </p:childTnLst>
                          </p:cTn>
                        </p:par>
                      </p:childTnLst>
                    </p:cTn>
                  </p:par>
                  <p:par>
                    <p:cTn id="136" fill="hold">
                      <p:stCondLst>
                        <p:cond delay="indefinite"/>
                      </p:stCondLst>
                      <p:childTnLst>
                        <p:par>
                          <p:cTn id="137" fill="hold">
                            <p:stCondLst>
                              <p:cond delay="0"/>
                            </p:stCondLst>
                            <p:childTnLst>
                              <p:par>
                                <p:cTn id="138" presetID="38" presetClass="entr" presetSubtype="0" accel="50000" fill="hold" grpId="0" nodeType="clickEffect">
                                  <p:stCondLst>
                                    <p:cond delay="0"/>
                                  </p:stCondLst>
                                  <p:iterate type="lt">
                                    <p:tmPct val="50000"/>
                                  </p:iterate>
                                  <p:childTnLst>
                                    <p:set>
                                      <p:cBhvr>
                                        <p:cTn id="139" dur="1" fill="hold">
                                          <p:stCondLst>
                                            <p:cond delay="0"/>
                                          </p:stCondLst>
                                        </p:cTn>
                                        <p:tgtEl>
                                          <p:spTgt spid="36"/>
                                        </p:tgtEl>
                                        <p:attrNameLst>
                                          <p:attrName>style.visibility</p:attrName>
                                        </p:attrNameLst>
                                      </p:cBhvr>
                                      <p:to>
                                        <p:strVal val="visible"/>
                                      </p:to>
                                    </p:set>
                                    <p:set>
                                      <p:cBhvr>
                                        <p:cTn id="140" dur="455" fill="hold">
                                          <p:stCondLst>
                                            <p:cond delay="0"/>
                                          </p:stCondLst>
                                        </p:cTn>
                                        <p:tgtEl>
                                          <p:spTgt spid="36"/>
                                        </p:tgtEl>
                                        <p:attrNameLst>
                                          <p:attrName>style.rotation</p:attrName>
                                        </p:attrNameLst>
                                      </p:cBhvr>
                                      <p:to>
                                        <p:strVal val="-45.0"/>
                                      </p:to>
                                    </p:set>
                                    <p:anim calcmode="lin" valueType="num">
                                      <p:cBhvr>
                                        <p:cTn id="141" dur="455" fill="hold">
                                          <p:stCondLst>
                                            <p:cond delay="455"/>
                                          </p:stCondLst>
                                        </p:cTn>
                                        <p:tgtEl>
                                          <p:spTgt spid="36"/>
                                        </p:tgtEl>
                                        <p:attrNameLst>
                                          <p:attrName>style.rotation</p:attrName>
                                        </p:attrNameLst>
                                      </p:cBhvr>
                                      <p:tavLst>
                                        <p:tav tm="0">
                                          <p:val>
                                            <p:fltVal val="-45"/>
                                          </p:val>
                                        </p:tav>
                                        <p:tav tm="69900">
                                          <p:val>
                                            <p:fltVal val="45"/>
                                          </p:val>
                                        </p:tav>
                                        <p:tav tm="100000">
                                          <p:val>
                                            <p:fltVal val="0"/>
                                          </p:val>
                                        </p:tav>
                                      </p:tavLst>
                                    </p:anim>
                                    <p:anim calcmode="lin" valueType="num">
                                      <p:cBhvr>
                                        <p:cTn id="142" dur="455" fill="hold">
                                          <p:stCondLst>
                                            <p:cond delay="0"/>
                                          </p:stCondLst>
                                        </p:cTn>
                                        <p:tgtEl>
                                          <p:spTgt spid="36"/>
                                        </p:tgtEl>
                                        <p:attrNameLst>
                                          <p:attrName>ppt_y</p:attrName>
                                        </p:attrNameLst>
                                      </p:cBhvr>
                                      <p:tavLst>
                                        <p:tav tm="0">
                                          <p:val>
                                            <p:strVal val="#ppt_y-1"/>
                                          </p:val>
                                        </p:tav>
                                        <p:tav tm="100000">
                                          <p:val>
                                            <p:strVal val="#ppt_y-(0.354*#ppt_w-0.172*#ppt_h)"/>
                                          </p:val>
                                        </p:tav>
                                      </p:tavLst>
                                    </p:anim>
                                    <p:anim calcmode="lin" valueType="num">
                                      <p:cBhvr>
                                        <p:cTn id="143" dur="156" decel="50000" autoRev="1" fill="hold">
                                          <p:stCondLst>
                                            <p:cond delay="455"/>
                                          </p:stCondLst>
                                        </p:cTn>
                                        <p:tgtEl>
                                          <p:spTgt spid="36"/>
                                        </p:tgtEl>
                                        <p:attrNameLst>
                                          <p:attrName>ppt_y</p:attrName>
                                        </p:attrNameLst>
                                      </p:cBhvr>
                                      <p:tavLst>
                                        <p:tav tm="0">
                                          <p:val>
                                            <p:strVal val="#ppt_y-(0.354*#ppt_w-0.172*#ppt_h)"/>
                                          </p:val>
                                        </p:tav>
                                        <p:tav tm="100000">
                                          <p:val>
                                            <p:strVal val="#ppt_y-(0.354*#ppt_w-0.172*#ppt_h)-#ppt_h/2"/>
                                          </p:val>
                                        </p:tav>
                                      </p:tavLst>
                                    </p:anim>
                                    <p:anim calcmode="lin" valueType="num">
                                      <p:cBhvr>
                                        <p:cTn id="144" dur="136" fill="hold">
                                          <p:stCondLst>
                                            <p:cond delay="864"/>
                                          </p:stCondLst>
                                        </p:cTn>
                                        <p:tgtEl>
                                          <p:spTgt spid="36"/>
                                        </p:tgtEl>
                                        <p:attrNameLst>
                                          <p:attrName>ppt_y</p:attrName>
                                        </p:attrNameLst>
                                      </p:cBhvr>
                                      <p:tavLst>
                                        <p:tav tm="0">
                                          <p:val>
                                            <p:strVal val="#ppt_y-(0.354*#ppt_w-0.172*#ppt_h)"/>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22" presetClass="entr" presetSubtype="1" fill="hold" nodeType="clickEffect">
                                  <p:stCondLst>
                                    <p:cond delay="0"/>
                                  </p:stCondLst>
                                  <p:childTnLst>
                                    <p:set>
                                      <p:cBhvr>
                                        <p:cTn id="148" dur="1" fill="hold">
                                          <p:stCondLst>
                                            <p:cond delay="0"/>
                                          </p:stCondLst>
                                        </p:cTn>
                                        <p:tgtEl>
                                          <p:spTgt spid="33"/>
                                        </p:tgtEl>
                                        <p:attrNameLst>
                                          <p:attrName>style.visibility</p:attrName>
                                        </p:attrNameLst>
                                      </p:cBhvr>
                                      <p:to>
                                        <p:strVal val="visible"/>
                                      </p:to>
                                    </p:set>
                                    <p:animEffect transition="in" filter="wipe(up)">
                                      <p:cBhvr>
                                        <p:cTn id="149" dur="1000"/>
                                        <p:tgtEl>
                                          <p:spTgt spid="33"/>
                                        </p:tgtEl>
                                      </p:cBhvr>
                                    </p:animEffect>
                                  </p:childTnLst>
                                </p:cTn>
                              </p:par>
                            </p:childTnLst>
                          </p:cTn>
                        </p:par>
                      </p:childTnLst>
                    </p:cTn>
                  </p:par>
                  <p:par>
                    <p:cTn id="150" fill="hold">
                      <p:stCondLst>
                        <p:cond delay="indefinite"/>
                      </p:stCondLst>
                      <p:childTnLst>
                        <p:par>
                          <p:cTn id="151" fill="hold">
                            <p:stCondLst>
                              <p:cond delay="0"/>
                            </p:stCondLst>
                            <p:childTnLst>
                              <p:par>
                                <p:cTn id="152" presetID="38" presetClass="entr" presetSubtype="0" accel="50000" fill="hold" grpId="0" nodeType="clickEffect">
                                  <p:stCondLst>
                                    <p:cond delay="0"/>
                                  </p:stCondLst>
                                  <p:iterate type="lt">
                                    <p:tmPct val="50000"/>
                                  </p:iterate>
                                  <p:childTnLst>
                                    <p:set>
                                      <p:cBhvr>
                                        <p:cTn id="153" dur="1" fill="hold">
                                          <p:stCondLst>
                                            <p:cond delay="0"/>
                                          </p:stCondLst>
                                        </p:cTn>
                                        <p:tgtEl>
                                          <p:spTgt spid="34850"/>
                                        </p:tgtEl>
                                        <p:attrNameLst>
                                          <p:attrName>style.visibility</p:attrName>
                                        </p:attrNameLst>
                                      </p:cBhvr>
                                      <p:to>
                                        <p:strVal val="visible"/>
                                      </p:to>
                                    </p:set>
                                    <p:set>
                                      <p:cBhvr>
                                        <p:cTn id="154" dur="455" fill="hold">
                                          <p:stCondLst>
                                            <p:cond delay="0"/>
                                          </p:stCondLst>
                                        </p:cTn>
                                        <p:tgtEl>
                                          <p:spTgt spid="34850"/>
                                        </p:tgtEl>
                                        <p:attrNameLst>
                                          <p:attrName>style.rotation</p:attrName>
                                        </p:attrNameLst>
                                      </p:cBhvr>
                                      <p:to>
                                        <p:strVal val="-45.0"/>
                                      </p:to>
                                    </p:set>
                                    <p:anim calcmode="lin" valueType="num">
                                      <p:cBhvr>
                                        <p:cTn id="155" dur="455" fill="hold">
                                          <p:stCondLst>
                                            <p:cond delay="455"/>
                                          </p:stCondLst>
                                        </p:cTn>
                                        <p:tgtEl>
                                          <p:spTgt spid="34850"/>
                                        </p:tgtEl>
                                        <p:attrNameLst>
                                          <p:attrName>style.rotation</p:attrName>
                                        </p:attrNameLst>
                                      </p:cBhvr>
                                      <p:tavLst>
                                        <p:tav tm="0">
                                          <p:val>
                                            <p:fltVal val="-45"/>
                                          </p:val>
                                        </p:tav>
                                        <p:tav tm="69900">
                                          <p:val>
                                            <p:fltVal val="45"/>
                                          </p:val>
                                        </p:tav>
                                        <p:tav tm="100000">
                                          <p:val>
                                            <p:fltVal val="0"/>
                                          </p:val>
                                        </p:tav>
                                      </p:tavLst>
                                    </p:anim>
                                    <p:anim calcmode="lin" valueType="num">
                                      <p:cBhvr>
                                        <p:cTn id="156" dur="455" fill="hold">
                                          <p:stCondLst>
                                            <p:cond delay="0"/>
                                          </p:stCondLst>
                                        </p:cTn>
                                        <p:tgtEl>
                                          <p:spTgt spid="34850"/>
                                        </p:tgtEl>
                                        <p:attrNameLst>
                                          <p:attrName>ppt_y</p:attrName>
                                        </p:attrNameLst>
                                      </p:cBhvr>
                                      <p:tavLst>
                                        <p:tav tm="0">
                                          <p:val>
                                            <p:strVal val="#ppt_y-1"/>
                                          </p:val>
                                        </p:tav>
                                        <p:tav tm="100000">
                                          <p:val>
                                            <p:strVal val="#ppt_y-(0.354*#ppt_w-0.172*#ppt_h)"/>
                                          </p:val>
                                        </p:tav>
                                      </p:tavLst>
                                    </p:anim>
                                    <p:anim calcmode="lin" valueType="num">
                                      <p:cBhvr>
                                        <p:cTn id="157" dur="156" decel="50000" autoRev="1" fill="hold">
                                          <p:stCondLst>
                                            <p:cond delay="455"/>
                                          </p:stCondLst>
                                        </p:cTn>
                                        <p:tgtEl>
                                          <p:spTgt spid="34850"/>
                                        </p:tgtEl>
                                        <p:attrNameLst>
                                          <p:attrName>ppt_y</p:attrName>
                                        </p:attrNameLst>
                                      </p:cBhvr>
                                      <p:tavLst>
                                        <p:tav tm="0">
                                          <p:val>
                                            <p:strVal val="#ppt_y-(0.354*#ppt_w-0.172*#ppt_h)"/>
                                          </p:val>
                                        </p:tav>
                                        <p:tav tm="100000">
                                          <p:val>
                                            <p:strVal val="#ppt_y-(0.354*#ppt_w-0.172*#ppt_h)-#ppt_h/2"/>
                                          </p:val>
                                        </p:tav>
                                      </p:tavLst>
                                    </p:anim>
                                    <p:anim calcmode="lin" valueType="num">
                                      <p:cBhvr>
                                        <p:cTn id="158" dur="136" fill="hold">
                                          <p:stCondLst>
                                            <p:cond delay="864"/>
                                          </p:stCondLst>
                                        </p:cTn>
                                        <p:tgtEl>
                                          <p:spTgt spid="34850"/>
                                        </p:tgtEl>
                                        <p:attrNameLst>
                                          <p:attrName>ppt_y</p:attrName>
                                        </p:attrNameLst>
                                      </p:cBhvr>
                                      <p:tavLst>
                                        <p:tav tm="0">
                                          <p:val>
                                            <p:strVal val="#ppt_y-(0.354*#ppt_w-0.172*#ppt_h)"/>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2" presetClass="entr" presetSubtype="8" fill="hold" nodeType="clickEffect">
                                  <p:stCondLst>
                                    <p:cond delay="0"/>
                                  </p:stCondLst>
                                  <p:childTnLst>
                                    <p:set>
                                      <p:cBhvr>
                                        <p:cTn id="162" dur="1" fill="hold">
                                          <p:stCondLst>
                                            <p:cond delay="0"/>
                                          </p:stCondLst>
                                        </p:cTn>
                                        <p:tgtEl>
                                          <p:spTgt spid="41"/>
                                        </p:tgtEl>
                                        <p:attrNameLst>
                                          <p:attrName>style.visibility</p:attrName>
                                        </p:attrNameLst>
                                      </p:cBhvr>
                                      <p:to>
                                        <p:strVal val="visible"/>
                                      </p:to>
                                    </p:set>
                                    <p:animEffect transition="in" filter="wipe(left)">
                                      <p:cBhvr>
                                        <p:cTn id="163" dur="3000"/>
                                        <p:tgtEl>
                                          <p:spTgt spid="41"/>
                                        </p:tgtEl>
                                      </p:cBhvr>
                                    </p:animEffect>
                                  </p:childTnLst>
                                </p:cTn>
                              </p:par>
                            </p:childTnLst>
                          </p:cTn>
                        </p:par>
                      </p:childTnLst>
                    </p:cTn>
                  </p:par>
                  <p:par>
                    <p:cTn id="164" fill="hold">
                      <p:stCondLst>
                        <p:cond delay="indefinite"/>
                      </p:stCondLst>
                      <p:childTnLst>
                        <p:par>
                          <p:cTn id="165" fill="hold">
                            <p:stCondLst>
                              <p:cond delay="0"/>
                            </p:stCondLst>
                            <p:childTnLst>
                              <p:par>
                                <p:cTn id="166" presetID="55" presetClass="entr" presetSubtype="0" fill="hold" grpId="0" nodeType="clickEffect">
                                  <p:stCondLst>
                                    <p:cond delay="0"/>
                                  </p:stCondLst>
                                  <p:childTnLst>
                                    <p:set>
                                      <p:cBhvr>
                                        <p:cTn id="167" dur="1" fill="hold">
                                          <p:stCondLst>
                                            <p:cond delay="0"/>
                                          </p:stCondLst>
                                        </p:cTn>
                                        <p:tgtEl>
                                          <p:spTgt spid="43"/>
                                        </p:tgtEl>
                                        <p:attrNameLst>
                                          <p:attrName>style.visibility</p:attrName>
                                        </p:attrNameLst>
                                      </p:cBhvr>
                                      <p:to>
                                        <p:strVal val="visible"/>
                                      </p:to>
                                    </p:set>
                                    <p:anim calcmode="lin" valueType="num">
                                      <p:cBhvr>
                                        <p:cTn id="168" dur="1000" fill="hold"/>
                                        <p:tgtEl>
                                          <p:spTgt spid="43"/>
                                        </p:tgtEl>
                                        <p:attrNameLst>
                                          <p:attrName>ppt_w</p:attrName>
                                        </p:attrNameLst>
                                      </p:cBhvr>
                                      <p:tavLst>
                                        <p:tav tm="0">
                                          <p:val>
                                            <p:strVal val="#ppt_w*0.70"/>
                                          </p:val>
                                        </p:tav>
                                        <p:tav tm="100000">
                                          <p:val>
                                            <p:strVal val="#ppt_w"/>
                                          </p:val>
                                        </p:tav>
                                      </p:tavLst>
                                    </p:anim>
                                    <p:anim calcmode="lin" valueType="num">
                                      <p:cBhvr>
                                        <p:cTn id="169" dur="1000" fill="hold"/>
                                        <p:tgtEl>
                                          <p:spTgt spid="43"/>
                                        </p:tgtEl>
                                        <p:attrNameLst>
                                          <p:attrName>ppt_h</p:attrName>
                                        </p:attrNameLst>
                                      </p:cBhvr>
                                      <p:tavLst>
                                        <p:tav tm="0">
                                          <p:val>
                                            <p:strVal val="#ppt_h"/>
                                          </p:val>
                                        </p:tav>
                                        <p:tav tm="100000">
                                          <p:val>
                                            <p:strVal val="#ppt_h"/>
                                          </p:val>
                                        </p:tav>
                                      </p:tavLst>
                                    </p:anim>
                                    <p:animEffect transition="in" filter="fade">
                                      <p:cBhvr>
                                        <p:cTn id="170" dur="1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p:bldP spid="45064" grpId="0"/>
      <p:bldP spid="45065" grpId="0"/>
      <p:bldP spid="45073" grpId="0"/>
      <p:bldP spid="34836" grpId="0"/>
      <p:bldP spid="3" grpId="0"/>
      <p:bldP spid="7" grpId="0"/>
      <p:bldP spid="34848" grpId="0"/>
      <p:bldP spid="34850" grpId="0"/>
      <p:bldP spid="34853" grpId="0" animBg="1"/>
      <p:bldP spid="34853" grpId="1" animBg="1"/>
      <p:bldP spid="34854" grpId="0" animBg="1"/>
      <p:bldP spid="34854" grpId="1" animBg="1"/>
      <p:bldP spid="28" grpId="0"/>
      <p:bldP spid="35" grpId="0"/>
      <p:bldP spid="36" grpId="0"/>
      <p:bldP spid="37" grpId="0"/>
      <p:bldP spid="4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22"/>
          <p:cNvGrpSpPr/>
          <p:nvPr/>
        </p:nvGrpSpPr>
        <p:grpSpPr bwMode="auto">
          <a:xfrm>
            <a:off x="685800" y="2362200"/>
            <a:ext cx="5562600" cy="4329113"/>
            <a:chOff x="432" y="1488"/>
            <a:chExt cx="3504" cy="2727"/>
          </a:xfrm>
        </p:grpSpPr>
        <p:sp>
          <p:nvSpPr>
            <p:cNvPr id="42011"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12"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42013" name="Group 7"/>
            <p:cNvGrpSpPr/>
            <p:nvPr/>
          </p:nvGrpSpPr>
          <p:grpSpPr bwMode="auto">
            <a:xfrm>
              <a:off x="711" y="1584"/>
              <a:ext cx="3033" cy="2305"/>
              <a:chOff x="711" y="1584"/>
              <a:chExt cx="3033" cy="2305"/>
            </a:xfrm>
          </p:grpSpPr>
          <p:sp>
            <p:nvSpPr>
              <p:cNvPr id="42014"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15"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42009"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10"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grpSp>
        <p:nvGrpSpPr>
          <p:cNvPr id="28695" name="Group 23"/>
          <p:cNvGrpSpPr/>
          <p:nvPr/>
        </p:nvGrpSpPr>
        <p:grpSpPr bwMode="auto">
          <a:xfrm>
            <a:off x="1295400" y="2971800"/>
            <a:ext cx="4933950" cy="2741613"/>
            <a:chOff x="1200" y="1632"/>
            <a:chExt cx="2357" cy="1920"/>
          </a:xfrm>
        </p:grpSpPr>
        <p:sp>
          <p:nvSpPr>
            <p:cNvPr id="42007"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42008"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42005"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06"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6" name="Group 24"/>
          <p:cNvGrpSpPr/>
          <p:nvPr/>
        </p:nvGrpSpPr>
        <p:grpSpPr bwMode="auto">
          <a:xfrm>
            <a:off x="2725738" y="2057400"/>
            <a:ext cx="4419600" cy="2652713"/>
            <a:chOff x="1200" y="1680"/>
            <a:chExt cx="2784" cy="1671"/>
          </a:xfrm>
        </p:grpSpPr>
        <p:sp>
          <p:nvSpPr>
            <p:cNvPr id="42003"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004"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 name="Nadpis 1"/>
          <p:cNvSpPr>
            <a:spLocks noGrp="1"/>
          </p:cNvSpPr>
          <p:nvPr>
            <p:ph type="title"/>
          </p:nvPr>
        </p:nvSpPr>
        <p:spPr/>
        <p:txBody>
          <a:bodyPr>
            <a:noAutofit/>
          </a:bodyPr>
          <a:lstStyle/>
          <a:p>
            <a:r>
              <a:rPr lang="cs-CZ" sz="2800" b="1" dirty="0"/>
              <a:t>Expanzivní fiskální politika při plném využití zdrojů</a:t>
            </a:r>
            <a:endParaRPr lang="cs-CZ" sz="2800" b="1" dirty="0"/>
          </a:p>
        </p:txBody>
      </p:sp>
      <p:sp>
        <p:nvSpPr>
          <p:cNvPr id="4" name="Zástupný text 3"/>
          <p:cNvSpPr>
            <a:spLocks noGrp="1"/>
          </p:cNvSpPr>
          <p:nvPr>
            <p:ph type="body" idx="1"/>
          </p:nvPr>
        </p:nvSpPr>
        <p:spPr/>
        <p:txBody>
          <a:bodyPr/>
          <a:lstStyle/>
          <a:p>
            <a:endParaRPr lang="cs-CZ"/>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36/50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Účinky fiskální politiky</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 dvou časových horizontech rozlišujeme:</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Krátkodobé účinky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 předpokladu, že v ekonomice nejsou plně využity zdroje a vláda s cílem zlepšit využití zdrojů uplatní expanzivní politiku</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Dlouhodobé účinky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expanzivní fiskální politika neovlivní úroveň reálného produktu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Y0 = Y1 = 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zaměstnanosti, zvýší se cenová hladina.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37/50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44035" name="Group 22"/>
          <p:cNvGrpSpPr/>
          <p:nvPr/>
        </p:nvGrpSpPr>
        <p:grpSpPr bwMode="auto">
          <a:xfrm>
            <a:off x="685800" y="2362200"/>
            <a:ext cx="5562600" cy="4329113"/>
            <a:chOff x="432" y="1488"/>
            <a:chExt cx="3504" cy="2727"/>
          </a:xfrm>
        </p:grpSpPr>
        <p:sp>
          <p:nvSpPr>
            <p:cNvPr id="44054"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5"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44056" name="Group 7"/>
            <p:cNvGrpSpPr/>
            <p:nvPr/>
          </p:nvGrpSpPr>
          <p:grpSpPr bwMode="auto">
            <a:xfrm>
              <a:off x="711" y="1584"/>
              <a:ext cx="3033" cy="2305"/>
              <a:chOff x="711" y="1584"/>
              <a:chExt cx="3033" cy="2305"/>
            </a:xfrm>
          </p:grpSpPr>
          <p:sp>
            <p:nvSpPr>
              <p:cNvPr id="44057"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8"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2470150" y="3473450"/>
            <a:ext cx="4419600" cy="2652713"/>
            <a:chOff x="1200" y="1680"/>
            <a:chExt cx="2784" cy="1671"/>
          </a:xfrm>
        </p:grpSpPr>
        <p:sp>
          <p:nvSpPr>
            <p:cNvPr id="44052" name="Freeform 10"/>
            <p:cNvSpPr/>
            <p:nvPr/>
          </p:nvSpPr>
          <p:spPr bwMode="auto">
            <a:xfrm>
              <a:off x="1200" y="1680"/>
              <a:ext cx="2064" cy="1536"/>
            </a:xfrm>
            <a:custGeom>
              <a:avLst/>
              <a:gdLst>
                <a:gd name="T0" fmla="*/ 0 w 1632"/>
                <a:gd name="T1" fmla="*/ 0 h 1776"/>
                <a:gd name="T2" fmla="*/ 8140 w 1632"/>
                <a:gd name="T3" fmla="*/ 196 h 1776"/>
                <a:gd name="T4" fmla="*/ 34563 w 1632"/>
                <a:gd name="T5" fmla="*/ 269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3"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a:off x="1128713" y="5438775"/>
            <a:ext cx="2452687"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44513" y="5126038"/>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590800" y="2165350"/>
            <a:ext cx="1371600" cy="4006850"/>
            <a:chOff x="1619" y="1364"/>
            <a:chExt cx="864" cy="2524"/>
          </a:xfrm>
        </p:grpSpPr>
        <p:sp>
          <p:nvSpPr>
            <p:cNvPr id="44050"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51" name="Text Box 19"/>
            <p:cNvSpPr txBox="1">
              <a:spLocks noChangeArrowheads="1"/>
            </p:cNvSpPr>
            <p:nvPr/>
          </p:nvSpPr>
          <p:spPr bwMode="auto">
            <a:xfrm>
              <a:off x="1619" y="1364"/>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602038" y="50038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6" name="Group 24"/>
          <p:cNvGrpSpPr/>
          <p:nvPr/>
        </p:nvGrpSpPr>
        <p:grpSpPr bwMode="auto">
          <a:xfrm>
            <a:off x="2855913" y="2630488"/>
            <a:ext cx="4419600" cy="2652712"/>
            <a:chOff x="1200" y="1680"/>
            <a:chExt cx="2784" cy="1671"/>
          </a:xfrm>
        </p:grpSpPr>
        <p:sp>
          <p:nvSpPr>
            <p:cNvPr id="44048" name="Freeform 10"/>
            <p:cNvSpPr/>
            <p:nvPr/>
          </p:nvSpPr>
          <p:spPr bwMode="auto">
            <a:xfrm>
              <a:off x="1200" y="1680"/>
              <a:ext cx="2064" cy="1536"/>
            </a:xfrm>
            <a:custGeom>
              <a:avLst/>
              <a:gdLst>
                <a:gd name="T0" fmla="*/ 0 w 1632"/>
                <a:gd name="T1" fmla="*/ 0 h 1776"/>
                <a:gd name="T2" fmla="*/ 8140 w 1632"/>
                <a:gd name="T3" fmla="*/ 196 h 1776"/>
                <a:gd name="T4" fmla="*/ 34563 w 1632"/>
                <a:gd name="T5" fmla="*/ 269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4049"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sp>
        <p:nvSpPr>
          <p:cNvPr id="30" name="Line 15"/>
          <p:cNvSpPr>
            <a:spLocks noChangeShapeType="1"/>
          </p:cNvSpPr>
          <p:nvPr/>
        </p:nvSpPr>
        <p:spPr bwMode="auto">
          <a:xfrm flipH="1">
            <a:off x="1143000" y="4392613"/>
            <a:ext cx="2355850"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19113" y="4078288"/>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cxnSp>
        <p:nvCxnSpPr>
          <p:cNvPr id="3" name="Přímá spojnice se šipkou 2"/>
          <p:cNvCxnSpPr/>
          <p:nvPr/>
        </p:nvCxnSpPr>
        <p:spPr>
          <a:xfrm flipV="1">
            <a:off x="319088" y="4375150"/>
            <a:ext cx="0" cy="9937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3649663" y="390048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 name="Nadpis 1"/>
          <p:cNvSpPr>
            <a:spLocks noGrp="1"/>
          </p:cNvSpPr>
          <p:nvPr>
            <p:ph type="title"/>
          </p:nvPr>
        </p:nvSpPr>
        <p:spPr/>
        <p:txBody>
          <a:bodyPr>
            <a:noAutofit/>
          </a:bodyPr>
          <a:lstStyle/>
          <a:p>
            <a:r>
              <a:rPr lang="cs-CZ" sz="3200" b="1" dirty="0"/>
              <a:t>Dlouhodobé účinky expanzivní fiskální politiky</a:t>
            </a:r>
            <a:endParaRPr lang="cs-CZ" sz="3200" b="1" dirty="0"/>
          </a:p>
        </p:txBody>
      </p:sp>
      <p:sp>
        <p:nvSpPr>
          <p:cNvPr id="2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38/50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8696"/>
                                        </p:tgtEl>
                                        <p:attrNameLst>
                                          <p:attrName>style.visibility</p:attrName>
                                        </p:attrNameLst>
                                      </p:cBhvr>
                                      <p:to>
                                        <p:strVal val="visible"/>
                                      </p:to>
                                    </p:set>
                                    <p:animEffect transition="in" filter="wipe(up)">
                                      <p:cBhvr>
                                        <p:cTn id="7" dur="500"/>
                                        <p:tgtEl>
                                          <p:spTgt spid="2869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8697"/>
                                        </p:tgtEl>
                                        <p:attrNameLst>
                                          <p:attrName>style.visibility</p:attrName>
                                        </p:attrNameLst>
                                      </p:cBhvr>
                                      <p:to>
                                        <p:strVal val="visible"/>
                                      </p:to>
                                    </p:set>
                                    <p:animEffect transition="in" filter="wipe(down)">
                                      <p:cBhvr>
                                        <p:cTn id="12" dur="500"/>
                                        <p:tgtEl>
                                          <p:spTgt spid="28697"/>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89"/>
                                        </p:tgtEl>
                                        <p:attrNameLst>
                                          <p:attrName>style.visibility</p:attrName>
                                        </p:attrNameLst>
                                      </p:cBhvr>
                                      <p:to>
                                        <p:strVal val="visible"/>
                                      </p:to>
                                    </p:set>
                                    <p:set>
                                      <p:cBhvr>
                                        <p:cTn id="17" dur="455" fill="hold">
                                          <p:stCondLst>
                                            <p:cond delay="0"/>
                                          </p:stCondLst>
                                        </p:cTn>
                                        <p:tgtEl>
                                          <p:spTgt spid="28689"/>
                                        </p:tgtEl>
                                        <p:attrNameLst>
                                          <p:attrName>style.rotation</p:attrName>
                                        </p:attrNameLst>
                                      </p:cBhvr>
                                      <p:to>
                                        <p:strVal val="-45.0"/>
                                      </p:to>
                                    </p:set>
                                    <p:anim calcmode="lin" valueType="num">
                                      <p:cBhvr>
                                        <p:cTn id="18"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8693"/>
                                        </p:tgtEl>
                                        <p:attrNameLst>
                                          <p:attrName>style.visibility</p:attrName>
                                        </p:attrNameLst>
                                      </p:cBhvr>
                                      <p:to>
                                        <p:strVal val="visible"/>
                                      </p:to>
                                    </p:set>
                                    <p:set>
                                      <p:cBhvr>
                                        <p:cTn id="26" dur="455" fill="hold">
                                          <p:stCondLst>
                                            <p:cond delay="0"/>
                                          </p:stCondLst>
                                        </p:cTn>
                                        <p:tgtEl>
                                          <p:spTgt spid="28693"/>
                                        </p:tgtEl>
                                        <p:attrNameLst>
                                          <p:attrName>style.rotation</p:attrName>
                                        </p:attrNameLst>
                                      </p:cBhvr>
                                      <p:to>
                                        <p:strVal val="-45.0"/>
                                      </p:to>
                                    </p:set>
                                    <p:anim calcmode="lin" valueType="num">
                                      <p:cBhvr>
                                        <p:cTn id="27"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8687"/>
                                        </p:tgtEl>
                                        <p:attrNameLst>
                                          <p:attrName>style.visibility</p:attrName>
                                        </p:attrNameLst>
                                      </p:cBhvr>
                                      <p:to>
                                        <p:strVal val="visible"/>
                                      </p:to>
                                    </p:set>
                                    <p:animEffect transition="in" filter="wipe(down)">
                                      <p:cBhvr>
                                        <p:cTn id="35" dur="500"/>
                                        <p:tgtEl>
                                          <p:spTgt spid="28687"/>
                                        </p:tgtEl>
                                      </p:cBhvr>
                                    </p:animEffect>
                                  </p:childTnLst>
                                </p:cTn>
                              </p:par>
                            </p:childTnLst>
                          </p:cTn>
                        </p:par>
                      </p:childTnLst>
                    </p:cTn>
                  </p:par>
                  <p:par>
                    <p:cTn id="36" fill="hold">
                      <p:stCondLst>
                        <p:cond delay="indefinite"/>
                      </p:stCondLst>
                      <p:childTnLst>
                        <p:par>
                          <p:cTn id="37" fill="hold">
                            <p:stCondLst>
                              <p:cond delay="0"/>
                            </p:stCondLst>
                            <p:childTnLst>
                              <p:par>
                                <p:cTn id="38" presetID="38" presetClass="entr" presetSubtype="0" accel="50000" fill="hold" grpId="0" nodeType="clickEffect">
                                  <p:stCondLst>
                                    <p:cond delay="0"/>
                                  </p:stCondLst>
                                  <p:iterate type="lt">
                                    <p:tmPct val="50000"/>
                                  </p:iterate>
                                  <p:childTnLst>
                                    <p:set>
                                      <p:cBhvr>
                                        <p:cTn id="39" dur="1" fill="hold">
                                          <p:stCondLst>
                                            <p:cond delay="0"/>
                                          </p:stCondLst>
                                        </p:cTn>
                                        <p:tgtEl>
                                          <p:spTgt spid="28688"/>
                                        </p:tgtEl>
                                        <p:attrNameLst>
                                          <p:attrName>style.visibility</p:attrName>
                                        </p:attrNameLst>
                                      </p:cBhvr>
                                      <p:to>
                                        <p:strVal val="visible"/>
                                      </p:to>
                                    </p:set>
                                    <p:set>
                                      <p:cBhvr>
                                        <p:cTn id="40" dur="455" fill="hold">
                                          <p:stCondLst>
                                            <p:cond delay="0"/>
                                          </p:stCondLst>
                                        </p:cTn>
                                        <p:tgtEl>
                                          <p:spTgt spid="28688"/>
                                        </p:tgtEl>
                                        <p:attrNameLst>
                                          <p:attrName>style.rotation</p:attrName>
                                        </p:attrNameLst>
                                      </p:cBhvr>
                                      <p:to>
                                        <p:strVal val="-45.0"/>
                                      </p:to>
                                    </p:set>
                                    <p:anim calcmode="lin" valueType="num">
                                      <p:cBhvr>
                                        <p:cTn id="41"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2"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3"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4"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wipe(up)">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wipe(down)">
                                      <p:cBhvr>
                                        <p:cTn id="54" dur="500"/>
                                        <p:tgtEl>
                                          <p:spTgt spid="30"/>
                                        </p:tgtEl>
                                      </p:cBhvr>
                                    </p:animEffect>
                                  </p:childTnLst>
                                </p:cTn>
                              </p:par>
                            </p:childTnLst>
                          </p:cTn>
                        </p:par>
                      </p:childTnLst>
                    </p:cTn>
                  </p:par>
                  <p:par>
                    <p:cTn id="55" fill="hold">
                      <p:stCondLst>
                        <p:cond delay="indefinite"/>
                      </p:stCondLst>
                      <p:childTnLst>
                        <p:par>
                          <p:cTn id="56" fill="hold">
                            <p:stCondLst>
                              <p:cond delay="0"/>
                            </p:stCondLst>
                            <p:childTnLst>
                              <p:par>
                                <p:cTn id="57" presetID="38" presetClass="entr" presetSubtype="0" accel="50000" fill="hold" grpId="0" nodeType="clickEffect">
                                  <p:stCondLst>
                                    <p:cond delay="0"/>
                                  </p:stCondLst>
                                  <p:iterate type="lt">
                                    <p:tmPct val="50000"/>
                                  </p:iterate>
                                  <p:childTnLst>
                                    <p:set>
                                      <p:cBhvr>
                                        <p:cTn id="58" dur="1" fill="hold">
                                          <p:stCondLst>
                                            <p:cond delay="0"/>
                                          </p:stCondLst>
                                        </p:cTn>
                                        <p:tgtEl>
                                          <p:spTgt spid="32"/>
                                        </p:tgtEl>
                                        <p:attrNameLst>
                                          <p:attrName>style.visibility</p:attrName>
                                        </p:attrNameLst>
                                      </p:cBhvr>
                                      <p:to>
                                        <p:strVal val="visible"/>
                                      </p:to>
                                    </p:set>
                                    <p:set>
                                      <p:cBhvr>
                                        <p:cTn id="59" dur="455" fill="hold">
                                          <p:stCondLst>
                                            <p:cond delay="0"/>
                                          </p:stCondLst>
                                        </p:cTn>
                                        <p:tgtEl>
                                          <p:spTgt spid="32"/>
                                        </p:tgtEl>
                                        <p:attrNameLst>
                                          <p:attrName>style.rotation</p:attrName>
                                        </p:attrNameLst>
                                      </p:cBhvr>
                                      <p:to>
                                        <p:strVal val="-45.0"/>
                                      </p:to>
                                    </p:set>
                                    <p:anim calcmode="lin" valueType="num">
                                      <p:cBhvr>
                                        <p:cTn id="60"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61"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62"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63"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8" presetClass="entr" presetSubtype="0" accel="50000" fill="hold" grpId="0" nodeType="clickEffect">
                                  <p:stCondLst>
                                    <p:cond delay="0"/>
                                  </p:stCondLst>
                                  <p:iterate type="lt">
                                    <p:tmPct val="50000"/>
                                  </p:iterate>
                                  <p:childTnLst>
                                    <p:set>
                                      <p:cBhvr>
                                        <p:cTn id="67" dur="1" fill="hold">
                                          <p:stCondLst>
                                            <p:cond delay="0"/>
                                          </p:stCondLst>
                                        </p:cTn>
                                        <p:tgtEl>
                                          <p:spTgt spid="40"/>
                                        </p:tgtEl>
                                        <p:attrNameLst>
                                          <p:attrName>style.visibility</p:attrName>
                                        </p:attrNameLst>
                                      </p:cBhvr>
                                      <p:to>
                                        <p:strVal val="visible"/>
                                      </p:to>
                                    </p:set>
                                    <p:set>
                                      <p:cBhvr>
                                        <p:cTn id="68" dur="455" fill="hold">
                                          <p:stCondLst>
                                            <p:cond delay="0"/>
                                          </p:stCondLst>
                                        </p:cTn>
                                        <p:tgtEl>
                                          <p:spTgt spid="40"/>
                                        </p:tgtEl>
                                        <p:attrNameLst>
                                          <p:attrName>style.rotation</p:attrName>
                                        </p:attrNameLst>
                                      </p:cBhvr>
                                      <p:to>
                                        <p:strVal val="-45.0"/>
                                      </p:to>
                                    </p:set>
                                    <p:anim calcmode="lin" valueType="num">
                                      <p:cBhvr>
                                        <p:cTn id="69"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70"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71"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72"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wipe(down)">
                                      <p:cBhvr>
                                        <p:cTn id="7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32" grpId="0"/>
      <p:bldP spid="4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Vytěsňovací efekt</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Expanzivní fiskální politika snižuje úroveň soukromých investičních výdajů,</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Ø"/>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pokud pokles investičních výdajů odpovídá fiskální expanzi při nezměněné velikosti složek agregátní poptávky se nemění velikost produktu = ÚPLNÝ VYTĚSŇOVACÍ EFEKT,</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 dlouhodobého hlediska fiskální expanze nemění Y a zaměstnanosti, zvyšuje P a i, snižuje úroveň soukromých investičních výdajů.</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39/50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405C179-CFDE-4D53-90FB-2FF944D198E1}" type="slidenum">
              <a:rPr lang="cs-CZ" altLang="cs-CZ" sz="1400" smtClean="0"/>
            </a:fld>
            <a:endParaRPr lang="cs-CZ" altLang="cs-CZ" sz="1400"/>
          </a:p>
        </p:txBody>
      </p:sp>
      <p:sp>
        <p:nvSpPr>
          <p:cNvPr id="29699" name="Rectangle 2"/>
          <p:cNvSpPr>
            <a:spLocks noGrp="1" noChangeArrowheads="1"/>
          </p:cNvSpPr>
          <p:nvPr>
            <p:ph type="title"/>
          </p:nvPr>
        </p:nvSpPr>
        <p:spPr>
          <a:xfrm>
            <a:off x="663575" y="511175"/>
            <a:ext cx="8229600" cy="642937"/>
          </a:xfrm>
        </p:spPr>
        <p:txBody>
          <a:bodyPr/>
          <a:lstStyle/>
          <a:p>
            <a:pPr eaLnBrk="1" hangingPunct="1"/>
            <a:r>
              <a:rPr lang="cs-CZ" altLang="cs-CZ" sz="3200" b="1" dirty="0">
                <a:solidFill>
                  <a:srgbClr val="CC0000"/>
                </a:solidFill>
              </a:rPr>
              <a:t>Vytěsňovací efekt (</a:t>
            </a:r>
            <a:r>
              <a:rPr lang="cs-CZ" altLang="cs-CZ" sz="3200" b="1" i="1" dirty="0" err="1">
                <a:solidFill>
                  <a:srgbClr val="CC0000"/>
                </a:solidFill>
              </a:rPr>
              <a:t>crowding</a:t>
            </a:r>
            <a:r>
              <a:rPr lang="cs-CZ" altLang="cs-CZ" sz="3200" b="1" i="1" dirty="0">
                <a:solidFill>
                  <a:srgbClr val="CC0000"/>
                </a:solidFill>
              </a:rPr>
              <a:t> out </a:t>
            </a:r>
            <a:r>
              <a:rPr lang="cs-CZ" altLang="cs-CZ" sz="3200" b="1" i="1" dirty="0" err="1">
                <a:solidFill>
                  <a:srgbClr val="CC0000"/>
                </a:solidFill>
              </a:rPr>
              <a:t>effect</a:t>
            </a:r>
            <a:r>
              <a:rPr lang="cs-CZ" altLang="cs-CZ" sz="3200" b="1" dirty="0">
                <a:solidFill>
                  <a:srgbClr val="CC0000"/>
                </a:solidFill>
              </a:rPr>
              <a:t>)</a:t>
            </a:r>
            <a:r>
              <a:rPr lang="cs-CZ" altLang="cs-CZ" sz="3200" b="1" dirty="0"/>
              <a:t> </a:t>
            </a:r>
            <a:endParaRPr lang="cs-CZ" altLang="cs-CZ" sz="3200" b="1" dirty="0"/>
          </a:p>
        </p:txBody>
      </p:sp>
      <p:sp>
        <p:nvSpPr>
          <p:cNvPr id="29700" name="Rectangle 3"/>
          <p:cNvSpPr>
            <a:spLocks noGrp="1" noChangeArrowheads="1"/>
          </p:cNvSpPr>
          <p:nvPr>
            <p:ph type="body" idx="1"/>
          </p:nvPr>
        </p:nvSpPr>
        <p:spPr>
          <a:xfrm>
            <a:off x="250825" y="1273175"/>
            <a:ext cx="4465638" cy="5035550"/>
          </a:xfrm>
        </p:spPr>
        <p:txBody>
          <a:bodyPr/>
          <a:lstStyle/>
          <a:p>
            <a:pPr marL="0" indent="0" eaLnBrk="1" hangingPunct="1">
              <a:lnSpc>
                <a:spcPct val="130000"/>
              </a:lnSpc>
              <a:buFontTx/>
              <a:buNone/>
            </a:pPr>
            <a:r>
              <a:rPr lang="cs-CZ" altLang="cs-CZ" sz="2000" b="1" dirty="0">
                <a:highlight>
                  <a:srgbClr val="FFFF00"/>
                </a:highlight>
              </a:rPr>
              <a:t>PŘÍMÝ</a:t>
            </a:r>
            <a:r>
              <a:rPr lang="cs-CZ" altLang="cs-CZ" sz="2000" dirty="0">
                <a:highlight>
                  <a:srgbClr val="FFFF00"/>
                </a:highlight>
              </a:rPr>
              <a:t> </a:t>
            </a:r>
            <a:r>
              <a:rPr lang="cs-CZ" altLang="cs-CZ" sz="2000" dirty="0"/>
              <a:t>– vláda si půjčuje na zvýšené státní výdaje a tím přímo nahradí (vytěsní) objem dostupných úvěrů soukromým investorům </a:t>
            </a:r>
            <a:endParaRPr lang="cs-CZ" altLang="cs-CZ" sz="2000" dirty="0"/>
          </a:p>
          <a:p>
            <a:pPr marL="0" indent="0" eaLnBrk="1" hangingPunct="1">
              <a:lnSpc>
                <a:spcPct val="130000"/>
              </a:lnSpc>
              <a:buFontTx/>
              <a:buNone/>
            </a:pPr>
            <a:r>
              <a:rPr lang="cs-CZ" altLang="cs-CZ" sz="2000" b="1" dirty="0">
                <a:highlight>
                  <a:srgbClr val="FFFF00"/>
                </a:highlight>
              </a:rPr>
              <a:t>NEPŘÍMÝ</a:t>
            </a:r>
            <a:r>
              <a:rPr lang="cs-CZ" altLang="cs-CZ" sz="2000" dirty="0"/>
              <a:t> – vláda vydává dluhopisy (aby financovala státní dluh) a prodává je na finančních trzích za vyšší úrokové sazby než jsou nabízené soukromými firmami. Investoři kupují vládní dluhopisy místo soukromých – firmy tak nezískají finance na rozvoj (jejich výdaje jsou vytěsněny).</a:t>
            </a:r>
            <a:endParaRPr lang="cs-CZ" altLang="cs-CZ" sz="2000" dirty="0"/>
          </a:p>
        </p:txBody>
      </p:sp>
      <p:sp>
        <p:nvSpPr>
          <p:cNvPr id="29701" name="TextovéPole 6"/>
          <p:cNvSpPr txBox="1">
            <a:spLocks noChangeArrowheads="1"/>
          </p:cNvSpPr>
          <p:nvPr/>
        </p:nvSpPr>
        <p:spPr bwMode="auto">
          <a:xfrm>
            <a:off x="4716463" y="1193800"/>
            <a:ext cx="41767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cs-CZ" altLang="cs-CZ" sz="1800"/>
              <a:t>Vytěsnění soukromých investic emisí vládních dluhopisů </a:t>
            </a:r>
            <a:endParaRPr lang="cs-CZ" altLang="cs-CZ" sz="1800"/>
          </a:p>
        </p:txBody>
      </p:sp>
      <p:pic>
        <p:nvPicPr>
          <p:cNvPr id="29702" name="Obrázek 1"/>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572000" y="1989138"/>
            <a:ext cx="4562475"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Nástroje a cíle fiskální politiky</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20000"/>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Fiskální politika (FP) = součást hospodářské politiky státu</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 definice FP: </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R="0" lvl="0" indent="-457200" algn="just" defTabSz="914400" rtl="0" eaLnBrk="1" fontAlgn="base" latinLnBrk="0" hangingPunct="1">
              <a:lnSpc>
                <a:spcPct val="100000"/>
              </a:lnSpc>
              <a:spcBef>
                <a:spcPct val="20000"/>
              </a:spcBef>
              <a:spcAft>
                <a:spcPct val="0"/>
              </a:spcAft>
              <a:buClrTx/>
              <a:buSzPct val="80000"/>
              <a:buFont typeface="Wingdings" panose="05000000000000000000" pitchFamily="2" charset="2"/>
              <a:buChar char="v"/>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Využívání takových nástrojů, jako jsou </a:t>
            </a:r>
            <a:r>
              <a:rPr kumimoji="0" lang="cs-CZ" altLang="cs-CZ" sz="2800" b="1" i="0" u="none" strike="noStrike" kern="1200" cap="none" spc="0" normalizeH="0" baseline="0" noProof="0" dirty="0">
                <a:ln>
                  <a:noFill/>
                </a:ln>
                <a:solidFill>
                  <a:srgbClr val="FF0000"/>
                </a:solidFill>
                <a:effectLst/>
                <a:uLnTx/>
                <a:uFillTx/>
                <a:latin typeface="Calibri" panose="020F0502020204030204" pitchFamily="34" charset="0"/>
                <a:ea typeface="Consolas" panose="020B0609020204030204" pitchFamily="49" charset="0"/>
                <a:cs typeface="Calibri" panose="020F0502020204030204" pitchFamily="34" charset="0"/>
              </a:rPr>
              <a:t>výdaje ze státního rozpočtu, daně, cla, pravidla amortizace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apod. k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ovlivňování ekonomických procesů</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zejména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záměrné změny ve výdajích ze státního rozpočtu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v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daních</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 cílem uvést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ekonomiku do rovnováhy.  </a:t>
            </a:r>
            <a:endPar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Proces utváření daňové soustavy a veřejných výdajů s a přispět k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dvěma cíli: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utlumit výkyvy hospodářského cyklu </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zachování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rostoucí ekonomiky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 vysokou zaměstnaností bez vysoké a kolísavé inflace.</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0" y="1395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4" name="Rectangle 4"/>
          <p:cNvSpPr>
            <a:spLocks noChangeArrowheads="1"/>
          </p:cNvSpPr>
          <p:nvPr/>
        </p:nvSpPr>
        <p:spPr bwMode="auto">
          <a:xfrm>
            <a:off x="2185988"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5" name="Rectangle 5"/>
          <p:cNvSpPr>
            <a:spLocks noChangeArrowheads="1"/>
          </p:cNvSpPr>
          <p:nvPr/>
        </p:nvSpPr>
        <p:spPr bwMode="auto">
          <a:xfrm>
            <a:off x="2676525" y="1662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6" name="Rectangle 6"/>
          <p:cNvSpPr>
            <a:spLocks noChangeArrowheads="1"/>
          </p:cNvSpPr>
          <p:nvPr/>
        </p:nvSpPr>
        <p:spPr bwMode="auto">
          <a:xfrm>
            <a:off x="2767013" y="23479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7" name="Rectangle 7"/>
          <p:cNvSpPr>
            <a:spLocks noChangeArrowheads="1"/>
          </p:cNvSpPr>
          <p:nvPr/>
        </p:nvSpPr>
        <p:spPr bwMode="auto">
          <a:xfrm>
            <a:off x="2552700" y="2228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8" name="Rectangle 8"/>
          <p:cNvSpPr>
            <a:spLocks noChangeArrowheads="1"/>
          </p:cNvSpPr>
          <p:nvPr/>
        </p:nvSpPr>
        <p:spPr bwMode="auto">
          <a:xfrm>
            <a:off x="2767013" y="2381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89" name="Rectangle 9"/>
          <p:cNvSpPr>
            <a:spLocks noChangeArrowheads="1"/>
          </p:cNvSpPr>
          <p:nvPr/>
        </p:nvSpPr>
        <p:spPr bwMode="auto">
          <a:xfrm>
            <a:off x="2633663" y="23383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90" name="Rectangle 10"/>
          <p:cNvSpPr>
            <a:spLocks noChangeArrowheads="1"/>
          </p:cNvSpPr>
          <p:nvPr/>
        </p:nvSpPr>
        <p:spPr bwMode="auto">
          <a:xfrm>
            <a:off x="2590800" y="2200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091" name="Rectangle 11"/>
          <p:cNvSpPr>
            <a:spLocks noChangeArrowheads="1"/>
          </p:cNvSpPr>
          <p:nvPr/>
        </p:nvSpPr>
        <p:spPr bwMode="auto">
          <a:xfrm>
            <a:off x="2590800" y="2124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aphicFrame>
        <p:nvGraphicFramePr>
          <p:cNvPr id="164876" name="Object 12"/>
          <p:cNvGraphicFramePr>
            <a:graphicFrameLocks noChangeAspect="1"/>
          </p:cNvGraphicFramePr>
          <p:nvPr/>
        </p:nvGraphicFramePr>
        <p:xfrm>
          <a:off x="927970" y="1177131"/>
          <a:ext cx="7848600" cy="5372100"/>
        </p:xfrm>
        <a:graphic>
          <a:graphicData uri="http://schemas.openxmlformats.org/presentationml/2006/ole">
            <mc:AlternateContent xmlns:mc="http://schemas.openxmlformats.org/markup-compatibility/2006">
              <mc:Choice xmlns:v="urn:schemas-microsoft-com:vml" Requires="v">
                <p:oleObj spid="_x0000_s2052" name="obrázek" r:id="rId1" imgW="3962400" imgH="2724150" progId="Word.Picture.8">
                  <p:embed/>
                </p:oleObj>
              </mc:Choice>
              <mc:Fallback>
                <p:oleObj name="obrázek" r:id="rId1" imgW="3962400" imgH="2724150" progId="Word.Picture.8">
                  <p:embed/>
                  <p:pic>
                    <p:nvPicPr>
                      <p:cNvPr id="0" name="Object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970" y="1177131"/>
                        <a:ext cx="7848600" cy="537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Nadpis 1"/>
          <p:cNvSpPr>
            <a:spLocks noGrp="1"/>
          </p:cNvSpPr>
          <p:nvPr>
            <p:ph type="title"/>
          </p:nvPr>
        </p:nvSpPr>
        <p:spPr>
          <a:xfrm>
            <a:off x="457200" y="488514"/>
            <a:ext cx="8229600" cy="929123"/>
          </a:xfrm>
        </p:spPr>
        <p:txBody>
          <a:bodyPr>
            <a:noAutofit/>
          </a:bodyPr>
          <a:lstStyle/>
          <a:p>
            <a:r>
              <a:rPr lang="cs-CZ" sz="2400" b="1" dirty="0"/>
              <a:t>Dlouhodobé účinky expanzivní fiskální politiky – vytěsňovací efekt</a:t>
            </a:r>
            <a:endParaRPr lang="cs-CZ" sz="2400" b="1" dirty="0"/>
          </a:p>
        </p:txBody>
      </p:sp>
      <p:sp>
        <p:nvSpPr>
          <p:cNvPr id="15"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40/50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64876"/>
                                        </p:tgtEl>
                                        <p:attrNameLst>
                                          <p:attrName>style.visibility</p:attrName>
                                        </p:attrNameLst>
                                      </p:cBhvr>
                                      <p:to>
                                        <p:strVal val="visible"/>
                                      </p:to>
                                    </p:set>
                                    <p:anim calcmode="lin" valueType="num">
                                      <p:cBhvr>
                                        <p:cTn id="7" dur="500" fill="hold"/>
                                        <p:tgtEl>
                                          <p:spTgt spid="164876"/>
                                        </p:tgtEl>
                                        <p:attrNameLst>
                                          <p:attrName>ppt_w</p:attrName>
                                        </p:attrNameLst>
                                      </p:cBhvr>
                                      <p:tavLst>
                                        <p:tav tm="0">
                                          <p:val>
                                            <p:fltVal val="0"/>
                                          </p:val>
                                        </p:tav>
                                        <p:tav tm="100000">
                                          <p:val>
                                            <p:strVal val="#ppt_w"/>
                                          </p:val>
                                        </p:tav>
                                      </p:tavLst>
                                    </p:anim>
                                    <p:anim calcmode="lin" valueType="num">
                                      <p:cBhvr>
                                        <p:cTn id="8" dur="500" fill="hold"/>
                                        <p:tgtEl>
                                          <p:spTgt spid="1648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fld>
            <a:endParaRPr lang="cs-CZ" altLang="cs-CZ" sz="1400"/>
          </a:p>
        </p:txBody>
      </p:sp>
      <p:sp>
        <p:nvSpPr>
          <p:cNvPr id="30723" name="Rectangle 2"/>
          <p:cNvSpPr>
            <a:spLocks noGrp="1" noChangeArrowheads="1"/>
          </p:cNvSpPr>
          <p:nvPr>
            <p:ph type="title"/>
          </p:nvPr>
        </p:nvSpPr>
        <p:spPr>
          <a:xfrm>
            <a:off x="3696929" y="717089"/>
            <a:ext cx="4989871" cy="490537"/>
          </a:xfrm>
        </p:spPr>
        <p:txBody>
          <a:bodyPr>
            <a:normAutofit fontScale="90000"/>
          </a:bodyPr>
          <a:lstStyle/>
          <a:p>
            <a:pPr eaLnBrk="1" hangingPunct="1"/>
            <a:r>
              <a:rPr lang="cs-CZ" altLang="cs-CZ" sz="2800" b="1" dirty="0"/>
              <a:t>Názory na úlohu fiskální politiky:</a:t>
            </a:r>
            <a:endParaRPr lang="cs-CZ" altLang="cs-CZ" sz="2800" b="1" dirty="0"/>
          </a:p>
        </p:txBody>
      </p:sp>
      <p:sp>
        <p:nvSpPr>
          <p:cNvPr id="30724" name="Rectangle 3"/>
          <p:cNvSpPr>
            <a:spLocks noGrp="1" noChangeArrowheads="1"/>
          </p:cNvSpPr>
          <p:nvPr>
            <p:ph type="body" idx="1"/>
          </p:nvPr>
        </p:nvSpPr>
        <p:spPr>
          <a:xfrm>
            <a:off x="290052" y="1472944"/>
            <a:ext cx="8229600" cy="4525962"/>
          </a:xfrm>
        </p:spPr>
        <p:txBody>
          <a:bodyPr>
            <a:normAutofit/>
          </a:bodyPr>
          <a:lstStyle/>
          <a:p>
            <a:pPr algn="just" eaLnBrk="1" hangingPunct="1"/>
            <a:r>
              <a:rPr lang="cs-CZ" altLang="cs-CZ" sz="2400" b="1" dirty="0"/>
              <a:t>Pasivní</a:t>
            </a:r>
            <a:r>
              <a:rPr lang="cs-CZ" altLang="cs-CZ" sz="2400" dirty="0"/>
              <a:t> FP – cílem byla vyrovnanost SR (do 30. let 20. století)</a:t>
            </a:r>
            <a:endParaRPr lang="cs-CZ" altLang="cs-CZ" sz="2400" dirty="0"/>
          </a:p>
          <a:p>
            <a:pPr algn="just" eaLnBrk="1" hangingPunct="1"/>
            <a:r>
              <a:rPr lang="cs-CZ" altLang="cs-CZ" sz="2400" b="1" dirty="0"/>
              <a:t>Aktivní</a:t>
            </a:r>
            <a:r>
              <a:rPr lang="cs-CZ" altLang="cs-CZ" sz="2400" dirty="0"/>
              <a:t> FP </a:t>
            </a:r>
            <a:endParaRPr lang="cs-CZ" altLang="cs-CZ" sz="2400" dirty="0"/>
          </a:p>
          <a:p>
            <a:pPr lvl="1" algn="just" eaLnBrk="1" hangingPunct="1">
              <a:buFont typeface="Wingdings" panose="05000000000000000000" pitchFamily="2" charset="2"/>
              <a:buChar char="Ø"/>
            </a:pPr>
            <a:r>
              <a:rPr lang="cs-CZ" altLang="cs-CZ" sz="2400" b="1" dirty="0"/>
              <a:t>Keynesovské</a:t>
            </a:r>
            <a:r>
              <a:rPr lang="cs-CZ" altLang="cs-CZ" sz="2400" dirty="0"/>
              <a:t> pojetí – v recesi je možný deficit - expanzivní</a:t>
            </a:r>
            <a:r>
              <a:rPr lang="cs-CZ" altLang="cs-CZ" sz="2400" b="1" dirty="0"/>
              <a:t> </a:t>
            </a:r>
            <a:r>
              <a:rPr lang="cs-CZ" altLang="cs-CZ" sz="2400" dirty="0"/>
              <a:t>FP používaná ke zvýšení agregátní poptávky (nazývaná jako politika jemného ladění, tzv. </a:t>
            </a:r>
            <a:r>
              <a:rPr lang="cs-CZ" altLang="cs-CZ" sz="2400" dirty="0">
                <a:solidFill>
                  <a:srgbClr val="FF0000"/>
                </a:solidFill>
              </a:rPr>
              <a:t>fine-</a:t>
            </a:r>
            <a:r>
              <a:rPr lang="cs-CZ" altLang="cs-CZ" sz="2400" dirty="0" err="1">
                <a:solidFill>
                  <a:srgbClr val="FF0000"/>
                </a:solidFill>
              </a:rPr>
              <a:t>tuning</a:t>
            </a:r>
            <a:r>
              <a:rPr lang="cs-CZ" altLang="cs-CZ" sz="2400" dirty="0"/>
              <a:t>, nebo politika </a:t>
            </a:r>
            <a:r>
              <a:rPr lang="cs-CZ" altLang="cs-CZ" sz="2400" dirty="0">
                <a:solidFill>
                  <a:srgbClr val="FF0000"/>
                </a:solidFill>
              </a:rPr>
              <a:t>stop and go</a:t>
            </a:r>
            <a:r>
              <a:rPr lang="cs-CZ" altLang="cs-CZ" sz="2400" dirty="0"/>
              <a:t>), byla používána (neúspěšně) např. po velké hospodářské krizi až do 70. let 20. století</a:t>
            </a:r>
            <a:endParaRPr lang="cs-CZ" altLang="cs-CZ" sz="2400" dirty="0"/>
          </a:p>
          <a:p>
            <a:pPr lvl="1" algn="just" eaLnBrk="1" hangingPunct="1">
              <a:buFont typeface="Wingdings" panose="05000000000000000000" pitchFamily="2" charset="2"/>
              <a:buChar char="Ø"/>
            </a:pPr>
            <a:r>
              <a:rPr lang="cs-CZ" altLang="cs-CZ" sz="2400" b="1" dirty="0"/>
              <a:t>Neoklasická</a:t>
            </a:r>
            <a:r>
              <a:rPr lang="cs-CZ" altLang="cs-CZ" sz="2400" dirty="0"/>
              <a:t> </a:t>
            </a:r>
            <a:r>
              <a:rPr lang="cs-CZ" altLang="cs-CZ" sz="2400" b="1" dirty="0"/>
              <a:t>nabídkově orientovaná </a:t>
            </a:r>
            <a:r>
              <a:rPr lang="cs-CZ" altLang="cs-CZ" sz="2400" dirty="0"/>
              <a:t>FP – založená na </a:t>
            </a:r>
            <a:r>
              <a:rPr lang="cs-CZ" altLang="cs-CZ" sz="2400" dirty="0">
                <a:solidFill>
                  <a:srgbClr val="FF0000"/>
                </a:solidFill>
              </a:rPr>
              <a:t>snížení daní</a:t>
            </a:r>
            <a:r>
              <a:rPr lang="cs-CZ" altLang="cs-CZ" sz="2400" dirty="0"/>
              <a:t>, které zvýší krátkodobou agregátní nabídku (autorem je americký ekonom Arthur </a:t>
            </a:r>
            <a:r>
              <a:rPr lang="cs-CZ" altLang="cs-CZ" sz="2400" dirty="0" err="1"/>
              <a:t>Laffer</a:t>
            </a:r>
            <a:r>
              <a:rPr lang="cs-CZ" altLang="cs-CZ" sz="2400" dirty="0"/>
              <a:t>, v USA používaná od 70. let 20. st.)</a:t>
            </a:r>
            <a:endParaRPr lang="cs-CZ" altLang="cs-CZ" sz="2400"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fld>
            <a:endParaRPr lang="cs-CZ" altLang="cs-CZ" sz="1400"/>
          </a:p>
        </p:txBody>
      </p:sp>
      <p:sp>
        <p:nvSpPr>
          <p:cNvPr id="30723" name="Rectangle 2"/>
          <p:cNvSpPr>
            <a:spLocks noGrp="1" noChangeArrowheads="1"/>
          </p:cNvSpPr>
          <p:nvPr>
            <p:ph type="title"/>
          </p:nvPr>
        </p:nvSpPr>
        <p:spPr>
          <a:xfrm>
            <a:off x="3696929" y="630937"/>
            <a:ext cx="4989871" cy="576690"/>
          </a:xfrm>
        </p:spPr>
        <p:txBody>
          <a:bodyPr>
            <a:noAutofit/>
          </a:bodyPr>
          <a:lstStyle/>
          <a:p>
            <a:pPr eaLnBrk="1" hangingPunct="1"/>
            <a:r>
              <a:rPr lang="cs-CZ" altLang="cs-CZ" sz="2400" b="1" dirty="0"/>
              <a:t>Nabídkově zaměřená fiskální politika</a:t>
            </a:r>
            <a:br>
              <a:rPr lang="cs-CZ" altLang="cs-CZ" sz="2400" b="1" dirty="0"/>
            </a:br>
            <a:endParaRPr lang="cs-CZ" altLang="cs-CZ" sz="2400" b="1" dirty="0"/>
          </a:p>
        </p:txBody>
      </p:sp>
      <p:sp>
        <p:nvSpPr>
          <p:cNvPr id="30724" name="Rectangle 3"/>
          <p:cNvSpPr>
            <a:spLocks noGrp="1" noChangeArrowheads="1"/>
          </p:cNvSpPr>
          <p:nvPr>
            <p:ph type="body" idx="1"/>
          </p:nvPr>
        </p:nvSpPr>
        <p:spPr>
          <a:xfrm>
            <a:off x="290052" y="1124712"/>
            <a:ext cx="8469900" cy="5029200"/>
          </a:xfrm>
        </p:spPr>
        <p:txBody>
          <a:bodyPr>
            <a:normAutofit fontScale="92500"/>
          </a:bodyPr>
          <a:lstStyle/>
          <a:p>
            <a:pPr algn="just" eaLnBrk="1" hangingPunct="1"/>
            <a:r>
              <a:rPr lang="cs-CZ" altLang="cs-CZ" sz="1400" b="1" dirty="0">
                <a:highlight>
                  <a:srgbClr val="FFFF00"/>
                </a:highlight>
              </a:rPr>
              <a:t>Aktivní stabilizační fiskální politika = </a:t>
            </a:r>
            <a:r>
              <a:rPr lang="cs-CZ" altLang="cs-CZ" sz="1400" b="1" dirty="0">
                <a:solidFill>
                  <a:srgbClr val="FF0000"/>
                </a:solidFill>
                <a:highlight>
                  <a:srgbClr val="FFFF00"/>
                </a:highlight>
              </a:rPr>
              <a:t>v duchu svých keynesovských východisek </a:t>
            </a:r>
            <a:r>
              <a:rPr lang="cs-CZ" altLang="cs-CZ" sz="1400" b="1" dirty="0">
                <a:highlight>
                  <a:srgbClr val="FFFF00"/>
                </a:highlight>
              </a:rPr>
              <a:t>– primární důraz na poptávkovou stranu ekonomiky a na dosahování krátkodobé rovnováhy. </a:t>
            </a:r>
            <a:endParaRPr lang="cs-CZ" altLang="cs-CZ" sz="1400" b="1" dirty="0">
              <a:highlight>
                <a:srgbClr val="FFFF00"/>
              </a:highlight>
            </a:endParaRPr>
          </a:p>
          <a:p>
            <a:pPr algn="just" eaLnBrk="1" hangingPunct="1">
              <a:buFont typeface="Wingdings" panose="05000000000000000000" pitchFamily="2" charset="2"/>
              <a:buChar char="Ø"/>
            </a:pPr>
            <a:r>
              <a:rPr lang="cs-CZ" altLang="cs-CZ" sz="1400" dirty="0"/>
              <a:t>Od svých počátků – 30. l. 20. století – předmět kritiky ze strany ekonomů vyznávajících principy </a:t>
            </a:r>
            <a:r>
              <a:rPr lang="cs-CZ" altLang="cs-CZ" sz="1400" b="1" dirty="0">
                <a:solidFill>
                  <a:srgbClr val="FF0000"/>
                </a:solidFill>
              </a:rPr>
              <a:t>KLASICKÉ EKONOMICKÉ TEORIE. </a:t>
            </a:r>
            <a:endParaRPr lang="cs-CZ" altLang="cs-CZ" sz="1400" b="1" dirty="0">
              <a:solidFill>
                <a:srgbClr val="FF0000"/>
              </a:solidFill>
            </a:endParaRPr>
          </a:p>
          <a:p>
            <a:pPr algn="just" eaLnBrk="1" hangingPunct="1"/>
            <a:r>
              <a:rPr lang="cs-CZ" altLang="cs-CZ" sz="1400" dirty="0"/>
              <a:t>V 80. letech – kritika explicitního vyjádření v podobě teorie </a:t>
            </a:r>
            <a:r>
              <a:rPr lang="cs-CZ" altLang="cs-CZ" sz="1400" b="1" dirty="0">
                <a:solidFill>
                  <a:srgbClr val="FF0000"/>
                </a:solidFill>
              </a:rPr>
              <a:t>„EKONOMIE STRANY NABÍDKY“ (SUPPLY SIDE ECONOMICS):</a:t>
            </a:r>
            <a:endParaRPr lang="cs-CZ" altLang="cs-CZ" sz="1400" b="1" dirty="0">
              <a:solidFill>
                <a:srgbClr val="FF0000"/>
              </a:solidFill>
            </a:endParaRPr>
          </a:p>
          <a:p>
            <a:pPr algn="just" eaLnBrk="1" hangingPunct="1">
              <a:buFont typeface="Wingdings" panose="05000000000000000000" pitchFamily="2" charset="2"/>
              <a:buChar char="Ø"/>
            </a:pPr>
            <a:r>
              <a:rPr lang="cs-CZ" altLang="cs-CZ" sz="1400" dirty="0"/>
              <a:t>Makroekonomická teorie, která hlavní pozornost zaměřuje na </a:t>
            </a:r>
            <a:r>
              <a:rPr lang="cs-CZ" altLang="cs-CZ" sz="1400" b="1" dirty="0">
                <a:highlight>
                  <a:srgbClr val="FFFF00"/>
                </a:highlight>
              </a:rPr>
              <a:t>důsledky hospodářské politiky pro nabídkovou stranu ekonomiky a její růst. </a:t>
            </a:r>
            <a:endParaRPr lang="cs-CZ" altLang="cs-CZ" sz="1400" b="1" dirty="0">
              <a:highlight>
                <a:srgbClr val="FFFF00"/>
              </a:highlight>
            </a:endParaRPr>
          </a:p>
          <a:p>
            <a:pPr algn="just" eaLnBrk="1" hangingPunct="1">
              <a:buFont typeface="Wingdings" panose="05000000000000000000" pitchFamily="2" charset="2"/>
              <a:buChar char="Ø"/>
            </a:pPr>
            <a:r>
              <a:rPr lang="cs-CZ" altLang="cs-CZ" sz="1400" dirty="0"/>
              <a:t>reakce na poměrně jednostranné </a:t>
            </a:r>
            <a:r>
              <a:rPr lang="cs-CZ" altLang="cs-CZ" sz="1400" b="1" dirty="0">
                <a:highlight>
                  <a:srgbClr val="FFFF00"/>
                </a:highlight>
              </a:rPr>
              <a:t>zdůrazňování poptávky v </a:t>
            </a:r>
            <a:r>
              <a:rPr lang="cs-CZ" altLang="cs-CZ" sz="1400" b="1" dirty="0" err="1">
                <a:highlight>
                  <a:srgbClr val="FFFF00"/>
                </a:highlight>
              </a:rPr>
              <a:t>keynesovsky</a:t>
            </a:r>
            <a:r>
              <a:rPr lang="cs-CZ" altLang="cs-CZ" sz="1400" b="1" dirty="0">
                <a:highlight>
                  <a:srgbClr val="FFFF00"/>
                </a:highlight>
              </a:rPr>
              <a:t> zaměřené fiskální politice</a:t>
            </a:r>
            <a:r>
              <a:rPr lang="cs-CZ" altLang="cs-CZ" sz="1400" dirty="0"/>
              <a:t>. </a:t>
            </a:r>
            <a:endParaRPr lang="cs-CZ" altLang="cs-CZ" sz="1400" dirty="0"/>
          </a:p>
          <a:p>
            <a:pPr algn="just" eaLnBrk="1" hangingPunct="1">
              <a:buFont typeface="Wingdings" panose="05000000000000000000" pitchFamily="2" charset="2"/>
              <a:buChar char="ü"/>
            </a:pPr>
            <a:r>
              <a:rPr lang="cs-CZ" altLang="cs-CZ" sz="1400" dirty="0"/>
              <a:t>Cíl každé hospodářské politiky – má být maximální podpora všech procesů a subjektů vytvářejících hospodářské bohatství, tzn. </a:t>
            </a:r>
            <a:r>
              <a:rPr lang="cs-CZ" altLang="cs-CZ" sz="1400" b="1" dirty="0">
                <a:highlight>
                  <a:srgbClr val="FFFF00"/>
                </a:highlight>
              </a:rPr>
              <a:t>nabídku</a:t>
            </a:r>
            <a:r>
              <a:rPr lang="cs-CZ" altLang="cs-CZ" sz="1400" dirty="0"/>
              <a:t>, a </a:t>
            </a:r>
            <a:r>
              <a:rPr lang="cs-CZ" altLang="cs-CZ" sz="1400" b="1" dirty="0">
                <a:highlight>
                  <a:srgbClr val="FFFF00"/>
                </a:highlight>
              </a:rPr>
              <a:t>minimalizace státních zásahů do hospodářského života</a:t>
            </a:r>
            <a:r>
              <a:rPr lang="cs-CZ" altLang="cs-CZ" sz="1400" dirty="0"/>
              <a:t>, </a:t>
            </a:r>
            <a:r>
              <a:rPr lang="cs-CZ" altLang="cs-CZ" sz="1400" b="1" dirty="0">
                <a:highlight>
                  <a:srgbClr val="FFFF00"/>
                </a:highlight>
              </a:rPr>
              <a:t>omezujících osobní iniciativu</a:t>
            </a:r>
            <a:r>
              <a:rPr lang="cs-CZ" altLang="cs-CZ" sz="1400" dirty="0"/>
              <a:t>. </a:t>
            </a:r>
            <a:endParaRPr lang="cs-CZ" altLang="cs-CZ" sz="1400" dirty="0"/>
          </a:p>
          <a:p>
            <a:pPr algn="just" eaLnBrk="1" hangingPunct="1"/>
            <a:endParaRPr lang="cs-CZ" altLang="cs-CZ" sz="1400" dirty="0"/>
          </a:p>
          <a:p>
            <a:pPr algn="just" eaLnBrk="1" hangingPunct="1"/>
            <a:r>
              <a:rPr lang="cs-CZ" altLang="cs-CZ" sz="1400" b="1" dirty="0"/>
              <a:t>Určitý ústup od teorií, </a:t>
            </a:r>
            <a:r>
              <a:rPr lang="cs-CZ" altLang="cs-CZ" sz="1400" dirty="0"/>
              <a:t>které dosud převládaly: </a:t>
            </a:r>
            <a:r>
              <a:rPr lang="cs-CZ" altLang="cs-CZ" sz="1400" b="1" dirty="0"/>
              <a:t>přirozený proces </a:t>
            </a:r>
            <a:r>
              <a:rPr lang="cs-CZ" altLang="cs-CZ" sz="1400" dirty="0"/>
              <a:t>– ekonomie = věda reaktivní, reaguje na vývoj ekonomické reality. </a:t>
            </a:r>
            <a:endParaRPr lang="cs-CZ" altLang="cs-CZ" sz="1400" dirty="0"/>
          </a:p>
          <a:p>
            <a:pPr algn="just" eaLnBrk="1" hangingPunct="1">
              <a:buFont typeface="Wingdings" panose="05000000000000000000" pitchFamily="2" charset="2"/>
              <a:buChar char="ü"/>
            </a:pPr>
            <a:r>
              <a:rPr lang="cs-CZ" altLang="cs-CZ" sz="1400" b="1" dirty="0">
                <a:highlight>
                  <a:srgbClr val="FFFF00"/>
                </a:highlight>
              </a:rPr>
              <a:t>Keynesovská fiskální teorie – </a:t>
            </a:r>
            <a:r>
              <a:rPr lang="cs-CZ" altLang="cs-CZ" sz="1400" dirty="0"/>
              <a:t>zdůrazněna </a:t>
            </a:r>
            <a:r>
              <a:rPr lang="cs-CZ" altLang="cs-CZ" sz="1400" b="1" dirty="0"/>
              <a:t>poptávková strana ekonomiky</a:t>
            </a:r>
            <a:r>
              <a:rPr lang="cs-CZ" altLang="cs-CZ" sz="1400" dirty="0"/>
              <a:t>, v době Velké deprese – hlavním problémem byla </a:t>
            </a:r>
            <a:r>
              <a:rPr lang="cs-CZ" altLang="cs-CZ" sz="1400" b="1" dirty="0">
                <a:solidFill>
                  <a:srgbClr val="FF0000"/>
                </a:solidFill>
              </a:rPr>
              <a:t>deflace a nedostatek efektivní poptávky podložené kupní silou</a:t>
            </a:r>
            <a:r>
              <a:rPr lang="cs-CZ" altLang="cs-CZ" sz="1400" dirty="0"/>
              <a:t>. </a:t>
            </a:r>
            <a:endParaRPr lang="cs-CZ" altLang="cs-CZ" sz="1400" dirty="0"/>
          </a:p>
          <a:p>
            <a:pPr algn="just" eaLnBrk="1" hangingPunct="1">
              <a:buFont typeface="Wingdings" panose="05000000000000000000" pitchFamily="2" charset="2"/>
              <a:buChar char="ü"/>
            </a:pPr>
            <a:r>
              <a:rPr lang="cs-CZ" altLang="cs-CZ" sz="1400" dirty="0"/>
              <a:t>70. a 80. l. 20 století –  hlavním problémem – inflace, resp. stagflace, </a:t>
            </a:r>
            <a:r>
              <a:rPr lang="cs-CZ" altLang="cs-CZ" sz="1400" b="1" dirty="0">
                <a:solidFill>
                  <a:srgbClr val="FF0000"/>
                </a:solidFill>
              </a:rPr>
              <a:t>keynesovské teorie </a:t>
            </a:r>
            <a:r>
              <a:rPr lang="cs-CZ" altLang="cs-CZ" sz="1400" dirty="0"/>
              <a:t>nebyly schopny se vypořádat, radikálně vzrostl </a:t>
            </a:r>
            <a:r>
              <a:rPr lang="cs-CZ" altLang="cs-CZ" sz="1400" b="1" dirty="0">
                <a:solidFill>
                  <a:srgbClr val="FF0000"/>
                </a:solidFill>
              </a:rPr>
              <a:t>vliv neoklasické ekonomie</a:t>
            </a:r>
            <a:r>
              <a:rPr lang="cs-CZ" altLang="cs-CZ" sz="1400" dirty="0"/>
              <a:t> – klade důraz na </a:t>
            </a:r>
            <a:r>
              <a:rPr lang="cs-CZ" altLang="cs-CZ" sz="1400" b="1" dirty="0">
                <a:solidFill>
                  <a:srgbClr val="FF0000"/>
                </a:solidFill>
              </a:rPr>
              <a:t>protiinflační politiku a na stranu nabídky. </a:t>
            </a:r>
            <a:endParaRPr lang="cs-CZ" altLang="cs-CZ" sz="1400" b="1" dirty="0">
              <a:solidFill>
                <a:srgbClr val="FF0000"/>
              </a:solidFill>
            </a:endParaRPr>
          </a:p>
          <a:p>
            <a:pPr algn="just" eaLnBrk="1" hangingPunct="1">
              <a:buFont typeface="Wingdings" panose="05000000000000000000" pitchFamily="2" charset="2"/>
              <a:buChar char="ü"/>
            </a:pPr>
            <a:r>
              <a:rPr lang="cs-CZ" altLang="cs-CZ" sz="1400" dirty="0"/>
              <a:t>Současnost: většina ekonomik – pokles v souvislosti s globální ekonomickou krizí:</a:t>
            </a:r>
            <a:endParaRPr lang="cs-CZ" altLang="cs-CZ" sz="1400" dirty="0"/>
          </a:p>
          <a:p>
            <a:pPr algn="just" eaLnBrk="1" hangingPunct="1">
              <a:buFont typeface="Wingdings" panose="05000000000000000000" pitchFamily="2" charset="2"/>
              <a:buChar char="Ø"/>
            </a:pPr>
            <a:r>
              <a:rPr lang="cs-CZ" altLang="cs-CZ" sz="1400" dirty="0"/>
              <a:t>znovu – přes odpor </a:t>
            </a:r>
            <a:r>
              <a:rPr lang="cs-CZ" altLang="cs-CZ" sz="1400" b="1" dirty="0" err="1">
                <a:solidFill>
                  <a:srgbClr val="FF0000"/>
                </a:solidFill>
              </a:rPr>
              <a:t>antikeynesovsky</a:t>
            </a:r>
            <a:r>
              <a:rPr lang="cs-CZ" altLang="cs-CZ" sz="1400" b="1" dirty="0">
                <a:solidFill>
                  <a:srgbClr val="FF0000"/>
                </a:solidFill>
              </a:rPr>
              <a:t> zaměřených ekonomů: keynesovské přístupy, </a:t>
            </a:r>
            <a:r>
              <a:rPr lang="cs-CZ" altLang="cs-CZ" sz="1400" dirty="0"/>
              <a:t>zdůrazňující </a:t>
            </a:r>
            <a:r>
              <a:rPr lang="cs-CZ" altLang="cs-CZ" sz="1400" b="1" dirty="0"/>
              <a:t>fiskální expanzi: oživení kupní síly. </a:t>
            </a:r>
            <a:endParaRPr lang="cs-CZ" altLang="cs-CZ" sz="14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ltLang="cs-CZ" sz="2400" b="1" i="0" u="none" strike="noStrike" kern="0" cap="none" spc="0" normalizeH="0" baseline="0" noProof="0" dirty="0">
                <a:ln>
                  <a:noFill/>
                </a:ln>
                <a:solidFill>
                  <a:srgbClr val="000000"/>
                </a:solidFill>
                <a:effectLst/>
                <a:uLnTx/>
                <a:uFillTx/>
                <a:latin typeface="Calibri" panose="020F0502020204030204"/>
                <a:cs typeface="Calibri" panose="020F0502020204030204"/>
                <a:sym typeface="Calibri" panose="020F0502020204030204"/>
              </a:rPr>
              <a:t>Nabídkově zaměřená fiskální politika</a:t>
            </a:r>
            <a:endParaRPr lang="cs-CZ" dirty="0"/>
          </a:p>
        </p:txBody>
      </p:sp>
      <p:pic>
        <p:nvPicPr>
          <p:cNvPr id="5" name="Obrázek 4"/>
          <p:cNvPicPr>
            <a:picLocks noChangeAspect="1"/>
          </p:cNvPicPr>
          <p:nvPr/>
        </p:nvPicPr>
        <p:blipFill>
          <a:blip r:embed="rId1"/>
          <a:stretch>
            <a:fillRect/>
          </a:stretch>
        </p:blipFill>
        <p:spPr>
          <a:xfrm>
            <a:off x="1207008" y="1417638"/>
            <a:ext cx="6446520" cy="3076192"/>
          </a:xfrm>
          <a:prstGeom prst="rect">
            <a:avLst/>
          </a:prstGeom>
        </p:spPr>
      </p:pic>
      <p:sp>
        <p:nvSpPr>
          <p:cNvPr id="7" name="TextovéPole 6"/>
          <p:cNvSpPr txBox="1"/>
          <p:nvPr/>
        </p:nvSpPr>
        <p:spPr>
          <a:xfrm>
            <a:off x="457200" y="4747864"/>
            <a:ext cx="7863840" cy="1077218"/>
          </a:xfrm>
          <a:prstGeom prst="rect">
            <a:avLst/>
          </a:prstGeom>
          <a:noFill/>
        </p:spPr>
        <p:txBody>
          <a:bodyPr wrap="square">
            <a:spAutoFit/>
          </a:bodyPr>
          <a:lstStyle/>
          <a:p>
            <a:r>
              <a:rPr lang="cs-CZ" sz="1600" b="1" dirty="0"/>
              <a:t>Podpora všech subjektů, faktorů a procesů zvyšujících nabídku vede v obr. 11.5 k posunu křivky nabídky SRAS1 doprava, do pozice SRAS2, což má za jinak stejných okolností za následek nejen přírůstek reálného produktu (z Q1 na Q2), ale i pokles cenové hladiny z P1 na P2. </a:t>
            </a:r>
            <a:endParaRPr lang="cs-CZ" sz="16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ltLang="cs-CZ" sz="2400" b="1" i="0" u="none" strike="noStrike" kern="0" cap="none" spc="0" normalizeH="0" baseline="0" noProof="0" dirty="0">
                <a:ln>
                  <a:noFill/>
                </a:ln>
                <a:solidFill>
                  <a:srgbClr val="000000"/>
                </a:solidFill>
                <a:effectLst/>
                <a:uLnTx/>
                <a:uFillTx/>
                <a:latin typeface="Calibri" panose="020F0502020204030204"/>
                <a:cs typeface="Calibri" panose="020F0502020204030204"/>
                <a:sym typeface="Calibri" panose="020F0502020204030204"/>
              </a:rPr>
              <a:t>Nabídkově zaměřená fiskální politika</a:t>
            </a:r>
            <a:endParaRPr lang="cs-CZ" dirty="0"/>
          </a:p>
        </p:txBody>
      </p:sp>
      <p:sp>
        <p:nvSpPr>
          <p:cNvPr id="7" name="TextovéPole 6"/>
          <p:cNvSpPr txBox="1"/>
          <p:nvPr/>
        </p:nvSpPr>
        <p:spPr>
          <a:xfrm>
            <a:off x="256032" y="4174825"/>
            <a:ext cx="8586216" cy="2062103"/>
          </a:xfrm>
          <a:prstGeom prst="rect">
            <a:avLst/>
          </a:prstGeom>
          <a:noFill/>
        </p:spPr>
        <p:txBody>
          <a:bodyPr wrap="square">
            <a:spAutoFit/>
          </a:bodyPr>
          <a:lstStyle/>
          <a:p>
            <a:r>
              <a:rPr lang="cs-CZ" sz="1600" b="1" dirty="0"/>
              <a:t>Srovnání výsledků nabídkově a poptávkově zaměřené hospodářské politiky (fiskální):</a:t>
            </a:r>
            <a:endParaRPr lang="cs-CZ" sz="1600" b="1" dirty="0"/>
          </a:p>
          <a:p>
            <a:pPr marL="285750" indent="-285750">
              <a:buFont typeface="Arial" panose="020B0604020202020204" pitchFamily="34" charset="0"/>
              <a:buChar char="•"/>
            </a:pPr>
            <a:r>
              <a:rPr lang="cs-CZ" sz="1600" b="1" dirty="0"/>
              <a:t>CÍL – růst reálného produktu a s ním spjaté zaměstnanosti: růst reálného produktu z Q1 na Q2, přičemž tohoto nárůstu je dosaženo:</a:t>
            </a:r>
            <a:endParaRPr lang="cs-CZ" sz="1600" b="1" dirty="0"/>
          </a:p>
          <a:p>
            <a:pPr marL="342900" indent="-342900">
              <a:buFont typeface="+mj-lt"/>
              <a:buAutoNum type="alphaUcPeriod"/>
            </a:pPr>
            <a:r>
              <a:rPr lang="cs-CZ" sz="1600" b="1" dirty="0">
                <a:highlight>
                  <a:srgbClr val="FFFF00"/>
                </a:highlight>
              </a:rPr>
              <a:t>zvýšením agregátní nabídky, tzn. posunem SRAS1 křivky do pozice SRAS2, </a:t>
            </a:r>
            <a:endParaRPr lang="cs-CZ" sz="1600" b="1" dirty="0">
              <a:highlight>
                <a:srgbClr val="FFFF00"/>
              </a:highlight>
            </a:endParaRPr>
          </a:p>
          <a:p>
            <a:pPr marL="342900" indent="-342900">
              <a:buFont typeface="+mj-lt"/>
              <a:buAutoNum type="alphaUcPeriod"/>
            </a:pPr>
            <a:r>
              <a:rPr lang="cs-CZ" sz="1600" b="1" dirty="0">
                <a:highlight>
                  <a:srgbClr val="FFFF00"/>
                </a:highlight>
              </a:rPr>
              <a:t>zvýšením agregátní poptávky, tzn. posunem AD1 křivky do pozice AD2. </a:t>
            </a:r>
            <a:endParaRPr lang="cs-CZ" sz="1600" b="1" dirty="0">
              <a:highlight>
                <a:srgbClr val="FFFF00"/>
              </a:highlight>
            </a:endParaRPr>
          </a:p>
          <a:p>
            <a:r>
              <a:rPr lang="cs-CZ" sz="1600" b="1" dirty="0"/>
              <a:t>Ad A) neinflační řešení, které (pokud tomu nebrání jiné faktory) vede dokonce k poklesu cenové hladiny z P1 na P2. </a:t>
            </a:r>
            <a:endParaRPr lang="cs-CZ" sz="1600" b="1" dirty="0"/>
          </a:p>
          <a:p>
            <a:r>
              <a:rPr lang="cs-CZ" sz="1600" b="1" dirty="0"/>
              <a:t>Ad B) řešení inflační – zvýšení produktu vyvolává cenový růst z P1 na P3.</a:t>
            </a:r>
            <a:endParaRPr lang="cs-CZ" sz="1600" b="1" dirty="0"/>
          </a:p>
        </p:txBody>
      </p:sp>
      <p:pic>
        <p:nvPicPr>
          <p:cNvPr id="4" name="Obrázek 3"/>
          <p:cNvPicPr>
            <a:picLocks noChangeAspect="1"/>
          </p:cNvPicPr>
          <p:nvPr/>
        </p:nvPicPr>
        <p:blipFill>
          <a:blip r:embed="rId1"/>
          <a:stretch>
            <a:fillRect/>
          </a:stretch>
        </p:blipFill>
        <p:spPr>
          <a:xfrm>
            <a:off x="1024128" y="1187541"/>
            <a:ext cx="7196327" cy="2991267"/>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22C146B-F923-4585-8FF7-63AB5B040E1F}" type="slidenum">
              <a:rPr lang="cs-CZ" altLang="cs-CZ" sz="1400" smtClean="0"/>
            </a:fld>
            <a:endParaRPr lang="cs-CZ" altLang="cs-CZ" sz="1400"/>
          </a:p>
        </p:txBody>
      </p:sp>
      <p:sp>
        <p:nvSpPr>
          <p:cNvPr id="30723" name="Rectangle 2"/>
          <p:cNvSpPr>
            <a:spLocks noGrp="1" noChangeArrowheads="1"/>
          </p:cNvSpPr>
          <p:nvPr>
            <p:ph type="title"/>
          </p:nvPr>
        </p:nvSpPr>
        <p:spPr>
          <a:xfrm>
            <a:off x="3696929" y="630937"/>
            <a:ext cx="4989871" cy="576690"/>
          </a:xfrm>
        </p:spPr>
        <p:txBody>
          <a:bodyPr>
            <a:noAutofit/>
          </a:bodyPr>
          <a:lstStyle/>
          <a:p>
            <a:pPr eaLnBrk="1" hangingPunct="1"/>
            <a:r>
              <a:rPr lang="cs-CZ" altLang="cs-CZ" sz="2400" b="1" dirty="0"/>
              <a:t>Doporučení ekonomie strany nabídky</a:t>
            </a:r>
            <a:br>
              <a:rPr lang="cs-CZ" altLang="cs-CZ" sz="2400" b="1" dirty="0"/>
            </a:br>
            <a:endParaRPr lang="cs-CZ" altLang="cs-CZ" sz="2400" b="1" dirty="0"/>
          </a:p>
        </p:txBody>
      </p:sp>
      <p:sp>
        <p:nvSpPr>
          <p:cNvPr id="30724" name="Rectangle 3"/>
          <p:cNvSpPr>
            <a:spLocks noGrp="1" noChangeArrowheads="1"/>
          </p:cNvSpPr>
          <p:nvPr>
            <p:ph type="body" idx="1"/>
          </p:nvPr>
        </p:nvSpPr>
        <p:spPr>
          <a:xfrm>
            <a:off x="290052" y="1124712"/>
            <a:ext cx="8469900" cy="5029200"/>
          </a:xfrm>
        </p:spPr>
        <p:txBody>
          <a:bodyPr>
            <a:normAutofit lnSpcReduction="10000"/>
          </a:bodyPr>
          <a:lstStyle/>
          <a:p>
            <a:pPr algn="just" eaLnBrk="1" hangingPunct="1"/>
            <a:r>
              <a:rPr lang="cs-CZ" altLang="cs-CZ" sz="1600" b="1" dirty="0">
                <a:highlight>
                  <a:srgbClr val="FFFF00"/>
                </a:highlight>
              </a:rPr>
              <a:t>Snížení daní </a:t>
            </a:r>
            <a:r>
              <a:rPr lang="cs-CZ" altLang="cs-CZ" sz="1600" b="1" dirty="0"/>
              <a:t>z výsledků aktivit vytvářejících reálný produkt:</a:t>
            </a:r>
            <a:endParaRPr lang="cs-CZ" altLang="cs-CZ" sz="1600" b="1" dirty="0"/>
          </a:p>
          <a:p>
            <a:pPr algn="just" eaLnBrk="1" hangingPunct="1">
              <a:buFont typeface="Wingdings" panose="05000000000000000000" pitchFamily="2" charset="2"/>
              <a:buChar char="Ø"/>
            </a:pPr>
            <a:r>
              <a:rPr lang="cs-CZ" altLang="cs-CZ" sz="1600" b="1" dirty="0"/>
              <a:t>snížení daní ze zisku firem, z výnosu z kapitálu, z výnosu z úspor (tzn. z úroků a dividend) a z osobních důchodů. </a:t>
            </a:r>
            <a:endParaRPr lang="cs-CZ" altLang="cs-CZ" sz="1600" b="1" dirty="0"/>
          </a:p>
          <a:p>
            <a:pPr algn="just" eaLnBrk="1" hangingPunct="1"/>
            <a:r>
              <a:rPr lang="cs-CZ" altLang="cs-CZ" sz="1600" b="1" dirty="0">
                <a:highlight>
                  <a:srgbClr val="FFFF00"/>
                </a:highlight>
              </a:rPr>
              <a:t>Podpora výzkumu </a:t>
            </a:r>
            <a:r>
              <a:rPr lang="cs-CZ" altLang="cs-CZ" sz="1600" b="1" dirty="0"/>
              <a:t>a vývoje a zavádění „vysokých technologií“ daňovými úlevami. </a:t>
            </a:r>
            <a:endParaRPr lang="cs-CZ" altLang="cs-CZ" sz="1600" b="1" dirty="0"/>
          </a:p>
          <a:p>
            <a:pPr algn="just" eaLnBrk="1" hangingPunct="1"/>
            <a:r>
              <a:rPr lang="cs-CZ" altLang="cs-CZ" sz="1600" b="1" dirty="0">
                <a:highlight>
                  <a:srgbClr val="FFFF00"/>
                </a:highlight>
              </a:rPr>
              <a:t>Zrychlení odpisů. </a:t>
            </a:r>
            <a:endParaRPr lang="cs-CZ" altLang="cs-CZ" sz="1600" b="1" dirty="0">
              <a:highlight>
                <a:srgbClr val="FFFF00"/>
              </a:highlight>
            </a:endParaRPr>
          </a:p>
          <a:p>
            <a:pPr algn="just" eaLnBrk="1" hangingPunct="1">
              <a:buFont typeface="Wingdings" panose="05000000000000000000" pitchFamily="2" charset="2"/>
              <a:buChar char="Ø"/>
            </a:pPr>
            <a:r>
              <a:rPr lang="cs-CZ" altLang="cs-CZ" sz="1600" b="1" dirty="0"/>
              <a:t>používáno i v Česku: </a:t>
            </a:r>
            <a:endParaRPr lang="cs-CZ" altLang="cs-CZ" sz="1600" b="1" dirty="0"/>
          </a:p>
          <a:p>
            <a:pPr algn="just" eaLnBrk="1" hangingPunct="1">
              <a:buFont typeface="Wingdings" panose="05000000000000000000" pitchFamily="2" charset="2"/>
              <a:buChar char="Ø"/>
            </a:pPr>
            <a:r>
              <a:rPr lang="cs-CZ" altLang="cs-CZ" sz="1600" b="1" dirty="0"/>
              <a:t>účetní vyjádření procesu amortizace, tzn. fyzického a morálního opotřebování fixního kapitálu. </a:t>
            </a:r>
            <a:endParaRPr lang="cs-CZ" altLang="cs-CZ" sz="1600" b="1" dirty="0"/>
          </a:p>
          <a:p>
            <a:pPr algn="just" eaLnBrk="1" hangingPunct="1">
              <a:buFont typeface="Wingdings" panose="05000000000000000000" pitchFamily="2" charset="2"/>
              <a:buChar char="Ø"/>
            </a:pPr>
            <a:r>
              <a:rPr lang="cs-CZ" altLang="cs-CZ" sz="1600" b="1" dirty="0"/>
              <a:t>Zrychlením odpisů =zkrácení zákonné doby odepisování hodnoty fixního kapitálu do výrobních nákladů. </a:t>
            </a:r>
            <a:endParaRPr lang="cs-CZ" altLang="cs-CZ" sz="1600" b="1" dirty="0"/>
          </a:p>
          <a:p>
            <a:pPr algn="just" eaLnBrk="1" hangingPunct="1">
              <a:buFont typeface="Wingdings" panose="05000000000000000000" pitchFamily="2" charset="2"/>
              <a:buChar char="Ø"/>
            </a:pPr>
            <a:r>
              <a:rPr lang="cs-CZ" altLang="cs-CZ" sz="1600" b="1" dirty="0"/>
              <a:t>Stát tak umožňuje firmám odepisovat do nákladů vyšší částky než ty, které by odpovídaly normálnímu průběhu amortizace. </a:t>
            </a:r>
            <a:endParaRPr lang="cs-CZ" altLang="cs-CZ" sz="1600" b="1" dirty="0"/>
          </a:p>
          <a:p>
            <a:pPr algn="just" eaLnBrk="1" hangingPunct="1">
              <a:buFont typeface="Wingdings" panose="05000000000000000000" pitchFamily="2" charset="2"/>
              <a:buChar char="Ø"/>
            </a:pPr>
            <a:r>
              <a:rPr lang="cs-CZ" altLang="cs-CZ" sz="1600" b="1" dirty="0"/>
              <a:t>Uměle se zvyšují náklady – snižuje zisk, tzn. částka, ze které se platí daň: </a:t>
            </a:r>
            <a:endParaRPr lang="cs-CZ" altLang="cs-CZ" sz="1600" b="1" dirty="0"/>
          </a:p>
          <a:p>
            <a:pPr algn="just" eaLnBrk="1" hangingPunct="1">
              <a:buFont typeface="Wingdings" panose="05000000000000000000" pitchFamily="2" charset="2"/>
              <a:buChar char="Ø"/>
            </a:pPr>
            <a:r>
              <a:rPr lang="cs-CZ" altLang="cs-CZ" sz="1600" b="1" dirty="0"/>
              <a:t>firmy – </a:t>
            </a:r>
            <a:r>
              <a:rPr lang="cs-CZ" altLang="cs-CZ" sz="1600" b="1" dirty="0">
                <a:solidFill>
                  <a:srgbClr val="FF0000"/>
                </a:solidFill>
              </a:rPr>
              <a:t>dodatečné vnitřní zdroje pro urychlení obnovy svého fixního kapitálu (restituční investice).</a:t>
            </a:r>
            <a:endParaRPr lang="cs-CZ" altLang="cs-CZ" sz="1600" b="1" dirty="0">
              <a:solidFill>
                <a:srgbClr val="FF0000"/>
              </a:solidFill>
            </a:endParaRPr>
          </a:p>
          <a:p>
            <a:pPr algn="just" eaLnBrk="1" hangingPunct="1">
              <a:buFont typeface="Wingdings" panose="05000000000000000000" pitchFamily="2" charset="2"/>
              <a:buChar char="Ø"/>
            </a:pPr>
            <a:endParaRPr lang="cs-CZ" altLang="cs-CZ" sz="1600" b="1" dirty="0"/>
          </a:p>
          <a:p>
            <a:pPr algn="just"/>
            <a:r>
              <a:rPr lang="cs-CZ" altLang="cs-CZ" sz="1600" b="1" dirty="0">
                <a:highlight>
                  <a:srgbClr val="FFFF00"/>
                </a:highlight>
              </a:rPr>
              <a:t>Hlavní směr kritiky = zaměřen na daňovou politiku, na důsledky vysoké míry zdanění.</a:t>
            </a:r>
            <a:endParaRPr lang="cs-CZ" altLang="cs-CZ" sz="1600" b="1" dirty="0">
              <a:highlight>
                <a:srgbClr val="FFFF00"/>
              </a:highlight>
            </a:endParaRPr>
          </a:p>
          <a:p>
            <a:pPr algn="just"/>
            <a:r>
              <a:rPr lang="cs-CZ" altLang="cs-CZ" sz="1600" b="1" dirty="0"/>
              <a:t>Nejznámější výraz tohoto směřování ekonomie strany nabídky – </a:t>
            </a:r>
            <a:r>
              <a:rPr lang="cs-CZ" altLang="cs-CZ" sz="1600" b="1" dirty="0">
                <a:highlight>
                  <a:srgbClr val="FFFF00"/>
                </a:highlight>
              </a:rPr>
              <a:t>křivka pojmenovaná podle A. </a:t>
            </a:r>
            <a:r>
              <a:rPr lang="cs-CZ" altLang="cs-CZ" sz="1600" b="1" dirty="0" err="1">
                <a:highlight>
                  <a:srgbClr val="FFFF00"/>
                </a:highlight>
              </a:rPr>
              <a:t>Laffera</a:t>
            </a:r>
            <a:r>
              <a:rPr lang="cs-CZ" altLang="cs-CZ" sz="1600" b="1" dirty="0"/>
              <a:t>.</a:t>
            </a:r>
            <a:endParaRPr lang="cs-CZ" altLang="cs-CZ" sz="16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číslo snímku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BC09C91-A6DF-41C3-BF6A-CDD053C5083C}" type="slidenum">
              <a:rPr lang="cs-CZ" altLang="cs-CZ" sz="1400" smtClean="0"/>
            </a:fld>
            <a:endParaRPr lang="cs-CZ" altLang="cs-CZ" sz="1400"/>
          </a:p>
        </p:txBody>
      </p:sp>
      <p:sp>
        <p:nvSpPr>
          <p:cNvPr id="27651" name="Rectangle 5"/>
          <p:cNvSpPr>
            <a:spLocks noChangeArrowheads="1"/>
          </p:cNvSpPr>
          <p:nvPr/>
        </p:nvSpPr>
        <p:spPr bwMode="auto">
          <a:xfrm>
            <a:off x="4929187" y="28575"/>
            <a:ext cx="5381625" cy="623888"/>
          </a:xfrm>
          <a:prstGeom prst="rect">
            <a:avLst/>
          </a:prstGeom>
          <a:noFill/>
          <a:ln>
            <a:noFill/>
          </a:ln>
        </p:spPr>
        <p:txBody>
          <a:bodyPr wrap="square" tIns="152352" bIns="38088"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cs-CZ" altLang="cs-CZ" sz="2800" b="1" dirty="0" err="1">
                <a:latin typeface="+mj-lt"/>
                <a:cs typeface="Times New Roman" panose="02020603050405020304" pitchFamily="18" charset="0"/>
              </a:rPr>
              <a:t>Lafferova</a:t>
            </a:r>
            <a:r>
              <a:rPr lang="cs-CZ" altLang="cs-CZ" sz="2800" b="1" dirty="0">
                <a:latin typeface="+mj-lt"/>
                <a:cs typeface="Times New Roman" panose="02020603050405020304" pitchFamily="18" charset="0"/>
              </a:rPr>
              <a:t> křivka</a:t>
            </a:r>
            <a:endParaRPr lang="cs-CZ" altLang="cs-CZ" sz="2800" dirty="0">
              <a:latin typeface="+mj-lt"/>
            </a:endParaRPr>
          </a:p>
        </p:txBody>
      </p:sp>
      <p:graphicFrame>
        <p:nvGraphicFramePr>
          <p:cNvPr id="31748" name="Object 4"/>
          <p:cNvGraphicFramePr>
            <a:graphicFrameLocks noChangeAspect="1"/>
          </p:cNvGraphicFramePr>
          <p:nvPr/>
        </p:nvGraphicFramePr>
        <p:xfrm>
          <a:off x="539750" y="3427103"/>
          <a:ext cx="8416413" cy="3089276"/>
        </p:xfrm>
        <a:graphic>
          <a:graphicData uri="http://schemas.openxmlformats.org/presentationml/2006/ole">
            <mc:AlternateContent xmlns:mc="http://schemas.openxmlformats.org/markup-compatibility/2006">
              <mc:Choice xmlns:v="urn:schemas-microsoft-com:vml" Requires="v">
                <p:oleObj spid="_x0000_s3076" name="" r:id="rId1" imgW="6143625" imgH="2714625" progId="CorelDraw.Graphic.9">
                  <p:embed/>
                </p:oleObj>
              </mc:Choice>
              <mc:Fallback>
                <p:oleObj name="" r:id="rId1" imgW="6143625" imgH="2714625" progId="CorelDraw.Graphic.9">
                  <p:embed/>
                  <p:pic>
                    <p:nvPicPr>
                      <p:cNvPr id="0" name="Object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427103"/>
                        <a:ext cx="8416413" cy="3089276"/>
                      </a:xfrm>
                      <a:prstGeom prst="rect">
                        <a:avLst/>
                      </a:prstGeom>
                      <a:solidFill>
                        <a:schemeClr val="tx2"/>
                      </a:solidFill>
                      <a:ln>
                        <a:noFill/>
                      </a:ln>
                    </p:spPr>
                  </p:pic>
                </p:oleObj>
              </mc:Fallback>
            </mc:AlternateContent>
          </a:graphicData>
        </a:graphic>
      </p:graphicFrame>
      <p:sp>
        <p:nvSpPr>
          <p:cNvPr id="31749" name="Text Box 6"/>
          <p:cNvSpPr txBox="1">
            <a:spLocks noChangeArrowheads="1"/>
          </p:cNvSpPr>
          <p:nvPr/>
        </p:nvSpPr>
        <p:spPr bwMode="auto">
          <a:xfrm>
            <a:off x="421712" y="3933364"/>
            <a:ext cx="790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1400" dirty="0"/>
              <a:t>(v Kč)</a:t>
            </a:r>
            <a:endParaRPr lang="cs-CZ" altLang="cs-CZ" sz="1400" dirty="0"/>
          </a:p>
        </p:txBody>
      </p:sp>
      <p:sp>
        <p:nvSpPr>
          <p:cNvPr id="31750" name="Obdélník 1"/>
          <p:cNvSpPr>
            <a:spLocks noChangeArrowheads="1"/>
          </p:cNvSpPr>
          <p:nvPr/>
        </p:nvSpPr>
        <p:spPr bwMode="auto">
          <a:xfrm>
            <a:off x="344129" y="652463"/>
            <a:ext cx="8612033"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cs-CZ" altLang="cs-CZ" sz="1800" b="1" dirty="0">
                <a:highlight>
                  <a:srgbClr val="FFFF00"/>
                </a:highlight>
                <a:cs typeface="Times New Roman" panose="02020603050405020304" pitchFamily="18" charset="0"/>
              </a:rPr>
              <a:t>Vyjadřuje závislost daňových výnosů státního rozpočtu na výši daňové sazby. </a:t>
            </a:r>
            <a:endParaRPr lang="cs-CZ" altLang="cs-CZ" sz="1800" b="1" dirty="0">
              <a:highlight>
                <a:srgbClr val="FFFF00"/>
              </a:highlight>
              <a:cs typeface="Times New Roman" panose="02020603050405020304" pitchFamily="18" charset="0"/>
            </a:endParaRPr>
          </a:p>
          <a:p>
            <a:pPr marL="457200" indent="-457200" algn="just" eaLnBrk="1" hangingPunct="1">
              <a:spcBef>
                <a:spcPct val="0"/>
              </a:spcBef>
              <a:buFont typeface="+mj-lt"/>
              <a:buAutoNum type="arabicPeriod"/>
            </a:pPr>
            <a:r>
              <a:rPr lang="cs-CZ" altLang="cs-CZ" sz="1800" b="1" dirty="0">
                <a:cs typeface="Times New Roman" panose="02020603050405020304" pitchFamily="18" charset="0"/>
              </a:rPr>
              <a:t>Zvyšování procentuální daňové sazby nejprve zajistí růst daňových příjmů státního rozpočtu. </a:t>
            </a:r>
            <a:endParaRPr lang="cs-CZ" altLang="cs-CZ" sz="1800" b="1" dirty="0">
              <a:cs typeface="Times New Roman" panose="02020603050405020304" pitchFamily="18" charset="0"/>
            </a:endParaRPr>
          </a:p>
          <a:p>
            <a:pPr marL="457200" indent="-457200" algn="just" eaLnBrk="1" hangingPunct="1">
              <a:spcBef>
                <a:spcPct val="0"/>
              </a:spcBef>
              <a:buFont typeface="+mj-lt"/>
              <a:buAutoNum type="arabicPeriod"/>
            </a:pPr>
            <a:r>
              <a:rPr lang="cs-CZ" altLang="cs-CZ" sz="1800" b="1" dirty="0">
                <a:cs typeface="Times New Roman" panose="02020603050405020304" pitchFamily="18" charset="0"/>
              </a:rPr>
              <a:t>Pokud daňová sazba přesáhne úroveň T</a:t>
            </a:r>
            <a:r>
              <a:rPr lang="cs-CZ" altLang="cs-CZ" sz="1800" b="1" baseline="-25000" dirty="0">
                <a:cs typeface="Times New Roman" panose="02020603050405020304" pitchFamily="18" charset="0"/>
              </a:rPr>
              <a:t>2</a:t>
            </a:r>
            <a:r>
              <a:rPr lang="cs-CZ" altLang="cs-CZ" sz="1800" b="1" dirty="0">
                <a:cs typeface="Times New Roman" panose="02020603050405020304" pitchFamily="18" charset="0"/>
              </a:rPr>
              <a:t>, příjmy státního rozpočtu začnou klesat!</a:t>
            </a:r>
            <a:endParaRPr lang="cs-CZ" altLang="cs-CZ" sz="1800" b="1" dirty="0">
              <a:cs typeface="Times New Roman" panose="02020603050405020304" pitchFamily="18" charset="0"/>
            </a:endParaRPr>
          </a:p>
          <a:p>
            <a:pPr algn="just" eaLnBrk="1" hangingPunct="1">
              <a:spcBef>
                <a:spcPct val="0"/>
              </a:spcBef>
              <a:buFontTx/>
              <a:buNone/>
            </a:pPr>
            <a:r>
              <a:rPr lang="cs-CZ" altLang="cs-CZ" sz="1800" dirty="0">
                <a:cs typeface="Times New Roman" panose="02020603050405020304" pitchFamily="18" charset="0"/>
              </a:rPr>
              <a:t>Příliš vysoká daňová zátěž </a:t>
            </a:r>
            <a:r>
              <a:rPr lang="cs-CZ" altLang="cs-CZ" sz="1800" b="1" dirty="0">
                <a:cs typeface="Times New Roman" panose="02020603050405020304" pitchFamily="18" charset="0"/>
              </a:rPr>
              <a:t>snižuje motivaci </a:t>
            </a:r>
            <a:r>
              <a:rPr lang="cs-CZ" altLang="cs-CZ" sz="1800" dirty="0">
                <a:cs typeface="Times New Roman" panose="02020603050405020304" pitchFamily="18" charset="0"/>
              </a:rPr>
              <a:t>k ekonomické aktivitě: </a:t>
            </a:r>
            <a:r>
              <a:rPr lang="cs-CZ" altLang="cs-CZ" sz="1800" b="1" dirty="0">
                <a:highlight>
                  <a:srgbClr val="FFFF00"/>
                </a:highlight>
                <a:cs typeface="Times New Roman" panose="02020603050405020304" pitchFamily="18" charset="0"/>
              </a:rPr>
              <a:t>k dodatečné práci; ziskovost investování a tím výši plánovaných investic. </a:t>
            </a:r>
            <a:endParaRPr lang="cs-CZ" altLang="cs-CZ" sz="1800" b="1" dirty="0">
              <a:highlight>
                <a:srgbClr val="FFFF00"/>
              </a:highlight>
              <a:cs typeface="Times New Roman" panose="02020603050405020304" pitchFamily="18" charset="0"/>
            </a:endParaRPr>
          </a:p>
          <a:p>
            <a:pPr algn="just" eaLnBrk="1" hangingPunct="1">
              <a:spcBef>
                <a:spcPct val="0"/>
              </a:spcBef>
              <a:buFontTx/>
              <a:buNone/>
            </a:pPr>
            <a:r>
              <a:rPr lang="cs-CZ" altLang="cs-CZ" sz="1800" dirty="0">
                <a:cs typeface="Times New Roman" panose="02020603050405020304" pitchFamily="18" charset="0"/>
              </a:rPr>
              <a:t>Únik do stínové ekonomiky.</a:t>
            </a:r>
            <a:endParaRPr lang="cs-CZ" altLang="cs-CZ" sz="1800" dirty="0">
              <a:cs typeface="Times New Roman" panose="02020603050405020304" pitchFamily="18" charset="0"/>
            </a:endParaRPr>
          </a:p>
        </p:txBody>
      </p:sp>
      <p:sp>
        <p:nvSpPr>
          <p:cNvPr id="3" name="TextovéPole 2"/>
          <p:cNvSpPr txBox="1"/>
          <p:nvPr/>
        </p:nvSpPr>
        <p:spPr>
          <a:xfrm>
            <a:off x="4087938" y="3707785"/>
            <a:ext cx="3675063" cy="307777"/>
          </a:xfrm>
          <a:prstGeom prst="rect">
            <a:avLst/>
          </a:prstGeom>
          <a:noFill/>
        </p:spPr>
        <p:txBody>
          <a:bodyPr wrap="square">
            <a:spAutoFit/>
          </a:bodyPr>
          <a:lstStyle/>
          <a:p>
            <a:r>
              <a:rPr lang="pl-PL" dirty="0">
                <a:solidFill>
                  <a:srgbClr val="FF0000"/>
                </a:solidFill>
              </a:rPr>
              <a:t>Jaká je tedy daňová sazba v bodě B?</a:t>
            </a:r>
            <a:endParaRPr lang="pl-PL" dirty="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6" name="Group 4"/>
          <p:cNvGrpSpPr/>
          <p:nvPr/>
        </p:nvGrpSpPr>
        <p:grpSpPr bwMode="auto">
          <a:xfrm>
            <a:off x="838200" y="2590800"/>
            <a:ext cx="7772400" cy="3657600"/>
            <a:chOff x="711" y="1584"/>
            <a:chExt cx="3033" cy="2305"/>
          </a:xfrm>
        </p:grpSpPr>
        <p:sp>
          <p:nvSpPr>
            <p:cNvPr id="49195" name="Line 5"/>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9196" name="Freeform 6"/>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8439" name="Text Box 7"/>
          <p:cNvSpPr txBox="1">
            <a:spLocks noChangeArrowheads="1"/>
          </p:cNvSpPr>
          <p:nvPr/>
        </p:nvSpPr>
        <p:spPr bwMode="auto">
          <a:xfrm>
            <a:off x="20877" y="1628776"/>
            <a:ext cx="1600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Výnos  z daní </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0" name="Freeform 8"/>
          <p:cNvSpPr/>
          <p:nvPr/>
        </p:nvSpPr>
        <p:spPr bwMode="auto">
          <a:xfrm>
            <a:off x="838200" y="4191000"/>
            <a:ext cx="4876800" cy="2057400"/>
          </a:xfrm>
          <a:custGeom>
            <a:avLst/>
            <a:gdLst>
              <a:gd name="T0" fmla="*/ 0 w 3072"/>
              <a:gd name="T1" fmla="*/ 2147483646 h 1296"/>
              <a:gd name="T2" fmla="*/ 2147483646 w 3072"/>
              <a:gd name="T3" fmla="*/ 0 h 1296"/>
              <a:gd name="T4" fmla="*/ 2147483646 w 3072"/>
              <a:gd name="T5" fmla="*/ 2147483646 h 1296"/>
              <a:gd name="T6" fmla="*/ 0 60000 65536"/>
              <a:gd name="T7" fmla="*/ 0 60000 65536"/>
              <a:gd name="T8" fmla="*/ 0 60000 65536"/>
            </a:gdLst>
            <a:ahLst/>
            <a:cxnLst>
              <a:cxn ang="T6">
                <a:pos x="T0" y="T1"/>
              </a:cxn>
              <a:cxn ang="T7">
                <a:pos x="T2" y="T3"/>
              </a:cxn>
              <a:cxn ang="T8">
                <a:pos x="T4" y="T5"/>
              </a:cxn>
            </a:cxnLst>
            <a:rect l="0" t="0" r="r" b="b"/>
            <a:pathLst>
              <a:path w="3072" h="1296">
                <a:moveTo>
                  <a:pt x="0" y="1296"/>
                </a:moveTo>
                <a:cubicBezTo>
                  <a:pt x="344" y="648"/>
                  <a:pt x="688" y="0"/>
                  <a:pt x="1200" y="0"/>
                </a:cubicBezTo>
                <a:cubicBezTo>
                  <a:pt x="1712" y="0"/>
                  <a:pt x="2392" y="648"/>
                  <a:pt x="3072" y="1296"/>
                </a:cubicBezTo>
              </a:path>
            </a:pathLst>
          </a:custGeom>
          <a:noFill/>
          <a:ln w="50800">
            <a:solidFill>
              <a:srgbClr val="A50021"/>
            </a:solidFill>
            <a:rou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1" name="Text Box 9"/>
          <p:cNvSpPr txBox="1">
            <a:spLocks noChangeArrowheads="1"/>
          </p:cNvSpPr>
          <p:nvPr/>
        </p:nvSpPr>
        <p:spPr bwMode="auto">
          <a:xfrm>
            <a:off x="6530135" y="5768736"/>
            <a:ext cx="2514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Daňová sazba</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3" name="Text Box 11"/>
          <p:cNvSpPr txBox="1">
            <a:spLocks noChangeArrowheads="1"/>
          </p:cNvSpPr>
          <p:nvPr/>
        </p:nvSpPr>
        <p:spPr bwMode="auto">
          <a:xfrm>
            <a:off x="2743200" y="62484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4" name="Line 12"/>
          <p:cNvSpPr>
            <a:spLocks noChangeShapeType="1"/>
          </p:cNvSpPr>
          <p:nvPr/>
        </p:nvSpPr>
        <p:spPr bwMode="auto">
          <a:xfrm>
            <a:off x="2743200" y="4191000"/>
            <a:ext cx="0" cy="20574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5" name="Line 13"/>
          <p:cNvSpPr>
            <a:spLocks noChangeShapeType="1"/>
          </p:cNvSpPr>
          <p:nvPr/>
        </p:nvSpPr>
        <p:spPr bwMode="auto">
          <a:xfrm>
            <a:off x="914400" y="5029200"/>
            <a:ext cx="35052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6" name="Text Box 14"/>
          <p:cNvSpPr txBox="1">
            <a:spLocks noChangeArrowheads="1"/>
          </p:cNvSpPr>
          <p:nvPr/>
        </p:nvSpPr>
        <p:spPr bwMode="auto">
          <a:xfrm>
            <a:off x="2590800" y="35814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 </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7" name="Text Box 15"/>
          <p:cNvSpPr txBox="1">
            <a:spLocks noChangeArrowheads="1"/>
          </p:cNvSpPr>
          <p:nvPr/>
        </p:nvSpPr>
        <p:spPr bwMode="auto">
          <a:xfrm>
            <a:off x="1066800" y="44958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 </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8" name="Text Box 16"/>
          <p:cNvSpPr txBox="1">
            <a:spLocks noChangeArrowheads="1"/>
          </p:cNvSpPr>
          <p:nvPr/>
        </p:nvSpPr>
        <p:spPr bwMode="auto">
          <a:xfrm>
            <a:off x="4419600" y="45720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 </a:t>
            </a:r>
            <a:endPar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49" name="Line 17"/>
          <p:cNvSpPr>
            <a:spLocks noChangeShapeType="1"/>
          </p:cNvSpPr>
          <p:nvPr/>
        </p:nvSpPr>
        <p:spPr bwMode="auto">
          <a:xfrm>
            <a:off x="838200" y="4191000"/>
            <a:ext cx="1905000" cy="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0" name="Line 18"/>
          <p:cNvSpPr>
            <a:spLocks noChangeShapeType="1"/>
          </p:cNvSpPr>
          <p:nvPr/>
        </p:nvSpPr>
        <p:spPr bwMode="auto">
          <a:xfrm>
            <a:off x="1600200" y="5105400"/>
            <a:ext cx="0" cy="11430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1" name="Line 19"/>
          <p:cNvSpPr>
            <a:spLocks noChangeShapeType="1"/>
          </p:cNvSpPr>
          <p:nvPr/>
        </p:nvSpPr>
        <p:spPr bwMode="auto">
          <a:xfrm>
            <a:off x="4343400" y="5029200"/>
            <a:ext cx="0" cy="1219200"/>
          </a:xfrm>
          <a:prstGeom prst="line">
            <a:avLst/>
          </a:prstGeom>
          <a:noFill/>
          <a:ln w="381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2" name="Text Box 20"/>
          <p:cNvSpPr txBox="1">
            <a:spLocks noChangeArrowheads="1"/>
          </p:cNvSpPr>
          <p:nvPr/>
        </p:nvSpPr>
        <p:spPr bwMode="auto">
          <a:xfrm>
            <a:off x="3810000" y="6248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75%</a:t>
            </a:r>
            <a:endPar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3" name="Text Box 21"/>
          <p:cNvSpPr txBox="1">
            <a:spLocks noChangeArrowheads="1"/>
          </p:cNvSpPr>
          <p:nvPr/>
        </p:nvSpPr>
        <p:spPr bwMode="auto">
          <a:xfrm>
            <a:off x="1066800" y="6248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13%</a:t>
            </a:r>
            <a:endPar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4" name="Line 22"/>
          <p:cNvSpPr>
            <a:spLocks noChangeShapeType="1"/>
          </p:cNvSpPr>
          <p:nvPr/>
        </p:nvSpPr>
        <p:spPr bwMode="auto">
          <a:xfrm>
            <a:off x="1066800" y="5867400"/>
            <a:ext cx="304800" cy="304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6" name="Line 24"/>
          <p:cNvSpPr>
            <a:spLocks noChangeShapeType="1"/>
          </p:cNvSpPr>
          <p:nvPr/>
        </p:nvSpPr>
        <p:spPr bwMode="auto">
          <a:xfrm>
            <a:off x="1600200" y="5105400"/>
            <a:ext cx="1066800" cy="1066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7" name="Line 25"/>
          <p:cNvSpPr>
            <a:spLocks noChangeShapeType="1"/>
          </p:cNvSpPr>
          <p:nvPr/>
        </p:nvSpPr>
        <p:spPr bwMode="auto">
          <a:xfrm>
            <a:off x="1752600" y="4876800"/>
            <a:ext cx="914400" cy="914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8" name="Line 26"/>
          <p:cNvSpPr>
            <a:spLocks noChangeShapeType="1"/>
          </p:cNvSpPr>
          <p:nvPr/>
        </p:nvSpPr>
        <p:spPr bwMode="auto">
          <a:xfrm>
            <a:off x="1905000" y="4648200"/>
            <a:ext cx="762000" cy="6858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59" name="Line 27"/>
          <p:cNvSpPr>
            <a:spLocks noChangeShapeType="1"/>
          </p:cNvSpPr>
          <p:nvPr/>
        </p:nvSpPr>
        <p:spPr bwMode="auto">
          <a:xfrm>
            <a:off x="2133600" y="4495800"/>
            <a:ext cx="533400" cy="533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0" name="Line 28"/>
          <p:cNvSpPr>
            <a:spLocks noChangeShapeType="1"/>
          </p:cNvSpPr>
          <p:nvPr/>
        </p:nvSpPr>
        <p:spPr bwMode="auto">
          <a:xfrm>
            <a:off x="2362200" y="4343400"/>
            <a:ext cx="381000" cy="3810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1" name="Line 29"/>
          <p:cNvSpPr>
            <a:spLocks noChangeShapeType="1"/>
          </p:cNvSpPr>
          <p:nvPr/>
        </p:nvSpPr>
        <p:spPr bwMode="auto">
          <a:xfrm>
            <a:off x="1447800" y="5410200"/>
            <a:ext cx="762000" cy="7620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2" name="Line 30"/>
          <p:cNvSpPr>
            <a:spLocks noChangeShapeType="1"/>
          </p:cNvSpPr>
          <p:nvPr/>
        </p:nvSpPr>
        <p:spPr bwMode="auto">
          <a:xfrm>
            <a:off x="1295400" y="5638800"/>
            <a:ext cx="533400" cy="533400"/>
          </a:xfrm>
          <a:prstGeom prst="line">
            <a:avLst/>
          </a:prstGeom>
          <a:noFill/>
          <a:ln w="25400">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3" name="Line 31"/>
          <p:cNvSpPr>
            <a:spLocks noChangeShapeType="1"/>
          </p:cNvSpPr>
          <p:nvPr/>
        </p:nvSpPr>
        <p:spPr bwMode="auto">
          <a:xfrm flipH="1">
            <a:off x="2743200" y="4343400"/>
            <a:ext cx="381000" cy="152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5" name="Line 33"/>
          <p:cNvSpPr>
            <a:spLocks noChangeShapeType="1"/>
          </p:cNvSpPr>
          <p:nvPr/>
        </p:nvSpPr>
        <p:spPr bwMode="auto">
          <a:xfrm flipH="1">
            <a:off x="2895600" y="4419600"/>
            <a:ext cx="533400" cy="228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6" name="Line 34"/>
          <p:cNvSpPr>
            <a:spLocks noChangeShapeType="1"/>
          </p:cNvSpPr>
          <p:nvPr/>
        </p:nvSpPr>
        <p:spPr bwMode="auto">
          <a:xfrm flipH="1">
            <a:off x="2895600" y="4572000"/>
            <a:ext cx="685800" cy="3048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7" name="Line 35"/>
          <p:cNvSpPr>
            <a:spLocks noChangeShapeType="1"/>
          </p:cNvSpPr>
          <p:nvPr/>
        </p:nvSpPr>
        <p:spPr bwMode="auto">
          <a:xfrm flipH="1">
            <a:off x="2819400" y="4724400"/>
            <a:ext cx="990600" cy="3810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8" name="Line 36"/>
          <p:cNvSpPr>
            <a:spLocks noChangeShapeType="1"/>
          </p:cNvSpPr>
          <p:nvPr/>
        </p:nvSpPr>
        <p:spPr bwMode="auto">
          <a:xfrm flipH="1">
            <a:off x="2819400" y="4876800"/>
            <a:ext cx="1143000" cy="4572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69" name="Line 37"/>
          <p:cNvSpPr>
            <a:spLocks noChangeShapeType="1"/>
          </p:cNvSpPr>
          <p:nvPr/>
        </p:nvSpPr>
        <p:spPr bwMode="auto">
          <a:xfrm flipH="1">
            <a:off x="2819400" y="5029200"/>
            <a:ext cx="12954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0" name="Line 38"/>
          <p:cNvSpPr>
            <a:spLocks noChangeShapeType="1"/>
          </p:cNvSpPr>
          <p:nvPr/>
        </p:nvSpPr>
        <p:spPr bwMode="auto">
          <a:xfrm flipH="1">
            <a:off x="2819400" y="5181600"/>
            <a:ext cx="14478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1" name="Line 39"/>
          <p:cNvSpPr>
            <a:spLocks noChangeShapeType="1"/>
          </p:cNvSpPr>
          <p:nvPr/>
        </p:nvSpPr>
        <p:spPr bwMode="auto">
          <a:xfrm flipH="1">
            <a:off x="2819400" y="5334000"/>
            <a:ext cx="1600200" cy="533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2" name="Line 40"/>
          <p:cNvSpPr>
            <a:spLocks noChangeShapeType="1"/>
          </p:cNvSpPr>
          <p:nvPr/>
        </p:nvSpPr>
        <p:spPr bwMode="auto">
          <a:xfrm flipH="1">
            <a:off x="2819400" y="5410200"/>
            <a:ext cx="1752600" cy="6858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3" name="Line 41"/>
          <p:cNvSpPr>
            <a:spLocks noChangeShapeType="1"/>
          </p:cNvSpPr>
          <p:nvPr/>
        </p:nvSpPr>
        <p:spPr bwMode="auto">
          <a:xfrm flipH="1">
            <a:off x="3276600" y="5562600"/>
            <a:ext cx="1524000" cy="609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4" name="Line 42"/>
          <p:cNvSpPr>
            <a:spLocks noChangeShapeType="1"/>
          </p:cNvSpPr>
          <p:nvPr/>
        </p:nvSpPr>
        <p:spPr bwMode="auto">
          <a:xfrm flipH="1">
            <a:off x="3810000" y="5715000"/>
            <a:ext cx="1143000" cy="4572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6" name="Line 44"/>
          <p:cNvSpPr>
            <a:spLocks noChangeShapeType="1"/>
          </p:cNvSpPr>
          <p:nvPr/>
        </p:nvSpPr>
        <p:spPr bwMode="auto">
          <a:xfrm flipH="1">
            <a:off x="4876800" y="6019800"/>
            <a:ext cx="381000" cy="1524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7" name="Line 45"/>
          <p:cNvSpPr>
            <a:spLocks noChangeShapeType="1"/>
          </p:cNvSpPr>
          <p:nvPr/>
        </p:nvSpPr>
        <p:spPr bwMode="auto">
          <a:xfrm flipH="1">
            <a:off x="4572000" y="5867400"/>
            <a:ext cx="533400" cy="228600"/>
          </a:xfrm>
          <a:prstGeom prst="line">
            <a:avLst/>
          </a:prstGeom>
          <a:noFill/>
          <a:ln w="254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8478" name="Text Box 46"/>
          <p:cNvSpPr txBox="1">
            <a:spLocks noChangeArrowheads="1"/>
          </p:cNvSpPr>
          <p:nvPr/>
        </p:nvSpPr>
        <p:spPr bwMode="auto">
          <a:xfrm>
            <a:off x="0" y="48768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a:t>
            </a:r>
            <a:endParaRPr kumimoji="0" lang="cs-CZ" altLang="cs-CZ" sz="24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8479" name="Text Box 47"/>
          <p:cNvSpPr txBox="1">
            <a:spLocks noChangeArrowheads="1"/>
          </p:cNvSpPr>
          <p:nvPr/>
        </p:nvSpPr>
        <p:spPr bwMode="auto">
          <a:xfrm>
            <a:off x="0" y="3933825"/>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TR</a:t>
            </a:r>
            <a:r>
              <a:rPr kumimoji="0" lang="cs-CZ" altLang="cs-CZ" sz="24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max</a:t>
            </a:r>
            <a:endParaRPr kumimoji="0" lang="cs-CZ" altLang="cs-CZ" sz="24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sp>
        <p:nvSpPr>
          <p:cNvPr id="18480" name="Text Box 48"/>
          <p:cNvSpPr txBox="1">
            <a:spLocks noChangeArrowheads="1"/>
          </p:cNvSpPr>
          <p:nvPr/>
        </p:nvSpPr>
        <p:spPr bwMode="auto">
          <a:xfrm>
            <a:off x="5228472" y="61722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100%</a:t>
            </a:r>
            <a:endParaRPr kumimoji="0" lang="cs-CZ" altLang="cs-CZ"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18481" name="Text Box 49"/>
          <p:cNvSpPr txBox="1">
            <a:spLocks noChangeArrowheads="1"/>
          </p:cNvSpPr>
          <p:nvPr/>
        </p:nvSpPr>
        <p:spPr bwMode="auto">
          <a:xfrm>
            <a:off x="4427538" y="3716338"/>
            <a:ext cx="345598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Zakázaná zóna</a:t>
            </a:r>
            <a:endParaRPr kumimoji="0" lang="cs-CZ" altLang="cs-CZ"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sp>
        <p:nvSpPr>
          <p:cNvPr id="2" name="Nadpis 1"/>
          <p:cNvSpPr>
            <a:spLocks noGrp="1"/>
          </p:cNvSpPr>
          <p:nvPr>
            <p:ph type="title"/>
          </p:nvPr>
        </p:nvSpPr>
        <p:spPr/>
        <p:txBody>
          <a:bodyPr>
            <a:noAutofit/>
          </a:bodyPr>
          <a:lstStyle/>
          <a:p>
            <a:r>
              <a:rPr lang="cs-CZ" sz="3200" b="1" dirty="0" err="1"/>
              <a:t>Lafferova</a:t>
            </a:r>
            <a:r>
              <a:rPr lang="cs-CZ" sz="3200" b="1" dirty="0"/>
              <a:t> křivka – ekonomie strany nabídky</a:t>
            </a:r>
            <a:endParaRPr lang="cs-CZ" sz="3200" b="1" dirty="0"/>
          </a:p>
        </p:txBody>
      </p:sp>
      <p:sp>
        <p:nvSpPr>
          <p:cNvPr id="46"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43/50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4" name="TextovéPole 3"/>
          <p:cNvSpPr txBox="1"/>
          <p:nvPr/>
        </p:nvSpPr>
        <p:spPr>
          <a:xfrm>
            <a:off x="3200400" y="1508125"/>
            <a:ext cx="5082336" cy="1384995"/>
          </a:xfrm>
          <a:prstGeom prst="rect">
            <a:avLst/>
          </a:prstGeom>
          <a:noFill/>
        </p:spPr>
        <p:txBody>
          <a:bodyPr wrap="square">
            <a:spAutoFit/>
          </a:bodyPr>
          <a:lstStyle/>
          <a:p>
            <a:r>
              <a:rPr lang="cs-CZ" dirty="0"/>
              <a:t>Dle </a:t>
            </a:r>
            <a:r>
              <a:rPr lang="cs-CZ" dirty="0" err="1"/>
              <a:t>Lafferovy</a:t>
            </a:r>
            <a:r>
              <a:rPr lang="cs-CZ" dirty="0"/>
              <a:t> křivky </a:t>
            </a:r>
            <a:r>
              <a:rPr lang="cs-CZ" b="1" dirty="0"/>
              <a:t>objem příjmů státního rozpočtu z daní po dosažení svého maxima s rostoucí daňovou sazbou klesá. </a:t>
            </a:r>
            <a:endParaRPr lang="cs-CZ" b="1" dirty="0"/>
          </a:p>
          <a:p>
            <a:pPr algn="just"/>
            <a:r>
              <a:rPr lang="cs-CZ" b="1" dirty="0"/>
              <a:t>Ekonomická interpretace křivky: Příliš vysoká daňová zátěž snižuje motivaci k dodatečné práci, ke zvýšení kvalifikace, k přebírání rizika a k investování. </a:t>
            </a:r>
            <a:endParaRPr lang="cs-CZ"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8436"/>
                                        </p:tgtEl>
                                        <p:attrNameLst>
                                          <p:attrName>style.visibility</p:attrName>
                                        </p:attrNameLst>
                                      </p:cBhvr>
                                      <p:to>
                                        <p:strVal val="visible"/>
                                      </p:to>
                                    </p:set>
                                    <p:anim calcmode="lin" valueType="num">
                                      <p:cBhvr>
                                        <p:cTn id="7" dur="1000" fill="hold"/>
                                        <p:tgtEl>
                                          <p:spTgt spid="18436"/>
                                        </p:tgtEl>
                                        <p:attrNameLst>
                                          <p:attrName>ppt_w</p:attrName>
                                        </p:attrNameLst>
                                      </p:cBhvr>
                                      <p:tavLst>
                                        <p:tav tm="0">
                                          <p:val>
                                            <p:fltVal val="0"/>
                                          </p:val>
                                        </p:tav>
                                        <p:tav tm="100000">
                                          <p:val>
                                            <p:strVal val="#ppt_w"/>
                                          </p:val>
                                        </p:tav>
                                      </p:tavLst>
                                    </p:anim>
                                    <p:anim calcmode="lin" valueType="num">
                                      <p:cBhvr>
                                        <p:cTn id="8" dur="1000" fill="hold"/>
                                        <p:tgtEl>
                                          <p:spTgt spid="18436"/>
                                        </p:tgtEl>
                                        <p:attrNameLst>
                                          <p:attrName>ppt_h</p:attrName>
                                        </p:attrNameLst>
                                      </p:cBhvr>
                                      <p:tavLst>
                                        <p:tav tm="0">
                                          <p:val>
                                            <p:fltVal val="0"/>
                                          </p:val>
                                        </p:tav>
                                        <p:tav tm="100000">
                                          <p:val>
                                            <p:strVal val="#ppt_h"/>
                                          </p:val>
                                        </p:tav>
                                      </p:tavLst>
                                    </p:anim>
                                    <p:anim calcmode="lin" valueType="num">
                                      <p:cBhvr>
                                        <p:cTn id="9" dur="1000" fill="hold"/>
                                        <p:tgtEl>
                                          <p:spTgt spid="18436"/>
                                        </p:tgtEl>
                                        <p:attrNameLst>
                                          <p:attrName>style.rotation</p:attrName>
                                        </p:attrNameLst>
                                      </p:cBhvr>
                                      <p:tavLst>
                                        <p:tav tm="0">
                                          <p:val>
                                            <p:fltVal val="90"/>
                                          </p:val>
                                        </p:tav>
                                        <p:tav tm="100000">
                                          <p:val>
                                            <p:fltVal val="0"/>
                                          </p:val>
                                        </p:tav>
                                      </p:tavLst>
                                    </p:anim>
                                    <p:animEffect transition="in" filter="fade">
                                      <p:cBhvr>
                                        <p:cTn id="10" dur="1000"/>
                                        <p:tgtEl>
                                          <p:spTgt spid="18436"/>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18439"/>
                                        </p:tgtEl>
                                        <p:attrNameLst>
                                          <p:attrName>style.visibility</p:attrName>
                                        </p:attrNameLst>
                                      </p:cBhvr>
                                      <p:to>
                                        <p:strVal val="visible"/>
                                      </p:to>
                                    </p:set>
                                    <p:set>
                                      <p:cBhvr>
                                        <p:cTn id="15" dur="455" fill="hold">
                                          <p:stCondLst>
                                            <p:cond delay="0"/>
                                          </p:stCondLst>
                                        </p:cTn>
                                        <p:tgtEl>
                                          <p:spTgt spid="18439"/>
                                        </p:tgtEl>
                                        <p:attrNameLst>
                                          <p:attrName>style.rotation</p:attrName>
                                        </p:attrNameLst>
                                      </p:cBhvr>
                                      <p:to>
                                        <p:strVal val="-45.0"/>
                                      </p:to>
                                    </p:set>
                                    <p:anim calcmode="lin" valueType="num">
                                      <p:cBhvr>
                                        <p:cTn id="16" dur="455" fill="hold">
                                          <p:stCondLst>
                                            <p:cond delay="455"/>
                                          </p:stCondLst>
                                        </p:cTn>
                                        <p:tgtEl>
                                          <p:spTgt spid="18439"/>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18439"/>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18439"/>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18439"/>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grpId="0" nodeType="clickEffect">
                                  <p:stCondLst>
                                    <p:cond delay="0"/>
                                  </p:stCondLst>
                                  <p:iterate type="lt">
                                    <p:tmPct val="50000"/>
                                  </p:iterate>
                                  <p:childTnLst>
                                    <p:set>
                                      <p:cBhvr>
                                        <p:cTn id="23" dur="1" fill="hold">
                                          <p:stCondLst>
                                            <p:cond delay="0"/>
                                          </p:stCondLst>
                                        </p:cTn>
                                        <p:tgtEl>
                                          <p:spTgt spid="18441"/>
                                        </p:tgtEl>
                                        <p:attrNameLst>
                                          <p:attrName>style.visibility</p:attrName>
                                        </p:attrNameLst>
                                      </p:cBhvr>
                                      <p:to>
                                        <p:strVal val="visible"/>
                                      </p:to>
                                    </p:set>
                                    <p:set>
                                      <p:cBhvr>
                                        <p:cTn id="24" dur="455" fill="hold">
                                          <p:stCondLst>
                                            <p:cond delay="0"/>
                                          </p:stCondLst>
                                        </p:cTn>
                                        <p:tgtEl>
                                          <p:spTgt spid="18441"/>
                                        </p:tgtEl>
                                        <p:attrNameLst>
                                          <p:attrName>style.rotation</p:attrName>
                                        </p:attrNameLst>
                                      </p:cBhvr>
                                      <p:to>
                                        <p:strVal val="-45.0"/>
                                      </p:to>
                                    </p:set>
                                    <p:anim calcmode="lin" valueType="num">
                                      <p:cBhvr>
                                        <p:cTn id="25" dur="455" fill="hold">
                                          <p:stCondLst>
                                            <p:cond delay="455"/>
                                          </p:stCondLst>
                                        </p:cTn>
                                        <p:tgtEl>
                                          <p:spTgt spid="18441"/>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18441"/>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18441"/>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18441"/>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8440"/>
                                        </p:tgtEl>
                                        <p:attrNameLst>
                                          <p:attrName>style.visibility</p:attrName>
                                        </p:attrNameLst>
                                      </p:cBhvr>
                                      <p:to>
                                        <p:strVal val="visible"/>
                                      </p:to>
                                    </p:set>
                                    <p:animEffect transition="in" filter="wipe(left)">
                                      <p:cBhvr>
                                        <p:cTn id="33" dur="3000"/>
                                        <p:tgtEl>
                                          <p:spTgt spid="18440"/>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18445"/>
                                        </p:tgtEl>
                                        <p:attrNameLst>
                                          <p:attrName>style.visibility</p:attrName>
                                        </p:attrNameLst>
                                      </p:cBhvr>
                                      <p:to>
                                        <p:strVal val="visible"/>
                                      </p:to>
                                    </p:set>
                                    <p:animEffect transition="in" filter="wipe(left)">
                                      <p:cBhvr>
                                        <p:cTn id="38" dur="5000"/>
                                        <p:tgtEl>
                                          <p:spTgt spid="18445"/>
                                        </p:tgtEl>
                                      </p:cBhvr>
                                    </p:animEffect>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grpId="0" nodeType="clickEffect">
                                  <p:stCondLst>
                                    <p:cond delay="0"/>
                                  </p:stCondLst>
                                  <p:iterate type="lt">
                                    <p:tmPct val="50000"/>
                                  </p:iterate>
                                  <p:childTnLst>
                                    <p:set>
                                      <p:cBhvr>
                                        <p:cTn id="42" dur="1" fill="hold">
                                          <p:stCondLst>
                                            <p:cond delay="0"/>
                                          </p:stCondLst>
                                        </p:cTn>
                                        <p:tgtEl>
                                          <p:spTgt spid="18478"/>
                                        </p:tgtEl>
                                        <p:attrNameLst>
                                          <p:attrName>style.visibility</p:attrName>
                                        </p:attrNameLst>
                                      </p:cBhvr>
                                      <p:to>
                                        <p:strVal val="visible"/>
                                      </p:to>
                                    </p:set>
                                    <p:set>
                                      <p:cBhvr>
                                        <p:cTn id="43" dur="455" fill="hold">
                                          <p:stCondLst>
                                            <p:cond delay="0"/>
                                          </p:stCondLst>
                                        </p:cTn>
                                        <p:tgtEl>
                                          <p:spTgt spid="18478"/>
                                        </p:tgtEl>
                                        <p:attrNameLst>
                                          <p:attrName>style.rotation</p:attrName>
                                        </p:attrNameLst>
                                      </p:cBhvr>
                                      <p:to>
                                        <p:strVal val="-45.0"/>
                                      </p:to>
                                    </p:set>
                                    <p:anim calcmode="lin" valueType="num">
                                      <p:cBhvr>
                                        <p:cTn id="44" dur="455" fill="hold">
                                          <p:stCondLst>
                                            <p:cond delay="455"/>
                                          </p:stCondLst>
                                        </p:cTn>
                                        <p:tgtEl>
                                          <p:spTgt spid="18478"/>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18478"/>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18478"/>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18478"/>
                                        </p:tgtEl>
                                        <p:attrNameLst>
                                          <p:attrName>ppt_y</p:attrName>
                                        </p:attrNameLst>
                                      </p:cBhvr>
                                      <p:tavLst>
                                        <p:tav tm="0">
                                          <p:val>
                                            <p:strVal val="#ppt_y-(0.354*#ppt_w-0.172*#ppt_h)"/>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8" presetClass="entr" presetSubtype="0" accel="50000" fill="hold" grpId="0" nodeType="clickEffect">
                                  <p:stCondLst>
                                    <p:cond delay="0"/>
                                  </p:stCondLst>
                                  <p:iterate type="lt">
                                    <p:tmPct val="50000"/>
                                  </p:iterate>
                                  <p:childTnLst>
                                    <p:set>
                                      <p:cBhvr>
                                        <p:cTn id="51" dur="1" fill="hold">
                                          <p:stCondLst>
                                            <p:cond delay="0"/>
                                          </p:stCondLst>
                                        </p:cTn>
                                        <p:tgtEl>
                                          <p:spTgt spid="18447"/>
                                        </p:tgtEl>
                                        <p:attrNameLst>
                                          <p:attrName>style.visibility</p:attrName>
                                        </p:attrNameLst>
                                      </p:cBhvr>
                                      <p:to>
                                        <p:strVal val="visible"/>
                                      </p:to>
                                    </p:set>
                                    <p:set>
                                      <p:cBhvr>
                                        <p:cTn id="52" dur="455" fill="hold">
                                          <p:stCondLst>
                                            <p:cond delay="0"/>
                                          </p:stCondLst>
                                        </p:cTn>
                                        <p:tgtEl>
                                          <p:spTgt spid="18447"/>
                                        </p:tgtEl>
                                        <p:attrNameLst>
                                          <p:attrName>style.rotation</p:attrName>
                                        </p:attrNameLst>
                                      </p:cBhvr>
                                      <p:to>
                                        <p:strVal val="-45.0"/>
                                      </p:to>
                                    </p:set>
                                    <p:anim calcmode="lin" valueType="num">
                                      <p:cBhvr>
                                        <p:cTn id="53" dur="455" fill="hold">
                                          <p:stCondLst>
                                            <p:cond delay="455"/>
                                          </p:stCondLst>
                                        </p:cTn>
                                        <p:tgtEl>
                                          <p:spTgt spid="18447"/>
                                        </p:tgtEl>
                                        <p:attrNameLst>
                                          <p:attrName>style.rotation</p:attrName>
                                        </p:attrNameLst>
                                      </p:cBhvr>
                                      <p:tavLst>
                                        <p:tav tm="0">
                                          <p:val>
                                            <p:fltVal val="-45"/>
                                          </p:val>
                                        </p:tav>
                                        <p:tav tm="69900">
                                          <p:val>
                                            <p:fltVal val="45"/>
                                          </p:val>
                                        </p:tav>
                                        <p:tav tm="100000">
                                          <p:val>
                                            <p:fltVal val="0"/>
                                          </p:val>
                                        </p:tav>
                                      </p:tavLst>
                                    </p:anim>
                                    <p:anim calcmode="lin" valueType="num">
                                      <p:cBhvr>
                                        <p:cTn id="54" dur="455" fill="hold">
                                          <p:stCondLst>
                                            <p:cond delay="0"/>
                                          </p:stCondLst>
                                        </p:cTn>
                                        <p:tgtEl>
                                          <p:spTgt spid="18447"/>
                                        </p:tgtEl>
                                        <p:attrNameLst>
                                          <p:attrName>ppt_y</p:attrName>
                                        </p:attrNameLst>
                                      </p:cBhvr>
                                      <p:tavLst>
                                        <p:tav tm="0">
                                          <p:val>
                                            <p:strVal val="#ppt_y-1"/>
                                          </p:val>
                                        </p:tav>
                                        <p:tav tm="100000">
                                          <p:val>
                                            <p:strVal val="#ppt_y-(0.354*#ppt_w-0.172*#ppt_h)"/>
                                          </p:val>
                                        </p:tav>
                                      </p:tavLst>
                                    </p:anim>
                                    <p:anim calcmode="lin" valueType="num">
                                      <p:cBhvr>
                                        <p:cTn id="55" dur="156" decel="50000" autoRev="1" fill="hold">
                                          <p:stCondLst>
                                            <p:cond delay="455"/>
                                          </p:stCondLst>
                                        </p:cTn>
                                        <p:tgtEl>
                                          <p:spTgt spid="18447"/>
                                        </p:tgtEl>
                                        <p:attrNameLst>
                                          <p:attrName>ppt_y</p:attrName>
                                        </p:attrNameLst>
                                      </p:cBhvr>
                                      <p:tavLst>
                                        <p:tav tm="0">
                                          <p:val>
                                            <p:strVal val="#ppt_y-(0.354*#ppt_w-0.172*#ppt_h)"/>
                                          </p:val>
                                        </p:tav>
                                        <p:tav tm="100000">
                                          <p:val>
                                            <p:strVal val="#ppt_y-(0.354*#ppt_w-0.172*#ppt_h)-#ppt_h/2"/>
                                          </p:val>
                                        </p:tav>
                                      </p:tavLst>
                                    </p:anim>
                                    <p:anim calcmode="lin" valueType="num">
                                      <p:cBhvr>
                                        <p:cTn id="56" dur="136" fill="hold">
                                          <p:stCondLst>
                                            <p:cond delay="864"/>
                                          </p:stCondLst>
                                        </p:cTn>
                                        <p:tgtEl>
                                          <p:spTgt spid="18447"/>
                                        </p:tgtEl>
                                        <p:attrNameLst>
                                          <p:attrName>ppt_y</p:attrName>
                                        </p:attrNameLst>
                                      </p:cBhvr>
                                      <p:tavLst>
                                        <p:tav tm="0">
                                          <p:val>
                                            <p:strVal val="#ppt_y-(0.354*#ppt_w-0.172*#ppt_h)"/>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1" fill="hold" nodeType="clickEffect">
                                  <p:stCondLst>
                                    <p:cond delay="0"/>
                                  </p:stCondLst>
                                  <p:childTnLst>
                                    <p:set>
                                      <p:cBhvr>
                                        <p:cTn id="60" dur="1" fill="hold">
                                          <p:stCondLst>
                                            <p:cond delay="0"/>
                                          </p:stCondLst>
                                        </p:cTn>
                                        <p:tgtEl>
                                          <p:spTgt spid="18450"/>
                                        </p:tgtEl>
                                        <p:attrNameLst>
                                          <p:attrName>style.visibility</p:attrName>
                                        </p:attrNameLst>
                                      </p:cBhvr>
                                      <p:to>
                                        <p:strVal val="visible"/>
                                      </p:to>
                                    </p:set>
                                    <p:animEffect transition="in" filter="wipe(up)">
                                      <p:cBhvr>
                                        <p:cTn id="61" dur="2000"/>
                                        <p:tgtEl>
                                          <p:spTgt spid="18450"/>
                                        </p:tgtEl>
                                      </p:cBhvr>
                                    </p:animEffect>
                                  </p:childTnLst>
                                </p:cTn>
                              </p:par>
                            </p:childTnLst>
                          </p:cTn>
                        </p:par>
                      </p:childTnLst>
                    </p:cTn>
                  </p:par>
                  <p:par>
                    <p:cTn id="62" fill="hold">
                      <p:stCondLst>
                        <p:cond delay="indefinite"/>
                      </p:stCondLst>
                      <p:childTnLst>
                        <p:par>
                          <p:cTn id="63" fill="hold">
                            <p:stCondLst>
                              <p:cond delay="0"/>
                            </p:stCondLst>
                            <p:childTnLst>
                              <p:par>
                                <p:cTn id="64" presetID="38" presetClass="entr" presetSubtype="0" accel="50000" fill="hold" grpId="0" nodeType="clickEffect">
                                  <p:stCondLst>
                                    <p:cond delay="0"/>
                                  </p:stCondLst>
                                  <p:iterate type="lt">
                                    <p:tmPct val="50000"/>
                                  </p:iterate>
                                  <p:childTnLst>
                                    <p:set>
                                      <p:cBhvr>
                                        <p:cTn id="65" dur="1" fill="hold">
                                          <p:stCondLst>
                                            <p:cond delay="0"/>
                                          </p:stCondLst>
                                        </p:cTn>
                                        <p:tgtEl>
                                          <p:spTgt spid="18453"/>
                                        </p:tgtEl>
                                        <p:attrNameLst>
                                          <p:attrName>style.visibility</p:attrName>
                                        </p:attrNameLst>
                                      </p:cBhvr>
                                      <p:to>
                                        <p:strVal val="visible"/>
                                      </p:to>
                                    </p:set>
                                    <p:set>
                                      <p:cBhvr>
                                        <p:cTn id="66" dur="455" fill="hold">
                                          <p:stCondLst>
                                            <p:cond delay="0"/>
                                          </p:stCondLst>
                                        </p:cTn>
                                        <p:tgtEl>
                                          <p:spTgt spid="18453"/>
                                        </p:tgtEl>
                                        <p:attrNameLst>
                                          <p:attrName>style.rotation</p:attrName>
                                        </p:attrNameLst>
                                      </p:cBhvr>
                                      <p:to>
                                        <p:strVal val="-45.0"/>
                                      </p:to>
                                    </p:set>
                                    <p:anim calcmode="lin" valueType="num">
                                      <p:cBhvr>
                                        <p:cTn id="67" dur="455" fill="hold">
                                          <p:stCondLst>
                                            <p:cond delay="455"/>
                                          </p:stCondLst>
                                        </p:cTn>
                                        <p:tgtEl>
                                          <p:spTgt spid="18453"/>
                                        </p:tgtEl>
                                        <p:attrNameLst>
                                          <p:attrName>style.rotation</p:attrName>
                                        </p:attrNameLst>
                                      </p:cBhvr>
                                      <p:tavLst>
                                        <p:tav tm="0">
                                          <p:val>
                                            <p:fltVal val="-45"/>
                                          </p:val>
                                        </p:tav>
                                        <p:tav tm="69900">
                                          <p:val>
                                            <p:fltVal val="45"/>
                                          </p:val>
                                        </p:tav>
                                        <p:tav tm="100000">
                                          <p:val>
                                            <p:fltVal val="0"/>
                                          </p:val>
                                        </p:tav>
                                      </p:tavLst>
                                    </p:anim>
                                    <p:anim calcmode="lin" valueType="num">
                                      <p:cBhvr>
                                        <p:cTn id="68" dur="455" fill="hold">
                                          <p:stCondLst>
                                            <p:cond delay="0"/>
                                          </p:stCondLst>
                                        </p:cTn>
                                        <p:tgtEl>
                                          <p:spTgt spid="18453"/>
                                        </p:tgtEl>
                                        <p:attrNameLst>
                                          <p:attrName>ppt_y</p:attrName>
                                        </p:attrNameLst>
                                      </p:cBhvr>
                                      <p:tavLst>
                                        <p:tav tm="0">
                                          <p:val>
                                            <p:strVal val="#ppt_y-1"/>
                                          </p:val>
                                        </p:tav>
                                        <p:tav tm="100000">
                                          <p:val>
                                            <p:strVal val="#ppt_y-(0.354*#ppt_w-0.172*#ppt_h)"/>
                                          </p:val>
                                        </p:tav>
                                      </p:tavLst>
                                    </p:anim>
                                    <p:anim calcmode="lin" valueType="num">
                                      <p:cBhvr>
                                        <p:cTn id="69" dur="156" decel="50000" autoRev="1" fill="hold">
                                          <p:stCondLst>
                                            <p:cond delay="455"/>
                                          </p:stCondLst>
                                        </p:cTn>
                                        <p:tgtEl>
                                          <p:spTgt spid="18453"/>
                                        </p:tgtEl>
                                        <p:attrNameLst>
                                          <p:attrName>ppt_y</p:attrName>
                                        </p:attrNameLst>
                                      </p:cBhvr>
                                      <p:tavLst>
                                        <p:tav tm="0">
                                          <p:val>
                                            <p:strVal val="#ppt_y-(0.354*#ppt_w-0.172*#ppt_h)"/>
                                          </p:val>
                                        </p:tav>
                                        <p:tav tm="100000">
                                          <p:val>
                                            <p:strVal val="#ppt_y-(0.354*#ppt_w-0.172*#ppt_h)-#ppt_h/2"/>
                                          </p:val>
                                        </p:tav>
                                      </p:tavLst>
                                    </p:anim>
                                    <p:anim calcmode="lin" valueType="num">
                                      <p:cBhvr>
                                        <p:cTn id="70" dur="136" fill="hold">
                                          <p:stCondLst>
                                            <p:cond delay="864"/>
                                          </p:stCondLst>
                                        </p:cTn>
                                        <p:tgtEl>
                                          <p:spTgt spid="18453"/>
                                        </p:tgtEl>
                                        <p:attrNameLst>
                                          <p:attrName>ppt_y</p:attrName>
                                        </p:attrNameLst>
                                      </p:cBhvr>
                                      <p:tavLst>
                                        <p:tav tm="0">
                                          <p:val>
                                            <p:strVal val="#ppt_y-(0.354*#ppt_w-0.172*#ppt_h)"/>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38" presetClass="entr" presetSubtype="0" accel="50000" fill="hold" grpId="0" nodeType="clickEffect">
                                  <p:stCondLst>
                                    <p:cond delay="0"/>
                                  </p:stCondLst>
                                  <p:iterate type="lt">
                                    <p:tmPct val="50000"/>
                                  </p:iterate>
                                  <p:childTnLst>
                                    <p:set>
                                      <p:cBhvr>
                                        <p:cTn id="74" dur="1" fill="hold">
                                          <p:stCondLst>
                                            <p:cond delay="0"/>
                                          </p:stCondLst>
                                        </p:cTn>
                                        <p:tgtEl>
                                          <p:spTgt spid="18448"/>
                                        </p:tgtEl>
                                        <p:attrNameLst>
                                          <p:attrName>style.visibility</p:attrName>
                                        </p:attrNameLst>
                                      </p:cBhvr>
                                      <p:to>
                                        <p:strVal val="visible"/>
                                      </p:to>
                                    </p:set>
                                    <p:set>
                                      <p:cBhvr>
                                        <p:cTn id="75" dur="455" fill="hold">
                                          <p:stCondLst>
                                            <p:cond delay="0"/>
                                          </p:stCondLst>
                                        </p:cTn>
                                        <p:tgtEl>
                                          <p:spTgt spid="18448"/>
                                        </p:tgtEl>
                                        <p:attrNameLst>
                                          <p:attrName>style.rotation</p:attrName>
                                        </p:attrNameLst>
                                      </p:cBhvr>
                                      <p:to>
                                        <p:strVal val="-45.0"/>
                                      </p:to>
                                    </p:set>
                                    <p:anim calcmode="lin" valueType="num">
                                      <p:cBhvr>
                                        <p:cTn id="76" dur="455" fill="hold">
                                          <p:stCondLst>
                                            <p:cond delay="455"/>
                                          </p:stCondLst>
                                        </p:cTn>
                                        <p:tgtEl>
                                          <p:spTgt spid="18448"/>
                                        </p:tgtEl>
                                        <p:attrNameLst>
                                          <p:attrName>style.rotation</p:attrName>
                                        </p:attrNameLst>
                                      </p:cBhvr>
                                      <p:tavLst>
                                        <p:tav tm="0">
                                          <p:val>
                                            <p:fltVal val="-45"/>
                                          </p:val>
                                        </p:tav>
                                        <p:tav tm="69900">
                                          <p:val>
                                            <p:fltVal val="45"/>
                                          </p:val>
                                        </p:tav>
                                        <p:tav tm="100000">
                                          <p:val>
                                            <p:fltVal val="0"/>
                                          </p:val>
                                        </p:tav>
                                      </p:tavLst>
                                    </p:anim>
                                    <p:anim calcmode="lin" valueType="num">
                                      <p:cBhvr>
                                        <p:cTn id="77" dur="455" fill="hold">
                                          <p:stCondLst>
                                            <p:cond delay="0"/>
                                          </p:stCondLst>
                                        </p:cTn>
                                        <p:tgtEl>
                                          <p:spTgt spid="18448"/>
                                        </p:tgtEl>
                                        <p:attrNameLst>
                                          <p:attrName>ppt_y</p:attrName>
                                        </p:attrNameLst>
                                      </p:cBhvr>
                                      <p:tavLst>
                                        <p:tav tm="0">
                                          <p:val>
                                            <p:strVal val="#ppt_y-1"/>
                                          </p:val>
                                        </p:tav>
                                        <p:tav tm="100000">
                                          <p:val>
                                            <p:strVal val="#ppt_y-(0.354*#ppt_w-0.172*#ppt_h)"/>
                                          </p:val>
                                        </p:tav>
                                      </p:tavLst>
                                    </p:anim>
                                    <p:anim calcmode="lin" valueType="num">
                                      <p:cBhvr>
                                        <p:cTn id="78" dur="156" decel="50000" autoRev="1" fill="hold">
                                          <p:stCondLst>
                                            <p:cond delay="455"/>
                                          </p:stCondLst>
                                        </p:cTn>
                                        <p:tgtEl>
                                          <p:spTgt spid="18448"/>
                                        </p:tgtEl>
                                        <p:attrNameLst>
                                          <p:attrName>ppt_y</p:attrName>
                                        </p:attrNameLst>
                                      </p:cBhvr>
                                      <p:tavLst>
                                        <p:tav tm="0">
                                          <p:val>
                                            <p:strVal val="#ppt_y-(0.354*#ppt_w-0.172*#ppt_h)"/>
                                          </p:val>
                                        </p:tav>
                                        <p:tav tm="100000">
                                          <p:val>
                                            <p:strVal val="#ppt_y-(0.354*#ppt_w-0.172*#ppt_h)-#ppt_h/2"/>
                                          </p:val>
                                        </p:tav>
                                      </p:tavLst>
                                    </p:anim>
                                    <p:anim calcmode="lin" valueType="num">
                                      <p:cBhvr>
                                        <p:cTn id="79" dur="136" fill="hold">
                                          <p:stCondLst>
                                            <p:cond delay="864"/>
                                          </p:stCondLst>
                                        </p:cTn>
                                        <p:tgtEl>
                                          <p:spTgt spid="18448"/>
                                        </p:tgtEl>
                                        <p:attrNameLst>
                                          <p:attrName>ppt_y</p:attrName>
                                        </p:attrNameLst>
                                      </p:cBhvr>
                                      <p:tavLst>
                                        <p:tav tm="0">
                                          <p:val>
                                            <p:strVal val="#ppt_y-(0.354*#ppt_w-0.172*#ppt_h)"/>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nodeType="clickEffect">
                                  <p:stCondLst>
                                    <p:cond delay="0"/>
                                  </p:stCondLst>
                                  <p:childTnLst>
                                    <p:set>
                                      <p:cBhvr>
                                        <p:cTn id="83" dur="1" fill="hold">
                                          <p:stCondLst>
                                            <p:cond delay="0"/>
                                          </p:stCondLst>
                                        </p:cTn>
                                        <p:tgtEl>
                                          <p:spTgt spid="18451"/>
                                        </p:tgtEl>
                                        <p:attrNameLst>
                                          <p:attrName>style.visibility</p:attrName>
                                        </p:attrNameLst>
                                      </p:cBhvr>
                                      <p:to>
                                        <p:strVal val="visible"/>
                                      </p:to>
                                    </p:set>
                                    <p:animEffect transition="in" filter="wipe(up)">
                                      <p:cBhvr>
                                        <p:cTn id="84" dur="2000"/>
                                        <p:tgtEl>
                                          <p:spTgt spid="18451"/>
                                        </p:tgtEl>
                                      </p:cBhvr>
                                    </p:animEffect>
                                  </p:childTnLst>
                                </p:cTn>
                              </p:par>
                            </p:childTnLst>
                          </p:cTn>
                        </p:par>
                      </p:childTnLst>
                    </p:cTn>
                  </p:par>
                  <p:par>
                    <p:cTn id="85" fill="hold">
                      <p:stCondLst>
                        <p:cond delay="indefinite"/>
                      </p:stCondLst>
                      <p:childTnLst>
                        <p:par>
                          <p:cTn id="86" fill="hold">
                            <p:stCondLst>
                              <p:cond delay="0"/>
                            </p:stCondLst>
                            <p:childTnLst>
                              <p:par>
                                <p:cTn id="87" presetID="38" presetClass="entr" presetSubtype="0" accel="50000" fill="hold" grpId="0" nodeType="clickEffect">
                                  <p:stCondLst>
                                    <p:cond delay="0"/>
                                  </p:stCondLst>
                                  <p:iterate type="lt">
                                    <p:tmPct val="50000"/>
                                  </p:iterate>
                                  <p:childTnLst>
                                    <p:set>
                                      <p:cBhvr>
                                        <p:cTn id="88" dur="1" fill="hold">
                                          <p:stCondLst>
                                            <p:cond delay="0"/>
                                          </p:stCondLst>
                                        </p:cTn>
                                        <p:tgtEl>
                                          <p:spTgt spid="18452"/>
                                        </p:tgtEl>
                                        <p:attrNameLst>
                                          <p:attrName>style.visibility</p:attrName>
                                        </p:attrNameLst>
                                      </p:cBhvr>
                                      <p:to>
                                        <p:strVal val="visible"/>
                                      </p:to>
                                    </p:set>
                                    <p:set>
                                      <p:cBhvr>
                                        <p:cTn id="89" dur="455" fill="hold">
                                          <p:stCondLst>
                                            <p:cond delay="0"/>
                                          </p:stCondLst>
                                        </p:cTn>
                                        <p:tgtEl>
                                          <p:spTgt spid="18452"/>
                                        </p:tgtEl>
                                        <p:attrNameLst>
                                          <p:attrName>style.rotation</p:attrName>
                                        </p:attrNameLst>
                                      </p:cBhvr>
                                      <p:to>
                                        <p:strVal val="-45.0"/>
                                      </p:to>
                                    </p:set>
                                    <p:anim calcmode="lin" valueType="num">
                                      <p:cBhvr>
                                        <p:cTn id="90" dur="455" fill="hold">
                                          <p:stCondLst>
                                            <p:cond delay="455"/>
                                          </p:stCondLst>
                                        </p:cTn>
                                        <p:tgtEl>
                                          <p:spTgt spid="18452"/>
                                        </p:tgtEl>
                                        <p:attrNameLst>
                                          <p:attrName>style.rotation</p:attrName>
                                        </p:attrNameLst>
                                      </p:cBhvr>
                                      <p:tavLst>
                                        <p:tav tm="0">
                                          <p:val>
                                            <p:fltVal val="-45"/>
                                          </p:val>
                                        </p:tav>
                                        <p:tav tm="69900">
                                          <p:val>
                                            <p:fltVal val="45"/>
                                          </p:val>
                                        </p:tav>
                                        <p:tav tm="100000">
                                          <p:val>
                                            <p:fltVal val="0"/>
                                          </p:val>
                                        </p:tav>
                                      </p:tavLst>
                                    </p:anim>
                                    <p:anim calcmode="lin" valueType="num">
                                      <p:cBhvr>
                                        <p:cTn id="91" dur="455" fill="hold">
                                          <p:stCondLst>
                                            <p:cond delay="0"/>
                                          </p:stCondLst>
                                        </p:cTn>
                                        <p:tgtEl>
                                          <p:spTgt spid="18452"/>
                                        </p:tgtEl>
                                        <p:attrNameLst>
                                          <p:attrName>ppt_y</p:attrName>
                                        </p:attrNameLst>
                                      </p:cBhvr>
                                      <p:tavLst>
                                        <p:tav tm="0">
                                          <p:val>
                                            <p:strVal val="#ppt_y-1"/>
                                          </p:val>
                                        </p:tav>
                                        <p:tav tm="100000">
                                          <p:val>
                                            <p:strVal val="#ppt_y-(0.354*#ppt_w-0.172*#ppt_h)"/>
                                          </p:val>
                                        </p:tav>
                                      </p:tavLst>
                                    </p:anim>
                                    <p:anim calcmode="lin" valueType="num">
                                      <p:cBhvr>
                                        <p:cTn id="92" dur="156" decel="50000" autoRev="1" fill="hold">
                                          <p:stCondLst>
                                            <p:cond delay="455"/>
                                          </p:stCondLst>
                                        </p:cTn>
                                        <p:tgtEl>
                                          <p:spTgt spid="18452"/>
                                        </p:tgtEl>
                                        <p:attrNameLst>
                                          <p:attrName>ppt_y</p:attrName>
                                        </p:attrNameLst>
                                      </p:cBhvr>
                                      <p:tavLst>
                                        <p:tav tm="0">
                                          <p:val>
                                            <p:strVal val="#ppt_y-(0.354*#ppt_w-0.172*#ppt_h)"/>
                                          </p:val>
                                        </p:tav>
                                        <p:tav tm="100000">
                                          <p:val>
                                            <p:strVal val="#ppt_y-(0.354*#ppt_w-0.172*#ppt_h)-#ppt_h/2"/>
                                          </p:val>
                                        </p:tav>
                                      </p:tavLst>
                                    </p:anim>
                                    <p:anim calcmode="lin" valueType="num">
                                      <p:cBhvr>
                                        <p:cTn id="93" dur="136" fill="hold">
                                          <p:stCondLst>
                                            <p:cond delay="864"/>
                                          </p:stCondLst>
                                        </p:cTn>
                                        <p:tgtEl>
                                          <p:spTgt spid="18452"/>
                                        </p:tgtEl>
                                        <p:attrNameLst>
                                          <p:attrName>ppt_y</p:attrName>
                                        </p:attrNameLst>
                                      </p:cBhvr>
                                      <p:tavLst>
                                        <p:tav tm="0">
                                          <p:val>
                                            <p:strVal val="#ppt_y-(0.354*#ppt_w-0.172*#ppt_h)"/>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38" presetClass="entr" presetSubtype="0" accel="50000" fill="hold" grpId="0" nodeType="clickEffect">
                                  <p:stCondLst>
                                    <p:cond delay="0"/>
                                  </p:stCondLst>
                                  <p:iterate type="lt">
                                    <p:tmPct val="50000"/>
                                  </p:iterate>
                                  <p:childTnLst>
                                    <p:set>
                                      <p:cBhvr>
                                        <p:cTn id="97" dur="1" fill="hold">
                                          <p:stCondLst>
                                            <p:cond delay="0"/>
                                          </p:stCondLst>
                                        </p:cTn>
                                        <p:tgtEl>
                                          <p:spTgt spid="18480"/>
                                        </p:tgtEl>
                                        <p:attrNameLst>
                                          <p:attrName>style.visibility</p:attrName>
                                        </p:attrNameLst>
                                      </p:cBhvr>
                                      <p:to>
                                        <p:strVal val="visible"/>
                                      </p:to>
                                    </p:set>
                                    <p:set>
                                      <p:cBhvr>
                                        <p:cTn id="98" dur="455" fill="hold">
                                          <p:stCondLst>
                                            <p:cond delay="0"/>
                                          </p:stCondLst>
                                        </p:cTn>
                                        <p:tgtEl>
                                          <p:spTgt spid="18480"/>
                                        </p:tgtEl>
                                        <p:attrNameLst>
                                          <p:attrName>style.rotation</p:attrName>
                                        </p:attrNameLst>
                                      </p:cBhvr>
                                      <p:to>
                                        <p:strVal val="-45.0"/>
                                      </p:to>
                                    </p:set>
                                    <p:anim calcmode="lin" valueType="num">
                                      <p:cBhvr>
                                        <p:cTn id="99" dur="455" fill="hold">
                                          <p:stCondLst>
                                            <p:cond delay="455"/>
                                          </p:stCondLst>
                                        </p:cTn>
                                        <p:tgtEl>
                                          <p:spTgt spid="18480"/>
                                        </p:tgtEl>
                                        <p:attrNameLst>
                                          <p:attrName>style.rotation</p:attrName>
                                        </p:attrNameLst>
                                      </p:cBhvr>
                                      <p:tavLst>
                                        <p:tav tm="0">
                                          <p:val>
                                            <p:fltVal val="-45"/>
                                          </p:val>
                                        </p:tav>
                                        <p:tav tm="69900">
                                          <p:val>
                                            <p:fltVal val="45"/>
                                          </p:val>
                                        </p:tav>
                                        <p:tav tm="100000">
                                          <p:val>
                                            <p:fltVal val="0"/>
                                          </p:val>
                                        </p:tav>
                                      </p:tavLst>
                                    </p:anim>
                                    <p:anim calcmode="lin" valueType="num">
                                      <p:cBhvr>
                                        <p:cTn id="100" dur="455" fill="hold">
                                          <p:stCondLst>
                                            <p:cond delay="0"/>
                                          </p:stCondLst>
                                        </p:cTn>
                                        <p:tgtEl>
                                          <p:spTgt spid="18480"/>
                                        </p:tgtEl>
                                        <p:attrNameLst>
                                          <p:attrName>ppt_y</p:attrName>
                                        </p:attrNameLst>
                                      </p:cBhvr>
                                      <p:tavLst>
                                        <p:tav tm="0">
                                          <p:val>
                                            <p:strVal val="#ppt_y-1"/>
                                          </p:val>
                                        </p:tav>
                                        <p:tav tm="100000">
                                          <p:val>
                                            <p:strVal val="#ppt_y-(0.354*#ppt_w-0.172*#ppt_h)"/>
                                          </p:val>
                                        </p:tav>
                                      </p:tavLst>
                                    </p:anim>
                                    <p:anim calcmode="lin" valueType="num">
                                      <p:cBhvr>
                                        <p:cTn id="101" dur="156" decel="50000" autoRev="1" fill="hold">
                                          <p:stCondLst>
                                            <p:cond delay="455"/>
                                          </p:stCondLst>
                                        </p:cTn>
                                        <p:tgtEl>
                                          <p:spTgt spid="18480"/>
                                        </p:tgtEl>
                                        <p:attrNameLst>
                                          <p:attrName>ppt_y</p:attrName>
                                        </p:attrNameLst>
                                      </p:cBhvr>
                                      <p:tavLst>
                                        <p:tav tm="0">
                                          <p:val>
                                            <p:strVal val="#ppt_y-(0.354*#ppt_w-0.172*#ppt_h)"/>
                                          </p:val>
                                        </p:tav>
                                        <p:tav tm="100000">
                                          <p:val>
                                            <p:strVal val="#ppt_y-(0.354*#ppt_w-0.172*#ppt_h)-#ppt_h/2"/>
                                          </p:val>
                                        </p:tav>
                                      </p:tavLst>
                                    </p:anim>
                                    <p:anim calcmode="lin" valueType="num">
                                      <p:cBhvr>
                                        <p:cTn id="102" dur="136" fill="hold">
                                          <p:stCondLst>
                                            <p:cond delay="864"/>
                                          </p:stCondLst>
                                        </p:cTn>
                                        <p:tgtEl>
                                          <p:spTgt spid="18480"/>
                                        </p:tgtEl>
                                        <p:attrNameLst>
                                          <p:attrName>ppt_y</p:attrName>
                                        </p:attrNameLst>
                                      </p:cBhvr>
                                      <p:tavLst>
                                        <p:tav tm="0">
                                          <p:val>
                                            <p:strVal val="#ppt_y-(0.354*#ppt_w-0.172*#ppt_h)"/>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8" presetClass="entr" presetSubtype="0" accel="50000" fill="hold" grpId="1" nodeType="clickEffect">
                                  <p:stCondLst>
                                    <p:cond delay="0"/>
                                  </p:stCondLst>
                                  <p:iterate type="lt">
                                    <p:tmPct val="50000"/>
                                  </p:iterate>
                                  <p:childTnLst>
                                    <p:set>
                                      <p:cBhvr>
                                        <p:cTn id="106" dur="1" fill="hold">
                                          <p:stCondLst>
                                            <p:cond delay="0"/>
                                          </p:stCondLst>
                                        </p:cTn>
                                        <p:tgtEl>
                                          <p:spTgt spid="18480"/>
                                        </p:tgtEl>
                                        <p:attrNameLst>
                                          <p:attrName>style.visibility</p:attrName>
                                        </p:attrNameLst>
                                      </p:cBhvr>
                                      <p:to>
                                        <p:strVal val="visible"/>
                                      </p:to>
                                    </p:set>
                                    <p:set>
                                      <p:cBhvr>
                                        <p:cTn id="107" dur="455" fill="hold">
                                          <p:stCondLst>
                                            <p:cond delay="0"/>
                                          </p:stCondLst>
                                        </p:cTn>
                                        <p:tgtEl>
                                          <p:spTgt spid="18480"/>
                                        </p:tgtEl>
                                        <p:attrNameLst>
                                          <p:attrName>style.rotation</p:attrName>
                                        </p:attrNameLst>
                                      </p:cBhvr>
                                      <p:to>
                                        <p:strVal val="-45.0"/>
                                      </p:to>
                                    </p:set>
                                    <p:anim calcmode="lin" valueType="num">
                                      <p:cBhvr>
                                        <p:cTn id="108" dur="455" fill="hold">
                                          <p:stCondLst>
                                            <p:cond delay="455"/>
                                          </p:stCondLst>
                                        </p:cTn>
                                        <p:tgtEl>
                                          <p:spTgt spid="18480"/>
                                        </p:tgtEl>
                                        <p:attrNameLst>
                                          <p:attrName>style.rotation</p:attrName>
                                        </p:attrNameLst>
                                      </p:cBhvr>
                                      <p:tavLst>
                                        <p:tav tm="0">
                                          <p:val>
                                            <p:fltVal val="-45"/>
                                          </p:val>
                                        </p:tav>
                                        <p:tav tm="69900">
                                          <p:val>
                                            <p:fltVal val="45"/>
                                          </p:val>
                                        </p:tav>
                                        <p:tav tm="100000">
                                          <p:val>
                                            <p:fltVal val="0"/>
                                          </p:val>
                                        </p:tav>
                                      </p:tavLst>
                                    </p:anim>
                                    <p:anim calcmode="lin" valueType="num">
                                      <p:cBhvr>
                                        <p:cTn id="109" dur="455" fill="hold">
                                          <p:stCondLst>
                                            <p:cond delay="0"/>
                                          </p:stCondLst>
                                        </p:cTn>
                                        <p:tgtEl>
                                          <p:spTgt spid="18480"/>
                                        </p:tgtEl>
                                        <p:attrNameLst>
                                          <p:attrName>ppt_y</p:attrName>
                                        </p:attrNameLst>
                                      </p:cBhvr>
                                      <p:tavLst>
                                        <p:tav tm="0">
                                          <p:val>
                                            <p:strVal val="#ppt_y-1"/>
                                          </p:val>
                                        </p:tav>
                                        <p:tav tm="100000">
                                          <p:val>
                                            <p:strVal val="#ppt_y-(0.354*#ppt_w-0.172*#ppt_h)"/>
                                          </p:val>
                                        </p:tav>
                                      </p:tavLst>
                                    </p:anim>
                                    <p:anim calcmode="lin" valueType="num">
                                      <p:cBhvr>
                                        <p:cTn id="110" dur="156" decel="50000" autoRev="1" fill="hold">
                                          <p:stCondLst>
                                            <p:cond delay="455"/>
                                          </p:stCondLst>
                                        </p:cTn>
                                        <p:tgtEl>
                                          <p:spTgt spid="18480"/>
                                        </p:tgtEl>
                                        <p:attrNameLst>
                                          <p:attrName>ppt_y</p:attrName>
                                        </p:attrNameLst>
                                      </p:cBhvr>
                                      <p:tavLst>
                                        <p:tav tm="0">
                                          <p:val>
                                            <p:strVal val="#ppt_y-(0.354*#ppt_w-0.172*#ppt_h)"/>
                                          </p:val>
                                        </p:tav>
                                        <p:tav tm="100000">
                                          <p:val>
                                            <p:strVal val="#ppt_y-(0.354*#ppt_w-0.172*#ppt_h)-#ppt_h/2"/>
                                          </p:val>
                                        </p:tav>
                                      </p:tavLst>
                                    </p:anim>
                                    <p:anim calcmode="lin" valueType="num">
                                      <p:cBhvr>
                                        <p:cTn id="111" dur="136" fill="hold">
                                          <p:stCondLst>
                                            <p:cond delay="864"/>
                                          </p:stCondLst>
                                        </p:cTn>
                                        <p:tgtEl>
                                          <p:spTgt spid="18480"/>
                                        </p:tgtEl>
                                        <p:attrNameLst>
                                          <p:attrName>ppt_y</p:attrName>
                                        </p:attrNameLst>
                                      </p:cBhvr>
                                      <p:tavLst>
                                        <p:tav tm="0">
                                          <p:val>
                                            <p:strVal val="#ppt_y-(0.354*#ppt_w-0.172*#ppt_h)"/>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nodeType="clickEffect">
                                  <p:stCondLst>
                                    <p:cond delay="0"/>
                                  </p:stCondLst>
                                  <p:childTnLst>
                                    <p:set>
                                      <p:cBhvr>
                                        <p:cTn id="115" dur="1" fill="hold">
                                          <p:stCondLst>
                                            <p:cond delay="0"/>
                                          </p:stCondLst>
                                        </p:cTn>
                                        <p:tgtEl>
                                          <p:spTgt spid="18449"/>
                                        </p:tgtEl>
                                        <p:attrNameLst>
                                          <p:attrName>style.visibility</p:attrName>
                                        </p:attrNameLst>
                                      </p:cBhvr>
                                      <p:to>
                                        <p:strVal val="visible"/>
                                      </p:to>
                                    </p:set>
                                    <p:animEffect transition="in" filter="wipe(left)">
                                      <p:cBhvr>
                                        <p:cTn id="116" dur="2000"/>
                                        <p:tgtEl>
                                          <p:spTgt spid="18449"/>
                                        </p:tgtEl>
                                      </p:cBhvr>
                                    </p:animEffect>
                                  </p:childTnLst>
                                </p:cTn>
                              </p:par>
                            </p:childTnLst>
                          </p:cTn>
                        </p:par>
                      </p:childTnLst>
                    </p:cTn>
                  </p:par>
                  <p:par>
                    <p:cTn id="117" fill="hold">
                      <p:stCondLst>
                        <p:cond delay="indefinite"/>
                      </p:stCondLst>
                      <p:childTnLst>
                        <p:par>
                          <p:cTn id="118" fill="hold">
                            <p:stCondLst>
                              <p:cond delay="0"/>
                            </p:stCondLst>
                            <p:childTnLst>
                              <p:par>
                                <p:cTn id="119" presetID="38" presetClass="entr" presetSubtype="0" accel="50000" fill="hold" grpId="0" nodeType="clickEffect">
                                  <p:stCondLst>
                                    <p:cond delay="0"/>
                                  </p:stCondLst>
                                  <p:iterate type="lt">
                                    <p:tmPct val="50000"/>
                                  </p:iterate>
                                  <p:childTnLst>
                                    <p:set>
                                      <p:cBhvr>
                                        <p:cTn id="120" dur="1" fill="hold">
                                          <p:stCondLst>
                                            <p:cond delay="0"/>
                                          </p:stCondLst>
                                        </p:cTn>
                                        <p:tgtEl>
                                          <p:spTgt spid="18479"/>
                                        </p:tgtEl>
                                        <p:attrNameLst>
                                          <p:attrName>style.visibility</p:attrName>
                                        </p:attrNameLst>
                                      </p:cBhvr>
                                      <p:to>
                                        <p:strVal val="visible"/>
                                      </p:to>
                                    </p:set>
                                    <p:set>
                                      <p:cBhvr>
                                        <p:cTn id="121" dur="455" fill="hold">
                                          <p:stCondLst>
                                            <p:cond delay="0"/>
                                          </p:stCondLst>
                                        </p:cTn>
                                        <p:tgtEl>
                                          <p:spTgt spid="18479"/>
                                        </p:tgtEl>
                                        <p:attrNameLst>
                                          <p:attrName>style.rotation</p:attrName>
                                        </p:attrNameLst>
                                      </p:cBhvr>
                                      <p:to>
                                        <p:strVal val="-45.0"/>
                                      </p:to>
                                    </p:set>
                                    <p:anim calcmode="lin" valueType="num">
                                      <p:cBhvr>
                                        <p:cTn id="122" dur="455" fill="hold">
                                          <p:stCondLst>
                                            <p:cond delay="455"/>
                                          </p:stCondLst>
                                        </p:cTn>
                                        <p:tgtEl>
                                          <p:spTgt spid="18479"/>
                                        </p:tgtEl>
                                        <p:attrNameLst>
                                          <p:attrName>style.rotation</p:attrName>
                                        </p:attrNameLst>
                                      </p:cBhvr>
                                      <p:tavLst>
                                        <p:tav tm="0">
                                          <p:val>
                                            <p:fltVal val="-45"/>
                                          </p:val>
                                        </p:tav>
                                        <p:tav tm="69900">
                                          <p:val>
                                            <p:fltVal val="45"/>
                                          </p:val>
                                        </p:tav>
                                        <p:tav tm="100000">
                                          <p:val>
                                            <p:fltVal val="0"/>
                                          </p:val>
                                        </p:tav>
                                      </p:tavLst>
                                    </p:anim>
                                    <p:anim calcmode="lin" valueType="num">
                                      <p:cBhvr>
                                        <p:cTn id="123" dur="455" fill="hold">
                                          <p:stCondLst>
                                            <p:cond delay="0"/>
                                          </p:stCondLst>
                                        </p:cTn>
                                        <p:tgtEl>
                                          <p:spTgt spid="18479"/>
                                        </p:tgtEl>
                                        <p:attrNameLst>
                                          <p:attrName>ppt_y</p:attrName>
                                        </p:attrNameLst>
                                      </p:cBhvr>
                                      <p:tavLst>
                                        <p:tav tm="0">
                                          <p:val>
                                            <p:strVal val="#ppt_y-1"/>
                                          </p:val>
                                        </p:tav>
                                        <p:tav tm="100000">
                                          <p:val>
                                            <p:strVal val="#ppt_y-(0.354*#ppt_w-0.172*#ppt_h)"/>
                                          </p:val>
                                        </p:tav>
                                      </p:tavLst>
                                    </p:anim>
                                    <p:anim calcmode="lin" valueType="num">
                                      <p:cBhvr>
                                        <p:cTn id="124" dur="156" decel="50000" autoRev="1" fill="hold">
                                          <p:stCondLst>
                                            <p:cond delay="455"/>
                                          </p:stCondLst>
                                        </p:cTn>
                                        <p:tgtEl>
                                          <p:spTgt spid="18479"/>
                                        </p:tgtEl>
                                        <p:attrNameLst>
                                          <p:attrName>ppt_y</p:attrName>
                                        </p:attrNameLst>
                                      </p:cBhvr>
                                      <p:tavLst>
                                        <p:tav tm="0">
                                          <p:val>
                                            <p:strVal val="#ppt_y-(0.354*#ppt_w-0.172*#ppt_h)"/>
                                          </p:val>
                                        </p:tav>
                                        <p:tav tm="100000">
                                          <p:val>
                                            <p:strVal val="#ppt_y-(0.354*#ppt_w-0.172*#ppt_h)-#ppt_h/2"/>
                                          </p:val>
                                        </p:tav>
                                      </p:tavLst>
                                    </p:anim>
                                    <p:anim calcmode="lin" valueType="num">
                                      <p:cBhvr>
                                        <p:cTn id="125" dur="136" fill="hold">
                                          <p:stCondLst>
                                            <p:cond delay="864"/>
                                          </p:stCondLst>
                                        </p:cTn>
                                        <p:tgtEl>
                                          <p:spTgt spid="18479"/>
                                        </p:tgtEl>
                                        <p:attrNameLst>
                                          <p:attrName>ppt_y</p:attrName>
                                        </p:attrNameLst>
                                      </p:cBhvr>
                                      <p:tavLst>
                                        <p:tav tm="0">
                                          <p:val>
                                            <p:strVal val="#ppt_y-(0.354*#ppt_w-0.172*#ppt_h)"/>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38" presetClass="entr" presetSubtype="0" accel="50000" fill="hold" grpId="0" nodeType="clickEffect">
                                  <p:stCondLst>
                                    <p:cond delay="0"/>
                                  </p:stCondLst>
                                  <p:iterate type="lt">
                                    <p:tmPct val="50000"/>
                                  </p:iterate>
                                  <p:childTnLst>
                                    <p:set>
                                      <p:cBhvr>
                                        <p:cTn id="129" dur="1" fill="hold">
                                          <p:stCondLst>
                                            <p:cond delay="0"/>
                                          </p:stCondLst>
                                        </p:cTn>
                                        <p:tgtEl>
                                          <p:spTgt spid="18446"/>
                                        </p:tgtEl>
                                        <p:attrNameLst>
                                          <p:attrName>style.visibility</p:attrName>
                                        </p:attrNameLst>
                                      </p:cBhvr>
                                      <p:to>
                                        <p:strVal val="visible"/>
                                      </p:to>
                                    </p:set>
                                    <p:set>
                                      <p:cBhvr>
                                        <p:cTn id="130" dur="455" fill="hold">
                                          <p:stCondLst>
                                            <p:cond delay="0"/>
                                          </p:stCondLst>
                                        </p:cTn>
                                        <p:tgtEl>
                                          <p:spTgt spid="18446"/>
                                        </p:tgtEl>
                                        <p:attrNameLst>
                                          <p:attrName>style.rotation</p:attrName>
                                        </p:attrNameLst>
                                      </p:cBhvr>
                                      <p:to>
                                        <p:strVal val="-45.0"/>
                                      </p:to>
                                    </p:set>
                                    <p:anim calcmode="lin" valueType="num">
                                      <p:cBhvr>
                                        <p:cTn id="131" dur="455" fill="hold">
                                          <p:stCondLst>
                                            <p:cond delay="455"/>
                                          </p:stCondLst>
                                        </p:cTn>
                                        <p:tgtEl>
                                          <p:spTgt spid="18446"/>
                                        </p:tgtEl>
                                        <p:attrNameLst>
                                          <p:attrName>style.rotation</p:attrName>
                                        </p:attrNameLst>
                                      </p:cBhvr>
                                      <p:tavLst>
                                        <p:tav tm="0">
                                          <p:val>
                                            <p:fltVal val="-45"/>
                                          </p:val>
                                        </p:tav>
                                        <p:tav tm="69900">
                                          <p:val>
                                            <p:fltVal val="45"/>
                                          </p:val>
                                        </p:tav>
                                        <p:tav tm="100000">
                                          <p:val>
                                            <p:fltVal val="0"/>
                                          </p:val>
                                        </p:tav>
                                      </p:tavLst>
                                    </p:anim>
                                    <p:anim calcmode="lin" valueType="num">
                                      <p:cBhvr>
                                        <p:cTn id="132" dur="455" fill="hold">
                                          <p:stCondLst>
                                            <p:cond delay="0"/>
                                          </p:stCondLst>
                                        </p:cTn>
                                        <p:tgtEl>
                                          <p:spTgt spid="18446"/>
                                        </p:tgtEl>
                                        <p:attrNameLst>
                                          <p:attrName>ppt_y</p:attrName>
                                        </p:attrNameLst>
                                      </p:cBhvr>
                                      <p:tavLst>
                                        <p:tav tm="0">
                                          <p:val>
                                            <p:strVal val="#ppt_y-1"/>
                                          </p:val>
                                        </p:tav>
                                        <p:tav tm="100000">
                                          <p:val>
                                            <p:strVal val="#ppt_y-(0.354*#ppt_w-0.172*#ppt_h)"/>
                                          </p:val>
                                        </p:tav>
                                      </p:tavLst>
                                    </p:anim>
                                    <p:anim calcmode="lin" valueType="num">
                                      <p:cBhvr>
                                        <p:cTn id="133" dur="156" decel="50000" autoRev="1" fill="hold">
                                          <p:stCondLst>
                                            <p:cond delay="455"/>
                                          </p:stCondLst>
                                        </p:cTn>
                                        <p:tgtEl>
                                          <p:spTgt spid="18446"/>
                                        </p:tgtEl>
                                        <p:attrNameLst>
                                          <p:attrName>ppt_y</p:attrName>
                                        </p:attrNameLst>
                                      </p:cBhvr>
                                      <p:tavLst>
                                        <p:tav tm="0">
                                          <p:val>
                                            <p:strVal val="#ppt_y-(0.354*#ppt_w-0.172*#ppt_h)"/>
                                          </p:val>
                                        </p:tav>
                                        <p:tav tm="100000">
                                          <p:val>
                                            <p:strVal val="#ppt_y-(0.354*#ppt_w-0.172*#ppt_h)-#ppt_h/2"/>
                                          </p:val>
                                        </p:tav>
                                      </p:tavLst>
                                    </p:anim>
                                    <p:anim calcmode="lin" valueType="num">
                                      <p:cBhvr>
                                        <p:cTn id="134" dur="136" fill="hold">
                                          <p:stCondLst>
                                            <p:cond delay="864"/>
                                          </p:stCondLst>
                                        </p:cTn>
                                        <p:tgtEl>
                                          <p:spTgt spid="18446"/>
                                        </p:tgtEl>
                                        <p:attrNameLst>
                                          <p:attrName>ppt_y</p:attrName>
                                        </p:attrNameLst>
                                      </p:cBhvr>
                                      <p:tavLst>
                                        <p:tav tm="0">
                                          <p:val>
                                            <p:strVal val="#ppt_y-(0.354*#ppt_w-0.172*#ppt_h)"/>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2" presetClass="entr" presetSubtype="1" fill="hold" nodeType="clickEffect">
                                  <p:stCondLst>
                                    <p:cond delay="0"/>
                                  </p:stCondLst>
                                  <p:childTnLst>
                                    <p:set>
                                      <p:cBhvr>
                                        <p:cTn id="138" dur="1" fill="hold">
                                          <p:stCondLst>
                                            <p:cond delay="0"/>
                                          </p:stCondLst>
                                        </p:cTn>
                                        <p:tgtEl>
                                          <p:spTgt spid="18444"/>
                                        </p:tgtEl>
                                        <p:attrNameLst>
                                          <p:attrName>style.visibility</p:attrName>
                                        </p:attrNameLst>
                                      </p:cBhvr>
                                      <p:to>
                                        <p:strVal val="visible"/>
                                      </p:to>
                                    </p:set>
                                    <p:animEffect transition="in" filter="wipe(up)">
                                      <p:cBhvr>
                                        <p:cTn id="139" dur="2000"/>
                                        <p:tgtEl>
                                          <p:spTgt spid="18444"/>
                                        </p:tgtEl>
                                      </p:cBhvr>
                                    </p:animEffect>
                                  </p:childTnLst>
                                </p:cTn>
                              </p:par>
                            </p:childTnLst>
                          </p:cTn>
                        </p:par>
                      </p:childTnLst>
                    </p:cTn>
                  </p:par>
                  <p:par>
                    <p:cTn id="140" fill="hold">
                      <p:stCondLst>
                        <p:cond delay="indefinite"/>
                      </p:stCondLst>
                      <p:childTnLst>
                        <p:par>
                          <p:cTn id="141" fill="hold">
                            <p:stCondLst>
                              <p:cond delay="0"/>
                            </p:stCondLst>
                            <p:childTnLst>
                              <p:par>
                                <p:cTn id="142" presetID="38" presetClass="entr" presetSubtype="0" accel="50000" fill="hold" grpId="0" nodeType="clickEffect">
                                  <p:stCondLst>
                                    <p:cond delay="0"/>
                                  </p:stCondLst>
                                  <p:iterate type="lt">
                                    <p:tmPct val="50000"/>
                                  </p:iterate>
                                  <p:childTnLst>
                                    <p:set>
                                      <p:cBhvr>
                                        <p:cTn id="143" dur="1" fill="hold">
                                          <p:stCondLst>
                                            <p:cond delay="0"/>
                                          </p:stCondLst>
                                        </p:cTn>
                                        <p:tgtEl>
                                          <p:spTgt spid="18443"/>
                                        </p:tgtEl>
                                        <p:attrNameLst>
                                          <p:attrName>style.visibility</p:attrName>
                                        </p:attrNameLst>
                                      </p:cBhvr>
                                      <p:to>
                                        <p:strVal val="visible"/>
                                      </p:to>
                                    </p:set>
                                    <p:set>
                                      <p:cBhvr>
                                        <p:cTn id="144" dur="455" fill="hold">
                                          <p:stCondLst>
                                            <p:cond delay="0"/>
                                          </p:stCondLst>
                                        </p:cTn>
                                        <p:tgtEl>
                                          <p:spTgt spid="18443"/>
                                        </p:tgtEl>
                                        <p:attrNameLst>
                                          <p:attrName>style.rotation</p:attrName>
                                        </p:attrNameLst>
                                      </p:cBhvr>
                                      <p:to>
                                        <p:strVal val="-45.0"/>
                                      </p:to>
                                    </p:set>
                                    <p:anim calcmode="lin" valueType="num">
                                      <p:cBhvr>
                                        <p:cTn id="145" dur="455" fill="hold">
                                          <p:stCondLst>
                                            <p:cond delay="455"/>
                                          </p:stCondLst>
                                        </p:cTn>
                                        <p:tgtEl>
                                          <p:spTgt spid="18443"/>
                                        </p:tgtEl>
                                        <p:attrNameLst>
                                          <p:attrName>style.rotation</p:attrName>
                                        </p:attrNameLst>
                                      </p:cBhvr>
                                      <p:tavLst>
                                        <p:tav tm="0">
                                          <p:val>
                                            <p:fltVal val="-45"/>
                                          </p:val>
                                        </p:tav>
                                        <p:tav tm="69900">
                                          <p:val>
                                            <p:fltVal val="45"/>
                                          </p:val>
                                        </p:tav>
                                        <p:tav tm="100000">
                                          <p:val>
                                            <p:fltVal val="0"/>
                                          </p:val>
                                        </p:tav>
                                      </p:tavLst>
                                    </p:anim>
                                    <p:anim calcmode="lin" valueType="num">
                                      <p:cBhvr>
                                        <p:cTn id="146" dur="455" fill="hold">
                                          <p:stCondLst>
                                            <p:cond delay="0"/>
                                          </p:stCondLst>
                                        </p:cTn>
                                        <p:tgtEl>
                                          <p:spTgt spid="18443"/>
                                        </p:tgtEl>
                                        <p:attrNameLst>
                                          <p:attrName>ppt_y</p:attrName>
                                        </p:attrNameLst>
                                      </p:cBhvr>
                                      <p:tavLst>
                                        <p:tav tm="0">
                                          <p:val>
                                            <p:strVal val="#ppt_y-1"/>
                                          </p:val>
                                        </p:tav>
                                        <p:tav tm="100000">
                                          <p:val>
                                            <p:strVal val="#ppt_y-(0.354*#ppt_w-0.172*#ppt_h)"/>
                                          </p:val>
                                        </p:tav>
                                      </p:tavLst>
                                    </p:anim>
                                    <p:anim calcmode="lin" valueType="num">
                                      <p:cBhvr>
                                        <p:cTn id="147" dur="156" decel="50000" autoRev="1" fill="hold">
                                          <p:stCondLst>
                                            <p:cond delay="455"/>
                                          </p:stCondLst>
                                        </p:cTn>
                                        <p:tgtEl>
                                          <p:spTgt spid="18443"/>
                                        </p:tgtEl>
                                        <p:attrNameLst>
                                          <p:attrName>ppt_y</p:attrName>
                                        </p:attrNameLst>
                                      </p:cBhvr>
                                      <p:tavLst>
                                        <p:tav tm="0">
                                          <p:val>
                                            <p:strVal val="#ppt_y-(0.354*#ppt_w-0.172*#ppt_h)"/>
                                          </p:val>
                                        </p:tav>
                                        <p:tav tm="100000">
                                          <p:val>
                                            <p:strVal val="#ppt_y-(0.354*#ppt_w-0.172*#ppt_h)-#ppt_h/2"/>
                                          </p:val>
                                        </p:tav>
                                      </p:tavLst>
                                    </p:anim>
                                    <p:anim calcmode="lin" valueType="num">
                                      <p:cBhvr>
                                        <p:cTn id="148" dur="136" fill="hold">
                                          <p:stCondLst>
                                            <p:cond delay="864"/>
                                          </p:stCondLst>
                                        </p:cTn>
                                        <p:tgtEl>
                                          <p:spTgt spid="18443"/>
                                        </p:tgtEl>
                                        <p:attrNameLst>
                                          <p:attrName>ppt_y</p:attrName>
                                        </p:attrNameLst>
                                      </p:cBhvr>
                                      <p:tavLst>
                                        <p:tav tm="0">
                                          <p:val>
                                            <p:strVal val="#ppt_y-(0.354*#ppt_w-0.172*#ppt_h)"/>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2" presetClass="entr" presetSubtype="4" fill="hold" nodeType="clickEffect">
                                  <p:stCondLst>
                                    <p:cond delay="0"/>
                                  </p:stCondLst>
                                  <p:childTnLst>
                                    <p:set>
                                      <p:cBhvr>
                                        <p:cTn id="152" dur="1" fill="hold">
                                          <p:stCondLst>
                                            <p:cond delay="0"/>
                                          </p:stCondLst>
                                        </p:cTn>
                                        <p:tgtEl>
                                          <p:spTgt spid="18476"/>
                                        </p:tgtEl>
                                        <p:attrNameLst>
                                          <p:attrName>style.visibility</p:attrName>
                                        </p:attrNameLst>
                                      </p:cBhvr>
                                      <p:to>
                                        <p:strVal val="visible"/>
                                      </p:to>
                                    </p:set>
                                    <p:animEffect transition="in" filter="wipe(down)">
                                      <p:cBhvr>
                                        <p:cTn id="153" dur="500"/>
                                        <p:tgtEl>
                                          <p:spTgt spid="18476"/>
                                        </p:tgtEl>
                                      </p:cBhvr>
                                    </p:animEffect>
                                  </p:childTnLst>
                                </p:cTn>
                              </p:par>
                              <p:par>
                                <p:cTn id="154" presetID="22" presetClass="entr" presetSubtype="4" fill="hold" nodeType="withEffect">
                                  <p:stCondLst>
                                    <p:cond delay="0"/>
                                  </p:stCondLst>
                                  <p:childTnLst>
                                    <p:set>
                                      <p:cBhvr>
                                        <p:cTn id="155" dur="1" fill="hold">
                                          <p:stCondLst>
                                            <p:cond delay="0"/>
                                          </p:stCondLst>
                                        </p:cTn>
                                        <p:tgtEl>
                                          <p:spTgt spid="18477"/>
                                        </p:tgtEl>
                                        <p:attrNameLst>
                                          <p:attrName>style.visibility</p:attrName>
                                        </p:attrNameLst>
                                      </p:cBhvr>
                                      <p:to>
                                        <p:strVal val="visible"/>
                                      </p:to>
                                    </p:set>
                                    <p:animEffect transition="in" filter="wipe(down)">
                                      <p:cBhvr>
                                        <p:cTn id="156" dur="500"/>
                                        <p:tgtEl>
                                          <p:spTgt spid="18477"/>
                                        </p:tgtEl>
                                      </p:cBhvr>
                                    </p:animEffect>
                                  </p:childTnLst>
                                </p:cTn>
                              </p:par>
                              <p:par>
                                <p:cTn id="157" presetID="22" presetClass="entr" presetSubtype="4" fill="hold" nodeType="withEffect">
                                  <p:stCondLst>
                                    <p:cond delay="0"/>
                                  </p:stCondLst>
                                  <p:childTnLst>
                                    <p:set>
                                      <p:cBhvr>
                                        <p:cTn id="158" dur="1" fill="hold">
                                          <p:stCondLst>
                                            <p:cond delay="0"/>
                                          </p:stCondLst>
                                        </p:cTn>
                                        <p:tgtEl>
                                          <p:spTgt spid="18474"/>
                                        </p:tgtEl>
                                        <p:attrNameLst>
                                          <p:attrName>style.visibility</p:attrName>
                                        </p:attrNameLst>
                                      </p:cBhvr>
                                      <p:to>
                                        <p:strVal val="visible"/>
                                      </p:to>
                                    </p:set>
                                    <p:animEffect transition="in" filter="wipe(down)">
                                      <p:cBhvr>
                                        <p:cTn id="159" dur="500"/>
                                        <p:tgtEl>
                                          <p:spTgt spid="18474"/>
                                        </p:tgtEl>
                                      </p:cBhvr>
                                    </p:animEffect>
                                  </p:childTnLst>
                                </p:cTn>
                              </p:par>
                              <p:par>
                                <p:cTn id="160" presetID="22" presetClass="entr" presetSubtype="4" fill="hold" nodeType="withEffect">
                                  <p:stCondLst>
                                    <p:cond delay="0"/>
                                  </p:stCondLst>
                                  <p:childTnLst>
                                    <p:set>
                                      <p:cBhvr>
                                        <p:cTn id="161" dur="1" fill="hold">
                                          <p:stCondLst>
                                            <p:cond delay="0"/>
                                          </p:stCondLst>
                                        </p:cTn>
                                        <p:tgtEl>
                                          <p:spTgt spid="18473"/>
                                        </p:tgtEl>
                                        <p:attrNameLst>
                                          <p:attrName>style.visibility</p:attrName>
                                        </p:attrNameLst>
                                      </p:cBhvr>
                                      <p:to>
                                        <p:strVal val="visible"/>
                                      </p:to>
                                    </p:set>
                                    <p:animEffect transition="in" filter="wipe(down)">
                                      <p:cBhvr>
                                        <p:cTn id="162" dur="500"/>
                                        <p:tgtEl>
                                          <p:spTgt spid="18473"/>
                                        </p:tgtEl>
                                      </p:cBhvr>
                                    </p:animEffect>
                                  </p:childTnLst>
                                </p:cTn>
                              </p:par>
                              <p:par>
                                <p:cTn id="163" presetID="22" presetClass="entr" presetSubtype="4" fill="hold" nodeType="withEffect">
                                  <p:stCondLst>
                                    <p:cond delay="0"/>
                                  </p:stCondLst>
                                  <p:childTnLst>
                                    <p:set>
                                      <p:cBhvr>
                                        <p:cTn id="164" dur="1" fill="hold">
                                          <p:stCondLst>
                                            <p:cond delay="0"/>
                                          </p:stCondLst>
                                        </p:cTn>
                                        <p:tgtEl>
                                          <p:spTgt spid="18472"/>
                                        </p:tgtEl>
                                        <p:attrNameLst>
                                          <p:attrName>style.visibility</p:attrName>
                                        </p:attrNameLst>
                                      </p:cBhvr>
                                      <p:to>
                                        <p:strVal val="visible"/>
                                      </p:to>
                                    </p:set>
                                    <p:animEffect transition="in" filter="wipe(down)">
                                      <p:cBhvr>
                                        <p:cTn id="165" dur="500"/>
                                        <p:tgtEl>
                                          <p:spTgt spid="18472"/>
                                        </p:tgtEl>
                                      </p:cBhvr>
                                    </p:animEffect>
                                  </p:childTnLst>
                                </p:cTn>
                              </p:par>
                              <p:par>
                                <p:cTn id="166" presetID="22" presetClass="entr" presetSubtype="4" fill="hold" nodeType="withEffect">
                                  <p:stCondLst>
                                    <p:cond delay="0"/>
                                  </p:stCondLst>
                                  <p:childTnLst>
                                    <p:set>
                                      <p:cBhvr>
                                        <p:cTn id="167" dur="1" fill="hold">
                                          <p:stCondLst>
                                            <p:cond delay="0"/>
                                          </p:stCondLst>
                                        </p:cTn>
                                        <p:tgtEl>
                                          <p:spTgt spid="18471"/>
                                        </p:tgtEl>
                                        <p:attrNameLst>
                                          <p:attrName>style.visibility</p:attrName>
                                        </p:attrNameLst>
                                      </p:cBhvr>
                                      <p:to>
                                        <p:strVal val="visible"/>
                                      </p:to>
                                    </p:set>
                                    <p:animEffect transition="in" filter="wipe(down)">
                                      <p:cBhvr>
                                        <p:cTn id="168" dur="500"/>
                                        <p:tgtEl>
                                          <p:spTgt spid="18471"/>
                                        </p:tgtEl>
                                      </p:cBhvr>
                                    </p:animEffect>
                                  </p:childTnLst>
                                </p:cTn>
                              </p:par>
                              <p:par>
                                <p:cTn id="169" presetID="22" presetClass="entr" presetSubtype="4" fill="hold" nodeType="withEffect">
                                  <p:stCondLst>
                                    <p:cond delay="0"/>
                                  </p:stCondLst>
                                  <p:childTnLst>
                                    <p:set>
                                      <p:cBhvr>
                                        <p:cTn id="170" dur="1" fill="hold">
                                          <p:stCondLst>
                                            <p:cond delay="0"/>
                                          </p:stCondLst>
                                        </p:cTn>
                                        <p:tgtEl>
                                          <p:spTgt spid="18470"/>
                                        </p:tgtEl>
                                        <p:attrNameLst>
                                          <p:attrName>style.visibility</p:attrName>
                                        </p:attrNameLst>
                                      </p:cBhvr>
                                      <p:to>
                                        <p:strVal val="visible"/>
                                      </p:to>
                                    </p:set>
                                    <p:animEffect transition="in" filter="wipe(down)">
                                      <p:cBhvr>
                                        <p:cTn id="171" dur="500"/>
                                        <p:tgtEl>
                                          <p:spTgt spid="18470"/>
                                        </p:tgtEl>
                                      </p:cBhvr>
                                    </p:animEffect>
                                  </p:childTnLst>
                                </p:cTn>
                              </p:par>
                              <p:par>
                                <p:cTn id="172" presetID="22" presetClass="entr" presetSubtype="4" fill="hold" nodeType="withEffect">
                                  <p:stCondLst>
                                    <p:cond delay="0"/>
                                  </p:stCondLst>
                                  <p:childTnLst>
                                    <p:set>
                                      <p:cBhvr>
                                        <p:cTn id="173" dur="1" fill="hold">
                                          <p:stCondLst>
                                            <p:cond delay="0"/>
                                          </p:stCondLst>
                                        </p:cTn>
                                        <p:tgtEl>
                                          <p:spTgt spid="18469"/>
                                        </p:tgtEl>
                                        <p:attrNameLst>
                                          <p:attrName>style.visibility</p:attrName>
                                        </p:attrNameLst>
                                      </p:cBhvr>
                                      <p:to>
                                        <p:strVal val="visible"/>
                                      </p:to>
                                    </p:set>
                                    <p:animEffect transition="in" filter="wipe(down)">
                                      <p:cBhvr>
                                        <p:cTn id="174" dur="500"/>
                                        <p:tgtEl>
                                          <p:spTgt spid="18469"/>
                                        </p:tgtEl>
                                      </p:cBhvr>
                                    </p:animEffect>
                                  </p:childTnLst>
                                </p:cTn>
                              </p:par>
                              <p:par>
                                <p:cTn id="175" presetID="22" presetClass="entr" presetSubtype="4" fill="hold" nodeType="withEffect">
                                  <p:stCondLst>
                                    <p:cond delay="0"/>
                                  </p:stCondLst>
                                  <p:childTnLst>
                                    <p:set>
                                      <p:cBhvr>
                                        <p:cTn id="176" dur="1" fill="hold">
                                          <p:stCondLst>
                                            <p:cond delay="0"/>
                                          </p:stCondLst>
                                        </p:cTn>
                                        <p:tgtEl>
                                          <p:spTgt spid="18468"/>
                                        </p:tgtEl>
                                        <p:attrNameLst>
                                          <p:attrName>style.visibility</p:attrName>
                                        </p:attrNameLst>
                                      </p:cBhvr>
                                      <p:to>
                                        <p:strVal val="visible"/>
                                      </p:to>
                                    </p:set>
                                    <p:animEffect transition="in" filter="wipe(down)">
                                      <p:cBhvr>
                                        <p:cTn id="177" dur="500"/>
                                        <p:tgtEl>
                                          <p:spTgt spid="18468"/>
                                        </p:tgtEl>
                                      </p:cBhvr>
                                    </p:animEffect>
                                  </p:childTnLst>
                                </p:cTn>
                              </p:par>
                              <p:par>
                                <p:cTn id="178" presetID="22" presetClass="entr" presetSubtype="4" fill="hold" nodeType="withEffect">
                                  <p:stCondLst>
                                    <p:cond delay="0"/>
                                  </p:stCondLst>
                                  <p:childTnLst>
                                    <p:set>
                                      <p:cBhvr>
                                        <p:cTn id="179" dur="1" fill="hold">
                                          <p:stCondLst>
                                            <p:cond delay="0"/>
                                          </p:stCondLst>
                                        </p:cTn>
                                        <p:tgtEl>
                                          <p:spTgt spid="18467"/>
                                        </p:tgtEl>
                                        <p:attrNameLst>
                                          <p:attrName>style.visibility</p:attrName>
                                        </p:attrNameLst>
                                      </p:cBhvr>
                                      <p:to>
                                        <p:strVal val="visible"/>
                                      </p:to>
                                    </p:set>
                                    <p:animEffect transition="in" filter="wipe(down)">
                                      <p:cBhvr>
                                        <p:cTn id="180" dur="500"/>
                                        <p:tgtEl>
                                          <p:spTgt spid="18467"/>
                                        </p:tgtEl>
                                      </p:cBhvr>
                                    </p:animEffect>
                                  </p:childTnLst>
                                </p:cTn>
                              </p:par>
                              <p:par>
                                <p:cTn id="181" presetID="22" presetClass="entr" presetSubtype="4" fill="hold" nodeType="withEffect">
                                  <p:stCondLst>
                                    <p:cond delay="0"/>
                                  </p:stCondLst>
                                  <p:childTnLst>
                                    <p:set>
                                      <p:cBhvr>
                                        <p:cTn id="182" dur="1" fill="hold">
                                          <p:stCondLst>
                                            <p:cond delay="0"/>
                                          </p:stCondLst>
                                        </p:cTn>
                                        <p:tgtEl>
                                          <p:spTgt spid="18466"/>
                                        </p:tgtEl>
                                        <p:attrNameLst>
                                          <p:attrName>style.visibility</p:attrName>
                                        </p:attrNameLst>
                                      </p:cBhvr>
                                      <p:to>
                                        <p:strVal val="visible"/>
                                      </p:to>
                                    </p:set>
                                    <p:animEffect transition="in" filter="wipe(down)">
                                      <p:cBhvr>
                                        <p:cTn id="183" dur="500"/>
                                        <p:tgtEl>
                                          <p:spTgt spid="18466"/>
                                        </p:tgtEl>
                                      </p:cBhvr>
                                    </p:animEffect>
                                  </p:childTnLst>
                                </p:cTn>
                              </p:par>
                              <p:par>
                                <p:cTn id="184" presetID="22" presetClass="entr" presetSubtype="4" fill="hold" nodeType="withEffect">
                                  <p:stCondLst>
                                    <p:cond delay="0"/>
                                  </p:stCondLst>
                                  <p:childTnLst>
                                    <p:set>
                                      <p:cBhvr>
                                        <p:cTn id="185" dur="1" fill="hold">
                                          <p:stCondLst>
                                            <p:cond delay="0"/>
                                          </p:stCondLst>
                                        </p:cTn>
                                        <p:tgtEl>
                                          <p:spTgt spid="18465"/>
                                        </p:tgtEl>
                                        <p:attrNameLst>
                                          <p:attrName>style.visibility</p:attrName>
                                        </p:attrNameLst>
                                      </p:cBhvr>
                                      <p:to>
                                        <p:strVal val="visible"/>
                                      </p:to>
                                    </p:set>
                                    <p:animEffect transition="in" filter="wipe(down)">
                                      <p:cBhvr>
                                        <p:cTn id="186" dur="500"/>
                                        <p:tgtEl>
                                          <p:spTgt spid="18465"/>
                                        </p:tgtEl>
                                      </p:cBhvr>
                                    </p:animEffect>
                                  </p:childTnLst>
                                </p:cTn>
                              </p:par>
                              <p:par>
                                <p:cTn id="187" presetID="22" presetClass="entr" presetSubtype="4" fill="hold" nodeType="withEffect">
                                  <p:stCondLst>
                                    <p:cond delay="0"/>
                                  </p:stCondLst>
                                  <p:childTnLst>
                                    <p:set>
                                      <p:cBhvr>
                                        <p:cTn id="188" dur="1" fill="hold">
                                          <p:stCondLst>
                                            <p:cond delay="0"/>
                                          </p:stCondLst>
                                        </p:cTn>
                                        <p:tgtEl>
                                          <p:spTgt spid="18463"/>
                                        </p:tgtEl>
                                        <p:attrNameLst>
                                          <p:attrName>style.visibility</p:attrName>
                                        </p:attrNameLst>
                                      </p:cBhvr>
                                      <p:to>
                                        <p:strVal val="visible"/>
                                      </p:to>
                                    </p:set>
                                    <p:animEffect transition="in" filter="wipe(down)">
                                      <p:cBhvr>
                                        <p:cTn id="189" dur="500"/>
                                        <p:tgtEl>
                                          <p:spTgt spid="18463"/>
                                        </p:tgtEl>
                                      </p:cBhvr>
                                    </p:animEffect>
                                  </p:childTnLst>
                                </p:cTn>
                              </p:par>
                            </p:childTnLst>
                          </p:cTn>
                        </p:par>
                      </p:childTnLst>
                    </p:cTn>
                  </p:par>
                  <p:par>
                    <p:cTn id="190" fill="hold">
                      <p:stCondLst>
                        <p:cond delay="indefinite"/>
                      </p:stCondLst>
                      <p:childTnLst>
                        <p:par>
                          <p:cTn id="191" fill="hold">
                            <p:stCondLst>
                              <p:cond delay="0"/>
                            </p:stCondLst>
                            <p:childTnLst>
                              <p:par>
                                <p:cTn id="192" presetID="38" presetClass="entr" presetSubtype="0" accel="50000" fill="hold" grpId="0" nodeType="clickEffect">
                                  <p:stCondLst>
                                    <p:cond delay="0"/>
                                  </p:stCondLst>
                                  <p:iterate type="lt">
                                    <p:tmPct val="50000"/>
                                  </p:iterate>
                                  <p:childTnLst>
                                    <p:set>
                                      <p:cBhvr>
                                        <p:cTn id="193" dur="1" fill="hold">
                                          <p:stCondLst>
                                            <p:cond delay="0"/>
                                          </p:stCondLst>
                                        </p:cTn>
                                        <p:tgtEl>
                                          <p:spTgt spid="18481"/>
                                        </p:tgtEl>
                                        <p:attrNameLst>
                                          <p:attrName>style.visibility</p:attrName>
                                        </p:attrNameLst>
                                      </p:cBhvr>
                                      <p:to>
                                        <p:strVal val="visible"/>
                                      </p:to>
                                    </p:set>
                                    <p:set>
                                      <p:cBhvr>
                                        <p:cTn id="194" dur="455" fill="hold">
                                          <p:stCondLst>
                                            <p:cond delay="0"/>
                                          </p:stCondLst>
                                        </p:cTn>
                                        <p:tgtEl>
                                          <p:spTgt spid="18481"/>
                                        </p:tgtEl>
                                        <p:attrNameLst>
                                          <p:attrName>style.rotation</p:attrName>
                                        </p:attrNameLst>
                                      </p:cBhvr>
                                      <p:to>
                                        <p:strVal val="-45.0"/>
                                      </p:to>
                                    </p:set>
                                    <p:anim calcmode="lin" valueType="num">
                                      <p:cBhvr>
                                        <p:cTn id="195" dur="455" fill="hold">
                                          <p:stCondLst>
                                            <p:cond delay="455"/>
                                          </p:stCondLst>
                                        </p:cTn>
                                        <p:tgtEl>
                                          <p:spTgt spid="18481"/>
                                        </p:tgtEl>
                                        <p:attrNameLst>
                                          <p:attrName>style.rotation</p:attrName>
                                        </p:attrNameLst>
                                      </p:cBhvr>
                                      <p:tavLst>
                                        <p:tav tm="0">
                                          <p:val>
                                            <p:fltVal val="-45"/>
                                          </p:val>
                                        </p:tav>
                                        <p:tav tm="69900">
                                          <p:val>
                                            <p:fltVal val="45"/>
                                          </p:val>
                                        </p:tav>
                                        <p:tav tm="100000">
                                          <p:val>
                                            <p:fltVal val="0"/>
                                          </p:val>
                                        </p:tav>
                                      </p:tavLst>
                                    </p:anim>
                                    <p:anim calcmode="lin" valueType="num">
                                      <p:cBhvr>
                                        <p:cTn id="196" dur="455" fill="hold">
                                          <p:stCondLst>
                                            <p:cond delay="0"/>
                                          </p:stCondLst>
                                        </p:cTn>
                                        <p:tgtEl>
                                          <p:spTgt spid="18481"/>
                                        </p:tgtEl>
                                        <p:attrNameLst>
                                          <p:attrName>ppt_y</p:attrName>
                                        </p:attrNameLst>
                                      </p:cBhvr>
                                      <p:tavLst>
                                        <p:tav tm="0">
                                          <p:val>
                                            <p:strVal val="#ppt_y-1"/>
                                          </p:val>
                                        </p:tav>
                                        <p:tav tm="100000">
                                          <p:val>
                                            <p:strVal val="#ppt_y-(0.354*#ppt_w-0.172*#ppt_h)"/>
                                          </p:val>
                                        </p:tav>
                                      </p:tavLst>
                                    </p:anim>
                                    <p:anim calcmode="lin" valueType="num">
                                      <p:cBhvr>
                                        <p:cTn id="197" dur="156" decel="50000" autoRev="1" fill="hold">
                                          <p:stCondLst>
                                            <p:cond delay="455"/>
                                          </p:stCondLst>
                                        </p:cTn>
                                        <p:tgtEl>
                                          <p:spTgt spid="18481"/>
                                        </p:tgtEl>
                                        <p:attrNameLst>
                                          <p:attrName>ppt_y</p:attrName>
                                        </p:attrNameLst>
                                      </p:cBhvr>
                                      <p:tavLst>
                                        <p:tav tm="0">
                                          <p:val>
                                            <p:strVal val="#ppt_y-(0.354*#ppt_w-0.172*#ppt_h)"/>
                                          </p:val>
                                        </p:tav>
                                        <p:tav tm="100000">
                                          <p:val>
                                            <p:strVal val="#ppt_y-(0.354*#ppt_w-0.172*#ppt_h)-#ppt_h/2"/>
                                          </p:val>
                                        </p:tav>
                                      </p:tavLst>
                                    </p:anim>
                                    <p:anim calcmode="lin" valueType="num">
                                      <p:cBhvr>
                                        <p:cTn id="198" dur="136" fill="hold">
                                          <p:stCondLst>
                                            <p:cond delay="864"/>
                                          </p:stCondLst>
                                        </p:cTn>
                                        <p:tgtEl>
                                          <p:spTgt spid="18481"/>
                                        </p:tgtEl>
                                        <p:attrNameLst>
                                          <p:attrName>ppt_y</p:attrName>
                                        </p:attrNameLst>
                                      </p:cBhvr>
                                      <p:tavLst>
                                        <p:tav tm="0">
                                          <p:val>
                                            <p:strVal val="#ppt_y-(0.354*#ppt_w-0.172*#ppt_h)"/>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22" presetClass="entr" presetSubtype="4" fill="hold" nodeType="clickEffect">
                                  <p:stCondLst>
                                    <p:cond delay="0"/>
                                  </p:stCondLst>
                                  <p:childTnLst>
                                    <p:set>
                                      <p:cBhvr>
                                        <p:cTn id="202" dur="1" fill="hold">
                                          <p:stCondLst>
                                            <p:cond delay="0"/>
                                          </p:stCondLst>
                                        </p:cTn>
                                        <p:tgtEl>
                                          <p:spTgt spid="18460"/>
                                        </p:tgtEl>
                                        <p:attrNameLst>
                                          <p:attrName>style.visibility</p:attrName>
                                        </p:attrNameLst>
                                      </p:cBhvr>
                                      <p:to>
                                        <p:strVal val="visible"/>
                                      </p:to>
                                    </p:set>
                                    <p:animEffect transition="in" filter="wipe(down)">
                                      <p:cBhvr>
                                        <p:cTn id="203" dur="500"/>
                                        <p:tgtEl>
                                          <p:spTgt spid="18460"/>
                                        </p:tgtEl>
                                      </p:cBhvr>
                                    </p:animEffect>
                                  </p:childTnLst>
                                </p:cTn>
                              </p:par>
                              <p:par>
                                <p:cTn id="204" presetID="22" presetClass="entr" presetSubtype="4" fill="hold" nodeType="withEffect">
                                  <p:stCondLst>
                                    <p:cond delay="0"/>
                                  </p:stCondLst>
                                  <p:childTnLst>
                                    <p:set>
                                      <p:cBhvr>
                                        <p:cTn id="205" dur="1" fill="hold">
                                          <p:stCondLst>
                                            <p:cond delay="0"/>
                                          </p:stCondLst>
                                        </p:cTn>
                                        <p:tgtEl>
                                          <p:spTgt spid="18459"/>
                                        </p:tgtEl>
                                        <p:attrNameLst>
                                          <p:attrName>style.visibility</p:attrName>
                                        </p:attrNameLst>
                                      </p:cBhvr>
                                      <p:to>
                                        <p:strVal val="visible"/>
                                      </p:to>
                                    </p:set>
                                    <p:animEffect transition="in" filter="wipe(down)">
                                      <p:cBhvr>
                                        <p:cTn id="206" dur="500"/>
                                        <p:tgtEl>
                                          <p:spTgt spid="18459"/>
                                        </p:tgtEl>
                                      </p:cBhvr>
                                    </p:animEffect>
                                  </p:childTnLst>
                                </p:cTn>
                              </p:par>
                              <p:par>
                                <p:cTn id="207" presetID="22" presetClass="entr" presetSubtype="4" fill="hold" nodeType="withEffect">
                                  <p:stCondLst>
                                    <p:cond delay="0"/>
                                  </p:stCondLst>
                                  <p:childTnLst>
                                    <p:set>
                                      <p:cBhvr>
                                        <p:cTn id="208" dur="1" fill="hold">
                                          <p:stCondLst>
                                            <p:cond delay="0"/>
                                          </p:stCondLst>
                                        </p:cTn>
                                        <p:tgtEl>
                                          <p:spTgt spid="18458"/>
                                        </p:tgtEl>
                                        <p:attrNameLst>
                                          <p:attrName>style.visibility</p:attrName>
                                        </p:attrNameLst>
                                      </p:cBhvr>
                                      <p:to>
                                        <p:strVal val="visible"/>
                                      </p:to>
                                    </p:set>
                                    <p:animEffect transition="in" filter="wipe(down)">
                                      <p:cBhvr>
                                        <p:cTn id="209" dur="500"/>
                                        <p:tgtEl>
                                          <p:spTgt spid="18458"/>
                                        </p:tgtEl>
                                      </p:cBhvr>
                                    </p:animEffect>
                                  </p:childTnLst>
                                </p:cTn>
                              </p:par>
                              <p:par>
                                <p:cTn id="210" presetID="22" presetClass="entr" presetSubtype="4" fill="hold" nodeType="withEffect">
                                  <p:stCondLst>
                                    <p:cond delay="0"/>
                                  </p:stCondLst>
                                  <p:childTnLst>
                                    <p:set>
                                      <p:cBhvr>
                                        <p:cTn id="211" dur="1" fill="hold">
                                          <p:stCondLst>
                                            <p:cond delay="0"/>
                                          </p:stCondLst>
                                        </p:cTn>
                                        <p:tgtEl>
                                          <p:spTgt spid="18457"/>
                                        </p:tgtEl>
                                        <p:attrNameLst>
                                          <p:attrName>style.visibility</p:attrName>
                                        </p:attrNameLst>
                                      </p:cBhvr>
                                      <p:to>
                                        <p:strVal val="visible"/>
                                      </p:to>
                                    </p:set>
                                    <p:animEffect transition="in" filter="wipe(down)">
                                      <p:cBhvr>
                                        <p:cTn id="212" dur="500"/>
                                        <p:tgtEl>
                                          <p:spTgt spid="18457"/>
                                        </p:tgtEl>
                                      </p:cBhvr>
                                    </p:animEffect>
                                  </p:childTnLst>
                                </p:cTn>
                              </p:par>
                              <p:par>
                                <p:cTn id="213" presetID="22" presetClass="entr" presetSubtype="4" fill="hold" nodeType="withEffect">
                                  <p:stCondLst>
                                    <p:cond delay="0"/>
                                  </p:stCondLst>
                                  <p:childTnLst>
                                    <p:set>
                                      <p:cBhvr>
                                        <p:cTn id="214" dur="1" fill="hold">
                                          <p:stCondLst>
                                            <p:cond delay="0"/>
                                          </p:stCondLst>
                                        </p:cTn>
                                        <p:tgtEl>
                                          <p:spTgt spid="18456"/>
                                        </p:tgtEl>
                                        <p:attrNameLst>
                                          <p:attrName>style.visibility</p:attrName>
                                        </p:attrNameLst>
                                      </p:cBhvr>
                                      <p:to>
                                        <p:strVal val="visible"/>
                                      </p:to>
                                    </p:set>
                                    <p:animEffect transition="in" filter="wipe(down)">
                                      <p:cBhvr>
                                        <p:cTn id="215" dur="500"/>
                                        <p:tgtEl>
                                          <p:spTgt spid="18456"/>
                                        </p:tgtEl>
                                      </p:cBhvr>
                                    </p:animEffect>
                                  </p:childTnLst>
                                </p:cTn>
                              </p:par>
                              <p:par>
                                <p:cTn id="216" presetID="22" presetClass="entr" presetSubtype="4" fill="hold" nodeType="withEffect">
                                  <p:stCondLst>
                                    <p:cond delay="0"/>
                                  </p:stCondLst>
                                  <p:childTnLst>
                                    <p:set>
                                      <p:cBhvr>
                                        <p:cTn id="217" dur="1" fill="hold">
                                          <p:stCondLst>
                                            <p:cond delay="0"/>
                                          </p:stCondLst>
                                        </p:cTn>
                                        <p:tgtEl>
                                          <p:spTgt spid="18461"/>
                                        </p:tgtEl>
                                        <p:attrNameLst>
                                          <p:attrName>style.visibility</p:attrName>
                                        </p:attrNameLst>
                                      </p:cBhvr>
                                      <p:to>
                                        <p:strVal val="visible"/>
                                      </p:to>
                                    </p:set>
                                    <p:animEffect transition="in" filter="wipe(down)">
                                      <p:cBhvr>
                                        <p:cTn id="218" dur="500"/>
                                        <p:tgtEl>
                                          <p:spTgt spid="18461"/>
                                        </p:tgtEl>
                                      </p:cBhvr>
                                    </p:animEffect>
                                  </p:childTnLst>
                                </p:cTn>
                              </p:par>
                              <p:par>
                                <p:cTn id="219" presetID="22" presetClass="entr" presetSubtype="4" fill="hold" nodeType="withEffect">
                                  <p:stCondLst>
                                    <p:cond delay="0"/>
                                  </p:stCondLst>
                                  <p:childTnLst>
                                    <p:set>
                                      <p:cBhvr>
                                        <p:cTn id="220" dur="1" fill="hold">
                                          <p:stCondLst>
                                            <p:cond delay="0"/>
                                          </p:stCondLst>
                                        </p:cTn>
                                        <p:tgtEl>
                                          <p:spTgt spid="18462"/>
                                        </p:tgtEl>
                                        <p:attrNameLst>
                                          <p:attrName>style.visibility</p:attrName>
                                        </p:attrNameLst>
                                      </p:cBhvr>
                                      <p:to>
                                        <p:strVal val="visible"/>
                                      </p:to>
                                    </p:set>
                                    <p:animEffect transition="in" filter="wipe(down)">
                                      <p:cBhvr>
                                        <p:cTn id="221" dur="500"/>
                                        <p:tgtEl>
                                          <p:spTgt spid="18462"/>
                                        </p:tgtEl>
                                      </p:cBhvr>
                                    </p:animEffect>
                                  </p:childTnLst>
                                </p:cTn>
                              </p:par>
                              <p:par>
                                <p:cTn id="222" presetID="22" presetClass="entr" presetSubtype="4" fill="hold" nodeType="withEffect">
                                  <p:stCondLst>
                                    <p:cond delay="0"/>
                                  </p:stCondLst>
                                  <p:childTnLst>
                                    <p:set>
                                      <p:cBhvr>
                                        <p:cTn id="223" dur="1" fill="hold">
                                          <p:stCondLst>
                                            <p:cond delay="0"/>
                                          </p:stCondLst>
                                        </p:cTn>
                                        <p:tgtEl>
                                          <p:spTgt spid="18454"/>
                                        </p:tgtEl>
                                        <p:attrNameLst>
                                          <p:attrName>style.visibility</p:attrName>
                                        </p:attrNameLst>
                                      </p:cBhvr>
                                      <p:to>
                                        <p:strVal val="visible"/>
                                      </p:to>
                                    </p:set>
                                    <p:animEffect transition="in" filter="wipe(down)">
                                      <p:cBhvr>
                                        <p:cTn id="224" dur="500"/>
                                        <p:tgtEl>
                                          <p:spTgt spid="184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p:bldP spid="18441" grpId="0"/>
      <p:bldP spid="18443" grpId="0"/>
      <p:bldP spid="18446" grpId="0"/>
      <p:bldP spid="18447" grpId="0"/>
      <p:bldP spid="18448" grpId="0"/>
      <p:bldP spid="18452" grpId="0"/>
      <p:bldP spid="18453" grpId="0"/>
      <p:bldP spid="18478" grpId="0"/>
      <p:bldP spid="18479" grpId="0"/>
      <p:bldP spid="18480" grpId="0"/>
      <p:bldP spid="18480" grpId="1"/>
      <p:bldP spid="18481"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13829"/>
            <a:ext cx="8229600" cy="1143000"/>
          </a:xfrm>
        </p:spPr>
        <p:txBody>
          <a:bodyPr>
            <a:noAutofit/>
          </a:bodyPr>
          <a:lstStyle/>
          <a:p>
            <a:r>
              <a:rPr lang="cs-CZ" altLang="cs-CZ" sz="3600" b="1" dirty="0" err="1"/>
              <a:t>Lafferova</a:t>
            </a:r>
            <a:r>
              <a:rPr lang="cs-CZ" altLang="cs-CZ" sz="3600" b="1" dirty="0"/>
              <a:t> křivka</a:t>
            </a:r>
            <a:endParaRPr lang="cs-CZ" sz="3600" b="1" dirty="0"/>
          </a:p>
        </p:txBody>
      </p:sp>
      <p:sp>
        <p:nvSpPr>
          <p:cNvPr id="98" name="Google Shape;98;p14"/>
          <p:cNvSpPr txBox="1">
            <a:spLocks noGrp="1"/>
          </p:cNvSpPr>
          <p:nvPr>
            <p:ph type="body" idx="1"/>
          </p:nvPr>
        </p:nvSpPr>
        <p:spPr>
          <a:xfrm>
            <a:off x="212651" y="1278194"/>
            <a:ext cx="8644269" cy="5062221"/>
          </a:xfrm>
          <a:prstGeom prst="rect">
            <a:avLst/>
          </a:prstGeom>
          <a:noFill/>
          <a:ln>
            <a:noFill/>
          </a:ln>
        </p:spPr>
        <p:txBody>
          <a:bodyPr spcFirstLastPara="1" wrap="square" lIns="91425" tIns="45700" rIns="91425" bIns="45700" anchor="t" anchorCtr="0">
            <a:normAutofit/>
          </a:bodyPr>
          <a:lstStyle/>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b="1"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Lafferův</a:t>
            </a: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bod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umístěn ve středu daňové sazby (50 %), ale pouze „technicky“. </a:t>
            </a:r>
            <a:endPar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Optimální bod </a:t>
            </a:r>
            <a:r>
              <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je předmětem hledání v daňovém prostředí ve vztahu stát (a jeho státní pokladna) a na druhé straně daňový poplatník.</a:t>
            </a:r>
            <a:endPar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Vyšší zdanění začíná formovat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„stínovou (šedou) ekonomiku“ a je jedním z aspektů snižování výběru financí na daních. </a:t>
            </a:r>
            <a:endPar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r>
              <a:rPr kumimoji="0" lang="cs-CZ" altLang="cs-CZ" sz="16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Červená zóna </a:t>
            </a:r>
            <a:r>
              <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znázorňuje tedy situaci, kterou by stát neměl připustit. Zóna „B“ je tedy zónou prohibitivní.</a:t>
            </a:r>
            <a:endParaRPr kumimoji="0" lang="cs-CZ" altLang="cs-CZ" sz="16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U nízkých daní – </a:t>
            </a:r>
            <a:r>
              <a:rPr kumimoji="0" lang="cs-CZ" altLang="cs-CZ" sz="1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zelená zóna </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 – lze tyto daně dále navyšovat, a to až do </a:t>
            </a:r>
            <a:r>
              <a:rPr kumimoji="0" lang="cs-CZ" altLang="cs-CZ" sz="1800" i="0" u="none" strike="noStrike" kern="1200" cap="none" spc="0" normalizeH="0" baseline="0" noProof="0" dirty="0" err="1">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Lafferova</a:t>
            </a: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bodu, pak výběr financí do státního rozpočtu klesá.</a:t>
            </a:r>
            <a:endPar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l"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Daňový výnos nemusí být přímo úměrný míře zdanění, tedy vysoké zdanění rovnou nemusí přinášet vyšší výběr na daních.</a:t>
            </a:r>
            <a:endParaRPr kumimoji="0" lang="cs-CZ" altLang="cs-CZ" sz="1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276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730395" y="4400377"/>
            <a:ext cx="3025036" cy="18318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err="1"/>
              <a:t>Lafferova</a:t>
            </a:r>
            <a:r>
              <a:rPr lang="cs-CZ" altLang="cs-CZ" sz="3600" b="1" dirty="0"/>
              <a:t> křivka</a:t>
            </a:r>
            <a:endParaRPr lang="cs-CZ" sz="3600" b="1" dirty="0"/>
          </a:p>
        </p:txBody>
      </p:sp>
      <p:sp>
        <p:nvSpPr>
          <p:cNvPr id="98" name="Google Shape;98;p14"/>
          <p:cNvSpPr txBox="1">
            <a:spLocks noGrp="1"/>
          </p:cNvSpPr>
          <p:nvPr>
            <p:ph type="body" idx="1"/>
          </p:nvPr>
        </p:nvSpPr>
        <p:spPr>
          <a:xfrm>
            <a:off x="212651" y="1315233"/>
            <a:ext cx="8644269" cy="5025182"/>
          </a:xfrm>
          <a:prstGeom prst="rect">
            <a:avLst/>
          </a:prstGeom>
          <a:noFill/>
          <a:ln>
            <a:noFill/>
          </a:ln>
        </p:spPr>
        <p:txBody>
          <a:bodyPr spcFirstLastPara="1" wrap="square" lIns="91425" tIns="45700" rIns="91425" bIns="45700" anchor="t" anchorCtr="0">
            <a:normAutofit/>
          </a:bodyPr>
          <a:lstStyle/>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změna míry zdanění ovlivňuje rozpočtové příjmy</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vysoké zdanění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nestimuluje</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subjekty k ekonomické aktivitě, vede ke zpomalení růstu nebo k poklesu důchodu,</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růst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 za určitou hranici může být doprovázen klesajícím množstvím vybraných daní = daňový výnos,</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Pct val="80000"/>
              <a:buFont typeface="Arial" panose="020B0604020202020204" pitchFamily="34" charset="0"/>
              <a:buChar char="•"/>
              <a:defRPr/>
            </a:pP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pokles </a:t>
            </a:r>
            <a:r>
              <a:rPr kumimoji="0" lang="cs-CZ" altLang="cs-CZ" sz="2800" b="1"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„t“ </a:t>
            </a:r>
            <a:r>
              <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rPr>
              <a:t>vede krátkodobě k poklesu množství vybraných daní a dlouhodobě v důsledku stimulace růstu důchodu k jejich růstu - vyjadřuje LAFFEROVA KŘIVKA</a:t>
            </a:r>
            <a:endParaRPr kumimoji="0" lang="cs-CZ" altLang="cs-CZ" sz="2800" i="0" u="none" strike="noStrike" kern="1200" cap="none" spc="0" normalizeH="0" baseline="0" noProof="0" dirty="0">
              <a:ln>
                <a:noFill/>
              </a:ln>
              <a:solidFill>
                <a:schemeClr val="tx1"/>
              </a:solidFill>
              <a:effectLst/>
              <a:uLnTx/>
              <a:uFillTx/>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42/50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609600" y="2438400"/>
            <a:ext cx="1447800" cy="7080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Vládní příjmy</a:t>
            </a:r>
            <a:endPar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196" name="Text Box 4"/>
          <p:cNvSpPr txBox="1">
            <a:spLocks noChangeArrowheads="1"/>
          </p:cNvSpPr>
          <p:nvPr/>
        </p:nvSpPr>
        <p:spPr bwMode="auto">
          <a:xfrm>
            <a:off x="570062" y="3741204"/>
            <a:ext cx="1447800" cy="7080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Vládní výdaje</a:t>
            </a:r>
            <a:endPar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197" name="Text Box 5"/>
          <p:cNvSpPr txBox="1">
            <a:spLocks noChangeArrowheads="1"/>
          </p:cNvSpPr>
          <p:nvPr/>
        </p:nvSpPr>
        <p:spPr bwMode="auto">
          <a:xfrm>
            <a:off x="2971800" y="2438400"/>
            <a:ext cx="2057400" cy="2308324"/>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Agregátní poptávka</a:t>
            </a:r>
            <a:endPar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endPar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Agregátní nabídka</a:t>
            </a:r>
            <a:endParaRPr kumimoji="0" lang="cs-CZ" altLang="cs-CZ" sz="24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198" name="Text Box 6"/>
          <p:cNvSpPr txBox="1">
            <a:spLocks noChangeArrowheads="1"/>
          </p:cNvSpPr>
          <p:nvPr/>
        </p:nvSpPr>
        <p:spPr bwMode="auto">
          <a:xfrm>
            <a:off x="6248400" y="2438400"/>
            <a:ext cx="2667000" cy="2092325"/>
          </a:xfrm>
          <a:prstGeom prst="rect">
            <a:avLst/>
          </a:prstGeom>
          <a:noFill/>
          <a:ln w="12700">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Ekonomický růst</a:t>
            </a:r>
            <a:endPar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Plná zaměstnanost</a:t>
            </a:r>
            <a:endPar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Stabilita cen</a:t>
            </a:r>
            <a:endPar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Vnější ekonomická rovnováha</a:t>
            </a:r>
            <a:endParaRPr kumimoji="0" lang="cs-CZ" altLang="cs-CZ" sz="2000" b="0"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199" name="Line 7"/>
          <p:cNvSpPr>
            <a:spLocks noChangeShapeType="1"/>
          </p:cNvSpPr>
          <p:nvPr/>
        </p:nvSpPr>
        <p:spPr bwMode="auto">
          <a:xfrm>
            <a:off x="2057400" y="2819400"/>
            <a:ext cx="9144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0" name="Line 8"/>
          <p:cNvSpPr>
            <a:spLocks noChangeShapeType="1"/>
          </p:cNvSpPr>
          <p:nvPr/>
        </p:nvSpPr>
        <p:spPr bwMode="auto">
          <a:xfrm>
            <a:off x="2057400" y="4062978"/>
            <a:ext cx="9144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1" name="Line 9"/>
          <p:cNvSpPr>
            <a:spLocks noChangeShapeType="1"/>
          </p:cNvSpPr>
          <p:nvPr/>
        </p:nvSpPr>
        <p:spPr bwMode="auto">
          <a:xfrm>
            <a:off x="5029200" y="3581400"/>
            <a:ext cx="1219200" cy="0"/>
          </a:xfrm>
          <a:prstGeom prst="line">
            <a:avLst/>
          </a:prstGeom>
          <a:noFill/>
          <a:ln w="9525">
            <a:solidFill>
              <a:schemeClr val="tx1"/>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8202" name="Text Box 12"/>
          <p:cNvSpPr txBox="1">
            <a:spLocks noChangeArrowheads="1"/>
          </p:cNvSpPr>
          <p:nvPr/>
        </p:nvSpPr>
        <p:spPr bwMode="auto">
          <a:xfrm>
            <a:off x="609600" y="5569103"/>
            <a:ext cx="14478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nástroje</a:t>
            </a:r>
            <a:endPar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203" name="Text Box 13"/>
          <p:cNvSpPr txBox="1">
            <a:spLocks noChangeArrowheads="1"/>
          </p:cNvSpPr>
          <p:nvPr/>
        </p:nvSpPr>
        <p:spPr bwMode="auto">
          <a:xfrm>
            <a:off x="2971800" y="5517415"/>
            <a:ext cx="2362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zprostředkující cíle</a:t>
            </a:r>
            <a:endPar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8204" name="Text Box 14"/>
          <p:cNvSpPr txBox="1">
            <a:spLocks noChangeArrowheads="1"/>
          </p:cNvSpPr>
          <p:nvPr/>
        </p:nvSpPr>
        <p:spPr bwMode="auto">
          <a:xfrm>
            <a:off x="6743700" y="5517415"/>
            <a:ext cx="1676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rPr>
              <a:t>hlavní cíle</a:t>
            </a:r>
            <a:endParaRPr kumimoji="0" lang="cs-CZ" altLang="cs-CZ" sz="2000" b="1" i="0" u="none" strike="noStrike" kern="1200" cap="none" spc="0" normalizeH="0" baseline="0" noProof="0" dirty="0">
              <a:ln>
                <a:noFill/>
              </a:ln>
              <a:solidFill>
                <a:prstClr val="black"/>
              </a:solidFill>
              <a:effectLst/>
              <a:uLnTx/>
              <a:uFillTx/>
              <a:ea typeface="Consolas" panose="020B0609020204030204" pitchFamily="49" charset="0"/>
              <a:cs typeface="Calibri" panose="020F0502020204030204" pitchFamily="34" charset="0"/>
            </a:endParaRPr>
          </a:p>
        </p:txBody>
      </p:sp>
      <p:sp>
        <p:nvSpPr>
          <p:cNvPr id="3" name="Nadpis 2"/>
          <p:cNvSpPr>
            <a:spLocks noGrp="1"/>
          </p:cNvSpPr>
          <p:nvPr>
            <p:ph type="title"/>
          </p:nvPr>
        </p:nvSpPr>
        <p:spPr/>
        <p:txBody>
          <a:bodyPr/>
          <a:lstStyle/>
          <a:p>
            <a:r>
              <a:rPr lang="cs-CZ" altLang="cs-CZ" sz="4400" b="1" dirty="0"/>
              <a:t>Nástroje a cíle fiskální politiky</a:t>
            </a:r>
            <a:endParaRPr lang="cs-CZ" dirty="0"/>
          </a:p>
        </p:txBody>
      </p:sp>
      <p:sp>
        <p:nvSpPr>
          <p:cNvPr id="15"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6/50</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Nadpis 1"/>
          <p:cNvSpPr>
            <a:spLocks noGrp="1" noChangeArrowheads="1"/>
          </p:cNvSpPr>
          <p:nvPr>
            <p:ph type="title"/>
          </p:nvPr>
        </p:nvSpPr>
        <p:spPr>
          <a:xfrm>
            <a:off x="732504" y="476353"/>
            <a:ext cx="8229600" cy="706437"/>
          </a:xfrm>
        </p:spPr>
        <p:txBody>
          <a:bodyPr/>
          <a:lstStyle/>
          <a:p>
            <a:r>
              <a:rPr lang="cs-CZ" altLang="cs-CZ" sz="3200" dirty="0"/>
              <a:t>Evropská unie a fiskální disciplína</a:t>
            </a:r>
            <a:endParaRPr lang="cs-CZ" altLang="cs-CZ" sz="3200" dirty="0"/>
          </a:p>
        </p:txBody>
      </p:sp>
      <p:sp>
        <p:nvSpPr>
          <p:cNvPr id="32771" name="Zástupný symbol pro obsah 2"/>
          <p:cNvSpPr>
            <a:spLocks noGrp="1" noChangeArrowheads="1"/>
          </p:cNvSpPr>
          <p:nvPr>
            <p:ph idx="1"/>
          </p:nvPr>
        </p:nvSpPr>
        <p:spPr>
          <a:xfrm>
            <a:off x="457200" y="1160206"/>
            <a:ext cx="8229600" cy="5122607"/>
          </a:xfrm>
        </p:spPr>
        <p:txBody>
          <a:bodyPr>
            <a:normAutofit/>
          </a:bodyPr>
          <a:lstStyle/>
          <a:p>
            <a:pPr algn="just" eaLnBrk="1" hangingPunct="1">
              <a:lnSpc>
                <a:spcPct val="90000"/>
              </a:lnSpc>
            </a:pPr>
            <a:r>
              <a:rPr lang="cs-CZ" altLang="cs-CZ" sz="2000" dirty="0">
                <a:cs typeface="Arial" panose="020B0604020202020204" pitchFamily="34" charset="0"/>
              </a:rPr>
              <a:t>Členské státy Eurozóny uzavřely v r. 1997 dohodu zvanou </a:t>
            </a:r>
            <a:r>
              <a:rPr lang="cs-CZ" altLang="cs-CZ" sz="2000" b="1" dirty="0">
                <a:cs typeface="Arial" panose="020B0604020202020204" pitchFamily="34" charset="0"/>
              </a:rPr>
              <a:t>Pakt stability a růstu</a:t>
            </a:r>
            <a:r>
              <a:rPr lang="cs-CZ" altLang="cs-CZ" sz="2000" dirty="0">
                <a:cs typeface="Arial" panose="020B0604020202020204" pitchFamily="34" charset="0"/>
              </a:rPr>
              <a:t> – nástroj EU k vynucení rozpočtové disciplíny, </a:t>
            </a:r>
            <a:r>
              <a:rPr lang="cs-CZ" altLang="cs-CZ" sz="2000" dirty="0"/>
              <a:t>technické upřesnění ustanovení Maastrichtské smlouvy, které zakazuje členským státům EU hospodařit s nadměrnými rozpočtovými schodky. </a:t>
            </a:r>
            <a:r>
              <a:rPr lang="cs-CZ" altLang="cs-CZ" sz="2000" dirty="0">
                <a:cs typeface="Arial" panose="020B0604020202020204" pitchFamily="34" charset="0"/>
              </a:rPr>
              <a:t>Některé státy ji nedodržovaly, to vyústilo do tzv. dluhové krize, </a:t>
            </a:r>
            <a:r>
              <a:rPr lang="cs-CZ" altLang="cs-CZ" sz="2000" dirty="0"/>
              <a:t>která propukla v  roce 2010 nejdříve v Řecku, ale poté i v dalších státech.</a:t>
            </a:r>
            <a:endParaRPr lang="cs-CZ" altLang="cs-CZ" sz="2000" dirty="0">
              <a:cs typeface="Arial" panose="020B0604020202020204" pitchFamily="34" charset="0"/>
            </a:endParaRPr>
          </a:p>
          <a:p>
            <a:pPr eaLnBrk="1" hangingPunct="1">
              <a:lnSpc>
                <a:spcPct val="90000"/>
              </a:lnSpc>
            </a:pPr>
            <a:r>
              <a:rPr lang="cs-CZ" altLang="cs-CZ" sz="2000" dirty="0"/>
              <a:t>Proto byl v r. 2012 ustanoven </a:t>
            </a:r>
            <a:r>
              <a:rPr lang="cs-CZ" altLang="cs-CZ" sz="2000" b="1" dirty="0"/>
              <a:t>Evropský stabilizační mechanismus </a:t>
            </a:r>
            <a:r>
              <a:rPr lang="cs-CZ" altLang="cs-CZ" sz="2000" dirty="0"/>
              <a:t>(</a:t>
            </a:r>
            <a:r>
              <a:rPr lang="cs-CZ" altLang="cs-CZ" sz="2000" dirty="0">
                <a:cs typeface="Arial" panose="020B0604020202020204" pitchFamily="34" charset="0"/>
              </a:rPr>
              <a:t>ESM, „evropský záchranný fond“ neboli „</a:t>
            </a:r>
            <a:r>
              <a:rPr lang="cs-CZ" altLang="cs-CZ" sz="2000" dirty="0" err="1">
                <a:cs typeface="Arial" panose="020B0604020202020204" pitchFamily="34" charset="0"/>
              </a:rPr>
              <a:t>euroval</a:t>
            </a:r>
            <a:r>
              <a:rPr lang="cs-CZ" altLang="cs-CZ" sz="2000" dirty="0">
                <a:cs typeface="Arial" panose="020B0604020202020204" pitchFamily="34" charset="0"/>
              </a:rPr>
              <a:t>“)</a:t>
            </a:r>
            <a:endParaRPr lang="cs-CZ" altLang="cs-CZ" sz="2000" dirty="0">
              <a:cs typeface="Arial" panose="020B0604020202020204" pitchFamily="34" charset="0"/>
            </a:endParaRPr>
          </a:p>
          <a:p>
            <a:r>
              <a:rPr lang="cs-CZ" altLang="cs-CZ" sz="2000" dirty="0">
                <a:cs typeface="Arial" panose="020B0604020202020204" pitchFamily="34" charset="0"/>
              </a:rPr>
              <a:t>Byla přijata </a:t>
            </a:r>
            <a:r>
              <a:rPr lang="cs-CZ" altLang="cs-CZ" sz="2000" b="1" dirty="0">
                <a:cs typeface="Arial" panose="020B0604020202020204" pitchFamily="34" charset="0"/>
              </a:rPr>
              <a:t>Smlouva o fiskální odpovědnosti </a:t>
            </a:r>
            <a:r>
              <a:rPr lang="cs-CZ" altLang="cs-CZ" sz="2000" dirty="0">
                <a:cs typeface="Arial" panose="020B0604020202020204" pitchFamily="34" charset="0"/>
              </a:rPr>
              <a:t>(tzv. Fiskální pakt):</a:t>
            </a:r>
            <a:endParaRPr lang="cs-CZ" altLang="cs-CZ" sz="2000" dirty="0">
              <a:cs typeface="Arial" panose="020B0604020202020204" pitchFamily="34" charset="0"/>
            </a:endParaRPr>
          </a:p>
          <a:p>
            <a:pPr>
              <a:buFont typeface="Wingdings" panose="05000000000000000000" pitchFamily="2" charset="2"/>
              <a:buChar char="Ø"/>
            </a:pPr>
            <a:r>
              <a:rPr lang="cs-CZ" altLang="cs-CZ" sz="2000" dirty="0"/>
              <a:t>"zlaté pravidlo" - země má mít </a:t>
            </a:r>
            <a:r>
              <a:rPr lang="cs-CZ" altLang="cs-CZ" sz="2000" b="1" dirty="0">
                <a:solidFill>
                  <a:srgbClr val="FF0000"/>
                </a:solidFill>
              </a:rPr>
              <a:t>přebytek SR během celého ekonomického cyklu</a:t>
            </a:r>
            <a:r>
              <a:rPr lang="cs-CZ" altLang="cs-CZ" sz="2000" dirty="0"/>
              <a:t>. Strukturální deficit max. </a:t>
            </a:r>
            <a:r>
              <a:rPr lang="cs-CZ" altLang="cs-CZ" sz="2000" b="1" dirty="0"/>
              <a:t>0,5 % HDP </a:t>
            </a:r>
            <a:r>
              <a:rPr lang="cs-CZ" altLang="cs-CZ" sz="2000" dirty="0"/>
              <a:t>(u zemí, kde je poměr dluhu k HDP pod </a:t>
            </a:r>
            <a:r>
              <a:rPr lang="cs-CZ" altLang="cs-CZ" sz="2000" b="1" dirty="0"/>
              <a:t>60 %, </a:t>
            </a:r>
            <a:r>
              <a:rPr lang="cs-CZ" altLang="cs-CZ" sz="2000" dirty="0"/>
              <a:t>může dosáhnout deficit 1% HDP)</a:t>
            </a:r>
            <a:endParaRPr lang="cs-CZ" altLang="cs-CZ" sz="2000" dirty="0"/>
          </a:p>
          <a:p>
            <a:pPr>
              <a:buFont typeface="Wingdings" panose="05000000000000000000" pitchFamily="2" charset="2"/>
              <a:buChar char="Ø"/>
            </a:pPr>
            <a:r>
              <a:rPr lang="cs-CZ" altLang="cs-CZ" sz="2000" b="1" dirty="0"/>
              <a:t>"automatická náprava"  </a:t>
            </a:r>
            <a:r>
              <a:rPr lang="cs-CZ" altLang="cs-CZ" sz="2000" dirty="0"/>
              <a:t>- země musí přijmout opatření ke splnění  </a:t>
            </a:r>
            <a:r>
              <a:rPr lang="cs-CZ" altLang="cs-CZ" sz="2000" b="1" dirty="0"/>
              <a:t>„zlatého pravidla“ </a:t>
            </a:r>
            <a:r>
              <a:rPr lang="cs-CZ" altLang="cs-CZ" sz="2000" dirty="0"/>
              <a:t>v daném časovém horizontu</a:t>
            </a:r>
            <a:endParaRPr lang="cs-CZ" altLang="cs-CZ" sz="2000" dirty="0"/>
          </a:p>
          <a:p>
            <a:pPr>
              <a:buFont typeface="Wingdings" panose="05000000000000000000" pitchFamily="2" charset="2"/>
              <a:buChar char="Ø"/>
            </a:pPr>
            <a:r>
              <a:rPr lang="cs-CZ" altLang="cs-CZ" sz="2000" b="1" dirty="0"/>
              <a:t>"téměř" automatické sankce </a:t>
            </a:r>
            <a:r>
              <a:rPr lang="cs-CZ" altLang="cs-CZ" sz="2000" dirty="0"/>
              <a:t>– když deficit rozpočtu překročí </a:t>
            </a:r>
            <a:r>
              <a:rPr lang="cs-CZ" altLang="cs-CZ" sz="2000" b="1" dirty="0"/>
              <a:t>3% </a:t>
            </a:r>
            <a:r>
              <a:rPr lang="cs-CZ" altLang="cs-CZ" sz="2000" dirty="0"/>
              <a:t>HDP, potom zemi hrozí finanční pokuta.</a:t>
            </a:r>
            <a:endParaRPr lang="cs-CZ" altLang="cs-CZ" sz="2000" dirty="0"/>
          </a:p>
        </p:txBody>
      </p:sp>
      <p:sp>
        <p:nvSpPr>
          <p:cNvPr id="32772" name="Zástupný symbol pro číslo snímku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27920A3-0578-44E1-84E5-00C9378C230D}" type="slidenum">
              <a:rPr lang="cs-CZ" altLang="cs-CZ" sz="1400" smtClean="0"/>
            </a:fld>
            <a:endParaRPr lang="cs-CZ" altLang="cs-CZ" sz="140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AA40E1F-BC33-4D83-8F25-D393EAB8A4C8}" type="slidenum">
              <a:rPr lang="cs-CZ" altLang="cs-CZ" sz="1400" smtClean="0"/>
            </a:fld>
            <a:endParaRPr lang="cs-CZ" altLang="cs-CZ" sz="1400"/>
          </a:p>
        </p:txBody>
      </p:sp>
      <p:sp>
        <p:nvSpPr>
          <p:cNvPr id="33795" name="Rectangle 2"/>
          <p:cNvSpPr>
            <a:spLocks noGrp="1" noChangeArrowheads="1"/>
          </p:cNvSpPr>
          <p:nvPr>
            <p:ph type="title"/>
          </p:nvPr>
        </p:nvSpPr>
        <p:spPr>
          <a:xfrm>
            <a:off x="468313" y="692150"/>
            <a:ext cx="8229600" cy="865188"/>
          </a:xfrm>
        </p:spPr>
        <p:txBody>
          <a:bodyPr>
            <a:normAutofit fontScale="90000"/>
          </a:bodyPr>
          <a:lstStyle/>
          <a:p>
            <a:pPr eaLnBrk="1" hangingPunct="1"/>
            <a:r>
              <a:rPr lang="cs-CZ" altLang="cs-CZ" sz="2800" b="1">
                <a:solidFill>
                  <a:schemeClr val="tx1"/>
                </a:solidFill>
              </a:rPr>
              <a:t>Konvergenční kritéria (tzv. Maastrichtská kritéria) </a:t>
            </a:r>
            <a:r>
              <a:rPr lang="cs-CZ" altLang="cs-CZ" sz="2800" b="1"/>
              <a:t>pro vstup do EMU:</a:t>
            </a:r>
            <a:endParaRPr lang="cs-CZ" altLang="cs-CZ" sz="2800" b="1"/>
          </a:p>
        </p:txBody>
      </p:sp>
      <p:sp>
        <p:nvSpPr>
          <p:cNvPr id="33796" name="Rectangle 3"/>
          <p:cNvSpPr>
            <a:spLocks noGrp="1" noChangeArrowheads="1"/>
          </p:cNvSpPr>
          <p:nvPr>
            <p:ph type="body" idx="1"/>
          </p:nvPr>
        </p:nvSpPr>
        <p:spPr>
          <a:xfrm>
            <a:off x="167149" y="1628775"/>
            <a:ext cx="8508540" cy="4525963"/>
          </a:xfrm>
        </p:spPr>
        <p:txBody>
          <a:bodyPr>
            <a:normAutofit lnSpcReduction="10000"/>
          </a:bodyPr>
          <a:lstStyle/>
          <a:p>
            <a:pPr eaLnBrk="1" hangingPunct="1"/>
            <a:r>
              <a:rPr lang="cs-CZ" altLang="cs-CZ" sz="2000" b="1" dirty="0"/>
              <a:t>zdravé veřejné finance</a:t>
            </a:r>
            <a:endParaRPr lang="cs-CZ" altLang="cs-CZ" sz="2000" b="1" dirty="0"/>
          </a:p>
          <a:p>
            <a:pPr lvl="1" eaLnBrk="1" hangingPunct="1">
              <a:buFont typeface="Wingdings" panose="05000000000000000000" pitchFamily="2" charset="2"/>
              <a:buChar char="Ø"/>
            </a:pPr>
            <a:r>
              <a:rPr lang="cs-CZ" altLang="cs-CZ" sz="2000" dirty="0"/>
              <a:t> maximálně 3% deficit / HDP</a:t>
            </a:r>
            <a:endParaRPr lang="cs-CZ" altLang="cs-CZ" sz="2000" dirty="0"/>
          </a:p>
          <a:p>
            <a:pPr lvl="1" eaLnBrk="1" hangingPunct="1">
              <a:buFont typeface="Wingdings" panose="05000000000000000000" pitchFamily="2" charset="2"/>
              <a:buChar char="Ø"/>
            </a:pPr>
            <a:r>
              <a:rPr lang="cs-CZ" altLang="cs-CZ" sz="2000" dirty="0"/>
              <a:t>maximálně 60% dluh / HDP</a:t>
            </a:r>
            <a:endParaRPr lang="cs-CZ" altLang="cs-CZ" sz="2000" dirty="0"/>
          </a:p>
          <a:p>
            <a:pPr eaLnBrk="1" hangingPunct="1"/>
            <a:r>
              <a:rPr lang="cs-CZ" altLang="cs-CZ" sz="2000" b="1" dirty="0"/>
              <a:t>cenová stabilita</a:t>
            </a:r>
            <a:endParaRPr lang="cs-CZ" altLang="cs-CZ" sz="2000" b="1" dirty="0"/>
          </a:p>
          <a:p>
            <a:pPr lvl="1" eaLnBrk="1" hangingPunct="1">
              <a:buFont typeface="Wingdings" panose="05000000000000000000" pitchFamily="2" charset="2"/>
              <a:buChar char="Ø"/>
            </a:pPr>
            <a:r>
              <a:rPr lang="cs-CZ" altLang="cs-CZ" sz="2000" dirty="0"/>
              <a:t> roční míra inflace max. o 1,5% vyšší než průměr 3 států EMU s největší cenovou stabilitou</a:t>
            </a:r>
            <a:endParaRPr lang="cs-CZ" altLang="cs-CZ" sz="2000" dirty="0"/>
          </a:p>
          <a:p>
            <a:pPr lvl="1" eaLnBrk="1" hangingPunct="1">
              <a:buFont typeface="Wingdings" panose="05000000000000000000" pitchFamily="2" charset="2"/>
              <a:buChar char="Ø"/>
            </a:pPr>
            <a:r>
              <a:rPr lang="cs-CZ" altLang="cs-CZ" sz="2000" dirty="0"/>
              <a:t> dlouhodobé nominální úrokové míry max. o 2 % vyšší než u 3 států EMU s nejlepší cenovou stabilitou</a:t>
            </a:r>
            <a:endParaRPr lang="cs-CZ" altLang="cs-CZ" sz="2000" dirty="0"/>
          </a:p>
          <a:p>
            <a:pPr marL="342900" lvl="1" eaLnBrk="1" hangingPunct="1">
              <a:buFont typeface="Wingdings" panose="05000000000000000000" pitchFamily="2" charset="2"/>
              <a:buChar char="ü"/>
            </a:pPr>
            <a:endParaRPr lang="cs-CZ" altLang="cs-CZ" sz="2000" dirty="0">
              <a:solidFill>
                <a:srgbClr val="CC0000"/>
              </a:solidFill>
            </a:endParaRPr>
          </a:p>
          <a:p>
            <a:pPr marL="342900" lvl="1" algn="just" eaLnBrk="1" hangingPunct="1">
              <a:buFont typeface="Wingdings" panose="05000000000000000000" pitchFamily="2" charset="2"/>
              <a:buChar char="ü"/>
            </a:pPr>
            <a:r>
              <a:rPr lang="cs-CZ" altLang="cs-CZ" sz="2000" dirty="0">
                <a:solidFill>
                  <a:srgbClr val="CC0000"/>
                </a:solidFill>
              </a:rPr>
              <a:t>FISKÁLNÍ PAKT, </a:t>
            </a:r>
            <a:r>
              <a:rPr lang="cs-CZ" altLang="cs-CZ" sz="2000" dirty="0">
                <a:solidFill>
                  <a:schemeClr val="tx1"/>
                </a:solidFill>
              </a:rPr>
              <a:t>oficiálně</a:t>
            </a:r>
            <a:r>
              <a:rPr lang="cs-CZ" altLang="cs-CZ" sz="2000" dirty="0">
                <a:solidFill>
                  <a:srgbClr val="CC0000"/>
                </a:solidFill>
              </a:rPr>
              <a:t> </a:t>
            </a:r>
            <a:r>
              <a:rPr lang="cs-CZ" altLang="cs-CZ" sz="2000" b="1" dirty="0">
                <a:solidFill>
                  <a:srgbClr val="CC0000"/>
                </a:solidFill>
              </a:rPr>
              <a:t>„Smlouva o stabilitě, koordinaci a správě v hospodářské a měnové unii“ </a:t>
            </a:r>
            <a:r>
              <a:rPr lang="cs-CZ" altLang="cs-CZ" sz="2000" dirty="0">
                <a:solidFill>
                  <a:srgbClr val="CC0000"/>
                </a:solidFill>
              </a:rPr>
              <a:t>z roku 2012.</a:t>
            </a:r>
            <a:endParaRPr lang="cs-CZ" altLang="cs-CZ" sz="2000" dirty="0">
              <a:solidFill>
                <a:srgbClr val="CC0000"/>
              </a:solidFill>
            </a:endParaRPr>
          </a:p>
          <a:p>
            <a:pPr marL="354330" lvl="1" indent="-265430" algn="just" eaLnBrk="1" hangingPunct="1">
              <a:buFont typeface="Wingdings" panose="05000000000000000000" pitchFamily="2" charset="2"/>
              <a:buChar char="ü"/>
            </a:pPr>
            <a:r>
              <a:rPr lang="cs-CZ" altLang="cs-CZ" sz="2000" dirty="0">
                <a:solidFill>
                  <a:srgbClr val="CC0000"/>
                </a:solidFill>
              </a:rPr>
              <a:t>ČR: </a:t>
            </a:r>
            <a:r>
              <a:rPr lang="cs-CZ" altLang="cs-CZ" sz="2000" b="1" dirty="0">
                <a:solidFill>
                  <a:srgbClr val="CC0000"/>
                </a:solidFill>
              </a:rPr>
              <a:t>finanční ústava, </a:t>
            </a:r>
            <a:r>
              <a:rPr lang="cs-CZ" altLang="cs-CZ" sz="2000" dirty="0">
                <a:solidFill>
                  <a:srgbClr val="CC0000"/>
                </a:solidFill>
              </a:rPr>
              <a:t>na jejímž základě je zřízená </a:t>
            </a:r>
            <a:r>
              <a:rPr lang="cs-CZ" altLang="cs-CZ" sz="2000" b="1" dirty="0">
                <a:solidFill>
                  <a:srgbClr val="CC0000"/>
                </a:solidFill>
              </a:rPr>
              <a:t>Národní rozpočtová rada: </a:t>
            </a:r>
            <a:r>
              <a:rPr lang="cs-CZ" altLang="cs-CZ" sz="2000" dirty="0">
                <a:solidFill>
                  <a:srgbClr val="CC0000"/>
                </a:solidFill>
              </a:rPr>
              <a:t>funkčně, finančně a personálně nezávislý orgán; </a:t>
            </a:r>
            <a:r>
              <a:rPr lang="cs-CZ" altLang="cs-CZ" sz="2000" dirty="0">
                <a:solidFill>
                  <a:schemeClr val="tx1"/>
                </a:solidFill>
              </a:rPr>
              <a:t>cíl</a:t>
            </a:r>
            <a:r>
              <a:rPr lang="cs-CZ" altLang="cs-CZ" sz="2000">
                <a:solidFill>
                  <a:schemeClr val="tx1"/>
                </a:solidFill>
              </a:rPr>
              <a:t>: sledovat </a:t>
            </a:r>
            <a:r>
              <a:rPr lang="cs-CZ" altLang="cs-CZ" sz="2000" dirty="0">
                <a:solidFill>
                  <a:schemeClr val="tx1"/>
                </a:solidFill>
              </a:rPr>
              <a:t>a vyhodnocovat plnění rozpočtových cílů vlády</a:t>
            </a:r>
            <a:r>
              <a:rPr lang="cs-CZ" altLang="cs-CZ" sz="2000" dirty="0">
                <a:solidFill>
                  <a:srgbClr val="CC0000"/>
                </a:solidFill>
              </a:rPr>
              <a:t>. </a:t>
            </a:r>
            <a:endParaRPr lang="cs-CZ" altLang="cs-CZ" sz="2000" dirty="0">
              <a:solidFill>
                <a:srgbClr val="CC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číslo snímku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DCEBFA91-CBD5-40BB-ADD6-EA05B52AFCD9}" type="slidenum">
              <a:rPr kumimoji="0" lang="cs-CZ" altLang="cs-CZ"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fld>
            <a:endParaRPr kumimoji="0" lang="cs-CZ" altLang="cs-CZ"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195" name="Rectangle 2"/>
          <p:cNvSpPr>
            <a:spLocks noGrp="1" noChangeArrowheads="1"/>
          </p:cNvSpPr>
          <p:nvPr>
            <p:ph type="title"/>
          </p:nvPr>
        </p:nvSpPr>
        <p:spPr>
          <a:xfrm>
            <a:off x="468313" y="765175"/>
            <a:ext cx="8229600" cy="1143000"/>
          </a:xfrm>
        </p:spPr>
        <p:txBody>
          <a:bodyPr/>
          <a:lstStyle/>
          <a:p>
            <a:pPr eaLnBrk="1" hangingPunct="1"/>
            <a:r>
              <a:rPr lang="cs-CZ" altLang="cs-CZ" sz="3200" b="1"/>
              <a:t>Cíle vlády v rámci provádění </a:t>
            </a:r>
            <a:br>
              <a:rPr lang="cs-CZ" altLang="cs-CZ" sz="3200" b="1"/>
            </a:br>
            <a:r>
              <a:rPr lang="cs-CZ" altLang="cs-CZ" sz="3200" b="1"/>
              <a:t>fiskální politiky</a:t>
            </a:r>
            <a:endParaRPr lang="cs-CZ" altLang="cs-CZ" sz="3200" b="1"/>
          </a:p>
        </p:txBody>
      </p:sp>
      <p:sp>
        <p:nvSpPr>
          <p:cNvPr id="8196" name="Rectangle 3"/>
          <p:cNvSpPr>
            <a:spLocks noGrp="1" noChangeArrowheads="1"/>
          </p:cNvSpPr>
          <p:nvPr>
            <p:ph type="body" idx="1"/>
          </p:nvPr>
        </p:nvSpPr>
        <p:spPr>
          <a:xfrm>
            <a:off x="762000" y="2060575"/>
            <a:ext cx="7467600" cy="4264025"/>
          </a:xfrm>
        </p:spPr>
        <p:txBody>
          <a:bodyPr/>
          <a:lstStyle/>
          <a:p>
            <a:pPr eaLnBrk="1" hangingPunct="1"/>
            <a:r>
              <a:rPr lang="cs-CZ" altLang="cs-CZ" sz="4400" dirty="0"/>
              <a:t>Udržitelný ekonomický růst</a:t>
            </a:r>
            <a:endParaRPr lang="cs-CZ" altLang="cs-CZ" sz="4400" dirty="0"/>
          </a:p>
          <a:p>
            <a:pPr eaLnBrk="1" hangingPunct="1"/>
            <a:r>
              <a:rPr lang="cs-CZ" altLang="cs-CZ" sz="4400" dirty="0"/>
              <a:t>Vysoká zaměstnanost</a:t>
            </a:r>
            <a:endParaRPr lang="cs-CZ" altLang="cs-CZ" sz="4400" dirty="0"/>
          </a:p>
          <a:p>
            <a:pPr eaLnBrk="1" hangingPunct="1"/>
            <a:r>
              <a:rPr lang="cs-CZ" altLang="cs-CZ" sz="4400" dirty="0"/>
              <a:t>Stabilita cen</a:t>
            </a:r>
            <a:endParaRPr lang="cs-CZ" altLang="cs-CZ" sz="4400" dirty="0"/>
          </a:p>
          <a:p>
            <a:pPr eaLnBrk="1" hangingPunct="1"/>
            <a:r>
              <a:rPr lang="cs-CZ" altLang="cs-CZ" sz="4400" dirty="0"/>
              <a:t>Vnější ekonomická rovnováha</a:t>
            </a:r>
            <a:endParaRPr lang="cs-CZ" altLang="cs-CZ" sz="4400"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7995" y="-36758"/>
            <a:ext cx="9251464" cy="957570"/>
          </a:xfrm>
          <a:prstGeom prst="rect">
            <a:avLst/>
          </a:prstGeom>
        </p:spPr>
        <p:txBody>
          <a:bodyPr vert="horz" wrap="square" lIns="0" tIns="569849" rIns="0" bIns="0" rtlCol="0">
            <a:spAutoFit/>
          </a:bodyPr>
          <a:lstStyle/>
          <a:p>
            <a:pPr marL="1591945" marR="0" lvl="0" indent="0" defTabSz="914400" eaLnBrk="1" fontAlgn="auto" latinLnBrk="0" hangingPunct="1">
              <a:lnSpc>
                <a:spcPct val="100000"/>
              </a:lnSpc>
              <a:spcBef>
                <a:spcPts val="105"/>
              </a:spcBef>
              <a:spcAft>
                <a:spcPts val="0"/>
              </a:spcAft>
              <a:buClrTx/>
              <a:buSzTx/>
              <a:buFontTx/>
              <a:buNone/>
              <a:defRPr/>
            </a:pPr>
            <a:r>
              <a:rPr lang="cs-CZ" sz="2400" b="1" dirty="0">
                <a:solidFill>
                  <a:srgbClr val="FF0000"/>
                </a:solidFill>
                <a:latin typeface="Calibri" panose="020F0502020204030204"/>
                <a:cs typeface="Calibri" panose="020F0502020204030204"/>
              </a:rPr>
              <a:t>HISTORIE HP a FP </a:t>
            </a:r>
            <a:r>
              <a:rPr lang="cs-CZ" sz="2400" dirty="0">
                <a:solidFill>
                  <a:srgbClr val="000000"/>
                </a:solidFill>
                <a:latin typeface="Calibri" panose="020F0502020204030204"/>
                <a:cs typeface="Calibri" panose="020F0502020204030204"/>
              </a:rPr>
              <a:t>– detailněji </a:t>
            </a:r>
            <a:endParaRPr lang="cs-CZ" sz="2400" spc="-20" dirty="0">
              <a:solidFill>
                <a:srgbClr val="000000"/>
              </a:solidFill>
              <a:latin typeface="Calibri" panose="020F0502020204030204"/>
              <a:cs typeface="Calibri" panose="020F0502020204030204"/>
            </a:endParaRPr>
          </a:p>
        </p:txBody>
      </p:sp>
      <p:sp>
        <p:nvSpPr>
          <p:cNvPr id="6" name="Obdélník 5"/>
          <p:cNvSpPr/>
          <p:nvPr/>
        </p:nvSpPr>
        <p:spPr>
          <a:xfrm>
            <a:off x="228599" y="914400"/>
            <a:ext cx="8784869" cy="5139869"/>
          </a:xfrm>
          <a:prstGeom prst="rect">
            <a:avLst/>
          </a:prstGeom>
        </p:spPr>
        <p:txBody>
          <a:bodyPr wrap="square">
            <a:spAutoFit/>
          </a:bodyPr>
          <a:lstStyle/>
          <a:p>
            <a:pPr marL="285750" indent="-285750" algn="just">
              <a:buFont typeface="Wingdings" panose="05000000000000000000" pitchFamily="2" charset="2"/>
              <a:buChar char="q"/>
            </a:pPr>
            <a:r>
              <a:rPr lang="cs-CZ" sz="2200" b="1" dirty="0"/>
              <a:t>Do 30. let 20. století: LIBERÁLNÍ PŘÍSTUP k ekonomice. </a:t>
            </a:r>
            <a:endParaRPr lang="cs-CZ" sz="2200" b="1" dirty="0"/>
          </a:p>
          <a:p>
            <a:pPr marL="285750" indent="-285750" algn="just">
              <a:buFont typeface="Wingdings" panose="05000000000000000000" pitchFamily="2" charset="2"/>
              <a:buChar char="Ø"/>
            </a:pPr>
            <a:r>
              <a:rPr lang="cs-CZ" sz="2200" b="1" dirty="0"/>
              <a:t>Hlavní směry ekonomické teorie </a:t>
            </a:r>
            <a:r>
              <a:rPr lang="cs-CZ" sz="2200" dirty="0"/>
              <a:t>– </a:t>
            </a:r>
            <a:r>
              <a:rPr lang="cs-CZ" sz="2200" b="1" dirty="0">
                <a:solidFill>
                  <a:srgbClr val="FF0000"/>
                </a:solidFill>
              </a:rPr>
              <a:t>KLASICKÁ ŠKOLA POLITICKÉ EKONOMIE / EKONOMIE NEOKLASICKÁ</a:t>
            </a:r>
            <a:r>
              <a:rPr lang="cs-CZ" sz="2200" dirty="0"/>
              <a:t> – víra v </a:t>
            </a:r>
            <a:r>
              <a:rPr lang="cs-CZ" sz="2200" b="1" dirty="0"/>
              <a:t>samoregulační schopnost hospodářství</a:t>
            </a:r>
            <a:r>
              <a:rPr lang="cs-CZ" sz="2200" dirty="0"/>
              <a:t>, kdy ekonomika je schopna </a:t>
            </a:r>
            <a:r>
              <a:rPr lang="cs-CZ" sz="2200" b="1" dirty="0"/>
              <a:t>dlouhodobě dosahovat výstupu </a:t>
            </a:r>
            <a:r>
              <a:rPr lang="cs-CZ" sz="2200" dirty="0"/>
              <a:t>na úrovni </a:t>
            </a:r>
            <a:r>
              <a:rPr lang="cs-CZ" sz="2200" b="1" dirty="0"/>
              <a:t>potenciálního produktu. </a:t>
            </a:r>
            <a:endParaRPr lang="cs-CZ" sz="2200" b="1" dirty="0"/>
          </a:p>
          <a:p>
            <a:pPr marL="285750" indent="-285750" algn="just">
              <a:buFont typeface="Wingdings" panose="05000000000000000000" pitchFamily="2" charset="2"/>
              <a:buChar char="Ø"/>
            </a:pPr>
            <a:r>
              <a:rPr lang="cs-CZ" sz="2200" dirty="0"/>
              <a:t>V tomto </a:t>
            </a:r>
            <a:r>
              <a:rPr lang="cs-CZ" sz="2200" b="1" dirty="0"/>
              <a:t>LIBERÁLNÍM PŘÍSTUPU k ekonomice: </a:t>
            </a:r>
            <a:r>
              <a:rPr lang="cs-CZ" sz="2200" dirty="0"/>
              <a:t>nebyl důvod pro </a:t>
            </a:r>
            <a:r>
              <a:rPr lang="cs-CZ" sz="2200" b="1" dirty="0"/>
              <a:t>aktivní hospodářskou politiku;</a:t>
            </a:r>
            <a:r>
              <a:rPr lang="cs-CZ" sz="2200" dirty="0"/>
              <a:t> </a:t>
            </a:r>
            <a:r>
              <a:rPr lang="cs-CZ" sz="2200" b="1" dirty="0"/>
              <a:t>ÚKOL STÁTU: vytvářet podmínky pro fungování tržního mechanismu. </a:t>
            </a:r>
            <a:endParaRPr lang="cs-CZ" sz="2200" b="1" dirty="0"/>
          </a:p>
          <a:p>
            <a:pPr marL="285750" indent="-285750">
              <a:buFont typeface="Wingdings" panose="05000000000000000000" pitchFamily="2" charset="2"/>
              <a:buChar char="q"/>
            </a:pPr>
            <a:endParaRPr lang="cs-CZ" sz="2200" b="1" dirty="0"/>
          </a:p>
          <a:p>
            <a:pPr marL="285750" indent="-285750">
              <a:buFont typeface="Wingdings" panose="05000000000000000000" pitchFamily="2" charset="2"/>
              <a:buChar char="q"/>
            </a:pPr>
            <a:r>
              <a:rPr lang="cs-CZ" sz="2100" b="1" dirty="0"/>
              <a:t>Od 20. let 20. století: </a:t>
            </a:r>
            <a:r>
              <a:rPr lang="cs-CZ" sz="2100" dirty="0"/>
              <a:t>přehodnocování názorů na </a:t>
            </a:r>
            <a:r>
              <a:rPr lang="cs-CZ" sz="2100" b="1" dirty="0"/>
              <a:t>schopnost ekonomiky dosahovat výkonu na úrovni potenciálního produktu:</a:t>
            </a:r>
            <a:endParaRPr lang="cs-CZ" sz="2100" b="1" dirty="0"/>
          </a:p>
          <a:p>
            <a:pPr marL="285750" indent="-285750" algn="just">
              <a:buFont typeface="Wingdings" panose="05000000000000000000" pitchFamily="2" charset="2"/>
              <a:buChar char="Ø"/>
            </a:pPr>
            <a:r>
              <a:rPr lang="cs-CZ" sz="2200" dirty="0"/>
              <a:t>Podnět k </a:t>
            </a:r>
            <a:r>
              <a:rPr lang="cs-CZ" sz="2200" b="1" dirty="0"/>
              <a:t>přehodnocení platnosti </a:t>
            </a:r>
            <a:r>
              <a:rPr lang="cs-CZ" sz="2200" b="1" dirty="0">
                <a:solidFill>
                  <a:srgbClr val="FF0000"/>
                </a:solidFill>
              </a:rPr>
              <a:t>POSTULÁTŮ NEOKLASICKÉ EKONOMIE</a:t>
            </a:r>
            <a:r>
              <a:rPr lang="cs-CZ" sz="2200" dirty="0"/>
              <a:t>: </a:t>
            </a:r>
            <a:r>
              <a:rPr lang="cs-CZ" sz="2200" b="1" i="1" dirty="0">
                <a:solidFill>
                  <a:srgbClr val="7030A0"/>
                </a:solidFill>
              </a:rPr>
              <a:t>opakování hospodářských poklesů, jejich prohlubování a zkracování amplitudy hospodářského cyklu. </a:t>
            </a:r>
            <a:endParaRPr lang="cs-CZ" sz="2200" b="1" i="1" dirty="0">
              <a:solidFill>
                <a:srgbClr val="7030A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4784" y="-89788"/>
            <a:ext cx="8445754" cy="1252522"/>
          </a:xfrm>
          <a:prstGeom prst="rect">
            <a:avLst/>
          </a:prstGeom>
        </p:spPr>
        <p:txBody>
          <a:bodyPr vert="horz" wrap="square" lIns="0" tIns="569849" rIns="0" bIns="0" rtlCol="0">
            <a:spAutoFit/>
          </a:bodyPr>
          <a:lstStyle/>
          <a:p>
            <a:pPr marL="1591945">
              <a:lnSpc>
                <a:spcPct val="100000"/>
              </a:lnSpc>
              <a:spcBef>
                <a:spcPts val="105"/>
              </a:spcBef>
            </a:pPr>
            <a:r>
              <a:rPr lang="cs-CZ" b="1" dirty="0">
                <a:solidFill>
                  <a:srgbClr val="FF0000"/>
                </a:solidFill>
                <a:latin typeface="Calibri" panose="020F0502020204030204"/>
                <a:cs typeface="Calibri" panose="020F0502020204030204"/>
              </a:rPr>
              <a:t>HISTORIE HP a FP </a:t>
            </a:r>
            <a:r>
              <a:rPr lang="cs-CZ" dirty="0">
                <a:solidFill>
                  <a:srgbClr val="000000"/>
                </a:solidFill>
                <a:latin typeface="Calibri" panose="020F0502020204030204"/>
                <a:cs typeface="Calibri" panose="020F0502020204030204"/>
              </a:rPr>
              <a:t>– detailněji </a:t>
            </a:r>
            <a:endParaRPr spc="-20" dirty="0">
              <a:solidFill>
                <a:srgbClr val="000000"/>
              </a:solidFill>
              <a:latin typeface="Calibri" panose="020F0502020204030204"/>
              <a:cs typeface="Calibri" panose="020F0502020204030204"/>
            </a:endParaRPr>
          </a:p>
        </p:txBody>
      </p:sp>
      <p:sp>
        <p:nvSpPr>
          <p:cNvPr id="6" name="Obdélník 5"/>
          <p:cNvSpPr/>
          <p:nvPr/>
        </p:nvSpPr>
        <p:spPr>
          <a:xfrm>
            <a:off x="284784" y="1295400"/>
            <a:ext cx="8445754" cy="4893647"/>
          </a:xfrm>
          <a:prstGeom prst="rect">
            <a:avLst/>
          </a:prstGeom>
        </p:spPr>
        <p:txBody>
          <a:bodyPr wrap="square">
            <a:spAutoFit/>
          </a:bodyPr>
          <a:lstStyle/>
          <a:p>
            <a:pPr marL="285750" indent="-285750" algn="just">
              <a:buFont typeface="Wingdings" panose="05000000000000000000" pitchFamily="2" charset="2"/>
              <a:buChar char="ü"/>
            </a:pPr>
            <a:r>
              <a:rPr lang="cs-CZ" sz="2400" i="1" dirty="0"/>
              <a:t>Odklon </a:t>
            </a:r>
            <a:r>
              <a:rPr lang="cs-CZ" sz="2400" dirty="0"/>
              <a:t>od </a:t>
            </a:r>
            <a:r>
              <a:rPr lang="cs-CZ" sz="2400" b="1" dirty="0"/>
              <a:t>LIBERÁLNÍHO NAHLÍŽENÍ </a:t>
            </a:r>
            <a:r>
              <a:rPr lang="cs-CZ" sz="2400" dirty="0"/>
              <a:t>na fungování ekonomiky; názor, že v nových podmínkách: </a:t>
            </a:r>
            <a:r>
              <a:rPr lang="cs-CZ" sz="2400" i="1" dirty="0"/>
              <a:t>rozvinutá společnost, existence nedokonale konkurenčních struktur, nepružnost mezd, nejistota</a:t>
            </a:r>
            <a:r>
              <a:rPr lang="cs-CZ" sz="2400" dirty="0"/>
              <a:t>…</a:t>
            </a:r>
            <a:endParaRPr lang="cs-CZ" sz="2400" dirty="0"/>
          </a:p>
          <a:p>
            <a:pPr marL="733425" indent="-285750" algn="just">
              <a:buFont typeface="Wingdings" panose="05000000000000000000" pitchFamily="2" charset="2"/>
              <a:buChar char="ü"/>
            </a:pPr>
            <a:r>
              <a:rPr lang="cs-CZ" sz="2400" b="1" dirty="0"/>
              <a:t>tržní mechanismus není schopen </a:t>
            </a:r>
            <a:r>
              <a:rPr lang="cs-CZ" sz="2400" dirty="0"/>
              <a:t>zabezpečit </a:t>
            </a:r>
            <a:r>
              <a:rPr lang="cs-CZ" sz="2400" b="1" dirty="0"/>
              <a:t>výkon ekonomiky </a:t>
            </a:r>
            <a:r>
              <a:rPr lang="cs-CZ" sz="2400" dirty="0"/>
              <a:t>odpovídající </a:t>
            </a:r>
            <a:r>
              <a:rPr lang="cs-CZ" sz="2400" b="1" dirty="0"/>
              <a:t>potenciálnímu produktu.</a:t>
            </a:r>
            <a:endParaRPr lang="cs-CZ" sz="2400" b="1" dirty="0"/>
          </a:p>
          <a:p>
            <a:pPr marL="285750" indent="-285750" algn="just">
              <a:buFont typeface="Wingdings" panose="05000000000000000000" pitchFamily="2" charset="2"/>
              <a:buChar char="ü"/>
            </a:pPr>
            <a:endParaRPr lang="cs-CZ" sz="2400" i="1" dirty="0"/>
          </a:p>
          <a:p>
            <a:pPr marL="285750" indent="-285750" algn="just">
              <a:buFont typeface="Wingdings" panose="05000000000000000000" pitchFamily="2" charset="2"/>
              <a:buChar char="ü"/>
            </a:pPr>
            <a:r>
              <a:rPr lang="cs-CZ" sz="2400" i="1" dirty="0"/>
              <a:t>Prostor </a:t>
            </a:r>
            <a:r>
              <a:rPr lang="cs-CZ" sz="2400" dirty="0"/>
              <a:t>pro </a:t>
            </a:r>
            <a:r>
              <a:rPr lang="cs-CZ" sz="2400" b="1" dirty="0"/>
              <a:t>AKTIVNÍ HOSPODÁŘSKOU POLITIKU</a:t>
            </a:r>
            <a:r>
              <a:rPr lang="cs-CZ" sz="2400" dirty="0"/>
              <a:t>: cílem státu je zajistit stabilitu a rovnováhu hospodářství. </a:t>
            </a:r>
            <a:endParaRPr lang="cs-CZ" sz="2400" dirty="0"/>
          </a:p>
          <a:p>
            <a:pPr marL="285750" indent="-285750" algn="just">
              <a:buFont typeface="Wingdings" panose="05000000000000000000" pitchFamily="2" charset="2"/>
              <a:buChar char="Ø"/>
            </a:pPr>
            <a:r>
              <a:rPr lang="cs-CZ" sz="2400" b="1" dirty="0"/>
              <a:t>Hospodářská politika </a:t>
            </a:r>
            <a:r>
              <a:rPr lang="cs-CZ" sz="2400" dirty="0"/>
              <a:t>– pojímána jako </a:t>
            </a:r>
            <a:r>
              <a:rPr lang="cs-CZ" sz="2400" b="1" dirty="0"/>
              <a:t>POLITIKA STABILIZAČNÍ:</a:t>
            </a:r>
            <a:r>
              <a:rPr lang="cs-CZ" sz="2400" dirty="0"/>
              <a:t> </a:t>
            </a:r>
            <a:r>
              <a:rPr lang="cs-CZ" sz="2400" b="1" dirty="0">
                <a:solidFill>
                  <a:srgbClr val="FF0000"/>
                </a:solidFill>
              </a:rPr>
              <a:t>ZÁKLADNÍ CÍLE: </a:t>
            </a:r>
            <a:r>
              <a:rPr lang="cs-CZ" sz="2400" dirty="0"/>
              <a:t>dosažení </a:t>
            </a:r>
            <a:r>
              <a:rPr lang="cs-CZ" sz="2400" b="1" dirty="0"/>
              <a:t>PLNÉ ZAMĚSTNANOSTI </a:t>
            </a:r>
            <a:r>
              <a:rPr lang="cs-CZ" sz="2400" dirty="0"/>
              <a:t>a </a:t>
            </a:r>
            <a:r>
              <a:rPr lang="cs-CZ" sz="2400" b="1" dirty="0"/>
              <a:t>CENOVÉ STABILITY</a:t>
            </a:r>
            <a:r>
              <a:rPr lang="cs-CZ" sz="2400" dirty="0"/>
              <a:t>,  podporovat </a:t>
            </a:r>
            <a:r>
              <a:rPr lang="cs-CZ" sz="2400" b="1" dirty="0"/>
              <a:t>EKONOMICKÝ RŮST</a:t>
            </a:r>
            <a:r>
              <a:rPr lang="cs-CZ" sz="2400" dirty="0"/>
              <a:t> a </a:t>
            </a:r>
            <a:r>
              <a:rPr lang="cs-CZ" sz="2400" b="1" dirty="0"/>
              <a:t>VNĚJŠÍ ROVNOVÁHU. </a:t>
            </a:r>
            <a:endParaRPr lang="cs-CZ" sz="2400" b="1" dirty="0"/>
          </a:p>
        </p:txBody>
      </p:sp>
    </p:spTree>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C6E2AD65BA15249A7B05B7D5E97129C" ma:contentTypeVersion="15" ma:contentTypeDescription="Vytvoří nový dokument" ma:contentTypeScope="" ma:versionID="4b424006f4a097d50b9d2b24c8b1283d">
  <xsd:schema xmlns:xsd="http://www.w3.org/2001/XMLSchema" xmlns:xs="http://www.w3.org/2001/XMLSchema" xmlns:p="http://schemas.microsoft.com/office/2006/metadata/properties" xmlns:ns3="bf7e5f55-07d1-4868-9b85-42c16e5f375e" xmlns:ns4="6f60b1d1-a4e8-4e81-b0d2-f5a86210fe53" targetNamespace="http://schemas.microsoft.com/office/2006/metadata/properties" ma:root="true" ma:fieldsID="0f6cf52edfa76a65320447689d5352be" ns3:_="" ns4:_="">
    <xsd:import namespace="bf7e5f55-07d1-4868-9b85-42c16e5f375e"/>
    <xsd:import namespace="6f60b1d1-a4e8-4e81-b0d2-f5a86210fe5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SearchPropertie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e5f55-07d1-4868-9b85-42c16e5f37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ystemTags" ma:index="11" nillable="true" ma:displayName="MediaServiceSystemTags" ma:hidden="true" ma:internalName="MediaServiceSystemTags"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_activity" ma:index="19"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60b1d1-a4e8-4e81-b0d2-f5a86210fe53" elementFormDefault="qualified">
    <xsd:import namespace="http://schemas.microsoft.com/office/2006/documentManagement/types"/>
    <xsd:import namespace="http://schemas.microsoft.com/office/infopath/2007/PartnerControls"/>
    <xsd:element name="SharedWithUsers" ma:index="2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dílené s podrobnostmi" ma:internalName="SharedWithDetails" ma:readOnly="true">
      <xsd:simpleType>
        <xsd:restriction base="dms:Note">
          <xsd:maxLength value="255"/>
        </xsd:restriction>
      </xsd:simpleType>
    </xsd:element>
    <xsd:element name="SharingHintHash" ma:index="22"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f7e5f55-07d1-4868-9b85-42c16e5f375e" xsi:nil="true"/>
  </documentManagement>
</p:properties>
</file>

<file path=customXml/itemProps1.xml><?xml version="1.0" encoding="utf-8"?>
<ds:datastoreItem xmlns:ds="http://schemas.openxmlformats.org/officeDocument/2006/customXml" ds:itemID="{DF5CB998-2108-47B6-BF65-0C85B5EC011C}">
  <ds:schemaRefs/>
</ds:datastoreItem>
</file>

<file path=customXml/itemProps2.xml><?xml version="1.0" encoding="utf-8"?>
<ds:datastoreItem xmlns:ds="http://schemas.openxmlformats.org/officeDocument/2006/customXml" ds:itemID="{E5E7F58E-8EB8-4EAC-BEF6-3E232BB2E594}">
  <ds:schemaRefs/>
</ds:datastoreItem>
</file>

<file path=customXml/itemProps3.xml><?xml version="1.0" encoding="utf-8"?>
<ds:datastoreItem xmlns:ds="http://schemas.openxmlformats.org/officeDocument/2006/customXml" ds:itemID="{E763FF5B-17AB-43C3-B6BB-3AD3A6509BEA}">
  <ds:schemaRefs/>
</ds:datastoreItem>
</file>

<file path=docProps/app.xml><?xml version="1.0" encoding="utf-8"?>
<Properties xmlns="http://schemas.openxmlformats.org/officeDocument/2006/extended-properties" xmlns:vt="http://schemas.openxmlformats.org/officeDocument/2006/docPropsVTypes">
  <TotalTime>0</TotalTime>
  <Words>31193</Words>
  <Application>WPS Presentation</Application>
  <PresentationFormat>On-screen Show (4:3)</PresentationFormat>
  <Paragraphs>866</Paragraphs>
  <Slides>62</Slides>
  <Notes>47</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3</vt:i4>
      </vt:variant>
      <vt:variant>
        <vt:lpstr>幻灯片标题</vt:lpstr>
      </vt:variant>
      <vt:variant>
        <vt:i4>62</vt:i4>
      </vt:variant>
    </vt:vector>
  </HeadingPairs>
  <TitlesOfParts>
    <vt:vector size="81" baseType="lpstr">
      <vt:lpstr>Arial</vt:lpstr>
      <vt:lpstr>SimSun</vt:lpstr>
      <vt:lpstr>Wingdings</vt:lpstr>
      <vt:lpstr>Arial</vt:lpstr>
      <vt:lpstr>Calibri</vt:lpstr>
      <vt:lpstr>Times New Roman</vt:lpstr>
      <vt:lpstr>Verdana</vt:lpstr>
      <vt:lpstr>Calibri</vt:lpstr>
      <vt:lpstr>Consolas</vt:lpstr>
      <vt:lpstr>Consolas,Bold</vt:lpstr>
      <vt:lpstr>Segoe Print</vt:lpstr>
      <vt:lpstr>Microsoft YaHei</vt:lpstr>
      <vt:lpstr>Arial Unicode MS</vt:lpstr>
      <vt:lpstr>Segoe UI Symbol</vt:lpstr>
      <vt:lpstr>Tahoma</vt:lpstr>
      <vt:lpstr>1_Office Theme</vt:lpstr>
      <vt:lpstr>PowerPoint.Show.8</vt:lpstr>
      <vt:lpstr>Word.Picture.8</vt:lpstr>
      <vt:lpstr>CorelDraw.Graphic.9</vt:lpstr>
      <vt:lpstr>Makroekonomie Fiskální politika státu, státní rozpočet XMAK</vt:lpstr>
      <vt:lpstr>Hospodářská politika (HP)</vt:lpstr>
      <vt:lpstr>Hospodářská politika</vt:lpstr>
      <vt:lpstr>Cíle hospodářské politiky</vt:lpstr>
      <vt:lpstr>Nástroje a cíle fiskální politiky</vt:lpstr>
      <vt:lpstr>Nástroje a cíle fiskální politiky</vt:lpstr>
      <vt:lpstr>Cíle vlády v rámci provádění  fiskální politiky</vt:lpstr>
      <vt:lpstr>HISTORIE HP a FP – detailněji </vt:lpstr>
      <vt:lpstr>HISTORIE HP a FP – detailněji </vt:lpstr>
      <vt:lpstr>PowerPoint 演示文稿</vt:lpstr>
      <vt:lpstr>PODSTATA RP a FP </vt:lpstr>
      <vt:lpstr>PODSTATA RP a FP </vt:lpstr>
      <vt:lpstr>PowerPoint 演示文稿</vt:lpstr>
      <vt:lpstr>HISTORIE, ÚLOHA FISKÁLNÍ POLITIKY</vt:lpstr>
      <vt:lpstr>HISTORIE, ÚLOHA FISKÁLNÍ POLITIKY</vt:lpstr>
      <vt:lpstr>Aktivní funkce FP</vt:lpstr>
      <vt:lpstr>Funkce fiskální politiky </vt:lpstr>
      <vt:lpstr>FUNKCE FISKÁLNÍ POLITIKY - shrnutí</vt:lpstr>
      <vt:lpstr>Vláda a fiskální politika</vt:lpstr>
      <vt:lpstr>Typy fiskální politiky</vt:lpstr>
      <vt:lpstr>Státní rozpočet</vt:lpstr>
      <vt:lpstr>Schéma rozpočtové soustavy ČR</vt:lpstr>
      <vt:lpstr>Veřejné finance</vt:lpstr>
      <vt:lpstr>Funkce státní rozpočtu</vt:lpstr>
      <vt:lpstr>Státní rozpočet</vt:lpstr>
      <vt:lpstr>Státní rozpočet</vt:lpstr>
      <vt:lpstr>Dluh</vt:lpstr>
      <vt:lpstr>Dluh</vt:lpstr>
      <vt:lpstr>Způsoby krytí dluhu</vt:lpstr>
      <vt:lpstr>Dluh</vt:lpstr>
      <vt:lpstr>Nástroje fiskální politiky</vt:lpstr>
      <vt:lpstr>Vestavěné stabilizátory</vt:lpstr>
      <vt:lpstr>Vestavěné stabilizátory</vt:lpstr>
      <vt:lpstr>Státní rozpočet (SR)</vt:lpstr>
      <vt:lpstr>Státní rozpočet (SR)</vt:lpstr>
      <vt:lpstr>Příjmy státního rozpočtu</vt:lpstr>
      <vt:lpstr>Příjmy státního rozpočtu</vt:lpstr>
      <vt:lpstr>DANĚ LINEÁRNÍ, PROGRESIVNÍ A DEGRESIVNÍ </vt:lpstr>
      <vt:lpstr>PowerPoint 演示文稿</vt:lpstr>
      <vt:lpstr>Typy fiskální politiky</vt:lpstr>
      <vt:lpstr>Typy fiskální politiky</vt:lpstr>
      <vt:lpstr>Expanzivní fiskální politika</vt:lpstr>
      <vt:lpstr>Restriktivní fiskální politika</vt:lpstr>
      <vt:lpstr>Expanzivní fiskální politika v modelu důchod – výdaje (45°)</vt:lpstr>
      <vt:lpstr>Expanzivní fiskální politika při plném využití zdrojů</vt:lpstr>
      <vt:lpstr>Účinky fiskální politiky</vt:lpstr>
      <vt:lpstr>Dlouhodobé účinky expanzivní fiskální politiky</vt:lpstr>
      <vt:lpstr>Vytěsňovací efekt</vt:lpstr>
      <vt:lpstr>Vytěsňovací efekt (crowding out effect) </vt:lpstr>
      <vt:lpstr>Dlouhodobé účinky expanzivní fiskální politiky – vytěsňovací efekt</vt:lpstr>
      <vt:lpstr>Názory na úlohu fiskální politiky:</vt:lpstr>
      <vt:lpstr>Nabídkově zaměřená fiskální politika </vt:lpstr>
      <vt:lpstr>Nabídkově zaměřená fiskální politika</vt:lpstr>
      <vt:lpstr>Nabídkově zaměřená fiskální politika</vt:lpstr>
      <vt:lpstr>Doporučení ekonomie strany nabídky </vt:lpstr>
      <vt:lpstr>PowerPoint 演示文稿</vt:lpstr>
      <vt:lpstr>Lafferova křivka – ekonomie strany nabídky</vt:lpstr>
      <vt:lpstr>Lafferova křivka</vt:lpstr>
      <vt:lpstr>Lafferova křivka</vt:lpstr>
      <vt:lpstr>Evropská unie a fiskální disciplína</vt:lpstr>
      <vt:lpstr>Konvergenční kritéria (tzv. Maastrichtská kritéria) pro vstup do EMU:</vt:lpstr>
      <vt:lpstr>DĚKUJI ZA POZORNOST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Magdaléna Drastichová</cp:lastModifiedBy>
  <cp:revision>103</cp:revision>
  <dcterms:created xsi:type="dcterms:W3CDTF">2024-03-29T21:37:00Z</dcterms:created>
  <dcterms:modified xsi:type="dcterms:W3CDTF">2024-11-20T21:33:48Z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617498EF5B9443BCA8FAB08F1AC2DAB0_13</vt:lpwstr>
  </property>
  <property fmtid="{D5CDD505-2E9C-101B-9397-08002B2CF9AE}" pid="3" name="KSOProductBuildVer">
    <vt:lpwstr>1033-12.2.0.18911</vt:lpwstr>
  </property>
  <property fmtid="{D5CDD505-2E9C-101B-9397-08002B2CF9AE}" pid="4" name="ContentTypeId">
    <vt:lpwstr>0x0101008C6E2AD65BA15249A7B05B7D5E97129C</vt:lpwstr>
  </property>
</Properties>
</file>