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png" ContentType="image/png"/>
  <Default Extension="emf" ContentType="image/x-em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57" r:id="rId5"/>
    <p:sldId id="362" r:id="rId6"/>
    <p:sldId id="413" r:id="rId7"/>
    <p:sldId id="414" r:id="rId8"/>
    <p:sldId id="416" r:id="rId9"/>
    <p:sldId id="415" r:id="rId10"/>
    <p:sldId id="417" r:id="rId11"/>
    <p:sldId id="418" r:id="rId12"/>
    <p:sldId id="425" r:id="rId13"/>
    <p:sldId id="375" r:id="rId14"/>
    <p:sldId id="376" r:id="rId15"/>
    <p:sldId id="419" r:id="rId16"/>
    <p:sldId id="420" r:id="rId17"/>
    <p:sldId id="421" r:id="rId18"/>
    <p:sldId id="422" r:id="rId19"/>
    <p:sldId id="423" r:id="rId20"/>
    <p:sldId id="379" r:id="rId21"/>
    <p:sldId id="377" r:id="rId22"/>
    <p:sldId id="426" r:id="rId23"/>
    <p:sldId id="427" r:id="rId24"/>
    <p:sldId id="378" r:id="rId25"/>
    <p:sldId id="428" r:id="rId26"/>
    <p:sldId id="429" r:id="rId27"/>
    <p:sldId id="430" r:id="rId28"/>
    <p:sldId id="431" r:id="rId29"/>
    <p:sldId id="432" r:id="rId30"/>
    <p:sldId id="433" r:id="rId31"/>
    <p:sldId id="434" r:id="rId32"/>
    <p:sldId id="435" r:id="rId33"/>
    <p:sldId id="409" r:id="rId34"/>
    <p:sldId id="410" r:id="rId35"/>
    <p:sldId id="436" r:id="rId36"/>
    <p:sldId id="455" r:id="rId37"/>
    <p:sldId id="456" r:id="rId38"/>
    <p:sldId id="369" r:id="rId39"/>
    <p:sldId id="370" r:id="rId40"/>
    <p:sldId id="364" r:id="rId41"/>
    <p:sldId id="458" r:id="rId42"/>
    <p:sldId id="373" r:id="rId43"/>
    <p:sldId id="457" r:id="rId44"/>
    <p:sldId id="459" r:id="rId45"/>
    <p:sldId id="363" r:id="rId46"/>
    <p:sldId id="371" r:id="rId47"/>
    <p:sldId id="380" r:id="rId48"/>
    <p:sldId id="381" r:id="rId49"/>
    <p:sldId id="437" r:id="rId50"/>
    <p:sldId id="438" r:id="rId51"/>
    <p:sldId id="439" r:id="rId52"/>
    <p:sldId id="440" r:id="rId53"/>
    <p:sldId id="441" r:id="rId54"/>
    <p:sldId id="424" r:id="rId55"/>
    <p:sldId id="382" r:id="rId56"/>
    <p:sldId id="442" r:id="rId57"/>
    <p:sldId id="443" r:id="rId58"/>
    <p:sldId id="444" r:id="rId59"/>
    <p:sldId id="445" r:id="rId60"/>
    <p:sldId id="446" r:id="rId61"/>
    <p:sldId id="447" r:id="rId62"/>
    <p:sldId id="448" r:id="rId63"/>
    <p:sldId id="449" r:id="rId64"/>
    <p:sldId id="451" r:id="rId65"/>
    <p:sldId id="452" r:id="rId66"/>
    <p:sldId id="453" r:id="rId67"/>
    <p:sldId id="454" r:id="rId68"/>
    <p:sldId id="383" r:id="rId69"/>
    <p:sldId id="384" r:id="rId70"/>
    <p:sldId id="386" r:id="rId71"/>
    <p:sldId id="387" r:id="rId72"/>
    <p:sldId id="388" r:id="rId73"/>
    <p:sldId id="389" r:id="rId74"/>
    <p:sldId id="390" r:id="rId75"/>
    <p:sldId id="392" r:id="rId76"/>
    <p:sldId id="408" r:id="rId77"/>
    <p:sldId id="393" r:id="rId78"/>
    <p:sldId id="460" r:id="rId79"/>
    <p:sldId id="461" r:id="rId80"/>
    <p:sldId id="394" r:id="rId81"/>
    <p:sldId id="395" r:id="rId82"/>
    <p:sldId id="396" r:id="rId83"/>
    <p:sldId id="397" r:id="rId84"/>
    <p:sldId id="398" r:id="rId85"/>
    <p:sldId id="361" r:id="rId8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751" autoAdjust="0"/>
  </p:normalViewPr>
  <p:slideViewPr>
    <p:cSldViewPr snapToGrid="0" showGuides="1">
      <p:cViewPr varScale="1">
        <p:scale>
          <a:sx n="66" d="100"/>
          <a:sy n="66" d="100"/>
        </p:scale>
        <p:origin x="1858"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9" Type="http://schemas.openxmlformats.org/officeDocument/2006/relationships/tableStyles" Target="tableStyles.xml"/><Relationship Id="rId88" Type="http://schemas.openxmlformats.org/officeDocument/2006/relationships/viewProps" Target="viewProps.xml"/><Relationship Id="rId87" Type="http://schemas.openxmlformats.org/officeDocument/2006/relationships/presProps" Target="presProps.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5.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4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_rels/notesSlide4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7.xml"/></Relationships>
</file>

<file path=ppt/notesSlides/_rels/notesSlide4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8.xml"/></Relationships>
</file>

<file path=ppt/notesSlides/_rels/notesSlide4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4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1.xml"/></Relationships>
</file>

<file path=ppt/notesSlides/_rels/notesSlide5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2.xml"/></Relationships>
</file>

<file path=ppt/notesSlides/_rels/notesSlide5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3.xml"/></Relationships>
</file>

<file path=ppt/notesSlides/_rels/notesSlide5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4.xml"/></Relationships>
</file>

<file path=ppt/notesSlides/_rels/notesSlide5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5.xml"/></Relationships>
</file>

<file path=ppt/notesSlides/_rels/notesSlide5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6.xml"/></Relationships>
</file>

<file path=ppt/notesSlides/_rels/notesSlide5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7.xml"/></Relationships>
</file>

<file path=ppt/notesSlides/_rels/notesSlide5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8.xml"/></Relationships>
</file>

<file path=ppt/notesSlides/_rels/notesSlide5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9.xml"/></Relationships>
</file>

<file path=ppt/notesSlides/_rels/notesSlide5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1.xml"/></Relationships>
</file>

<file path=ppt/notesSlides/_rels/notesSlide6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2.xml"/></Relationships>
</file>

<file path=ppt/notesSlides/_rels/notesSlide6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3.xml"/></Relationships>
</file>

<file path=ppt/notesSlides/_rels/notesSlide6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4.xml"/></Relationships>
</file>

<file path=ppt/notesSlides/_rels/notesSlide6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5.xml"/></Relationships>
</file>

<file path=ppt/notesSlides/_rels/notesSlide6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6.xml"/></Relationships>
</file>

<file path=ppt/notesSlides/_rels/notesSlide6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7.xml"/></Relationships>
</file>

<file path=ppt/notesSlides/_rels/notesSlide6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9.xml"/></Relationships>
</file>

<file path=ppt/notesSlides/_rels/notesSlide6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0.xml"/></Relationships>
</file>

<file path=ppt/notesSlides/_rels/notesSlide6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2.xml"/></Relationships>
</file>

<file path=ppt/notesSlides/_rels/notesSlide7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4.xml"/></Relationships>
</file>

<file path=ppt/notesSlides/_rels/notesSlide7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2.xml"/></Relationships>
</file>

<file path=ppt/notesSlides/_rels/notesSlide7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3.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Příčinou je pozitivní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šok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expanzivní fiskální politika vlády, expanzivní monetární politika centrální banky, růst investic firem, růst spotřeby domácností, masivní příliv zahraničních investic atd.).</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Křivka AD se posouvá vpravo nahoru, roste produkt Y, ale současně roste i průměrná cenová hladina P.</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Příčinou je pozitivní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šok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expanzivní fiskální politika vlády, expanzivní monetární politika centrální banky, růst investic firem, růst spotřeby domácností, masivní příliv zahraničních investic atd.).</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Křivka AD se posouvá vpravo nahoru, roste produkt Y, ale současně roste i průměrná cenová hladina P.</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 </a:t>
            </a:r>
            <a:r>
              <a:rPr lang="en-GB" dirty="0" err="1"/>
              <a:t>jaké</a:t>
            </a:r>
            <a:r>
              <a:rPr lang="en-GB" dirty="0"/>
              <a:t> </a:t>
            </a:r>
            <a:r>
              <a:rPr lang="en-GB" dirty="0" err="1"/>
              <a:t>míry</a:t>
            </a:r>
            <a:r>
              <a:rPr lang="en-GB" dirty="0"/>
              <a:t> se </a:t>
            </a:r>
            <a:r>
              <a:rPr lang="en-GB" dirty="0" err="1"/>
              <a:t>zvýšení</a:t>
            </a:r>
            <a:r>
              <a:rPr lang="en-GB" dirty="0"/>
              <a:t> </a:t>
            </a:r>
            <a:r>
              <a:rPr lang="en-GB" dirty="0" err="1"/>
              <a:t>celkové</a:t>
            </a:r>
            <a:r>
              <a:rPr lang="en-GB" dirty="0"/>
              <a:t> </a:t>
            </a:r>
            <a:r>
              <a:rPr lang="en-GB" dirty="0" err="1"/>
              <a:t>poptávky</a:t>
            </a:r>
            <a:r>
              <a:rPr lang="en-GB" dirty="0"/>
              <a:t> </a:t>
            </a:r>
            <a:r>
              <a:rPr lang="en-GB" dirty="0" err="1"/>
              <a:t>projeví</a:t>
            </a:r>
            <a:r>
              <a:rPr lang="en-GB" dirty="0"/>
              <a:t> </a:t>
            </a:r>
            <a:r>
              <a:rPr lang="en-GB" dirty="0" err="1"/>
              <a:t>pouze</a:t>
            </a:r>
            <a:r>
              <a:rPr lang="en-GB" dirty="0"/>
              <a:t> </a:t>
            </a:r>
            <a:r>
              <a:rPr lang="en-GB" dirty="0" err="1"/>
              <a:t>inflačně</a:t>
            </a:r>
            <a:r>
              <a:rPr lang="en-GB" dirty="0"/>
              <a:t> a do </a:t>
            </a:r>
            <a:r>
              <a:rPr lang="en-GB" dirty="0" err="1"/>
              <a:t>jaké</a:t>
            </a:r>
            <a:r>
              <a:rPr lang="en-GB" dirty="0"/>
              <a:t> </a:t>
            </a:r>
            <a:r>
              <a:rPr lang="en-GB" dirty="0" err="1"/>
              <a:t>míry</a:t>
            </a:r>
            <a:r>
              <a:rPr lang="en-GB" dirty="0"/>
              <a:t> </a:t>
            </a:r>
            <a:r>
              <a:rPr lang="en-GB" dirty="0" err="1"/>
              <a:t>i</a:t>
            </a:r>
            <a:r>
              <a:rPr lang="en-GB" dirty="0"/>
              <a:t> </a:t>
            </a:r>
            <a:r>
              <a:rPr lang="en-GB" dirty="0" err="1"/>
              <a:t>přírůstkem</a:t>
            </a:r>
            <a:r>
              <a:rPr lang="en-GB" dirty="0"/>
              <a:t> </a:t>
            </a:r>
            <a:r>
              <a:rPr lang="en-GB" dirty="0" err="1"/>
              <a:t>produktu</a:t>
            </a:r>
            <a:r>
              <a:rPr lang="en-GB" dirty="0"/>
              <a:t> (Q), to </a:t>
            </a:r>
            <a:r>
              <a:rPr lang="en-GB" dirty="0" err="1"/>
              <a:t>závisí</a:t>
            </a:r>
            <a:r>
              <a:rPr lang="en-GB" dirty="0"/>
              <a:t> </a:t>
            </a:r>
            <a:r>
              <a:rPr lang="en-GB" dirty="0" err="1"/>
              <a:t>na</a:t>
            </a:r>
            <a:r>
              <a:rPr lang="en-GB" dirty="0"/>
              <a:t> </a:t>
            </a:r>
            <a:r>
              <a:rPr lang="en-GB" dirty="0" err="1"/>
              <a:t>tvaru</a:t>
            </a:r>
            <a:r>
              <a:rPr lang="en-GB" dirty="0"/>
              <a:t> </a:t>
            </a:r>
            <a:r>
              <a:rPr lang="en-GB" dirty="0" err="1"/>
              <a:t>křivky</a:t>
            </a:r>
            <a:r>
              <a:rPr lang="en-GB" dirty="0"/>
              <a:t> </a:t>
            </a:r>
            <a:r>
              <a:rPr lang="en-GB" dirty="0" err="1"/>
              <a:t>agregátní</a:t>
            </a:r>
            <a:r>
              <a:rPr lang="en-GB" dirty="0"/>
              <a:t> </a:t>
            </a:r>
            <a:r>
              <a:rPr lang="en-GB" dirty="0" err="1"/>
              <a:t>nabídky</a:t>
            </a:r>
            <a:r>
              <a:rPr lang="en-GB" dirty="0"/>
              <a:t> a </a:t>
            </a:r>
            <a:r>
              <a:rPr lang="en-GB" dirty="0" err="1"/>
              <a:t>na</a:t>
            </a:r>
            <a:r>
              <a:rPr lang="en-GB" dirty="0"/>
              <a:t> tom, jak </a:t>
            </a:r>
            <a:r>
              <a:rPr lang="en-GB" dirty="0" err="1"/>
              <a:t>dalece</a:t>
            </a:r>
            <a:r>
              <a:rPr lang="en-GB" dirty="0"/>
              <a:t> </a:t>
            </a:r>
            <a:r>
              <a:rPr lang="en-GB" dirty="0" err="1"/>
              <a:t>jsou</a:t>
            </a:r>
            <a:r>
              <a:rPr lang="en-GB" dirty="0"/>
              <a:t> v </a:t>
            </a:r>
            <a:r>
              <a:rPr lang="en-GB" dirty="0" err="1"/>
              <a:t>dané</a:t>
            </a:r>
            <a:r>
              <a:rPr lang="en-GB" dirty="0"/>
              <a:t> </a:t>
            </a:r>
            <a:r>
              <a:rPr lang="en-GB" dirty="0" err="1"/>
              <a:t>ekonomice</a:t>
            </a:r>
            <a:r>
              <a:rPr lang="en-GB" dirty="0"/>
              <a:t> </a:t>
            </a:r>
            <a:r>
              <a:rPr lang="en-GB" dirty="0" err="1"/>
              <a:t>využity</a:t>
            </a:r>
            <a:r>
              <a:rPr lang="en-GB" dirty="0"/>
              <a:t> </a:t>
            </a:r>
            <a:r>
              <a:rPr lang="en-GB" dirty="0" err="1"/>
              <a:t>zdroje</a:t>
            </a:r>
            <a:r>
              <a:rPr lang="en-GB" dirty="0"/>
              <a:t>. </a:t>
            </a:r>
            <a:r>
              <a:rPr lang="en-GB" dirty="0" err="1"/>
              <a:t>Pokud</a:t>
            </a:r>
            <a:r>
              <a:rPr lang="en-GB" dirty="0"/>
              <a:t> je </a:t>
            </a:r>
            <a:r>
              <a:rPr lang="en-GB" dirty="0" err="1"/>
              <a:t>ekonomika</a:t>
            </a:r>
            <a:r>
              <a:rPr lang="en-GB" dirty="0"/>
              <a:t> </a:t>
            </a:r>
            <a:r>
              <a:rPr lang="en-GB" dirty="0" err="1"/>
              <a:t>blízko</a:t>
            </a:r>
            <a:r>
              <a:rPr lang="en-GB" dirty="0"/>
              <a:t> </a:t>
            </a:r>
            <a:r>
              <a:rPr lang="en-GB" dirty="0" err="1"/>
              <a:t>své</a:t>
            </a:r>
            <a:r>
              <a:rPr lang="en-GB" dirty="0"/>
              <a:t> </a:t>
            </a:r>
            <a:r>
              <a:rPr lang="en-GB" dirty="0" err="1"/>
              <a:t>hranici</a:t>
            </a:r>
            <a:r>
              <a:rPr lang="en-GB" dirty="0"/>
              <a:t> </a:t>
            </a:r>
            <a:r>
              <a:rPr lang="en-GB" dirty="0" err="1"/>
              <a:t>produkčních</a:t>
            </a:r>
            <a:r>
              <a:rPr lang="en-GB" dirty="0"/>
              <a:t> </a:t>
            </a:r>
            <a:r>
              <a:rPr lang="en-GB" dirty="0" err="1"/>
              <a:t>možností</a:t>
            </a:r>
            <a:r>
              <a:rPr lang="en-GB" dirty="0"/>
              <a:t>, </a:t>
            </a:r>
            <a:r>
              <a:rPr lang="en-GB" dirty="0" err="1"/>
              <a:t>tzn</a:t>
            </a:r>
            <a:r>
              <a:rPr lang="en-GB" dirty="0"/>
              <a:t>. </a:t>
            </a:r>
            <a:r>
              <a:rPr lang="en-GB" dirty="0" err="1"/>
              <a:t>pokud</a:t>
            </a:r>
            <a:r>
              <a:rPr lang="en-GB" dirty="0"/>
              <a:t> se </a:t>
            </a:r>
            <a:r>
              <a:rPr lang="en-GB" dirty="0" err="1"/>
              <a:t>úroveň</a:t>
            </a:r>
            <a:r>
              <a:rPr lang="en-GB" dirty="0"/>
              <a:t> </a:t>
            </a:r>
            <a:r>
              <a:rPr lang="en-GB" dirty="0" err="1"/>
              <a:t>jejího</a:t>
            </a:r>
            <a:r>
              <a:rPr lang="en-GB" dirty="0"/>
              <a:t> </a:t>
            </a:r>
            <a:r>
              <a:rPr lang="en-GB" dirty="0" err="1"/>
              <a:t>skutečného</a:t>
            </a:r>
            <a:r>
              <a:rPr lang="en-GB" dirty="0"/>
              <a:t> </a:t>
            </a:r>
            <a:r>
              <a:rPr lang="en-GB" dirty="0" err="1"/>
              <a:t>produktu</a:t>
            </a:r>
            <a:r>
              <a:rPr lang="en-GB" dirty="0"/>
              <a:t> </a:t>
            </a:r>
            <a:r>
              <a:rPr lang="en-GB" dirty="0" err="1"/>
              <a:t>blíží</a:t>
            </a:r>
            <a:r>
              <a:rPr lang="en-GB" dirty="0"/>
              <a:t> </a:t>
            </a:r>
            <a:r>
              <a:rPr lang="en-GB" dirty="0" err="1"/>
              <a:t>úrovni</a:t>
            </a:r>
            <a:r>
              <a:rPr lang="en-GB" dirty="0"/>
              <a:t> </a:t>
            </a:r>
            <a:r>
              <a:rPr lang="en-GB" dirty="0" err="1"/>
              <a:t>jejího</a:t>
            </a:r>
            <a:r>
              <a:rPr lang="en-GB" dirty="0"/>
              <a:t> </a:t>
            </a:r>
            <a:r>
              <a:rPr lang="en-GB" dirty="0" err="1"/>
              <a:t>produktu</a:t>
            </a:r>
            <a:r>
              <a:rPr lang="en-GB" dirty="0"/>
              <a:t> </a:t>
            </a:r>
            <a:r>
              <a:rPr lang="en-GB" dirty="0" err="1"/>
              <a:t>potenciálního</a:t>
            </a:r>
            <a:r>
              <a:rPr lang="en-GB" dirty="0"/>
              <a:t>, </a:t>
            </a:r>
            <a:r>
              <a:rPr lang="en-GB" dirty="0" err="1"/>
              <a:t>má</a:t>
            </a:r>
            <a:r>
              <a:rPr lang="en-GB" dirty="0"/>
              <a:t> </a:t>
            </a:r>
            <a:r>
              <a:rPr lang="en-GB" dirty="0" err="1"/>
              <a:t>přírůstek</a:t>
            </a:r>
            <a:r>
              <a:rPr lang="en-GB" dirty="0"/>
              <a:t> AD </a:t>
            </a:r>
            <a:r>
              <a:rPr lang="en-GB" dirty="0" err="1"/>
              <a:t>převážně</a:t>
            </a:r>
            <a:r>
              <a:rPr lang="en-GB" dirty="0"/>
              <a:t> </a:t>
            </a:r>
            <a:r>
              <a:rPr lang="en-GB" dirty="0" err="1"/>
              <a:t>inflační</a:t>
            </a:r>
            <a:r>
              <a:rPr lang="en-GB" dirty="0"/>
              <a:t> </a:t>
            </a:r>
            <a:r>
              <a:rPr lang="en-GB" dirty="0" err="1"/>
              <a:t>dopad</a:t>
            </a:r>
            <a:r>
              <a:rPr lang="en-GB" dirty="0"/>
              <a:t> a </a:t>
            </a:r>
            <a:r>
              <a:rPr lang="en-GB" dirty="0" err="1"/>
              <a:t>ve</a:t>
            </a:r>
            <a:r>
              <a:rPr lang="en-GB" dirty="0"/>
              <a:t> </a:t>
            </a:r>
            <a:r>
              <a:rPr lang="en-GB" dirty="0" err="1"/>
              <a:t>zvýšení</a:t>
            </a:r>
            <a:r>
              <a:rPr lang="en-GB" dirty="0"/>
              <a:t> </a:t>
            </a:r>
            <a:r>
              <a:rPr lang="en-GB" dirty="0" err="1"/>
              <a:t>produktu</a:t>
            </a:r>
            <a:r>
              <a:rPr lang="en-GB" dirty="0"/>
              <a:t> se </a:t>
            </a:r>
            <a:r>
              <a:rPr lang="en-GB" dirty="0" err="1"/>
              <a:t>projevuje</a:t>
            </a:r>
            <a:r>
              <a:rPr lang="en-GB" dirty="0"/>
              <a:t> </a:t>
            </a:r>
            <a:r>
              <a:rPr lang="en-GB" dirty="0" err="1"/>
              <a:t>jen</a:t>
            </a:r>
            <a:r>
              <a:rPr lang="en-GB" dirty="0"/>
              <a:t> </a:t>
            </a:r>
            <a:r>
              <a:rPr lang="en-GB" dirty="0" err="1"/>
              <a:t>minimálně</a:t>
            </a:r>
            <a:r>
              <a:rPr lang="en-GB" dirty="0"/>
              <a:t> </a:t>
            </a:r>
            <a:r>
              <a:rPr lang="en-GB" dirty="0" err="1"/>
              <a:t>anebo</a:t>
            </a:r>
            <a:r>
              <a:rPr lang="en-GB" dirty="0"/>
              <a:t> </a:t>
            </a:r>
            <a:r>
              <a:rPr lang="en-GB" dirty="0" err="1"/>
              <a:t>vůbec</a:t>
            </a:r>
            <a:r>
              <a:rPr lang="en-GB" dirty="0"/>
              <a:t> ne. Je to </a:t>
            </a:r>
            <a:r>
              <a:rPr lang="en-GB" dirty="0" err="1"/>
              <a:t>logické</a:t>
            </a:r>
            <a:r>
              <a:rPr lang="en-GB" dirty="0"/>
              <a:t>, </a:t>
            </a:r>
            <a:r>
              <a:rPr lang="en-GB" dirty="0" err="1"/>
              <a:t>neboť</a:t>
            </a:r>
            <a:r>
              <a:rPr lang="en-GB" dirty="0"/>
              <a:t> </a:t>
            </a:r>
            <a:r>
              <a:rPr lang="en-GB" dirty="0" err="1"/>
              <a:t>ekonomika</a:t>
            </a:r>
            <a:r>
              <a:rPr lang="en-GB" dirty="0"/>
              <a:t>, </a:t>
            </a:r>
            <a:r>
              <a:rPr lang="en-GB" dirty="0" err="1"/>
              <a:t>jejíž</a:t>
            </a:r>
            <a:r>
              <a:rPr lang="en-GB" dirty="0"/>
              <a:t> </a:t>
            </a:r>
            <a:r>
              <a:rPr lang="en-GB" dirty="0" err="1"/>
              <a:t>zdroje</a:t>
            </a:r>
            <a:r>
              <a:rPr lang="en-GB" dirty="0"/>
              <a:t> </a:t>
            </a:r>
            <a:r>
              <a:rPr lang="en-GB" dirty="0" err="1"/>
              <a:t>jsou</a:t>
            </a:r>
            <a:r>
              <a:rPr lang="en-GB" dirty="0"/>
              <a:t> </a:t>
            </a:r>
            <a:r>
              <a:rPr lang="en-GB" dirty="0" err="1"/>
              <a:t>již</a:t>
            </a:r>
            <a:r>
              <a:rPr lang="en-GB" dirty="0"/>
              <a:t> </a:t>
            </a:r>
            <a:r>
              <a:rPr lang="en-GB" dirty="0" err="1"/>
              <a:t>plně</a:t>
            </a:r>
            <a:r>
              <a:rPr lang="en-GB" dirty="0"/>
              <a:t> </a:t>
            </a:r>
            <a:r>
              <a:rPr lang="en-GB" dirty="0" err="1"/>
              <a:t>využity</a:t>
            </a:r>
            <a:r>
              <a:rPr lang="en-GB" dirty="0"/>
              <a:t>, </a:t>
            </a:r>
            <a:r>
              <a:rPr lang="en-GB" dirty="0" err="1"/>
              <a:t>nemůže</a:t>
            </a:r>
            <a:r>
              <a:rPr lang="en-GB" dirty="0"/>
              <a:t> </a:t>
            </a:r>
            <a:r>
              <a:rPr lang="en-GB" dirty="0" err="1"/>
              <a:t>na</a:t>
            </a:r>
            <a:r>
              <a:rPr lang="en-GB" dirty="0"/>
              <a:t> </a:t>
            </a:r>
            <a:r>
              <a:rPr lang="en-GB" dirty="0" err="1"/>
              <a:t>zvýšenou</a:t>
            </a:r>
            <a:r>
              <a:rPr lang="en-GB" dirty="0"/>
              <a:t> </a:t>
            </a:r>
            <a:r>
              <a:rPr lang="en-GB" dirty="0" err="1"/>
              <a:t>poptávku</a:t>
            </a:r>
            <a:r>
              <a:rPr lang="en-GB" dirty="0"/>
              <a:t> po </a:t>
            </a:r>
            <a:r>
              <a:rPr lang="en-GB" dirty="0" err="1"/>
              <a:t>výrobcích</a:t>
            </a:r>
            <a:r>
              <a:rPr lang="en-GB" dirty="0"/>
              <a:t> a </a:t>
            </a:r>
            <a:r>
              <a:rPr lang="en-GB" dirty="0" err="1"/>
              <a:t>službách</a:t>
            </a:r>
            <a:r>
              <a:rPr lang="en-GB" dirty="0"/>
              <a:t>, a </a:t>
            </a:r>
            <a:r>
              <a:rPr lang="en-GB" dirty="0" err="1"/>
              <a:t>sekundárně</a:t>
            </a:r>
            <a:r>
              <a:rPr lang="en-GB" dirty="0"/>
              <a:t> po </a:t>
            </a:r>
            <a:r>
              <a:rPr lang="en-GB" dirty="0" err="1"/>
              <a:t>výrobních</a:t>
            </a:r>
            <a:r>
              <a:rPr lang="en-GB" dirty="0"/>
              <a:t> </a:t>
            </a:r>
            <a:r>
              <a:rPr lang="en-GB" dirty="0" err="1"/>
              <a:t>faktorech</a:t>
            </a:r>
            <a:r>
              <a:rPr lang="en-GB" dirty="0"/>
              <a:t>, </a:t>
            </a:r>
            <a:r>
              <a:rPr lang="en-GB" dirty="0" err="1"/>
              <a:t>reagovat</a:t>
            </a:r>
            <a:r>
              <a:rPr lang="en-GB" dirty="0"/>
              <a:t> </a:t>
            </a:r>
            <a:r>
              <a:rPr lang="en-GB" dirty="0" err="1"/>
              <a:t>dalším</a:t>
            </a:r>
            <a:r>
              <a:rPr lang="en-GB" dirty="0"/>
              <a:t> </a:t>
            </a:r>
            <a:r>
              <a:rPr lang="en-GB" dirty="0" err="1"/>
              <a:t>zvýšením</a:t>
            </a:r>
            <a:r>
              <a:rPr lang="en-GB" dirty="0"/>
              <a:t> </a:t>
            </a:r>
            <a:r>
              <a:rPr lang="en-GB" dirty="0" err="1"/>
              <a:t>nabídky</a:t>
            </a:r>
            <a:r>
              <a:rPr lang="en-GB" dirty="0"/>
              <a:t>. </a:t>
            </a:r>
            <a:r>
              <a:rPr lang="en-GB" dirty="0" err="1"/>
              <a:t>Zvýšení</a:t>
            </a:r>
            <a:r>
              <a:rPr lang="en-GB" dirty="0"/>
              <a:t> AD se </a:t>
            </a:r>
            <a:r>
              <a:rPr lang="en-GB" dirty="0" err="1"/>
              <a:t>tak</a:t>
            </a:r>
            <a:r>
              <a:rPr lang="en-GB" dirty="0"/>
              <a:t> </a:t>
            </a:r>
            <a:r>
              <a:rPr lang="en-GB" dirty="0" err="1"/>
              <a:t>převážně</a:t>
            </a:r>
            <a:r>
              <a:rPr lang="en-GB" dirty="0"/>
              <a:t> </a:t>
            </a:r>
            <a:r>
              <a:rPr lang="en-GB" dirty="0" err="1"/>
              <a:t>anebo</a:t>
            </a:r>
            <a:r>
              <a:rPr lang="en-GB" dirty="0"/>
              <a:t> </a:t>
            </a:r>
            <a:r>
              <a:rPr lang="en-GB" dirty="0" err="1"/>
              <a:t>zcela</a:t>
            </a:r>
            <a:r>
              <a:rPr lang="en-GB" dirty="0"/>
              <a:t> „</a:t>
            </a:r>
            <a:r>
              <a:rPr lang="en-GB" dirty="0" err="1"/>
              <a:t>vybije</a:t>
            </a:r>
            <a:r>
              <a:rPr lang="en-GB" dirty="0"/>
              <a:t>“ v </a:t>
            </a:r>
            <a:r>
              <a:rPr lang="en-GB" dirty="0" err="1"/>
              <a:t>růstu</a:t>
            </a:r>
            <a:r>
              <a:rPr lang="en-GB" dirty="0"/>
              <a:t> cen. Je-li </a:t>
            </a:r>
            <a:r>
              <a:rPr lang="en-GB" dirty="0" err="1"/>
              <a:t>naopak</a:t>
            </a:r>
            <a:r>
              <a:rPr lang="en-GB" dirty="0"/>
              <a:t> </a:t>
            </a:r>
            <a:r>
              <a:rPr lang="en-GB" dirty="0" err="1"/>
              <a:t>stupeň</a:t>
            </a:r>
            <a:r>
              <a:rPr lang="en-GB" dirty="0"/>
              <a:t> </a:t>
            </a:r>
            <a:r>
              <a:rPr lang="en-GB" dirty="0" err="1"/>
              <a:t>využití</a:t>
            </a:r>
            <a:r>
              <a:rPr lang="en-GB" dirty="0"/>
              <a:t> </a:t>
            </a:r>
            <a:r>
              <a:rPr lang="en-GB" dirty="0" err="1"/>
              <a:t>zdrojů</a:t>
            </a:r>
            <a:r>
              <a:rPr lang="en-GB" dirty="0"/>
              <a:t> </a:t>
            </a:r>
            <a:r>
              <a:rPr lang="en-GB" dirty="0" err="1"/>
              <a:t>ekonomiky</a:t>
            </a:r>
            <a:r>
              <a:rPr lang="en-GB" dirty="0"/>
              <a:t> </a:t>
            </a:r>
            <a:r>
              <a:rPr lang="en-GB" dirty="0" err="1"/>
              <a:t>nízký</a:t>
            </a:r>
            <a:r>
              <a:rPr lang="en-GB" dirty="0"/>
              <a:t>, </a:t>
            </a:r>
            <a:r>
              <a:rPr lang="en-GB" dirty="0" err="1"/>
              <a:t>což</a:t>
            </a:r>
            <a:r>
              <a:rPr lang="en-GB" dirty="0"/>
              <a:t> v </a:t>
            </a:r>
            <a:r>
              <a:rPr lang="en-GB" dirty="0" err="1"/>
              <a:t>grafické</a:t>
            </a:r>
            <a:r>
              <a:rPr lang="en-GB" dirty="0"/>
              <a:t> </a:t>
            </a:r>
            <a:r>
              <a:rPr lang="en-GB" dirty="0" err="1"/>
              <a:t>podobě</a:t>
            </a:r>
            <a:r>
              <a:rPr lang="en-GB" dirty="0"/>
              <a:t> </a:t>
            </a:r>
            <a:r>
              <a:rPr lang="en-GB" dirty="0" err="1"/>
              <a:t>znamená</a:t>
            </a:r>
            <a:r>
              <a:rPr lang="en-GB" dirty="0"/>
              <a:t>, </a:t>
            </a:r>
            <a:r>
              <a:rPr lang="en-GB" dirty="0" err="1"/>
              <a:t>že</a:t>
            </a:r>
            <a:r>
              <a:rPr lang="en-GB" dirty="0"/>
              <a:t> se </a:t>
            </a:r>
            <a:r>
              <a:rPr lang="en-GB" dirty="0" err="1"/>
              <a:t>ekonomika</a:t>
            </a:r>
            <a:r>
              <a:rPr lang="en-GB" dirty="0"/>
              <a:t> </a:t>
            </a:r>
            <a:r>
              <a:rPr lang="en-GB" dirty="0" err="1"/>
              <a:t>nachází</a:t>
            </a:r>
            <a:r>
              <a:rPr lang="en-GB" dirty="0"/>
              <a:t> v </a:t>
            </a:r>
            <a:r>
              <a:rPr lang="en-GB" dirty="0" err="1"/>
              <a:t>mírně</a:t>
            </a:r>
            <a:r>
              <a:rPr lang="en-GB" dirty="0"/>
              <a:t> </a:t>
            </a:r>
            <a:r>
              <a:rPr lang="en-GB" dirty="0" err="1"/>
              <a:t>vzestupném</a:t>
            </a:r>
            <a:r>
              <a:rPr lang="en-GB" dirty="0"/>
              <a:t> </a:t>
            </a:r>
            <a:r>
              <a:rPr lang="en-GB" dirty="0" err="1"/>
              <a:t>segmentu</a:t>
            </a:r>
            <a:r>
              <a:rPr lang="en-GB" dirty="0"/>
              <a:t> SRAS </a:t>
            </a:r>
            <a:r>
              <a:rPr lang="en-GB" dirty="0" err="1"/>
              <a:t>křivky</a:t>
            </a:r>
            <a:r>
              <a:rPr lang="en-GB" dirty="0"/>
              <a:t>, </a:t>
            </a:r>
            <a:r>
              <a:rPr lang="en-GB" dirty="0" err="1"/>
              <a:t>dojde</a:t>
            </a:r>
            <a:r>
              <a:rPr lang="en-GB" dirty="0"/>
              <a:t> v </a:t>
            </a:r>
            <a:r>
              <a:rPr lang="en-GB" dirty="0" err="1"/>
              <a:t>případě</a:t>
            </a:r>
            <a:r>
              <a:rPr lang="en-GB" dirty="0"/>
              <a:t> </a:t>
            </a:r>
            <a:r>
              <a:rPr lang="en-GB" dirty="0" err="1"/>
              <a:t>růstu</a:t>
            </a:r>
            <a:r>
              <a:rPr lang="en-GB" dirty="0"/>
              <a:t> AD k </a:t>
            </a:r>
            <a:r>
              <a:rPr lang="en-GB" dirty="0" err="1"/>
              <a:t>výraznějšímu</a:t>
            </a:r>
            <a:r>
              <a:rPr lang="en-GB" dirty="0"/>
              <a:t> </a:t>
            </a:r>
            <a:r>
              <a:rPr lang="en-GB" dirty="0" err="1"/>
              <a:t>růstu</a:t>
            </a:r>
            <a:r>
              <a:rPr lang="en-GB" dirty="0"/>
              <a:t> </a:t>
            </a:r>
            <a:r>
              <a:rPr lang="en-GB" dirty="0" err="1"/>
              <a:t>produktu</a:t>
            </a:r>
            <a:r>
              <a:rPr lang="en-GB" dirty="0"/>
              <a:t>, </a:t>
            </a:r>
            <a:r>
              <a:rPr lang="en-GB" dirty="0" err="1"/>
              <a:t>avšak</a:t>
            </a:r>
            <a:r>
              <a:rPr lang="en-GB" dirty="0"/>
              <a:t> </a:t>
            </a:r>
            <a:r>
              <a:rPr lang="en-GB" dirty="0" err="1"/>
              <a:t>i</a:t>
            </a:r>
            <a:r>
              <a:rPr lang="en-GB" dirty="0"/>
              <a:t> ten </a:t>
            </a:r>
            <a:r>
              <a:rPr lang="en-GB" dirty="0" err="1"/>
              <a:t>bude</a:t>
            </a:r>
            <a:r>
              <a:rPr lang="en-GB" dirty="0"/>
              <a:t> </a:t>
            </a:r>
            <a:r>
              <a:rPr lang="en-GB" dirty="0" err="1"/>
              <a:t>vykoupen</a:t>
            </a:r>
            <a:r>
              <a:rPr lang="en-GB" dirty="0"/>
              <a:t> </a:t>
            </a:r>
            <a:r>
              <a:rPr lang="en-GB" dirty="0" err="1"/>
              <a:t>zvýšením</a:t>
            </a:r>
            <a:r>
              <a:rPr lang="en-GB" dirty="0"/>
              <a:t> </a:t>
            </a:r>
            <a:r>
              <a:rPr lang="en-GB" dirty="0" err="1"/>
              <a:t>cenové</a:t>
            </a:r>
            <a:r>
              <a:rPr lang="en-GB" dirty="0"/>
              <a:t> </a:t>
            </a:r>
            <a:r>
              <a:rPr lang="en-GB" dirty="0" err="1"/>
              <a:t>hladiny</a:t>
            </a:r>
            <a:r>
              <a:rPr lang="en-GB" dirty="0"/>
              <a:t>. </a:t>
            </a:r>
            <a:r>
              <a:rPr lang="en-GB" dirty="0" err="1"/>
              <a:t>Poptávková</a:t>
            </a:r>
            <a:r>
              <a:rPr lang="en-GB" dirty="0"/>
              <a:t> </a:t>
            </a:r>
            <a:r>
              <a:rPr lang="en-GB" dirty="0" err="1"/>
              <a:t>inflace</a:t>
            </a:r>
            <a:r>
              <a:rPr lang="en-GB" dirty="0"/>
              <a:t> </a:t>
            </a:r>
            <a:r>
              <a:rPr lang="en-GB" dirty="0" err="1"/>
              <a:t>bývá</a:t>
            </a:r>
            <a:r>
              <a:rPr lang="en-GB" dirty="0"/>
              <a:t> </a:t>
            </a:r>
            <a:r>
              <a:rPr lang="en-GB" dirty="0" err="1"/>
              <a:t>někdy</a:t>
            </a:r>
            <a:r>
              <a:rPr lang="en-GB" dirty="0"/>
              <a:t> </a:t>
            </a:r>
            <a:r>
              <a:rPr lang="en-GB" dirty="0" err="1"/>
              <a:t>označována</a:t>
            </a:r>
            <a:r>
              <a:rPr lang="en-GB" dirty="0"/>
              <a:t> </a:t>
            </a:r>
            <a:r>
              <a:rPr lang="en-GB" dirty="0" err="1"/>
              <a:t>termínem</a:t>
            </a:r>
            <a:r>
              <a:rPr lang="en-GB" dirty="0"/>
              <a:t> „</a:t>
            </a:r>
            <a:r>
              <a:rPr lang="en-GB" dirty="0" err="1"/>
              <a:t>inflace</a:t>
            </a:r>
            <a:r>
              <a:rPr lang="en-GB" dirty="0"/>
              <a:t> </a:t>
            </a:r>
            <a:r>
              <a:rPr lang="en-GB" dirty="0" err="1"/>
              <a:t>tažená</a:t>
            </a:r>
            <a:r>
              <a:rPr lang="en-GB" dirty="0"/>
              <a:t> </a:t>
            </a:r>
            <a:r>
              <a:rPr lang="en-GB" dirty="0" err="1"/>
              <a:t>poptávkou</a:t>
            </a:r>
            <a:r>
              <a:rPr lang="en-GB" dirty="0"/>
              <a:t>“. </a:t>
            </a:r>
            <a:r>
              <a:rPr lang="en-GB" dirty="0" err="1"/>
              <a:t>Jde</a:t>
            </a:r>
            <a:r>
              <a:rPr lang="en-GB" dirty="0"/>
              <a:t> o </a:t>
            </a:r>
            <a:r>
              <a:rPr lang="en-GB" dirty="0" err="1"/>
              <a:t>snahu</a:t>
            </a:r>
            <a:r>
              <a:rPr lang="en-GB" dirty="0"/>
              <a:t> </a:t>
            </a:r>
            <a:r>
              <a:rPr lang="en-GB" dirty="0" err="1"/>
              <a:t>zvýraznit</a:t>
            </a:r>
            <a:r>
              <a:rPr lang="en-GB" dirty="0"/>
              <a:t> </a:t>
            </a:r>
            <a:r>
              <a:rPr lang="en-GB" dirty="0" err="1"/>
              <a:t>skutečnost</a:t>
            </a:r>
            <a:r>
              <a:rPr lang="en-GB" dirty="0"/>
              <a:t>, </a:t>
            </a:r>
            <a:r>
              <a:rPr lang="en-GB" dirty="0" err="1"/>
              <a:t>že</a:t>
            </a:r>
            <a:r>
              <a:rPr lang="en-GB" dirty="0"/>
              <a:t> </a:t>
            </a:r>
            <a:r>
              <a:rPr lang="en-GB" dirty="0" err="1"/>
              <a:t>ceny</a:t>
            </a:r>
            <a:r>
              <a:rPr lang="en-GB" dirty="0"/>
              <a:t> </a:t>
            </a:r>
            <a:r>
              <a:rPr lang="en-GB" dirty="0" err="1"/>
              <a:t>jsou</a:t>
            </a:r>
            <a:r>
              <a:rPr lang="en-GB" dirty="0"/>
              <a:t> „</a:t>
            </a:r>
            <a:r>
              <a:rPr lang="en-GB" dirty="0" err="1"/>
              <a:t>nahoru</a:t>
            </a:r>
            <a:r>
              <a:rPr lang="en-GB" dirty="0"/>
              <a:t>“ </a:t>
            </a:r>
            <a:r>
              <a:rPr lang="en-GB" dirty="0" err="1"/>
              <a:t>taženy</a:t>
            </a:r>
            <a:r>
              <a:rPr lang="en-GB" dirty="0"/>
              <a:t> </a:t>
            </a:r>
            <a:r>
              <a:rPr lang="en-GB" dirty="0" err="1"/>
              <a:t>vysokou</a:t>
            </a:r>
            <a:r>
              <a:rPr lang="en-GB" dirty="0"/>
              <a:t> </a:t>
            </a:r>
            <a:r>
              <a:rPr lang="en-GB" dirty="0" err="1"/>
              <a:t>poptávkou</a:t>
            </a:r>
            <a:r>
              <a:rPr lang="en-GB" dirty="0"/>
              <a:t>. </a:t>
            </a:r>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b="0" noProof="0" dirty="0"/>
              <a:t>K příčinám poptávkové inflace •Poměrně častým zdrojem inflace poptávkového typu bývá přílišné zvyšování agregátní poptávky deficitním financováním ze státního rozpočtu. Koupí-li si totiž domácnosti a další subjekty vládní dluhopisy, dochází k přesunu jejich úspor do rukou vlády a zde se mění ve výdaje na nákup výrobků a služeb, případně na transferové platby, které se stávají součástí výdajů na spotřebu. Je třeba počítat i s následným multiplikačním efektem. Inflační účinky má deficitní financování zejména tehdy, probíhá-li v podmínkách, kdy se ekonomika nachází na úrovni svých potenciálních možností, tzn. na úrovni potenciálního </a:t>
            </a:r>
            <a:r>
              <a:rPr lang="cs-CZ" altLang="cs-CZ" sz="1200" b="0" kern="1200" noProof="0" dirty="0">
                <a:solidFill>
                  <a:schemeClr val="tx1"/>
                </a:solidFill>
                <a:latin typeface="Calibri" panose="020F0502020204030204" pitchFamily="34" charset="0"/>
                <a:ea typeface="Consolas" panose="020B0609020204030204" pitchFamily="49" charset="0"/>
                <a:cs typeface="Calibri" panose="020F0502020204030204" pitchFamily="34" charset="0"/>
              </a:rPr>
              <a:t>produktu</a:t>
            </a:r>
            <a:r>
              <a:rPr lang="cs-CZ" b="0" noProof="0" dirty="0"/>
              <a:t> </a:t>
            </a:r>
            <a:endParaRPr lang="cs-CZ" b="0" noProof="0"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en-GB" dirty="0" err="1"/>
              <a:t>Poptávkově-inflační</a:t>
            </a:r>
            <a:r>
              <a:rPr lang="en-GB" dirty="0"/>
              <a:t> </a:t>
            </a:r>
            <a:r>
              <a:rPr lang="en-GB" dirty="0" err="1"/>
              <a:t>vliv</a:t>
            </a:r>
            <a:r>
              <a:rPr lang="en-GB" dirty="0"/>
              <a:t> </a:t>
            </a:r>
            <a:r>
              <a:rPr lang="en-GB" dirty="0" err="1"/>
              <a:t>může</a:t>
            </a:r>
            <a:r>
              <a:rPr lang="en-GB" dirty="0"/>
              <a:t> </a:t>
            </a:r>
            <a:r>
              <a:rPr lang="en-GB" dirty="0" err="1"/>
              <a:t>mít</a:t>
            </a:r>
            <a:r>
              <a:rPr lang="en-GB" dirty="0"/>
              <a:t> </a:t>
            </a:r>
            <a:r>
              <a:rPr lang="en-GB" dirty="0" err="1"/>
              <a:t>výrazné</a:t>
            </a:r>
            <a:r>
              <a:rPr lang="en-GB" dirty="0"/>
              <a:t> </a:t>
            </a:r>
            <a:r>
              <a:rPr lang="en-GB" dirty="0" err="1"/>
              <a:t>vzedmutí</a:t>
            </a:r>
            <a:r>
              <a:rPr lang="en-GB" dirty="0"/>
              <a:t> </a:t>
            </a:r>
            <a:r>
              <a:rPr lang="en-GB" dirty="0" err="1"/>
              <a:t>vlny</a:t>
            </a:r>
            <a:r>
              <a:rPr lang="en-GB" dirty="0"/>
              <a:t> </a:t>
            </a:r>
            <a:r>
              <a:rPr lang="en-GB" dirty="0" err="1"/>
              <a:t>velkorozměrných</a:t>
            </a:r>
            <a:r>
              <a:rPr lang="en-GB" dirty="0"/>
              <a:t> a </a:t>
            </a:r>
            <a:r>
              <a:rPr lang="en-GB" dirty="0" err="1"/>
              <a:t>zdlouhavých</a:t>
            </a:r>
            <a:r>
              <a:rPr lang="en-GB" dirty="0"/>
              <a:t> </a:t>
            </a:r>
            <a:r>
              <a:rPr lang="en-GB" dirty="0" err="1"/>
              <a:t>investičních</a:t>
            </a:r>
            <a:r>
              <a:rPr lang="en-GB" dirty="0"/>
              <a:t> </a:t>
            </a:r>
            <a:r>
              <a:rPr lang="en-GB" dirty="0" err="1"/>
              <a:t>akcí</a:t>
            </a:r>
            <a:r>
              <a:rPr lang="en-GB" dirty="0"/>
              <a:t>. </a:t>
            </a:r>
            <a:r>
              <a:rPr lang="en-GB" dirty="0" err="1"/>
              <a:t>Zatímco</a:t>
            </a:r>
            <a:r>
              <a:rPr lang="en-GB" dirty="0"/>
              <a:t> </a:t>
            </a:r>
            <a:r>
              <a:rPr lang="en-GB" dirty="0" err="1"/>
              <a:t>důchodotvorný</a:t>
            </a:r>
            <a:r>
              <a:rPr lang="en-GB" dirty="0"/>
              <a:t> </a:t>
            </a:r>
            <a:r>
              <a:rPr lang="en-GB" dirty="0" err="1"/>
              <a:t>účinek</a:t>
            </a:r>
            <a:r>
              <a:rPr lang="en-GB" dirty="0"/>
              <a:t> </a:t>
            </a:r>
            <a:r>
              <a:rPr lang="en-GB" dirty="0" err="1"/>
              <a:t>investic</a:t>
            </a:r>
            <a:r>
              <a:rPr lang="en-GB" dirty="0"/>
              <a:t> se </a:t>
            </a:r>
            <a:r>
              <a:rPr lang="en-GB" dirty="0" err="1"/>
              <a:t>dostavuje</a:t>
            </a:r>
            <a:r>
              <a:rPr lang="en-GB" dirty="0"/>
              <a:t> </a:t>
            </a:r>
            <a:r>
              <a:rPr lang="en-GB" dirty="0" err="1"/>
              <a:t>okamžitě</a:t>
            </a:r>
            <a:r>
              <a:rPr lang="en-GB" dirty="0"/>
              <a:t> a </a:t>
            </a:r>
            <a:r>
              <a:rPr lang="en-GB" dirty="0" err="1"/>
              <a:t>vyvolává</a:t>
            </a:r>
            <a:r>
              <a:rPr lang="en-GB" dirty="0"/>
              <a:t> </a:t>
            </a:r>
            <a:r>
              <a:rPr lang="en-GB" dirty="0" err="1"/>
              <a:t>poptávku</a:t>
            </a:r>
            <a:r>
              <a:rPr lang="en-GB" dirty="0"/>
              <a:t>, </a:t>
            </a:r>
            <a:r>
              <a:rPr lang="en-GB" dirty="0" err="1"/>
              <a:t>kapacitotvorný</a:t>
            </a:r>
            <a:r>
              <a:rPr lang="en-GB" dirty="0"/>
              <a:t> </a:t>
            </a:r>
            <a:r>
              <a:rPr lang="en-GB" dirty="0" err="1"/>
              <a:t>účinek</a:t>
            </a:r>
            <a:r>
              <a:rPr lang="en-GB" dirty="0"/>
              <a:t>, </a:t>
            </a:r>
            <a:r>
              <a:rPr lang="en-GB" dirty="0" err="1"/>
              <a:t>tzn</a:t>
            </a:r>
            <a:r>
              <a:rPr lang="en-GB" dirty="0"/>
              <a:t>. </a:t>
            </a:r>
            <a:r>
              <a:rPr lang="en-GB" dirty="0" err="1"/>
              <a:t>zvýšení</a:t>
            </a:r>
            <a:r>
              <a:rPr lang="en-GB" dirty="0"/>
              <a:t> </a:t>
            </a:r>
            <a:r>
              <a:rPr lang="en-GB" dirty="0" err="1"/>
              <a:t>nabídky</a:t>
            </a:r>
            <a:r>
              <a:rPr lang="en-GB" dirty="0"/>
              <a:t>, se </a:t>
            </a:r>
            <a:r>
              <a:rPr lang="en-GB" dirty="0" err="1"/>
              <a:t>dostavuje</a:t>
            </a:r>
            <a:r>
              <a:rPr lang="en-GB" dirty="0"/>
              <a:t> se </a:t>
            </a:r>
            <a:r>
              <a:rPr lang="en-GB" dirty="0" err="1"/>
              <a:t>zpožděním</a:t>
            </a:r>
            <a:r>
              <a:rPr lang="en-GB" dirty="0"/>
              <a:t>, </a:t>
            </a:r>
            <a:r>
              <a:rPr lang="en-GB" dirty="0" err="1"/>
              <a:t>někdy</a:t>
            </a:r>
            <a:r>
              <a:rPr lang="en-GB" dirty="0"/>
              <a:t> </a:t>
            </a:r>
            <a:r>
              <a:rPr lang="en-GB" dirty="0" err="1"/>
              <a:t>až</a:t>
            </a:r>
            <a:r>
              <a:rPr lang="en-GB" dirty="0"/>
              <a:t> </a:t>
            </a:r>
            <a:r>
              <a:rPr lang="en-GB" dirty="0" err="1"/>
              <a:t>několikaletým</a:t>
            </a:r>
            <a:r>
              <a:rPr lang="en-GB" dirty="0"/>
              <a:t>. Za </a:t>
            </a:r>
            <a:r>
              <a:rPr lang="en-GB" dirty="0" err="1"/>
              <a:t>normálních</a:t>
            </a:r>
            <a:r>
              <a:rPr lang="en-GB" dirty="0"/>
              <a:t> </a:t>
            </a:r>
            <a:r>
              <a:rPr lang="en-GB" dirty="0" err="1"/>
              <a:t>okolností</a:t>
            </a:r>
            <a:r>
              <a:rPr lang="en-GB" dirty="0"/>
              <a:t> „</a:t>
            </a:r>
            <a:r>
              <a:rPr lang="en-GB" dirty="0" err="1"/>
              <a:t>dozrávají</a:t>
            </a:r>
            <a:r>
              <a:rPr lang="en-GB" dirty="0"/>
              <a:t>“ </a:t>
            </a:r>
            <a:r>
              <a:rPr lang="en-GB" dirty="0" err="1"/>
              <a:t>během</a:t>
            </a:r>
            <a:r>
              <a:rPr lang="en-GB" dirty="0"/>
              <a:t> </a:t>
            </a:r>
            <a:r>
              <a:rPr lang="en-GB" dirty="0" err="1"/>
              <a:t>takto</a:t>
            </a:r>
            <a:r>
              <a:rPr lang="en-GB" dirty="0"/>
              <a:t> </a:t>
            </a:r>
            <a:r>
              <a:rPr lang="en-GB" dirty="0" err="1"/>
              <a:t>vzniklé</a:t>
            </a:r>
            <a:r>
              <a:rPr lang="en-GB" dirty="0"/>
              <a:t> </a:t>
            </a:r>
            <a:r>
              <a:rPr lang="en-GB" dirty="0" err="1"/>
              <a:t>časové</a:t>
            </a:r>
            <a:r>
              <a:rPr lang="en-GB" dirty="0"/>
              <a:t> </a:t>
            </a:r>
            <a:r>
              <a:rPr lang="en-GB" dirty="0" err="1"/>
              <a:t>mezery</a:t>
            </a:r>
            <a:r>
              <a:rPr lang="en-GB" dirty="0"/>
              <a:t> </a:t>
            </a:r>
            <a:r>
              <a:rPr lang="en-GB" dirty="0" err="1"/>
              <a:t>jiné</a:t>
            </a:r>
            <a:r>
              <a:rPr lang="en-GB" dirty="0"/>
              <a:t> </a:t>
            </a:r>
            <a:r>
              <a:rPr lang="en-GB" dirty="0" err="1"/>
              <a:t>investice</a:t>
            </a:r>
            <a:r>
              <a:rPr lang="en-GB" dirty="0"/>
              <a:t> a </a:t>
            </a:r>
            <a:r>
              <a:rPr lang="en-GB" dirty="0" err="1"/>
              <a:t>jejich</a:t>
            </a:r>
            <a:r>
              <a:rPr lang="en-GB" dirty="0"/>
              <a:t> </a:t>
            </a:r>
            <a:r>
              <a:rPr lang="en-GB" dirty="0" err="1"/>
              <a:t>produkty</a:t>
            </a:r>
            <a:r>
              <a:rPr lang="en-GB" dirty="0"/>
              <a:t> </a:t>
            </a:r>
            <a:r>
              <a:rPr lang="en-GB" dirty="0" err="1"/>
              <a:t>zaplňují</a:t>
            </a:r>
            <a:r>
              <a:rPr lang="en-GB" dirty="0"/>
              <a:t> </a:t>
            </a:r>
            <a:r>
              <a:rPr lang="en-GB" dirty="0" err="1"/>
              <a:t>potenciální</a:t>
            </a:r>
            <a:r>
              <a:rPr lang="en-GB" dirty="0"/>
              <a:t> </a:t>
            </a:r>
            <a:r>
              <a:rPr lang="en-GB" dirty="0" err="1"/>
              <a:t>inflační</a:t>
            </a:r>
            <a:r>
              <a:rPr lang="en-GB" dirty="0"/>
              <a:t> </a:t>
            </a:r>
            <a:r>
              <a:rPr lang="en-GB" dirty="0" err="1"/>
              <a:t>mezeru</a:t>
            </a:r>
            <a:r>
              <a:rPr lang="en-GB" dirty="0"/>
              <a:t>. „</a:t>
            </a:r>
            <a:r>
              <a:rPr lang="en-GB" dirty="0" err="1"/>
              <a:t>Investiční</a:t>
            </a:r>
            <a:r>
              <a:rPr lang="en-GB" dirty="0"/>
              <a:t> </a:t>
            </a:r>
            <a:r>
              <a:rPr lang="en-GB" dirty="0" err="1"/>
              <a:t>horečka</a:t>
            </a:r>
            <a:r>
              <a:rPr lang="en-GB" dirty="0"/>
              <a:t>“ </a:t>
            </a:r>
            <a:r>
              <a:rPr lang="en-GB" dirty="0" err="1"/>
              <a:t>charakterizována</a:t>
            </a:r>
            <a:r>
              <a:rPr lang="en-GB" dirty="0"/>
              <a:t> </a:t>
            </a:r>
            <a:r>
              <a:rPr lang="en-GB" dirty="0" err="1"/>
              <a:t>mimořádně</a:t>
            </a:r>
            <a:r>
              <a:rPr lang="en-GB" dirty="0"/>
              <a:t> </a:t>
            </a:r>
            <a:r>
              <a:rPr lang="en-GB" dirty="0" err="1"/>
              <a:t>vysokou</a:t>
            </a:r>
            <a:r>
              <a:rPr lang="en-GB" dirty="0"/>
              <a:t> </a:t>
            </a:r>
            <a:r>
              <a:rPr lang="en-GB" dirty="0" err="1"/>
              <a:t>investiční</a:t>
            </a:r>
            <a:r>
              <a:rPr lang="en-GB" dirty="0"/>
              <a:t> </a:t>
            </a:r>
            <a:r>
              <a:rPr lang="en-GB" dirty="0" err="1"/>
              <a:t>aktivitou</a:t>
            </a:r>
            <a:r>
              <a:rPr lang="en-GB" dirty="0"/>
              <a:t> </a:t>
            </a:r>
            <a:r>
              <a:rPr lang="en-GB" dirty="0" err="1"/>
              <a:t>však</a:t>
            </a:r>
            <a:r>
              <a:rPr lang="en-GB" dirty="0"/>
              <a:t> </a:t>
            </a:r>
            <a:r>
              <a:rPr lang="en-GB" dirty="0" err="1"/>
              <a:t>může</a:t>
            </a:r>
            <a:r>
              <a:rPr lang="en-GB" dirty="0"/>
              <a:t> </a:t>
            </a:r>
            <a:r>
              <a:rPr lang="en-GB" dirty="0" err="1"/>
              <a:t>nesoulad</a:t>
            </a:r>
            <a:r>
              <a:rPr lang="en-GB" dirty="0"/>
              <a:t> AD a AS </a:t>
            </a:r>
            <a:r>
              <a:rPr lang="en-GB" dirty="0" err="1"/>
              <a:t>vyvolat</a:t>
            </a:r>
            <a:r>
              <a:rPr lang="en-GB" dirty="0"/>
              <a:t>. •</a:t>
            </a:r>
            <a:r>
              <a:rPr lang="en-GB" dirty="0" err="1"/>
              <a:t>Zatímco</a:t>
            </a:r>
            <a:r>
              <a:rPr lang="en-GB" dirty="0"/>
              <a:t> </a:t>
            </a:r>
            <a:r>
              <a:rPr lang="en-GB" dirty="0" err="1"/>
              <a:t>výše</a:t>
            </a:r>
            <a:r>
              <a:rPr lang="en-GB" dirty="0"/>
              <a:t> </a:t>
            </a:r>
            <a:r>
              <a:rPr lang="en-GB" dirty="0" err="1"/>
              <a:t>uvedený</a:t>
            </a:r>
            <a:r>
              <a:rPr lang="en-GB" dirty="0"/>
              <a:t> </a:t>
            </a:r>
            <a:r>
              <a:rPr lang="en-GB" dirty="0" err="1"/>
              <a:t>potenciální</a:t>
            </a:r>
            <a:r>
              <a:rPr lang="en-GB" dirty="0"/>
              <a:t> </a:t>
            </a:r>
            <a:r>
              <a:rPr lang="en-GB" dirty="0" err="1"/>
              <a:t>inflační</a:t>
            </a:r>
            <a:r>
              <a:rPr lang="en-GB" dirty="0"/>
              <a:t> </a:t>
            </a:r>
            <a:r>
              <a:rPr lang="en-GB" dirty="0" err="1"/>
              <a:t>impulz</a:t>
            </a:r>
            <a:r>
              <a:rPr lang="en-GB" dirty="0"/>
              <a:t> </a:t>
            </a:r>
            <a:r>
              <a:rPr lang="en-GB" dirty="0" err="1"/>
              <a:t>vyplývá</a:t>
            </a:r>
            <a:r>
              <a:rPr lang="en-GB" dirty="0"/>
              <a:t> </a:t>
            </a:r>
            <a:r>
              <a:rPr lang="en-GB" dirty="0" err="1"/>
              <a:t>spíše</a:t>
            </a:r>
            <a:r>
              <a:rPr lang="en-GB" dirty="0"/>
              <a:t> z </a:t>
            </a:r>
            <a:r>
              <a:rPr lang="en-GB" dirty="0" err="1"/>
              <a:t>desynchronizace</a:t>
            </a:r>
            <a:r>
              <a:rPr lang="en-GB" dirty="0"/>
              <a:t> </a:t>
            </a:r>
            <a:r>
              <a:rPr lang="en-GB" dirty="0" err="1"/>
              <a:t>rozdílných</a:t>
            </a:r>
            <a:r>
              <a:rPr lang="en-GB" dirty="0"/>
              <a:t> </a:t>
            </a:r>
            <a:r>
              <a:rPr lang="en-GB" dirty="0" err="1"/>
              <a:t>efektů</a:t>
            </a:r>
            <a:r>
              <a:rPr lang="en-GB" dirty="0"/>
              <a:t> </a:t>
            </a:r>
            <a:r>
              <a:rPr lang="en-GB" dirty="0" err="1"/>
              <a:t>investic</a:t>
            </a:r>
            <a:r>
              <a:rPr lang="en-GB" dirty="0"/>
              <a:t>, </a:t>
            </a:r>
            <a:r>
              <a:rPr lang="en-GB" dirty="0" err="1"/>
              <a:t>plyne</a:t>
            </a:r>
            <a:r>
              <a:rPr lang="en-GB" dirty="0"/>
              <a:t> </a:t>
            </a:r>
            <a:r>
              <a:rPr lang="en-GB" dirty="0" err="1"/>
              <a:t>další</a:t>
            </a:r>
            <a:r>
              <a:rPr lang="en-GB" dirty="0"/>
              <a:t> </a:t>
            </a:r>
            <a:r>
              <a:rPr lang="en-GB" dirty="0" err="1"/>
              <a:t>možný</a:t>
            </a:r>
            <a:r>
              <a:rPr lang="en-GB" dirty="0"/>
              <a:t> </a:t>
            </a:r>
            <a:r>
              <a:rPr lang="en-GB" dirty="0" err="1"/>
              <a:t>inflacitvorný</a:t>
            </a:r>
            <a:r>
              <a:rPr lang="en-GB" dirty="0"/>
              <a:t> </a:t>
            </a:r>
            <a:r>
              <a:rPr lang="en-GB" dirty="0" err="1"/>
              <a:t>faktor</a:t>
            </a:r>
            <a:r>
              <a:rPr lang="en-GB" dirty="0"/>
              <a:t> z </a:t>
            </a:r>
            <a:r>
              <a:rPr lang="en-GB" dirty="0" err="1"/>
              <a:t>porušení</a:t>
            </a:r>
            <a:r>
              <a:rPr lang="en-GB" dirty="0"/>
              <a:t> </a:t>
            </a:r>
            <a:r>
              <a:rPr lang="en-GB" dirty="0" err="1"/>
              <a:t>předpokladů</a:t>
            </a:r>
            <a:r>
              <a:rPr lang="en-GB" dirty="0"/>
              <a:t> </a:t>
            </a:r>
            <a:r>
              <a:rPr lang="en-GB" dirty="0" err="1"/>
              <a:t>makroekonomické</a:t>
            </a:r>
            <a:r>
              <a:rPr lang="en-GB" dirty="0"/>
              <a:t> </a:t>
            </a:r>
            <a:r>
              <a:rPr lang="en-GB" dirty="0" err="1"/>
              <a:t>rovnováhy</a:t>
            </a:r>
            <a:r>
              <a:rPr lang="en-GB" dirty="0"/>
              <a:t>. </a:t>
            </a:r>
            <a:r>
              <a:rPr lang="en-GB" dirty="0" err="1"/>
              <a:t>Dle</a:t>
            </a:r>
            <a:r>
              <a:rPr lang="en-GB" dirty="0"/>
              <a:t> </a:t>
            </a:r>
            <a:r>
              <a:rPr lang="en-GB" dirty="0" err="1"/>
              <a:t>základních</a:t>
            </a:r>
            <a:r>
              <a:rPr lang="en-GB" dirty="0"/>
              <a:t> </a:t>
            </a:r>
            <a:r>
              <a:rPr lang="en-GB" dirty="0" err="1"/>
              <a:t>Keynesových</a:t>
            </a:r>
            <a:r>
              <a:rPr lang="en-GB" dirty="0"/>
              <a:t> </a:t>
            </a:r>
            <a:r>
              <a:rPr lang="en-GB" dirty="0" err="1"/>
              <a:t>rovnic</a:t>
            </a:r>
            <a:r>
              <a:rPr lang="en-GB" dirty="0"/>
              <a:t> je </a:t>
            </a:r>
            <a:r>
              <a:rPr lang="en-GB" dirty="0" err="1"/>
              <a:t>předpokladem</a:t>
            </a:r>
            <a:r>
              <a:rPr lang="en-GB" dirty="0"/>
              <a:t> </a:t>
            </a:r>
            <a:r>
              <a:rPr lang="en-GB" dirty="0" err="1"/>
              <a:t>makroekonomické</a:t>
            </a:r>
            <a:r>
              <a:rPr lang="en-GB" dirty="0"/>
              <a:t> </a:t>
            </a:r>
            <a:r>
              <a:rPr lang="en-GB" dirty="0" err="1"/>
              <a:t>rovnováhy</a:t>
            </a:r>
            <a:r>
              <a:rPr lang="en-GB" dirty="0"/>
              <a:t> </a:t>
            </a:r>
            <a:r>
              <a:rPr lang="en-GB" dirty="0" err="1"/>
              <a:t>rovnost</a:t>
            </a:r>
            <a:r>
              <a:rPr lang="en-GB" dirty="0"/>
              <a:t> </a:t>
            </a:r>
            <a:r>
              <a:rPr lang="en-GB" dirty="0" err="1"/>
              <a:t>investic</a:t>
            </a:r>
            <a:r>
              <a:rPr lang="en-GB" dirty="0"/>
              <a:t> a </a:t>
            </a:r>
            <a:r>
              <a:rPr lang="en-GB" dirty="0" err="1"/>
              <a:t>úspor</a:t>
            </a:r>
            <a:r>
              <a:rPr lang="en-GB" dirty="0"/>
              <a:t>. Je-li v </a:t>
            </a:r>
            <a:r>
              <a:rPr lang="en-GB" dirty="0" err="1"/>
              <a:t>ekonomice</a:t>
            </a:r>
            <a:r>
              <a:rPr lang="en-GB" dirty="0"/>
              <a:t> </a:t>
            </a:r>
            <a:r>
              <a:rPr lang="en-GB" dirty="0" err="1"/>
              <a:t>více</a:t>
            </a:r>
            <a:r>
              <a:rPr lang="en-GB" dirty="0"/>
              <a:t> </a:t>
            </a:r>
            <a:r>
              <a:rPr lang="en-GB" dirty="0" err="1"/>
              <a:t>investováno</a:t>
            </a:r>
            <a:r>
              <a:rPr lang="en-GB" dirty="0"/>
              <a:t> </a:t>
            </a:r>
            <a:r>
              <a:rPr lang="en-GB" dirty="0" err="1"/>
              <a:t>než</a:t>
            </a:r>
            <a:r>
              <a:rPr lang="en-GB" dirty="0"/>
              <a:t> </a:t>
            </a:r>
            <a:r>
              <a:rPr lang="en-GB" dirty="0" err="1"/>
              <a:t>uspořeno</a:t>
            </a:r>
            <a:r>
              <a:rPr lang="en-GB" dirty="0"/>
              <a:t>, </a:t>
            </a:r>
            <a:r>
              <a:rPr lang="en-GB" dirty="0" err="1"/>
              <a:t>povede</a:t>
            </a:r>
            <a:r>
              <a:rPr lang="en-GB" dirty="0"/>
              <a:t> </a:t>
            </a:r>
            <a:r>
              <a:rPr lang="en-GB" dirty="0" err="1"/>
              <a:t>přebytek</a:t>
            </a:r>
            <a:r>
              <a:rPr lang="en-GB" dirty="0"/>
              <a:t> </a:t>
            </a:r>
            <a:r>
              <a:rPr lang="en-GB" dirty="0" err="1"/>
              <a:t>poptávky</a:t>
            </a:r>
            <a:r>
              <a:rPr lang="en-GB" dirty="0"/>
              <a:t> k </a:t>
            </a:r>
            <a:r>
              <a:rPr lang="en-GB" dirty="0" err="1"/>
              <a:t>růstu</a:t>
            </a:r>
            <a:r>
              <a:rPr lang="en-GB" dirty="0"/>
              <a:t> cen. •</a:t>
            </a:r>
            <a:r>
              <a:rPr lang="en-GB" dirty="0" err="1"/>
              <a:t>Inflačně</a:t>
            </a:r>
            <a:r>
              <a:rPr lang="en-GB" dirty="0"/>
              <a:t> </a:t>
            </a:r>
            <a:r>
              <a:rPr lang="en-GB" dirty="0" err="1"/>
              <a:t>působí</a:t>
            </a:r>
            <a:r>
              <a:rPr lang="en-GB" dirty="0"/>
              <a:t> </a:t>
            </a:r>
            <a:r>
              <a:rPr lang="en-GB" dirty="0" err="1"/>
              <a:t>přílišná</a:t>
            </a:r>
            <a:r>
              <a:rPr lang="en-GB" dirty="0"/>
              <a:t> </a:t>
            </a:r>
            <a:r>
              <a:rPr lang="en-GB" dirty="0" err="1"/>
              <a:t>úvěrová</a:t>
            </a:r>
            <a:r>
              <a:rPr lang="en-GB" dirty="0"/>
              <a:t> </a:t>
            </a:r>
            <a:r>
              <a:rPr lang="en-GB" dirty="0" err="1"/>
              <a:t>emise</a:t>
            </a:r>
            <a:r>
              <a:rPr lang="en-GB" dirty="0"/>
              <a:t>, </a:t>
            </a:r>
            <a:r>
              <a:rPr lang="en-GB" dirty="0" err="1"/>
              <a:t>která</a:t>
            </a:r>
            <a:r>
              <a:rPr lang="en-GB" dirty="0"/>
              <a:t> </a:t>
            </a:r>
            <a:r>
              <a:rPr lang="en-GB" dirty="0" err="1"/>
              <a:t>předstihuje</a:t>
            </a:r>
            <a:r>
              <a:rPr lang="en-GB" dirty="0"/>
              <a:t> </a:t>
            </a:r>
            <a:r>
              <a:rPr lang="en-GB" dirty="0" err="1"/>
              <a:t>růst</a:t>
            </a:r>
            <a:r>
              <a:rPr lang="en-GB" dirty="0"/>
              <a:t> </a:t>
            </a:r>
            <a:r>
              <a:rPr lang="en-GB" dirty="0" err="1"/>
              <a:t>potenciálního</a:t>
            </a:r>
            <a:r>
              <a:rPr lang="en-GB" dirty="0"/>
              <a:t> </a:t>
            </a:r>
            <a:r>
              <a:rPr lang="en-GB" dirty="0" err="1"/>
              <a:t>produktu</a:t>
            </a:r>
            <a:r>
              <a:rPr lang="en-GB" dirty="0"/>
              <a:t> </a:t>
            </a:r>
            <a:r>
              <a:rPr lang="en-GB" dirty="0" err="1"/>
              <a:t>ekonomiky</a:t>
            </a:r>
            <a:r>
              <a:rPr lang="en-GB" dirty="0"/>
              <a:t>. •</a:t>
            </a:r>
            <a:r>
              <a:rPr lang="en-GB" dirty="0" err="1"/>
              <a:t>Inflační</a:t>
            </a:r>
            <a:r>
              <a:rPr lang="en-GB" dirty="0"/>
              <a:t> </a:t>
            </a:r>
            <a:r>
              <a:rPr lang="en-GB" dirty="0" err="1"/>
              <a:t>tlaky</a:t>
            </a:r>
            <a:r>
              <a:rPr lang="en-GB" dirty="0"/>
              <a:t> </a:t>
            </a:r>
            <a:r>
              <a:rPr lang="en-GB" dirty="0" err="1"/>
              <a:t>může</a:t>
            </a:r>
            <a:r>
              <a:rPr lang="en-GB" dirty="0"/>
              <a:t> </a:t>
            </a:r>
            <a:r>
              <a:rPr lang="en-GB" dirty="0" err="1"/>
              <a:t>vyvolat</a:t>
            </a:r>
            <a:r>
              <a:rPr lang="en-GB" dirty="0"/>
              <a:t> </a:t>
            </a:r>
            <a:r>
              <a:rPr lang="en-GB" dirty="0" err="1"/>
              <a:t>nárazové</a:t>
            </a:r>
            <a:r>
              <a:rPr lang="en-GB" dirty="0"/>
              <a:t> </a:t>
            </a:r>
            <a:r>
              <a:rPr lang="en-GB" dirty="0" err="1"/>
              <a:t>použití</a:t>
            </a:r>
            <a:r>
              <a:rPr lang="en-GB" dirty="0"/>
              <a:t> </a:t>
            </a:r>
            <a:r>
              <a:rPr lang="en-GB" dirty="0" err="1"/>
              <a:t>dříve</a:t>
            </a:r>
            <a:r>
              <a:rPr lang="en-GB" dirty="0"/>
              <a:t> </a:t>
            </a:r>
            <a:r>
              <a:rPr lang="en-GB" dirty="0" err="1"/>
              <a:t>vytvořených</a:t>
            </a:r>
            <a:r>
              <a:rPr lang="en-GB" dirty="0"/>
              <a:t> </a:t>
            </a:r>
            <a:r>
              <a:rPr lang="en-GB" dirty="0" err="1"/>
              <a:t>úspor</a:t>
            </a:r>
            <a:r>
              <a:rPr lang="en-GB" dirty="0"/>
              <a:t> </a:t>
            </a:r>
            <a:r>
              <a:rPr lang="en-GB" dirty="0" err="1"/>
              <a:t>domácností</a:t>
            </a:r>
            <a:r>
              <a:rPr lang="en-GB" dirty="0"/>
              <a:t> a </a:t>
            </a:r>
            <a:r>
              <a:rPr lang="en-GB" dirty="0" err="1"/>
              <a:t>firem</a:t>
            </a:r>
            <a:r>
              <a:rPr lang="en-GB" dirty="0"/>
              <a:t>. </a:t>
            </a:r>
            <a:r>
              <a:rPr lang="en-GB" dirty="0" err="1"/>
              <a:t>Tím</a:t>
            </a:r>
            <a:r>
              <a:rPr lang="en-GB" dirty="0"/>
              <a:t> se „</a:t>
            </a:r>
            <a:r>
              <a:rPr lang="en-GB" dirty="0" err="1"/>
              <a:t>skokově</a:t>
            </a:r>
            <a:r>
              <a:rPr lang="en-GB" dirty="0"/>
              <a:t>“ </a:t>
            </a:r>
            <a:r>
              <a:rPr lang="en-GB" dirty="0" err="1"/>
              <a:t>zvýší</a:t>
            </a:r>
            <a:r>
              <a:rPr lang="en-GB" dirty="0"/>
              <a:t> </a:t>
            </a:r>
            <a:r>
              <a:rPr lang="en-GB" dirty="0" err="1"/>
              <a:t>poptávka</a:t>
            </a:r>
            <a:r>
              <a:rPr lang="en-GB" dirty="0"/>
              <a:t>, </a:t>
            </a:r>
            <a:r>
              <a:rPr lang="en-GB" dirty="0" err="1"/>
              <a:t>které</a:t>
            </a:r>
            <a:r>
              <a:rPr lang="en-GB" dirty="0"/>
              <a:t> se v </a:t>
            </a:r>
            <a:r>
              <a:rPr lang="en-GB" dirty="0" err="1"/>
              <a:t>krátkém</a:t>
            </a:r>
            <a:r>
              <a:rPr lang="en-GB" dirty="0"/>
              <a:t> </a:t>
            </a:r>
            <a:r>
              <a:rPr lang="en-GB" dirty="0" err="1"/>
              <a:t>období</a:t>
            </a:r>
            <a:r>
              <a:rPr lang="en-GB" dirty="0"/>
              <a:t> </a:t>
            </a:r>
            <a:r>
              <a:rPr lang="en-GB" dirty="0" err="1"/>
              <a:t>není</a:t>
            </a:r>
            <a:r>
              <a:rPr lang="en-GB" dirty="0"/>
              <a:t> </a:t>
            </a:r>
            <a:r>
              <a:rPr lang="en-GB" dirty="0" err="1"/>
              <a:t>schopna</a:t>
            </a:r>
            <a:r>
              <a:rPr lang="en-GB" dirty="0"/>
              <a:t> </a:t>
            </a:r>
            <a:r>
              <a:rPr lang="en-GB" dirty="0" err="1"/>
              <a:t>nabídka</a:t>
            </a:r>
            <a:r>
              <a:rPr lang="en-GB" dirty="0"/>
              <a:t> </a:t>
            </a:r>
            <a:r>
              <a:rPr lang="en-GB" dirty="0" err="1"/>
              <a:t>přizpůsobit</a:t>
            </a:r>
            <a:r>
              <a:rPr lang="en-GB" dirty="0"/>
              <a:t>, a </a:t>
            </a:r>
            <a:r>
              <a:rPr lang="en-GB" dirty="0" err="1"/>
              <a:t>nastává</a:t>
            </a:r>
            <a:r>
              <a:rPr lang="en-GB" dirty="0"/>
              <a:t> proto </a:t>
            </a:r>
            <a:r>
              <a:rPr lang="en-GB" dirty="0" err="1"/>
              <a:t>cenové</a:t>
            </a:r>
            <a:r>
              <a:rPr lang="en-GB" dirty="0"/>
              <a:t> </a:t>
            </a:r>
            <a:r>
              <a:rPr lang="en-GB" dirty="0" err="1"/>
              <a:t>vyrovnání</a:t>
            </a:r>
            <a:r>
              <a:rPr lang="en-GB" dirty="0"/>
              <a:t> </a:t>
            </a:r>
            <a:r>
              <a:rPr lang="en-GB" dirty="0" err="1"/>
              <a:t>nerovnováhy</a:t>
            </a:r>
            <a:r>
              <a:rPr lang="en-GB" dirty="0"/>
              <a:t>. </a:t>
            </a:r>
            <a:r>
              <a:rPr lang="en-GB" dirty="0" err="1"/>
              <a:t>Radikální</a:t>
            </a:r>
            <a:r>
              <a:rPr lang="en-GB" dirty="0"/>
              <a:t> </a:t>
            </a:r>
            <a:r>
              <a:rPr lang="en-GB" dirty="0" err="1"/>
              <a:t>vzedmutí</a:t>
            </a: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en-GB" dirty="0" err="1"/>
              <a:t>Poptávkově-inflační</a:t>
            </a:r>
            <a:r>
              <a:rPr lang="en-GB" dirty="0"/>
              <a:t> </a:t>
            </a:r>
            <a:r>
              <a:rPr lang="en-GB" dirty="0" err="1"/>
              <a:t>vliv</a:t>
            </a:r>
            <a:r>
              <a:rPr lang="en-GB" dirty="0"/>
              <a:t> </a:t>
            </a:r>
            <a:r>
              <a:rPr lang="en-GB" dirty="0" err="1"/>
              <a:t>může</a:t>
            </a:r>
            <a:r>
              <a:rPr lang="en-GB" dirty="0"/>
              <a:t> </a:t>
            </a:r>
            <a:r>
              <a:rPr lang="en-GB" dirty="0" err="1"/>
              <a:t>mít</a:t>
            </a:r>
            <a:r>
              <a:rPr lang="en-GB" dirty="0"/>
              <a:t> </a:t>
            </a:r>
            <a:r>
              <a:rPr lang="en-GB" dirty="0" err="1"/>
              <a:t>výrazné</a:t>
            </a:r>
            <a:r>
              <a:rPr lang="en-GB" dirty="0"/>
              <a:t> </a:t>
            </a:r>
            <a:r>
              <a:rPr lang="en-GB" dirty="0" err="1"/>
              <a:t>vzedmutí</a:t>
            </a:r>
            <a:r>
              <a:rPr lang="en-GB" dirty="0"/>
              <a:t> </a:t>
            </a:r>
            <a:r>
              <a:rPr lang="en-GB" dirty="0" err="1"/>
              <a:t>vlny</a:t>
            </a:r>
            <a:r>
              <a:rPr lang="en-GB" dirty="0"/>
              <a:t> </a:t>
            </a:r>
            <a:r>
              <a:rPr lang="en-GB" dirty="0" err="1"/>
              <a:t>velkorozměrných</a:t>
            </a:r>
            <a:r>
              <a:rPr lang="en-GB" dirty="0"/>
              <a:t> a </a:t>
            </a:r>
            <a:r>
              <a:rPr lang="en-GB" dirty="0" err="1"/>
              <a:t>zdlouhavých</a:t>
            </a:r>
            <a:r>
              <a:rPr lang="en-GB" dirty="0"/>
              <a:t> </a:t>
            </a:r>
            <a:r>
              <a:rPr lang="en-GB" dirty="0" err="1"/>
              <a:t>investičních</a:t>
            </a:r>
            <a:r>
              <a:rPr lang="en-GB" dirty="0"/>
              <a:t> </a:t>
            </a:r>
            <a:r>
              <a:rPr lang="en-GB" dirty="0" err="1"/>
              <a:t>akcí</a:t>
            </a:r>
            <a:r>
              <a:rPr lang="en-GB" dirty="0"/>
              <a:t>. </a:t>
            </a:r>
            <a:r>
              <a:rPr lang="en-GB" dirty="0" err="1"/>
              <a:t>Zatímco</a:t>
            </a:r>
            <a:r>
              <a:rPr lang="en-GB" dirty="0"/>
              <a:t> </a:t>
            </a:r>
            <a:r>
              <a:rPr lang="en-GB" dirty="0" err="1"/>
              <a:t>důchodotvorný</a:t>
            </a:r>
            <a:r>
              <a:rPr lang="en-GB" dirty="0"/>
              <a:t> </a:t>
            </a:r>
            <a:r>
              <a:rPr lang="en-GB" dirty="0" err="1"/>
              <a:t>účinek</a:t>
            </a:r>
            <a:r>
              <a:rPr lang="en-GB" dirty="0"/>
              <a:t> </a:t>
            </a:r>
            <a:r>
              <a:rPr lang="en-GB" dirty="0" err="1"/>
              <a:t>investic</a:t>
            </a:r>
            <a:r>
              <a:rPr lang="en-GB" dirty="0"/>
              <a:t> se </a:t>
            </a:r>
            <a:r>
              <a:rPr lang="en-GB" dirty="0" err="1"/>
              <a:t>dostavuje</a:t>
            </a:r>
            <a:r>
              <a:rPr lang="en-GB" dirty="0"/>
              <a:t> </a:t>
            </a:r>
            <a:r>
              <a:rPr lang="en-GB" dirty="0" err="1"/>
              <a:t>okamžitě</a:t>
            </a:r>
            <a:r>
              <a:rPr lang="en-GB" dirty="0"/>
              <a:t> a </a:t>
            </a:r>
            <a:r>
              <a:rPr lang="en-GB" dirty="0" err="1"/>
              <a:t>vyvolává</a:t>
            </a:r>
            <a:r>
              <a:rPr lang="en-GB" dirty="0"/>
              <a:t> </a:t>
            </a:r>
            <a:r>
              <a:rPr lang="en-GB" dirty="0" err="1"/>
              <a:t>poptávku</a:t>
            </a:r>
            <a:r>
              <a:rPr lang="en-GB" dirty="0"/>
              <a:t>, </a:t>
            </a:r>
            <a:r>
              <a:rPr lang="en-GB" dirty="0" err="1"/>
              <a:t>kapacitotvorný</a:t>
            </a:r>
            <a:r>
              <a:rPr lang="en-GB" dirty="0"/>
              <a:t> </a:t>
            </a:r>
            <a:r>
              <a:rPr lang="en-GB" dirty="0" err="1"/>
              <a:t>účinek</a:t>
            </a:r>
            <a:r>
              <a:rPr lang="en-GB" dirty="0"/>
              <a:t>, </a:t>
            </a:r>
            <a:r>
              <a:rPr lang="en-GB" dirty="0" err="1"/>
              <a:t>tzn</a:t>
            </a:r>
            <a:r>
              <a:rPr lang="en-GB" dirty="0"/>
              <a:t>. </a:t>
            </a:r>
            <a:r>
              <a:rPr lang="en-GB" dirty="0" err="1"/>
              <a:t>zvýšení</a:t>
            </a:r>
            <a:r>
              <a:rPr lang="en-GB" dirty="0"/>
              <a:t> </a:t>
            </a:r>
            <a:r>
              <a:rPr lang="en-GB" dirty="0" err="1"/>
              <a:t>nabídky</a:t>
            </a:r>
            <a:r>
              <a:rPr lang="en-GB" dirty="0"/>
              <a:t>, se </a:t>
            </a:r>
            <a:r>
              <a:rPr lang="en-GB" dirty="0" err="1"/>
              <a:t>dostavuje</a:t>
            </a:r>
            <a:r>
              <a:rPr lang="en-GB" dirty="0"/>
              <a:t> se </a:t>
            </a:r>
            <a:r>
              <a:rPr lang="en-GB" dirty="0" err="1"/>
              <a:t>zpožděním</a:t>
            </a:r>
            <a:r>
              <a:rPr lang="en-GB" dirty="0"/>
              <a:t>, </a:t>
            </a:r>
            <a:r>
              <a:rPr lang="en-GB" dirty="0" err="1"/>
              <a:t>někdy</a:t>
            </a:r>
            <a:r>
              <a:rPr lang="en-GB" dirty="0"/>
              <a:t> </a:t>
            </a:r>
            <a:r>
              <a:rPr lang="en-GB" dirty="0" err="1"/>
              <a:t>až</a:t>
            </a:r>
            <a:r>
              <a:rPr lang="en-GB" dirty="0"/>
              <a:t> </a:t>
            </a:r>
            <a:r>
              <a:rPr lang="en-GB" dirty="0" err="1"/>
              <a:t>několikaletým</a:t>
            </a:r>
            <a:r>
              <a:rPr lang="en-GB" dirty="0"/>
              <a:t>. Za </a:t>
            </a:r>
            <a:r>
              <a:rPr lang="en-GB" dirty="0" err="1"/>
              <a:t>normálních</a:t>
            </a:r>
            <a:r>
              <a:rPr lang="en-GB" dirty="0"/>
              <a:t> </a:t>
            </a:r>
            <a:r>
              <a:rPr lang="en-GB" dirty="0" err="1"/>
              <a:t>okolností</a:t>
            </a:r>
            <a:r>
              <a:rPr lang="en-GB" dirty="0"/>
              <a:t> „</a:t>
            </a:r>
            <a:r>
              <a:rPr lang="en-GB" dirty="0" err="1"/>
              <a:t>dozrávají</a:t>
            </a:r>
            <a:r>
              <a:rPr lang="en-GB" dirty="0"/>
              <a:t>“ </a:t>
            </a:r>
            <a:r>
              <a:rPr lang="en-GB" dirty="0" err="1"/>
              <a:t>během</a:t>
            </a:r>
            <a:r>
              <a:rPr lang="en-GB" dirty="0"/>
              <a:t> </a:t>
            </a:r>
            <a:r>
              <a:rPr lang="en-GB" dirty="0" err="1"/>
              <a:t>takto</a:t>
            </a:r>
            <a:r>
              <a:rPr lang="en-GB" dirty="0"/>
              <a:t> </a:t>
            </a:r>
            <a:r>
              <a:rPr lang="en-GB" dirty="0" err="1"/>
              <a:t>vzniklé</a:t>
            </a:r>
            <a:r>
              <a:rPr lang="en-GB" dirty="0"/>
              <a:t> </a:t>
            </a:r>
            <a:r>
              <a:rPr lang="en-GB" dirty="0" err="1"/>
              <a:t>časové</a:t>
            </a:r>
            <a:r>
              <a:rPr lang="en-GB" dirty="0"/>
              <a:t> </a:t>
            </a:r>
            <a:r>
              <a:rPr lang="en-GB" dirty="0" err="1"/>
              <a:t>mezery</a:t>
            </a:r>
            <a:r>
              <a:rPr lang="en-GB" dirty="0"/>
              <a:t> </a:t>
            </a:r>
            <a:r>
              <a:rPr lang="en-GB" dirty="0" err="1"/>
              <a:t>jiné</a:t>
            </a:r>
            <a:r>
              <a:rPr lang="en-GB" dirty="0"/>
              <a:t> </a:t>
            </a:r>
            <a:r>
              <a:rPr lang="en-GB" dirty="0" err="1"/>
              <a:t>investice</a:t>
            </a:r>
            <a:r>
              <a:rPr lang="en-GB" dirty="0"/>
              <a:t> a </a:t>
            </a:r>
            <a:r>
              <a:rPr lang="en-GB" dirty="0" err="1"/>
              <a:t>jejich</a:t>
            </a:r>
            <a:r>
              <a:rPr lang="en-GB" dirty="0"/>
              <a:t> </a:t>
            </a:r>
            <a:r>
              <a:rPr lang="en-GB" dirty="0" err="1"/>
              <a:t>produkty</a:t>
            </a:r>
            <a:r>
              <a:rPr lang="en-GB" dirty="0"/>
              <a:t> </a:t>
            </a:r>
            <a:r>
              <a:rPr lang="en-GB" dirty="0" err="1"/>
              <a:t>zaplňují</a:t>
            </a:r>
            <a:r>
              <a:rPr lang="en-GB" dirty="0"/>
              <a:t> </a:t>
            </a:r>
            <a:r>
              <a:rPr lang="en-GB" dirty="0" err="1"/>
              <a:t>potenciální</a:t>
            </a:r>
            <a:r>
              <a:rPr lang="en-GB" dirty="0"/>
              <a:t> </a:t>
            </a:r>
            <a:r>
              <a:rPr lang="en-GB" dirty="0" err="1"/>
              <a:t>inflační</a:t>
            </a:r>
            <a:r>
              <a:rPr lang="en-GB" dirty="0"/>
              <a:t> </a:t>
            </a:r>
            <a:r>
              <a:rPr lang="en-GB" dirty="0" err="1"/>
              <a:t>mezeru</a:t>
            </a:r>
            <a:r>
              <a:rPr lang="en-GB" dirty="0"/>
              <a:t>. „</a:t>
            </a:r>
            <a:r>
              <a:rPr lang="en-GB" dirty="0" err="1"/>
              <a:t>Investiční</a:t>
            </a:r>
            <a:r>
              <a:rPr lang="en-GB" dirty="0"/>
              <a:t> </a:t>
            </a:r>
            <a:r>
              <a:rPr lang="en-GB" dirty="0" err="1"/>
              <a:t>horečka</a:t>
            </a:r>
            <a:r>
              <a:rPr lang="en-GB" dirty="0"/>
              <a:t>“ </a:t>
            </a:r>
            <a:r>
              <a:rPr lang="en-GB" dirty="0" err="1"/>
              <a:t>charakterizována</a:t>
            </a:r>
            <a:r>
              <a:rPr lang="en-GB" dirty="0"/>
              <a:t> </a:t>
            </a:r>
            <a:r>
              <a:rPr lang="en-GB" dirty="0" err="1"/>
              <a:t>mimořádně</a:t>
            </a:r>
            <a:r>
              <a:rPr lang="en-GB" dirty="0"/>
              <a:t> </a:t>
            </a:r>
            <a:r>
              <a:rPr lang="en-GB" dirty="0" err="1"/>
              <a:t>vysokou</a:t>
            </a:r>
            <a:r>
              <a:rPr lang="en-GB" dirty="0"/>
              <a:t> </a:t>
            </a:r>
            <a:r>
              <a:rPr lang="en-GB" dirty="0" err="1"/>
              <a:t>investiční</a:t>
            </a:r>
            <a:r>
              <a:rPr lang="en-GB" dirty="0"/>
              <a:t> </a:t>
            </a:r>
            <a:r>
              <a:rPr lang="en-GB" dirty="0" err="1"/>
              <a:t>aktivitou</a:t>
            </a:r>
            <a:r>
              <a:rPr lang="en-GB" dirty="0"/>
              <a:t> </a:t>
            </a:r>
            <a:r>
              <a:rPr lang="en-GB" dirty="0" err="1"/>
              <a:t>však</a:t>
            </a:r>
            <a:r>
              <a:rPr lang="en-GB" dirty="0"/>
              <a:t> </a:t>
            </a:r>
            <a:r>
              <a:rPr lang="en-GB" dirty="0" err="1"/>
              <a:t>může</a:t>
            </a:r>
            <a:r>
              <a:rPr lang="en-GB" dirty="0"/>
              <a:t> </a:t>
            </a:r>
            <a:r>
              <a:rPr lang="en-GB" dirty="0" err="1"/>
              <a:t>nesoulad</a:t>
            </a:r>
            <a:r>
              <a:rPr lang="en-GB" dirty="0"/>
              <a:t> AD a AS </a:t>
            </a:r>
            <a:r>
              <a:rPr lang="en-GB" dirty="0" err="1"/>
              <a:t>vyvolat</a:t>
            </a:r>
            <a:r>
              <a:rPr lang="en-GB" dirty="0"/>
              <a:t>. •</a:t>
            </a:r>
            <a:r>
              <a:rPr lang="en-GB" dirty="0" err="1"/>
              <a:t>Zatímco</a:t>
            </a:r>
            <a:r>
              <a:rPr lang="en-GB" dirty="0"/>
              <a:t> </a:t>
            </a:r>
            <a:r>
              <a:rPr lang="en-GB" dirty="0" err="1"/>
              <a:t>výše</a:t>
            </a:r>
            <a:r>
              <a:rPr lang="en-GB" dirty="0"/>
              <a:t> </a:t>
            </a:r>
            <a:r>
              <a:rPr lang="en-GB" dirty="0" err="1"/>
              <a:t>uvedený</a:t>
            </a:r>
            <a:r>
              <a:rPr lang="en-GB" dirty="0"/>
              <a:t> </a:t>
            </a:r>
            <a:r>
              <a:rPr lang="en-GB" dirty="0" err="1"/>
              <a:t>potenciální</a:t>
            </a:r>
            <a:r>
              <a:rPr lang="en-GB" dirty="0"/>
              <a:t> </a:t>
            </a:r>
            <a:r>
              <a:rPr lang="en-GB" dirty="0" err="1"/>
              <a:t>inflační</a:t>
            </a:r>
            <a:r>
              <a:rPr lang="en-GB" dirty="0"/>
              <a:t> </a:t>
            </a:r>
            <a:r>
              <a:rPr lang="en-GB" dirty="0" err="1"/>
              <a:t>impulz</a:t>
            </a:r>
            <a:r>
              <a:rPr lang="en-GB" dirty="0"/>
              <a:t> </a:t>
            </a:r>
            <a:r>
              <a:rPr lang="en-GB" dirty="0" err="1"/>
              <a:t>vyplývá</a:t>
            </a:r>
            <a:r>
              <a:rPr lang="en-GB" dirty="0"/>
              <a:t> </a:t>
            </a:r>
            <a:r>
              <a:rPr lang="en-GB" dirty="0" err="1"/>
              <a:t>spíše</a:t>
            </a:r>
            <a:r>
              <a:rPr lang="en-GB" dirty="0"/>
              <a:t> z </a:t>
            </a:r>
            <a:r>
              <a:rPr lang="en-GB" dirty="0" err="1"/>
              <a:t>desynchronizace</a:t>
            </a:r>
            <a:r>
              <a:rPr lang="en-GB" dirty="0"/>
              <a:t> </a:t>
            </a:r>
            <a:r>
              <a:rPr lang="en-GB" dirty="0" err="1"/>
              <a:t>rozdílných</a:t>
            </a:r>
            <a:r>
              <a:rPr lang="en-GB" dirty="0"/>
              <a:t> </a:t>
            </a:r>
            <a:r>
              <a:rPr lang="en-GB" dirty="0" err="1"/>
              <a:t>efektů</a:t>
            </a:r>
            <a:r>
              <a:rPr lang="en-GB" dirty="0"/>
              <a:t> </a:t>
            </a:r>
            <a:r>
              <a:rPr lang="en-GB" dirty="0" err="1"/>
              <a:t>investic</a:t>
            </a:r>
            <a:r>
              <a:rPr lang="en-GB" dirty="0"/>
              <a:t>, </a:t>
            </a:r>
            <a:r>
              <a:rPr lang="en-GB" dirty="0" err="1"/>
              <a:t>plyne</a:t>
            </a:r>
            <a:r>
              <a:rPr lang="en-GB" dirty="0"/>
              <a:t> </a:t>
            </a:r>
            <a:r>
              <a:rPr lang="en-GB" dirty="0" err="1"/>
              <a:t>další</a:t>
            </a:r>
            <a:r>
              <a:rPr lang="en-GB" dirty="0"/>
              <a:t> </a:t>
            </a:r>
            <a:r>
              <a:rPr lang="en-GB" dirty="0" err="1"/>
              <a:t>možný</a:t>
            </a:r>
            <a:r>
              <a:rPr lang="en-GB" dirty="0"/>
              <a:t> </a:t>
            </a:r>
            <a:r>
              <a:rPr lang="en-GB" dirty="0" err="1"/>
              <a:t>inflacitvorný</a:t>
            </a:r>
            <a:r>
              <a:rPr lang="en-GB" dirty="0"/>
              <a:t> </a:t>
            </a:r>
            <a:r>
              <a:rPr lang="en-GB" dirty="0" err="1"/>
              <a:t>faktor</a:t>
            </a:r>
            <a:r>
              <a:rPr lang="en-GB" dirty="0"/>
              <a:t> z </a:t>
            </a:r>
            <a:r>
              <a:rPr lang="en-GB" dirty="0" err="1"/>
              <a:t>porušení</a:t>
            </a:r>
            <a:r>
              <a:rPr lang="en-GB" dirty="0"/>
              <a:t> </a:t>
            </a:r>
            <a:r>
              <a:rPr lang="en-GB" dirty="0" err="1"/>
              <a:t>předpokladů</a:t>
            </a:r>
            <a:r>
              <a:rPr lang="en-GB" dirty="0"/>
              <a:t> </a:t>
            </a:r>
            <a:r>
              <a:rPr lang="en-GB" dirty="0" err="1"/>
              <a:t>makroekonomické</a:t>
            </a:r>
            <a:r>
              <a:rPr lang="en-GB" dirty="0"/>
              <a:t> </a:t>
            </a:r>
            <a:r>
              <a:rPr lang="en-GB" dirty="0" err="1"/>
              <a:t>rovnováhy</a:t>
            </a:r>
            <a:r>
              <a:rPr lang="en-GB" dirty="0"/>
              <a:t>. </a:t>
            </a:r>
            <a:r>
              <a:rPr lang="en-GB" dirty="0" err="1"/>
              <a:t>Dle</a:t>
            </a:r>
            <a:r>
              <a:rPr lang="en-GB" dirty="0"/>
              <a:t> </a:t>
            </a:r>
            <a:r>
              <a:rPr lang="en-GB" dirty="0" err="1"/>
              <a:t>základních</a:t>
            </a:r>
            <a:r>
              <a:rPr lang="en-GB" dirty="0"/>
              <a:t> </a:t>
            </a:r>
            <a:r>
              <a:rPr lang="en-GB" dirty="0" err="1"/>
              <a:t>Keynesových</a:t>
            </a:r>
            <a:r>
              <a:rPr lang="en-GB" dirty="0"/>
              <a:t> </a:t>
            </a:r>
            <a:r>
              <a:rPr lang="en-GB" dirty="0" err="1"/>
              <a:t>rovnic</a:t>
            </a:r>
            <a:r>
              <a:rPr lang="en-GB" dirty="0"/>
              <a:t> je </a:t>
            </a:r>
            <a:r>
              <a:rPr lang="en-GB" dirty="0" err="1"/>
              <a:t>předpokladem</a:t>
            </a:r>
            <a:r>
              <a:rPr lang="en-GB" dirty="0"/>
              <a:t> </a:t>
            </a:r>
            <a:r>
              <a:rPr lang="en-GB" dirty="0" err="1"/>
              <a:t>makroekonomické</a:t>
            </a:r>
            <a:r>
              <a:rPr lang="en-GB" dirty="0"/>
              <a:t> </a:t>
            </a:r>
            <a:r>
              <a:rPr lang="en-GB" dirty="0" err="1"/>
              <a:t>rovnováhy</a:t>
            </a:r>
            <a:r>
              <a:rPr lang="en-GB" dirty="0"/>
              <a:t> </a:t>
            </a:r>
            <a:r>
              <a:rPr lang="en-GB" dirty="0" err="1"/>
              <a:t>rovnost</a:t>
            </a:r>
            <a:r>
              <a:rPr lang="en-GB" dirty="0"/>
              <a:t> </a:t>
            </a:r>
            <a:r>
              <a:rPr lang="en-GB" dirty="0" err="1"/>
              <a:t>investic</a:t>
            </a:r>
            <a:r>
              <a:rPr lang="en-GB" dirty="0"/>
              <a:t> a </a:t>
            </a:r>
            <a:r>
              <a:rPr lang="en-GB" dirty="0" err="1"/>
              <a:t>úspor</a:t>
            </a:r>
            <a:r>
              <a:rPr lang="en-GB" dirty="0"/>
              <a:t>. Je-li v </a:t>
            </a:r>
            <a:r>
              <a:rPr lang="en-GB" dirty="0" err="1"/>
              <a:t>ekonomice</a:t>
            </a:r>
            <a:r>
              <a:rPr lang="en-GB" dirty="0"/>
              <a:t> </a:t>
            </a:r>
            <a:r>
              <a:rPr lang="en-GB" dirty="0" err="1"/>
              <a:t>více</a:t>
            </a:r>
            <a:r>
              <a:rPr lang="en-GB" dirty="0"/>
              <a:t> </a:t>
            </a:r>
            <a:r>
              <a:rPr lang="en-GB" dirty="0" err="1"/>
              <a:t>investováno</a:t>
            </a:r>
            <a:r>
              <a:rPr lang="en-GB" dirty="0"/>
              <a:t> </a:t>
            </a:r>
            <a:r>
              <a:rPr lang="en-GB" dirty="0" err="1"/>
              <a:t>než</a:t>
            </a:r>
            <a:r>
              <a:rPr lang="en-GB" dirty="0"/>
              <a:t> </a:t>
            </a:r>
            <a:r>
              <a:rPr lang="en-GB" dirty="0" err="1"/>
              <a:t>uspořeno</a:t>
            </a:r>
            <a:r>
              <a:rPr lang="en-GB" dirty="0"/>
              <a:t>, </a:t>
            </a:r>
            <a:r>
              <a:rPr lang="en-GB" dirty="0" err="1"/>
              <a:t>povede</a:t>
            </a:r>
            <a:r>
              <a:rPr lang="en-GB" dirty="0"/>
              <a:t> </a:t>
            </a:r>
            <a:r>
              <a:rPr lang="en-GB" dirty="0" err="1"/>
              <a:t>přebytek</a:t>
            </a:r>
            <a:r>
              <a:rPr lang="en-GB" dirty="0"/>
              <a:t> </a:t>
            </a:r>
            <a:r>
              <a:rPr lang="en-GB" dirty="0" err="1"/>
              <a:t>poptávky</a:t>
            </a:r>
            <a:r>
              <a:rPr lang="en-GB" dirty="0"/>
              <a:t> k </a:t>
            </a:r>
            <a:r>
              <a:rPr lang="en-GB" dirty="0" err="1"/>
              <a:t>růstu</a:t>
            </a:r>
            <a:r>
              <a:rPr lang="en-GB" dirty="0"/>
              <a:t> cen. •</a:t>
            </a:r>
            <a:r>
              <a:rPr lang="en-GB" dirty="0" err="1"/>
              <a:t>Inflačně</a:t>
            </a:r>
            <a:r>
              <a:rPr lang="en-GB" dirty="0"/>
              <a:t> </a:t>
            </a:r>
            <a:r>
              <a:rPr lang="en-GB" dirty="0" err="1"/>
              <a:t>působí</a:t>
            </a:r>
            <a:r>
              <a:rPr lang="en-GB" dirty="0"/>
              <a:t> </a:t>
            </a:r>
            <a:r>
              <a:rPr lang="en-GB" dirty="0" err="1"/>
              <a:t>přílišná</a:t>
            </a:r>
            <a:r>
              <a:rPr lang="en-GB" dirty="0"/>
              <a:t> </a:t>
            </a:r>
            <a:r>
              <a:rPr lang="en-GB" dirty="0" err="1"/>
              <a:t>úvěrová</a:t>
            </a:r>
            <a:r>
              <a:rPr lang="en-GB" dirty="0"/>
              <a:t> </a:t>
            </a:r>
            <a:r>
              <a:rPr lang="en-GB" dirty="0" err="1"/>
              <a:t>emise</a:t>
            </a:r>
            <a:r>
              <a:rPr lang="en-GB" dirty="0"/>
              <a:t>, </a:t>
            </a:r>
            <a:r>
              <a:rPr lang="en-GB" dirty="0" err="1"/>
              <a:t>která</a:t>
            </a:r>
            <a:r>
              <a:rPr lang="en-GB" dirty="0"/>
              <a:t> </a:t>
            </a:r>
            <a:r>
              <a:rPr lang="en-GB" dirty="0" err="1"/>
              <a:t>předstihuje</a:t>
            </a:r>
            <a:r>
              <a:rPr lang="en-GB" dirty="0"/>
              <a:t> </a:t>
            </a:r>
            <a:r>
              <a:rPr lang="en-GB" dirty="0" err="1"/>
              <a:t>růst</a:t>
            </a:r>
            <a:r>
              <a:rPr lang="en-GB" dirty="0"/>
              <a:t> </a:t>
            </a:r>
            <a:r>
              <a:rPr lang="en-GB" dirty="0" err="1"/>
              <a:t>potenciálního</a:t>
            </a:r>
            <a:r>
              <a:rPr lang="en-GB" dirty="0"/>
              <a:t> </a:t>
            </a:r>
            <a:r>
              <a:rPr lang="en-GB" dirty="0" err="1"/>
              <a:t>produktu</a:t>
            </a:r>
            <a:r>
              <a:rPr lang="en-GB" dirty="0"/>
              <a:t> </a:t>
            </a:r>
            <a:r>
              <a:rPr lang="en-GB" dirty="0" err="1"/>
              <a:t>ekonomiky</a:t>
            </a:r>
            <a:r>
              <a:rPr lang="en-GB" dirty="0"/>
              <a:t>. •</a:t>
            </a:r>
            <a:r>
              <a:rPr lang="en-GB" dirty="0" err="1"/>
              <a:t>Inflační</a:t>
            </a:r>
            <a:r>
              <a:rPr lang="en-GB" dirty="0"/>
              <a:t> </a:t>
            </a:r>
            <a:r>
              <a:rPr lang="en-GB" dirty="0" err="1"/>
              <a:t>tlaky</a:t>
            </a:r>
            <a:r>
              <a:rPr lang="en-GB" dirty="0"/>
              <a:t> </a:t>
            </a:r>
            <a:r>
              <a:rPr lang="en-GB" dirty="0" err="1"/>
              <a:t>může</a:t>
            </a:r>
            <a:r>
              <a:rPr lang="en-GB" dirty="0"/>
              <a:t> </a:t>
            </a:r>
            <a:r>
              <a:rPr lang="en-GB" dirty="0" err="1"/>
              <a:t>vyvolat</a:t>
            </a:r>
            <a:r>
              <a:rPr lang="en-GB" dirty="0"/>
              <a:t> </a:t>
            </a:r>
            <a:r>
              <a:rPr lang="en-GB" dirty="0" err="1"/>
              <a:t>nárazové</a:t>
            </a:r>
            <a:r>
              <a:rPr lang="en-GB" dirty="0"/>
              <a:t> </a:t>
            </a:r>
            <a:r>
              <a:rPr lang="en-GB" dirty="0" err="1"/>
              <a:t>použití</a:t>
            </a:r>
            <a:r>
              <a:rPr lang="en-GB" dirty="0"/>
              <a:t> </a:t>
            </a:r>
            <a:r>
              <a:rPr lang="en-GB" dirty="0" err="1"/>
              <a:t>dříve</a:t>
            </a:r>
            <a:r>
              <a:rPr lang="en-GB" dirty="0"/>
              <a:t> </a:t>
            </a:r>
            <a:r>
              <a:rPr lang="en-GB" dirty="0" err="1"/>
              <a:t>vytvořených</a:t>
            </a:r>
            <a:r>
              <a:rPr lang="en-GB" dirty="0"/>
              <a:t> </a:t>
            </a:r>
            <a:r>
              <a:rPr lang="en-GB" dirty="0" err="1"/>
              <a:t>úspor</a:t>
            </a:r>
            <a:r>
              <a:rPr lang="en-GB" dirty="0"/>
              <a:t> </a:t>
            </a:r>
            <a:r>
              <a:rPr lang="en-GB" dirty="0" err="1"/>
              <a:t>domácností</a:t>
            </a:r>
            <a:r>
              <a:rPr lang="en-GB" dirty="0"/>
              <a:t> a </a:t>
            </a:r>
            <a:r>
              <a:rPr lang="en-GB" dirty="0" err="1"/>
              <a:t>firem</a:t>
            </a:r>
            <a:r>
              <a:rPr lang="en-GB" dirty="0"/>
              <a:t>. </a:t>
            </a:r>
            <a:r>
              <a:rPr lang="en-GB" dirty="0" err="1"/>
              <a:t>Tím</a:t>
            </a:r>
            <a:r>
              <a:rPr lang="en-GB" dirty="0"/>
              <a:t> se „</a:t>
            </a:r>
            <a:r>
              <a:rPr lang="en-GB" dirty="0" err="1"/>
              <a:t>skokově</a:t>
            </a:r>
            <a:r>
              <a:rPr lang="en-GB" dirty="0"/>
              <a:t>“ </a:t>
            </a:r>
            <a:r>
              <a:rPr lang="en-GB" dirty="0" err="1"/>
              <a:t>zvýší</a:t>
            </a:r>
            <a:r>
              <a:rPr lang="en-GB" dirty="0"/>
              <a:t> </a:t>
            </a:r>
            <a:r>
              <a:rPr lang="en-GB" dirty="0" err="1"/>
              <a:t>poptávka</a:t>
            </a:r>
            <a:r>
              <a:rPr lang="en-GB" dirty="0"/>
              <a:t>, </a:t>
            </a:r>
            <a:r>
              <a:rPr lang="en-GB" dirty="0" err="1"/>
              <a:t>které</a:t>
            </a:r>
            <a:r>
              <a:rPr lang="en-GB" dirty="0"/>
              <a:t> se v </a:t>
            </a:r>
            <a:r>
              <a:rPr lang="en-GB" dirty="0" err="1"/>
              <a:t>krátkém</a:t>
            </a:r>
            <a:r>
              <a:rPr lang="en-GB" dirty="0"/>
              <a:t> </a:t>
            </a:r>
            <a:r>
              <a:rPr lang="en-GB" dirty="0" err="1"/>
              <a:t>období</a:t>
            </a:r>
            <a:r>
              <a:rPr lang="en-GB" dirty="0"/>
              <a:t> </a:t>
            </a:r>
            <a:r>
              <a:rPr lang="en-GB" dirty="0" err="1"/>
              <a:t>není</a:t>
            </a:r>
            <a:r>
              <a:rPr lang="en-GB" dirty="0"/>
              <a:t> </a:t>
            </a:r>
            <a:r>
              <a:rPr lang="en-GB" dirty="0" err="1"/>
              <a:t>schopna</a:t>
            </a:r>
            <a:r>
              <a:rPr lang="en-GB" dirty="0"/>
              <a:t> </a:t>
            </a:r>
            <a:r>
              <a:rPr lang="en-GB" dirty="0" err="1"/>
              <a:t>nabídka</a:t>
            </a:r>
            <a:r>
              <a:rPr lang="en-GB" dirty="0"/>
              <a:t> </a:t>
            </a:r>
            <a:r>
              <a:rPr lang="en-GB" dirty="0" err="1"/>
              <a:t>přizpůsobit</a:t>
            </a:r>
            <a:r>
              <a:rPr lang="en-GB" dirty="0"/>
              <a:t>, a </a:t>
            </a:r>
            <a:r>
              <a:rPr lang="en-GB" dirty="0" err="1"/>
              <a:t>nastává</a:t>
            </a:r>
            <a:r>
              <a:rPr lang="en-GB" dirty="0"/>
              <a:t> proto </a:t>
            </a:r>
            <a:r>
              <a:rPr lang="en-GB" dirty="0" err="1"/>
              <a:t>cenové</a:t>
            </a:r>
            <a:r>
              <a:rPr lang="en-GB" dirty="0"/>
              <a:t> </a:t>
            </a:r>
            <a:r>
              <a:rPr lang="en-GB" dirty="0" err="1"/>
              <a:t>vyrovnání</a:t>
            </a:r>
            <a:r>
              <a:rPr lang="en-GB" dirty="0"/>
              <a:t> </a:t>
            </a:r>
            <a:r>
              <a:rPr lang="en-GB" dirty="0" err="1"/>
              <a:t>nerovnováhy</a:t>
            </a:r>
            <a:r>
              <a:rPr lang="en-GB" dirty="0"/>
              <a:t>. </a:t>
            </a:r>
            <a:r>
              <a:rPr lang="en-GB" dirty="0" err="1"/>
              <a:t>Radikální</a:t>
            </a:r>
            <a:r>
              <a:rPr lang="en-GB" dirty="0"/>
              <a:t> </a:t>
            </a:r>
            <a:r>
              <a:rPr lang="en-GB" dirty="0" err="1"/>
              <a:t>vzedmutí</a:t>
            </a: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en-GB" dirty="0" err="1"/>
              <a:t>Například</a:t>
            </a:r>
            <a:r>
              <a:rPr lang="en-GB" dirty="0"/>
              <a:t> </a:t>
            </a:r>
            <a:r>
              <a:rPr lang="en-GB" dirty="0" err="1"/>
              <a:t>zvýšené</a:t>
            </a:r>
            <a:r>
              <a:rPr lang="en-GB" dirty="0"/>
              <a:t> </a:t>
            </a:r>
            <a:r>
              <a:rPr lang="en-GB" dirty="0" err="1"/>
              <a:t>ceny</a:t>
            </a:r>
            <a:r>
              <a:rPr lang="en-GB" dirty="0"/>
              <a:t> </a:t>
            </a:r>
            <a:r>
              <a:rPr lang="en-GB" dirty="0" err="1"/>
              <a:t>obilí</a:t>
            </a:r>
            <a:r>
              <a:rPr lang="en-GB" dirty="0"/>
              <a:t> </a:t>
            </a:r>
            <a:r>
              <a:rPr lang="en-GB" dirty="0" err="1"/>
              <a:t>vedou</a:t>
            </a:r>
            <a:r>
              <a:rPr lang="en-GB" dirty="0"/>
              <a:t> k </a:t>
            </a:r>
            <a:r>
              <a:rPr lang="en-GB" dirty="0" err="1"/>
              <a:t>růstu</a:t>
            </a:r>
            <a:r>
              <a:rPr lang="en-GB" dirty="0"/>
              <a:t> </a:t>
            </a:r>
            <a:r>
              <a:rPr lang="en-GB" dirty="0" err="1"/>
              <a:t>cen</a:t>
            </a:r>
            <a:r>
              <a:rPr lang="en-GB" dirty="0"/>
              <a:t> </a:t>
            </a:r>
            <a:r>
              <a:rPr lang="en-GB" dirty="0" err="1"/>
              <a:t>mouky</a:t>
            </a:r>
            <a:r>
              <a:rPr lang="en-GB" dirty="0"/>
              <a:t>, </a:t>
            </a:r>
            <a:r>
              <a:rPr lang="en-GB" dirty="0" err="1"/>
              <a:t>chleba</a:t>
            </a:r>
            <a:r>
              <a:rPr lang="en-GB" dirty="0"/>
              <a:t> a </a:t>
            </a:r>
            <a:r>
              <a:rPr lang="en-GB" dirty="0" err="1"/>
              <a:t>pečiva</a:t>
            </a:r>
            <a:r>
              <a:rPr lang="en-GB" dirty="0"/>
              <a:t> a </a:t>
            </a:r>
            <a:r>
              <a:rPr lang="en-GB" dirty="0" err="1"/>
              <a:t>řady</a:t>
            </a:r>
            <a:r>
              <a:rPr lang="en-GB" dirty="0"/>
              <a:t> </a:t>
            </a:r>
            <a:r>
              <a:rPr lang="en-GB" dirty="0" err="1"/>
              <a:t>dalších</a:t>
            </a:r>
            <a:r>
              <a:rPr lang="en-GB" dirty="0"/>
              <a:t> </a:t>
            </a:r>
            <a:r>
              <a:rPr lang="en-GB" dirty="0" err="1"/>
              <a:t>výrobků</a:t>
            </a:r>
            <a:r>
              <a:rPr lang="en-GB" dirty="0"/>
              <a:t>. </a:t>
            </a:r>
            <a:r>
              <a:rPr lang="en-GB" dirty="0" err="1"/>
              <a:t>Vzrostou</a:t>
            </a:r>
            <a:r>
              <a:rPr lang="en-GB" dirty="0"/>
              <a:t>-li </a:t>
            </a:r>
            <a:r>
              <a:rPr lang="en-GB" dirty="0" err="1"/>
              <a:t>životní</a:t>
            </a:r>
            <a:r>
              <a:rPr lang="en-GB" dirty="0"/>
              <a:t> </a:t>
            </a:r>
            <a:r>
              <a:rPr lang="en-GB" dirty="0" err="1"/>
              <a:t>náklady</a:t>
            </a:r>
            <a:r>
              <a:rPr lang="en-GB" dirty="0"/>
              <a:t>, </a:t>
            </a:r>
            <a:r>
              <a:rPr lang="en-GB" dirty="0" err="1"/>
              <a:t>usilují</a:t>
            </a:r>
            <a:r>
              <a:rPr lang="en-GB" dirty="0"/>
              <a:t> </a:t>
            </a:r>
            <a:r>
              <a:rPr lang="en-GB" dirty="0" err="1"/>
              <a:t>odbory</a:t>
            </a:r>
            <a:r>
              <a:rPr lang="en-GB" dirty="0"/>
              <a:t> o </a:t>
            </a:r>
            <a:r>
              <a:rPr lang="en-GB" dirty="0" err="1"/>
              <a:t>zvýšení</a:t>
            </a:r>
            <a:r>
              <a:rPr lang="en-GB" dirty="0"/>
              <a:t> </a:t>
            </a:r>
            <a:r>
              <a:rPr lang="en-GB" dirty="0" err="1"/>
              <a:t>mezd</a:t>
            </a:r>
            <a:r>
              <a:rPr lang="en-GB" dirty="0"/>
              <a:t>, </a:t>
            </a:r>
            <a:r>
              <a:rPr lang="en-GB" dirty="0" err="1"/>
              <a:t>které</a:t>
            </a:r>
            <a:r>
              <a:rPr lang="en-GB" dirty="0"/>
              <a:t> </a:t>
            </a:r>
            <a:r>
              <a:rPr lang="en-GB" dirty="0" err="1"/>
              <a:t>jsou</a:t>
            </a:r>
            <a:r>
              <a:rPr lang="en-GB" dirty="0"/>
              <a:t> </a:t>
            </a:r>
            <a:r>
              <a:rPr lang="en-GB" dirty="0" err="1"/>
              <a:t>nákladovou</a:t>
            </a:r>
            <a:r>
              <a:rPr lang="en-GB" dirty="0"/>
              <a:t> </a:t>
            </a:r>
            <a:r>
              <a:rPr lang="en-GB" dirty="0" err="1"/>
              <a:t>položkou</a:t>
            </a:r>
            <a:r>
              <a:rPr lang="en-GB" dirty="0"/>
              <a:t>. </a:t>
            </a:r>
            <a:r>
              <a:rPr lang="en-GB" dirty="0" err="1"/>
              <a:t>Jsou</a:t>
            </a:r>
            <a:r>
              <a:rPr lang="en-GB" dirty="0"/>
              <a:t>-li </a:t>
            </a:r>
            <a:r>
              <a:rPr lang="en-GB" dirty="0" err="1"/>
              <a:t>úspěšné</a:t>
            </a:r>
            <a:r>
              <a:rPr lang="en-GB" dirty="0"/>
              <a:t>, </a:t>
            </a:r>
            <a:r>
              <a:rPr lang="en-GB" dirty="0" err="1"/>
              <a:t>rostou</a:t>
            </a:r>
            <a:r>
              <a:rPr lang="en-GB" dirty="0"/>
              <a:t> </a:t>
            </a:r>
            <a:r>
              <a:rPr lang="en-GB" dirty="0" err="1"/>
              <a:t>náklady</a:t>
            </a:r>
            <a:r>
              <a:rPr lang="en-GB" dirty="0"/>
              <a:t> a v </a:t>
            </a:r>
            <a:r>
              <a:rPr lang="en-GB" dirty="0" err="1"/>
              <a:t>návaznosti</a:t>
            </a:r>
            <a:r>
              <a:rPr lang="en-GB" dirty="0"/>
              <a:t> </a:t>
            </a:r>
            <a:r>
              <a:rPr lang="en-GB" dirty="0" err="1"/>
              <a:t>na</a:t>
            </a:r>
            <a:r>
              <a:rPr lang="en-GB" dirty="0"/>
              <a:t> to </a:t>
            </a:r>
            <a:r>
              <a:rPr lang="en-GB" dirty="0" err="1"/>
              <a:t>i</a:t>
            </a:r>
            <a:r>
              <a:rPr lang="en-GB" dirty="0"/>
              <a:t> </a:t>
            </a:r>
            <a:r>
              <a:rPr lang="en-GB" dirty="0" err="1"/>
              <a:t>ceny</a:t>
            </a:r>
            <a:r>
              <a:rPr lang="en-GB" dirty="0"/>
              <a:t> </a:t>
            </a:r>
            <a:r>
              <a:rPr lang="en-GB" dirty="0" err="1"/>
              <a:t>dotčené</a:t>
            </a:r>
            <a:r>
              <a:rPr lang="en-GB" dirty="0"/>
              <a:t> </a:t>
            </a:r>
            <a:r>
              <a:rPr lang="en-GB" dirty="0" err="1"/>
              <a:t>produkce</a:t>
            </a:r>
            <a:r>
              <a:rPr lang="en-GB" dirty="0"/>
              <a:t> … </a:t>
            </a:r>
            <a:r>
              <a:rPr lang="en-GB" dirty="0" err="1"/>
              <a:t>Zvýšení</a:t>
            </a:r>
            <a:r>
              <a:rPr lang="en-GB" dirty="0"/>
              <a:t> </a:t>
            </a:r>
            <a:r>
              <a:rPr lang="en-GB" dirty="0" err="1"/>
              <a:t>ceny</a:t>
            </a:r>
            <a:r>
              <a:rPr lang="en-GB" dirty="0"/>
              <a:t> ropy </a:t>
            </a:r>
            <a:r>
              <a:rPr lang="en-GB" dirty="0" err="1"/>
              <a:t>vede</a:t>
            </a:r>
            <a:r>
              <a:rPr lang="en-GB" dirty="0"/>
              <a:t> </a:t>
            </a:r>
            <a:r>
              <a:rPr lang="en-GB" dirty="0" err="1"/>
              <a:t>ke</a:t>
            </a:r>
            <a:r>
              <a:rPr lang="en-GB" dirty="0"/>
              <a:t> </a:t>
            </a:r>
            <a:r>
              <a:rPr lang="en-GB" dirty="0" err="1"/>
              <a:t>zvýšení</a:t>
            </a:r>
            <a:r>
              <a:rPr lang="en-GB" dirty="0"/>
              <a:t> </a:t>
            </a:r>
            <a:r>
              <a:rPr lang="en-GB" dirty="0" err="1"/>
              <a:t>výrobních</a:t>
            </a:r>
            <a:r>
              <a:rPr lang="en-GB" dirty="0"/>
              <a:t> </a:t>
            </a:r>
            <a:r>
              <a:rPr lang="en-GB" dirty="0" err="1"/>
              <a:t>nákladů</a:t>
            </a:r>
            <a:r>
              <a:rPr lang="en-GB" dirty="0"/>
              <a:t> </a:t>
            </a:r>
            <a:r>
              <a:rPr lang="en-GB" dirty="0" err="1"/>
              <a:t>ve</a:t>
            </a:r>
            <a:r>
              <a:rPr lang="en-GB" dirty="0"/>
              <a:t> </a:t>
            </a:r>
            <a:r>
              <a:rPr lang="en-GB" dirty="0" err="1"/>
              <a:t>sklárnách</a:t>
            </a:r>
            <a:r>
              <a:rPr lang="en-GB" dirty="0"/>
              <a:t>, </a:t>
            </a:r>
            <a:r>
              <a:rPr lang="en-GB" dirty="0" err="1"/>
              <a:t>které</a:t>
            </a:r>
            <a:r>
              <a:rPr lang="en-GB" dirty="0"/>
              <a:t> </a:t>
            </a:r>
            <a:r>
              <a:rPr lang="en-GB" dirty="0" err="1"/>
              <a:t>používají</a:t>
            </a:r>
            <a:r>
              <a:rPr lang="en-GB" dirty="0"/>
              <a:t> </a:t>
            </a:r>
            <a:r>
              <a:rPr lang="en-GB" dirty="0" err="1"/>
              <a:t>naftu</a:t>
            </a:r>
            <a:r>
              <a:rPr lang="en-GB" dirty="0"/>
              <a:t> </a:t>
            </a:r>
            <a:r>
              <a:rPr lang="en-GB" dirty="0" err="1"/>
              <a:t>jako</a:t>
            </a:r>
            <a:r>
              <a:rPr lang="en-GB" dirty="0"/>
              <a:t> </a:t>
            </a:r>
            <a:r>
              <a:rPr lang="en-GB" dirty="0" err="1"/>
              <a:t>energetický</a:t>
            </a:r>
            <a:r>
              <a:rPr lang="en-GB" dirty="0"/>
              <a:t> „</a:t>
            </a:r>
            <a:r>
              <a:rPr lang="en-GB" dirty="0" err="1"/>
              <a:t>vstup</a:t>
            </a:r>
            <a:r>
              <a:rPr lang="en-GB" dirty="0"/>
              <a:t>“. </a:t>
            </a:r>
            <a:r>
              <a:rPr lang="en-GB" dirty="0" err="1"/>
              <a:t>Následuje</a:t>
            </a:r>
            <a:r>
              <a:rPr lang="en-GB" dirty="0"/>
              <a:t> </a:t>
            </a:r>
            <a:r>
              <a:rPr lang="en-GB" dirty="0" err="1"/>
              <a:t>zvýšení</a:t>
            </a:r>
            <a:r>
              <a:rPr lang="en-GB" dirty="0"/>
              <a:t> </a:t>
            </a:r>
            <a:r>
              <a:rPr lang="en-GB" dirty="0" err="1"/>
              <a:t>ceny</a:t>
            </a:r>
            <a:r>
              <a:rPr lang="en-GB" dirty="0"/>
              <a:t> </a:t>
            </a:r>
            <a:r>
              <a:rPr lang="en-GB" dirty="0" err="1"/>
              <a:t>skla</a:t>
            </a:r>
            <a:r>
              <a:rPr lang="en-GB" dirty="0"/>
              <a:t>, a </a:t>
            </a:r>
            <a:r>
              <a:rPr lang="en-GB" dirty="0" err="1"/>
              <a:t>pokud</a:t>
            </a:r>
            <a:r>
              <a:rPr lang="en-GB" dirty="0"/>
              <a:t> </a:t>
            </a:r>
            <a:r>
              <a:rPr lang="en-GB" dirty="0" err="1"/>
              <a:t>používají</a:t>
            </a:r>
            <a:r>
              <a:rPr lang="en-GB" dirty="0"/>
              <a:t> toto </a:t>
            </a:r>
            <a:r>
              <a:rPr lang="en-GB" dirty="0" err="1"/>
              <a:t>sklo</a:t>
            </a:r>
            <a:r>
              <a:rPr lang="en-GB" dirty="0"/>
              <a:t> </a:t>
            </a:r>
            <a:r>
              <a:rPr lang="en-GB" dirty="0" err="1"/>
              <a:t>stavební</a:t>
            </a:r>
            <a:r>
              <a:rPr lang="en-GB" dirty="0"/>
              <a:t> </a:t>
            </a:r>
            <a:r>
              <a:rPr lang="en-GB" dirty="0" err="1"/>
              <a:t>firmy</a:t>
            </a:r>
            <a:r>
              <a:rPr lang="en-GB" dirty="0"/>
              <a:t> k </a:t>
            </a:r>
            <a:r>
              <a:rPr lang="en-GB" dirty="0" err="1"/>
              <a:t>zasklívání</a:t>
            </a:r>
            <a:r>
              <a:rPr lang="en-GB" dirty="0"/>
              <a:t> </a:t>
            </a:r>
            <a:r>
              <a:rPr lang="en-GB" dirty="0" err="1"/>
              <a:t>oken</a:t>
            </a:r>
            <a:r>
              <a:rPr lang="en-GB" dirty="0"/>
              <a:t>, </a:t>
            </a:r>
            <a:r>
              <a:rPr lang="en-GB" dirty="0" err="1"/>
              <a:t>vzrostou</a:t>
            </a:r>
            <a:r>
              <a:rPr lang="en-GB" dirty="0"/>
              <a:t> </a:t>
            </a:r>
            <a:r>
              <a:rPr lang="en-GB" dirty="0" err="1"/>
              <a:t>ceny</a:t>
            </a:r>
            <a:r>
              <a:rPr lang="en-GB" dirty="0"/>
              <a:t> </a:t>
            </a:r>
            <a:r>
              <a:rPr lang="en-GB" dirty="0" err="1"/>
              <a:t>bytů</a:t>
            </a:r>
            <a:r>
              <a:rPr lang="en-GB" dirty="0"/>
              <a:t>. Tato </a:t>
            </a:r>
            <a:r>
              <a:rPr lang="en-GB" dirty="0" err="1"/>
              <a:t>kauzalita</a:t>
            </a:r>
            <a:r>
              <a:rPr lang="en-GB" dirty="0"/>
              <a:t> </a:t>
            </a:r>
            <a:r>
              <a:rPr lang="en-GB" dirty="0" err="1"/>
              <a:t>ovšem</a:t>
            </a:r>
            <a:r>
              <a:rPr lang="en-GB" dirty="0"/>
              <a:t> </a:t>
            </a:r>
            <a:r>
              <a:rPr lang="en-GB" dirty="0" err="1"/>
              <a:t>platí</a:t>
            </a:r>
            <a:r>
              <a:rPr lang="en-GB" dirty="0"/>
              <a:t> za </a:t>
            </a:r>
            <a:r>
              <a:rPr lang="en-GB" dirty="0" err="1"/>
              <a:t>nezměněných</a:t>
            </a:r>
            <a:r>
              <a:rPr lang="en-GB" dirty="0"/>
              <a:t> </a:t>
            </a:r>
            <a:r>
              <a:rPr lang="en-GB" dirty="0" err="1"/>
              <a:t>podmínek</a:t>
            </a:r>
            <a:r>
              <a:rPr lang="en-GB" dirty="0"/>
              <a:t>, </a:t>
            </a:r>
            <a:r>
              <a:rPr lang="en-GB" dirty="0" err="1"/>
              <a:t>tzn</a:t>
            </a:r>
            <a:r>
              <a:rPr lang="en-GB" dirty="0"/>
              <a:t>. </a:t>
            </a:r>
            <a:r>
              <a:rPr lang="en-GB" dirty="0" err="1"/>
              <a:t>že</a:t>
            </a:r>
            <a:r>
              <a:rPr lang="en-GB" dirty="0"/>
              <a:t> </a:t>
            </a:r>
            <a:r>
              <a:rPr lang="en-GB" dirty="0" err="1"/>
              <a:t>například</a:t>
            </a:r>
            <a:r>
              <a:rPr lang="en-GB" dirty="0"/>
              <a:t> </a:t>
            </a:r>
            <a:r>
              <a:rPr lang="en-GB" dirty="0" err="1"/>
              <a:t>nárůst</a:t>
            </a:r>
            <a:r>
              <a:rPr lang="en-GB" dirty="0"/>
              <a:t> </a:t>
            </a:r>
            <a:r>
              <a:rPr lang="en-GB" dirty="0" err="1"/>
              <a:t>nákladů</a:t>
            </a:r>
            <a:r>
              <a:rPr lang="en-GB" dirty="0"/>
              <a:t> </a:t>
            </a:r>
            <a:r>
              <a:rPr lang="en-GB" dirty="0" err="1"/>
              <a:t>na</a:t>
            </a:r>
            <a:r>
              <a:rPr lang="en-GB" dirty="0"/>
              <a:t> </a:t>
            </a:r>
            <a:r>
              <a:rPr lang="en-GB" dirty="0" err="1"/>
              <a:t>jeden</a:t>
            </a:r>
            <a:r>
              <a:rPr lang="en-GB" dirty="0"/>
              <a:t> </a:t>
            </a:r>
            <a:r>
              <a:rPr lang="en-GB" dirty="0" err="1"/>
              <a:t>výrobní</a:t>
            </a:r>
            <a:r>
              <a:rPr lang="en-GB" dirty="0"/>
              <a:t> „</a:t>
            </a:r>
            <a:r>
              <a:rPr lang="en-GB" dirty="0" err="1"/>
              <a:t>vstup</a:t>
            </a:r>
            <a:r>
              <a:rPr lang="en-GB" dirty="0"/>
              <a:t>“ </a:t>
            </a:r>
            <a:r>
              <a:rPr lang="en-GB" dirty="0" err="1"/>
              <a:t>není</a:t>
            </a:r>
            <a:r>
              <a:rPr lang="en-GB" dirty="0"/>
              <a:t> </a:t>
            </a:r>
            <a:r>
              <a:rPr lang="en-GB" dirty="0" err="1"/>
              <a:t>kompenzován</a:t>
            </a:r>
            <a:r>
              <a:rPr lang="en-GB" dirty="0"/>
              <a:t> </a:t>
            </a:r>
            <a:r>
              <a:rPr lang="en-GB" dirty="0" err="1"/>
              <a:t>racionalizací</a:t>
            </a:r>
            <a:r>
              <a:rPr lang="en-GB" dirty="0"/>
              <a:t> </a:t>
            </a:r>
            <a:r>
              <a:rPr lang="en-GB" dirty="0" err="1"/>
              <a:t>jeho</a:t>
            </a:r>
            <a:r>
              <a:rPr lang="en-GB" dirty="0"/>
              <a:t> </a:t>
            </a:r>
            <a:r>
              <a:rPr lang="en-GB" dirty="0" err="1"/>
              <a:t>spotřeby</a:t>
            </a:r>
            <a:r>
              <a:rPr lang="en-GB" dirty="0"/>
              <a:t> </a:t>
            </a:r>
            <a:r>
              <a:rPr lang="en-GB" dirty="0" err="1"/>
              <a:t>nebo</a:t>
            </a:r>
            <a:r>
              <a:rPr lang="en-GB" dirty="0"/>
              <a:t> </a:t>
            </a:r>
            <a:r>
              <a:rPr lang="en-GB" dirty="0" err="1"/>
              <a:t>zlevněním</a:t>
            </a:r>
            <a:r>
              <a:rPr lang="en-GB" dirty="0"/>
              <a:t> </a:t>
            </a:r>
            <a:r>
              <a:rPr lang="en-GB" dirty="0" err="1"/>
              <a:t>jiného</a:t>
            </a:r>
            <a:r>
              <a:rPr lang="en-GB" dirty="0"/>
              <a:t> </a:t>
            </a:r>
            <a:r>
              <a:rPr lang="en-GB" dirty="0" err="1"/>
              <a:t>používaného</a:t>
            </a:r>
            <a:r>
              <a:rPr lang="en-GB" dirty="0"/>
              <a:t> „</a:t>
            </a:r>
            <a:r>
              <a:rPr lang="en-GB" dirty="0" err="1"/>
              <a:t>vstupu</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růst všeobecné (průměrné)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toho dochází k poklesu kupní síly peněžní jednotky </a:t>
            </a: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114300" lvl="0" indent="0" fontAlgn="base">
              <a:spcBef>
                <a:spcPct val="20000"/>
              </a:spcBef>
              <a:spcAft>
                <a:spcPct val="0"/>
              </a:spcAft>
              <a:buClrTx/>
              <a:buSzPct val="80000"/>
              <a:buFont typeface="Arial" panose="020B0604020202020204" pitchFamily="34" charset="0"/>
              <a:buNone/>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vs. zdražování</a:t>
            </a: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P představuje průměrnou úroveň cen určitého souboru statků v běžném období (ceny P1) ve srovnání s cenami určitého vybraného základního období (ceny P0)</a:t>
            </a: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1" indent="0" fontAlgn="base">
              <a:spcBef>
                <a:spcPct val="20000"/>
              </a:spcBef>
              <a:spcAft>
                <a:spcPct val="0"/>
              </a:spcAft>
              <a:buClrTx/>
              <a:buSzPct val="80000"/>
              <a:buFont typeface="Arial" panose="020B0604020202020204" pitchFamily="34" charset="0"/>
              <a:buNone/>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Deflace</a:t>
            </a:r>
            <a:r>
              <a:rPr lang="en-GB" dirty="0"/>
              <a:t> je </a:t>
            </a:r>
            <a:r>
              <a:rPr lang="en-GB" dirty="0" err="1"/>
              <a:t>taková</a:t>
            </a:r>
            <a:r>
              <a:rPr lang="en-GB" dirty="0"/>
              <a:t> </a:t>
            </a:r>
            <a:r>
              <a:rPr lang="en-GB" dirty="0" err="1"/>
              <a:t>situace</a:t>
            </a:r>
            <a:r>
              <a:rPr lang="en-GB" dirty="0"/>
              <a:t> v </a:t>
            </a:r>
            <a:r>
              <a:rPr lang="en-GB" dirty="0" err="1"/>
              <a:t>ekonomice</a:t>
            </a:r>
            <a:r>
              <a:rPr lang="en-GB" dirty="0"/>
              <a:t>, </a:t>
            </a:r>
            <a:r>
              <a:rPr lang="en-GB" dirty="0" err="1"/>
              <a:t>kdy</a:t>
            </a:r>
            <a:r>
              <a:rPr lang="en-GB" dirty="0"/>
              <a:t> </a:t>
            </a:r>
            <a:r>
              <a:rPr lang="en-GB" dirty="0" err="1"/>
              <a:t>dochází</a:t>
            </a:r>
            <a:r>
              <a:rPr lang="en-GB" dirty="0"/>
              <a:t> k </a:t>
            </a:r>
            <a:r>
              <a:rPr lang="en-GB" dirty="0" err="1"/>
              <a:t>poklesu</a:t>
            </a:r>
            <a:r>
              <a:rPr lang="en-GB" dirty="0"/>
              <a:t> </a:t>
            </a:r>
            <a:r>
              <a:rPr lang="en-GB" dirty="0" err="1"/>
              <a:t>cenové</a:t>
            </a:r>
            <a:r>
              <a:rPr lang="en-GB" dirty="0"/>
              <a:t> </a:t>
            </a:r>
            <a:r>
              <a:rPr lang="en-GB" dirty="0" err="1"/>
              <a:t>hladiny</a:t>
            </a:r>
            <a:r>
              <a:rPr lang="en-GB" dirty="0"/>
              <a:t>, </a:t>
            </a:r>
            <a:r>
              <a:rPr lang="en-GB" dirty="0" err="1"/>
              <a:t>který</a:t>
            </a:r>
            <a:r>
              <a:rPr lang="en-GB" dirty="0"/>
              <a:t> </a:t>
            </a:r>
            <a:r>
              <a:rPr lang="en-GB" dirty="0" err="1"/>
              <a:t>má</a:t>
            </a:r>
            <a:r>
              <a:rPr lang="en-GB" dirty="0"/>
              <a:t> za </a:t>
            </a:r>
            <a:r>
              <a:rPr lang="en-GB" dirty="0" err="1"/>
              <a:t>následek</a:t>
            </a:r>
            <a:r>
              <a:rPr lang="en-GB" dirty="0"/>
              <a:t> </a:t>
            </a:r>
            <a:r>
              <a:rPr lang="en-GB" dirty="0" err="1"/>
              <a:t>zvyšování</a:t>
            </a:r>
            <a:r>
              <a:rPr lang="en-GB" dirty="0"/>
              <a:t> </a:t>
            </a:r>
            <a:r>
              <a:rPr lang="en-GB" dirty="0" err="1"/>
              <a:t>kupní</a:t>
            </a:r>
            <a:r>
              <a:rPr lang="en-GB" dirty="0"/>
              <a:t> </a:t>
            </a:r>
            <a:r>
              <a:rPr lang="en-GB" dirty="0" err="1"/>
              <a:t>síly</a:t>
            </a:r>
            <a:r>
              <a:rPr lang="en-GB" dirty="0"/>
              <a:t> </a:t>
            </a:r>
            <a:r>
              <a:rPr lang="en-GB" dirty="0" err="1"/>
              <a:t>peněz</a:t>
            </a:r>
            <a:r>
              <a:rPr lang="en-GB" dirty="0"/>
              <a:t>. •</a:t>
            </a:r>
            <a:r>
              <a:rPr lang="en-GB" dirty="0" err="1"/>
              <a:t>Akcelerující</a:t>
            </a:r>
            <a:r>
              <a:rPr lang="en-GB" dirty="0"/>
              <a:t> </a:t>
            </a:r>
            <a:r>
              <a:rPr lang="en-GB" dirty="0" err="1"/>
              <a:t>inflace</a:t>
            </a:r>
            <a:r>
              <a:rPr lang="en-GB" dirty="0"/>
              <a:t> je </a:t>
            </a:r>
            <a:r>
              <a:rPr lang="en-GB" dirty="0" err="1"/>
              <a:t>zvyšování</a:t>
            </a:r>
            <a:r>
              <a:rPr lang="en-GB" dirty="0"/>
              <a:t> </a:t>
            </a:r>
            <a:r>
              <a:rPr lang="en-GB" dirty="0" err="1"/>
              <a:t>míry</a:t>
            </a:r>
            <a:r>
              <a:rPr lang="en-GB" dirty="0"/>
              <a:t> </a:t>
            </a:r>
            <a:r>
              <a:rPr lang="en-GB" dirty="0" err="1"/>
              <a:t>inflace</a:t>
            </a:r>
            <a:r>
              <a:rPr lang="en-GB" dirty="0"/>
              <a:t>, </a:t>
            </a:r>
            <a:r>
              <a:rPr lang="en-GB" dirty="0" err="1"/>
              <a:t>tzn</a:t>
            </a:r>
            <a:r>
              <a:rPr lang="en-GB" dirty="0"/>
              <a:t>. </a:t>
            </a:r>
            <a:r>
              <a:rPr lang="en-GB" dirty="0" err="1"/>
              <a:t>její</a:t>
            </a:r>
            <a:r>
              <a:rPr lang="en-GB" dirty="0"/>
              <a:t> zrychlování.73 •</a:t>
            </a:r>
            <a:r>
              <a:rPr lang="en-GB" dirty="0" err="1"/>
              <a:t>Dezinflace</a:t>
            </a:r>
            <a:r>
              <a:rPr lang="en-GB" dirty="0"/>
              <a:t> </a:t>
            </a:r>
            <a:r>
              <a:rPr lang="en-GB" dirty="0" err="1"/>
              <a:t>znamená</a:t>
            </a:r>
            <a:r>
              <a:rPr lang="en-GB" dirty="0"/>
              <a:t> </a:t>
            </a:r>
            <a:r>
              <a:rPr lang="en-GB" dirty="0" err="1"/>
              <a:t>snižování</a:t>
            </a:r>
            <a:r>
              <a:rPr lang="en-GB" dirty="0"/>
              <a:t> </a:t>
            </a:r>
            <a:r>
              <a:rPr lang="en-GB" dirty="0" err="1"/>
              <a:t>míry</a:t>
            </a:r>
            <a:r>
              <a:rPr lang="en-GB" dirty="0"/>
              <a:t> </a:t>
            </a:r>
            <a:r>
              <a:rPr lang="en-GB" dirty="0" err="1"/>
              <a:t>inflace</a:t>
            </a:r>
            <a:r>
              <a:rPr lang="en-GB" dirty="0"/>
              <a:t>, </a:t>
            </a:r>
            <a:r>
              <a:rPr lang="en-GB" dirty="0" err="1"/>
              <a:t>tzn</a:t>
            </a:r>
            <a:r>
              <a:rPr lang="en-GB" dirty="0"/>
              <a:t>. </a:t>
            </a:r>
            <a:r>
              <a:rPr lang="en-GB" dirty="0" err="1"/>
              <a:t>její</a:t>
            </a:r>
            <a:r>
              <a:rPr lang="en-GB" dirty="0"/>
              <a:t> </a:t>
            </a:r>
            <a:r>
              <a:rPr lang="en-GB" dirty="0" err="1"/>
              <a:t>zpomalování</a:t>
            </a:r>
            <a:r>
              <a:rPr lang="en-GB" dirty="0"/>
              <a:t>. •</a:t>
            </a:r>
            <a:r>
              <a:rPr lang="en-GB" dirty="0" err="1"/>
              <a:t>Stagflace</a:t>
            </a:r>
            <a:r>
              <a:rPr lang="en-GB" dirty="0"/>
              <a:t> je </a:t>
            </a:r>
            <a:r>
              <a:rPr lang="en-GB" dirty="0" err="1"/>
              <a:t>taková</a:t>
            </a:r>
            <a:r>
              <a:rPr lang="en-GB" dirty="0"/>
              <a:t> </a:t>
            </a:r>
            <a:r>
              <a:rPr lang="en-GB" dirty="0" err="1"/>
              <a:t>situace</a:t>
            </a:r>
            <a:r>
              <a:rPr lang="en-GB" dirty="0"/>
              <a:t> v </a:t>
            </a:r>
            <a:r>
              <a:rPr lang="en-GB" dirty="0" err="1"/>
              <a:t>ekonomice</a:t>
            </a:r>
            <a:r>
              <a:rPr lang="en-GB" dirty="0"/>
              <a:t>, </a:t>
            </a:r>
            <a:r>
              <a:rPr lang="en-GB" dirty="0" err="1"/>
              <a:t>kdy</a:t>
            </a:r>
            <a:r>
              <a:rPr lang="en-GB" dirty="0"/>
              <a:t> </a:t>
            </a:r>
            <a:r>
              <a:rPr lang="en-GB" dirty="0" err="1"/>
              <a:t>ekonomika</a:t>
            </a:r>
            <a:r>
              <a:rPr lang="en-GB" dirty="0"/>
              <a:t> </a:t>
            </a:r>
            <a:r>
              <a:rPr lang="en-GB" dirty="0" err="1"/>
              <a:t>stagnuje</a:t>
            </a:r>
            <a:r>
              <a:rPr lang="en-GB" dirty="0"/>
              <a:t>, </a:t>
            </a:r>
            <a:r>
              <a:rPr lang="en-GB" dirty="0" err="1"/>
              <a:t>tzn</a:t>
            </a:r>
            <a:r>
              <a:rPr lang="en-GB" dirty="0"/>
              <a:t>. </a:t>
            </a:r>
            <a:r>
              <a:rPr lang="en-GB" dirty="0" err="1"/>
              <a:t>její</a:t>
            </a:r>
            <a:r>
              <a:rPr lang="en-GB" dirty="0"/>
              <a:t> </a:t>
            </a:r>
            <a:r>
              <a:rPr lang="en-GB" dirty="0" err="1"/>
              <a:t>reálný</a:t>
            </a:r>
            <a:r>
              <a:rPr lang="en-GB" dirty="0"/>
              <a:t> </a:t>
            </a:r>
            <a:r>
              <a:rPr lang="en-GB" dirty="0" err="1"/>
              <a:t>produkt</a:t>
            </a:r>
            <a:r>
              <a:rPr lang="en-GB" dirty="0"/>
              <a:t> se </a:t>
            </a:r>
            <a:r>
              <a:rPr lang="en-GB" dirty="0" err="1"/>
              <a:t>nemění</a:t>
            </a:r>
            <a:r>
              <a:rPr lang="en-GB" dirty="0"/>
              <a:t>, </a:t>
            </a:r>
            <a:r>
              <a:rPr lang="en-GB" dirty="0" err="1"/>
              <a:t>avšak</a:t>
            </a:r>
            <a:r>
              <a:rPr lang="en-GB" dirty="0"/>
              <a:t> </a:t>
            </a:r>
            <a:r>
              <a:rPr lang="en-GB" dirty="0" err="1"/>
              <a:t>cenová</a:t>
            </a:r>
            <a:r>
              <a:rPr lang="en-GB" dirty="0"/>
              <a:t> </a:t>
            </a:r>
            <a:r>
              <a:rPr lang="en-GB" dirty="0" err="1"/>
              <a:t>hladina</a:t>
            </a:r>
            <a:r>
              <a:rPr lang="en-GB" dirty="0"/>
              <a:t> </a:t>
            </a:r>
            <a:r>
              <a:rPr lang="en-GB" dirty="0" err="1"/>
              <a:t>roste</a:t>
            </a:r>
            <a:r>
              <a:rPr lang="en-GB" dirty="0"/>
              <a:t>. •</a:t>
            </a:r>
            <a:r>
              <a:rPr lang="en-GB" dirty="0" err="1"/>
              <a:t>Slumpflace</a:t>
            </a:r>
            <a:r>
              <a:rPr lang="en-GB" dirty="0"/>
              <a:t> je </a:t>
            </a:r>
            <a:r>
              <a:rPr lang="en-GB" dirty="0" err="1"/>
              <a:t>kombinací</a:t>
            </a:r>
            <a:r>
              <a:rPr lang="en-GB" dirty="0"/>
              <a:t> </a:t>
            </a:r>
            <a:r>
              <a:rPr lang="en-GB" dirty="0" err="1"/>
              <a:t>poklesu</a:t>
            </a:r>
            <a:r>
              <a:rPr lang="en-GB" dirty="0"/>
              <a:t> </a:t>
            </a:r>
            <a:r>
              <a:rPr lang="en-GB" dirty="0" err="1"/>
              <a:t>ekonomiky</a:t>
            </a:r>
            <a:r>
              <a:rPr lang="en-GB" dirty="0"/>
              <a:t>, resp. </a:t>
            </a:r>
            <a:r>
              <a:rPr lang="en-GB" dirty="0" err="1"/>
              <a:t>jejího</a:t>
            </a:r>
            <a:r>
              <a:rPr lang="en-GB" dirty="0"/>
              <a:t> </a:t>
            </a:r>
            <a:r>
              <a:rPr lang="en-GB" dirty="0" err="1"/>
              <a:t>reálného</a:t>
            </a:r>
            <a:r>
              <a:rPr lang="en-GB" dirty="0"/>
              <a:t> </a:t>
            </a:r>
            <a:r>
              <a:rPr lang="en-GB" dirty="0" err="1"/>
              <a:t>produktu</a:t>
            </a:r>
            <a:r>
              <a:rPr lang="en-GB" dirty="0"/>
              <a:t>, a </a:t>
            </a:r>
            <a:r>
              <a:rPr lang="en-GB" dirty="0" err="1"/>
              <a:t>růstu</a:t>
            </a:r>
            <a:r>
              <a:rPr lang="en-GB" dirty="0"/>
              <a:t> </a:t>
            </a:r>
            <a:r>
              <a:rPr lang="en-GB" dirty="0" err="1"/>
              <a:t>cenové</a:t>
            </a:r>
            <a:r>
              <a:rPr lang="en-GB" dirty="0"/>
              <a:t> </a:t>
            </a:r>
            <a:r>
              <a:rPr lang="en-GB" dirty="0" err="1"/>
              <a:t>hladiny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Nabídkové šoky</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očekávání inflace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její prosazení do mezd) jsou doprovázeny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poptávkovými šoky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(monetární politikou) a výsledkem je rostoucí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(trvalá inflace) při relativně stabilním  reálném produktu na úrovni potenciálního produktu</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cenové hladiny je založen na inflačních očekáváních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(prosazovaném do mezd) a inflace se udržuje setrvačností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setrvačná inflace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Jde o tzv.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mzdově cenovou spirálu</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bude ovlivněno  nejen danou mírou inflace, ale i očekáváním účinků poptávkových a nabídkových šoků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Není</a:t>
            </a:r>
            <a:r>
              <a:rPr lang="en-GB" dirty="0"/>
              <a:t> </a:t>
            </a:r>
            <a:r>
              <a:rPr lang="en-GB" dirty="0" err="1"/>
              <a:t>inflace</a:t>
            </a:r>
            <a:r>
              <a:rPr lang="en-GB" dirty="0"/>
              <a:t> </a:t>
            </a:r>
            <a:r>
              <a:rPr lang="en-GB" dirty="0" err="1"/>
              <a:t>jako</a:t>
            </a:r>
            <a:r>
              <a:rPr lang="en-GB" dirty="0"/>
              <a:t> </a:t>
            </a:r>
            <a:r>
              <a:rPr lang="en-GB" dirty="0" err="1"/>
              <a:t>inflace</a:t>
            </a:r>
            <a:r>
              <a:rPr lang="en-GB" dirty="0"/>
              <a:t>. Z </a:t>
            </a:r>
            <a:r>
              <a:rPr lang="en-GB" dirty="0" err="1"/>
              <a:t>hlediska</a:t>
            </a:r>
            <a:r>
              <a:rPr lang="en-GB" dirty="0"/>
              <a:t> </a:t>
            </a:r>
            <a:r>
              <a:rPr lang="en-GB" dirty="0" err="1"/>
              <a:t>ekonomie</a:t>
            </a:r>
            <a:r>
              <a:rPr lang="en-GB" dirty="0"/>
              <a:t> </a:t>
            </a:r>
            <a:r>
              <a:rPr lang="en-GB" dirty="0" err="1"/>
              <a:t>jistě</a:t>
            </a:r>
            <a:r>
              <a:rPr lang="en-GB" dirty="0"/>
              <a:t> </a:t>
            </a:r>
            <a:r>
              <a:rPr lang="en-GB" dirty="0" err="1"/>
              <a:t>cítíme</a:t>
            </a:r>
            <a:r>
              <a:rPr lang="en-GB" dirty="0"/>
              <a:t>, </a:t>
            </a:r>
            <a:r>
              <a:rPr lang="en-GB" dirty="0" err="1"/>
              <a:t>že</a:t>
            </a:r>
            <a:r>
              <a:rPr lang="en-GB" dirty="0"/>
              <a:t> je </a:t>
            </a:r>
            <a:r>
              <a:rPr lang="en-GB" dirty="0" err="1"/>
              <a:t>rozdíl</a:t>
            </a:r>
            <a:r>
              <a:rPr lang="en-GB" dirty="0"/>
              <a:t> </a:t>
            </a:r>
            <a:r>
              <a:rPr lang="en-GB" dirty="0" err="1"/>
              <a:t>mezi</a:t>
            </a:r>
            <a:r>
              <a:rPr lang="en-GB" dirty="0"/>
              <a:t> </a:t>
            </a:r>
            <a:r>
              <a:rPr lang="en-GB" dirty="0" err="1"/>
              <a:t>ekonomickou</a:t>
            </a:r>
            <a:r>
              <a:rPr lang="en-GB" dirty="0"/>
              <a:t> </a:t>
            </a:r>
            <a:r>
              <a:rPr lang="en-GB" dirty="0" err="1"/>
              <a:t>povahou</a:t>
            </a:r>
            <a:r>
              <a:rPr lang="en-GB" dirty="0"/>
              <a:t> </a:t>
            </a:r>
            <a:r>
              <a:rPr lang="en-GB" dirty="0" err="1"/>
              <a:t>cenového</a:t>
            </a:r>
            <a:r>
              <a:rPr lang="en-GB" dirty="0"/>
              <a:t> </a:t>
            </a:r>
            <a:r>
              <a:rPr lang="en-GB" dirty="0" err="1"/>
              <a:t>růstu</a:t>
            </a:r>
            <a:r>
              <a:rPr lang="en-GB" dirty="0"/>
              <a:t> </a:t>
            </a:r>
            <a:r>
              <a:rPr lang="en-GB" dirty="0" err="1"/>
              <a:t>vyvolaného</a:t>
            </a:r>
            <a:r>
              <a:rPr lang="en-GB" dirty="0"/>
              <a:t> </a:t>
            </a:r>
            <a:r>
              <a:rPr lang="en-GB" dirty="0" err="1"/>
              <a:t>takovými</a:t>
            </a:r>
            <a:r>
              <a:rPr lang="en-GB" dirty="0"/>
              <a:t> </a:t>
            </a:r>
            <a:r>
              <a:rPr lang="en-GB" dirty="0" err="1"/>
              <a:t>faktory</a:t>
            </a:r>
            <a:r>
              <a:rPr lang="en-GB" dirty="0"/>
              <a:t>, </a:t>
            </a:r>
            <a:r>
              <a:rPr lang="en-GB" dirty="0" err="1"/>
              <a:t>jako</a:t>
            </a:r>
            <a:r>
              <a:rPr lang="en-GB" dirty="0"/>
              <a:t> je </a:t>
            </a:r>
            <a:r>
              <a:rPr lang="en-GB" dirty="0" err="1"/>
              <a:t>například</a:t>
            </a:r>
            <a:r>
              <a:rPr lang="en-GB" dirty="0"/>
              <a:t> </a:t>
            </a:r>
            <a:r>
              <a:rPr lang="en-GB" dirty="0" err="1"/>
              <a:t>růst</a:t>
            </a:r>
            <a:r>
              <a:rPr lang="en-GB" dirty="0"/>
              <a:t> </a:t>
            </a:r>
            <a:r>
              <a:rPr lang="en-GB" dirty="0" err="1"/>
              <a:t>výrobních</a:t>
            </a:r>
            <a:r>
              <a:rPr lang="en-GB" dirty="0"/>
              <a:t> </a:t>
            </a:r>
            <a:r>
              <a:rPr lang="en-GB" dirty="0" err="1"/>
              <a:t>nákladů</a:t>
            </a:r>
            <a:r>
              <a:rPr lang="en-GB" dirty="0"/>
              <a:t> </a:t>
            </a:r>
            <a:r>
              <a:rPr lang="en-GB" dirty="0" err="1"/>
              <a:t>nebo</a:t>
            </a:r>
            <a:r>
              <a:rPr lang="en-GB" dirty="0"/>
              <a:t> </a:t>
            </a:r>
            <a:r>
              <a:rPr lang="en-GB" dirty="0" err="1"/>
              <a:t>převaha</a:t>
            </a:r>
            <a:r>
              <a:rPr lang="en-GB" dirty="0"/>
              <a:t> </a:t>
            </a:r>
            <a:r>
              <a:rPr lang="en-GB" dirty="0" err="1"/>
              <a:t>agregátní</a:t>
            </a:r>
            <a:r>
              <a:rPr lang="en-GB" dirty="0"/>
              <a:t> </a:t>
            </a:r>
            <a:r>
              <a:rPr lang="en-GB" dirty="0" err="1"/>
              <a:t>poptávky</a:t>
            </a:r>
            <a:r>
              <a:rPr lang="en-GB" dirty="0"/>
              <a:t> </a:t>
            </a:r>
            <a:r>
              <a:rPr lang="en-GB" dirty="0" err="1"/>
              <a:t>nad</a:t>
            </a:r>
            <a:r>
              <a:rPr lang="en-GB" dirty="0"/>
              <a:t> </a:t>
            </a:r>
            <a:r>
              <a:rPr lang="en-GB" dirty="0" err="1"/>
              <a:t>nabídkou</a:t>
            </a:r>
            <a:r>
              <a:rPr lang="en-GB" dirty="0"/>
              <a:t> a </a:t>
            </a:r>
            <a:r>
              <a:rPr lang="en-GB" dirty="0" err="1"/>
              <a:t>cenového</a:t>
            </a:r>
            <a:r>
              <a:rPr lang="en-GB" dirty="0"/>
              <a:t> </a:t>
            </a:r>
            <a:r>
              <a:rPr lang="en-GB" dirty="0" err="1"/>
              <a:t>růstu</a:t>
            </a:r>
            <a:r>
              <a:rPr lang="en-GB" dirty="0"/>
              <a:t> </a:t>
            </a:r>
            <a:r>
              <a:rPr lang="en-GB" dirty="0" err="1"/>
              <a:t>způsobeného</a:t>
            </a:r>
            <a:r>
              <a:rPr lang="en-GB" dirty="0"/>
              <a:t> </a:t>
            </a:r>
            <a:r>
              <a:rPr lang="en-GB" dirty="0" err="1"/>
              <a:t>například</a:t>
            </a:r>
            <a:r>
              <a:rPr lang="en-GB" dirty="0"/>
              <a:t> </a:t>
            </a:r>
            <a:r>
              <a:rPr lang="en-GB" dirty="0" err="1"/>
              <a:t>rozhodnutím</a:t>
            </a:r>
            <a:r>
              <a:rPr lang="en-GB" dirty="0"/>
              <a:t> </a:t>
            </a:r>
            <a:r>
              <a:rPr lang="en-GB" dirty="0" err="1"/>
              <a:t>vlády</a:t>
            </a:r>
            <a:r>
              <a:rPr lang="en-GB" dirty="0"/>
              <a:t> o </a:t>
            </a:r>
            <a:r>
              <a:rPr lang="en-GB" dirty="0" err="1"/>
              <a:t>zvýšení</a:t>
            </a:r>
            <a:r>
              <a:rPr lang="en-GB" dirty="0"/>
              <a:t> </a:t>
            </a:r>
            <a:r>
              <a:rPr lang="en-GB" dirty="0" err="1"/>
              <a:t>nepřímých</a:t>
            </a:r>
            <a:r>
              <a:rPr lang="en-GB" dirty="0"/>
              <a:t> </a:t>
            </a:r>
            <a:r>
              <a:rPr lang="en-GB" dirty="0" err="1"/>
              <a:t>daní</a:t>
            </a:r>
            <a:r>
              <a:rPr lang="en-GB" dirty="0"/>
              <a:t> (</a:t>
            </a:r>
            <a:r>
              <a:rPr lang="en-GB" dirty="0" err="1"/>
              <a:t>které</a:t>
            </a:r>
            <a:r>
              <a:rPr lang="en-GB" dirty="0"/>
              <a:t>, jak </a:t>
            </a:r>
            <a:r>
              <a:rPr lang="en-GB" dirty="0" err="1"/>
              <a:t>víme</a:t>
            </a:r>
            <a:r>
              <a:rPr lang="en-GB" dirty="0"/>
              <a:t>, </a:t>
            </a:r>
            <a:r>
              <a:rPr lang="en-GB" dirty="0" err="1"/>
              <a:t>jsou</a:t>
            </a:r>
            <a:r>
              <a:rPr lang="en-GB" dirty="0"/>
              <a:t> </a:t>
            </a:r>
            <a:r>
              <a:rPr lang="en-GB" dirty="0" err="1"/>
              <a:t>součástí</a:t>
            </a:r>
            <a:r>
              <a:rPr lang="en-GB" dirty="0"/>
              <a:t> </a:t>
            </a:r>
            <a:r>
              <a:rPr lang="en-GB" dirty="0" err="1"/>
              <a:t>ceny</a:t>
            </a:r>
            <a:r>
              <a:rPr lang="en-GB" dirty="0"/>
              <a:t>) </a:t>
            </a:r>
            <a:r>
              <a:rPr lang="en-GB" dirty="0" err="1"/>
              <a:t>anebo</a:t>
            </a:r>
            <a:r>
              <a:rPr lang="en-GB" dirty="0"/>
              <a:t> </a:t>
            </a:r>
            <a:r>
              <a:rPr lang="en-GB" dirty="0" err="1"/>
              <a:t>rozhodnutím</a:t>
            </a:r>
            <a:r>
              <a:rPr lang="en-GB" dirty="0"/>
              <a:t> o </a:t>
            </a:r>
            <a:r>
              <a:rPr lang="en-GB" dirty="0" err="1"/>
              <a:t>zrušení</a:t>
            </a:r>
            <a:r>
              <a:rPr lang="en-GB" dirty="0"/>
              <a:t> </a:t>
            </a:r>
            <a:r>
              <a:rPr lang="en-GB" dirty="0" err="1"/>
              <a:t>cenové</a:t>
            </a:r>
            <a:r>
              <a:rPr lang="en-GB" dirty="0"/>
              <a:t> </a:t>
            </a:r>
            <a:r>
              <a:rPr lang="en-GB" dirty="0" err="1"/>
              <a:t>regulace</a:t>
            </a:r>
            <a:r>
              <a:rPr lang="en-GB" dirty="0"/>
              <a:t> u </a:t>
            </a:r>
            <a:r>
              <a:rPr lang="en-GB" dirty="0" err="1"/>
              <a:t>některých</a:t>
            </a:r>
            <a:r>
              <a:rPr lang="en-GB" dirty="0"/>
              <a:t> </a:t>
            </a:r>
            <a:r>
              <a:rPr lang="en-GB" dirty="0" err="1"/>
              <a:t>komodit</a:t>
            </a:r>
            <a:r>
              <a:rPr lang="en-GB" dirty="0"/>
              <a:t>. Aby </a:t>
            </a:r>
            <a:r>
              <a:rPr lang="en-GB" dirty="0" err="1"/>
              <a:t>hospodářskopolitické</a:t>
            </a:r>
            <a:r>
              <a:rPr lang="en-GB" dirty="0"/>
              <a:t> </a:t>
            </a:r>
            <a:r>
              <a:rPr lang="en-GB" dirty="0" err="1"/>
              <a:t>autority</a:t>
            </a:r>
            <a:r>
              <a:rPr lang="en-GB" dirty="0"/>
              <a:t> </a:t>
            </a:r>
            <a:r>
              <a:rPr lang="en-GB" dirty="0" err="1"/>
              <a:t>získaly</a:t>
            </a:r>
            <a:r>
              <a:rPr lang="en-GB" dirty="0"/>
              <a:t> </a:t>
            </a:r>
            <a:r>
              <a:rPr lang="en-GB" dirty="0" err="1"/>
              <a:t>takový</a:t>
            </a:r>
            <a:r>
              <a:rPr lang="en-GB" dirty="0"/>
              <a:t> </a:t>
            </a:r>
            <a:r>
              <a:rPr lang="en-GB" dirty="0" err="1"/>
              <a:t>indikátor</a:t>
            </a:r>
            <a:r>
              <a:rPr lang="en-GB" dirty="0"/>
              <a:t> </a:t>
            </a:r>
            <a:r>
              <a:rPr lang="en-GB" dirty="0" err="1"/>
              <a:t>inflace</a:t>
            </a:r>
            <a:r>
              <a:rPr lang="en-GB" dirty="0"/>
              <a:t>, </a:t>
            </a:r>
            <a:r>
              <a:rPr lang="en-GB" dirty="0" err="1"/>
              <a:t>který</a:t>
            </a:r>
            <a:r>
              <a:rPr lang="en-GB" dirty="0"/>
              <a:t> by </a:t>
            </a:r>
            <a:r>
              <a:rPr lang="en-GB" dirty="0" err="1"/>
              <a:t>vypovídal</a:t>
            </a:r>
            <a:r>
              <a:rPr lang="en-GB" dirty="0"/>
              <a:t> o </a:t>
            </a:r>
            <a:r>
              <a:rPr lang="en-GB" dirty="0" err="1"/>
              <a:t>pohybu</a:t>
            </a:r>
            <a:r>
              <a:rPr lang="en-GB" dirty="0"/>
              <a:t> </a:t>
            </a:r>
            <a:r>
              <a:rPr lang="en-GB" dirty="0" err="1"/>
              <a:t>cen</a:t>
            </a:r>
            <a:r>
              <a:rPr lang="en-GB" dirty="0"/>
              <a:t>, </a:t>
            </a:r>
            <a:r>
              <a:rPr lang="en-GB" dirty="0" err="1"/>
              <a:t>jenž</a:t>
            </a:r>
            <a:r>
              <a:rPr lang="en-GB" dirty="0"/>
              <a:t> </a:t>
            </a:r>
            <a:r>
              <a:rPr lang="en-GB" dirty="0" err="1"/>
              <a:t>plyne</a:t>
            </a:r>
            <a:r>
              <a:rPr lang="en-GB" dirty="0"/>
              <a:t> z </a:t>
            </a:r>
            <a:r>
              <a:rPr lang="en-GB" dirty="0" err="1"/>
              <a:t>fungování</a:t>
            </a:r>
            <a:r>
              <a:rPr lang="en-GB" dirty="0"/>
              <a:t> </a:t>
            </a:r>
            <a:r>
              <a:rPr lang="en-GB" dirty="0" err="1"/>
              <a:t>ekonomiky</a:t>
            </a:r>
            <a:r>
              <a:rPr lang="en-GB" dirty="0"/>
              <a:t> </a:t>
            </a:r>
            <a:r>
              <a:rPr lang="en-GB" dirty="0" err="1"/>
              <a:t>samotné</a:t>
            </a:r>
            <a:r>
              <a:rPr lang="en-GB" dirty="0"/>
              <a:t> a </a:t>
            </a:r>
            <a:r>
              <a:rPr lang="en-GB" dirty="0" err="1"/>
              <a:t>který</a:t>
            </a:r>
            <a:r>
              <a:rPr lang="en-GB" dirty="0"/>
              <a:t> by </a:t>
            </a:r>
            <a:r>
              <a:rPr lang="en-GB" dirty="0" err="1"/>
              <a:t>byl</a:t>
            </a:r>
            <a:r>
              <a:rPr lang="en-GB" dirty="0"/>
              <a:t> </a:t>
            </a:r>
            <a:r>
              <a:rPr lang="en-GB" dirty="0" err="1"/>
              <a:t>očištěn</a:t>
            </a:r>
            <a:r>
              <a:rPr lang="en-GB" dirty="0"/>
              <a:t> od </a:t>
            </a:r>
            <a:r>
              <a:rPr lang="en-GB" dirty="0" err="1"/>
              <a:t>jednorázových</a:t>
            </a:r>
            <a:r>
              <a:rPr lang="en-GB" dirty="0"/>
              <a:t> (</a:t>
            </a:r>
            <a:r>
              <a:rPr lang="en-GB" dirty="0" err="1"/>
              <a:t>mimořádných</a:t>
            </a:r>
            <a:r>
              <a:rPr lang="en-GB" dirty="0"/>
              <a:t>) </a:t>
            </a:r>
            <a:r>
              <a:rPr lang="en-GB" dirty="0" err="1"/>
              <a:t>inflačních</a:t>
            </a:r>
            <a:r>
              <a:rPr lang="en-GB" dirty="0"/>
              <a:t> </a:t>
            </a:r>
            <a:r>
              <a:rPr lang="en-GB" dirty="0" err="1"/>
              <a:t>šoků</a:t>
            </a:r>
            <a:r>
              <a:rPr lang="en-GB" dirty="0"/>
              <a:t> </a:t>
            </a:r>
            <a:r>
              <a:rPr lang="en-GB" dirty="0" err="1"/>
              <a:t>iniciovaných</a:t>
            </a:r>
            <a:r>
              <a:rPr lang="en-GB" dirty="0"/>
              <a:t> </a:t>
            </a:r>
            <a:r>
              <a:rPr lang="en-GB" dirty="0" err="1"/>
              <a:t>silami</a:t>
            </a:r>
            <a:r>
              <a:rPr lang="en-GB" dirty="0"/>
              <a:t>, </a:t>
            </a:r>
            <a:r>
              <a:rPr lang="en-GB" dirty="0" err="1"/>
              <a:t>jež</a:t>
            </a:r>
            <a:r>
              <a:rPr lang="en-GB" dirty="0"/>
              <a:t> </a:t>
            </a:r>
            <a:r>
              <a:rPr lang="en-GB" dirty="0" err="1"/>
              <a:t>jsou</a:t>
            </a:r>
            <a:r>
              <a:rPr lang="en-GB" dirty="0"/>
              <a:t> </a:t>
            </a:r>
            <a:r>
              <a:rPr lang="en-GB" dirty="0" err="1"/>
              <a:t>vůči</a:t>
            </a:r>
            <a:r>
              <a:rPr lang="en-GB" dirty="0"/>
              <a:t> </a:t>
            </a:r>
            <a:r>
              <a:rPr lang="en-GB" dirty="0" err="1"/>
              <a:t>vlastnímu</a:t>
            </a:r>
            <a:r>
              <a:rPr lang="en-GB" dirty="0"/>
              <a:t> </a:t>
            </a:r>
            <a:r>
              <a:rPr lang="en-GB" dirty="0" err="1"/>
              <a:t>tržnímu</a:t>
            </a:r>
            <a:r>
              <a:rPr lang="en-GB" dirty="0"/>
              <a:t> </a:t>
            </a:r>
            <a:r>
              <a:rPr lang="en-GB" dirty="0" err="1"/>
              <a:t>mechanismu</a:t>
            </a:r>
            <a:r>
              <a:rPr lang="en-GB" dirty="0"/>
              <a:t> </a:t>
            </a:r>
            <a:r>
              <a:rPr lang="en-GB" dirty="0" err="1"/>
              <a:t>ekonomiky</a:t>
            </a:r>
            <a:r>
              <a:rPr lang="en-GB" dirty="0"/>
              <a:t> </a:t>
            </a:r>
            <a:r>
              <a:rPr lang="en-GB" dirty="0" err="1"/>
              <a:t>vnějšími</a:t>
            </a:r>
            <a:r>
              <a:rPr lang="en-GB" dirty="0"/>
              <a:t>, </a:t>
            </a:r>
            <a:r>
              <a:rPr lang="en-GB" dirty="0" err="1"/>
              <a:t>jsou</a:t>
            </a:r>
            <a:r>
              <a:rPr lang="en-GB" dirty="0"/>
              <a:t> </a:t>
            </a:r>
            <a:r>
              <a:rPr lang="en-GB" dirty="0" err="1"/>
              <a:t>konstruovány</a:t>
            </a:r>
            <a:r>
              <a:rPr lang="en-GB" dirty="0"/>
              <a:t> </a:t>
            </a:r>
            <a:r>
              <a:rPr lang="en-GB" dirty="0" err="1"/>
              <a:t>ukazatele</a:t>
            </a:r>
            <a:r>
              <a:rPr lang="en-GB" dirty="0"/>
              <a:t> </a:t>
            </a:r>
            <a:r>
              <a:rPr lang="en-GB" dirty="0" err="1"/>
              <a:t>typu</a:t>
            </a:r>
            <a:r>
              <a:rPr lang="en-GB" dirty="0"/>
              <a:t> „</a:t>
            </a:r>
            <a:r>
              <a:rPr lang="en-GB" dirty="0" err="1"/>
              <a:t>jádrové</a:t>
            </a:r>
            <a:r>
              <a:rPr lang="en-GB" dirty="0"/>
              <a:t> </a:t>
            </a:r>
            <a:r>
              <a:rPr lang="en-GB" dirty="0" err="1"/>
              <a:t>inflace</a:t>
            </a:r>
            <a:r>
              <a:rPr lang="en-GB" dirty="0"/>
              <a:t>“.</a:t>
            </a:r>
            <a:endParaRPr lang="cs-CZ" dirty="0"/>
          </a:p>
          <a:p>
            <a:pPr marL="0" lvl="0" indent="0" algn="l" rtl="0">
              <a:spcBef>
                <a:spcPts val="0"/>
              </a:spcBef>
              <a:spcAft>
                <a:spcPts val="0"/>
              </a:spcAft>
              <a:buNone/>
            </a:pPr>
            <a:endParaRPr lang="cs-CZ"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Vylučuje z výpočtu inflace cenový pohyb, který je důsledkem zásahů vstupujících do ekonomiky zvnějšku, z prostředí mimo vlastní mechanismus ekonomiky.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se zjišťuje prostřednictvím spotřebního koše vybraného zboží a služeb na základě reprezentativního šetření mezi domácnostmi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ČR zahrnuje 729 položek agregovaných do 12 skupin (např. potraviny, odívání, bydlení, zdravotnictví, vzdělávání aj.)</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https://www.czso.cz/csu/czso/inflace_spotrebitelske_ceny</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https://www.czso.cz/csu/czso/kdyz_se_rekne_inflace_resp_mira_inflace</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https://www.czso.cz/documents/10180/26822363/manual_isc_2024.pdf/88f044b5-462c-478b-8565-265802f7d81d?version=1.0</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cs-CZ" dirty="0"/>
              <a:t>V </a:t>
            </a:r>
            <a:r>
              <a:rPr lang="en-GB" dirty="0"/>
              <a:t> </a:t>
            </a:r>
            <a:r>
              <a:rPr lang="en-GB" dirty="0" err="1"/>
              <a:t>České</a:t>
            </a:r>
            <a:r>
              <a:rPr lang="en-GB" dirty="0"/>
              <a:t> </a:t>
            </a:r>
            <a:r>
              <a:rPr lang="en-GB" dirty="0" err="1"/>
              <a:t>republice</a:t>
            </a:r>
            <a:r>
              <a:rPr lang="en-GB" dirty="0"/>
              <a:t> v </a:t>
            </a:r>
            <a:r>
              <a:rPr lang="en-GB" dirty="0" err="1"/>
              <a:t>současné</a:t>
            </a:r>
            <a:r>
              <a:rPr lang="en-GB" dirty="0"/>
              <a:t> </a:t>
            </a:r>
            <a:r>
              <a:rPr lang="en-GB" dirty="0" err="1"/>
              <a:t>době</a:t>
            </a:r>
            <a:r>
              <a:rPr lang="en-GB" dirty="0"/>
              <a:t> </a:t>
            </a:r>
            <a:r>
              <a:rPr lang="en-GB" dirty="0" err="1"/>
              <a:t>používaný</a:t>
            </a:r>
            <a:r>
              <a:rPr lang="en-GB" dirty="0"/>
              <a:t> </a:t>
            </a:r>
            <a:r>
              <a:rPr lang="en-GB" dirty="0" err="1"/>
              <a:t>spotřební</a:t>
            </a:r>
            <a:r>
              <a:rPr lang="en-GB" dirty="0"/>
              <a:t> </a:t>
            </a:r>
            <a:r>
              <a:rPr lang="en-GB" dirty="0" err="1"/>
              <a:t>koš</a:t>
            </a:r>
            <a:r>
              <a:rPr lang="en-GB" dirty="0"/>
              <a:t> </a:t>
            </a:r>
            <a:r>
              <a:rPr lang="en-GB" dirty="0" err="1"/>
              <a:t>obsahuje</a:t>
            </a:r>
            <a:r>
              <a:rPr lang="en-GB" dirty="0"/>
              <a:t> </a:t>
            </a:r>
            <a:r>
              <a:rPr lang="en-GB" dirty="0" err="1"/>
              <a:t>zhruba</a:t>
            </a:r>
            <a:r>
              <a:rPr lang="en-GB" dirty="0"/>
              <a:t> 800 </a:t>
            </a:r>
            <a:r>
              <a:rPr lang="en-GB" dirty="0" err="1"/>
              <a:t>položek</a:t>
            </a:r>
            <a:r>
              <a:rPr lang="en-GB" dirty="0"/>
              <a:t>. </a:t>
            </a:r>
            <a:r>
              <a:rPr lang="en-GB" dirty="0" err="1"/>
              <a:t>Ceny</a:t>
            </a:r>
            <a:r>
              <a:rPr lang="en-GB" dirty="0"/>
              <a:t> </a:t>
            </a:r>
            <a:r>
              <a:rPr lang="en-GB" dirty="0" err="1"/>
              <a:t>zjišťuje</a:t>
            </a:r>
            <a:r>
              <a:rPr lang="en-GB" dirty="0"/>
              <a:t> </a:t>
            </a:r>
            <a:r>
              <a:rPr lang="en-GB" dirty="0" err="1"/>
              <a:t>Český</a:t>
            </a:r>
            <a:r>
              <a:rPr lang="en-GB" dirty="0"/>
              <a:t> </a:t>
            </a:r>
            <a:r>
              <a:rPr lang="en-GB" dirty="0" err="1"/>
              <a:t>statistický</a:t>
            </a:r>
            <a:r>
              <a:rPr lang="en-GB" dirty="0"/>
              <a:t> </a:t>
            </a:r>
            <a:r>
              <a:rPr lang="en-GB" dirty="0" err="1"/>
              <a:t>úřad</a:t>
            </a:r>
            <a:r>
              <a:rPr lang="en-GB" dirty="0"/>
              <a:t> </a:t>
            </a:r>
            <a:r>
              <a:rPr lang="en-GB" dirty="0" err="1"/>
              <a:t>každý</a:t>
            </a:r>
            <a:r>
              <a:rPr lang="en-GB" dirty="0"/>
              <a:t> </a:t>
            </a:r>
            <a:r>
              <a:rPr lang="en-GB" dirty="0" err="1"/>
              <a:t>měsíc</a:t>
            </a:r>
            <a:r>
              <a:rPr lang="en-GB" dirty="0"/>
              <a:t> v </a:t>
            </a:r>
            <a:r>
              <a:rPr lang="en-GB" dirty="0" err="1"/>
              <a:t>přibližně</a:t>
            </a:r>
            <a:r>
              <a:rPr lang="en-GB" dirty="0"/>
              <a:t> 10 </a:t>
            </a:r>
            <a:r>
              <a:rPr lang="en-GB" dirty="0" err="1"/>
              <a:t>tisících</a:t>
            </a:r>
            <a:r>
              <a:rPr lang="en-GB" dirty="0"/>
              <a:t> </a:t>
            </a:r>
            <a:r>
              <a:rPr lang="en-GB" dirty="0" err="1"/>
              <a:t>prodejnách</a:t>
            </a:r>
            <a:r>
              <a:rPr lang="en-GB" dirty="0"/>
              <a:t> a </a:t>
            </a:r>
            <a:r>
              <a:rPr lang="en-GB" dirty="0" err="1"/>
              <a:t>provozovnách</a:t>
            </a:r>
            <a:r>
              <a:rPr lang="en-GB" dirty="0"/>
              <a:t> </a:t>
            </a:r>
            <a:r>
              <a:rPr lang="en-GB" dirty="0" err="1"/>
              <a:t>ve</a:t>
            </a:r>
            <a:r>
              <a:rPr lang="en-GB" dirty="0"/>
              <a:t> 40 </a:t>
            </a:r>
            <a:r>
              <a:rPr lang="en-GB" dirty="0" err="1"/>
              <a:t>regionech</a:t>
            </a:r>
            <a:r>
              <a:rPr lang="en-GB" dirty="0"/>
              <a:t> </a:t>
            </a:r>
            <a:r>
              <a:rPr lang="en-GB" dirty="0" err="1"/>
              <a:t>republiky</a:t>
            </a:r>
            <a:r>
              <a:rPr lang="en-GB" dirty="0"/>
              <a:t>. </a:t>
            </a:r>
            <a:r>
              <a:rPr lang="en-GB" dirty="0" err="1"/>
              <a:t>Váhy</a:t>
            </a:r>
            <a:r>
              <a:rPr lang="en-GB" dirty="0"/>
              <a:t> </a:t>
            </a:r>
            <a:r>
              <a:rPr lang="en-GB" dirty="0" err="1"/>
              <a:t>jednotlivých</a:t>
            </a:r>
            <a:r>
              <a:rPr lang="en-GB" dirty="0"/>
              <a:t> </a:t>
            </a:r>
            <a:r>
              <a:rPr lang="en-GB" dirty="0" err="1"/>
              <a:t>statků</a:t>
            </a:r>
            <a:r>
              <a:rPr lang="en-GB" dirty="0"/>
              <a:t> </a:t>
            </a:r>
            <a:r>
              <a:rPr lang="en-GB" dirty="0" err="1"/>
              <a:t>ve</a:t>
            </a:r>
            <a:r>
              <a:rPr lang="en-GB" dirty="0"/>
              <a:t> </a:t>
            </a:r>
            <a:r>
              <a:rPr lang="en-GB" dirty="0" err="1"/>
              <a:t>spotřebním</a:t>
            </a:r>
            <a:r>
              <a:rPr lang="en-GB" dirty="0"/>
              <a:t> </a:t>
            </a:r>
            <a:r>
              <a:rPr lang="en-GB" dirty="0" err="1"/>
              <a:t>koši</a:t>
            </a:r>
            <a:r>
              <a:rPr lang="en-GB" dirty="0"/>
              <a:t> </a:t>
            </a:r>
            <a:r>
              <a:rPr lang="en-GB" dirty="0" err="1"/>
              <a:t>jsou</a:t>
            </a:r>
            <a:r>
              <a:rPr lang="en-GB" dirty="0"/>
              <a:t> </a:t>
            </a:r>
            <a:r>
              <a:rPr lang="en-GB" dirty="0" err="1"/>
              <a:t>stanovovány</a:t>
            </a:r>
            <a:r>
              <a:rPr lang="en-GB" dirty="0"/>
              <a:t> </a:t>
            </a:r>
            <a:r>
              <a:rPr lang="en-GB" dirty="0" err="1"/>
              <a:t>na</a:t>
            </a:r>
            <a:r>
              <a:rPr lang="en-GB" dirty="0"/>
              <a:t> </a:t>
            </a:r>
            <a:r>
              <a:rPr lang="en-GB" dirty="0" err="1"/>
              <a:t>základě</a:t>
            </a:r>
            <a:r>
              <a:rPr lang="en-GB" dirty="0"/>
              <a:t> </a:t>
            </a:r>
            <a:r>
              <a:rPr lang="en-GB" dirty="0" err="1"/>
              <a:t>struktury</a:t>
            </a:r>
            <a:r>
              <a:rPr lang="en-GB" dirty="0"/>
              <a:t> </a:t>
            </a:r>
            <a:r>
              <a:rPr lang="en-GB" dirty="0" err="1"/>
              <a:t>výdajů</a:t>
            </a:r>
            <a:r>
              <a:rPr lang="en-GB" dirty="0"/>
              <a:t> </a:t>
            </a:r>
            <a:r>
              <a:rPr lang="en-GB" dirty="0" err="1"/>
              <a:t>domácností</a:t>
            </a:r>
            <a:r>
              <a:rPr lang="en-GB" dirty="0"/>
              <a:t> </a:t>
            </a:r>
            <a:r>
              <a:rPr lang="en-GB" dirty="0" err="1"/>
              <a:t>podle</a:t>
            </a:r>
            <a:r>
              <a:rPr lang="en-GB" dirty="0"/>
              <a:t> </a:t>
            </a:r>
            <a:r>
              <a:rPr lang="en-GB" dirty="0" err="1"/>
              <a:t>výsledků</a:t>
            </a:r>
            <a:r>
              <a:rPr lang="en-GB" dirty="0"/>
              <a:t> </a:t>
            </a:r>
            <a:r>
              <a:rPr lang="en-GB" dirty="0" err="1"/>
              <a:t>statistiky</a:t>
            </a:r>
            <a:r>
              <a:rPr lang="en-GB" dirty="0"/>
              <a:t> </a:t>
            </a:r>
            <a:r>
              <a:rPr lang="en-GB" dirty="0" err="1"/>
              <a:t>rodinných</a:t>
            </a:r>
            <a:r>
              <a:rPr lang="en-GB" dirty="0"/>
              <a:t> </a:t>
            </a:r>
            <a:r>
              <a:rPr lang="en-GB" dirty="0" err="1"/>
              <a:t>účtů</a:t>
            </a:r>
            <a:r>
              <a:rPr lang="en-GB" dirty="0"/>
              <a:t> a </a:t>
            </a:r>
            <a:r>
              <a:rPr lang="en-GB" dirty="0" err="1"/>
              <a:t>mění</a:t>
            </a:r>
            <a:r>
              <a:rPr lang="en-GB" dirty="0"/>
              <a:t> se </a:t>
            </a:r>
            <a:r>
              <a:rPr lang="en-GB" dirty="0" err="1"/>
              <a:t>jednou</a:t>
            </a:r>
            <a:r>
              <a:rPr lang="en-GB" dirty="0"/>
              <a:t> za </a:t>
            </a:r>
            <a:r>
              <a:rPr lang="en-GB" dirty="0" err="1"/>
              <a:t>dva</a:t>
            </a:r>
            <a:r>
              <a:rPr lang="en-GB" dirty="0"/>
              <a:t> </a:t>
            </a:r>
            <a:r>
              <a:rPr lang="en-GB" dirty="0" err="1"/>
              <a:t>roky</a:t>
            </a:r>
            <a:r>
              <a:rPr lang="en-GB" dirty="0"/>
              <a:t>.</a:t>
            </a:r>
            <a:endParaRPr lang="cs-CZ" dirty="0"/>
          </a:p>
          <a:p>
            <a:pPr marL="0" lvl="0" indent="0" algn="l" rtl="0">
              <a:spcBef>
                <a:spcPts val="0"/>
              </a:spcBef>
              <a:spcAft>
                <a:spcPts val="0"/>
              </a:spcAft>
              <a:buNone/>
            </a:pPr>
            <a:r>
              <a:rPr lang="en-GB" dirty="0"/>
              <a:t>Z </a:t>
            </a:r>
            <a:r>
              <a:rPr lang="en-GB" dirty="0" err="1"/>
              <a:t>hlediska</a:t>
            </a:r>
            <a:r>
              <a:rPr lang="en-GB" dirty="0"/>
              <a:t> </a:t>
            </a:r>
            <a:r>
              <a:rPr lang="en-GB" dirty="0" err="1"/>
              <a:t>srovnatelnosti</a:t>
            </a:r>
            <a:r>
              <a:rPr lang="en-GB" dirty="0"/>
              <a:t> </a:t>
            </a:r>
            <a:r>
              <a:rPr lang="en-GB" dirty="0" err="1"/>
              <a:t>údajů</a:t>
            </a:r>
            <a:r>
              <a:rPr lang="en-GB" dirty="0"/>
              <a:t> by </a:t>
            </a:r>
            <a:r>
              <a:rPr lang="en-GB" dirty="0" err="1"/>
              <a:t>bylo</a:t>
            </a:r>
            <a:r>
              <a:rPr lang="en-GB" dirty="0"/>
              <a:t> </a:t>
            </a:r>
            <a:r>
              <a:rPr lang="en-GB" dirty="0" err="1"/>
              <a:t>žádoucí</a:t>
            </a:r>
            <a:r>
              <a:rPr lang="en-GB" dirty="0"/>
              <a:t>, aby </a:t>
            </a:r>
            <a:r>
              <a:rPr lang="en-GB" dirty="0" err="1"/>
              <a:t>struktura</a:t>
            </a:r>
            <a:r>
              <a:rPr lang="en-GB" dirty="0"/>
              <a:t> </a:t>
            </a:r>
            <a:r>
              <a:rPr lang="en-GB" dirty="0" err="1"/>
              <a:t>spotřebního</a:t>
            </a:r>
            <a:r>
              <a:rPr lang="en-GB" dirty="0"/>
              <a:t> </a:t>
            </a:r>
            <a:r>
              <a:rPr lang="en-GB" dirty="0" err="1"/>
              <a:t>koše</a:t>
            </a:r>
            <a:r>
              <a:rPr lang="en-GB" dirty="0"/>
              <a:t> </a:t>
            </a:r>
            <a:r>
              <a:rPr lang="en-GB" dirty="0" err="1"/>
              <a:t>nebyla</a:t>
            </a:r>
            <a:r>
              <a:rPr lang="en-GB" dirty="0"/>
              <a:t> po co </a:t>
            </a:r>
            <a:r>
              <a:rPr lang="en-GB" dirty="0" err="1"/>
              <a:t>nejdelší</a:t>
            </a:r>
            <a:r>
              <a:rPr lang="en-GB" dirty="0"/>
              <a:t> </a:t>
            </a:r>
            <a:r>
              <a:rPr lang="en-GB" dirty="0" err="1"/>
              <a:t>dobu</a:t>
            </a:r>
            <a:r>
              <a:rPr lang="en-GB" dirty="0"/>
              <a:t> </a:t>
            </a:r>
            <a:r>
              <a:rPr lang="en-GB" dirty="0" err="1"/>
              <a:t>měněna</a:t>
            </a:r>
            <a:r>
              <a:rPr lang="en-GB" dirty="0"/>
              <a:t>. Z </a:t>
            </a:r>
            <a:r>
              <a:rPr lang="en-GB" dirty="0" err="1"/>
              <a:t>hlediska</a:t>
            </a:r>
            <a:r>
              <a:rPr lang="en-GB" dirty="0"/>
              <a:t> </a:t>
            </a:r>
            <a:r>
              <a:rPr lang="en-GB" dirty="0" err="1"/>
              <a:t>souladu</a:t>
            </a:r>
            <a:r>
              <a:rPr lang="en-GB" dirty="0"/>
              <a:t> </a:t>
            </a:r>
            <a:r>
              <a:rPr lang="en-GB" dirty="0" err="1"/>
              <a:t>statistického</a:t>
            </a:r>
            <a:r>
              <a:rPr lang="en-GB" dirty="0"/>
              <a:t> </a:t>
            </a:r>
            <a:r>
              <a:rPr lang="en-GB" dirty="0" err="1"/>
              <a:t>koše</a:t>
            </a:r>
            <a:r>
              <a:rPr lang="en-GB" dirty="0"/>
              <a:t> se </a:t>
            </a:r>
            <a:r>
              <a:rPr lang="en-GB" dirty="0" err="1"/>
              <a:t>skutečnou</a:t>
            </a:r>
            <a:r>
              <a:rPr lang="en-GB" dirty="0"/>
              <a:t> </a:t>
            </a:r>
            <a:r>
              <a:rPr lang="en-GB" dirty="0" err="1"/>
              <a:t>strukturou</a:t>
            </a:r>
            <a:r>
              <a:rPr lang="en-GB" dirty="0"/>
              <a:t> </a:t>
            </a:r>
            <a:r>
              <a:rPr lang="en-GB" dirty="0" err="1"/>
              <a:t>spotřeby</a:t>
            </a:r>
            <a:r>
              <a:rPr lang="en-GB" dirty="0"/>
              <a:t> je </a:t>
            </a:r>
            <a:r>
              <a:rPr lang="en-GB" dirty="0" err="1"/>
              <a:t>žádoucí</a:t>
            </a:r>
            <a:r>
              <a:rPr lang="en-GB" dirty="0"/>
              <a:t> </a:t>
            </a:r>
            <a:r>
              <a:rPr lang="en-GB" dirty="0" err="1"/>
              <a:t>občasná</a:t>
            </a:r>
            <a:r>
              <a:rPr lang="en-GB" dirty="0"/>
              <a:t> </a:t>
            </a:r>
            <a:r>
              <a:rPr lang="en-GB" dirty="0" err="1"/>
              <a:t>rekonstrukce</a:t>
            </a:r>
            <a:r>
              <a:rPr lang="en-GB" dirty="0"/>
              <a:t> </a:t>
            </a:r>
            <a:r>
              <a:rPr lang="en-GB" dirty="0" err="1"/>
              <a:t>koše</a:t>
            </a:r>
            <a:r>
              <a:rPr lang="en-GB" dirty="0"/>
              <a:t>. </a:t>
            </a:r>
            <a:r>
              <a:rPr lang="en-GB" dirty="0" err="1"/>
              <a:t>Rozpor</a:t>
            </a:r>
            <a:r>
              <a:rPr lang="en-GB" dirty="0"/>
              <a:t> </a:t>
            </a:r>
            <a:r>
              <a:rPr lang="en-GB" dirty="0" err="1"/>
              <a:t>mezi</a:t>
            </a:r>
            <a:r>
              <a:rPr lang="en-GB" dirty="0"/>
              <a:t> </a:t>
            </a:r>
            <a:r>
              <a:rPr lang="en-GB" dirty="0" err="1"/>
              <a:t>oběma</a:t>
            </a:r>
            <a:r>
              <a:rPr lang="en-GB" dirty="0"/>
              <a:t> </a:t>
            </a:r>
            <a:r>
              <a:rPr lang="en-GB" dirty="0" err="1"/>
              <a:t>zájmy</a:t>
            </a:r>
            <a:r>
              <a:rPr lang="en-GB" dirty="0"/>
              <a:t> se </a:t>
            </a:r>
            <a:r>
              <a:rPr lang="en-GB" dirty="0" err="1"/>
              <a:t>řeší</a:t>
            </a:r>
            <a:r>
              <a:rPr lang="en-GB" dirty="0"/>
              <a:t> </a:t>
            </a:r>
            <a:r>
              <a:rPr lang="en-GB" dirty="0" err="1"/>
              <a:t>kompromisně</a:t>
            </a:r>
            <a:r>
              <a:rPr lang="en-GB" dirty="0"/>
              <a:t>. V </a:t>
            </a:r>
            <a:r>
              <a:rPr lang="en-GB" dirty="0" err="1"/>
              <a:t>Česku</a:t>
            </a:r>
            <a:r>
              <a:rPr lang="en-GB" dirty="0"/>
              <a:t> je </a:t>
            </a:r>
            <a:r>
              <a:rPr lang="en-GB" dirty="0" err="1"/>
              <a:t>struktura</a:t>
            </a:r>
            <a:r>
              <a:rPr lang="en-GB" dirty="0"/>
              <a:t> </a:t>
            </a:r>
            <a:r>
              <a:rPr lang="en-GB" dirty="0" err="1"/>
              <a:t>koše</a:t>
            </a:r>
            <a:r>
              <a:rPr lang="en-GB" dirty="0"/>
              <a:t> </a:t>
            </a:r>
            <a:r>
              <a:rPr lang="en-GB" dirty="0" err="1"/>
              <a:t>aktualizována</a:t>
            </a:r>
            <a:r>
              <a:rPr lang="en-GB" dirty="0"/>
              <a:t> </a:t>
            </a:r>
            <a:r>
              <a:rPr lang="en-GB" dirty="0" err="1"/>
              <a:t>každoročně</a:t>
            </a:r>
            <a:r>
              <a:rPr lang="en-GB" dirty="0"/>
              <a:t>. </a:t>
            </a:r>
            <a:r>
              <a:rPr lang="en-GB" dirty="0" err="1"/>
              <a:t>Při</a:t>
            </a:r>
            <a:r>
              <a:rPr lang="en-GB" dirty="0"/>
              <a:t> </a:t>
            </a:r>
            <a:r>
              <a:rPr lang="en-GB" dirty="0" err="1"/>
              <a:t>aktualizaci</a:t>
            </a:r>
            <a:r>
              <a:rPr lang="en-GB" dirty="0"/>
              <a:t> </a:t>
            </a:r>
            <a:r>
              <a:rPr lang="en-GB" dirty="0" err="1"/>
              <a:t>jsou</a:t>
            </a:r>
            <a:r>
              <a:rPr lang="en-GB" dirty="0"/>
              <a:t> z </a:t>
            </a:r>
            <a:r>
              <a:rPr lang="en-GB" dirty="0" err="1"/>
              <a:t>koše</a:t>
            </a:r>
            <a:r>
              <a:rPr lang="en-GB" dirty="0"/>
              <a:t> </a:t>
            </a:r>
            <a:r>
              <a:rPr lang="en-GB" dirty="0" err="1"/>
              <a:t>vyřazovány</a:t>
            </a:r>
            <a:r>
              <a:rPr lang="en-GB" dirty="0"/>
              <a:t> </a:t>
            </a:r>
            <a:r>
              <a:rPr lang="en-GB" dirty="0" err="1"/>
              <a:t>produkty</a:t>
            </a:r>
            <a:r>
              <a:rPr lang="en-GB" dirty="0"/>
              <a:t>, </a:t>
            </a:r>
            <a:r>
              <a:rPr lang="en-GB" dirty="0" err="1"/>
              <a:t>jejichž</a:t>
            </a:r>
            <a:r>
              <a:rPr lang="en-GB" dirty="0"/>
              <a:t> </a:t>
            </a:r>
            <a:r>
              <a:rPr lang="en-GB" dirty="0" err="1"/>
              <a:t>podíl</a:t>
            </a:r>
            <a:r>
              <a:rPr lang="en-GB" dirty="0"/>
              <a:t> </a:t>
            </a:r>
            <a:r>
              <a:rPr lang="en-GB" dirty="0" err="1"/>
              <a:t>ve</a:t>
            </a:r>
            <a:r>
              <a:rPr lang="en-GB" dirty="0"/>
              <a:t> </a:t>
            </a:r>
            <a:r>
              <a:rPr lang="en-GB" dirty="0" err="1"/>
              <a:t>výdajích</a:t>
            </a:r>
            <a:r>
              <a:rPr lang="en-GB" dirty="0"/>
              <a:t> </a:t>
            </a:r>
            <a:r>
              <a:rPr lang="en-GB" dirty="0" err="1"/>
              <a:t>obyvatelstva</a:t>
            </a:r>
            <a:r>
              <a:rPr lang="en-GB" dirty="0"/>
              <a:t> </a:t>
            </a:r>
            <a:r>
              <a:rPr lang="en-GB" dirty="0" err="1"/>
              <a:t>poklesl</a:t>
            </a:r>
            <a:r>
              <a:rPr lang="en-GB" dirty="0"/>
              <a:t>, a </a:t>
            </a:r>
            <a:r>
              <a:rPr lang="en-GB" dirty="0" err="1"/>
              <a:t>naopak</a:t>
            </a:r>
            <a:r>
              <a:rPr lang="en-GB" dirty="0"/>
              <a:t> </a:t>
            </a:r>
            <a:r>
              <a:rPr lang="en-GB" dirty="0" err="1"/>
              <a:t>jsou</a:t>
            </a:r>
            <a:r>
              <a:rPr lang="en-GB" dirty="0"/>
              <a:t> </a:t>
            </a:r>
            <a:r>
              <a:rPr lang="en-GB" dirty="0" err="1"/>
              <a:t>zařazovány</a:t>
            </a:r>
            <a:r>
              <a:rPr lang="en-GB" dirty="0"/>
              <a:t> </a:t>
            </a:r>
            <a:r>
              <a:rPr lang="en-GB" dirty="0" err="1"/>
              <a:t>produkty</a:t>
            </a:r>
            <a:r>
              <a:rPr lang="en-GB" dirty="0"/>
              <a:t>, </a:t>
            </a:r>
            <a:r>
              <a:rPr lang="en-GB" dirty="0" err="1"/>
              <a:t>jejichž</a:t>
            </a:r>
            <a:r>
              <a:rPr lang="en-GB" dirty="0"/>
              <a:t> </a:t>
            </a:r>
            <a:r>
              <a:rPr lang="en-GB" dirty="0" err="1"/>
              <a:t>zastoupení</a:t>
            </a:r>
            <a:r>
              <a:rPr lang="en-GB" dirty="0"/>
              <a:t> </a:t>
            </a:r>
            <a:r>
              <a:rPr lang="en-GB" dirty="0" err="1"/>
              <a:t>ve</a:t>
            </a:r>
            <a:r>
              <a:rPr lang="en-GB" dirty="0"/>
              <a:t> </a:t>
            </a:r>
            <a:r>
              <a:rPr lang="en-GB" dirty="0" err="1"/>
              <a:t>výdajích</a:t>
            </a:r>
            <a:r>
              <a:rPr lang="en-GB" dirty="0"/>
              <a:t> </a:t>
            </a:r>
            <a:r>
              <a:rPr lang="en-GB" dirty="0" err="1"/>
              <a:t>obyvatelstva</a:t>
            </a:r>
            <a:r>
              <a:rPr lang="en-GB" dirty="0"/>
              <a:t> </a:t>
            </a:r>
            <a:r>
              <a:rPr lang="en-GB" dirty="0" err="1"/>
              <a:t>vzrostlo</a:t>
            </a:r>
            <a:r>
              <a:rPr lang="en-GB" dirty="0"/>
              <a:t>.</a:t>
            </a:r>
            <a:endParaRPr lang="cs-CZ" dirty="0"/>
          </a:p>
          <a:p>
            <a:pPr marL="0" lvl="0" indent="0" algn="l" rtl="0">
              <a:spcBef>
                <a:spcPts val="0"/>
              </a:spcBef>
              <a:spcAft>
                <a:spcPts val="0"/>
              </a:spcAft>
              <a:buNone/>
            </a:pPr>
            <a:r>
              <a:rPr lang="en-GB" dirty="0" err="1"/>
              <a:t>Ve</a:t>
            </a:r>
            <a:r>
              <a:rPr lang="en-GB" dirty="0"/>
              <a:t> </a:t>
            </a:r>
            <a:r>
              <a:rPr lang="en-GB" dirty="0" err="1"/>
              <a:t>struktuře</a:t>
            </a:r>
            <a:r>
              <a:rPr lang="en-GB" dirty="0"/>
              <a:t> „</a:t>
            </a:r>
            <a:r>
              <a:rPr lang="en-GB" dirty="0" err="1"/>
              <a:t>českého</a:t>
            </a:r>
            <a:r>
              <a:rPr lang="en-GB" dirty="0"/>
              <a:t>“ </a:t>
            </a:r>
            <a:r>
              <a:rPr lang="en-GB" dirty="0" err="1"/>
              <a:t>spotřebního</a:t>
            </a:r>
            <a:r>
              <a:rPr lang="en-GB" dirty="0"/>
              <a:t> </a:t>
            </a:r>
            <a:r>
              <a:rPr lang="en-GB" dirty="0" err="1"/>
              <a:t>koše</a:t>
            </a:r>
            <a:r>
              <a:rPr lang="en-GB" dirty="0"/>
              <a:t> </a:t>
            </a:r>
            <a:r>
              <a:rPr lang="en-GB" dirty="0" err="1"/>
              <a:t>byly</a:t>
            </a:r>
            <a:r>
              <a:rPr lang="en-GB" dirty="0"/>
              <a:t> v </a:t>
            </a:r>
            <a:r>
              <a:rPr lang="en-GB" dirty="0" err="1"/>
              <a:t>posledních</a:t>
            </a:r>
            <a:r>
              <a:rPr lang="en-GB" dirty="0"/>
              <a:t> </a:t>
            </a:r>
            <a:r>
              <a:rPr lang="en-GB" dirty="0" err="1"/>
              <a:t>letech</a:t>
            </a:r>
            <a:r>
              <a:rPr lang="en-GB" dirty="0"/>
              <a:t> </a:t>
            </a:r>
            <a:r>
              <a:rPr lang="en-GB" dirty="0" err="1"/>
              <a:t>provedeny</a:t>
            </a:r>
            <a:r>
              <a:rPr lang="en-GB" dirty="0"/>
              <a:t> </a:t>
            </a:r>
            <a:r>
              <a:rPr lang="en-GB" dirty="0" err="1"/>
              <a:t>změny</a:t>
            </a:r>
            <a:r>
              <a:rPr lang="en-GB" dirty="0"/>
              <a:t>, </a:t>
            </a:r>
            <a:r>
              <a:rPr lang="en-GB" dirty="0" err="1"/>
              <a:t>které</a:t>
            </a:r>
            <a:r>
              <a:rPr lang="en-GB" dirty="0"/>
              <a:t> </a:t>
            </a:r>
            <a:r>
              <a:rPr lang="en-GB" dirty="0" err="1"/>
              <a:t>souvisejí</a:t>
            </a:r>
            <a:r>
              <a:rPr lang="en-GB" dirty="0"/>
              <a:t> se </a:t>
            </a:r>
            <a:r>
              <a:rPr lang="en-GB" dirty="0" err="1"/>
              <a:t>změnou</a:t>
            </a:r>
            <a:r>
              <a:rPr lang="en-GB" dirty="0"/>
              <a:t> </a:t>
            </a:r>
            <a:r>
              <a:rPr lang="en-GB" dirty="0" err="1"/>
              <a:t>životního</a:t>
            </a:r>
            <a:r>
              <a:rPr lang="en-GB" dirty="0"/>
              <a:t> </a:t>
            </a:r>
            <a:r>
              <a:rPr lang="en-GB" dirty="0" err="1"/>
              <a:t>stylu</a:t>
            </a:r>
            <a:r>
              <a:rPr lang="en-GB" dirty="0"/>
              <a:t> v </a:t>
            </a:r>
            <a:r>
              <a:rPr lang="en-GB" dirty="0" err="1"/>
              <a:t>České</a:t>
            </a:r>
            <a:r>
              <a:rPr lang="en-GB" dirty="0"/>
              <a:t> </a:t>
            </a:r>
            <a:r>
              <a:rPr lang="en-GB" dirty="0" err="1"/>
              <a:t>republice</a:t>
            </a:r>
            <a:r>
              <a:rPr lang="en-GB" dirty="0"/>
              <a:t>. </a:t>
            </a:r>
            <a:r>
              <a:rPr lang="en-GB" dirty="0" err="1"/>
              <a:t>Nově</a:t>
            </a:r>
            <a:r>
              <a:rPr lang="en-GB" dirty="0"/>
              <a:t> </a:t>
            </a:r>
            <a:r>
              <a:rPr lang="en-GB" dirty="0" err="1"/>
              <a:t>byly</a:t>
            </a:r>
            <a:r>
              <a:rPr lang="en-GB" dirty="0"/>
              <a:t> </a:t>
            </a:r>
            <a:r>
              <a:rPr lang="en-GB" dirty="0" err="1"/>
              <a:t>zařazeny</a:t>
            </a:r>
            <a:r>
              <a:rPr lang="en-GB" dirty="0"/>
              <a:t> </a:t>
            </a:r>
            <a:r>
              <a:rPr lang="en-GB" dirty="0" err="1"/>
              <a:t>například</a:t>
            </a:r>
            <a:r>
              <a:rPr lang="en-GB" dirty="0"/>
              <a:t> </a:t>
            </a:r>
            <a:r>
              <a:rPr lang="en-GB" dirty="0" err="1"/>
              <a:t>takové</a:t>
            </a:r>
            <a:r>
              <a:rPr lang="en-GB" dirty="0"/>
              <a:t> </a:t>
            </a:r>
            <a:r>
              <a:rPr lang="en-GB" dirty="0" err="1"/>
              <a:t>statky</a:t>
            </a:r>
            <a:r>
              <a:rPr lang="en-GB" dirty="0"/>
              <a:t>, </a:t>
            </a:r>
            <a:r>
              <a:rPr lang="en-GB" dirty="0" err="1"/>
              <a:t>jako</a:t>
            </a:r>
            <a:r>
              <a:rPr lang="en-GB" dirty="0"/>
              <a:t> </a:t>
            </a:r>
            <a:r>
              <a:rPr lang="en-GB" dirty="0" err="1"/>
              <a:t>jsou</a:t>
            </a:r>
            <a:r>
              <a:rPr lang="en-GB" dirty="0"/>
              <a:t> </a:t>
            </a:r>
            <a:r>
              <a:rPr lang="en-GB" dirty="0" err="1"/>
              <a:t>kontaktní</a:t>
            </a:r>
            <a:r>
              <a:rPr lang="en-GB" dirty="0"/>
              <a:t> </a:t>
            </a:r>
            <a:r>
              <a:rPr lang="en-GB" dirty="0" err="1"/>
              <a:t>čočky</a:t>
            </a:r>
            <a:r>
              <a:rPr lang="en-GB" dirty="0"/>
              <a:t>, </a:t>
            </a:r>
            <a:r>
              <a:rPr lang="en-GB" dirty="0" err="1"/>
              <a:t>laserové</a:t>
            </a:r>
            <a:r>
              <a:rPr lang="en-GB" dirty="0"/>
              <a:t> </a:t>
            </a:r>
            <a:r>
              <a:rPr lang="en-GB" dirty="0" err="1"/>
              <a:t>operace</a:t>
            </a:r>
            <a:r>
              <a:rPr lang="en-GB" dirty="0"/>
              <a:t> </a:t>
            </a:r>
            <a:r>
              <a:rPr lang="en-GB" dirty="0" err="1"/>
              <a:t>oka</a:t>
            </a:r>
            <a:r>
              <a:rPr lang="en-GB" dirty="0"/>
              <a:t>, </a:t>
            </a:r>
            <a:r>
              <a:rPr lang="en-GB" dirty="0" err="1"/>
              <a:t>rotopedy</a:t>
            </a:r>
            <a:r>
              <a:rPr lang="en-GB" dirty="0"/>
              <a:t>, </a:t>
            </a:r>
            <a:r>
              <a:rPr lang="en-GB" dirty="0" err="1"/>
              <a:t>dětské</a:t>
            </a:r>
            <a:r>
              <a:rPr lang="en-GB" dirty="0"/>
              <a:t> </a:t>
            </a:r>
            <a:r>
              <a:rPr lang="en-GB" dirty="0" err="1"/>
              <a:t>autosedačky</a:t>
            </a:r>
            <a:r>
              <a:rPr lang="en-GB" dirty="0"/>
              <a:t>, </a:t>
            </a:r>
            <a:r>
              <a:rPr lang="en-GB" dirty="0" err="1"/>
              <a:t>hlídání</a:t>
            </a:r>
            <a:r>
              <a:rPr lang="en-GB" dirty="0"/>
              <a:t> </a:t>
            </a:r>
            <a:r>
              <a:rPr lang="en-GB" dirty="0" err="1"/>
              <a:t>dětí</a:t>
            </a:r>
            <a:r>
              <a:rPr lang="en-GB" dirty="0"/>
              <a:t>, </a:t>
            </a:r>
            <a:r>
              <a:rPr lang="en-GB" dirty="0" err="1"/>
              <a:t>měřiče</a:t>
            </a:r>
            <a:r>
              <a:rPr lang="en-GB" dirty="0"/>
              <a:t> </a:t>
            </a:r>
            <a:r>
              <a:rPr lang="en-GB" dirty="0" err="1"/>
              <a:t>krevního</a:t>
            </a:r>
            <a:r>
              <a:rPr lang="en-GB" dirty="0"/>
              <a:t> </a:t>
            </a:r>
            <a:r>
              <a:rPr lang="en-GB" dirty="0" err="1"/>
              <a:t>tlaku</a:t>
            </a:r>
            <a:r>
              <a:rPr lang="en-GB" dirty="0"/>
              <a:t>, </a:t>
            </a:r>
            <a:r>
              <a:rPr lang="en-GB" dirty="0" err="1"/>
              <a:t>digitální</a:t>
            </a:r>
            <a:r>
              <a:rPr lang="en-GB" dirty="0"/>
              <a:t> </a:t>
            </a:r>
            <a:r>
              <a:rPr lang="en-GB" dirty="0" err="1"/>
              <a:t>fotoaparáty</a:t>
            </a:r>
            <a:r>
              <a:rPr lang="en-GB" dirty="0"/>
              <a:t>, </a:t>
            </a:r>
            <a:r>
              <a:rPr lang="en-GB" dirty="0" err="1"/>
              <a:t>multifunkční</a:t>
            </a:r>
            <a:r>
              <a:rPr lang="en-GB" dirty="0"/>
              <a:t> </a:t>
            </a:r>
            <a:r>
              <a:rPr lang="en-GB" dirty="0" err="1"/>
              <a:t>tiskárny</a:t>
            </a:r>
            <a:r>
              <a:rPr lang="en-GB" dirty="0"/>
              <a:t> – ale </a:t>
            </a:r>
            <a:r>
              <a:rPr lang="en-GB" dirty="0" err="1"/>
              <a:t>také</a:t>
            </a:r>
            <a:r>
              <a:rPr lang="en-GB" dirty="0"/>
              <a:t> </a:t>
            </a:r>
            <a:r>
              <a:rPr lang="en-GB" dirty="0" err="1"/>
              <a:t>cyklistické</a:t>
            </a:r>
            <a:r>
              <a:rPr lang="en-GB" dirty="0"/>
              <a:t> </a:t>
            </a:r>
            <a:r>
              <a:rPr lang="en-GB" dirty="0" err="1"/>
              <a:t>přílby</a:t>
            </a:r>
            <a:r>
              <a:rPr lang="en-GB" dirty="0"/>
              <a:t> a </a:t>
            </a:r>
            <a:r>
              <a:rPr lang="en-GB" dirty="0" err="1"/>
              <a:t>zapůjčení</a:t>
            </a:r>
            <a:r>
              <a:rPr lang="en-GB" dirty="0"/>
              <a:t> </a:t>
            </a:r>
            <a:r>
              <a:rPr lang="en-GB" dirty="0" err="1"/>
              <a:t>svatebních</a:t>
            </a:r>
            <a:r>
              <a:rPr lang="en-GB" dirty="0"/>
              <a:t> </a:t>
            </a:r>
            <a:r>
              <a:rPr lang="en-GB" dirty="0" err="1"/>
              <a:t>šatů</a:t>
            </a:r>
            <a:r>
              <a:rPr lang="en-GB" dirty="0"/>
              <a:t> (3 </a:t>
            </a:r>
            <a:r>
              <a:rPr lang="en-GB" dirty="0" err="1"/>
              <a:t>dny</a:t>
            </a:r>
            <a:r>
              <a:rPr lang="en-GB" dirty="0"/>
              <a:t>). U </a:t>
            </a:r>
            <a:r>
              <a:rPr lang="en-GB" dirty="0" err="1"/>
              <a:t>některých</a:t>
            </a:r>
            <a:r>
              <a:rPr lang="en-GB" dirty="0"/>
              <a:t> </a:t>
            </a:r>
            <a:r>
              <a:rPr lang="en-GB" dirty="0" err="1"/>
              <a:t>již</a:t>
            </a:r>
            <a:r>
              <a:rPr lang="en-GB" dirty="0"/>
              <a:t> </a:t>
            </a:r>
            <a:r>
              <a:rPr lang="en-GB" dirty="0" err="1"/>
              <a:t>dříve</a:t>
            </a:r>
            <a:r>
              <a:rPr lang="en-GB" dirty="0"/>
              <a:t> </a:t>
            </a:r>
            <a:r>
              <a:rPr lang="en-GB" dirty="0" err="1"/>
              <a:t>sledovaných</a:t>
            </a:r>
            <a:r>
              <a:rPr lang="en-GB" dirty="0"/>
              <a:t> </a:t>
            </a:r>
            <a:r>
              <a:rPr lang="en-GB" dirty="0" err="1"/>
              <a:t>položek</a:t>
            </a:r>
            <a:r>
              <a:rPr lang="en-GB" dirty="0"/>
              <a:t> </a:t>
            </a:r>
            <a:r>
              <a:rPr lang="en-GB" dirty="0" err="1"/>
              <a:t>byla</a:t>
            </a:r>
            <a:r>
              <a:rPr lang="en-GB" dirty="0"/>
              <a:t> </a:t>
            </a:r>
            <a:r>
              <a:rPr lang="en-GB" dirty="0" err="1"/>
              <a:t>zvýšena</a:t>
            </a:r>
            <a:r>
              <a:rPr lang="en-GB" dirty="0"/>
              <a:t> </a:t>
            </a:r>
            <a:r>
              <a:rPr lang="en-GB" dirty="0" err="1"/>
              <a:t>jejich</a:t>
            </a:r>
            <a:r>
              <a:rPr lang="en-GB" dirty="0"/>
              <a:t> </a:t>
            </a:r>
            <a:r>
              <a:rPr lang="en-GB" dirty="0" err="1"/>
              <a:t>váha</a:t>
            </a:r>
            <a:r>
              <a:rPr lang="en-GB" dirty="0"/>
              <a:t> </a:t>
            </a:r>
            <a:r>
              <a:rPr lang="en-GB" dirty="0" err="1"/>
              <a:t>ve</a:t>
            </a:r>
            <a:r>
              <a:rPr lang="en-GB" dirty="0"/>
              <a:t> </a:t>
            </a:r>
            <a:r>
              <a:rPr lang="en-GB" dirty="0" err="1"/>
              <a:t>spotřebním</a:t>
            </a:r>
            <a:r>
              <a:rPr lang="en-GB" dirty="0"/>
              <a:t> </a:t>
            </a:r>
            <a:r>
              <a:rPr lang="en-GB" dirty="0" err="1"/>
              <a:t>koši</a:t>
            </a:r>
            <a:r>
              <a:rPr lang="en-GB" dirty="0"/>
              <a:t>. </a:t>
            </a:r>
            <a:r>
              <a:rPr lang="en-GB" dirty="0" err="1"/>
              <a:t>Stalo</a:t>
            </a:r>
            <a:r>
              <a:rPr lang="en-GB" dirty="0"/>
              <a:t> se to </a:t>
            </a:r>
            <a:r>
              <a:rPr lang="en-GB" dirty="0" err="1"/>
              <a:t>například</a:t>
            </a:r>
            <a:r>
              <a:rPr lang="en-GB" dirty="0"/>
              <a:t> u </a:t>
            </a:r>
            <a:r>
              <a:rPr lang="en-GB" dirty="0" err="1"/>
              <a:t>bankovních</a:t>
            </a:r>
            <a:r>
              <a:rPr lang="en-GB" dirty="0"/>
              <a:t> </a:t>
            </a:r>
            <a:r>
              <a:rPr lang="en-GB" dirty="0" err="1"/>
              <a:t>služeb</a:t>
            </a:r>
            <a:r>
              <a:rPr lang="en-GB" dirty="0"/>
              <a:t>, </a:t>
            </a:r>
            <a:r>
              <a:rPr lang="en-GB" dirty="0" err="1"/>
              <a:t>pohonných</a:t>
            </a:r>
            <a:r>
              <a:rPr lang="en-GB" dirty="0"/>
              <a:t> </a:t>
            </a:r>
            <a:r>
              <a:rPr lang="en-GB" dirty="0" err="1"/>
              <a:t>hmot</a:t>
            </a:r>
            <a:r>
              <a:rPr lang="en-GB" dirty="0"/>
              <a:t>, </a:t>
            </a:r>
            <a:r>
              <a:rPr lang="en-GB" dirty="0" err="1"/>
              <a:t>letenek</a:t>
            </a:r>
            <a:r>
              <a:rPr lang="en-GB" dirty="0"/>
              <a:t>, </a:t>
            </a:r>
            <a:r>
              <a:rPr lang="en-GB" dirty="0" err="1"/>
              <a:t>pojištění</a:t>
            </a:r>
            <a:r>
              <a:rPr lang="en-GB" dirty="0"/>
              <a:t>, </a:t>
            </a:r>
            <a:r>
              <a:rPr lang="en-GB" dirty="0" err="1"/>
              <a:t>telefonických</a:t>
            </a:r>
            <a:r>
              <a:rPr lang="en-GB" dirty="0"/>
              <a:t> </a:t>
            </a:r>
            <a:r>
              <a:rPr lang="en-GB" dirty="0" err="1"/>
              <a:t>hovorů</a:t>
            </a:r>
            <a:r>
              <a:rPr lang="en-GB" dirty="0"/>
              <a:t>, </a:t>
            </a:r>
            <a:r>
              <a:rPr lang="en-GB" dirty="0" err="1"/>
              <a:t>výuky</a:t>
            </a:r>
            <a:r>
              <a:rPr lang="en-GB" dirty="0"/>
              <a:t> </a:t>
            </a:r>
            <a:r>
              <a:rPr lang="en-GB" dirty="0" err="1"/>
              <a:t>cizích</a:t>
            </a:r>
            <a:r>
              <a:rPr lang="en-GB" dirty="0"/>
              <a:t> </a:t>
            </a:r>
            <a:r>
              <a:rPr lang="en-GB" dirty="0" err="1"/>
              <a:t>jazyků</a:t>
            </a:r>
            <a:r>
              <a:rPr lang="en-GB" dirty="0"/>
              <a:t>, </a:t>
            </a:r>
            <a:r>
              <a:rPr lang="en-GB" dirty="0" err="1"/>
              <a:t>bydlení</a:t>
            </a:r>
            <a:r>
              <a:rPr lang="en-GB" dirty="0"/>
              <a:t>, </a:t>
            </a:r>
            <a:r>
              <a:rPr lang="en-GB" dirty="0" err="1"/>
              <a:t>vody</a:t>
            </a:r>
            <a:r>
              <a:rPr lang="en-GB" dirty="0"/>
              <a:t>, </a:t>
            </a:r>
            <a:r>
              <a:rPr lang="en-GB" dirty="0" err="1"/>
              <a:t>energie</a:t>
            </a:r>
            <a:r>
              <a:rPr lang="en-GB" dirty="0"/>
              <a:t>, </a:t>
            </a:r>
            <a:r>
              <a:rPr lang="en-GB" dirty="0" err="1"/>
              <a:t>poštovních</a:t>
            </a:r>
            <a:r>
              <a:rPr lang="en-GB" dirty="0"/>
              <a:t> </a:t>
            </a:r>
            <a:r>
              <a:rPr lang="en-GB" dirty="0" err="1"/>
              <a:t>služeb</a:t>
            </a:r>
            <a:r>
              <a:rPr lang="en-GB" dirty="0"/>
              <a:t>. </a:t>
            </a:r>
            <a:r>
              <a:rPr lang="en-GB" dirty="0" err="1"/>
              <a:t>Některé</a:t>
            </a:r>
            <a:r>
              <a:rPr lang="en-GB" dirty="0"/>
              <a:t> </a:t>
            </a:r>
            <a:r>
              <a:rPr lang="en-GB" dirty="0" err="1"/>
              <a:t>statky</a:t>
            </a:r>
            <a:r>
              <a:rPr lang="en-GB" dirty="0"/>
              <a:t> </a:t>
            </a:r>
            <a:r>
              <a:rPr lang="en-GB" dirty="0" err="1"/>
              <a:t>byly</a:t>
            </a:r>
            <a:r>
              <a:rPr lang="en-GB" dirty="0"/>
              <a:t> </a:t>
            </a:r>
            <a:r>
              <a:rPr lang="en-GB" dirty="0" err="1"/>
              <a:t>naopak</a:t>
            </a:r>
            <a:r>
              <a:rPr lang="en-GB" dirty="0"/>
              <a:t> z </a:t>
            </a:r>
            <a:r>
              <a:rPr lang="en-GB" dirty="0" err="1"/>
              <a:t>koše</a:t>
            </a:r>
            <a:r>
              <a:rPr lang="en-GB" dirty="0"/>
              <a:t> </a:t>
            </a:r>
            <a:r>
              <a:rPr lang="en-GB" dirty="0" err="1"/>
              <a:t>vyřazeny</a:t>
            </a:r>
            <a:r>
              <a:rPr lang="en-GB" dirty="0"/>
              <a:t>, </a:t>
            </a:r>
            <a:r>
              <a:rPr lang="en-GB" dirty="0" err="1"/>
              <a:t>například</a:t>
            </a:r>
            <a:r>
              <a:rPr lang="en-GB" dirty="0"/>
              <a:t> </a:t>
            </a:r>
            <a:r>
              <a:rPr lang="en-GB" dirty="0" err="1"/>
              <a:t>pletací</a:t>
            </a:r>
            <a:r>
              <a:rPr lang="en-GB" dirty="0"/>
              <a:t> </a:t>
            </a:r>
            <a:r>
              <a:rPr lang="en-GB" dirty="0" err="1"/>
              <a:t>příze</a:t>
            </a:r>
            <a:r>
              <a:rPr lang="en-GB" dirty="0"/>
              <a:t>, </a:t>
            </a:r>
            <a:r>
              <a:rPr lang="en-GB" dirty="0" err="1"/>
              <a:t>koberec</a:t>
            </a:r>
            <a:r>
              <a:rPr lang="en-GB" dirty="0"/>
              <a:t> </a:t>
            </a:r>
            <a:r>
              <a:rPr lang="en-GB" dirty="0" err="1"/>
              <a:t>typu</a:t>
            </a:r>
            <a:r>
              <a:rPr lang="en-GB" dirty="0"/>
              <a:t> </a:t>
            </a:r>
            <a:r>
              <a:rPr lang="en-GB" dirty="0" err="1"/>
              <a:t>kovral</a:t>
            </a:r>
            <a:r>
              <a:rPr lang="en-GB" dirty="0"/>
              <a:t>, </a:t>
            </a:r>
            <a:r>
              <a:rPr lang="en-GB" dirty="0" err="1"/>
              <a:t>obývací</a:t>
            </a:r>
            <a:r>
              <a:rPr lang="en-GB" dirty="0"/>
              <a:t> </a:t>
            </a:r>
            <a:r>
              <a:rPr lang="en-GB" dirty="0" err="1"/>
              <a:t>stěny</a:t>
            </a:r>
            <a:r>
              <a:rPr lang="en-GB" dirty="0"/>
              <a:t>, ale </a:t>
            </a:r>
            <a:r>
              <a:rPr lang="en-GB" dirty="0" err="1"/>
              <a:t>také</a:t>
            </a:r>
            <a:r>
              <a:rPr lang="en-GB" dirty="0"/>
              <a:t> </a:t>
            </a:r>
            <a:r>
              <a:rPr lang="en-GB" dirty="0" err="1"/>
              <a:t>dámský</a:t>
            </a:r>
            <a:r>
              <a:rPr lang="en-GB" dirty="0"/>
              <a:t> a </a:t>
            </a:r>
            <a:r>
              <a:rPr lang="en-GB" dirty="0" err="1"/>
              <a:t>pánský</a:t>
            </a:r>
            <a:r>
              <a:rPr lang="en-GB" dirty="0"/>
              <a:t> </a:t>
            </a:r>
            <a:r>
              <a:rPr lang="en-GB" dirty="0" err="1"/>
              <a:t>kapesník</a:t>
            </a:r>
            <a:r>
              <a:rPr lang="en-GB" dirty="0"/>
              <a:t>, </a:t>
            </a:r>
            <a:r>
              <a:rPr lang="en-GB" dirty="0" err="1"/>
              <a:t>vlněná</a:t>
            </a:r>
            <a:r>
              <a:rPr lang="en-GB" dirty="0"/>
              <a:t> </a:t>
            </a:r>
            <a:r>
              <a:rPr lang="en-GB" dirty="0" err="1"/>
              <a:t>tkanina</a:t>
            </a:r>
            <a:r>
              <a:rPr lang="en-GB" dirty="0"/>
              <a:t> </a:t>
            </a:r>
            <a:r>
              <a:rPr lang="en-GB" dirty="0" err="1"/>
              <a:t>na</a:t>
            </a:r>
            <a:r>
              <a:rPr lang="en-GB" dirty="0"/>
              <a:t> </a:t>
            </a:r>
            <a:r>
              <a:rPr lang="en-GB" dirty="0" err="1"/>
              <a:t>oblek</a:t>
            </a:r>
            <a:r>
              <a:rPr lang="en-GB" dirty="0"/>
              <a:t> </a:t>
            </a:r>
            <a:r>
              <a:rPr lang="en-GB" dirty="0" err="1"/>
              <a:t>atd</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měří částku (mezi 2 obdobími), kterou je nutno nezbytné vynaložit na nákup určitého koše statků a služeb v běžném období ve srovnání s částkou, kterou bylo nutno vynaložit v období základním</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Právě</a:t>
            </a:r>
            <a:r>
              <a:rPr lang="en-GB" dirty="0"/>
              <a:t> </a:t>
            </a:r>
            <a:r>
              <a:rPr lang="en-GB" dirty="0" err="1"/>
              <a:t>skutečnost</a:t>
            </a:r>
            <a:r>
              <a:rPr lang="en-GB" dirty="0"/>
              <a:t>, </a:t>
            </a:r>
            <a:r>
              <a:rPr lang="en-GB" dirty="0" err="1"/>
              <a:t>že</a:t>
            </a:r>
            <a:r>
              <a:rPr lang="en-GB" dirty="0"/>
              <a:t> </a:t>
            </a:r>
            <a:r>
              <a:rPr lang="en-GB" dirty="0" err="1"/>
              <a:t>ve</a:t>
            </a:r>
            <a:r>
              <a:rPr lang="en-GB" dirty="0"/>
              <a:t> </a:t>
            </a:r>
            <a:r>
              <a:rPr lang="en-GB" dirty="0" err="1"/>
              <a:t>zlomku</a:t>
            </a:r>
            <a:r>
              <a:rPr lang="en-GB" dirty="0"/>
              <a:t> se </a:t>
            </a:r>
            <a:r>
              <a:rPr lang="en-GB" dirty="0" err="1"/>
              <a:t>pracuje</a:t>
            </a:r>
            <a:r>
              <a:rPr lang="en-GB" dirty="0"/>
              <a:t> s </a:t>
            </a:r>
            <a:r>
              <a:rPr lang="en-GB" dirty="0" err="1"/>
              <a:t>celým</a:t>
            </a:r>
            <a:r>
              <a:rPr lang="en-GB" dirty="0"/>
              <a:t> </a:t>
            </a:r>
            <a:r>
              <a:rPr lang="en-GB" dirty="0" err="1"/>
              <a:t>produktem</a:t>
            </a:r>
            <a:r>
              <a:rPr lang="en-GB" dirty="0"/>
              <a:t>, </a:t>
            </a:r>
            <a:r>
              <a:rPr lang="en-GB" dirty="0" err="1"/>
              <a:t>že</a:t>
            </a:r>
            <a:r>
              <a:rPr lang="en-GB" dirty="0"/>
              <a:t> </a:t>
            </a:r>
            <a:r>
              <a:rPr lang="en-GB" dirty="0" err="1"/>
              <a:t>jsou</a:t>
            </a:r>
            <a:r>
              <a:rPr lang="en-GB" dirty="0"/>
              <a:t> </a:t>
            </a:r>
            <a:r>
              <a:rPr lang="en-GB" dirty="0" err="1"/>
              <a:t>zde</a:t>
            </a:r>
            <a:r>
              <a:rPr lang="en-GB" dirty="0"/>
              <a:t> </a:t>
            </a:r>
            <a:r>
              <a:rPr lang="en-GB" dirty="0" err="1"/>
              <a:t>zahrnuty</a:t>
            </a:r>
            <a:r>
              <a:rPr lang="en-GB" dirty="0"/>
              <a:t> jak </a:t>
            </a:r>
            <a:r>
              <a:rPr lang="en-GB" dirty="0" err="1"/>
              <a:t>potraviny</a:t>
            </a:r>
            <a:r>
              <a:rPr lang="en-GB" dirty="0"/>
              <a:t>, </a:t>
            </a:r>
            <a:r>
              <a:rPr lang="en-GB" dirty="0" err="1"/>
              <a:t>tak</a:t>
            </a:r>
            <a:r>
              <a:rPr lang="en-GB" dirty="0"/>
              <a:t> </a:t>
            </a:r>
            <a:r>
              <a:rPr lang="en-GB" dirty="0" err="1"/>
              <a:t>i</a:t>
            </a:r>
            <a:r>
              <a:rPr lang="en-GB" dirty="0"/>
              <a:t> </a:t>
            </a:r>
            <a:r>
              <a:rPr lang="en-GB" dirty="0" err="1"/>
              <a:t>obráběcí</a:t>
            </a:r>
            <a:r>
              <a:rPr lang="en-GB" dirty="0"/>
              <a:t> </a:t>
            </a:r>
            <a:r>
              <a:rPr lang="en-GB" dirty="0" err="1"/>
              <a:t>stroje</a:t>
            </a:r>
            <a:r>
              <a:rPr lang="en-GB" dirty="0"/>
              <a:t>, </a:t>
            </a:r>
            <a:r>
              <a:rPr lang="en-GB" dirty="0" err="1"/>
              <a:t>traktory</a:t>
            </a:r>
            <a:r>
              <a:rPr lang="en-GB" dirty="0"/>
              <a:t> a </a:t>
            </a:r>
            <a:r>
              <a:rPr lang="en-GB" dirty="0" err="1"/>
              <a:t>letadla</a:t>
            </a:r>
            <a:r>
              <a:rPr lang="en-GB" dirty="0"/>
              <a:t>, </a:t>
            </a:r>
            <a:r>
              <a:rPr lang="en-GB" dirty="0" err="1"/>
              <a:t>činí</a:t>
            </a:r>
            <a:r>
              <a:rPr lang="en-GB" dirty="0"/>
              <a:t> z IPD </a:t>
            </a:r>
            <a:r>
              <a:rPr lang="en-GB" dirty="0" err="1"/>
              <a:t>přesnější</a:t>
            </a:r>
            <a:r>
              <a:rPr lang="en-GB" dirty="0"/>
              <a:t> </a:t>
            </a:r>
            <a:r>
              <a:rPr lang="en-GB" dirty="0" err="1"/>
              <a:t>indikátor</a:t>
            </a:r>
            <a:r>
              <a:rPr lang="en-GB" dirty="0"/>
              <a:t> </a:t>
            </a:r>
            <a:r>
              <a:rPr lang="en-GB" dirty="0" err="1"/>
              <a:t>cenového</a:t>
            </a:r>
            <a:r>
              <a:rPr lang="en-GB" dirty="0"/>
              <a:t> </a:t>
            </a:r>
            <a:r>
              <a:rPr lang="en-GB" dirty="0" err="1"/>
              <a:t>vývoje</a:t>
            </a:r>
            <a:r>
              <a:rPr lang="en-GB" dirty="0"/>
              <a:t>, </a:t>
            </a:r>
            <a:r>
              <a:rPr lang="en-GB" dirty="0" err="1"/>
              <a:t>než</a:t>
            </a:r>
            <a:r>
              <a:rPr lang="en-GB" dirty="0"/>
              <a:t> je CPI. </a:t>
            </a:r>
            <a:r>
              <a:rPr lang="en-GB" dirty="0" err="1"/>
              <a:t>Implicitní</a:t>
            </a:r>
            <a:r>
              <a:rPr lang="en-GB" dirty="0"/>
              <a:t> </a:t>
            </a:r>
            <a:r>
              <a:rPr lang="en-GB" dirty="0" err="1"/>
              <a:t>cenový</a:t>
            </a:r>
            <a:r>
              <a:rPr lang="en-GB" dirty="0"/>
              <a:t> </a:t>
            </a:r>
            <a:r>
              <a:rPr lang="en-GB" dirty="0" err="1"/>
              <a:t>deflátor</a:t>
            </a:r>
            <a:r>
              <a:rPr lang="en-GB" dirty="0"/>
              <a:t> </a:t>
            </a:r>
            <a:r>
              <a:rPr lang="en-GB" dirty="0" err="1"/>
              <a:t>neslouží</a:t>
            </a:r>
            <a:r>
              <a:rPr lang="en-GB" dirty="0"/>
              <a:t> k </a:t>
            </a:r>
            <a:r>
              <a:rPr lang="en-GB" dirty="0" err="1"/>
              <a:t>výpočtu</a:t>
            </a:r>
            <a:r>
              <a:rPr lang="en-GB" dirty="0"/>
              <a:t> </a:t>
            </a:r>
            <a:r>
              <a:rPr lang="en-GB" dirty="0" err="1"/>
              <a:t>reálného</a:t>
            </a:r>
            <a:r>
              <a:rPr lang="en-GB" dirty="0"/>
              <a:t> </a:t>
            </a:r>
            <a:r>
              <a:rPr lang="en-GB" dirty="0" err="1"/>
              <a:t>produktu</a:t>
            </a:r>
            <a:r>
              <a:rPr lang="en-GB" dirty="0"/>
              <a:t> z </a:t>
            </a:r>
            <a:r>
              <a:rPr lang="en-GB" dirty="0" err="1"/>
              <a:t>nominálního</a:t>
            </a:r>
            <a:r>
              <a:rPr lang="en-GB" dirty="0"/>
              <a:t> </a:t>
            </a:r>
            <a:r>
              <a:rPr lang="en-GB" dirty="0" err="1"/>
              <a:t>produktu</a:t>
            </a:r>
            <a:r>
              <a:rPr lang="en-GB" dirty="0"/>
              <a:t>, </a:t>
            </a:r>
            <a:r>
              <a:rPr lang="en-GB" dirty="0" err="1"/>
              <a:t>neboť</a:t>
            </a:r>
            <a:r>
              <a:rPr lang="en-GB" dirty="0"/>
              <a:t> </a:t>
            </a:r>
            <a:r>
              <a:rPr lang="en-GB" dirty="0" err="1"/>
              <a:t>reálný</a:t>
            </a:r>
            <a:r>
              <a:rPr lang="en-GB" dirty="0"/>
              <a:t> HDP je </a:t>
            </a:r>
            <a:r>
              <a:rPr lang="en-GB" dirty="0" err="1"/>
              <a:t>již</a:t>
            </a:r>
            <a:r>
              <a:rPr lang="en-GB" dirty="0"/>
              <a:t> </a:t>
            </a:r>
            <a:r>
              <a:rPr lang="en-GB" dirty="0" err="1"/>
              <a:t>ve</a:t>
            </a:r>
            <a:r>
              <a:rPr lang="en-GB" dirty="0"/>
              <a:t> </a:t>
            </a:r>
            <a:r>
              <a:rPr lang="en-GB" dirty="0" err="1"/>
              <a:t>výpočtu</a:t>
            </a:r>
            <a:r>
              <a:rPr lang="en-GB" dirty="0"/>
              <a:t> </a:t>
            </a:r>
            <a:r>
              <a:rPr lang="en-GB" dirty="0" err="1"/>
              <a:t>používán</a:t>
            </a:r>
            <a:r>
              <a:rPr lang="en-GB" dirty="0"/>
              <a:t>. To </a:t>
            </a:r>
            <a:r>
              <a:rPr lang="en-GB" dirty="0" err="1"/>
              <a:t>znamená</a:t>
            </a:r>
            <a:r>
              <a:rPr lang="en-GB" dirty="0"/>
              <a:t>, </a:t>
            </a:r>
            <a:r>
              <a:rPr lang="en-GB" dirty="0" err="1"/>
              <a:t>že</a:t>
            </a:r>
            <a:r>
              <a:rPr lang="en-GB" dirty="0"/>
              <a:t> </a:t>
            </a:r>
            <a:r>
              <a:rPr lang="en-GB" dirty="0" err="1"/>
              <a:t>hodláme</a:t>
            </a:r>
            <a:r>
              <a:rPr lang="en-GB" dirty="0"/>
              <a:t>-li </a:t>
            </a:r>
            <a:r>
              <a:rPr lang="en-GB" dirty="0" err="1"/>
              <a:t>měřit</a:t>
            </a:r>
            <a:r>
              <a:rPr lang="en-GB" dirty="0"/>
              <a:t> </a:t>
            </a:r>
            <a:r>
              <a:rPr lang="en-GB" dirty="0" err="1"/>
              <a:t>vývoj</a:t>
            </a:r>
            <a:r>
              <a:rPr lang="en-GB" dirty="0"/>
              <a:t> </a:t>
            </a:r>
            <a:r>
              <a:rPr lang="en-GB" dirty="0" err="1"/>
              <a:t>cenové</a:t>
            </a:r>
            <a:r>
              <a:rPr lang="en-GB" dirty="0"/>
              <a:t> </a:t>
            </a:r>
            <a:r>
              <a:rPr lang="en-GB" dirty="0" err="1"/>
              <a:t>hladiny</a:t>
            </a:r>
            <a:r>
              <a:rPr lang="en-GB" dirty="0"/>
              <a:t> </a:t>
            </a:r>
            <a:r>
              <a:rPr lang="en-GB" dirty="0" err="1"/>
              <a:t>pomocí</a:t>
            </a:r>
            <a:r>
              <a:rPr lang="en-GB" dirty="0"/>
              <a:t> IPD, </a:t>
            </a:r>
            <a:r>
              <a:rPr lang="en-GB" dirty="0" err="1"/>
              <a:t>musíme</a:t>
            </a:r>
            <a:r>
              <a:rPr lang="en-GB" dirty="0"/>
              <a:t> HDP </a:t>
            </a:r>
            <a:r>
              <a:rPr lang="en-GB" dirty="0" err="1"/>
              <a:t>běžného</a:t>
            </a:r>
            <a:r>
              <a:rPr lang="en-GB" dirty="0"/>
              <a:t> </a:t>
            </a:r>
            <a:r>
              <a:rPr lang="en-GB" dirty="0" err="1"/>
              <a:t>období</a:t>
            </a:r>
            <a:r>
              <a:rPr lang="en-GB" dirty="0"/>
              <a:t> </a:t>
            </a:r>
            <a:r>
              <a:rPr lang="en-GB" dirty="0" err="1"/>
              <a:t>ocenit</a:t>
            </a:r>
            <a:r>
              <a:rPr lang="en-GB" dirty="0"/>
              <a:t> </a:t>
            </a:r>
            <a:r>
              <a:rPr lang="en-GB" dirty="0" err="1"/>
              <a:t>cenami</a:t>
            </a:r>
            <a:r>
              <a:rPr lang="en-GB" dirty="0"/>
              <a:t> </a:t>
            </a:r>
            <a:r>
              <a:rPr lang="en-GB" dirty="0" err="1"/>
              <a:t>základního</a:t>
            </a:r>
            <a:r>
              <a:rPr lang="en-GB" dirty="0"/>
              <a:t> </a:t>
            </a:r>
            <a:r>
              <a:rPr lang="en-GB" dirty="0" err="1"/>
              <a:t>období</a:t>
            </a:r>
            <a:r>
              <a:rPr lang="en-GB" dirty="0"/>
              <a:t>, </a:t>
            </a:r>
            <a:r>
              <a:rPr lang="en-GB" dirty="0" err="1"/>
              <a:t>abychom</a:t>
            </a:r>
            <a:r>
              <a:rPr lang="en-GB" dirty="0"/>
              <a:t> </a:t>
            </a:r>
            <a:r>
              <a:rPr lang="en-GB" dirty="0" err="1"/>
              <a:t>tak</a:t>
            </a:r>
            <a:r>
              <a:rPr lang="en-GB" dirty="0"/>
              <a:t> </a:t>
            </a:r>
            <a:r>
              <a:rPr lang="en-GB" dirty="0" err="1"/>
              <a:t>získali</a:t>
            </a:r>
            <a:r>
              <a:rPr lang="en-GB" dirty="0"/>
              <a:t> </a:t>
            </a:r>
            <a:r>
              <a:rPr lang="en-GB" dirty="0" err="1"/>
              <a:t>veličinu</a:t>
            </a:r>
            <a:r>
              <a:rPr lang="en-GB" dirty="0"/>
              <a:t> </a:t>
            </a:r>
            <a:r>
              <a:rPr lang="en-GB" dirty="0" err="1"/>
              <a:t>reálného</a:t>
            </a:r>
            <a:r>
              <a:rPr lang="en-GB" dirty="0"/>
              <a:t> HDP a </a:t>
            </a:r>
            <a:r>
              <a:rPr lang="en-GB" dirty="0" err="1"/>
              <a:t>mohli</a:t>
            </a:r>
            <a:r>
              <a:rPr lang="en-GB" dirty="0"/>
              <a:t> s </a:t>
            </a:r>
            <a:r>
              <a:rPr lang="en-GB" dirty="0" err="1"/>
              <a:t>ní</a:t>
            </a:r>
            <a:r>
              <a:rPr lang="en-GB" dirty="0"/>
              <a:t> </a:t>
            </a:r>
            <a:r>
              <a:rPr lang="en-GB" dirty="0" err="1"/>
              <a:t>pak</a:t>
            </a:r>
            <a:r>
              <a:rPr lang="en-GB" dirty="0"/>
              <a:t> </a:t>
            </a:r>
            <a:r>
              <a:rPr lang="en-GB" dirty="0" err="1"/>
              <a:t>srovnat</a:t>
            </a:r>
            <a:r>
              <a:rPr lang="en-GB" dirty="0"/>
              <a:t> </a:t>
            </a:r>
            <a:r>
              <a:rPr lang="en-GB" dirty="0" err="1"/>
              <a:t>její</a:t>
            </a:r>
            <a:r>
              <a:rPr lang="en-GB" dirty="0"/>
              <a:t> </a:t>
            </a:r>
            <a:r>
              <a:rPr lang="en-GB" dirty="0" err="1"/>
              <a:t>nominální</a:t>
            </a:r>
            <a:r>
              <a:rPr lang="en-GB" dirty="0"/>
              <a:t> </a:t>
            </a:r>
            <a:r>
              <a:rPr lang="en-GB" dirty="0" err="1"/>
              <a:t>protějšek</a:t>
            </a:r>
            <a:r>
              <a:rPr lang="en-GB" dirty="0"/>
              <a:t>. </a:t>
            </a:r>
            <a:endParaRPr lang="en-GB" dirty="0"/>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Otevřená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(plně se projevuje v růstu cenové hladiny)</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Skrytá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(zvyšování cen se nepromítá do cenových indexů, např. z důvodu chybně sestaveného koše)</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Potlačená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 je administrativně </a:t>
            </a:r>
            <a:r>
              <a:rPr lang="cs-CZ" altLang="cs-CZ"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bržděn</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např. formou zmrazení cen, klesá kvalita výrobků, vzniká černý trh, vytvářejí se fronty, je zaveden přídělový systém) </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čitateli i jmenovateli se sice pracuje s aktualizovaným zastoupením produktů, ale strukturální změna vyvolaná vývojem cen není reflektována.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 dvou výše uvedených důvodů se většinou používá index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Laspeyresův</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vyjadřuje, jak rychle se zvyšovala cenová hladina, vztahující se k období t, ve srovnání s cenovou hladinou, vztahující se k období t-1;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dirty="0"/>
              <a:t>PPI -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sleduje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různá odvětví a obory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index cen zemědělských výrobců, index cen průmyslových výrobců, index cen stavebních prací atd.);</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lang="cs-CZ" dirty="0"/>
          </a:p>
          <a:p>
            <a:pPr marL="0" lvl="0" indent="0" algn="l" rtl="0">
              <a:spcBef>
                <a:spcPts val="0"/>
              </a:spcBef>
              <a:spcAft>
                <a:spcPts val="0"/>
              </a:spcAft>
              <a:buNone/>
            </a:pPr>
            <a:r>
              <a:rPr lang="en-GB" dirty="0"/>
              <a:t>Index </a:t>
            </a:r>
            <a:r>
              <a:rPr lang="en-GB" dirty="0" err="1"/>
              <a:t>cen</a:t>
            </a:r>
            <a:r>
              <a:rPr lang="en-GB" dirty="0"/>
              <a:t> </a:t>
            </a:r>
            <a:r>
              <a:rPr lang="en-GB" dirty="0" err="1"/>
              <a:t>průmyslových</a:t>
            </a:r>
            <a:r>
              <a:rPr lang="en-GB" dirty="0"/>
              <a:t> </a:t>
            </a:r>
            <a:r>
              <a:rPr lang="en-GB" dirty="0" err="1"/>
              <a:t>výrobců</a:t>
            </a:r>
            <a:endParaRPr lang="cs-CZ" dirty="0"/>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jsou zjišťovány měsíčně na základě údajů z vybraných organizací (cca 1 100) za vybrané reprezentanty (cca 4 600).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Vykazované ceny jsou ceny sjednané mezi dodavatelem a odběratelem v tuzemsku bez DPH a spotřební daně (bez nákladů na dopravu k zákazníkovi a nákladů s ní spojených) fakturované za významnější obchodní případy.</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(pokles) cen průmyslových výrobců udává o kolik % se v daném měsíci zvýšila (snížila) průměrná cenová hladina těchto cen v porovnání s průměrnou cenovou hladinou ve stejném období předchozího roku.</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Skutečná  míra inflace je většinou vyšší než očekávaná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mezd přichází se zpožděním</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mzdy rostou jen u některých pracovníků, tj. v průměru;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taxflace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znamená, že s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růstem nominálních důchodů se pracovníci dostávají do vyšší důchodové skupiny s vyšší mírou zdanění;</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zatěžuje ekonomické subjekty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dodatečnými náklady (náklady spojené s řízením portfolia, náklady na „menu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costs</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náklady spojené se změnou ceníků apod.).</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Klesá reálná hodnota aktiv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(hotovosti, vkladů na požádání).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Důsledkem je snaha o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diverzifikaci</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struktury</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aktiv</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do nemovitostí (pozemky, budovy apod.), jejichž cena inflací roste;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na ekonomickou aktivitu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negativní</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protože vytváří nejisté prostředí, ztěžuje kalkulaci, přináší nejistotu pro investování, roste  riziko, narůstá spekulace;</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Věřitelé inflací ztrácejí, dlužníci získávají.</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Všimněme si, že ačkoli inflaci vnímáme zejména jako makroekonomický fenomén, její bezprostřední účinky se projevují především v mikroekonomické rovině</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rozhodování je vždy spojeno s nejistotou a s riziky. Dochází-li navíc k obtížně předvídatelným cenovým pohybům, rizikovost se dále zvyšuje. Jde přitom o rizika, která jsou potenciálním investorem neovlivnitelná a která ztěžují odhad očekávané mezní efektivnosti investic. Uskutečnění investice často trvá dlouhou řadu měsíců, někdy i několik let, přičemž v inflačním prostředí měnící se ceny mohou zcela změnit reálnou finanční pozici investora a případně i likvidovat jeho schopnost investici dokončit. Jistá není ani cena, za kterou by se produkty uvažované investice, ať již by šlo o výrobky nebo služby, prodávaly. Inflace proto může potenciální investory od investičních záměrů v reálné ekonomice odrazovat a orientovat je na krátkodobé finanční investice.</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Všimněme si, že ačkoli inflaci vnímáme zejména jako makroekonomický fenomén, její bezprostřední účinky se projevují především v mikroekonomické rovině</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rozhodování je vždy spojeno s nejistotou a s riziky. Dochází-li navíc k obtížně předvídatelným cenovým pohybům, rizikovost se dále zvyšuje. Jde přitom o rizika, která jsou potenciálním investorem neovlivnitelná a která ztěžují odhad očekávané mezní efektivnosti investic. Uskutečnění investice často trvá dlouhou řadu měsíců, někdy i několik let, přičemž v inflačním prostředí měnící se ceny mohou zcela změnit reálnou finanční pozici investora a případně i likvidovat jeho schopnost investici dokončit. Jistá není ani cena, za kterou by se produkty uvažované investice, ať již by šlo o výrobky nebo služby, prodávaly. Inflace proto může potenciální investory od investičních záměrů v reálné ekonomice odrazovat a orientovat je na krátkodobé finanční investice.</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tzv. nevyrovnaná inflace, při níž se tempo růstu cen u jednotlivých druhů výrobků a služeb výrazně liší, bývá zdrojem obecně rozšířeného pocitu nejistoty, napětí a skepse. Někdy se v této souvislosti píše o „inflačním stresu“. Dokonce i lidé, jejichž nominální důchod „drží krok“ s inflací, se cítí inflací poškozeni. Přírůstky svých příjmů totiž téměř vždy vnímají jako opodstatněné a zasloužené. Po zjištění, že jejich zvýšený nominální příjem neznamená žádnou dodatečnou kupní sílu, cítí se oklamáni a poškozeni, a to i v případě, kdy žádnou ztrátu reálného důchodu neutrpěli. Tento jev je označován jako peněžní iluze.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labilizuje</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měnové kurzy, neboť tím, že mění kupní sílu „národních“ peněz, mění i poměr, v němž se tato měna směňuje za jiné měny. Není pochyb o tom, že rozkmitané měnové kurzy neprospívají dlouhodobým obchodním a vůbec hospodářským smlouvám.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„ošoupaných podrážek“ souvisejí se snahou domácností minimalizovat v době inflace hotovost, kterou drží, neboť ta nenese žádný úrok. Lidé se snaží vystačit s menším množstvím hotovosti a podnikají více cest do bank či k bankomatům. A právě náklady – včetně ztráty času, spojené s těmito cestami, bývají označovány jako „náklady ošoupaných podrážek“.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„změny jídelníčku“ jsou vyvolávány nutností vynakládat reálné zdroje na oznámení vyšších cen. Jde o náklady na nové seřízení telefonních a prodejních automatů a kontrolních pokladen, na změnu cenovek, na vytištění nových katalogů a jejich rozeslání, a koneckonců i na změnu oněch jídelních lístků v restauracích.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Osobní protiinflační strategie subjektů náležejících k vyšším etážím důchodové pyramidy může v podmínkách inflace vést k úniku zdrojů ze sféry produktivního užití. Tyto subjekty často nakupují výrobky z cenných kovů, umělecká díla a nemovitosti, které zpravidla neztrácejí vlivem inflace hodnotu. Zejména ceny nemovitostí mají tendenci růst rychleji než míra inflace.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labilizuje</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měnové kurzy, neboť tím, že mění kupní sílu „národních“ peněz, mění i poměr, v němž se tato měna směňuje za jiné měny. Není pochyb o tom, že rozkmitané měnové kurzy neprospívají dlouhodobým obchodním a vůbec hospodářským smlouvám.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„ošoupaných podrážek“ souvisejí se snahou domácností minimalizovat v době inflace hotovost, kterou drží, neboť ta nenese žádný úrok. Lidé se snaží vystačit s menším množstvím hotovosti a podnikají více cest do bank či k bankomatům. A právě náklady – včetně ztráty času, spojené s těmito cestami, bývají označovány jako „náklady ošoupaných podrážek“.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„změny jídelníčku“ jsou vyvolávány nutností vynakládat reálné zdroje na oznámení vyšších cen. Jde o náklady na nové seřízení telefonních a prodejních automatů a kontrolních pokladen, na změnu cenovek, na vytištění nových katalogů a jejich rozeslání, a koneckonců i na změnu oněch jídelních lístků v restauracích. </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Osobní protiinflační strategie subjektů náležejících k vyšším etážím důchodové pyramidy může v podmínkách inflace vést k úniku zdrojů ze sféry produktivního užití. Tyto subjekty často nakupují výrobky z cenných kovů, umělecká díla a nemovitosti, které zpravidla neztrácejí vlivem inflace hodnotu. Zejména ceny nemovitostí mají tendenci růst rychleji než míra inflace.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růst všeobecné (průměrné)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toho dochází k poklesu kupní síly peněžní jednotky </a:t>
            </a: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114300" lvl="0" indent="0" fontAlgn="base">
              <a:spcBef>
                <a:spcPct val="20000"/>
              </a:spcBef>
              <a:spcAft>
                <a:spcPct val="0"/>
              </a:spcAft>
              <a:buClrTx/>
              <a:buSzPct val="80000"/>
              <a:buFont typeface="Arial" panose="020B0604020202020204" pitchFamily="34" charset="0"/>
              <a:buNone/>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vs. zdražování</a:t>
            </a: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P představuje průměrnou úroveň cen určitého souboru statků v běžném období (ceny P1) ve srovnání s cenami určitého vybraného základního období (ceny P0)</a:t>
            </a: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1" indent="0" fontAlgn="base">
              <a:spcBef>
                <a:spcPct val="20000"/>
              </a:spcBef>
              <a:spcAft>
                <a:spcPct val="0"/>
              </a:spcAft>
              <a:buClrTx/>
              <a:buSzPct val="80000"/>
              <a:buFont typeface="Arial" panose="020B0604020202020204" pitchFamily="34" charset="0"/>
              <a:buNone/>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 uvedené rozpočtové vlivy je inflace svými celkovými ničivými důsledky postrachem zejména střadatelů a hospodářských politiků.</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takové situaci vyvstává otázka, zda ve velmi proměnlivých podmínkách světového hospodářství a silného vlivu vnějších faktorů na vnitřní vývoj národních ekonomik není účelné spíše flexibilní než striktní cílování inflace. Příliš úzkostlivá snaha striktně se držet cílového bodu vyžaduje razantní zásahy proti vnějším šokům, a to zejména do úrokových sazeb se všemi z toho plynoucími důsledky pro produkci a zaměstnanost. Proto se jako sledovaný cíl doporučuje celé toleranční pásmo a nikoli bod (střed).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 například v důsledku snížení míry inflace o 1 % reálný roční produkt ekonomiky nižší o 2 %, činí koeficient obětování 2. </a:t>
            </a: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en-GB" dirty="0" err="1"/>
              <a:t>Náklady</a:t>
            </a:r>
            <a:r>
              <a:rPr lang="en-GB" dirty="0"/>
              <a:t> </a:t>
            </a:r>
            <a:r>
              <a:rPr lang="en-GB" dirty="0" err="1"/>
              <a:t>dezinflace</a:t>
            </a:r>
            <a:r>
              <a:rPr lang="en-GB" dirty="0"/>
              <a:t> </a:t>
            </a:r>
            <a:r>
              <a:rPr lang="en-GB" dirty="0" err="1"/>
              <a:t>lze</a:t>
            </a:r>
            <a:r>
              <a:rPr lang="en-GB" dirty="0"/>
              <a:t> v </a:t>
            </a:r>
            <a:r>
              <a:rPr lang="en-GB" dirty="0" err="1"/>
              <a:t>českém</a:t>
            </a:r>
            <a:r>
              <a:rPr lang="en-GB" dirty="0"/>
              <a:t>, </a:t>
            </a:r>
            <a:r>
              <a:rPr lang="en-GB" dirty="0" err="1"/>
              <a:t>respektive</a:t>
            </a:r>
            <a:r>
              <a:rPr lang="en-GB" dirty="0"/>
              <a:t> </a:t>
            </a:r>
            <a:r>
              <a:rPr lang="en-GB" dirty="0" err="1"/>
              <a:t>československém</a:t>
            </a:r>
            <a:r>
              <a:rPr lang="en-GB" dirty="0"/>
              <a:t> </a:t>
            </a:r>
            <a:r>
              <a:rPr lang="en-GB" dirty="0" err="1"/>
              <a:t>historickém</a:t>
            </a:r>
            <a:r>
              <a:rPr lang="en-GB" dirty="0"/>
              <a:t> </a:t>
            </a:r>
            <a:r>
              <a:rPr lang="en-GB" dirty="0" err="1"/>
              <a:t>kontextu</a:t>
            </a:r>
            <a:r>
              <a:rPr lang="en-GB" dirty="0"/>
              <a:t> </a:t>
            </a:r>
            <a:r>
              <a:rPr lang="en-GB" dirty="0" err="1"/>
              <a:t>nejnázorněji</a:t>
            </a:r>
            <a:r>
              <a:rPr lang="en-GB" dirty="0"/>
              <a:t> </a:t>
            </a:r>
            <a:r>
              <a:rPr lang="en-GB" dirty="0" err="1"/>
              <a:t>ukázat</a:t>
            </a:r>
            <a:r>
              <a:rPr lang="en-GB" dirty="0"/>
              <a:t> v </a:t>
            </a:r>
            <a:r>
              <a:rPr lang="en-GB" dirty="0" err="1"/>
              <a:t>souvislosti</a:t>
            </a:r>
            <a:r>
              <a:rPr lang="en-GB" dirty="0"/>
              <a:t> s </a:t>
            </a:r>
            <a:r>
              <a:rPr lang="en-GB" dirty="0" err="1"/>
              <a:t>deflační</a:t>
            </a:r>
            <a:r>
              <a:rPr lang="en-GB" dirty="0"/>
              <a:t> </a:t>
            </a:r>
            <a:r>
              <a:rPr lang="en-GB" dirty="0" err="1"/>
              <a:t>politikou</a:t>
            </a:r>
            <a:r>
              <a:rPr lang="en-GB" dirty="0"/>
              <a:t> </a:t>
            </a:r>
            <a:r>
              <a:rPr lang="en-GB" dirty="0" err="1"/>
              <a:t>prvního</a:t>
            </a:r>
            <a:r>
              <a:rPr lang="en-GB" dirty="0"/>
              <a:t> </a:t>
            </a:r>
            <a:r>
              <a:rPr lang="en-GB" dirty="0" err="1"/>
              <a:t>čs</a:t>
            </a:r>
            <a:r>
              <a:rPr lang="en-GB" dirty="0"/>
              <a:t>. </a:t>
            </a:r>
            <a:r>
              <a:rPr lang="en-GB" dirty="0" err="1"/>
              <a:t>ministra</a:t>
            </a:r>
            <a:r>
              <a:rPr lang="en-GB" dirty="0"/>
              <a:t> </a:t>
            </a:r>
            <a:r>
              <a:rPr lang="en-GB" dirty="0" err="1"/>
              <a:t>financí</a:t>
            </a:r>
            <a:r>
              <a:rPr lang="en-GB" dirty="0"/>
              <a:t> </a:t>
            </a:r>
            <a:r>
              <a:rPr lang="en-GB" dirty="0" err="1"/>
              <a:t>Aloise</a:t>
            </a:r>
            <a:r>
              <a:rPr lang="en-GB" dirty="0"/>
              <a:t> </a:t>
            </a:r>
            <a:r>
              <a:rPr lang="en-GB" dirty="0" err="1"/>
              <a:t>Rašína</a:t>
            </a:r>
            <a:r>
              <a:rPr lang="en-GB" dirty="0"/>
              <a:t> (1867–1923), </a:t>
            </a:r>
            <a:r>
              <a:rPr lang="en-GB" dirty="0" err="1"/>
              <a:t>kterou</a:t>
            </a:r>
            <a:r>
              <a:rPr lang="en-GB" dirty="0"/>
              <a:t> </a:t>
            </a:r>
            <a:r>
              <a:rPr lang="en-GB" dirty="0" err="1"/>
              <a:t>prosadil</a:t>
            </a:r>
            <a:r>
              <a:rPr lang="en-GB" dirty="0"/>
              <a:t> </a:t>
            </a:r>
            <a:r>
              <a:rPr lang="en-GB" dirty="0" err="1"/>
              <a:t>na</a:t>
            </a:r>
            <a:r>
              <a:rPr lang="en-GB" dirty="0"/>
              <a:t> </a:t>
            </a:r>
            <a:r>
              <a:rPr lang="en-GB" dirty="0" err="1"/>
              <a:t>počátku</a:t>
            </a:r>
            <a:r>
              <a:rPr lang="en-GB" dirty="0"/>
              <a:t> 20. let 20. </a:t>
            </a:r>
            <a:r>
              <a:rPr lang="en-GB" dirty="0" err="1"/>
              <a:t>století</a:t>
            </a:r>
            <a:r>
              <a:rPr lang="en-GB" dirty="0"/>
              <a:t>. Po </a:t>
            </a:r>
            <a:r>
              <a:rPr lang="en-GB" dirty="0" err="1"/>
              <a:t>vytvoření</a:t>
            </a:r>
            <a:r>
              <a:rPr lang="en-GB" dirty="0"/>
              <a:t> </a:t>
            </a:r>
            <a:r>
              <a:rPr lang="en-GB" dirty="0" err="1"/>
              <a:t>československé</a:t>
            </a:r>
            <a:r>
              <a:rPr lang="en-GB" dirty="0"/>
              <a:t> </a:t>
            </a:r>
            <a:r>
              <a:rPr lang="en-GB" dirty="0" err="1"/>
              <a:t>měny</a:t>
            </a:r>
            <a:r>
              <a:rPr lang="en-GB" dirty="0"/>
              <a:t> </a:t>
            </a:r>
            <a:r>
              <a:rPr lang="en-GB" dirty="0" err="1"/>
              <a:t>usiloval</a:t>
            </a:r>
            <a:r>
              <a:rPr lang="en-GB" dirty="0"/>
              <a:t> A. </a:t>
            </a:r>
            <a:r>
              <a:rPr lang="en-GB" dirty="0" err="1"/>
              <a:t>Rašín</a:t>
            </a:r>
            <a:r>
              <a:rPr lang="en-GB" dirty="0"/>
              <a:t> o </a:t>
            </a:r>
            <a:r>
              <a:rPr lang="en-GB" dirty="0" err="1"/>
              <a:t>posílení</a:t>
            </a:r>
            <a:r>
              <a:rPr lang="en-GB" dirty="0"/>
              <a:t> </a:t>
            </a:r>
            <a:r>
              <a:rPr lang="en-GB" dirty="0" err="1"/>
              <a:t>její</a:t>
            </a:r>
            <a:r>
              <a:rPr lang="en-GB" dirty="0"/>
              <a:t> </a:t>
            </a:r>
            <a:r>
              <a:rPr lang="en-GB" dirty="0" err="1"/>
              <a:t>reálné</a:t>
            </a:r>
            <a:r>
              <a:rPr lang="en-GB" dirty="0"/>
              <a:t> </a:t>
            </a:r>
            <a:r>
              <a:rPr lang="en-GB" dirty="0" err="1"/>
              <a:t>hodnoty</a:t>
            </a:r>
            <a:r>
              <a:rPr lang="en-GB" dirty="0"/>
              <a:t> a </a:t>
            </a:r>
            <a:r>
              <a:rPr lang="en-GB" dirty="0" err="1"/>
              <a:t>jejího</a:t>
            </a:r>
            <a:r>
              <a:rPr lang="en-GB" dirty="0"/>
              <a:t> </a:t>
            </a:r>
            <a:r>
              <a:rPr lang="en-GB" dirty="0" err="1"/>
              <a:t>kurzu</a:t>
            </a:r>
            <a:r>
              <a:rPr lang="en-GB" dirty="0"/>
              <a:t>. K </a:t>
            </a:r>
            <a:r>
              <a:rPr lang="en-GB" dirty="0" err="1"/>
              <a:t>dosažení</a:t>
            </a:r>
            <a:r>
              <a:rPr lang="en-GB" dirty="0"/>
              <a:t> </a:t>
            </a:r>
            <a:r>
              <a:rPr lang="en-GB" dirty="0" err="1"/>
              <a:t>těchto</a:t>
            </a:r>
            <a:r>
              <a:rPr lang="en-GB" dirty="0"/>
              <a:t> </a:t>
            </a:r>
            <a:r>
              <a:rPr lang="en-GB" dirty="0" err="1"/>
              <a:t>cílů</a:t>
            </a:r>
            <a:r>
              <a:rPr lang="en-GB" dirty="0"/>
              <a:t> </a:t>
            </a:r>
            <a:r>
              <a:rPr lang="en-GB" dirty="0" err="1"/>
              <a:t>zvolil</a:t>
            </a:r>
            <a:r>
              <a:rPr lang="en-GB" dirty="0"/>
              <a:t> </a:t>
            </a:r>
            <a:r>
              <a:rPr lang="en-GB" dirty="0" err="1"/>
              <a:t>radikální</a:t>
            </a:r>
            <a:r>
              <a:rPr lang="en-GB" dirty="0"/>
              <a:t> </a:t>
            </a:r>
            <a:r>
              <a:rPr lang="en-GB" dirty="0" err="1"/>
              <a:t>deflační</a:t>
            </a:r>
            <a:r>
              <a:rPr lang="en-GB" dirty="0"/>
              <a:t> </a:t>
            </a:r>
            <a:r>
              <a:rPr lang="en-GB" dirty="0" err="1"/>
              <a:t>politiku</a:t>
            </a:r>
            <a:r>
              <a:rPr lang="en-GB" dirty="0"/>
              <a:t>. V </a:t>
            </a:r>
            <a:r>
              <a:rPr lang="en-GB" dirty="0" err="1"/>
              <a:t>oblasti</a:t>
            </a:r>
            <a:r>
              <a:rPr lang="en-GB" dirty="0"/>
              <a:t> </a:t>
            </a:r>
            <a:r>
              <a:rPr lang="en-GB" dirty="0" err="1"/>
              <a:t>měnového</a:t>
            </a:r>
            <a:r>
              <a:rPr lang="en-GB" dirty="0"/>
              <a:t> </a:t>
            </a:r>
            <a:r>
              <a:rPr lang="en-GB" dirty="0" err="1"/>
              <a:t>kurzu</a:t>
            </a:r>
            <a:r>
              <a:rPr lang="en-GB" dirty="0"/>
              <a:t> a </a:t>
            </a:r>
            <a:r>
              <a:rPr lang="en-GB" dirty="0" err="1"/>
              <a:t>vnitřní</a:t>
            </a:r>
            <a:r>
              <a:rPr lang="en-GB" dirty="0"/>
              <a:t> </a:t>
            </a:r>
            <a:r>
              <a:rPr lang="en-GB" dirty="0" err="1"/>
              <a:t>cenové</a:t>
            </a:r>
            <a:r>
              <a:rPr lang="en-GB" dirty="0"/>
              <a:t> </a:t>
            </a:r>
            <a:r>
              <a:rPr lang="en-GB" dirty="0" err="1"/>
              <a:t>hladiny</a:t>
            </a:r>
            <a:r>
              <a:rPr lang="en-GB" dirty="0"/>
              <a:t> se </a:t>
            </a:r>
            <a:r>
              <a:rPr lang="en-GB" dirty="0" err="1"/>
              <a:t>podařilo</a:t>
            </a:r>
            <a:r>
              <a:rPr lang="en-GB" dirty="0"/>
              <a:t> </a:t>
            </a:r>
            <a:r>
              <a:rPr lang="en-GB" dirty="0" err="1"/>
              <a:t>cílů</a:t>
            </a:r>
            <a:r>
              <a:rPr lang="en-GB" dirty="0"/>
              <a:t> </a:t>
            </a:r>
            <a:r>
              <a:rPr lang="en-GB" dirty="0" err="1"/>
              <a:t>dosáhnout</a:t>
            </a:r>
            <a:r>
              <a:rPr lang="en-GB" dirty="0"/>
              <a:t>. </a:t>
            </a:r>
            <a:r>
              <a:rPr lang="en-GB" dirty="0" err="1"/>
              <a:t>Cenová</a:t>
            </a:r>
            <a:r>
              <a:rPr lang="en-GB" dirty="0"/>
              <a:t> </a:t>
            </a:r>
            <a:r>
              <a:rPr lang="en-GB" dirty="0" err="1"/>
              <a:t>hladina</a:t>
            </a:r>
            <a:r>
              <a:rPr lang="en-GB" dirty="0"/>
              <a:t> se </a:t>
            </a:r>
            <a:r>
              <a:rPr lang="en-GB" dirty="0" err="1"/>
              <a:t>snižovala</a:t>
            </a:r>
            <a:r>
              <a:rPr lang="en-GB" dirty="0"/>
              <a:t> – z </a:t>
            </a:r>
            <a:r>
              <a:rPr lang="en-GB" dirty="0" err="1"/>
              <a:t>indexu</a:t>
            </a:r>
            <a:r>
              <a:rPr lang="en-GB" dirty="0"/>
              <a:t> 1674 v </a:t>
            </a:r>
            <a:r>
              <a:rPr lang="en-GB" dirty="0" err="1"/>
              <a:t>roce</a:t>
            </a:r>
            <a:r>
              <a:rPr lang="en-GB" dirty="0"/>
              <a:t> 1921 </a:t>
            </a:r>
            <a:r>
              <a:rPr lang="en-GB" dirty="0" err="1"/>
              <a:t>na</a:t>
            </a:r>
            <a:r>
              <a:rPr lang="en-GB" dirty="0"/>
              <a:t> index 1014 v </a:t>
            </a:r>
            <a:r>
              <a:rPr lang="en-GB" dirty="0" err="1"/>
              <a:t>roce</a:t>
            </a:r>
            <a:r>
              <a:rPr lang="en-GB" dirty="0"/>
              <a:t> 1924 (</a:t>
            </a:r>
            <a:r>
              <a:rPr lang="en-GB" dirty="0" err="1"/>
              <a:t>proti</a:t>
            </a:r>
            <a:r>
              <a:rPr lang="en-GB" dirty="0"/>
              <a:t> </a:t>
            </a:r>
            <a:r>
              <a:rPr lang="en-GB" dirty="0" err="1"/>
              <a:t>základu</a:t>
            </a:r>
            <a:r>
              <a:rPr lang="en-GB" dirty="0"/>
              <a:t> 100 z </a:t>
            </a:r>
            <a:r>
              <a:rPr lang="en-GB" dirty="0" err="1"/>
              <a:t>června</a:t>
            </a:r>
            <a:r>
              <a:rPr lang="en-GB" dirty="0"/>
              <a:t> 1914).92 </a:t>
            </a:r>
            <a:r>
              <a:rPr lang="en-GB" dirty="0" err="1"/>
              <a:t>Byl</a:t>
            </a:r>
            <a:r>
              <a:rPr lang="en-GB" dirty="0"/>
              <a:t> to </a:t>
            </a:r>
            <a:r>
              <a:rPr lang="en-GB" dirty="0" err="1"/>
              <a:t>ojedinělý</a:t>
            </a:r>
            <a:r>
              <a:rPr lang="en-GB" dirty="0"/>
              <a:t> </a:t>
            </a:r>
            <a:r>
              <a:rPr lang="en-GB" dirty="0" err="1"/>
              <a:t>vývoj</a:t>
            </a:r>
            <a:r>
              <a:rPr lang="en-GB" dirty="0"/>
              <a:t> v </a:t>
            </a:r>
            <a:r>
              <a:rPr lang="en-GB" dirty="0" err="1"/>
              <a:t>tehdejší</a:t>
            </a:r>
            <a:r>
              <a:rPr lang="en-GB" dirty="0"/>
              <a:t> </a:t>
            </a:r>
            <a:r>
              <a:rPr lang="en-GB" dirty="0" err="1"/>
              <a:t>inflačně</a:t>
            </a:r>
            <a:r>
              <a:rPr lang="en-GB" dirty="0"/>
              <a:t> </a:t>
            </a:r>
            <a:r>
              <a:rPr lang="en-GB" dirty="0" err="1"/>
              <a:t>rozvrácené</a:t>
            </a:r>
            <a:r>
              <a:rPr lang="en-GB" dirty="0"/>
              <a:t> </a:t>
            </a:r>
            <a:r>
              <a:rPr lang="en-GB" dirty="0" err="1"/>
              <a:t>Evropě</a:t>
            </a:r>
            <a:r>
              <a:rPr lang="en-GB" dirty="0"/>
              <a:t>. </a:t>
            </a:r>
            <a:r>
              <a:rPr lang="en-GB" dirty="0" err="1"/>
              <a:t>Deflace</a:t>
            </a:r>
            <a:r>
              <a:rPr lang="en-GB" dirty="0"/>
              <a:t> </a:t>
            </a:r>
            <a:r>
              <a:rPr lang="en-GB" dirty="0" err="1"/>
              <a:t>však</a:t>
            </a:r>
            <a:r>
              <a:rPr lang="en-GB" dirty="0"/>
              <a:t> </a:t>
            </a:r>
            <a:r>
              <a:rPr lang="en-GB" dirty="0" err="1"/>
              <a:t>měla</a:t>
            </a:r>
            <a:r>
              <a:rPr lang="en-GB" dirty="0"/>
              <a:t> </a:t>
            </a:r>
            <a:r>
              <a:rPr lang="en-GB" dirty="0" err="1"/>
              <a:t>řadu</a:t>
            </a:r>
            <a:r>
              <a:rPr lang="en-GB" dirty="0"/>
              <a:t> </a:t>
            </a:r>
            <a:r>
              <a:rPr lang="en-GB" dirty="0" err="1"/>
              <a:t>nepříznivých</a:t>
            </a:r>
            <a:r>
              <a:rPr lang="en-GB" dirty="0"/>
              <a:t> </a:t>
            </a:r>
            <a:r>
              <a:rPr lang="en-GB" dirty="0" err="1"/>
              <a:t>důsledků</a:t>
            </a:r>
            <a:r>
              <a:rPr lang="en-GB" dirty="0"/>
              <a:t>, </a:t>
            </a:r>
            <a:r>
              <a:rPr lang="en-GB" dirty="0" err="1"/>
              <a:t>neboť</a:t>
            </a:r>
            <a:r>
              <a:rPr lang="en-GB" dirty="0"/>
              <a:t> </a:t>
            </a:r>
            <a:r>
              <a:rPr lang="en-GB" dirty="0" err="1"/>
              <a:t>předpokládala</a:t>
            </a:r>
            <a:r>
              <a:rPr lang="en-GB" dirty="0"/>
              <a:t> </a:t>
            </a:r>
            <a:r>
              <a:rPr lang="en-GB" dirty="0" err="1"/>
              <a:t>omezení</a:t>
            </a:r>
            <a:r>
              <a:rPr lang="en-GB" dirty="0"/>
              <a:t> </a:t>
            </a:r>
            <a:r>
              <a:rPr lang="en-GB" dirty="0" err="1"/>
              <a:t>agregátní</a:t>
            </a:r>
            <a:r>
              <a:rPr lang="en-GB" dirty="0"/>
              <a:t> </a:t>
            </a:r>
            <a:r>
              <a:rPr lang="en-GB" dirty="0" err="1"/>
              <a:t>poptávky</a:t>
            </a:r>
            <a:r>
              <a:rPr lang="en-GB" dirty="0"/>
              <a:t>, v </a:t>
            </a:r>
            <a:r>
              <a:rPr lang="en-GB" dirty="0" err="1"/>
              <a:t>důsledku</a:t>
            </a:r>
            <a:r>
              <a:rPr lang="en-GB" dirty="0"/>
              <a:t> </a:t>
            </a:r>
            <a:r>
              <a:rPr lang="en-GB" dirty="0" err="1"/>
              <a:t>čehož</a:t>
            </a:r>
            <a:r>
              <a:rPr lang="en-GB" dirty="0"/>
              <a:t> </a:t>
            </a:r>
            <a:r>
              <a:rPr lang="en-GB" dirty="0" err="1"/>
              <a:t>došlo</a:t>
            </a:r>
            <a:r>
              <a:rPr lang="en-GB" dirty="0"/>
              <a:t> k </a:t>
            </a:r>
            <a:r>
              <a:rPr lang="en-GB" dirty="0" err="1"/>
              <a:t>výraznému</a:t>
            </a:r>
            <a:r>
              <a:rPr lang="en-GB" dirty="0"/>
              <a:t> </a:t>
            </a:r>
            <a:r>
              <a:rPr lang="en-GB" dirty="0" err="1"/>
              <a:t>poklesu</a:t>
            </a:r>
            <a:r>
              <a:rPr lang="en-GB" dirty="0"/>
              <a:t> </a:t>
            </a:r>
            <a:r>
              <a:rPr lang="en-GB" dirty="0" err="1"/>
              <a:t>výroby</a:t>
            </a:r>
            <a:r>
              <a:rPr lang="en-GB" dirty="0"/>
              <a:t> a k </a:t>
            </a:r>
            <a:r>
              <a:rPr lang="en-GB" dirty="0" err="1"/>
              <a:t>růstu</a:t>
            </a:r>
            <a:r>
              <a:rPr lang="en-GB" dirty="0"/>
              <a:t> </a:t>
            </a:r>
            <a:r>
              <a:rPr lang="en-GB" dirty="0" err="1"/>
              <a:t>nezaměstnanosti</a:t>
            </a:r>
            <a:r>
              <a:rPr lang="en-GB" dirty="0"/>
              <a:t>. </a:t>
            </a:r>
            <a:r>
              <a:rPr lang="en-GB" dirty="0" err="1"/>
              <a:t>Navíc</a:t>
            </a:r>
            <a:r>
              <a:rPr lang="en-GB" dirty="0"/>
              <a:t> s </a:t>
            </a:r>
            <a:r>
              <a:rPr lang="en-GB" dirty="0" err="1"/>
              <a:t>poklesem</a:t>
            </a:r>
            <a:r>
              <a:rPr lang="en-GB" dirty="0"/>
              <a:t> </a:t>
            </a:r>
            <a:r>
              <a:rPr lang="en-GB" dirty="0" err="1"/>
              <a:t>cen</a:t>
            </a:r>
            <a:r>
              <a:rPr lang="en-GB" dirty="0"/>
              <a:t> </a:t>
            </a:r>
            <a:r>
              <a:rPr lang="en-GB" dirty="0" err="1"/>
              <a:t>klesaly</a:t>
            </a:r>
            <a:r>
              <a:rPr lang="en-GB" dirty="0"/>
              <a:t> </a:t>
            </a:r>
            <a:r>
              <a:rPr lang="en-GB" dirty="0" err="1"/>
              <a:t>i</a:t>
            </a:r>
            <a:r>
              <a:rPr lang="en-GB" dirty="0"/>
              <a:t> </a:t>
            </a:r>
            <a:r>
              <a:rPr lang="en-GB" dirty="0" err="1"/>
              <a:t>mzdy</a:t>
            </a:r>
            <a:r>
              <a:rPr lang="en-GB" dirty="0"/>
              <a:t>; </a:t>
            </a:r>
            <a:r>
              <a:rPr lang="en-GB" dirty="0" err="1"/>
              <a:t>mnohdy</a:t>
            </a:r>
            <a:r>
              <a:rPr lang="en-GB" dirty="0"/>
              <a:t> </a:t>
            </a:r>
            <a:r>
              <a:rPr lang="en-GB" dirty="0" err="1"/>
              <a:t>pokles</a:t>
            </a:r>
            <a:r>
              <a:rPr lang="en-GB" dirty="0"/>
              <a:t> </a:t>
            </a:r>
            <a:r>
              <a:rPr lang="en-GB" dirty="0" err="1"/>
              <a:t>mezd</a:t>
            </a:r>
            <a:r>
              <a:rPr lang="en-GB" dirty="0"/>
              <a:t> </a:t>
            </a:r>
            <a:r>
              <a:rPr lang="en-GB" dirty="0" err="1"/>
              <a:t>předcházel</a:t>
            </a:r>
            <a:r>
              <a:rPr lang="en-GB" dirty="0"/>
              <a:t> </a:t>
            </a:r>
            <a:r>
              <a:rPr lang="en-GB" dirty="0" err="1"/>
              <a:t>poklesu</a:t>
            </a:r>
            <a:r>
              <a:rPr lang="en-GB" dirty="0"/>
              <a:t> cen. </a:t>
            </a:r>
            <a:r>
              <a:rPr lang="en-GB" dirty="0" err="1"/>
              <a:t>Posílení</a:t>
            </a:r>
            <a:r>
              <a:rPr lang="en-GB" dirty="0"/>
              <a:t> </a:t>
            </a:r>
            <a:r>
              <a:rPr lang="en-GB" dirty="0" err="1"/>
              <a:t>koruny</a:t>
            </a:r>
            <a:r>
              <a:rPr lang="en-GB" dirty="0"/>
              <a:t> (</a:t>
            </a:r>
            <a:r>
              <a:rPr lang="en-GB" dirty="0" err="1"/>
              <a:t>vlastně</a:t>
            </a:r>
            <a:r>
              <a:rPr lang="en-GB" dirty="0"/>
              <a:t> </a:t>
            </a:r>
            <a:r>
              <a:rPr lang="en-GB" dirty="0" err="1"/>
              <a:t>její</a:t>
            </a:r>
            <a:r>
              <a:rPr lang="en-GB" dirty="0"/>
              <a:t> „</a:t>
            </a:r>
            <a:r>
              <a:rPr lang="en-GB" dirty="0" err="1"/>
              <a:t>zdražení</a:t>
            </a:r>
            <a:r>
              <a:rPr lang="en-GB" dirty="0"/>
              <a:t>“ pro </a:t>
            </a:r>
            <a:r>
              <a:rPr lang="en-GB" dirty="0" err="1"/>
              <a:t>zahraničí</a:t>
            </a:r>
            <a:r>
              <a:rPr lang="en-GB" dirty="0"/>
              <a:t>) </a:t>
            </a:r>
            <a:r>
              <a:rPr lang="en-GB" dirty="0" err="1"/>
              <a:t>vedlo</a:t>
            </a:r>
            <a:r>
              <a:rPr lang="en-GB" dirty="0"/>
              <a:t> k </a:t>
            </a:r>
            <a:r>
              <a:rPr lang="en-GB" dirty="0" err="1"/>
              <a:t>omezení</a:t>
            </a:r>
            <a:r>
              <a:rPr lang="en-GB" dirty="0"/>
              <a:t> </a:t>
            </a:r>
            <a:r>
              <a:rPr lang="en-GB" dirty="0" err="1"/>
              <a:t>exportu</a:t>
            </a:r>
            <a:r>
              <a:rPr lang="en-GB" dirty="0"/>
              <a:t> a </a:t>
            </a:r>
            <a:r>
              <a:rPr lang="en-GB" dirty="0" err="1"/>
              <a:t>tím</a:t>
            </a:r>
            <a:r>
              <a:rPr lang="en-GB" dirty="0"/>
              <a:t> k </a:t>
            </a:r>
            <a:r>
              <a:rPr lang="en-GB" dirty="0" err="1"/>
              <a:t>dalšímu</a:t>
            </a:r>
            <a:r>
              <a:rPr lang="en-GB" dirty="0"/>
              <a:t> </a:t>
            </a:r>
            <a:r>
              <a:rPr lang="en-GB" dirty="0" err="1"/>
              <a:t>propadu</a:t>
            </a:r>
            <a:r>
              <a:rPr lang="en-GB" dirty="0"/>
              <a:t> </a:t>
            </a:r>
            <a:r>
              <a:rPr lang="en-GB" dirty="0" err="1"/>
              <a:t>agregátní</a:t>
            </a:r>
            <a:r>
              <a:rPr lang="en-GB" dirty="0"/>
              <a:t> </a:t>
            </a:r>
            <a:r>
              <a:rPr lang="en-GB" dirty="0" err="1"/>
              <a:t>poptávky</a:t>
            </a:r>
            <a:r>
              <a:rPr lang="en-GB" dirty="0"/>
              <a:t>, </a:t>
            </a:r>
            <a:r>
              <a:rPr lang="en-GB" dirty="0" err="1"/>
              <a:t>výroby</a:t>
            </a:r>
            <a:r>
              <a:rPr lang="en-GB" dirty="0"/>
              <a:t> a </a:t>
            </a:r>
            <a:r>
              <a:rPr lang="en-GB" dirty="0" err="1"/>
              <a:t>zaměstnanosti</a:t>
            </a:r>
            <a:r>
              <a:rPr lang="en-GB" dirty="0"/>
              <a:t>. </a:t>
            </a:r>
            <a:r>
              <a:rPr lang="en-GB" dirty="0" err="1"/>
              <a:t>Sociální</a:t>
            </a:r>
            <a:r>
              <a:rPr lang="en-GB" dirty="0"/>
              <a:t> </a:t>
            </a:r>
            <a:r>
              <a:rPr lang="en-GB" dirty="0" err="1"/>
              <a:t>nespokojenost</a:t>
            </a:r>
            <a:r>
              <a:rPr lang="en-GB" dirty="0"/>
              <a:t>, </a:t>
            </a:r>
            <a:r>
              <a:rPr lang="en-GB" dirty="0" err="1"/>
              <a:t>včetně</a:t>
            </a:r>
            <a:r>
              <a:rPr lang="en-GB" dirty="0"/>
              <a:t> </a:t>
            </a:r>
            <a:r>
              <a:rPr lang="en-GB" dirty="0" err="1"/>
              <a:t>nespokojenosti</a:t>
            </a:r>
            <a:r>
              <a:rPr lang="en-GB" dirty="0"/>
              <a:t> </a:t>
            </a:r>
            <a:r>
              <a:rPr lang="en-GB" dirty="0" err="1"/>
              <a:t>těch</a:t>
            </a:r>
            <a:r>
              <a:rPr lang="en-GB" dirty="0"/>
              <a:t> </a:t>
            </a:r>
            <a:r>
              <a:rPr lang="en-GB" dirty="0" err="1"/>
              <a:t>podnikatelských</a:t>
            </a:r>
            <a:r>
              <a:rPr lang="en-GB" dirty="0"/>
              <a:t> </a:t>
            </a:r>
            <a:r>
              <a:rPr lang="en-GB" dirty="0" err="1"/>
              <a:t>skupin</a:t>
            </a:r>
            <a:r>
              <a:rPr lang="en-GB" dirty="0"/>
              <a:t>, </a:t>
            </a:r>
            <a:r>
              <a:rPr lang="en-GB" dirty="0" err="1"/>
              <a:t>které</a:t>
            </a:r>
            <a:r>
              <a:rPr lang="en-GB" dirty="0"/>
              <a:t> </a:t>
            </a:r>
            <a:r>
              <a:rPr lang="en-GB" dirty="0" err="1"/>
              <a:t>byly</a:t>
            </a:r>
            <a:r>
              <a:rPr lang="en-GB" dirty="0"/>
              <a:t> </a:t>
            </a:r>
            <a:r>
              <a:rPr lang="en-GB" dirty="0" err="1"/>
              <a:t>závislé</a:t>
            </a:r>
            <a:r>
              <a:rPr lang="en-GB" dirty="0"/>
              <a:t> </a:t>
            </a:r>
            <a:r>
              <a:rPr lang="en-GB" dirty="0" err="1"/>
              <a:t>na</a:t>
            </a:r>
            <a:r>
              <a:rPr lang="en-GB" dirty="0"/>
              <a:t> </a:t>
            </a:r>
            <a:r>
              <a:rPr lang="en-GB" dirty="0" err="1"/>
              <a:t>exportu</a:t>
            </a:r>
            <a:r>
              <a:rPr lang="en-GB" dirty="0"/>
              <a:t>, </a:t>
            </a:r>
            <a:r>
              <a:rPr lang="en-GB" dirty="0" err="1"/>
              <a:t>vedla</a:t>
            </a:r>
            <a:r>
              <a:rPr lang="en-GB" dirty="0"/>
              <a:t> k </a:t>
            </a:r>
            <a:r>
              <a:rPr lang="en-GB" dirty="0" err="1"/>
              <a:t>vytvoření</a:t>
            </a:r>
            <a:r>
              <a:rPr lang="en-GB" dirty="0"/>
              <a:t> </a:t>
            </a:r>
            <a:r>
              <a:rPr lang="en-GB" dirty="0" err="1"/>
              <a:t>společenské</a:t>
            </a:r>
            <a:r>
              <a:rPr lang="en-GB" dirty="0"/>
              <a:t> </a:t>
            </a:r>
            <a:r>
              <a:rPr lang="en-GB" dirty="0" err="1"/>
              <a:t>atmosféry</a:t>
            </a:r>
            <a:r>
              <a:rPr lang="en-GB" dirty="0"/>
              <a:t>, v </a:t>
            </a:r>
            <a:r>
              <a:rPr lang="en-GB" dirty="0" err="1"/>
              <a:t>níž</a:t>
            </a:r>
            <a:r>
              <a:rPr lang="en-GB" dirty="0"/>
              <a:t> </a:t>
            </a:r>
            <a:r>
              <a:rPr lang="en-GB" dirty="0" err="1"/>
              <a:t>došlo</a:t>
            </a:r>
            <a:r>
              <a:rPr lang="en-GB" dirty="0"/>
              <a:t> k </a:t>
            </a:r>
            <a:r>
              <a:rPr lang="en-GB" dirty="0" err="1"/>
              <a:t>vražednému</a:t>
            </a:r>
            <a:r>
              <a:rPr lang="en-GB" dirty="0"/>
              <a:t> </a:t>
            </a:r>
            <a:r>
              <a:rPr lang="en-GB" dirty="0" err="1"/>
              <a:t>atentátu</a:t>
            </a:r>
            <a:r>
              <a:rPr lang="en-GB" dirty="0"/>
              <a:t> </a:t>
            </a:r>
            <a:r>
              <a:rPr lang="en-GB" dirty="0" err="1"/>
              <a:t>na</a:t>
            </a:r>
            <a:r>
              <a:rPr lang="en-GB" dirty="0"/>
              <a:t> </a:t>
            </a:r>
            <a:r>
              <a:rPr lang="en-GB" dirty="0" err="1"/>
              <a:t>tvůrce</a:t>
            </a:r>
            <a:r>
              <a:rPr lang="en-GB" dirty="0"/>
              <a:t> </a:t>
            </a:r>
            <a:r>
              <a:rPr lang="en-GB" dirty="0" err="1"/>
              <a:t>československé</a:t>
            </a:r>
            <a:r>
              <a:rPr lang="en-GB" dirty="0"/>
              <a:t> </a:t>
            </a:r>
            <a:r>
              <a:rPr lang="en-GB" dirty="0" err="1"/>
              <a:t>měny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Teze</a:t>
            </a:r>
            <a:r>
              <a:rPr lang="en-GB" dirty="0"/>
              <a:t> o v </a:t>
            </a:r>
            <a:r>
              <a:rPr lang="en-GB" dirty="0" err="1"/>
              <a:t>zásadě</a:t>
            </a:r>
            <a:r>
              <a:rPr lang="en-GB" dirty="0"/>
              <a:t> </a:t>
            </a:r>
            <a:r>
              <a:rPr lang="en-GB" dirty="0" err="1"/>
              <a:t>monetárním</a:t>
            </a:r>
            <a:r>
              <a:rPr lang="en-GB" dirty="0"/>
              <a:t> </a:t>
            </a:r>
            <a:r>
              <a:rPr lang="en-GB" dirty="0" err="1"/>
              <a:t>charakteru</a:t>
            </a:r>
            <a:r>
              <a:rPr lang="en-GB" dirty="0"/>
              <a:t> </a:t>
            </a:r>
            <a:r>
              <a:rPr lang="en-GB" dirty="0" err="1"/>
              <a:t>inflace</a:t>
            </a:r>
            <a:r>
              <a:rPr lang="en-GB" dirty="0"/>
              <a:t> </a:t>
            </a:r>
            <a:r>
              <a:rPr lang="en-GB" dirty="0" err="1"/>
              <a:t>nepředpokládá</a:t>
            </a:r>
            <a:r>
              <a:rPr lang="en-GB" dirty="0"/>
              <a:t> </a:t>
            </a:r>
            <a:r>
              <a:rPr lang="en-GB" dirty="0" err="1"/>
              <a:t>pouze</a:t>
            </a:r>
            <a:r>
              <a:rPr lang="en-GB" dirty="0"/>
              <a:t> </a:t>
            </a:r>
            <a:r>
              <a:rPr lang="en-GB" dirty="0" err="1"/>
              <a:t>jednosměrnou</a:t>
            </a:r>
            <a:r>
              <a:rPr lang="en-GB" dirty="0"/>
              <a:t> </a:t>
            </a:r>
            <a:r>
              <a:rPr lang="en-GB" dirty="0" err="1"/>
              <a:t>kauzalitu</a:t>
            </a:r>
            <a:r>
              <a:rPr lang="en-GB" dirty="0"/>
              <a:t> </a:t>
            </a:r>
            <a:r>
              <a:rPr lang="en-GB" dirty="0" err="1"/>
              <a:t>vzniku</a:t>
            </a:r>
            <a:r>
              <a:rPr lang="en-GB" dirty="0"/>
              <a:t> </a:t>
            </a:r>
            <a:r>
              <a:rPr lang="en-GB" dirty="0" err="1"/>
              <a:t>inflace</a:t>
            </a:r>
            <a:r>
              <a:rPr lang="en-GB" dirty="0"/>
              <a:t>, v </a:t>
            </a:r>
            <a:r>
              <a:rPr lang="en-GB" dirty="0" err="1"/>
              <a:t>níž</a:t>
            </a:r>
            <a:r>
              <a:rPr lang="en-GB" dirty="0"/>
              <a:t> by </a:t>
            </a:r>
            <a:r>
              <a:rPr lang="en-GB" dirty="0" err="1"/>
              <a:t>peněžní</a:t>
            </a:r>
            <a:r>
              <a:rPr lang="en-GB" dirty="0"/>
              <a:t> </a:t>
            </a:r>
            <a:r>
              <a:rPr lang="en-GB" dirty="0" err="1"/>
              <a:t>expanze</a:t>
            </a:r>
            <a:r>
              <a:rPr lang="en-GB" dirty="0"/>
              <a:t> </a:t>
            </a:r>
            <a:r>
              <a:rPr lang="en-GB" dirty="0" err="1"/>
              <a:t>musela</a:t>
            </a:r>
            <a:r>
              <a:rPr lang="en-GB" dirty="0"/>
              <a:t> </a:t>
            </a:r>
            <a:r>
              <a:rPr lang="en-GB" dirty="0" err="1"/>
              <a:t>být</a:t>
            </a:r>
            <a:r>
              <a:rPr lang="en-GB" dirty="0"/>
              <a:t> </a:t>
            </a:r>
            <a:r>
              <a:rPr lang="en-GB" dirty="0" err="1"/>
              <a:t>primárním</a:t>
            </a:r>
            <a:r>
              <a:rPr lang="en-GB" dirty="0"/>
              <a:t> </a:t>
            </a:r>
            <a:r>
              <a:rPr lang="en-GB" dirty="0" err="1"/>
              <a:t>impulzem</a:t>
            </a:r>
            <a:r>
              <a:rPr lang="en-GB" dirty="0"/>
              <a:t> k </a:t>
            </a:r>
            <a:r>
              <a:rPr lang="en-GB" dirty="0" err="1"/>
              <a:t>růstu</a:t>
            </a:r>
            <a:r>
              <a:rPr lang="en-GB" dirty="0"/>
              <a:t> </a:t>
            </a:r>
            <a:r>
              <a:rPr lang="en-GB" dirty="0" err="1"/>
              <a:t>cenové</a:t>
            </a:r>
            <a:r>
              <a:rPr lang="en-GB" dirty="0"/>
              <a:t> </a:t>
            </a:r>
            <a:r>
              <a:rPr lang="en-GB" dirty="0" err="1"/>
              <a:t>hladiny</a:t>
            </a:r>
            <a:r>
              <a:rPr lang="en-GB" dirty="0"/>
              <a:t>, </a:t>
            </a:r>
            <a:r>
              <a:rPr lang="en-GB" dirty="0" err="1"/>
              <a:t>byť</a:t>
            </a:r>
            <a:r>
              <a:rPr lang="en-GB" dirty="0"/>
              <a:t> </a:t>
            </a:r>
            <a:r>
              <a:rPr lang="en-GB" dirty="0" err="1"/>
              <a:t>tomu</a:t>
            </a:r>
            <a:r>
              <a:rPr lang="en-GB" dirty="0"/>
              <a:t> </a:t>
            </a:r>
            <a:r>
              <a:rPr lang="en-GB" dirty="0" err="1"/>
              <a:t>tak</a:t>
            </a:r>
            <a:r>
              <a:rPr lang="en-GB" dirty="0"/>
              <a:t> </a:t>
            </a:r>
            <a:r>
              <a:rPr lang="en-GB" dirty="0" err="1"/>
              <a:t>často</a:t>
            </a:r>
            <a:r>
              <a:rPr lang="en-GB" dirty="0"/>
              <a:t> </a:t>
            </a:r>
            <a:r>
              <a:rPr lang="en-GB" dirty="0" err="1"/>
              <a:t>bývá</a:t>
            </a:r>
            <a:r>
              <a:rPr lang="en-GB" dirty="0"/>
              <a:t>. </a:t>
            </a:r>
            <a:r>
              <a:rPr lang="en-GB" dirty="0" err="1"/>
              <a:t>Primární</a:t>
            </a:r>
            <a:r>
              <a:rPr lang="en-GB" dirty="0"/>
              <a:t> </a:t>
            </a:r>
            <a:r>
              <a:rPr lang="en-GB" dirty="0" err="1"/>
              <a:t>impulzy</a:t>
            </a:r>
            <a:r>
              <a:rPr lang="en-GB" dirty="0"/>
              <a:t> k </a:t>
            </a:r>
            <a:r>
              <a:rPr lang="en-GB" dirty="0" err="1"/>
              <a:t>růstu</a:t>
            </a:r>
            <a:r>
              <a:rPr lang="en-GB" dirty="0"/>
              <a:t> </a:t>
            </a:r>
            <a:r>
              <a:rPr lang="en-GB" dirty="0" err="1"/>
              <a:t>cen</a:t>
            </a:r>
            <a:r>
              <a:rPr lang="en-GB" dirty="0"/>
              <a:t> </a:t>
            </a:r>
            <a:r>
              <a:rPr lang="en-GB" dirty="0" err="1"/>
              <a:t>mohou</a:t>
            </a:r>
            <a:r>
              <a:rPr lang="en-GB" dirty="0"/>
              <a:t> </a:t>
            </a:r>
            <a:r>
              <a:rPr lang="en-GB" dirty="0" err="1"/>
              <a:t>být</a:t>
            </a:r>
            <a:r>
              <a:rPr lang="en-GB" dirty="0"/>
              <a:t> </a:t>
            </a:r>
            <a:r>
              <a:rPr lang="en-GB" dirty="0" err="1"/>
              <a:t>nepeněžní</a:t>
            </a:r>
            <a:r>
              <a:rPr lang="en-GB" dirty="0"/>
              <a:t> </a:t>
            </a:r>
            <a:r>
              <a:rPr lang="en-GB" dirty="0" err="1"/>
              <a:t>povahy</a:t>
            </a:r>
            <a:r>
              <a:rPr lang="en-GB" dirty="0"/>
              <a:t>. K </a:t>
            </a:r>
            <a:r>
              <a:rPr lang="en-GB" dirty="0" err="1"/>
              <a:t>jejich</a:t>
            </a:r>
            <a:r>
              <a:rPr lang="en-GB" dirty="0"/>
              <a:t> </a:t>
            </a:r>
            <a:r>
              <a:rPr lang="en-GB" dirty="0" err="1"/>
              <a:t>ekonomické</a:t>
            </a:r>
            <a:r>
              <a:rPr lang="en-GB" dirty="0"/>
              <a:t> </a:t>
            </a:r>
            <a:r>
              <a:rPr lang="en-GB" dirty="0" err="1"/>
              <a:t>rezonanci</a:t>
            </a:r>
            <a:r>
              <a:rPr lang="en-GB" dirty="0"/>
              <a:t> v </a:t>
            </a:r>
            <a:r>
              <a:rPr lang="en-GB" dirty="0" err="1"/>
              <a:t>podobě</a:t>
            </a:r>
            <a:r>
              <a:rPr lang="en-GB" dirty="0"/>
              <a:t> </a:t>
            </a:r>
            <a:r>
              <a:rPr lang="en-GB" dirty="0" err="1"/>
              <a:t>cenového</a:t>
            </a:r>
            <a:r>
              <a:rPr lang="en-GB" dirty="0"/>
              <a:t> </a:t>
            </a:r>
            <a:r>
              <a:rPr lang="en-GB" dirty="0" err="1"/>
              <a:t>růstu</a:t>
            </a:r>
            <a:r>
              <a:rPr lang="en-GB" dirty="0"/>
              <a:t> </a:t>
            </a:r>
            <a:r>
              <a:rPr lang="en-GB" dirty="0" err="1"/>
              <a:t>však</a:t>
            </a:r>
            <a:r>
              <a:rPr lang="en-GB" dirty="0"/>
              <a:t> </a:t>
            </a:r>
            <a:r>
              <a:rPr lang="en-GB" dirty="0" err="1"/>
              <a:t>může</a:t>
            </a:r>
            <a:r>
              <a:rPr lang="en-GB" dirty="0"/>
              <a:t> </a:t>
            </a:r>
            <a:r>
              <a:rPr lang="en-GB" dirty="0" err="1"/>
              <a:t>dojít</a:t>
            </a:r>
            <a:r>
              <a:rPr lang="en-GB" dirty="0"/>
              <a:t> </a:t>
            </a:r>
            <a:r>
              <a:rPr lang="en-GB" dirty="0" err="1"/>
              <a:t>jen</a:t>
            </a:r>
            <a:r>
              <a:rPr lang="en-GB" dirty="0"/>
              <a:t> </a:t>
            </a:r>
            <a:r>
              <a:rPr lang="en-GB" dirty="0" err="1"/>
              <a:t>tehdy</a:t>
            </a:r>
            <a:r>
              <a:rPr lang="en-GB" dirty="0"/>
              <a:t>, </a:t>
            </a:r>
            <a:r>
              <a:rPr lang="en-GB" dirty="0" err="1"/>
              <a:t>přizpůsobí</a:t>
            </a:r>
            <a:r>
              <a:rPr lang="en-GB" dirty="0"/>
              <a:t>-li se </a:t>
            </a:r>
            <a:r>
              <a:rPr lang="en-GB" dirty="0" err="1"/>
              <a:t>iniciačním</a:t>
            </a:r>
            <a:r>
              <a:rPr lang="en-GB" dirty="0"/>
              <a:t> </a:t>
            </a:r>
            <a:r>
              <a:rPr lang="en-GB" dirty="0" err="1"/>
              <a:t>cenovým</a:t>
            </a:r>
            <a:r>
              <a:rPr lang="en-GB" dirty="0"/>
              <a:t> </a:t>
            </a:r>
            <a:r>
              <a:rPr lang="en-GB" dirty="0" err="1"/>
              <a:t>tlakům</a:t>
            </a:r>
            <a:r>
              <a:rPr lang="en-GB" dirty="0"/>
              <a:t> </a:t>
            </a:r>
            <a:r>
              <a:rPr lang="en-GB" dirty="0" err="1"/>
              <a:t>peněžní</a:t>
            </a:r>
            <a:r>
              <a:rPr lang="en-GB" dirty="0"/>
              <a:t> </a:t>
            </a:r>
            <a:r>
              <a:rPr lang="en-GB" dirty="0" err="1"/>
              <a:t>politika</a:t>
            </a:r>
            <a:r>
              <a:rPr lang="en-GB" dirty="0"/>
              <a:t> a </a:t>
            </a:r>
            <a:r>
              <a:rPr lang="en-GB" dirty="0" err="1"/>
              <a:t>vytvoří</a:t>
            </a:r>
            <a:r>
              <a:rPr lang="en-GB" dirty="0"/>
              <a:t>-li se pro </a:t>
            </a:r>
            <a:r>
              <a:rPr lang="en-GB" dirty="0" err="1"/>
              <a:t>inflační</a:t>
            </a:r>
            <a:r>
              <a:rPr lang="en-GB" dirty="0"/>
              <a:t> </a:t>
            </a:r>
            <a:r>
              <a:rPr lang="en-GB" dirty="0" err="1"/>
              <a:t>působení</a:t>
            </a:r>
            <a:r>
              <a:rPr lang="en-GB" dirty="0"/>
              <a:t> </a:t>
            </a:r>
            <a:r>
              <a:rPr lang="en-GB" dirty="0" err="1"/>
              <a:t>těchto</a:t>
            </a:r>
            <a:r>
              <a:rPr lang="en-GB" dirty="0"/>
              <a:t> </a:t>
            </a:r>
            <a:r>
              <a:rPr lang="en-GB" dirty="0" err="1"/>
              <a:t>tlaků</a:t>
            </a:r>
            <a:r>
              <a:rPr lang="en-GB" dirty="0"/>
              <a:t> </a:t>
            </a:r>
            <a:r>
              <a:rPr lang="en-GB" dirty="0" err="1"/>
              <a:t>peněžní</a:t>
            </a:r>
            <a:r>
              <a:rPr lang="en-GB" dirty="0"/>
              <a:t> </a:t>
            </a:r>
            <a:r>
              <a:rPr lang="en-GB" dirty="0" err="1"/>
              <a:t>prostor</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souvislosti s inflací jsme se zmínili o jejím „blahodárném“ účinku na dlužníky, neboť dluh je splácen v méně hodnotných penězích. Také jsme se zmínili o jejím nepříznivém dopadu na věřitele, jelikož se jim vracejí peníze s nižší kupní silou. Naopak klasickou součástí každého pojednání o deflaci je zdůraznění její nevýhodnosti pro dlužníky a výhodnosti pro věřitele. Nevýhodnost či spíše škodlivost deflace pro dlužníka plyne z toho, že nominální hodnota dluhu a tím i umořovacích částek zůstává beze změny, zatímco ceny klesají, což znamená, že reálná hodnota dluhu se zvyšuje.94 Peněžní částky, kterými dlužník splácí svůj dluh, mají reálně větší hodnotu (kupní sílu), než by měly v případě cenové stability. Naopak věřitel si za poklesem cen zhodnocené peníze, které mu dlužník vrací, může nakoupit více zboží. Nezůstávejme myšlenkově jen ve sféře spotřeby. Představme si třeba situaci, kdy firmě poklesne v důsledku deflace cena zásob nakoupených na úvěr, zatímco výše dluhu a úroku zůstává stejná.</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V </a:t>
            </a:r>
            <a:r>
              <a:rPr lang="en-GB" dirty="0" err="1"/>
              <a:t>Česku</a:t>
            </a:r>
            <a:r>
              <a:rPr lang="en-GB" dirty="0"/>
              <a:t> se </a:t>
            </a:r>
            <a:r>
              <a:rPr lang="en-GB" dirty="0" err="1"/>
              <a:t>dle</a:t>
            </a:r>
            <a:r>
              <a:rPr lang="en-GB" dirty="0"/>
              <a:t> </a:t>
            </a:r>
            <a:r>
              <a:rPr lang="en-GB" dirty="0" err="1"/>
              <a:t>odhadů</a:t>
            </a:r>
            <a:r>
              <a:rPr lang="en-GB" dirty="0"/>
              <a:t> </a:t>
            </a:r>
            <a:r>
              <a:rPr lang="en-GB" dirty="0" err="1"/>
              <a:t>podílí</a:t>
            </a:r>
            <a:r>
              <a:rPr lang="en-GB" dirty="0"/>
              <a:t> </a:t>
            </a:r>
            <a:r>
              <a:rPr lang="en-GB" dirty="0" err="1"/>
              <a:t>na</a:t>
            </a:r>
            <a:r>
              <a:rPr lang="en-GB" dirty="0"/>
              <a:t> </a:t>
            </a:r>
            <a:r>
              <a:rPr lang="en-GB" dirty="0" err="1"/>
              <a:t>celkové</a:t>
            </a:r>
            <a:r>
              <a:rPr lang="en-GB" dirty="0"/>
              <a:t> </a:t>
            </a:r>
            <a:r>
              <a:rPr lang="en-GB" dirty="0" err="1"/>
              <a:t>inflaci</a:t>
            </a:r>
            <a:r>
              <a:rPr lang="en-GB" dirty="0"/>
              <a:t> </a:t>
            </a:r>
            <a:r>
              <a:rPr lang="en-GB" dirty="0" err="1"/>
              <a:t>dvěma</a:t>
            </a:r>
            <a:r>
              <a:rPr lang="en-GB" dirty="0"/>
              <a:t> </a:t>
            </a:r>
            <a:r>
              <a:rPr lang="en-GB" dirty="0" err="1"/>
              <a:t>třetinami</a:t>
            </a:r>
            <a:r>
              <a:rPr lang="en-GB" dirty="0"/>
              <a:t> </a:t>
            </a:r>
            <a:r>
              <a:rPr lang="en-GB" dirty="0" err="1"/>
              <a:t>inflace</a:t>
            </a:r>
            <a:r>
              <a:rPr lang="en-GB" dirty="0"/>
              <a:t> </a:t>
            </a:r>
            <a:r>
              <a:rPr lang="en-GB" dirty="0" err="1"/>
              <a:t>importovaná</a:t>
            </a:r>
            <a:r>
              <a:rPr lang="en-GB" dirty="0"/>
              <a:t>, </a:t>
            </a:r>
            <a:r>
              <a:rPr lang="en-GB" dirty="0" err="1"/>
              <a:t>což</a:t>
            </a:r>
            <a:r>
              <a:rPr lang="en-GB" dirty="0"/>
              <a:t> </a:t>
            </a:r>
            <a:r>
              <a:rPr lang="en-GB" dirty="0" err="1"/>
              <a:t>souvisí</a:t>
            </a:r>
            <a:r>
              <a:rPr lang="en-GB" dirty="0"/>
              <a:t> s </a:t>
            </a:r>
            <a:r>
              <a:rPr lang="en-GB" dirty="0" err="1"/>
              <a:t>vysokou</a:t>
            </a:r>
            <a:r>
              <a:rPr lang="en-GB" dirty="0"/>
              <a:t> </a:t>
            </a:r>
            <a:r>
              <a:rPr lang="en-GB" dirty="0" err="1"/>
              <a:t>dovozní</a:t>
            </a:r>
            <a:r>
              <a:rPr lang="en-GB" dirty="0"/>
              <a:t> </a:t>
            </a:r>
            <a:r>
              <a:rPr lang="en-GB" dirty="0" err="1"/>
              <a:t>náročností</a:t>
            </a:r>
            <a:r>
              <a:rPr lang="en-GB" dirty="0"/>
              <a:t> </a:t>
            </a:r>
            <a:r>
              <a:rPr lang="en-GB" dirty="0" err="1"/>
              <a:t>ekonomiky</a:t>
            </a:r>
            <a:r>
              <a:rPr lang="en-GB" dirty="0"/>
              <a:t>. </a:t>
            </a:r>
            <a:r>
              <a:rPr lang="en-GB" dirty="0" err="1"/>
              <a:t>Prostřednictvím</a:t>
            </a:r>
            <a:r>
              <a:rPr lang="en-GB" dirty="0"/>
              <a:t> </a:t>
            </a:r>
            <a:r>
              <a:rPr lang="en-GB" dirty="0" err="1"/>
              <a:t>rostoucích</a:t>
            </a:r>
            <a:r>
              <a:rPr lang="en-GB" dirty="0"/>
              <a:t> </a:t>
            </a:r>
            <a:r>
              <a:rPr lang="en-GB" dirty="0" err="1"/>
              <a:t>dovozních</a:t>
            </a:r>
            <a:r>
              <a:rPr lang="en-GB" dirty="0"/>
              <a:t> </a:t>
            </a:r>
            <a:r>
              <a:rPr lang="en-GB" dirty="0" err="1"/>
              <a:t>cen</a:t>
            </a:r>
            <a:r>
              <a:rPr lang="en-GB" dirty="0"/>
              <a:t> </a:t>
            </a:r>
            <a:r>
              <a:rPr lang="en-GB" dirty="0" err="1"/>
              <a:t>výrobních</a:t>
            </a:r>
            <a:r>
              <a:rPr lang="en-GB" dirty="0"/>
              <a:t> </a:t>
            </a:r>
            <a:r>
              <a:rPr lang="en-GB" dirty="0" err="1"/>
              <a:t>vstupů</a:t>
            </a:r>
            <a:r>
              <a:rPr lang="en-GB" dirty="0"/>
              <a:t> a </a:t>
            </a:r>
            <a:r>
              <a:rPr lang="en-GB" dirty="0" err="1"/>
              <a:t>spotřebních</a:t>
            </a:r>
            <a:r>
              <a:rPr lang="en-GB" dirty="0"/>
              <a:t> </a:t>
            </a:r>
            <a:r>
              <a:rPr lang="en-GB" dirty="0" err="1"/>
              <a:t>statků</a:t>
            </a:r>
            <a:r>
              <a:rPr lang="en-GB" dirty="0"/>
              <a:t> </a:t>
            </a:r>
            <a:r>
              <a:rPr lang="en-GB" dirty="0" err="1"/>
              <a:t>pronikají</a:t>
            </a:r>
            <a:r>
              <a:rPr lang="en-GB" dirty="0"/>
              <a:t> </a:t>
            </a:r>
            <a:r>
              <a:rPr lang="en-GB" dirty="0" err="1"/>
              <a:t>externí</a:t>
            </a:r>
            <a:r>
              <a:rPr lang="en-GB" dirty="0"/>
              <a:t> </a:t>
            </a:r>
            <a:r>
              <a:rPr lang="en-GB" dirty="0" err="1"/>
              <a:t>inflační</a:t>
            </a:r>
            <a:r>
              <a:rPr lang="en-GB" dirty="0"/>
              <a:t> </a:t>
            </a:r>
            <a:r>
              <a:rPr lang="en-GB" dirty="0" err="1"/>
              <a:t>vlivy</a:t>
            </a:r>
            <a:r>
              <a:rPr lang="en-GB" dirty="0"/>
              <a:t> do </a:t>
            </a:r>
            <a:r>
              <a:rPr lang="en-GB" dirty="0" err="1"/>
              <a:t>vnitřní</a:t>
            </a:r>
            <a:r>
              <a:rPr lang="en-GB" dirty="0"/>
              <a:t> </a:t>
            </a:r>
            <a:r>
              <a:rPr lang="en-GB" dirty="0" err="1"/>
              <a:t>ekonomiky</a:t>
            </a:r>
            <a:r>
              <a:rPr lang="en-GB" dirty="0"/>
              <a:t>. V </a:t>
            </a:r>
            <a:r>
              <a:rPr lang="en-GB" dirty="0" err="1"/>
              <a:t>souvislosti</a:t>
            </a:r>
            <a:r>
              <a:rPr lang="en-GB" dirty="0"/>
              <a:t> s </a:t>
            </a:r>
            <a:r>
              <a:rPr lang="en-GB" dirty="0" err="1"/>
              <a:t>růstem</a:t>
            </a:r>
            <a:r>
              <a:rPr lang="en-GB" dirty="0"/>
              <a:t> </a:t>
            </a:r>
            <a:r>
              <a:rPr lang="en-GB" dirty="0" err="1"/>
              <a:t>nákladů</a:t>
            </a:r>
            <a:r>
              <a:rPr lang="en-GB" dirty="0"/>
              <a:t> </a:t>
            </a:r>
            <a:r>
              <a:rPr lang="en-GB" dirty="0" err="1"/>
              <a:t>bývá</a:t>
            </a:r>
            <a:r>
              <a:rPr lang="en-GB" dirty="0"/>
              <a:t> </a:t>
            </a:r>
            <a:r>
              <a:rPr lang="en-GB" dirty="0" err="1"/>
              <a:t>také</a:t>
            </a:r>
            <a:r>
              <a:rPr lang="en-GB" dirty="0"/>
              <a:t> </a:t>
            </a:r>
            <a:r>
              <a:rPr lang="en-GB" dirty="0" err="1"/>
              <a:t>uváděna</a:t>
            </a:r>
            <a:r>
              <a:rPr lang="en-GB" dirty="0"/>
              <a:t> </a:t>
            </a:r>
            <a:r>
              <a:rPr lang="en-GB" dirty="0" err="1"/>
              <a:t>převaha</a:t>
            </a:r>
            <a:r>
              <a:rPr lang="en-GB" dirty="0"/>
              <a:t> </a:t>
            </a:r>
            <a:r>
              <a:rPr lang="en-GB" dirty="0" err="1"/>
              <a:t>poptávky</a:t>
            </a:r>
            <a:r>
              <a:rPr lang="en-GB" dirty="0"/>
              <a:t> po </a:t>
            </a:r>
            <a:r>
              <a:rPr lang="en-GB" dirty="0" err="1"/>
              <a:t>práci</a:t>
            </a:r>
            <a:r>
              <a:rPr lang="en-GB" dirty="0"/>
              <a:t> </a:t>
            </a:r>
            <a:r>
              <a:rPr lang="en-GB" dirty="0" err="1"/>
              <a:t>nad</a:t>
            </a:r>
            <a:r>
              <a:rPr lang="en-GB" dirty="0"/>
              <a:t> </a:t>
            </a:r>
            <a:r>
              <a:rPr lang="en-GB" dirty="0" err="1"/>
              <a:t>nabídkou</a:t>
            </a:r>
            <a:r>
              <a:rPr lang="en-GB" dirty="0"/>
              <a:t> v </a:t>
            </a:r>
            <a:r>
              <a:rPr lang="en-GB" dirty="0" err="1"/>
              <a:t>některých</a:t>
            </a:r>
            <a:r>
              <a:rPr lang="en-GB" dirty="0"/>
              <a:t> </a:t>
            </a:r>
            <a:r>
              <a:rPr lang="en-GB" dirty="0" err="1"/>
              <a:t>segmentech</a:t>
            </a:r>
            <a:r>
              <a:rPr lang="en-GB" dirty="0"/>
              <a:t> </a:t>
            </a:r>
            <a:r>
              <a:rPr lang="en-GB" dirty="0" err="1"/>
              <a:t>trhu</a:t>
            </a:r>
            <a:r>
              <a:rPr lang="en-GB" dirty="0"/>
              <a:t> </a:t>
            </a:r>
            <a:r>
              <a:rPr lang="en-GB" dirty="0" err="1"/>
              <a:t>práce</a:t>
            </a:r>
            <a:r>
              <a:rPr lang="en-GB" dirty="0"/>
              <a:t>, </a:t>
            </a:r>
            <a:r>
              <a:rPr lang="en-GB" dirty="0" err="1"/>
              <a:t>která</a:t>
            </a:r>
            <a:r>
              <a:rPr lang="en-GB" dirty="0"/>
              <a:t> </a:t>
            </a:r>
            <a:r>
              <a:rPr lang="en-GB" dirty="0" err="1"/>
              <a:t>stimuluje</a:t>
            </a:r>
            <a:r>
              <a:rPr lang="en-GB" dirty="0"/>
              <a:t> </a:t>
            </a:r>
            <a:r>
              <a:rPr lang="en-GB" dirty="0" err="1"/>
              <a:t>růst</a:t>
            </a:r>
            <a:r>
              <a:rPr lang="en-GB" dirty="0"/>
              <a:t> </a:t>
            </a:r>
            <a:r>
              <a:rPr lang="en-GB" dirty="0" err="1"/>
              <a:t>mezd</a:t>
            </a:r>
            <a:r>
              <a:rPr lang="en-GB" dirty="0"/>
              <a:t> </a:t>
            </a:r>
            <a:r>
              <a:rPr lang="en-GB" dirty="0" err="1"/>
              <a:t>i</a:t>
            </a:r>
            <a:r>
              <a:rPr lang="en-GB" dirty="0"/>
              <a:t> </a:t>
            </a:r>
            <a:r>
              <a:rPr lang="en-GB" dirty="0" err="1"/>
              <a:t>nákladů</a:t>
            </a:r>
            <a:r>
              <a:rPr lang="en-GB" dirty="0"/>
              <a:t>. Za </a:t>
            </a:r>
            <a:r>
              <a:rPr lang="en-GB" dirty="0" err="1"/>
              <a:t>inflační</a:t>
            </a:r>
            <a:r>
              <a:rPr lang="en-GB" dirty="0"/>
              <a:t> </a:t>
            </a:r>
            <a:r>
              <a:rPr lang="en-GB" dirty="0" err="1"/>
              <a:t>faktor</a:t>
            </a:r>
            <a:r>
              <a:rPr lang="en-GB" dirty="0"/>
              <a:t> je </a:t>
            </a:r>
            <a:r>
              <a:rPr lang="en-GB" dirty="0" err="1"/>
              <a:t>považován</a:t>
            </a:r>
            <a:r>
              <a:rPr lang="en-GB" dirty="0"/>
              <a:t> </a:t>
            </a:r>
            <a:r>
              <a:rPr lang="en-GB" dirty="0" err="1"/>
              <a:t>také</a:t>
            </a:r>
            <a:r>
              <a:rPr lang="en-GB" dirty="0"/>
              <a:t> </a:t>
            </a:r>
            <a:r>
              <a:rPr lang="en-GB" dirty="0" err="1"/>
              <a:t>předstih</a:t>
            </a:r>
            <a:r>
              <a:rPr lang="en-GB" dirty="0"/>
              <a:t> </a:t>
            </a:r>
            <a:r>
              <a:rPr lang="en-GB" dirty="0" err="1"/>
              <a:t>růstu</a:t>
            </a:r>
            <a:r>
              <a:rPr lang="en-GB" dirty="0"/>
              <a:t> </a:t>
            </a:r>
            <a:r>
              <a:rPr lang="en-GB" dirty="0" err="1"/>
              <a:t>mezd</a:t>
            </a:r>
            <a:r>
              <a:rPr lang="en-GB" dirty="0"/>
              <a:t> </a:t>
            </a:r>
            <a:r>
              <a:rPr lang="en-GB" dirty="0" err="1"/>
              <a:t>před</a:t>
            </a:r>
            <a:r>
              <a:rPr lang="en-GB" dirty="0"/>
              <a:t> </a:t>
            </a:r>
            <a:r>
              <a:rPr lang="en-GB" dirty="0" err="1"/>
              <a:t>růstem</a:t>
            </a:r>
            <a:r>
              <a:rPr lang="en-GB" dirty="0"/>
              <a:t> </a:t>
            </a:r>
            <a:r>
              <a:rPr lang="en-GB" dirty="0" err="1"/>
              <a:t>produktivity</a:t>
            </a:r>
            <a:r>
              <a:rPr lang="en-GB" dirty="0"/>
              <a:t>. </a:t>
            </a:r>
            <a:r>
              <a:rPr lang="en-GB" dirty="0" err="1"/>
              <a:t>Při</a:t>
            </a:r>
            <a:r>
              <a:rPr lang="en-GB" dirty="0"/>
              <a:t> </a:t>
            </a:r>
            <a:r>
              <a:rPr lang="en-GB" dirty="0" err="1"/>
              <a:t>hodnocení</a:t>
            </a:r>
            <a:r>
              <a:rPr lang="en-GB" dirty="0"/>
              <a:t> </a:t>
            </a:r>
            <a:r>
              <a:rPr lang="en-GB" dirty="0" err="1"/>
              <a:t>vlivu</a:t>
            </a:r>
            <a:r>
              <a:rPr lang="en-GB" dirty="0"/>
              <a:t> </a:t>
            </a:r>
            <a:r>
              <a:rPr lang="en-GB" dirty="0" err="1"/>
              <a:t>tohoto</a:t>
            </a:r>
            <a:r>
              <a:rPr lang="en-GB" dirty="0"/>
              <a:t> </a:t>
            </a:r>
            <a:r>
              <a:rPr lang="en-GB" dirty="0" err="1"/>
              <a:t>faktoru</a:t>
            </a:r>
            <a:r>
              <a:rPr lang="en-GB" dirty="0"/>
              <a:t> je </a:t>
            </a:r>
            <a:r>
              <a:rPr lang="en-GB" dirty="0" err="1"/>
              <a:t>třeba</a:t>
            </a:r>
            <a:r>
              <a:rPr lang="en-GB" dirty="0"/>
              <a:t> </a:t>
            </a:r>
            <a:r>
              <a:rPr lang="en-GB" dirty="0" err="1"/>
              <a:t>vzít</a:t>
            </a:r>
            <a:r>
              <a:rPr lang="en-GB" dirty="0"/>
              <a:t> v </a:t>
            </a:r>
            <a:r>
              <a:rPr lang="en-GB" dirty="0" err="1"/>
              <a:t>úvahu</a:t>
            </a:r>
            <a:r>
              <a:rPr lang="en-GB" dirty="0"/>
              <a:t>, </a:t>
            </a:r>
            <a:r>
              <a:rPr lang="en-GB" dirty="0" err="1"/>
              <a:t>že</a:t>
            </a:r>
            <a:r>
              <a:rPr lang="en-GB" dirty="0"/>
              <a:t> </a:t>
            </a:r>
            <a:r>
              <a:rPr lang="en-GB" dirty="0" err="1"/>
              <a:t>mzdy</a:t>
            </a:r>
            <a:r>
              <a:rPr lang="en-GB" dirty="0"/>
              <a:t> a </a:t>
            </a:r>
            <a:r>
              <a:rPr lang="en-GB" dirty="0" err="1"/>
              <a:t>ceny</a:t>
            </a:r>
            <a:r>
              <a:rPr lang="en-GB" dirty="0"/>
              <a:t> se </a:t>
            </a:r>
            <a:r>
              <a:rPr lang="en-GB" dirty="0" err="1"/>
              <a:t>navzájem</a:t>
            </a:r>
            <a:r>
              <a:rPr lang="en-GB" dirty="0"/>
              <a:t> </a:t>
            </a:r>
            <a:r>
              <a:rPr lang="en-GB" dirty="0" err="1"/>
              <a:t>ovlivňují</a:t>
            </a:r>
            <a:r>
              <a:rPr lang="en-GB" dirty="0"/>
              <a:t> a </a:t>
            </a:r>
            <a:r>
              <a:rPr lang="en-GB" dirty="0" err="1"/>
              <a:t>že</a:t>
            </a:r>
            <a:r>
              <a:rPr lang="en-GB" dirty="0"/>
              <a:t> je proto </a:t>
            </a:r>
            <a:r>
              <a:rPr lang="en-GB" dirty="0" err="1"/>
              <a:t>důležitá</a:t>
            </a:r>
            <a:r>
              <a:rPr lang="en-GB" dirty="0"/>
              <a:t> </a:t>
            </a:r>
            <a:r>
              <a:rPr lang="en-GB" dirty="0" err="1"/>
              <a:t>identifikace</a:t>
            </a:r>
            <a:r>
              <a:rPr lang="en-GB" dirty="0"/>
              <a:t> </a:t>
            </a:r>
            <a:r>
              <a:rPr lang="en-GB" dirty="0" err="1"/>
              <a:t>defenzivních</a:t>
            </a:r>
            <a:r>
              <a:rPr lang="en-GB" dirty="0"/>
              <a:t> a </a:t>
            </a:r>
            <a:r>
              <a:rPr lang="en-GB" dirty="0" err="1"/>
              <a:t>ofenzivních</a:t>
            </a:r>
            <a:r>
              <a:rPr lang="en-GB" dirty="0"/>
              <a:t> </a:t>
            </a:r>
            <a:r>
              <a:rPr lang="en-GB" dirty="0" err="1"/>
              <a:t>kroků</a:t>
            </a:r>
            <a:r>
              <a:rPr lang="en-GB" dirty="0"/>
              <a:t> </a:t>
            </a:r>
            <a:r>
              <a:rPr lang="en-GB" dirty="0" err="1"/>
              <a:t>tržních</a:t>
            </a:r>
            <a:r>
              <a:rPr lang="en-GB" dirty="0"/>
              <a:t> </a:t>
            </a:r>
            <a:r>
              <a:rPr lang="en-GB" dirty="0" err="1"/>
              <a:t>stran</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Teze</a:t>
            </a:r>
            <a:r>
              <a:rPr lang="en-GB" dirty="0"/>
              <a:t> o v </a:t>
            </a:r>
            <a:r>
              <a:rPr lang="en-GB" dirty="0" err="1"/>
              <a:t>zásadě</a:t>
            </a:r>
            <a:r>
              <a:rPr lang="en-GB" dirty="0"/>
              <a:t> </a:t>
            </a:r>
            <a:r>
              <a:rPr lang="en-GB" dirty="0" err="1"/>
              <a:t>monetárním</a:t>
            </a:r>
            <a:r>
              <a:rPr lang="en-GB" dirty="0"/>
              <a:t> </a:t>
            </a:r>
            <a:r>
              <a:rPr lang="en-GB" dirty="0" err="1"/>
              <a:t>charakteru</a:t>
            </a:r>
            <a:r>
              <a:rPr lang="en-GB" dirty="0"/>
              <a:t> </a:t>
            </a:r>
            <a:r>
              <a:rPr lang="en-GB" dirty="0" err="1"/>
              <a:t>inflace</a:t>
            </a:r>
            <a:r>
              <a:rPr lang="en-GB" dirty="0"/>
              <a:t> </a:t>
            </a:r>
            <a:r>
              <a:rPr lang="en-GB" dirty="0" err="1"/>
              <a:t>nepředpokládá</a:t>
            </a:r>
            <a:r>
              <a:rPr lang="en-GB" dirty="0"/>
              <a:t> </a:t>
            </a:r>
            <a:r>
              <a:rPr lang="en-GB" dirty="0" err="1"/>
              <a:t>pouze</a:t>
            </a:r>
            <a:r>
              <a:rPr lang="en-GB" dirty="0"/>
              <a:t> </a:t>
            </a:r>
            <a:r>
              <a:rPr lang="en-GB" dirty="0" err="1"/>
              <a:t>jednosměrnou</a:t>
            </a:r>
            <a:r>
              <a:rPr lang="en-GB" dirty="0"/>
              <a:t> </a:t>
            </a:r>
            <a:r>
              <a:rPr lang="en-GB" dirty="0" err="1"/>
              <a:t>kauzalitu</a:t>
            </a:r>
            <a:r>
              <a:rPr lang="en-GB" dirty="0"/>
              <a:t> </a:t>
            </a:r>
            <a:r>
              <a:rPr lang="en-GB" dirty="0" err="1"/>
              <a:t>vzniku</a:t>
            </a:r>
            <a:r>
              <a:rPr lang="en-GB" dirty="0"/>
              <a:t> </a:t>
            </a:r>
            <a:r>
              <a:rPr lang="en-GB" dirty="0" err="1"/>
              <a:t>inflace</a:t>
            </a:r>
            <a:r>
              <a:rPr lang="en-GB" dirty="0"/>
              <a:t>, v </a:t>
            </a:r>
            <a:r>
              <a:rPr lang="en-GB" dirty="0" err="1"/>
              <a:t>níž</a:t>
            </a:r>
            <a:r>
              <a:rPr lang="en-GB" dirty="0"/>
              <a:t> by </a:t>
            </a:r>
            <a:r>
              <a:rPr lang="en-GB" dirty="0" err="1"/>
              <a:t>peněžní</a:t>
            </a:r>
            <a:r>
              <a:rPr lang="en-GB" dirty="0"/>
              <a:t> </a:t>
            </a:r>
            <a:r>
              <a:rPr lang="en-GB" dirty="0" err="1"/>
              <a:t>expanze</a:t>
            </a:r>
            <a:r>
              <a:rPr lang="en-GB" dirty="0"/>
              <a:t> </a:t>
            </a:r>
            <a:r>
              <a:rPr lang="en-GB" dirty="0" err="1"/>
              <a:t>musela</a:t>
            </a:r>
            <a:r>
              <a:rPr lang="en-GB" dirty="0"/>
              <a:t> </a:t>
            </a:r>
            <a:r>
              <a:rPr lang="en-GB" dirty="0" err="1"/>
              <a:t>být</a:t>
            </a:r>
            <a:r>
              <a:rPr lang="en-GB" dirty="0"/>
              <a:t> </a:t>
            </a:r>
            <a:r>
              <a:rPr lang="en-GB" dirty="0" err="1"/>
              <a:t>primárním</a:t>
            </a:r>
            <a:r>
              <a:rPr lang="en-GB" dirty="0"/>
              <a:t> </a:t>
            </a:r>
            <a:r>
              <a:rPr lang="en-GB" dirty="0" err="1"/>
              <a:t>impulzem</a:t>
            </a:r>
            <a:r>
              <a:rPr lang="en-GB" dirty="0"/>
              <a:t> k </a:t>
            </a:r>
            <a:r>
              <a:rPr lang="en-GB" dirty="0" err="1"/>
              <a:t>růstu</a:t>
            </a:r>
            <a:r>
              <a:rPr lang="en-GB" dirty="0"/>
              <a:t> </a:t>
            </a:r>
            <a:r>
              <a:rPr lang="en-GB" dirty="0" err="1"/>
              <a:t>cenové</a:t>
            </a:r>
            <a:r>
              <a:rPr lang="en-GB" dirty="0"/>
              <a:t> </a:t>
            </a:r>
            <a:r>
              <a:rPr lang="en-GB" dirty="0" err="1"/>
              <a:t>hladiny</a:t>
            </a:r>
            <a:r>
              <a:rPr lang="en-GB" dirty="0"/>
              <a:t>, </a:t>
            </a:r>
            <a:r>
              <a:rPr lang="en-GB" dirty="0" err="1"/>
              <a:t>byť</a:t>
            </a:r>
            <a:r>
              <a:rPr lang="en-GB" dirty="0"/>
              <a:t> </a:t>
            </a:r>
            <a:r>
              <a:rPr lang="en-GB" dirty="0" err="1"/>
              <a:t>tomu</a:t>
            </a:r>
            <a:r>
              <a:rPr lang="en-GB" dirty="0"/>
              <a:t> </a:t>
            </a:r>
            <a:r>
              <a:rPr lang="en-GB" dirty="0" err="1"/>
              <a:t>tak</a:t>
            </a:r>
            <a:r>
              <a:rPr lang="en-GB" dirty="0"/>
              <a:t> </a:t>
            </a:r>
            <a:r>
              <a:rPr lang="en-GB" dirty="0" err="1"/>
              <a:t>často</a:t>
            </a:r>
            <a:r>
              <a:rPr lang="en-GB" dirty="0"/>
              <a:t> </a:t>
            </a:r>
            <a:r>
              <a:rPr lang="en-GB" dirty="0" err="1"/>
              <a:t>bývá</a:t>
            </a:r>
            <a:r>
              <a:rPr lang="en-GB" dirty="0"/>
              <a:t>. </a:t>
            </a:r>
            <a:r>
              <a:rPr lang="en-GB" dirty="0" err="1"/>
              <a:t>Primární</a:t>
            </a:r>
            <a:r>
              <a:rPr lang="en-GB" dirty="0"/>
              <a:t> </a:t>
            </a:r>
            <a:r>
              <a:rPr lang="en-GB" dirty="0" err="1"/>
              <a:t>impulzy</a:t>
            </a:r>
            <a:r>
              <a:rPr lang="en-GB" dirty="0"/>
              <a:t> k </a:t>
            </a:r>
            <a:r>
              <a:rPr lang="en-GB" dirty="0" err="1"/>
              <a:t>růstu</a:t>
            </a:r>
            <a:r>
              <a:rPr lang="en-GB" dirty="0"/>
              <a:t> </a:t>
            </a:r>
            <a:r>
              <a:rPr lang="en-GB" dirty="0" err="1"/>
              <a:t>cen</a:t>
            </a:r>
            <a:r>
              <a:rPr lang="en-GB" dirty="0"/>
              <a:t> </a:t>
            </a:r>
            <a:r>
              <a:rPr lang="en-GB" dirty="0" err="1"/>
              <a:t>mohou</a:t>
            </a:r>
            <a:r>
              <a:rPr lang="en-GB" dirty="0"/>
              <a:t> </a:t>
            </a:r>
            <a:r>
              <a:rPr lang="en-GB" dirty="0" err="1"/>
              <a:t>být</a:t>
            </a:r>
            <a:r>
              <a:rPr lang="en-GB" dirty="0"/>
              <a:t> </a:t>
            </a:r>
            <a:r>
              <a:rPr lang="en-GB" dirty="0" err="1"/>
              <a:t>nepeněžní</a:t>
            </a:r>
            <a:r>
              <a:rPr lang="en-GB" dirty="0"/>
              <a:t> </a:t>
            </a:r>
            <a:r>
              <a:rPr lang="en-GB" dirty="0" err="1"/>
              <a:t>povahy</a:t>
            </a:r>
            <a:r>
              <a:rPr lang="en-GB" dirty="0"/>
              <a:t>. K </a:t>
            </a:r>
            <a:r>
              <a:rPr lang="en-GB" dirty="0" err="1"/>
              <a:t>jejich</a:t>
            </a:r>
            <a:r>
              <a:rPr lang="en-GB" dirty="0"/>
              <a:t> </a:t>
            </a:r>
            <a:r>
              <a:rPr lang="en-GB" dirty="0" err="1"/>
              <a:t>ekonomické</a:t>
            </a:r>
            <a:r>
              <a:rPr lang="en-GB" dirty="0"/>
              <a:t> </a:t>
            </a:r>
            <a:r>
              <a:rPr lang="en-GB" dirty="0" err="1"/>
              <a:t>rezonanci</a:t>
            </a:r>
            <a:r>
              <a:rPr lang="en-GB" dirty="0"/>
              <a:t> v </a:t>
            </a:r>
            <a:r>
              <a:rPr lang="en-GB" dirty="0" err="1"/>
              <a:t>podobě</a:t>
            </a:r>
            <a:r>
              <a:rPr lang="en-GB" dirty="0"/>
              <a:t> </a:t>
            </a:r>
            <a:r>
              <a:rPr lang="en-GB" dirty="0" err="1"/>
              <a:t>cenového</a:t>
            </a:r>
            <a:r>
              <a:rPr lang="en-GB" dirty="0"/>
              <a:t> </a:t>
            </a:r>
            <a:r>
              <a:rPr lang="en-GB" dirty="0" err="1"/>
              <a:t>růstu</a:t>
            </a:r>
            <a:r>
              <a:rPr lang="en-GB" dirty="0"/>
              <a:t> </a:t>
            </a:r>
            <a:r>
              <a:rPr lang="en-GB" dirty="0" err="1"/>
              <a:t>však</a:t>
            </a:r>
            <a:r>
              <a:rPr lang="en-GB" dirty="0"/>
              <a:t> </a:t>
            </a:r>
            <a:r>
              <a:rPr lang="en-GB" dirty="0" err="1"/>
              <a:t>může</a:t>
            </a:r>
            <a:r>
              <a:rPr lang="en-GB" dirty="0"/>
              <a:t> </a:t>
            </a:r>
            <a:r>
              <a:rPr lang="en-GB" dirty="0" err="1"/>
              <a:t>dojít</a:t>
            </a:r>
            <a:r>
              <a:rPr lang="en-GB" dirty="0"/>
              <a:t> </a:t>
            </a:r>
            <a:r>
              <a:rPr lang="en-GB" dirty="0" err="1"/>
              <a:t>jen</a:t>
            </a:r>
            <a:r>
              <a:rPr lang="en-GB" dirty="0"/>
              <a:t> </a:t>
            </a:r>
            <a:r>
              <a:rPr lang="en-GB" dirty="0" err="1"/>
              <a:t>tehdy</a:t>
            </a:r>
            <a:r>
              <a:rPr lang="en-GB" dirty="0"/>
              <a:t>, </a:t>
            </a:r>
            <a:r>
              <a:rPr lang="en-GB" dirty="0" err="1"/>
              <a:t>přizpůsobí</a:t>
            </a:r>
            <a:r>
              <a:rPr lang="en-GB" dirty="0"/>
              <a:t>-li se </a:t>
            </a:r>
            <a:r>
              <a:rPr lang="en-GB" dirty="0" err="1"/>
              <a:t>iniciačním</a:t>
            </a:r>
            <a:r>
              <a:rPr lang="en-GB" dirty="0"/>
              <a:t> </a:t>
            </a:r>
            <a:r>
              <a:rPr lang="en-GB" dirty="0" err="1"/>
              <a:t>cenovým</a:t>
            </a:r>
            <a:r>
              <a:rPr lang="en-GB" dirty="0"/>
              <a:t> </a:t>
            </a:r>
            <a:r>
              <a:rPr lang="en-GB" dirty="0" err="1"/>
              <a:t>tlakům</a:t>
            </a:r>
            <a:r>
              <a:rPr lang="en-GB" dirty="0"/>
              <a:t> </a:t>
            </a:r>
            <a:r>
              <a:rPr lang="en-GB" dirty="0" err="1"/>
              <a:t>peněžní</a:t>
            </a:r>
            <a:r>
              <a:rPr lang="en-GB" dirty="0"/>
              <a:t> </a:t>
            </a:r>
            <a:r>
              <a:rPr lang="en-GB" dirty="0" err="1"/>
              <a:t>politika</a:t>
            </a:r>
            <a:r>
              <a:rPr lang="en-GB" dirty="0"/>
              <a:t> a </a:t>
            </a:r>
            <a:r>
              <a:rPr lang="en-GB" dirty="0" err="1"/>
              <a:t>vytvoří</a:t>
            </a:r>
            <a:r>
              <a:rPr lang="en-GB" dirty="0"/>
              <a:t>-li se pro </a:t>
            </a:r>
            <a:r>
              <a:rPr lang="en-GB" dirty="0" err="1"/>
              <a:t>inflační</a:t>
            </a:r>
            <a:r>
              <a:rPr lang="en-GB" dirty="0"/>
              <a:t> </a:t>
            </a:r>
            <a:r>
              <a:rPr lang="en-GB" dirty="0" err="1"/>
              <a:t>působení</a:t>
            </a:r>
            <a:r>
              <a:rPr lang="en-GB" dirty="0"/>
              <a:t> </a:t>
            </a:r>
            <a:r>
              <a:rPr lang="en-GB" dirty="0" err="1"/>
              <a:t>těchto</a:t>
            </a:r>
            <a:r>
              <a:rPr lang="en-GB" dirty="0"/>
              <a:t> </a:t>
            </a:r>
            <a:r>
              <a:rPr lang="en-GB" dirty="0" err="1"/>
              <a:t>tlaků</a:t>
            </a:r>
            <a:r>
              <a:rPr lang="en-GB" dirty="0"/>
              <a:t> </a:t>
            </a:r>
            <a:r>
              <a:rPr lang="en-GB" dirty="0" err="1"/>
              <a:t>peněžní</a:t>
            </a:r>
            <a:r>
              <a:rPr lang="en-GB" dirty="0"/>
              <a:t> </a:t>
            </a:r>
            <a:r>
              <a:rPr lang="en-GB" dirty="0" err="1"/>
              <a:t>prostor</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(plíživá) jednotky % ročně;</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Rychlá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(pádivá) pohybující se v desítkách % ročně;</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Hyperinflace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dosahuje stovky a tisíce procent ročně (peníze přestávají fungovat, rozšiřuje se naturální směna, používá se zahraniční měna, je nutná měnová reforma). Jedna z největších inflací postihla Německo, kde během let 1922-1923 vzrost cenový index ze 100 na 10 000 000 000.</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dirty="0"/>
              <a:t>Hyperinflace: </a:t>
            </a:r>
            <a:r>
              <a:rPr lang="en-GB" dirty="0" err="1"/>
              <a:t>Peníze</a:t>
            </a:r>
            <a:r>
              <a:rPr lang="en-GB" dirty="0"/>
              <a:t> </a:t>
            </a:r>
            <a:r>
              <a:rPr lang="en-GB" dirty="0" err="1"/>
              <a:t>ztrácejí</a:t>
            </a:r>
            <a:r>
              <a:rPr lang="en-GB" dirty="0"/>
              <a:t> </a:t>
            </a:r>
            <a:r>
              <a:rPr lang="en-GB" dirty="0" err="1"/>
              <a:t>schopnost</a:t>
            </a:r>
            <a:r>
              <a:rPr lang="en-GB" dirty="0"/>
              <a:t> </a:t>
            </a:r>
            <a:r>
              <a:rPr lang="en-GB" dirty="0" err="1"/>
              <a:t>plnit</a:t>
            </a:r>
            <a:r>
              <a:rPr lang="en-GB" dirty="0"/>
              <a:t> </a:t>
            </a:r>
            <a:r>
              <a:rPr lang="en-GB" dirty="0" err="1"/>
              <a:t>své</a:t>
            </a:r>
            <a:r>
              <a:rPr lang="en-GB" dirty="0"/>
              <a:t> </a:t>
            </a:r>
            <a:r>
              <a:rPr lang="en-GB" dirty="0" err="1"/>
              <a:t>funkce</a:t>
            </a:r>
            <a:r>
              <a:rPr lang="en-GB" dirty="0"/>
              <a:t> a </a:t>
            </a:r>
            <a:r>
              <a:rPr lang="en-GB" dirty="0" err="1"/>
              <a:t>ekonomika</a:t>
            </a:r>
            <a:r>
              <a:rPr lang="en-GB" dirty="0"/>
              <a:t> se </a:t>
            </a:r>
            <a:r>
              <a:rPr lang="en-GB" dirty="0" err="1"/>
              <a:t>postupně</a:t>
            </a:r>
            <a:r>
              <a:rPr lang="en-GB" dirty="0"/>
              <a:t> </a:t>
            </a:r>
            <a:r>
              <a:rPr lang="en-GB" dirty="0" err="1"/>
              <a:t>naturalizuje</a:t>
            </a:r>
            <a:r>
              <a:rPr lang="en-GB" dirty="0"/>
              <a:t>, </a:t>
            </a:r>
            <a:r>
              <a:rPr lang="en-GB" dirty="0" err="1"/>
              <a:t>tzn</a:t>
            </a:r>
            <a:r>
              <a:rPr lang="en-GB" dirty="0"/>
              <a:t>. </a:t>
            </a:r>
            <a:r>
              <a:rPr lang="en-GB" dirty="0" err="1"/>
              <a:t>že</a:t>
            </a:r>
            <a:r>
              <a:rPr lang="en-GB" dirty="0"/>
              <a:t> se od </a:t>
            </a:r>
            <a:r>
              <a:rPr lang="en-GB" dirty="0" err="1"/>
              <a:t>peněžní</a:t>
            </a:r>
            <a:r>
              <a:rPr lang="en-GB" dirty="0"/>
              <a:t> </a:t>
            </a:r>
            <a:r>
              <a:rPr lang="en-GB" dirty="0" err="1"/>
              <a:t>směny</a:t>
            </a:r>
            <a:r>
              <a:rPr lang="en-GB" dirty="0"/>
              <a:t> </a:t>
            </a:r>
            <a:r>
              <a:rPr lang="en-GB" dirty="0" err="1"/>
              <a:t>stále</a:t>
            </a:r>
            <a:r>
              <a:rPr lang="en-GB" dirty="0"/>
              <a:t> </a:t>
            </a:r>
            <a:r>
              <a:rPr lang="en-GB" dirty="0" err="1"/>
              <a:t>více</a:t>
            </a:r>
            <a:r>
              <a:rPr lang="en-GB" dirty="0"/>
              <a:t> </a:t>
            </a:r>
            <a:r>
              <a:rPr lang="en-GB" dirty="0" err="1"/>
              <a:t>přechází</a:t>
            </a:r>
            <a:r>
              <a:rPr lang="en-GB" dirty="0"/>
              <a:t> </a:t>
            </a:r>
            <a:r>
              <a:rPr lang="en-GB" dirty="0" err="1"/>
              <a:t>ke</a:t>
            </a:r>
            <a:r>
              <a:rPr lang="en-GB" dirty="0"/>
              <a:t> </a:t>
            </a:r>
            <a:r>
              <a:rPr lang="en-GB" dirty="0" err="1"/>
              <a:t>směně</a:t>
            </a:r>
            <a:r>
              <a:rPr lang="en-GB" dirty="0"/>
              <a:t> </a:t>
            </a:r>
            <a:r>
              <a:rPr lang="en-GB" dirty="0" err="1"/>
              <a:t>naturální</a:t>
            </a:r>
            <a:r>
              <a:rPr lang="en-GB" dirty="0"/>
              <a:t>. </a:t>
            </a:r>
            <a:r>
              <a:rPr lang="en-GB" dirty="0" err="1"/>
              <a:t>Náklady</a:t>
            </a:r>
            <a:r>
              <a:rPr lang="en-GB" dirty="0"/>
              <a:t> </a:t>
            </a:r>
            <a:r>
              <a:rPr lang="en-GB" dirty="0" err="1"/>
              <a:t>na</a:t>
            </a:r>
            <a:r>
              <a:rPr lang="en-GB" dirty="0"/>
              <a:t> </a:t>
            </a:r>
            <a:r>
              <a:rPr lang="en-GB" dirty="0" err="1"/>
              <a:t>výrobu</a:t>
            </a:r>
            <a:r>
              <a:rPr lang="en-GB" dirty="0"/>
              <a:t> </a:t>
            </a:r>
            <a:r>
              <a:rPr lang="en-GB" dirty="0" err="1"/>
              <a:t>platidel</a:t>
            </a:r>
            <a:r>
              <a:rPr lang="en-GB" dirty="0"/>
              <a:t>, </a:t>
            </a:r>
            <a:r>
              <a:rPr lang="en-GB" dirty="0" err="1"/>
              <a:t>tzn</a:t>
            </a:r>
            <a:r>
              <a:rPr lang="en-GB" dirty="0"/>
              <a:t>. </a:t>
            </a:r>
            <a:r>
              <a:rPr lang="en-GB" dirty="0" err="1"/>
              <a:t>na</a:t>
            </a:r>
            <a:r>
              <a:rPr lang="en-GB" dirty="0"/>
              <a:t> </a:t>
            </a:r>
            <a:r>
              <a:rPr lang="en-GB" dirty="0" err="1"/>
              <a:t>buničinu</a:t>
            </a:r>
            <a:r>
              <a:rPr lang="en-GB" dirty="0"/>
              <a:t>, </a:t>
            </a:r>
            <a:r>
              <a:rPr lang="en-GB" dirty="0" err="1"/>
              <a:t>tiskárenská</a:t>
            </a:r>
            <a:r>
              <a:rPr lang="en-GB" dirty="0"/>
              <a:t> </a:t>
            </a:r>
            <a:r>
              <a:rPr lang="en-GB" dirty="0" err="1"/>
              <a:t>barviva</a:t>
            </a:r>
            <a:r>
              <a:rPr lang="en-GB" dirty="0"/>
              <a:t>, </a:t>
            </a:r>
            <a:r>
              <a:rPr lang="en-GB" dirty="0" err="1"/>
              <a:t>ochranné</a:t>
            </a:r>
            <a:r>
              <a:rPr lang="en-GB" dirty="0"/>
              <a:t> </a:t>
            </a:r>
            <a:r>
              <a:rPr lang="en-GB" dirty="0" err="1"/>
              <a:t>prvky</a:t>
            </a:r>
            <a:r>
              <a:rPr lang="en-GB" dirty="0"/>
              <a:t> </a:t>
            </a:r>
            <a:r>
              <a:rPr lang="en-GB" dirty="0" err="1"/>
              <a:t>atd</a:t>
            </a:r>
            <a:r>
              <a:rPr lang="en-GB" dirty="0"/>
              <a:t>. </a:t>
            </a:r>
            <a:r>
              <a:rPr lang="en-GB" dirty="0" err="1"/>
              <a:t>bývají</a:t>
            </a:r>
            <a:r>
              <a:rPr lang="en-GB" dirty="0"/>
              <a:t> </a:t>
            </a:r>
            <a:r>
              <a:rPr lang="en-GB" dirty="0" err="1"/>
              <a:t>vyšší</a:t>
            </a:r>
            <a:r>
              <a:rPr lang="en-GB" dirty="0"/>
              <a:t> </a:t>
            </a:r>
            <a:r>
              <a:rPr lang="en-GB" dirty="0" err="1"/>
              <a:t>než</a:t>
            </a:r>
            <a:r>
              <a:rPr lang="en-GB" dirty="0"/>
              <a:t> </a:t>
            </a:r>
            <a:r>
              <a:rPr lang="en-GB" dirty="0" err="1"/>
              <a:t>hodnota</a:t>
            </a:r>
            <a:r>
              <a:rPr lang="en-GB" dirty="0"/>
              <a:t>, </a:t>
            </a:r>
            <a:r>
              <a:rPr lang="en-GB" dirty="0" err="1"/>
              <a:t>kterou</a:t>
            </a:r>
            <a:r>
              <a:rPr lang="en-GB" dirty="0"/>
              <a:t> </a:t>
            </a:r>
            <a:r>
              <a:rPr lang="en-GB" dirty="0" err="1"/>
              <a:t>tato</a:t>
            </a:r>
            <a:r>
              <a:rPr lang="en-GB" dirty="0"/>
              <a:t> </a:t>
            </a:r>
            <a:r>
              <a:rPr lang="en-GB" dirty="0" err="1"/>
              <a:t>platidla</a:t>
            </a:r>
            <a:r>
              <a:rPr lang="en-GB" dirty="0"/>
              <a:t> </a:t>
            </a:r>
            <a:r>
              <a:rPr lang="en-GB" dirty="0" err="1"/>
              <a:t>vyjadřují</a:t>
            </a:r>
            <a:r>
              <a:rPr lang="en-GB" dirty="0"/>
              <a:t>.</a:t>
            </a:r>
            <a:endParaRPr lang="cs-CZ" dirty="0"/>
          </a:p>
          <a:p>
            <a:pPr marL="342900" fontAlgn="base">
              <a:spcBef>
                <a:spcPct val="20000"/>
              </a:spcBef>
              <a:spcAft>
                <a:spcPct val="0"/>
              </a:spcAft>
              <a:buClrTx/>
              <a:buSzPct val="80000"/>
              <a:buFont typeface="Arial" panose="020B0604020202020204" pitchFamily="34" charset="0"/>
              <a:buChar char="•"/>
              <a:defRPr/>
            </a:pPr>
            <a:r>
              <a:rPr lang="cs-CZ" altLang="cs-CZ" sz="1200" b="1" dirty="0">
                <a:latin typeface="Consolas" panose="020B0609020204030204" pitchFamily="49" charset="0"/>
                <a:ea typeface="Consolas" panose="020B0609020204030204" pitchFamily="49" charset="0"/>
                <a:cs typeface="Consolas" panose="020B0609020204030204" pitchFamily="49" charset="0"/>
              </a:rPr>
              <a:t>Zimbabwe</a:t>
            </a:r>
            <a:r>
              <a:rPr lang="cs-CZ" altLang="cs-CZ" sz="1200" dirty="0">
                <a:latin typeface="Consolas" panose="020B0609020204030204" pitchFamily="49" charset="0"/>
                <a:ea typeface="Consolas" panose="020B0609020204030204" pitchFamily="49" charset="0"/>
                <a:cs typeface="Consolas" panose="020B0609020204030204" pitchFamily="49" charset="0"/>
              </a:rPr>
              <a:t> - </a:t>
            </a:r>
            <a:r>
              <a:rPr lang="cs-CZ" altLang="cs-CZ" sz="1200" dirty="0"/>
              <a:t>během června roku 2007 pak inflace dosáhla týdenní úrovně až </a:t>
            </a:r>
            <a:r>
              <a:rPr lang="cs-CZ" altLang="cs-CZ" sz="1200" b="1" dirty="0"/>
              <a:t>300 procent</a:t>
            </a:r>
            <a:r>
              <a:rPr lang="cs-CZ" altLang="cs-CZ" sz="1200" dirty="0"/>
              <a:t>;</a:t>
            </a:r>
            <a:endParaRPr lang="cs-CZ" altLang="cs-CZ" sz="1200" b="1" dirty="0"/>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roce 2007 varoval MMF, že inflace ke konci tohoto roku může dosáhnout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100 tisíc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Ještě v polovině července 2008 se držela inflace na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2,2 milionech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 polovině srpna 2008 ale již pokořila i největší rekordy a dosáhla nevídaných</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11,3 milionu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Vláda tehdy přistoupila k reformě měny, kdy z deseti miliard zimbabwských dolarů udělá jeden.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Reforma vyvolala chaos a následně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fontAlgn="base">
              <a:spcBef>
                <a:spcPct val="20000"/>
              </a:spcBef>
              <a:spcAft>
                <a:spcPct val="0"/>
              </a:spcAft>
              <a:buClrTx/>
              <a:buSzPct val="80000"/>
              <a:buNone/>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ekonomická krize ještě prohloubila.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počátku listopadu 2008 inflace</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fontAlgn="base">
              <a:spcBef>
                <a:spcPct val="20000"/>
              </a:spcBef>
              <a:spcAft>
                <a:spcPct val="0"/>
              </a:spcAft>
              <a:buClrTx/>
              <a:buSzPct val="80000"/>
              <a:buNone/>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oficiálně dosáhla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230 miliónů procent</a:t>
            </a:r>
            <a:endPar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matchingName="Vertical Title and Text">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3" name="Zástupný symbol pro zápatí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cs-CZ" altLang="cs-CZ"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4" name="Zástupný symbol pro číslo snímku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83B2D37-276F-49AF-85AF-E3C3E74BE6EC}" type="slidenum">
              <a:rPr kumimoji="0" lang="cs-CZ" altLang="cs-CZ" sz="1200" b="0" i="0" u="none" strike="noStrike" kern="1200" cap="none" spc="0" normalizeH="0" baseline="0" noProof="0" smtClean="0">
                <a:ln>
                  <a:noFill/>
                </a:ln>
                <a:solidFill>
                  <a:srgbClr val="898989"/>
                </a:solidFill>
                <a:effectLst/>
                <a:uLnTx/>
                <a:uFillTx/>
                <a:latin typeface="Times New Roman" panose="02020603050405020304" pitchFamily="18" charset="0"/>
                <a:ea typeface="+mn-ea"/>
                <a:cs typeface="+mn-cs"/>
              </a:rPr>
            </a:fld>
            <a:endParaRPr kumimoji="0" lang="cs-CZ" altLang="cs-CZ" sz="1200" b="0" i="0" u="none" strike="noStrike" kern="1200" cap="none" spc="0" normalizeH="0" baseline="0" noProof="0">
              <a:ln>
                <a:noFill/>
              </a:ln>
              <a:solidFill>
                <a:srgbClr val="898989"/>
              </a:soli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Title and Content">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Two Content">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Comparison">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Tx" matchingName="Content with Caption">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matchingName="Picture with Caption">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matchingName="Title and Vertical Text">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1" Type="http://schemas.openxmlformats.org/officeDocument/2006/relationships/theme" Target="../theme/theme1.xml"/><Relationship Id="rId20" Type="http://schemas.openxmlformats.org/officeDocument/2006/relationships/image" Target="../media/image2.png"/><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0"/>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cs-CZ"/>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image" Target="../media/image6.emf"/></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6" Type="http://schemas.openxmlformats.org/officeDocument/2006/relationships/notesSlide" Target="../notesSlides/notesSlide37.xml"/><Relationship Id="rId5" Type="http://schemas.openxmlformats.org/officeDocument/2006/relationships/vmlDrawing" Target="../drawings/vmlDrawing1.vml"/><Relationship Id="rId4" Type="http://schemas.openxmlformats.org/officeDocument/2006/relationships/slideLayout" Target="../slideLayouts/slideLayout2.xml"/><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oleObject" Target="../embeddings/oleObject1.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image" Target="../media/image9.e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43.xml.rels><?xml version="1.0" encoding="UTF-8" standalone="yes"?>
<Relationships xmlns="http://schemas.openxmlformats.org/package/2006/relationships"><Relationship Id="rId5" Type="http://schemas.openxmlformats.org/officeDocument/2006/relationships/notesSlide" Target="../notesSlides/notesSlide42.xml"/><Relationship Id="rId4" Type="http://schemas.openxmlformats.org/officeDocument/2006/relationships/vmlDrawing" Target="../drawings/vmlDrawing2.vml"/><Relationship Id="rId3" Type="http://schemas.openxmlformats.org/officeDocument/2006/relationships/slideLayout" Target="../slideLayouts/slideLayout2.xml"/><Relationship Id="rId2" Type="http://schemas.openxmlformats.org/officeDocument/2006/relationships/image" Target="../media/image7.wmf"/><Relationship Id="rId1" Type="http://schemas.openxmlformats.org/officeDocument/2006/relationships/oleObject" Target="../embeddings/oleObject2.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lvl="0">
              <a:lnSpc>
                <a:spcPct val="150000"/>
              </a:lnSpc>
              <a:buClr>
                <a:srgbClr val="D10202"/>
              </a:buClr>
              <a:buSzPts val="4400"/>
            </a:pPr>
            <a:r>
              <a:rPr lang="cs-CZ" b="1" dirty="0">
                <a:solidFill>
                  <a:srgbClr val="D10202"/>
                </a:solidFill>
              </a:rPr>
              <a:t>Makroekonomie</a:t>
            </a:r>
            <a:br>
              <a:rPr lang="cs-CZ" b="1" dirty="0">
                <a:solidFill>
                  <a:srgbClr val="D10202"/>
                </a:solidFill>
              </a:rPr>
            </a:br>
            <a:r>
              <a:rPr lang="cs-CZ" b="1" dirty="0">
                <a:solidFill>
                  <a:srgbClr val="D10202"/>
                </a:solidFill>
              </a:rPr>
              <a:t>Poruchy makroekonomické rovnováhy - inflace</a:t>
            </a:r>
            <a:br>
              <a:rPr lang="cs-CZ" b="1" i="1" dirty="0">
                <a:solidFill>
                  <a:srgbClr val="D10202"/>
                </a:solidFill>
              </a:rPr>
            </a:br>
            <a:r>
              <a:rPr lang="cs-CZ" b="1" dirty="0">
                <a:solidFill>
                  <a:srgbClr val="D10202"/>
                </a:solidFill>
              </a:rPr>
              <a:t>XMAK</a:t>
            </a:r>
            <a:endParaRPr b="1" dirty="0"/>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17. 04. 2024</a:t>
            </a:r>
            <a:endParaRPr lang="cs-CZ" sz="1800" b="1" u="none" dirty="0">
              <a:solidFill>
                <a:schemeClr val="dk1"/>
              </a:solidFill>
              <a:latin typeface="Calibri" panose="020F0502020204030204"/>
              <a:ea typeface="Calibri" panose="020F0502020204030204"/>
              <a:cs typeface="Calibri" panose="020F0502020204030204"/>
              <a:sym typeface="Calibri" panose="020F0502020204030204"/>
            </a:endParaRPr>
          </a:p>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marL="0" marR="0" lvl="0" indent="0" algn="l" rtl="0">
              <a:spcBef>
                <a:spcPts val="0"/>
              </a:spcBef>
              <a:spcAft>
                <a:spcPts val="0"/>
              </a:spcAft>
              <a:buClr>
                <a:schemeClr val="dk1"/>
              </a:buClr>
              <a:buSzPts val="1600"/>
              <a:buFont typeface="Calibri" panose="020F0502020204030204"/>
              <a:buNone/>
            </a:pPr>
            <a:endParaRPr sz="1600" b="0" u="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7" name="Google Shape;90;p13"/>
          <p:cNvSpPr txBox="1"/>
          <p:nvPr/>
        </p:nvSpPr>
        <p:spPr>
          <a:xfrm>
            <a:off x="464234" y="5796365"/>
            <a:ext cx="4894206" cy="534096"/>
          </a:xfrm>
          <a:prstGeom prst="rect">
            <a:avLst/>
          </a:prstGeom>
          <a:noFill/>
          <a:ln>
            <a:noFill/>
          </a:ln>
        </p:spPr>
        <p:txBody>
          <a:bodyPr spcFirstLastPara="1" wrap="square" lIns="0" tIns="0" rIns="0" bIns="0" anchor="t"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marR="0" lvl="0" indent="0" algn="l" rtl="0">
              <a:spcBef>
                <a:spcPts val="0"/>
              </a:spcBef>
              <a:spcAft>
                <a:spcPts val="0"/>
              </a:spcAft>
              <a:buClr>
                <a:schemeClr val="dk1"/>
              </a:buClr>
              <a:buSzPts val="1800"/>
              <a:buFont typeface="Calibri" panose="020F0502020204030204"/>
              <a:buNone/>
            </a:pP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Autor: doc. Ing. Magdaléna Drastichová, Ph.D.</a:t>
            </a:r>
            <a:endParaRPr dirty="0"/>
          </a:p>
          <a:p>
            <a:pPr marL="0" marR="0" lvl="0" indent="0" algn="l" rtl="0">
              <a:spcBef>
                <a:spcPts val="0"/>
              </a:spcBef>
              <a:spcAft>
                <a:spcPts val="0"/>
              </a:spcAft>
              <a:buClr>
                <a:schemeClr val="dk1"/>
              </a:buClr>
              <a:buSzPts val="1600"/>
              <a:buFont typeface="Calibri" panose="020F0502020204030204"/>
              <a:buNone/>
            </a:pPr>
            <a:endParaRPr sz="1600"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2800" b="1" dirty="0"/>
              <a:t>Příčiny inflace – POPTÁVKOVÁ / NÁKLADOVÁ INFLACE</a:t>
            </a:r>
            <a:endParaRPr lang="cs-CZ" sz="2800" b="1" dirty="0"/>
          </a:p>
        </p:txBody>
      </p:sp>
      <p:sp>
        <p:nvSpPr>
          <p:cNvPr id="98" name="Google Shape;98;p14"/>
          <p:cNvSpPr txBox="1">
            <a:spLocks noGrp="1"/>
          </p:cNvSpPr>
          <p:nvPr>
            <p:ph type="body" idx="1"/>
          </p:nvPr>
        </p:nvSpPr>
        <p:spPr>
          <a:xfrm>
            <a:off x="212651" y="1446835"/>
            <a:ext cx="8773087" cy="4778119"/>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Identifikovat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prvotní impulz nákladové / poptávkové inflace: obtížné: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Reálné hospodářství – komplexní jev: „všechno se vším souvisí“: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Ceny = současně náklad i důchod =&gt; vzájemné prolínání příčin inflace: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zvýšená poptávka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cen výrobních faktorů =&gt;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typ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přechází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typ nákladový.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Obtížné rozpoznat, zda zvýšení ceny tím či oním subjektem je</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„obranného“ charakteru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zachování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důchodů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subjektu v podmínkách cenového růstu,</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anebo zvýšením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„ofenzivního“ typu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cílem je zvýšení podílu na společenském produktu / důchodu.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Poptávková i nákladová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koneckonců vyvolány stejným faktorem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monetární expanzí.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Příčina inflace jako růst mezd / platů, jiných nákladových položek: možné jen tehdy, jsou-li peníze na financování tohoto růstu.</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inflace – poptávková inflace</a:t>
            </a:r>
            <a:endParaRPr lang="cs-CZ" sz="3600" b="1" dirty="0"/>
          </a:p>
        </p:txBody>
      </p:sp>
      <p:sp>
        <p:nvSpPr>
          <p:cNvPr id="98" name="Google Shape;98;p14"/>
          <p:cNvSpPr txBox="1">
            <a:spLocks noGrp="1"/>
          </p:cNvSpPr>
          <p:nvPr>
            <p:ph type="body" idx="1"/>
          </p:nvPr>
        </p:nvSpPr>
        <p:spPr>
          <a:xfrm>
            <a:off x="212651" y="1616045"/>
            <a:ext cx="8773087" cy="4724370"/>
          </a:xfrm>
          <a:prstGeom prst="rect">
            <a:avLst/>
          </a:prstGeom>
          <a:noFill/>
          <a:ln>
            <a:noFill/>
          </a:ln>
        </p:spPr>
        <p:txBody>
          <a:bodyPr spcFirstLastPara="1" wrap="square" lIns="91425" tIns="45700" rIns="91425" bIns="45700" anchor="t" anchorCtr="0">
            <a:normAutofit fontScale="850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Stav, kdy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domácnosti, firmy, vláda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zahraniční subjekty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chtějí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spotřebovávat větší produkt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než jaký při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stálých cenách ekonomika vytváří.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Vyvoláván převahou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AS.</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Vzniklá mezera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může být uzavřena:</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zvýšením nabídky: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krátkodobého hlediska obtížné,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zvýšením cen</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praxi častější: ceny reagují 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převahu poptávky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mnohem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pružněji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než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Rostoucí ceny snižují kupní sílu kupujících subjektů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domácností, firem, a tím uvádějí reálnou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 souladu s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přirozený nástroj obnovy rovnováhy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mezi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AS.</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1507" name="Group 22"/>
          <p:cNvGrpSpPr/>
          <p:nvPr/>
        </p:nvGrpSpPr>
        <p:grpSpPr bwMode="auto">
          <a:xfrm>
            <a:off x="685800" y="2362200"/>
            <a:ext cx="5562600" cy="4329113"/>
            <a:chOff x="432" y="1488"/>
            <a:chExt cx="3504" cy="2727"/>
          </a:xfrm>
        </p:grpSpPr>
        <p:sp>
          <p:nvSpPr>
            <p:cNvPr id="21532"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3"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1534" name="Group 7"/>
            <p:cNvGrpSpPr/>
            <p:nvPr/>
          </p:nvGrpSpPr>
          <p:grpSpPr bwMode="auto">
            <a:xfrm>
              <a:off x="711" y="1584"/>
              <a:ext cx="3033" cy="2305"/>
              <a:chOff x="711" y="1584"/>
              <a:chExt cx="3033" cy="2305"/>
            </a:xfrm>
          </p:grpSpPr>
          <p:sp>
            <p:nvSpPr>
              <p:cNvPr id="21535"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6"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21530"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1"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grpSp>
        <p:nvGrpSpPr>
          <p:cNvPr id="28695" name="Group 23"/>
          <p:cNvGrpSpPr/>
          <p:nvPr/>
        </p:nvGrpSpPr>
        <p:grpSpPr bwMode="auto">
          <a:xfrm>
            <a:off x="1295400" y="2971800"/>
            <a:ext cx="4933950" cy="2741613"/>
            <a:chOff x="1200" y="1632"/>
            <a:chExt cx="2357" cy="1920"/>
          </a:xfrm>
        </p:grpSpPr>
        <p:sp>
          <p:nvSpPr>
            <p:cNvPr id="21528"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21529"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21526"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7"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1515" name="Text Box 2"/>
          <p:cNvSpPr txBox="1">
            <a:spLocks noChangeArrowheads="1"/>
          </p:cNvSpPr>
          <p:nvPr/>
        </p:nvSpPr>
        <p:spPr bwMode="auto">
          <a:xfrm>
            <a:off x="0" y="583406"/>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poptávkou</a:t>
            </a:r>
            <a:endPar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solidFill>
                <a:srgbClr val="000066"/>
              </a:solidFill>
              <a:effectLst/>
              <a:uLnTx/>
              <a:uFillTx/>
              <a:latin typeface="Consolas" panose="020B0609020204030204" pitchFamily="49" charset="0"/>
              <a:ea typeface="Consolas" panose="020B0609020204030204" pitchFamily="49" charset="0"/>
              <a:cs typeface="Consolas" panose="020B0609020204030204" pitchFamily="49" charset="0"/>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6" name="Group 24"/>
          <p:cNvGrpSpPr/>
          <p:nvPr/>
        </p:nvGrpSpPr>
        <p:grpSpPr bwMode="auto">
          <a:xfrm>
            <a:off x="2725738" y="2057400"/>
            <a:ext cx="4419600" cy="2652713"/>
            <a:chOff x="1200" y="1680"/>
            <a:chExt cx="2784" cy="1671"/>
          </a:xfrm>
        </p:grpSpPr>
        <p:sp>
          <p:nvSpPr>
            <p:cNvPr id="21524"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5"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Přílišné zvyšování AD deficitním financováním ze státního rozpočtu.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vládních dluhopisů: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přesun úspor subjektů k vládě.</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ve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výdaje na nákup výrobků a služeb, transferové platby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součástí výdajů na spotřebu.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účinky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deficitního financování zejména u ekonomiky na úrovni na/nad úrovni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potenciálního  produktu.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Zvyšování AD deficitním financováním ze státního rozpočtu.</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vládních dluhopisů: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přesun úspor subjektů k vládě.</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ve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výdaje na nákup výrobků a služeb, transferové platby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součástí výdajů na spotřebu.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Multiplikačním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účinky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deficitního financování zejména u ekonomiky na úrovni na/nad úrovni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potenciálního  produktu.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fontScale="70000" lnSpcReduction="20000"/>
          </a:bodyPr>
          <a:lstStyle/>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Vlna velkorozměrných a zdlouhavých investičních akcí.</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Důchodotvorný</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účinek investic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okamžitě a vyvolává poptávku,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Kapacitotvorný</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účinek,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tzn. zvýšení nabídky – se zpožděním, až několikaletým.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Během časové mezery „dozrávají“ jiné investice – jejich produkty zaplňují potenciální inflační mezeru; avšak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horečka“– mimořádně vysoká investiční aktivita však může nesoulad AD a AS vyvolat.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Porušení předpokladů makroekonomické rovnováhy: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dle </a:t>
            </a: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Keynesových</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rovnic – předpoklad makroekonomické rovnováhy = rovnost investic a úspor.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 v ekonomice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více investováno než uspořeno</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povede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přebytek poptávky k růstu cen.</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4"/>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Přílišná úvěrová emise,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která předstihuje růst potenciálního produktu.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fontScale="92500"/>
          </a:bodyPr>
          <a:lstStyle/>
          <a:p>
            <a:pPr marL="514350" lvl="0" indent="-514350" algn="just" fontAlgn="base">
              <a:spcBef>
                <a:spcPct val="20000"/>
              </a:spcBef>
              <a:spcAft>
                <a:spcPct val="0"/>
              </a:spcAft>
              <a:buClrTx/>
              <a:buSzPct val="80000"/>
              <a:buFont typeface="+mj-lt"/>
              <a:buAutoNum type="arabicPeriod" startAt="5"/>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Nárazové použití vytvořených úspor domácností, firem.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„Skokově“ zvýšení poptávky: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krátkém období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nabídka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není schopna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přizpůsobit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cenové vyrovnání nerovnováhy.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 poptávky z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psychologických příčin: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očekávání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ekonomických subjektů ohledně budoucnosti ekonomiky, např. začnou se obávat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znehodnocení úspor.</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6"/>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Silný příliv zahraničního kapitálu,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krátkodobého spekulativního.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Příčiny inflace – nákladová/nabídková inflace</a:t>
            </a:r>
            <a:endParaRPr lang="cs-CZ" sz="3200" b="1" dirty="0"/>
          </a:p>
        </p:txBody>
      </p:sp>
      <p:sp>
        <p:nvSpPr>
          <p:cNvPr id="98" name="Google Shape;98;p14"/>
          <p:cNvSpPr txBox="1">
            <a:spLocks noGrp="1"/>
          </p:cNvSpPr>
          <p:nvPr>
            <p:ph type="body" idx="1"/>
          </p:nvPr>
        </p:nvSpPr>
        <p:spPr>
          <a:xfrm>
            <a:off x="212651" y="1504709"/>
            <a:ext cx="8644269" cy="4880246"/>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Původ na straně nabídky: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způsobována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zvyšováním cen „vstupů“ do výroby,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růstem nákladů na práci, kapitál a přírodní zdroje.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Rostoucí náklady tlačí ceny „nahoru“ =&gt;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označována za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„inflaci tlačenou náklady“.</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 nákladů produkce v rámci rozpočtových omezení firem =&gt; omezení jejich produkce a při stávající poptávce = růst cen.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spojována s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INFLAČNÍ SPIRÁLOU,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níž se cenový růst přenáší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 nižšího stupně zpracování na vyšší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atd.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„Roztočení“ inflační spirály – iniciováno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růstem cen výrobních „vstupů“.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zvyšuje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výrobní náklady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vedou ke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Zvýší-li se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ceny spotřebních statků</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požadují odbory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mezd.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Zvýšené mzdy dále zvyšují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výrobní náklady;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Důsledek: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3555" name="Group 22"/>
          <p:cNvGrpSpPr/>
          <p:nvPr/>
        </p:nvGrpSpPr>
        <p:grpSpPr bwMode="auto">
          <a:xfrm>
            <a:off x="685800" y="2362200"/>
            <a:ext cx="5562600" cy="4329113"/>
            <a:chOff x="432" y="1488"/>
            <a:chExt cx="3504" cy="2727"/>
          </a:xfrm>
        </p:grpSpPr>
        <p:sp>
          <p:nvSpPr>
            <p:cNvPr id="23580"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81"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3582" name="Group 7"/>
            <p:cNvGrpSpPr/>
            <p:nvPr/>
          </p:nvGrpSpPr>
          <p:grpSpPr bwMode="auto">
            <a:xfrm>
              <a:off x="711" y="1584"/>
              <a:ext cx="3033" cy="2305"/>
              <a:chOff x="711" y="1584"/>
              <a:chExt cx="3033" cy="2305"/>
            </a:xfrm>
          </p:grpSpPr>
          <p:sp>
            <p:nvSpPr>
              <p:cNvPr id="23583"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84"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23578"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9"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grpSp>
        <p:nvGrpSpPr>
          <p:cNvPr id="28695" name="Group 23"/>
          <p:cNvGrpSpPr/>
          <p:nvPr/>
        </p:nvGrpSpPr>
        <p:grpSpPr bwMode="auto">
          <a:xfrm>
            <a:off x="1295400" y="2971800"/>
            <a:ext cx="4867275" cy="2741613"/>
            <a:chOff x="1200" y="1632"/>
            <a:chExt cx="2325" cy="1920"/>
          </a:xfrm>
        </p:grpSpPr>
        <p:sp>
          <p:nvSpPr>
            <p:cNvPr id="23576" name="Text Box 6"/>
            <p:cNvSpPr txBox="1">
              <a:spLocks noChangeArrowheads="1"/>
            </p:cNvSpPr>
            <p:nvPr/>
          </p:nvSpPr>
          <p:spPr bwMode="auto">
            <a:xfrm>
              <a:off x="2661" y="1825"/>
              <a:ext cx="86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23577"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511425" y="2286000"/>
            <a:ext cx="1371600" cy="3886200"/>
            <a:chOff x="1569" y="1440"/>
            <a:chExt cx="864" cy="2448"/>
          </a:xfrm>
        </p:grpSpPr>
        <p:sp>
          <p:nvSpPr>
            <p:cNvPr id="23574"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5" name="Text Box 19"/>
            <p:cNvSpPr txBox="1">
              <a:spLocks noChangeArrowheads="1"/>
            </p:cNvSpPr>
            <p:nvPr/>
          </p:nvSpPr>
          <p:spPr bwMode="auto">
            <a:xfrm>
              <a:off x="1569" y="1440"/>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3563" name="Text Box 2"/>
          <p:cNvSpPr txBox="1">
            <a:spLocks noChangeArrowheads="1"/>
          </p:cNvSpPr>
          <p:nvPr/>
        </p:nvSpPr>
        <p:spPr bwMode="auto">
          <a:xfrm>
            <a:off x="0" y="581585"/>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nabídkou</a:t>
            </a:r>
            <a:endPar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p:txBody>
      </p:sp>
      <p:sp>
        <p:nvSpPr>
          <p:cNvPr id="25" name="Text Box 17"/>
          <p:cNvSpPr txBox="1">
            <a:spLocks noChangeArrowheads="1"/>
          </p:cNvSpPr>
          <p:nvPr/>
        </p:nvSpPr>
        <p:spPr bwMode="auto">
          <a:xfrm>
            <a:off x="2322513" y="6219825"/>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6" name="Group 24"/>
          <p:cNvGrpSpPr/>
          <p:nvPr/>
        </p:nvGrpSpPr>
        <p:grpSpPr bwMode="auto">
          <a:xfrm rot="-4921681">
            <a:off x="1248569" y="1289844"/>
            <a:ext cx="3819525" cy="3227387"/>
            <a:chOff x="1200" y="1680"/>
            <a:chExt cx="2390" cy="2200"/>
          </a:xfrm>
        </p:grpSpPr>
        <p:sp>
          <p:nvSpPr>
            <p:cNvPr id="23572"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3" name="Text Box 11"/>
            <p:cNvSpPr txBox="1">
              <a:spLocks noChangeArrowheads="1"/>
            </p:cNvSpPr>
            <p:nvPr/>
          </p:nvSpPr>
          <p:spPr bwMode="auto">
            <a:xfrm rot="4921681">
              <a:off x="2944" y="3234"/>
              <a:ext cx="962"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30" name="Line 15"/>
          <p:cNvSpPr>
            <a:spLocks noChangeShapeType="1"/>
          </p:cNvSpPr>
          <p:nvPr/>
        </p:nvSpPr>
        <p:spPr bwMode="auto">
          <a:xfrm flipH="1" flipV="1">
            <a:off x="1076325" y="4341813"/>
            <a:ext cx="15509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2509838" y="4357688"/>
            <a:ext cx="1587" cy="18161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H="1">
            <a:off x="2386013" y="6705600"/>
            <a:ext cx="1339850" cy="2222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2322513" y="36766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marL="514350" lvl="0" indent="-514350"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 základních surovin a energií na světových trzích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Současný růst cen plynu, ropy a vůbec energií, jiných základních surovin.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Politické události: války, politické zvraty…, vedou k cenovým šokům.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Válečné události na Ukrajině.</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mezd rychlejší než růst produktivity práce: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plyne z nepřiměřených mzdových požadavků; mzdová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wage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875581" y="172233"/>
            <a:ext cx="8229600" cy="1143000"/>
          </a:xfrm>
        </p:spPr>
        <p:txBody>
          <a:bodyPr>
            <a:noAutofit/>
          </a:bodyPr>
          <a:lstStyle/>
          <a:p>
            <a:r>
              <a:rPr lang="cs-CZ" altLang="cs-CZ" sz="3600" b="1" dirty="0"/>
              <a:t>Inflace</a:t>
            </a:r>
            <a:endParaRPr lang="cs-CZ" sz="3600" b="1" dirty="0"/>
          </a:p>
        </p:txBody>
      </p:sp>
      <p:sp>
        <p:nvSpPr>
          <p:cNvPr id="98" name="Google Shape;98;p14"/>
          <p:cNvSpPr txBox="1">
            <a:spLocks noGrp="1"/>
          </p:cNvSpPr>
          <p:nvPr>
            <p:ph type="body" idx="1"/>
          </p:nvPr>
        </p:nvSpPr>
        <p:spPr>
          <a:xfrm>
            <a:off x="131628" y="1135976"/>
            <a:ext cx="8644269" cy="5204439"/>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porucha rovnováhy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nejzřetelněji se projevuje růstem cen; vnější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projev nerovnovážné situace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ekonomice: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zvyšování cenové hladiny, které má za následek snižování kupní síly peněz;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 růst cen jednotlivých druhů statků, ale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růst obecné – průměrné – cenové hladiny v dané ekonomice:</a:t>
            </a:r>
            <a:endPar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Souběžně se zvyšováním obecné cenové úrovně mohou ceny některých druhů zboží klesat</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Kupní síla peněz se mění nepřímo úměrně k vývoji cenové hladiny.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Cenová stabilita: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rozmezí mezi inflací a deflací: </a:t>
            </a:r>
            <a:r>
              <a:rPr lang="it-IT"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cenová hladina neroste ani neklesá.</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616045"/>
            <a:ext cx="8665131" cy="4525963"/>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fontAlgn="base">
              <a:spcBef>
                <a:spcPct val="20000"/>
              </a:spcBef>
              <a:spcAft>
                <a:spcPct val="0"/>
              </a:spcAft>
              <a:buClrTx/>
              <a:buSzPct val="80000"/>
              <a:buFont typeface="+mj-lt"/>
              <a:buAutoNum type="arabicPeriod" startAt="4"/>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Monopolní (oligopolní) cenotvorná praxe: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nedokonalé konkurence –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využívají své dominantní postavení na trhu –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zvyšují ceny své produkce v zájmu maximalizace zisku:</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vyvolaná nepřiměřenými požadavky na zisk – zisková (profit </a:t>
            </a:r>
            <a:r>
              <a:rPr lang="cs-CZ" altLang="cs-CZ" sz="2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Když tržní struktura umožňuje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monopolně-administrativní cenové praktiky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zvyšování cen se podílejí rentiérské, </a:t>
            </a:r>
            <a:r>
              <a:rPr lang="cs-CZ" altLang="cs-CZ" sz="2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pseudofinanční</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mezičlánky –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spotřebitelé financují v cenách výrobků a služeb.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endPar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Importovaná inflace:</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„nákaza“ přenesena ze zahraničí přes export / import.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Finanční situace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exportních firem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příznivější než situace ostatních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exportují-li do zemí s vyšší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cenovou hladinou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daném měnovém kurzu):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vyplácejí vyšší mzdy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cíl odborů i v jiných firmách, odvětvích – postupné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mzdové vzlínání (</a:t>
            </a:r>
            <a:r>
              <a:rPr lang="cs-CZ" altLang="cs-CZ" sz="20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wage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drift)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mzdová hladina – a náklady – růst v celé  ekonomice.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Importují-li firmy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zdražené výrobní „vstupy“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používané k produkci, dochází k růstu výrobních nákladů a cen.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40586"/>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296365"/>
            <a:ext cx="8644269" cy="5044050"/>
          </a:xfrm>
          <a:prstGeom prst="rect">
            <a:avLst/>
          </a:prstGeom>
          <a:noFill/>
          <a:ln>
            <a:noFill/>
          </a:ln>
        </p:spPr>
        <p:txBody>
          <a:bodyPr spcFirstLastPara="1" wrap="square" lIns="91425" tIns="45700" rIns="91425" bIns="45700" anchor="t" anchorCtr="0">
            <a:normAutofit fontScale="77500" lnSpcReduction="20000"/>
          </a:bodyPr>
          <a:lstStyle/>
          <a:p>
            <a:pPr marL="514350" lvl="0" indent="-514350" algn="just" fontAlgn="base">
              <a:spcBef>
                <a:spcPct val="20000"/>
              </a:spcBef>
              <a:spcAft>
                <a:spcPct val="0"/>
              </a:spcAft>
              <a:buClrTx/>
              <a:buSzPct val="80000"/>
              <a:buFont typeface="+mj-lt"/>
              <a:buAutoNum type="arabicPeriod" startAt="6"/>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Devalvace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hodnota dané měny se snižuje,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importující firmy za tytéž komodity musí platit (v dané měně) vyšší ceny.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Tuzemské ceny importovaného zboží se zvyšují,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případě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surovin, polotovarů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cenový růst se přenáší do navazujících odvětví.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7"/>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7"/>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nepřímých daní: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vlády zvýšením nepřímých daní – součást cen, podporují růst cenové hladiny: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„tlačená daněmi“ (tax-</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8"/>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8"/>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Opatření ekologické povahy: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povinné zahrnutí nákladů na recyklaci do ceny prodávaných produktů, umělé zvýšení cen pohonných hmot (benzinu) v zájmu podpory produkce a využívání alternativních energií, snižování emisí instalací nákladných čisticích zařízení apod.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Ekoinflace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Nabídková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algn="just"/>
            <a:r>
              <a:rPr lang="cs-CZ" sz="2200" b="1" dirty="0"/>
              <a:t>Nabídková inflace</a:t>
            </a:r>
            <a:r>
              <a:rPr lang="cs-CZ" sz="2200" dirty="0"/>
              <a:t> (inflace tažená náklady) = inflace, jež je </a:t>
            </a:r>
            <a:r>
              <a:rPr lang="cs-CZ" sz="2200" b="1" dirty="0"/>
              <a:t>zapříčiněna poklesem agregátní nabídky </a:t>
            </a:r>
            <a:r>
              <a:rPr lang="cs-CZ" sz="2200" dirty="0"/>
              <a:t>vlivem velkého vzestupu nákladů. </a:t>
            </a:r>
            <a:endParaRPr lang="cs-CZ" sz="2200" dirty="0"/>
          </a:p>
          <a:p>
            <a:pPr algn="just"/>
            <a:r>
              <a:rPr lang="cs-CZ" sz="2200" dirty="0"/>
              <a:t>Podniky vzhledem k objemu prostředků, které mají k dispozici na dané období, reagují na vzestup nákladů snížením produkce. </a:t>
            </a:r>
            <a:endParaRPr lang="cs-CZ" sz="2200" dirty="0"/>
          </a:p>
          <a:p>
            <a:pPr algn="just"/>
            <a:r>
              <a:rPr lang="cs-CZ" sz="2200" dirty="0"/>
              <a:t>Skutečný produkt poklesne pod úroveň potenciálního produktu a současně stoupne cenová hladina. </a:t>
            </a:r>
            <a:endParaRPr lang="cs-CZ" sz="2200" dirty="0"/>
          </a:p>
          <a:p>
            <a:pPr algn="just"/>
            <a:r>
              <a:rPr lang="cs-CZ" sz="2200" dirty="0"/>
              <a:t>Tím se otevře</a:t>
            </a:r>
            <a:r>
              <a:rPr lang="cs-CZ" sz="2200" b="1" i="1" dirty="0"/>
              <a:t> recesní produkční mezera, neboli deflační mezera</a:t>
            </a:r>
            <a:r>
              <a:rPr lang="cs-CZ" sz="2200" dirty="0"/>
              <a:t>. </a:t>
            </a:r>
            <a:endParaRPr lang="cs-CZ" sz="2200"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63"/>
          <p:cNvGrpSpPr/>
          <p:nvPr/>
        </p:nvGrpSpPr>
        <p:grpSpPr>
          <a:xfrm>
            <a:off x="616868" y="3787054"/>
            <a:ext cx="3955132" cy="2553361"/>
            <a:chOff x="0" y="0"/>
            <a:chExt cx="3314700" cy="2286000"/>
          </a:xfrm>
        </p:grpSpPr>
        <p:sp>
          <p:nvSpPr>
            <p:cNvPr id="6" name="Obdélník 5"/>
            <p:cNvSpPr/>
            <p:nvPr/>
          </p:nvSpPr>
          <p:spPr>
            <a:xfrm>
              <a:off x="0" y="0"/>
              <a:ext cx="3314700" cy="2286000"/>
            </a:xfrm>
            <a:prstGeom prst="rect">
              <a:avLst/>
            </a:prstGeom>
            <a:noFill/>
            <a:ln>
              <a:noFill/>
            </a:ln>
          </p:spPr>
        </p:sp>
        <p:cxnSp>
          <p:nvCxnSpPr>
            <p:cNvPr id="7" name="Line 50"/>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51"/>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52"/>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sp>
          <p:nvSpPr>
            <p:cNvPr id="10" name="Arc 53"/>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11" name="Line 54"/>
            <p:cNvCxnSpPr>
              <a:cxnSpLocks noChangeShapeType="1"/>
            </p:cNvCxnSpPr>
            <p:nvPr/>
          </p:nvCxnSpPr>
          <p:spPr bwMode="auto">
            <a:xfrm flipV="1">
              <a:off x="1371600" y="342900"/>
              <a:ext cx="794"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2" name="Freeform 55"/>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13" name="Line 56"/>
            <p:cNvCxnSpPr>
              <a:cxnSpLocks noChangeShapeType="1"/>
            </p:cNvCxnSpPr>
            <p:nvPr/>
          </p:nvCxnSpPr>
          <p:spPr bwMode="auto">
            <a:xfrm>
              <a:off x="1143000" y="1371600"/>
              <a:ext cx="228600" cy="794"/>
            </a:xfrm>
            <a:prstGeom prst="line">
              <a:avLst/>
            </a:prstGeom>
            <a:noFill/>
            <a:ln w="25400">
              <a:solidFill>
                <a:srgbClr val="0000FF"/>
              </a:solidFill>
              <a:round/>
              <a:headEnd type="arrow" w="sm" len="sm"/>
              <a:tailEnd type="arrow" w="sm" len="sm"/>
            </a:ln>
            <a:extLst>
              <a:ext uri="{909E8E84-426E-40DD-AFC4-6F175D3DCCD1}">
                <a14:hiddenFill xmlns:a14="http://schemas.microsoft.com/office/drawing/2010/main">
                  <a:noFill/>
                </a14:hiddenFill>
              </a:ext>
            </a:extLst>
          </p:spPr>
        </p:cxnSp>
        <p:sp>
          <p:nvSpPr>
            <p:cNvPr id="14" name="Text Box 57"/>
            <p:cNvSpPr txBox="1">
              <a:spLocks noChangeArrowheads="1"/>
            </p:cNvSpPr>
            <p:nvPr/>
          </p:nvSpPr>
          <p:spPr bwMode="auto">
            <a:xfrm>
              <a:off x="800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LRAS</a:t>
              </a:r>
              <a:endParaRPr lang="cs-CZ" sz="2000">
                <a:effectLst/>
                <a:latin typeface="Times New Roman" panose="02020603050405020304" pitchFamily="18" charset="0"/>
                <a:ea typeface="Times New Roman" panose="02020603050405020304" pitchFamily="18" charset="0"/>
              </a:endParaRPr>
            </a:p>
          </p:txBody>
        </p:sp>
        <p:sp>
          <p:nvSpPr>
            <p:cNvPr id="15" name="Text Box 58"/>
            <p:cNvSpPr txBox="1">
              <a:spLocks noChangeArrowheads="1"/>
            </p:cNvSpPr>
            <p:nvPr/>
          </p:nvSpPr>
          <p:spPr bwMode="auto">
            <a:xfrm>
              <a:off x="1943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SRAS</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16" name="Text Box 59"/>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AD</a:t>
              </a:r>
              <a:endParaRPr lang="cs-CZ" sz="2000">
                <a:effectLst/>
                <a:latin typeface="Times New Roman" panose="02020603050405020304" pitchFamily="18" charset="0"/>
                <a:ea typeface="Times New Roman" panose="02020603050405020304" pitchFamily="18" charset="0"/>
              </a:endParaRPr>
            </a:p>
          </p:txBody>
        </p:sp>
        <p:sp>
          <p:nvSpPr>
            <p:cNvPr id="17" name="Text Box 60"/>
            <p:cNvSpPr txBox="1">
              <a:spLocks noChangeArrowheads="1"/>
            </p:cNvSpPr>
            <p:nvPr/>
          </p:nvSpPr>
          <p:spPr bwMode="auto">
            <a:xfrm>
              <a:off x="11430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18" name="Text Box 61"/>
            <p:cNvSpPr txBox="1">
              <a:spLocks noChangeArrowheads="1"/>
            </p:cNvSpPr>
            <p:nvPr/>
          </p:nvSpPr>
          <p:spPr bwMode="auto">
            <a:xfrm>
              <a:off x="9144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sp>
          <p:nvSpPr>
            <p:cNvPr id="19" name="Text Box 62"/>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P</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20" name="Text Box 63"/>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P</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sp>
          <p:nvSpPr>
            <p:cNvPr id="21" name="Text Box 64"/>
            <p:cNvSpPr txBox="1">
              <a:spLocks noChangeArrowheads="1"/>
            </p:cNvSpPr>
            <p:nvPr/>
          </p:nvSpPr>
          <p:spPr bwMode="auto">
            <a:xfrm>
              <a:off x="1257300" y="1257300"/>
              <a:ext cx="1714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solidFill>
                    <a:srgbClr val="FF0000"/>
                  </a:solidFill>
                  <a:effectLst/>
                  <a:latin typeface="Times New Roman" panose="02020603050405020304" pitchFamily="18" charset="0"/>
                  <a:ea typeface="Times New Roman" panose="02020603050405020304" pitchFamily="18" charset="0"/>
                </a:rPr>
                <a:t>   </a:t>
              </a:r>
              <a:r>
                <a:rPr lang="cs-CZ" sz="1400" b="1">
                  <a:solidFill>
                    <a:srgbClr val="0000FF"/>
                  </a:solidFill>
                  <a:effectLst/>
                  <a:latin typeface="Times New Roman" panose="02020603050405020304" pitchFamily="18" charset="0"/>
                  <a:ea typeface="Times New Roman" panose="02020603050405020304" pitchFamily="18" charset="0"/>
                </a:rPr>
                <a:t>deflační mezera</a:t>
              </a:r>
              <a:endParaRPr lang="cs-CZ" sz="2000">
                <a:effectLst/>
                <a:latin typeface="Times New Roman" panose="02020603050405020304" pitchFamily="18" charset="0"/>
                <a:ea typeface="Times New Roman" panose="02020603050405020304" pitchFamily="18" charset="0"/>
              </a:endParaRPr>
            </a:p>
          </p:txBody>
        </p:sp>
        <p:sp>
          <p:nvSpPr>
            <p:cNvPr id="22" name="Arc 65"/>
            <p:cNvSpPr/>
            <p:nvPr/>
          </p:nvSpPr>
          <p:spPr bwMode="auto">
            <a:xfrm flipV="1">
              <a:off x="6858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23" name="Line 66"/>
            <p:cNvCxnSpPr>
              <a:cxnSpLocks noChangeShapeType="1"/>
            </p:cNvCxnSpPr>
            <p:nvPr/>
          </p:nvCxnSpPr>
          <p:spPr bwMode="auto">
            <a:xfrm flipH="1">
              <a:off x="457200" y="1371600"/>
              <a:ext cx="6858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cxnSp>
          <p:nvCxnSpPr>
            <p:cNvPr id="24" name="Line 67"/>
            <p:cNvCxnSpPr>
              <a:cxnSpLocks noChangeShapeType="1"/>
            </p:cNvCxnSpPr>
            <p:nvPr/>
          </p:nvCxnSpPr>
          <p:spPr bwMode="auto">
            <a:xfrm>
              <a:off x="11430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5" name="Text Box 68"/>
            <p:cNvSpPr txBox="1">
              <a:spLocks noChangeArrowheads="1"/>
            </p:cNvSpPr>
            <p:nvPr/>
          </p:nvSpPr>
          <p:spPr bwMode="auto">
            <a:xfrm>
              <a:off x="14859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SRAS</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cxnSp>
          <p:nvCxnSpPr>
            <p:cNvPr id="26" name="Line 69"/>
            <p:cNvCxnSpPr>
              <a:cxnSpLocks noChangeShapeType="1"/>
            </p:cNvCxnSpPr>
            <p:nvPr/>
          </p:nvCxnSpPr>
          <p:spPr bwMode="auto">
            <a:xfrm flipH="1">
              <a:off x="1049304" y="2171700"/>
              <a:ext cx="457200" cy="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cxnSp>
          <p:nvCxnSpPr>
            <p:cNvPr id="27" name="Line 70"/>
            <p:cNvCxnSpPr>
              <a:cxnSpLocks noChangeShapeType="1"/>
            </p:cNvCxnSpPr>
            <p:nvPr/>
          </p:nvCxnSpPr>
          <p:spPr bwMode="auto">
            <a:xfrm flipV="1">
              <a:off x="114300" y="1257300"/>
              <a:ext cx="0" cy="45720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sp>
          <p:nvSpPr>
            <p:cNvPr id="28" name="Text Box 71"/>
            <p:cNvSpPr txBox="1">
              <a:spLocks noChangeArrowheads="1"/>
            </p:cNvSpPr>
            <p:nvPr/>
          </p:nvSpPr>
          <p:spPr bwMode="auto">
            <a:xfrm>
              <a:off x="19431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endParaRPr lang="cs-CZ" sz="2000">
                <a:effectLst/>
                <a:latin typeface="Times New Roman" panose="02020603050405020304" pitchFamily="18" charset="0"/>
                <a:ea typeface="Times New Roman" panose="02020603050405020304" pitchFamily="18" charset="0"/>
              </a:endParaRPr>
            </a:p>
          </p:txBody>
        </p:sp>
        <p:sp>
          <p:nvSpPr>
            <p:cNvPr id="29" name="Text Box 72"/>
            <p:cNvSpPr txBox="1">
              <a:spLocks noChangeArrowheads="1"/>
            </p:cNvSpPr>
            <p:nvPr/>
          </p:nvSpPr>
          <p:spPr bwMode="auto">
            <a:xfrm>
              <a:off x="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dirty="0">
                  <a:effectLst/>
                  <a:latin typeface="Times New Roman" panose="02020603050405020304" pitchFamily="18" charset="0"/>
                  <a:ea typeface="Times New Roman" panose="02020603050405020304" pitchFamily="18" charset="0"/>
                </a:rPr>
                <a:t>      P</a:t>
              </a:r>
              <a:endParaRPr lang="cs-CZ" sz="2000" dirty="0">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143000"/>
          </a:xfrm>
        </p:spPr>
        <p:txBody>
          <a:bodyPr>
            <a:noAutofit/>
          </a:bodyPr>
          <a:lstStyle/>
          <a:p>
            <a:r>
              <a:rPr lang="cs-CZ" altLang="cs-CZ" sz="3200" b="1" dirty="0"/>
              <a:t>Očekávaná, anticipovaná a neanticipovaná inflace </a:t>
            </a:r>
            <a:endParaRPr lang="cs-CZ" sz="3200" b="1" dirty="0"/>
          </a:p>
        </p:txBody>
      </p:sp>
      <p:sp>
        <p:nvSpPr>
          <p:cNvPr id="98" name="Google Shape;98;p14"/>
          <p:cNvSpPr txBox="1">
            <a:spLocks noGrp="1"/>
          </p:cNvSpPr>
          <p:nvPr>
            <p:ph type="body" idx="1"/>
          </p:nvPr>
        </p:nvSpPr>
        <p:spPr>
          <a:xfrm>
            <a:off x="212651" y="1701478"/>
            <a:ext cx="8792453" cy="444053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si utvářejí určité představy o budoucnosti – včetně ekonomické: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odhady budoucí míry inflace: očekávaná míra inflace.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ve které lidé očekávají růst cenové hladiny v následujícím období.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a) správná / b) chybná:</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míra skutečné inflace a míra očekávané inflace se rovnají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anticipovaná (předvídaná).</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143000"/>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597306"/>
            <a:ext cx="8792453" cy="4544702"/>
          </a:xfrm>
          <a:prstGeom prst="rect">
            <a:avLst/>
          </a:prstGeom>
          <a:noFill/>
          <a:ln>
            <a:noFill/>
          </a:ln>
        </p:spPr>
        <p:txBody>
          <a:bodyPr spcFirstLastPara="1" wrap="square" lIns="91425" tIns="45700" rIns="91425" bIns="45700" anchor="t" anchorCtr="0">
            <a:normAutofit lnSpcReduction="10000"/>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si utvářejí určité představy o budoucnosti – včetně ekonomické: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odhady budoucí míry inflace: očekávaná míra inflace.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ve které lidé očekávají růst cenové hladiny v následujícím období.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(hodnocení jen ex post):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 správná / b) chybná:</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Míra skutečné inflace a míra očekávané inflace se rovnají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&gt;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ANTICIPOVANÁ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(předvídaná).</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85000" lnSpcReduction="20000"/>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B)</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část inflační míry, která ekonomické subjekty překvapila: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rozsah, v jakém je očekávaná inflace předvídána chybně.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překvapení=rozdíl mezi očekávanou a skutečnou inflací.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Skutečná inflace: vyšší, nebo nižší než inflace očekávaná.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INFLACE = OČEKÁVANÁ MÍRA INFLACE – SKUTEČNÁ MÍRA INFLACE.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Jejich rozlišení– důležité: jejich vliv na ekonomiku je rozdílný.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Anticipovaná, tzn. Inflace předvídaná = menší zátěží ekonomiky než inflace neanticipovaná, kterou nelze předvídat.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je předvídatelnější, když probíhá dlouhodobě víceméně stejnou měrou, tzn. je stabilní.</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435261"/>
            <a:ext cx="8792453" cy="4745619"/>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ANTICIPOVANÁ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nemusí mít pro ekonomiku destabilizační a demotivační účinky:</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souladu s očekáváními ekonomických subjektů: přizpůsobí se jí a zahrnou ji do svých plánů, kalkulací; Počítají s ní.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Praxe: ne všechny subjekty schopny upravovat své chování na trhu v souladu s inflací a uhájit svou tržní / důchodovou pozici.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škodlivější průběh: budoucí hodnotu peněz nelze předvídat.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překvapení v důsledku neočekávaných cenových šoků: zvětšuje se rozdíl mezi předpokládaným a skutečným vývojem.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Firmy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ztrácejí přehled o cenách výrobních vstupů a produkce, reálné hodnotě zásob a fixního kapitálu,.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Domácnosti</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ztrácejí jistotu, pokud jde o zachování hodnoty úspor, budoucí životní náklady, efektivnost vkladů v bankách.</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Inflace a úroková míra</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peněžním trhu se utváří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ÚROKOVÁ MÍRA.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praktické ekonomické uvažování = důležitá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REÁLNÁ ÚROKOVÁ MÍRA: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odráží kupní sílu úrokové částky.</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ctr" fontAlgn="base">
              <a:spcBef>
                <a:spcPct val="20000"/>
              </a:spcBef>
              <a:spcAft>
                <a:spcPct val="0"/>
              </a:spcAft>
              <a:buClrTx/>
              <a:buSzPct val="80000"/>
              <a:buNone/>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REÁLNÁ ÚROKOVÁ MÍRA = NOMINÁLNÍ ÚROKOVÁ MÍRA – MÍRA INFLACE </a:t>
            </a:r>
            <a:endPar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Nevýhoda: výpočet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ex post:</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skutečná míra inflace v daném období je již známá.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Budoucnost: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reálná úroková míra, kterou očekáváme: nutné kalkulovat s očekávanou mírou inflace: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očekávané reálné úrokové míry –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Fisherová rovnice: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ctr" fontAlgn="base">
              <a:spcBef>
                <a:spcPct val="20000"/>
              </a:spcBef>
              <a:spcAft>
                <a:spcPct val="0"/>
              </a:spcAft>
              <a:buClrTx/>
              <a:buSzPct val="80000"/>
              <a:buNone/>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OČEKÁVANÁ REÁLNÁ ÚROKOVÁ MÍRA = NOMINÁLNÍ ÚROKOVÁ MÍRA – OČEKÁVANÁ MÍRA INFLACE</a:t>
            </a:r>
            <a:endParaRPr lang="cs-CZ" altLang="cs-CZ" sz="2800"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Inflace a úroková míra</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92500" lnSpcReduction="10000"/>
          </a:bodyPr>
          <a:lstStyle/>
          <a:p>
            <a:pPr marL="514350" indent="-51435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jsou ve svých očekáváních přesné: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očekávaná míra inflace míře = skutečné a očekávaná reálná úroková míra =skutečné reálné úrokové míře. </a:t>
            </a:r>
            <a:endPar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Neanticipovaná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 oblasti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úvěrových vztahů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zdrojem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ztrát / zisků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dlužníka / věřitele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v závislosti 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směru mylného očekávání.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inflace podhodnocena: neanticipovaná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negativní, ztrácí věřitel, získává dlužník.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inflace nadhodnocena: neanticipovaná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pozitivní, ztrácí dlužník a získává věřitel.</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62218"/>
            <a:ext cx="8229600" cy="1143000"/>
          </a:xfrm>
        </p:spPr>
        <p:txBody>
          <a:bodyPr>
            <a:noAutofit/>
          </a:bodyPr>
          <a:lstStyle/>
          <a:p>
            <a:r>
              <a:rPr lang="cs-CZ" altLang="cs-CZ" sz="3600" b="1" dirty="0"/>
              <a:t>Setrvačná inflace </a:t>
            </a:r>
            <a:endParaRPr lang="cs-CZ" sz="3600" b="1" dirty="0"/>
          </a:p>
        </p:txBody>
      </p:sp>
      <p:sp>
        <p:nvSpPr>
          <p:cNvPr id="98" name="Google Shape;98;p14"/>
          <p:cNvSpPr txBox="1">
            <a:spLocks noGrp="1"/>
          </p:cNvSpPr>
          <p:nvPr>
            <p:ph type="body" idx="1"/>
          </p:nvPr>
        </p:nvSpPr>
        <p:spPr>
          <a:xfrm>
            <a:off x="212651" y="1308100"/>
            <a:ext cx="8644269" cy="5196871"/>
          </a:xfrm>
          <a:prstGeom prst="rect">
            <a:avLst/>
          </a:prstGeom>
          <a:noFill/>
          <a:ln>
            <a:noFill/>
          </a:ln>
        </p:spPr>
        <p:txBody>
          <a:bodyPr spcFirstLastPara="1" wrap="square" lIns="91425" tIns="45700" rIns="91425" bIns="45700" anchor="t" anchorCtr="0">
            <a:normAutofit fontScale="6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Souvisí s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očekávanou inflací / inflačními očekáváními;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má tendenci setrvávat na původní úrovni bez objektivních příčin.</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Její vznik plyne z rysu 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tendence pokračovat nezměněným tempem i v situaci, kdy již původní příčiny inflace pominuly.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setrvačné 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psychologické: vliv na 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nflaci – jak ji lidé vnímají.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si zvykají na přetrvávající inflaci, přizpůsobují se jí: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Svá inflační očekávání automaticky zahrnují do svých kalkulací: podnikatelé do cenotvorby, odbory do mzdových požadavků, věřitelé do požadované úrokové míry…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Anticipace budoucího cenového růstu = přirozená obranná reakce.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se snaží hájit své ekonomické postavení před přerozdělovacími procesy: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ztráta části důchodů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kdyby cena jejich statků (i výrobní faktory) zaostala ve vývoji za obecným cenovým trendem.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Často však dochází 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HYSTEREZI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k nepřiměřené reakci:</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preventivnímu „sebeobrannému“ zvýšení cen dochází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bez důvodů,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když je zvýšení cen nepřiměřené reálné situaci.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Inflace</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cenové hladiny (např. -0,8 %); následek: zvyšování kupní síly peněz;</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Desinflace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snižování míry inflace, tj. zpomalování (např. 8 % pak 6 % a 3,5 %);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Akcelerující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 míry inflace, tzn. její zrychlování.</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Stagflace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stagnace ekonomiky spojená s růstem cenové hladiny: Y stagnuje a růst P;</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Slumpflace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reálného produktu spojený s růstem cenové hladiny: pokles Y a růst P.</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podle způsobu prosazování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Zjevná (otevřená)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běžně pozorovatelná a odráží se v cenových indexech.</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Skrytá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neprojevuje se růstem cenové hladiny.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cxnSp>
        <p:nvCxnSpPr>
          <p:cNvPr id="4" name="Connector: Elbow 3"/>
          <p:cNvCxnSpPr/>
          <p:nvPr/>
        </p:nvCxnSpPr>
        <p:spPr>
          <a:xfrm rot="10800000">
            <a:off x="2493850" y="2458233"/>
            <a:ext cx="539496" cy="201168"/>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Arrow: Right 2"/>
          <p:cNvSpPr/>
          <p:nvPr/>
        </p:nvSpPr>
        <p:spPr>
          <a:xfrm>
            <a:off x="7913077" y="5512777"/>
            <a:ext cx="773723" cy="4132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632030" y="240586"/>
            <a:ext cx="7315200" cy="1143000"/>
          </a:xfrm>
        </p:spPr>
        <p:txBody>
          <a:bodyPr>
            <a:noAutofit/>
          </a:bodyPr>
          <a:lstStyle/>
          <a:p>
            <a:r>
              <a:rPr lang="cs-CZ" altLang="cs-CZ" sz="3600" b="1" dirty="0"/>
              <a:t>Setrvačná inflace </a:t>
            </a:r>
            <a:endParaRPr lang="cs-CZ" sz="3600" b="1" dirty="0"/>
          </a:p>
        </p:txBody>
      </p:sp>
      <p:sp>
        <p:nvSpPr>
          <p:cNvPr id="98" name="Google Shape;98;p14"/>
          <p:cNvSpPr txBox="1">
            <a:spLocks noGrp="1"/>
          </p:cNvSpPr>
          <p:nvPr>
            <p:ph type="body" idx="1"/>
          </p:nvPr>
        </p:nvSpPr>
        <p:spPr>
          <a:xfrm>
            <a:off x="212651" y="1308100"/>
            <a:ext cx="8734579" cy="5076855"/>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Převládá-li ve společnosti očekávání, že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mzdy a ceny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porostou každý rok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 5 %,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porostou tímto tempem i průměrné náklady: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AS křivka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každý rok posunuje o 5 % vzhůru.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Neexistují-li poptávkové šoky: ve stejné míře i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posun AD.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Průsečík obou křivek – každý rok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5 % výše.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Setrvačná inflace a inflační očekávání –  závažné důsledky pro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účinnost protiinflační politiky vlády, centrální banky: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opatření – účinná jen tehdy, podaří-li se přerušit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řetěz inflačních očekávání ekonomických subjektů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automatického promítání těchto očekávání do všech nákladových a důchodových položek.</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Inflační očekávání setrvačná inflace </a:t>
            </a:r>
            <a:endParaRPr lang="cs-CZ" sz="3600" b="1" dirty="0"/>
          </a:p>
        </p:txBody>
      </p:sp>
      <p:sp>
        <p:nvSpPr>
          <p:cNvPr id="98" name="Google Shape;98;p14"/>
          <p:cNvSpPr txBox="1">
            <a:spLocks noGrp="1"/>
          </p:cNvSpPr>
          <p:nvPr>
            <p:ph type="body" idx="1"/>
          </p:nvPr>
        </p:nvSpPr>
        <p:spPr>
          <a:xfrm>
            <a:off x="212651" y="1308101"/>
            <a:ext cx="8644269" cy="3020831"/>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setrvačné inflaci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dochází, když se AS a AD křivky posunují stálým tempem vzhůru.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algn="just" fontAlgn="base">
              <a:spcBef>
                <a:spcPct val="20000"/>
              </a:spcBef>
              <a:spcAft>
                <a:spcPct val="0"/>
              </a:spcAft>
              <a:buClrTx/>
              <a:buSzPct val="80000"/>
              <a:buFont typeface="Arial" panose="020B0604020202020204" pitchFamily="34" charset="0"/>
              <a:buChar char="•"/>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Obr. 7.3 – předpoklad: nedochází ke změnám potenciálního produktu ani k šokům: náhlým změnám na straně celkové nabídky a poptávky.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p:cNvPicPr>
            <a:picLocks noChangeAspect="1"/>
          </p:cNvPicPr>
          <p:nvPr/>
        </p:nvPicPr>
        <p:blipFill>
          <a:blip r:embed="rId1"/>
          <a:stretch>
            <a:fillRect/>
          </a:stretch>
        </p:blipFill>
        <p:spPr>
          <a:xfrm>
            <a:off x="3495553" y="3058992"/>
            <a:ext cx="5435795" cy="3281423"/>
          </a:xfrm>
          <a:prstGeom prst="rect">
            <a:avLst/>
          </a:prstGeom>
        </p:spPr>
      </p:pic>
      <p:sp>
        <p:nvSpPr>
          <p:cNvPr id="8" name="TextBox 7"/>
          <p:cNvSpPr txBox="1"/>
          <p:nvPr/>
        </p:nvSpPr>
        <p:spPr>
          <a:xfrm>
            <a:off x="409561" y="3241575"/>
            <a:ext cx="2634582" cy="2862322"/>
          </a:xfrm>
          <a:prstGeom prst="rect">
            <a:avLst/>
          </a:prstGeom>
          <a:noFill/>
        </p:spPr>
        <p:txBody>
          <a:bodyPr wrap="square">
            <a:spAutoFit/>
          </a:bodyPr>
          <a:lstStyle/>
          <a:p>
            <a:r>
              <a:rPr lang="cs-CZ" sz="2000" dirty="0"/>
              <a:t>Jde o tzv. </a:t>
            </a:r>
            <a:r>
              <a:rPr lang="cs-CZ" sz="2000" b="1" dirty="0">
                <a:highlight>
                  <a:srgbClr val="FFFF00"/>
                </a:highlight>
              </a:rPr>
              <a:t>mzdově cenovou spirálu. </a:t>
            </a:r>
            <a:endParaRPr lang="cs-CZ" sz="2000" b="1" dirty="0">
              <a:highlight>
                <a:srgbClr val="FFFF00"/>
              </a:highlight>
            </a:endParaRPr>
          </a:p>
          <a:p>
            <a:r>
              <a:rPr lang="cs-CZ" sz="2000" dirty="0"/>
              <a:t>Inflační očekávání ovlivněno  nejen danou </a:t>
            </a:r>
            <a:r>
              <a:rPr lang="cs-CZ" sz="2000" b="1" dirty="0"/>
              <a:t>mírou inflace, </a:t>
            </a:r>
            <a:r>
              <a:rPr lang="cs-CZ" sz="2000" dirty="0"/>
              <a:t>ale i </a:t>
            </a:r>
            <a:r>
              <a:rPr lang="cs-CZ" sz="2000" b="1" dirty="0"/>
              <a:t>očekáváním účinků poptávkových a nabídkových šoků </a:t>
            </a:r>
            <a:endParaRPr lang="cs-CZ" sz="20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Inflační spirála</a:t>
            </a:r>
            <a:endParaRPr lang="cs-CZ" sz="3600" b="1" dirty="0"/>
          </a:p>
        </p:txBody>
      </p:sp>
      <p:sp>
        <p:nvSpPr>
          <p:cNvPr id="98" name="Google Shape;98;p14"/>
          <p:cNvSpPr txBox="1">
            <a:spLocks noGrp="1"/>
          </p:cNvSpPr>
          <p:nvPr>
            <p:ph type="body" idx="1"/>
          </p:nvPr>
        </p:nvSpPr>
        <p:spPr>
          <a:xfrm>
            <a:off x="242898" y="1345523"/>
            <a:ext cx="8644269" cy="4833908"/>
          </a:xfrm>
          <a:prstGeom prst="rect">
            <a:avLst/>
          </a:prstGeom>
          <a:noFill/>
          <a:ln>
            <a:noFill/>
          </a:ln>
        </p:spPr>
        <p:txBody>
          <a:bodyPr spcFirstLastPara="1" wrap="square" lIns="91425" tIns="45700" rIns="91425" bIns="45700" anchor="t" anchorCtr="0">
            <a:normAutofit/>
          </a:bodyPr>
          <a:lstStyle/>
          <a:p>
            <a:r>
              <a:rPr lang="cs-CZ" sz="2000" dirty="0"/>
              <a:t>Nákladová inflace – spojována s </a:t>
            </a:r>
            <a:r>
              <a:rPr lang="cs-CZ" sz="2000" b="1" dirty="0"/>
              <a:t>inflační spirálou</a:t>
            </a:r>
            <a:r>
              <a:rPr lang="cs-CZ" sz="2000" dirty="0"/>
              <a:t>, v níž se </a:t>
            </a:r>
            <a:r>
              <a:rPr lang="cs-CZ" sz="2000" b="1" dirty="0">
                <a:highlight>
                  <a:srgbClr val="FFFF00"/>
                </a:highlight>
              </a:rPr>
              <a:t>cenový růst přenáší z nižšího stupně zpracování na vyšší. </a:t>
            </a:r>
            <a:endParaRPr lang="cs-CZ" sz="2000" b="1" dirty="0">
              <a:highlight>
                <a:srgbClr val="FFFF00"/>
              </a:highlight>
            </a:endParaRPr>
          </a:p>
          <a:p>
            <a:pPr algn="just"/>
            <a:r>
              <a:rPr lang="cs-CZ" sz="2000" b="1" dirty="0"/>
              <a:t>Roztočení inflační spirály: zpravidla iniciováno růstem cen výrobních vstupů: </a:t>
            </a:r>
            <a:endParaRPr lang="cs-CZ" sz="2000" b="1" dirty="0"/>
          </a:p>
          <a:p>
            <a:pPr>
              <a:buFont typeface="Wingdings" panose="05000000000000000000" pitchFamily="2" charset="2"/>
              <a:buChar char="Ø"/>
            </a:pPr>
            <a:r>
              <a:rPr lang="cs-CZ" sz="2000" dirty="0"/>
              <a:t>zvyšuje </a:t>
            </a:r>
            <a:r>
              <a:rPr lang="cs-CZ" sz="2000" b="1" dirty="0"/>
              <a:t>výrobní náklady –&gt; zvýšení cen. </a:t>
            </a:r>
            <a:endParaRPr lang="cs-CZ" sz="2000" b="1" dirty="0"/>
          </a:p>
          <a:p>
            <a:r>
              <a:rPr lang="cs-CZ" sz="2000" dirty="0"/>
              <a:t>Zvýší-li se </a:t>
            </a:r>
            <a:r>
              <a:rPr lang="cs-CZ" sz="2000" b="1" dirty="0"/>
              <a:t>ceny spotřebních statků</a:t>
            </a:r>
            <a:r>
              <a:rPr lang="cs-CZ" sz="2000" dirty="0"/>
              <a:t>, požadují odbory </a:t>
            </a:r>
            <a:r>
              <a:rPr lang="cs-CZ" sz="2000" b="1" dirty="0"/>
              <a:t>zvýšení mezd. </a:t>
            </a:r>
            <a:endParaRPr lang="cs-CZ" sz="2000" b="1" dirty="0"/>
          </a:p>
          <a:p>
            <a:pPr>
              <a:buFont typeface="Wingdings" panose="05000000000000000000" pitchFamily="2" charset="2"/>
              <a:buChar char="Ø"/>
            </a:pPr>
            <a:r>
              <a:rPr lang="cs-CZ" sz="2000" b="1" dirty="0"/>
              <a:t>Zvýšené mzdy </a:t>
            </a:r>
            <a:r>
              <a:rPr lang="cs-CZ" sz="2000" dirty="0"/>
              <a:t>dále zvyšují </a:t>
            </a:r>
            <a:r>
              <a:rPr lang="cs-CZ" sz="2000" b="1" dirty="0"/>
              <a:t>výrobní náklady. </a:t>
            </a:r>
            <a:endParaRPr lang="cs-CZ" sz="2000" b="1" dirty="0"/>
          </a:p>
          <a:p>
            <a:pPr>
              <a:buFont typeface="Wingdings" panose="05000000000000000000" pitchFamily="2" charset="2"/>
              <a:buChar char="Ø"/>
            </a:pPr>
            <a:r>
              <a:rPr lang="cs-CZ" sz="2000" dirty="0"/>
              <a:t>Důsledkem je </a:t>
            </a:r>
            <a:r>
              <a:rPr lang="cs-CZ" sz="2000" b="1" dirty="0"/>
              <a:t>zvýšení cen</a:t>
            </a:r>
            <a:r>
              <a:rPr lang="cs-CZ" sz="2000" dirty="0"/>
              <a:t>, atd. </a:t>
            </a:r>
            <a:endParaRPr lang="cs-CZ" sz="20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39"/>
          <p:cNvGrpSpPr/>
          <p:nvPr/>
        </p:nvGrpSpPr>
        <p:grpSpPr>
          <a:xfrm>
            <a:off x="4027989" y="4027925"/>
            <a:ext cx="4965540" cy="2589489"/>
            <a:chOff x="0" y="0"/>
            <a:chExt cx="3314700" cy="2400300"/>
          </a:xfrm>
        </p:grpSpPr>
        <p:sp>
          <p:nvSpPr>
            <p:cNvPr id="6" name="Obdélník 5"/>
            <p:cNvSpPr/>
            <p:nvPr/>
          </p:nvSpPr>
          <p:spPr>
            <a:xfrm>
              <a:off x="0" y="0"/>
              <a:ext cx="3314700" cy="2400300"/>
            </a:xfrm>
            <a:prstGeom prst="rect">
              <a:avLst/>
            </a:prstGeom>
            <a:noFill/>
            <a:ln>
              <a:noFill/>
            </a:ln>
          </p:spPr>
        </p:sp>
        <p:cxnSp>
          <p:nvCxnSpPr>
            <p:cNvPr id="7" name="Line 22"/>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23"/>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24"/>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10" name="Arc 25"/>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cxnSp>
          <p:nvCxnSpPr>
            <p:cNvPr id="11" name="Line 26"/>
            <p:cNvCxnSpPr>
              <a:cxnSpLocks noChangeShapeType="1"/>
            </p:cNvCxnSpPr>
            <p:nvPr/>
          </p:nvCxnSpPr>
          <p:spPr bwMode="auto">
            <a:xfrm flipV="1">
              <a:off x="1371600" y="342900"/>
              <a:ext cx="794"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2" name="Freeform 27"/>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13" name="Text Box 28"/>
            <p:cNvSpPr txBox="1">
              <a:spLocks noChangeArrowheads="1"/>
            </p:cNvSpPr>
            <p:nvPr/>
          </p:nvSpPr>
          <p:spPr bwMode="auto">
            <a:xfrm>
              <a:off x="10287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LRAS</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4" name="Text Box 29"/>
            <p:cNvSpPr txBox="1">
              <a:spLocks noChangeArrowheads="1"/>
            </p:cNvSpPr>
            <p:nvPr/>
          </p:nvSpPr>
          <p:spPr bwMode="auto">
            <a:xfrm>
              <a:off x="1943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SRAS</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5" name="Text Box 30"/>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AD</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6" name="Text Box 31"/>
            <p:cNvSpPr txBox="1">
              <a:spLocks noChangeArrowheads="1"/>
            </p:cNvSpPr>
            <p:nvPr/>
          </p:nvSpPr>
          <p:spPr bwMode="auto">
            <a:xfrm>
              <a:off x="1143000" y="1828800"/>
              <a:ext cx="8001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r>
                <a:rPr lang="cs-CZ" sz="1200" b="1" baseline="-25000">
                  <a:solidFill>
                    <a:schemeClr val="tx1"/>
                  </a:solidFill>
                  <a:effectLst/>
                  <a:latin typeface="Times New Roman" panose="02020603050405020304" pitchFamily="18" charset="0"/>
                  <a:ea typeface="Times New Roman" panose="02020603050405020304" pitchFamily="18" charset="0"/>
                </a:rPr>
                <a:t>0</a:t>
              </a:r>
              <a:r>
                <a:rPr lang="cs-CZ" sz="1200" b="1">
                  <a:solidFill>
                    <a:schemeClr val="tx1"/>
                  </a:solidFill>
                  <a:effectLst/>
                  <a:latin typeface="Times New Roman" panose="02020603050405020304" pitchFamily="18" charset="0"/>
                  <a:ea typeface="Times New Roman" panose="02020603050405020304" pitchFamily="18" charset="0"/>
                </a:rPr>
                <a:t>=Q</a:t>
              </a:r>
              <a:r>
                <a:rPr lang="cs-CZ" sz="1200" b="1" baseline="-25000">
                  <a:solidFill>
                    <a:schemeClr val="tx1"/>
                  </a:solidFill>
                  <a:effectLst/>
                  <a:latin typeface="Times New Roman" panose="02020603050405020304" pitchFamily="18" charset="0"/>
                  <a:ea typeface="Times New Roman" panose="02020603050405020304" pitchFamily="18" charset="0"/>
                </a:rPr>
                <a:t>2</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7" name="Text Box 32"/>
            <p:cNvSpPr txBox="1">
              <a:spLocks noChangeArrowheads="1"/>
            </p:cNvSpPr>
            <p:nvPr/>
          </p:nvSpPr>
          <p:spPr bwMode="auto">
            <a:xfrm>
              <a:off x="9144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8" name="Text Box 33"/>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9" name="Text Box 34"/>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20" name="Arc 35"/>
            <p:cNvSpPr/>
            <p:nvPr/>
          </p:nvSpPr>
          <p:spPr bwMode="auto">
            <a:xfrm flipV="1">
              <a:off x="6858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cxnSp>
          <p:nvCxnSpPr>
            <p:cNvPr id="21" name="Line 36"/>
            <p:cNvCxnSpPr>
              <a:cxnSpLocks noChangeShapeType="1"/>
            </p:cNvCxnSpPr>
            <p:nvPr/>
          </p:nvCxnSpPr>
          <p:spPr bwMode="auto">
            <a:xfrm flipH="1">
              <a:off x="457200" y="1371600"/>
              <a:ext cx="6858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cxnSp>
          <p:nvCxnSpPr>
            <p:cNvPr id="22" name="Line 37"/>
            <p:cNvCxnSpPr>
              <a:cxnSpLocks noChangeShapeType="1"/>
            </p:cNvCxnSpPr>
            <p:nvPr/>
          </p:nvCxnSpPr>
          <p:spPr bwMode="auto">
            <a:xfrm>
              <a:off x="11430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3" name="Text Box 38"/>
            <p:cNvSpPr txBox="1">
              <a:spLocks noChangeArrowheads="1"/>
            </p:cNvSpPr>
            <p:nvPr/>
          </p:nvSpPr>
          <p:spPr bwMode="auto">
            <a:xfrm>
              <a:off x="14859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SRAS</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24" name="Arc 39"/>
            <p:cNvSpPr/>
            <p:nvPr/>
          </p:nvSpPr>
          <p:spPr bwMode="auto">
            <a:xfrm flipH="1" flipV="1">
              <a:off x="9144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25" name="Text Box 40"/>
            <p:cNvSpPr txBox="1">
              <a:spLocks noChangeArrowheads="1"/>
            </p:cNvSpPr>
            <p:nvPr/>
          </p:nvSpPr>
          <p:spPr bwMode="auto">
            <a:xfrm>
              <a:off x="1828800" y="1371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AD</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cxnSp>
          <p:nvCxnSpPr>
            <p:cNvPr id="26" name="Line 41"/>
            <p:cNvCxnSpPr>
              <a:cxnSpLocks noChangeShapeType="1"/>
            </p:cNvCxnSpPr>
            <p:nvPr/>
          </p:nvCxnSpPr>
          <p:spPr bwMode="auto">
            <a:xfrm flipH="1">
              <a:off x="457200" y="1257300"/>
              <a:ext cx="9144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7" name="Text Box 42"/>
            <p:cNvSpPr txBox="1">
              <a:spLocks noChangeArrowheads="1"/>
            </p:cNvSpPr>
            <p:nvPr/>
          </p:nvSpPr>
          <p:spPr bwMode="auto">
            <a:xfrm>
              <a:off x="114300" y="11430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2</a:t>
              </a:r>
              <a:endParaRPr lang="cs-CZ">
                <a:solidFill>
                  <a:schemeClr val="tx1"/>
                </a:solidFill>
                <a:effectLst/>
                <a:latin typeface="Times New Roman" panose="02020603050405020304" pitchFamily="18" charset="0"/>
                <a:ea typeface="Times New Roman" panose="02020603050405020304" pitchFamily="18" charset="0"/>
              </a:endParaRPr>
            </a:p>
          </p:txBody>
        </p:sp>
        <p:cxnSp>
          <p:nvCxnSpPr>
            <p:cNvPr id="28" name="Line 43"/>
            <p:cNvCxnSpPr>
              <a:cxnSpLocks noChangeShapeType="1"/>
            </p:cNvCxnSpPr>
            <p:nvPr/>
          </p:nvCxnSpPr>
          <p:spPr bwMode="auto">
            <a:xfrm flipV="1">
              <a:off x="114300" y="1143000"/>
              <a:ext cx="794" cy="571500"/>
            </a:xfrm>
            <a:prstGeom prst="line">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29" name="Line 44"/>
            <p:cNvCxnSpPr>
              <a:cxnSpLocks noChangeShapeType="1"/>
            </p:cNvCxnSpPr>
            <p:nvPr/>
          </p:nvCxnSpPr>
          <p:spPr bwMode="auto">
            <a:xfrm flipH="1">
              <a:off x="1028700" y="2057400"/>
              <a:ext cx="457200" cy="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cxnSp>
          <p:nvCxnSpPr>
            <p:cNvPr id="30" name="Line 45"/>
            <p:cNvCxnSpPr>
              <a:cxnSpLocks noChangeShapeType="1"/>
            </p:cNvCxnSpPr>
            <p:nvPr/>
          </p:nvCxnSpPr>
          <p:spPr bwMode="auto">
            <a:xfrm>
              <a:off x="1028700" y="2171700"/>
              <a:ext cx="457200" cy="0"/>
            </a:xfrm>
            <a:prstGeom prst="line">
              <a:avLst/>
            </a:prstGeom>
            <a:noFill/>
            <a:ln w="15875">
              <a:solidFill>
                <a:schemeClr val="tx1"/>
              </a:solidFill>
              <a:prstDash val="dash"/>
              <a:round/>
              <a:tailEnd type="triangle" w="med" len="med"/>
            </a:ln>
            <a:extLst>
              <a:ext uri="{909E8E84-426E-40DD-AFC4-6F175D3DCCD1}">
                <a14:hiddenFill xmlns:a14="http://schemas.microsoft.com/office/drawing/2010/main">
                  <a:noFill/>
                </a14:hiddenFill>
              </a:ext>
            </a:extLst>
          </p:spPr>
        </p:cxnSp>
        <p:sp>
          <p:nvSpPr>
            <p:cNvPr id="31" name="Text Box 46"/>
            <p:cNvSpPr txBox="1">
              <a:spLocks noChangeArrowheads="1"/>
            </p:cNvSpPr>
            <p:nvPr/>
          </p:nvSpPr>
          <p:spPr bwMode="auto">
            <a:xfrm>
              <a:off x="1943100" y="1828800"/>
              <a:ext cx="5143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32" name="Text Box 47"/>
            <p:cNvSpPr txBox="1">
              <a:spLocks noChangeArrowheads="1"/>
            </p:cNvSpPr>
            <p:nvPr/>
          </p:nvSpPr>
          <p:spPr bwMode="auto">
            <a:xfrm>
              <a:off x="11430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endParaRPr lang="cs-CZ">
                <a:solidFill>
                  <a:schemeClr val="tx1"/>
                </a:solidFill>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632030" y="240586"/>
            <a:ext cx="7315200" cy="1143000"/>
          </a:xfrm>
        </p:spPr>
        <p:txBody>
          <a:bodyPr>
            <a:noAutofit/>
          </a:bodyPr>
          <a:lstStyle/>
          <a:p>
            <a:r>
              <a:rPr lang="cs-CZ" altLang="cs-CZ" sz="3600" b="1" dirty="0"/>
              <a:t>Jádrová inflace</a:t>
            </a:r>
            <a:endParaRPr lang="cs-CZ" sz="3600" b="1" dirty="0"/>
          </a:p>
        </p:txBody>
      </p:sp>
      <p:sp>
        <p:nvSpPr>
          <p:cNvPr id="98" name="Google Shape;98;p14"/>
          <p:cNvSpPr txBox="1">
            <a:spLocks noGrp="1"/>
          </p:cNvSpPr>
          <p:nvPr>
            <p:ph type="body" idx="1"/>
          </p:nvPr>
        </p:nvSpPr>
        <p:spPr>
          <a:xfrm>
            <a:off x="212651" y="1308100"/>
            <a:ext cx="8734579" cy="5076855"/>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00FF00"/>
                </a:highlight>
                <a:latin typeface="Calibri" panose="020F0502020204030204" pitchFamily="34" charset="0"/>
                <a:ea typeface="Consolas" panose="020B0609020204030204" pitchFamily="49" charset="0"/>
                <a:cs typeface="Calibri" panose="020F0502020204030204" pitchFamily="34" charset="0"/>
              </a:rPr>
              <a:t>Růst výrobních nákladů, převaha AD nad AS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vs.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cenový růst způsobený rozhodnutím vlády o zvýšení nepřímých daní anebo rozhodnutím o zrušení cenové regulace u některých komodit.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„JÁDROVÉ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indikátor inflace, který vypovídá o pohybu cen, jenž plyne z fungování ekonomiky samotné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očištěn od jednorázových (mimořádných) inflačních šoků iniciovaných silami, jež jsou vůči vlastnímu tržnímu mechanismu ekonomiky vnějšími.</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Běžná změna cenové hladiny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vyvolána ENDOGENNÍMI FAKTORY:</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peněz, rozsah produkce, úroveň mezd, měnový kurz apod.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Skutečné ekonomické „jádro“ inflace.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inflace</a:t>
            </a:r>
            <a:endParaRPr lang="cs-CZ" sz="3600" b="1" dirty="0"/>
          </a:p>
        </p:txBody>
      </p:sp>
      <p:sp>
        <p:nvSpPr>
          <p:cNvPr id="98" name="Google Shape;98;p14"/>
          <p:cNvSpPr txBox="1">
            <a:spLocks noGrp="1"/>
          </p:cNvSpPr>
          <p:nvPr>
            <p:ph type="body" idx="1"/>
          </p:nvPr>
        </p:nvSpPr>
        <p:spPr>
          <a:xfrm>
            <a:off x="212651" y="1516285"/>
            <a:ext cx="8644269" cy="4625724"/>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Souhrnné měření vývoje cen velkého počtu statků,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 se navíc ceny jednotlivých statků vyvíjejí nestejným tempem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kdy ceny některých statků klesají, zatímco jiných rostou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Složité!!!!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Měření cenové hladiny – náročný úkol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každé statistické služby;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citlivý úkol: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informace o pohybu cenové hladiny –nejsledovanější: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Odvozuje se od nich řada hospodářsky a sociálně významných propočtů: výpočet reálných mezd, životních nákladů, důchodů apod.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cenové hladiny a cenové indexy</a:t>
            </a:r>
            <a:endParaRPr lang="cs-CZ" sz="3600" b="1" dirty="0"/>
          </a:p>
        </p:txBody>
      </p:sp>
      <p:sp>
        <p:nvSpPr>
          <p:cNvPr id="98" name="Google Shape;98;p14"/>
          <p:cNvSpPr txBox="1">
            <a:spLocks noGrp="1"/>
          </p:cNvSpPr>
          <p:nvPr>
            <p:ph type="body" idx="1"/>
          </p:nvPr>
        </p:nvSpPr>
        <p:spPr>
          <a:xfrm>
            <a:off x="212651" y="1388963"/>
            <a:ext cx="8644269" cy="4027990"/>
          </a:xfrm>
          <a:prstGeom prst="rect">
            <a:avLst/>
          </a:prstGeom>
          <a:noFill/>
          <a:ln>
            <a:noFill/>
          </a:ln>
        </p:spPr>
        <p:txBody>
          <a:bodyPr spcFirstLastPara="1" wrap="square" lIns="91425" tIns="45700" rIns="91425" bIns="45700" anchor="t" anchorCtr="0">
            <a:normAutofit fontScale="85000" lnSpcReduction="20000"/>
          </a:bodyPr>
          <a:lstStyle/>
          <a:p>
            <a:pPr lvl="0" indent="-457200" algn="just" fontAlgn="base">
              <a:spcBef>
                <a:spcPct val="20000"/>
              </a:spcBef>
              <a:spcAft>
                <a:spcPct val="0"/>
              </a:spcAft>
              <a:buClrTx/>
              <a:buSzPct val="80000"/>
              <a:buFont typeface="Wingdings" panose="05000000000000000000" pitchFamily="2" charset="2"/>
              <a:buChar char="v"/>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(CPI –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Consumer</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Price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Odráží změnu cen výrobků a služeb, které kupují domácnosti.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Měření vývoje cenové hladiny pomocí CPI: založeno na srovnání nákladů na nákup typického spotřebního koše výrobků a služeb ve dvou srovnávaných obdobích.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Spotřební koš = soubor výrobků a služeb spotřebovávaných typickou domácností.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na nákup spotřebního koše v daném (běžném) roce – srovnávány s náklady na nákup téhož koše v roce základním = Výchozím roku. </a:t>
            </a:r>
            <a:endPar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Postupuje se podle tohoto vzorce:</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Obrázek 2"/>
          <p:cNvPicPr>
            <a:picLocks noChangeAspect="1"/>
          </p:cNvPicPr>
          <p:nvPr/>
        </p:nvPicPr>
        <p:blipFill>
          <a:blip r:embed="rId1"/>
          <a:stretch>
            <a:fillRect/>
          </a:stretch>
        </p:blipFill>
        <p:spPr>
          <a:xfrm>
            <a:off x="334925" y="5292284"/>
            <a:ext cx="8474149" cy="729009"/>
          </a:xfrm>
          <a:prstGeom prst="rect">
            <a:avLst/>
          </a:prstGeom>
          <a:solidFill>
            <a:schemeClr val="bg1">
              <a:lumMod val="95000"/>
            </a:schemeClr>
          </a:solidFill>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Index spotřebitelských cen </a:t>
            </a:r>
            <a:br>
              <a:rPr lang="cs-CZ" altLang="cs-CZ" sz="3600" b="1" dirty="0"/>
            </a:br>
            <a:r>
              <a:rPr lang="cs-CZ" altLang="cs-CZ" sz="3600" b="1" dirty="0"/>
              <a:t>(CPI - </a:t>
            </a:r>
            <a:r>
              <a:rPr lang="cs-CZ" altLang="cs-CZ" sz="3600" b="1" dirty="0" err="1"/>
              <a:t>Consumer</a:t>
            </a:r>
            <a:r>
              <a:rPr lang="cs-CZ" altLang="cs-CZ" sz="3600" b="1" dirty="0"/>
              <a:t> </a:t>
            </a:r>
            <a:r>
              <a:rPr lang="cs-CZ" altLang="cs-CZ" sz="3600" b="1" dirty="0" err="1"/>
              <a:t>Price</a:t>
            </a:r>
            <a:r>
              <a:rPr lang="cs-CZ" altLang="cs-CZ" sz="3600" b="1" dirty="0"/>
              <a:t> Index)</a:t>
            </a:r>
            <a:endParaRPr lang="cs-CZ" sz="3600" b="1" dirty="0"/>
          </a:p>
        </p:txBody>
      </p:sp>
      <p:sp>
        <p:nvSpPr>
          <p:cNvPr id="98" name="Google Shape;98;p14"/>
          <p:cNvSpPr txBox="1">
            <a:spLocks noGrp="1"/>
          </p:cNvSpPr>
          <p:nvPr>
            <p:ph type="body" idx="1"/>
          </p:nvPr>
        </p:nvSpPr>
        <p:spPr>
          <a:xfrm>
            <a:off x="212651" y="1770927"/>
            <a:ext cx="8644269" cy="4371081"/>
          </a:xfrm>
          <a:prstGeom prst="rect">
            <a:avLst/>
          </a:prstGeom>
          <a:noFill/>
          <a:ln>
            <a:noFill/>
          </a:ln>
        </p:spPr>
        <p:txBody>
          <a:bodyPr spcFirstLastPara="1" wrap="square" lIns="91425" tIns="45700" rIns="91425" bIns="45700" anchor="t" anchorCtr="0">
            <a:normAutofit lnSpcReduction="10000"/>
          </a:bodyPr>
          <a:lstStyle/>
          <a:p>
            <a:pPr marL="358775" lvl="0" indent="-358775" algn="just" fontAlgn="base">
              <a:spcBef>
                <a:spcPct val="20000"/>
              </a:spcBef>
              <a:spcAft>
                <a:spcPct val="0"/>
              </a:spcAft>
              <a:buClrTx/>
              <a:buSzPct val="80000"/>
              <a:buFont typeface="Wingdings" panose="05000000000000000000" pitchFamily="2" charset="2"/>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hodnoty koše: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 množství každého výrobku nebo služby násobeno jeho cenou příslušného období. </a:t>
            </a:r>
            <a:endPar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Hodnota indexu vyšší než 100</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došlo k vzestupu cenové hladiny, probíhá inflace. CPI – také vzorec: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3200" b="1" dirty="0"/>
          </a:p>
          <a:p>
            <a:pPr marL="342900" lvl="0" fontAlgn="base">
              <a:spcBef>
                <a:spcPct val="20000"/>
              </a:spcBef>
              <a:spcAft>
                <a:spcPct val="0"/>
              </a:spcAft>
              <a:buClrTx/>
              <a:buSzPct val="80000"/>
              <a:buFont typeface="Arial" panose="020B0604020202020204" pitchFamily="34" charset="0"/>
              <a:buChar char="•"/>
              <a:defRPr/>
            </a:pPr>
            <a:r>
              <a:rPr lang="cs-CZ" altLang="cs-CZ" sz="3200" b="1" dirty="0"/>
              <a:t>= </a:t>
            </a:r>
            <a:r>
              <a:rPr lang="cs-CZ" altLang="cs-CZ" sz="3200" b="1" dirty="0" err="1"/>
              <a:t>Laspeyresův</a:t>
            </a:r>
            <a:r>
              <a:rPr lang="cs-CZ" altLang="cs-CZ" sz="3200" b="1" dirty="0"/>
              <a:t> index</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Obrázek 5"/>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2442118" y="4193412"/>
            <a:ext cx="3154362"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CPI a tzv. </a:t>
            </a:r>
            <a:r>
              <a:rPr lang="cs-CZ" altLang="cs-CZ" sz="3600" b="1" dirty="0" err="1"/>
              <a:t>Laspeyresův</a:t>
            </a:r>
            <a:r>
              <a:rPr lang="cs-CZ" altLang="cs-CZ" sz="3600" b="1" dirty="0"/>
              <a:t> index</a:t>
            </a:r>
            <a:endParaRPr lang="cs-CZ" sz="3600" b="1" dirty="0"/>
          </a:p>
        </p:txBody>
      </p:sp>
      <p:sp>
        <p:nvSpPr>
          <p:cNvPr id="98" name="Google Shape;98;p14"/>
          <p:cNvSpPr txBox="1">
            <a:spLocks noGrp="1"/>
          </p:cNvSpPr>
          <p:nvPr>
            <p:ph type="body" idx="1"/>
          </p:nvPr>
        </p:nvSpPr>
        <p:spPr>
          <a:xfrm>
            <a:off x="282099" y="1616045"/>
            <a:ext cx="8746154" cy="4903397"/>
          </a:xfrm>
          <a:prstGeom prst="rect">
            <a:avLst/>
          </a:prstGeom>
          <a:noFill/>
          <a:ln>
            <a:noFill/>
          </a:ln>
        </p:spPr>
        <p:txBody>
          <a:bodyPr spcFirstLastPara="1" wrap="square" lIns="91425" tIns="45700" rIns="91425" bIns="45700" anchor="t" anchorCtr="0">
            <a:normAutofit fontScale="77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Q0</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spotřební koš v základním období; </a:t>
            </a: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P0</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ceny statků (zahrnutých do spotřebního koše) v základním období, tzn. ve výchozím roce; </a:t>
            </a:r>
            <a:endPar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P1</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ceny statků (zahrnutých do spotřebního koše) v běžném roce, v němž vývoj cenové hladiny měříme.</a:t>
            </a:r>
            <a:endPar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Samostatný problém –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stanovení struktury spotřebního koše. </a:t>
            </a:r>
            <a:endPar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Výběr statků = „cenových reprezentantů“ pro výpočet CPI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stanovení jejich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váhy v koši: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ČR na základě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struktury výdajů domácností podle výsledků statistiky rodinných účtů;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cca 800 položek, váhy – </a:t>
            </a:r>
            <a:r>
              <a:rPr lang="pl-PL"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jednou za dva roky; </a:t>
            </a:r>
            <a:r>
              <a:rPr lang="pl-PL"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struktura koše aktualizována každoročně.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životního stylu v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zařazeny kontaktní čočky, laserové operace oka, rotopedy, dětské autosedačky, hlídání dětí, měřiče krevního tlaku…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ltLang="cs-CZ" sz="3600" b="1" dirty="0"/>
              <a:t>Měření inflace</a:t>
            </a:r>
            <a:endParaRPr lang="cs-CZ" sz="3600" b="1" dirty="0"/>
          </a:p>
        </p:txBody>
      </p:sp>
      <p:sp>
        <p:nvSpPr>
          <p:cNvPr id="98" name="Google Shape;98;p14"/>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6" name="Objekt 5"/>
          <p:cNvGraphicFramePr>
            <a:graphicFrameLocks noChangeAspect="1"/>
          </p:cNvGraphicFramePr>
          <p:nvPr/>
        </p:nvGraphicFramePr>
        <p:xfrm>
          <a:off x="568233" y="1814452"/>
          <a:ext cx="7933104" cy="946150"/>
        </p:xfrm>
        <a:graphic>
          <a:graphicData uri="http://schemas.openxmlformats.org/presentationml/2006/ole">
            <mc:AlternateContent xmlns:mc="http://schemas.openxmlformats.org/markup-compatibility/2006">
              <mc:Choice xmlns:v="urn:schemas-microsoft-com:vml" Requires="v">
                <p:oleObj spid="_x0000_s9298" name="Rastrový obrázek" r:id="rId1" imgW="4619625" imgH="419100" progId="Paint.Picture">
                  <p:embed/>
                </p:oleObj>
              </mc:Choice>
              <mc:Fallback>
                <p:oleObj name="Rastrový obrázek" r:id="rId1" imgW="4619625" imgH="419100" progId="Paint.Picture">
                  <p:embed/>
                  <p:pic>
                    <p:nvPicPr>
                      <p:cNvPr id="0" name="Objekt 5"/>
                      <p:cNvPicPr>
                        <a:picLocks noChangeAspect="1" noChangeArrowheads="1"/>
                      </p:cNvPicPr>
                      <p:nvPr/>
                    </p:nvPicPr>
                    <p:blipFill>
                      <a:blip r:embed="rId2"/>
                      <a:srcRect/>
                      <a:stretch>
                        <a:fillRect/>
                      </a:stretch>
                    </p:blipFill>
                    <p:spPr bwMode="auto">
                      <a:xfrm>
                        <a:off x="568233" y="1814452"/>
                        <a:ext cx="7933104" cy="946150"/>
                      </a:xfrm>
                      <a:prstGeom prst="rect">
                        <a:avLst/>
                      </a:prstGeom>
                      <a:noFill/>
                      <a:ln>
                        <a:noFill/>
                      </a:ln>
                    </p:spPr>
                  </p:pic>
                </p:oleObj>
              </mc:Fallback>
            </mc:AlternateContent>
          </a:graphicData>
        </a:graphic>
      </p:graphicFrame>
      <mc:AlternateContent xmlns:mc="http://schemas.openxmlformats.org/markup-compatibility/2006">
        <mc:Choice xmlns:a14="http://schemas.microsoft.com/office/drawing/2010/main" Requires="a14">
          <p:sp>
            <p:nvSpPr>
              <p:cNvPr id="3" name="Obdélník 2"/>
              <p:cNvSpPr/>
              <p:nvPr/>
            </p:nvSpPr>
            <p:spPr>
              <a:xfrm>
                <a:off x="1915715" y="4594345"/>
                <a:ext cx="4784580" cy="110068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𝜋</m:t>
                      </m:r>
                      <m:r>
                        <a:rPr lang="cs-CZ" sz="3200">
                          <a:latin typeface="Cambria Math" panose="02040503050406030204" pitchFamily="18" charset="0"/>
                        </a:rPr>
                        <m:t>= </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sub>
                          </m:sSub>
                          <m:r>
                            <a:rPr lang="cs-CZ" sz="3200">
                              <a:latin typeface="Cambria Math" panose="02040503050406030204" pitchFamily="18" charset="0"/>
                            </a:rPr>
                            <m:t>− </m:t>
                          </m:r>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r>
                                <a:rPr lang="cs-CZ" sz="3200">
                                  <a:latin typeface="Cambria Math" panose="02040503050406030204" pitchFamily="18" charset="0"/>
                                </a:rPr>
                                <m:t>−</m:t>
                              </m:r>
                              <m:r>
                                <a:rPr lang="cs-CZ" sz="3200">
                                  <a:latin typeface="Cambria Math" panose="02040503050406030204" pitchFamily="18" charset="0"/>
                                </a:rPr>
                                <m:t>1</m:t>
                              </m:r>
                            </m:sub>
                          </m:sSub>
                        </m:num>
                        <m:den>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r>
                                <a:rPr lang="cs-CZ" sz="3200">
                                  <a:latin typeface="Cambria Math" panose="02040503050406030204" pitchFamily="18" charset="0"/>
                                </a:rPr>
                                <m:t>−</m:t>
                              </m:r>
                              <m:r>
                                <a:rPr lang="cs-CZ" sz="3200">
                                  <a:latin typeface="Cambria Math" panose="02040503050406030204" pitchFamily="18" charset="0"/>
                                </a:rPr>
                                <m:t>1</m:t>
                              </m:r>
                            </m:sub>
                          </m:sSub>
                        </m:den>
                      </m:f>
                      <m:r>
                        <a:rPr lang="cs-CZ" sz="3200">
                          <a:latin typeface="Cambria Math" panose="02040503050406030204" pitchFamily="18" charset="0"/>
                        </a:rPr>
                        <m:t>∗</m:t>
                      </m:r>
                      <m:r>
                        <a:rPr lang="cs-CZ" sz="3200">
                          <a:latin typeface="Cambria Math" panose="02040503050406030204" pitchFamily="18" charset="0"/>
                        </a:rPr>
                        <m:t>100</m:t>
                      </m:r>
                    </m:oMath>
                  </m:oMathPara>
                </a14:m>
                <a:endParaRPr lang="cs-CZ" sz="3200" dirty="0"/>
              </a:p>
            </p:txBody>
          </p:sp>
        </mc:Choice>
        <mc:Fallback>
          <p:sp>
            <p:nvSpPr>
              <p:cNvPr id="3" name="Obdélník 2"/>
              <p:cNvSpPr>
                <a:spLocks noRot="1" noChangeAspect="1" noMove="1" noResize="1" noEditPoints="1" noAdjustHandles="1" noChangeArrowheads="1" noChangeShapeType="1" noTextEdit="1"/>
              </p:cNvSpPr>
              <p:nvPr/>
            </p:nvSpPr>
            <p:spPr>
              <a:xfrm>
                <a:off x="1915715" y="4594345"/>
                <a:ext cx="4784580" cy="1100686"/>
              </a:xfrm>
              <a:prstGeom prst="rect">
                <a:avLst/>
              </a:prstGeom>
              <a:blipFill rotWithShape="1">
                <a:blip r:embed="rId3"/>
                <a:stretch>
                  <a:fillRect l="-12" t="-11" r="9" b="32"/>
                </a:stretch>
              </a:blipFill>
            </p:spPr>
            <p:txBody>
              <a:bodyPr/>
              <a:lstStyle/>
              <a:p>
                <a:r>
                  <a:rPr lang="en-US" altLang="en-US">
                    <a:noFill/>
                  </a:rPr>
                  <a:t> </a:t>
                </a:r>
              </a:p>
            </p:txBody>
          </p:sp>
        </mc:Fallback>
      </mc:AlternateContent>
      <p:sp>
        <p:nvSpPr>
          <p:cNvPr id="8" name="TextBox 7"/>
          <p:cNvSpPr txBox="1"/>
          <p:nvPr/>
        </p:nvSpPr>
        <p:spPr>
          <a:xfrm>
            <a:off x="875581" y="3709292"/>
            <a:ext cx="4572000" cy="400110"/>
          </a:xfrm>
          <a:prstGeom prst="rect">
            <a:avLst/>
          </a:prstGeom>
          <a:noFill/>
        </p:spPr>
        <p:txBody>
          <a:bodyPr wrap="square">
            <a:spAutoFit/>
          </a:bodyPr>
          <a:lstStyle/>
          <a:p>
            <a:pPr marL="342900" indent="-342900">
              <a:buFont typeface="Arial" panose="020B0604020202020204" pitchFamily="34" charset="0"/>
              <a:buChar char="•"/>
            </a:pPr>
            <a:r>
              <a:rPr lang="en-GB" sz="2000" b="1" dirty="0" err="1"/>
              <a:t>Pomocí</a:t>
            </a:r>
            <a:r>
              <a:rPr lang="en-GB" sz="2000" b="1" dirty="0"/>
              <a:t> CPI</a:t>
            </a:r>
            <a:endParaRPr lang="en-GB" sz="20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Deflátor HDP: </a:t>
            </a:r>
            <a:r>
              <a:rPr lang="cs-CZ" altLang="cs-CZ" sz="3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IMPLICITNÍ CENOVÝ DEFLÁTOR</a:t>
            </a:r>
            <a:r>
              <a:rPr lang="cs-CZ" altLang="cs-CZ" sz="3200" b="1" dirty="0"/>
              <a:t> (IPD)</a:t>
            </a:r>
            <a:endParaRPr lang="cs-CZ" sz="32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Deflátor představován zlomkem: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ČITATEL</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hodnota HDP daného (běžného) roku vyjádřena v běžných cenách tohoto roku, tzn.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HDP.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JMENOVATEL</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tentýž HDP, tzn. HDP běžného roku, vyjádřený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 stálých cenách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tzn. v cenách období výchozího, základního.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rozdíl od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CPI</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nejsou v </a:t>
            </a:r>
            <a:r>
              <a:rPr lang="cs-CZ" altLang="cs-CZ" sz="2800" b="1" dirty="0"/>
              <a:t>IPD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zahrnuty pouze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vybrané spotřební stat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ky, nýbrž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všechny statky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jež jsou v HDP zastoupeny.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cenové hladiny pomocí IPD: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HDP běžného období oceníme cenami základního období: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získáme reálný HDP a srovnáme s nominálním.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Údaj o vývoji cenové hladiny nám vyplyne implicitně z tohoto srovnání – &gt; </a:t>
            </a:r>
            <a:r>
              <a:rPr lang="cs-CZ" altLang="cs-CZ" sz="2800" b="1" dirty="0"/>
              <a:t>IPD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852854"/>
            <a:ext cx="8693957" cy="5487561"/>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Skrytá inflace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nepromítá se do cenových indexů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různých důvodů, např: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chybné sestavení spotřebního koše,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struktury produkce směrem k cenově výhodnějším produktům;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zhoršení kvality výrobků bez změny ceny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prodej zmenšeného množství zboží ve stejném obalu za původní cenu.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zvětšené množství zboží, přičemž zvýšení ceny je vyšší než proporcionální. </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cena zboží zvýšena po pouhém přejmenování produktu.</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Potlačená inflace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cenový růst uměle zablokován zákazem zvyšování cen.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Administrativní zastavení růstu cen = „zmrazení cen“ / „cenové moratorium“.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Mírnější regulační zásahy: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stanovení cenového stropu, umělé zpomalení cenového růstu snížením daně na určité klíčové komodity (např. potraviny), kontroly marží obchodů.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Škodlivý zásah = znemožňuje přirozené přizpůsobení cen reálným tržním relacím.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Zkušenosti s cenovými zásahy do cenotvorby: po uvolnění cen – rychlý růst,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který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vyrovnal předcházející cenovou stagnaci.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„Zmrazení cen“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podporuje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 na šedém či černém trhu.</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Deflátor HDP</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deflátoru jsou zahrnuty všechny statky a služby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vyprodukované v dané ekonomice za 1 rok, tzn. celý HDP</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ü"/>
              <a:defRPr/>
            </a:pPr>
            <a:endParaRPr lang="cs-CZ" altLang="cs-CZ" sz="2800" b="1" dirty="0"/>
          </a:p>
          <a:p>
            <a:pPr lvl="0" indent="-457200" fontAlgn="base">
              <a:spcBef>
                <a:spcPct val="20000"/>
              </a:spcBef>
              <a:spcAft>
                <a:spcPct val="0"/>
              </a:spcAft>
              <a:buClrTx/>
              <a:buSzPct val="80000"/>
              <a:buFont typeface="Wingdings" panose="05000000000000000000" pitchFamily="2" charset="2"/>
              <a:buChar char="ü"/>
              <a:defRPr/>
            </a:pPr>
            <a:r>
              <a:rPr lang="cs-CZ" altLang="cs-CZ" sz="2800" b="1" dirty="0"/>
              <a:t>Rozdíl mezi CPI a deflátorem HDP</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CPI zahrnuje jen vybraný  spotřební koš</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ale včetně dovážených výrobků,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deflátor</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zahrnuje všechny vyráběné statky v zemi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Koš statků v CPI je stejný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(aktualizace jen občas), v deflátoru HDP se každý rok mění.</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3" name="Obrázek 2"/>
          <p:cNvPicPr>
            <a:picLocks noChangeAspect="1"/>
          </p:cNvPicPr>
          <p:nvPr/>
        </p:nvPicPr>
        <p:blipFill>
          <a:blip r:embed="rId1"/>
          <a:stretch>
            <a:fillRect/>
          </a:stretch>
        </p:blipFill>
        <p:spPr>
          <a:xfrm>
            <a:off x="875581" y="1814452"/>
            <a:ext cx="6603488" cy="10835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err="1"/>
              <a:t>Laspeyresův</a:t>
            </a:r>
            <a:r>
              <a:rPr lang="cs-CZ" altLang="cs-CZ" sz="3600" b="1" dirty="0"/>
              <a:t>, </a:t>
            </a:r>
            <a:r>
              <a:rPr lang="cs-CZ" altLang="cs-CZ" sz="3600" b="1" dirty="0" err="1"/>
              <a:t>Paascheho</a:t>
            </a:r>
            <a:r>
              <a:rPr lang="cs-CZ" altLang="cs-CZ" sz="3600" b="1" dirty="0"/>
              <a:t>, </a:t>
            </a:r>
            <a:r>
              <a:rPr lang="cs-CZ" altLang="cs-CZ" sz="3600" b="1" dirty="0" err="1"/>
              <a:t>Fisherův</a:t>
            </a:r>
            <a:r>
              <a:rPr lang="cs-CZ" altLang="cs-CZ" sz="3600" b="1" dirty="0"/>
              <a:t> index  </a:t>
            </a:r>
            <a:endParaRPr lang="cs-CZ" sz="3600" b="1" dirty="0"/>
          </a:p>
        </p:txBody>
      </p:sp>
      <p:sp>
        <p:nvSpPr>
          <p:cNvPr id="98" name="Google Shape;98;p14"/>
          <p:cNvSpPr txBox="1">
            <a:spLocks noGrp="1"/>
          </p:cNvSpPr>
          <p:nvPr>
            <p:ph type="body" idx="1"/>
          </p:nvPr>
        </p:nvSpPr>
        <p:spPr>
          <a:xfrm>
            <a:off x="212651" y="1616045"/>
            <a:ext cx="8644269" cy="4888927"/>
          </a:xfrm>
          <a:prstGeom prst="rect">
            <a:avLst/>
          </a:prstGeom>
          <a:noFill/>
          <a:ln>
            <a:noFill/>
          </a:ln>
        </p:spPr>
        <p:txBody>
          <a:bodyPr spcFirstLastPara="1" wrap="square" lIns="91425" tIns="45700" rIns="91425" bIns="45700" anchor="t" anchorCtr="0">
            <a:normAutofit fontScale="92500" lnSpcReduction="10000"/>
          </a:bodyPr>
          <a:lstStyle/>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Laspeyresův</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měření vývoje cenové hladiny používán nejčastěji.</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Předmět kritiky: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nepředpokládá substituci spotřebních statků, jejichž cena v průběhu sledovaného období roste, statky levnějšími: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slabé místo indexu – racionálně chovající se domácnost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nespotřebováva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stejné množství daného statku při jakékoli ceně.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čitateli –  stejný spotřební koš (Q0)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fixován ve výchozím (základním) období – i se stejnými váhami v něm zastoupených produktů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nadhodnocuje cenový růst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opomíjí proces substituce zdražených statků statky levnějšími.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527859"/>
            <a:ext cx="8644269" cy="4857096"/>
          </a:xfrm>
          <a:prstGeom prst="rect">
            <a:avLst/>
          </a:prstGeom>
          <a:noFill/>
          <a:ln>
            <a:noFill/>
          </a:ln>
        </p:spPr>
        <p:txBody>
          <a:bodyPr spcFirstLastPara="1" wrap="square" lIns="91425" tIns="45700" rIns="91425" bIns="45700" anchor="t" anchorCtr="0">
            <a:normAutofit fontScale="77500" lnSpcReduction="20000"/>
          </a:bodyPr>
          <a:lstStyle/>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Částečně odstraňuje nevýhodu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indexu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Pracuje s aktualizovanými váhami spotřebních statků, s aktualizovaným spotřebním košem (Q1):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Vždy, když měříme změnu cenové hladiny, musíme znát aktuální strukturu spotřeby:</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velmi náročné a ve statistické praxi nákladné.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zcela neřeší slabé místo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ani v něm není proces substituce podchycen.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Fisherův</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statistický kompromis: průměr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indexu. Ve statistické praxi používán minimálně.</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4"/>
          <p:cNvPicPr>
            <a:picLocks noChangeAspect="1"/>
          </p:cNvPicPr>
          <p:nvPr/>
        </p:nvPicPr>
        <p:blipFill>
          <a:blip r:embed="rId1"/>
          <a:stretch>
            <a:fillRect/>
          </a:stretch>
        </p:blipFill>
        <p:spPr>
          <a:xfrm>
            <a:off x="4534785" y="2751882"/>
            <a:ext cx="3055717" cy="983848"/>
          </a:xfrm>
          <a:prstGeom prst="rect">
            <a:avLst/>
          </a:prstGeom>
        </p:spPr>
      </p:pic>
      <p:sp>
        <p:nvSpPr>
          <p:cNvPr id="8" name="Nadpis 1"/>
          <p:cNvSpPr>
            <a:spLocks noGrp="1"/>
          </p:cNvSpPr>
          <p:nvPr>
            <p:ph type="title"/>
          </p:nvPr>
        </p:nvSpPr>
        <p:spPr>
          <a:xfrm>
            <a:off x="457200" y="473045"/>
            <a:ext cx="8229600" cy="1143000"/>
          </a:xfrm>
        </p:spPr>
        <p:txBody>
          <a:bodyPr>
            <a:noAutofit/>
          </a:bodyPr>
          <a:lstStyle/>
          <a:p>
            <a:r>
              <a:rPr lang="cs-CZ" altLang="cs-CZ" sz="3600" b="1" dirty="0" err="1"/>
              <a:t>Laspeyresův</a:t>
            </a:r>
            <a:r>
              <a:rPr lang="cs-CZ" altLang="cs-CZ" sz="3600" b="1" dirty="0"/>
              <a:t>, </a:t>
            </a:r>
            <a:r>
              <a:rPr lang="cs-CZ" altLang="cs-CZ" sz="3600" b="1" dirty="0" err="1"/>
              <a:t>Paascheho</a:t>
            </a:r>
            <a:r>
              <a:rPr lang="cs-CZ" altLang="cs-CZ" sz="3600" b="1" dirty="0"/>
              <a:t>, </a:t>
            </a:r>
            <a:r>
              <a:rPr lang="cs-CZ" altLang="cs-CZ" sz="3600" b="1" dirty="0" err="1"/>
              <a:t>Fisherův</a:t>
            </a:r>
            <a:r>
              <a:rPr lang="cs-CZ" altLang="cs-CZ" sz="3600" b="1" dirty="0"/>
              <a:t> index  </a:t>
            </a:r>
            <a:endParaRPr lang="cs-CZ" sz="36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inflace - shrnutí</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vyjadřuje, jak rychle se zvyšovala cenová hladina:</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procentní změna cenového indexu za určité období: rozdíl cenového indexu běžného a základního období, dělený cenovým indexem základního období.</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Měří se pomocí cenových indexů:</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(CPI); Index cen výrobců (PPI) – promítá se do CPI; Deflátor HDP….</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6" name="Objekt 5"/>
          <p:cNvGraphicFramePr>
            <a:graphicFrameLocks noChangeAspect="1"/>
          </p:cNvGraphicFramePr>
          <p:nvPr/>
        </p:nvGraphicFramePr>
        <p:xfrm>
          <a:off x="457200" y="1588485"/>
          <a:ext cx="7933104" cy="946150"/>
        </p:xfrm>
        <a:graphic>
          <a:graphicData uri="http://schemas.openxmlformats.org/presentationml/2006/ole">
            <mc:AlternateContent xmlns:mc="http://schemas.openxmlformats.org/markup-compatibility/2006">
              <mc:Choice xmlns:v="urn:schemas-microsoft-com:vml" Requires="v">
                <p:oleObj spid="_x0000_s8275" name="Rastrový obrázek" r:id="rId1" imgW="4619625" imgH="419100" progId="Paint.Picture">
                  <p:embed/>
                </p:oleObj>
              </mc:Choice>
              <mc:Fallback>
                <p:oleObj name="Rastrový obrázek" r:id="rId1" imgW="4619625" imgH="419100" progId="Paint.Picture">
                  <p:embed/>
                  <p:pic>
                    <p:nvPicPr>
                      <p:cNvPr id="0" name="Objekt 5"/>
                      <p:cNvPicPr>
                        <a:picLocks noChangeAspect="1" noChangeArrowheads="1"/>
                      </p:cNvPicPr>
                      <p:nvPr/>
                    </p:nvPicPr>
                    <p:blipFill>
                      <a:blip r:embed="rId2"/>
                      <a:srcRect/>
                      <a:stretch>
                        <a:fillRect/>
                      </a:stretch>
                    </p:blipFill>
                    <p:spPr bwMode="auto">
                      <a:xfrm>
                        <a:off x="457200" y="1588485"/>
                        <a:ext cx="7933104" cy="946150"/>
                      </a:xfrm>
                      <a:prstGeom prst="rect">
                        <a:avLst/>
                      </a:prstGeom>
                      <a:noFill/>
                      <a:ln>
                        <a:noFill/>
                      </a:ln>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Index cen výrobců</a:t>
            </a:r>
            <a:br>
              <a:rPr lang="cs-CZ" altLang="cs-CZ" sz="3600" b="1" dirty="0"/>
            </a:br>
            <a:r>
              <a:rPr lang="cs-CZ" altLang="cs-CZ" sz="3600" b="1" dirty="0"/>
              <a:t>(PPI – </a:t>
            </a:r>
            <a:r>
              <a:rPr lang="cs-CZ" altLang="cs-CZ" sz="3600" b="1" dirty="0" err="1"/>
              <a:t>Producer</a:t>
            </a:r>
            <a:r>
              <a:rPr lang="cs-CZ" altLang="cs-CZ" sz="3600" b="1" dirty="0"/>
              <a:t> </a:t>
            </a:r>
            <a:r>
              <a:rPr lang="cs-CZ" altLang="cs-CZ" sz="3600" b="1" dirty="0" err="1"/>
              <a:t>Price</a:t>
            </a:r>
            <a:r>
              <a:rPr lang="cs-CZ" altLang="cs-CZ" sz="3600" b="1" dirty="0"/>
              <a:t> Index)</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92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výrobců (PPI –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Producer</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Price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označovaný jako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vstupů“.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Měří vývoj cen vstupů do výroby a slouží především k prognózování inflace.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Změny PPI – s určitým časovým zpožděním promítaný do CPI, naznačují budoucí vývoj CPI.</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Předpoklad: s určitým zpožděním (půlročním?), se vývoj cen výrobních vstupů promítne do vývoje cen finálních statků.</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Způsob výpočtu PPI – stejný jako u výpočtu CPI,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 rovnávané koše reprezentantů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neobsahují spotřební statky, nýbrž statky produktivní: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suroviny, energie, práci, polotovary…</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Příznivý vliv na ekonomiku: mírná inflace,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pozvolna rostou a tím vytvářejí motivy pro rozšíření produkce a nabídky práce.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Působí 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„vestavěný“ stimulační prvek: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chce-li si při cenovém růstu ekonomický subjekt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zachovat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reálný důchod, musí zvýšit kvantitu / kvalitu své ekonomické činnosti.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Jinak mu i při nezměněném nominálním důchodu reálný důchod klesne.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tomto smyslu: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mírná inflace = stimulační ekonomický faktor.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746154" cy="5076854"/>
          </a:xfrm>
          <a:prstGeom prst="rect">
            <a:avLst/>
          </a:prstGeom>
          <a:noFill/>
          <a:ln>
            <a:noFill/>
          </a:ln>
        </p:spPr>
        <p:txBody>
          <a:bodyPr spcFirstLastPara="1" wrap="square" lIns="91425" tIns="45700" rIns="91425" bIns="45700" anchor="t" anchorCtr="0">
            <a:normAutofit fontScale="62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Pádivá a hyperinflace – ekonomické a sociální zlo; </a:t>
            </a:r>
            <a:r>
              <a:rPr lang="cs-CZ" altLang="cs-CZ" sz="2800" b="1" dirty="0"/>
              <a:t>Důsledky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zdroj ekonomické i sociální nestability: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vnáší nejistotu do ekonomického rozhodování, zejména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investicích: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ztěžují odhad očekávané mezní efektivnosti investic; orientace na krátkodobé finanční investice.</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Zkracování časového horizontu, v němž se subjekty rozhodují: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nepředvídatelnost cenových změn jim znemožňuje výhled do vzdálenější ekonomické budoucnosti: Inflace brzdí uzavírání dlouhodobých obchodních a kooperačních smluv.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snižuje kvalitu informací zprostředkovaných v tržních ekonomikách cenovým systémem.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Signální funkce ceny – informování o vztahu poptávky a nabídky na trzích jednotlivých výrobních faktorů a produktů: narušována inflací: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zaměňují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cenové změny plynoucí ze změn v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obecné úrovni cen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změny v relativních cenách,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které jsou důsledkem změn v poptávce a nabídce jednotlivého statku: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výrobci mylně vnímají růst ceny statku, na jehož nabídce se podílejí,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 růst vyvolaný zvýšeným zájmem o tento statek a zvyšují výrobu.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fontAlgn="base">
              <a:spcBef>
                <a:spcPct val="20000"/>
              </a:spcBef>
              <a:spcAft>
                <a:spcPct val="0"/>
              </a:spcAft>
              <a:buClrTx/>
              <a:buSzPct val="80000"/>
              <a:buFont typeface="+mj-lt"/>
              <a:buAutoNum type="arabicPeriod" startAt="4"/>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Přerozdělení reálného národního důchodu.</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zpravidla nerostou u všech statků stejnoměrně – jejich relativní ceny se mění: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diferencují se REÁLNÉ PŘÍJMY VÝROBCŮ těchto statků i REÁLNÉ PŘÍNOSY jejich SPOTŘEBITELŮ.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Důvod redistribuce: domácnosti / firmy kupují rozdílné kombinace statků, vlastní rozdílná aktiva, prodávají rozdílné výrobní faktory (jejich služby), a rozdílné produkty.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Dopad inflace na jednotlivé ekonomické subjekty: závislý na rychlosti změn cen statků subjekty kupovaných a prodávaných.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Výsledek: kdo získává / ztrácí: závisí na konkrétním typu inflace jejím průběhu.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v"/>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Obecně: inflace méně poškozuje / prospívá subjektům s nejlepšími informacemi a největší schopností přizpůsobovat </a:t>
            </a:r>
            <a:r>
              <a:rPr lang="cs-CZ" altLang="cs-CZ" sz="1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své nominální příjmy vývoji cenové hladiny: </a:t>
            </a:r>
            <a:endParaRPr lang="cs-CZ" altLang="cs-CZ" sz="1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výhodná pro </a:t>
            </a: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příjemce pohyblivých příjmů</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ceny statků utvářeny tržně, bez prodlení se přizpůsobují obecnému cenovému vývoji.</a:t>
            </a: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inflaci </a:t>
            </a: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ztrácejí příjemci pevných (fixních) platů, důchodů</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veřejný sektor, učitelé, policisti, vojáci, úředníci.</a:t>
            </a: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Důchody v sociálním smyslu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důchody (penze) starobní, vdovské, sirotčí, invalidní atd.: Inflace probíhá průběžně, fixní platy, důchody – upravovány jednorázově se zpožděním.</a:t>
            </a: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Výrazné přerozdělovací procesy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závažné nepříznivé sociálně-psychologické důsledky ve společnosti, narušují vztahy mezi i společenskými skupinami, jež usilují o zvýšení cen a nominálních příjmů v zájmu zachování reálné hodnoty svých důchodů. </a:t>
            </a: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Nevyrovnaná inflace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tempo růstu cen u jednotlivých druhů výrobků a služeb se výrazně liší – zdroj obecně rozšířeného pocitu nejistoty, </a:t>
            </a: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Ø"/>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zjištění, že zvýšený nominální příjem neznamená žádnou dodatečnou kupní sílu – peněžní iluze. </a:t>
            </a: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4"/>
              <a:defRPr/>
            </a:pP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4"/>
              <a:defRPr/>
            </a:pP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iluze: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ztotožnění nominální veličiny s veličinami reálnými – chybné; Mohou podléhat </a:t>
            </a:r>
            <a:r>
              <a:rPr lang="pl-PL"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podnikatelé, manažeři, odboráři,spotřebitelé...(PC).</a:t>
            </a:r>
            <a:endParaRPr lang="pl-PL"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zeslabuje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schopnost peněz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plnit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úlohu uchovatele hodnoty, snižování míry úspor =&gt;pokles investic. </a:t>
            </a:r>
            <a:endPar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t>
            </a:r>
            <a:r>
              <a:rPr lang="cs-CZ" altLang="cs-CZ" sz="20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labilizuje</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měnové kurzy: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rozkmitaných měnových kurzů na dlouhodobé obchodním hospodářské smlouvy.</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„ošoupaných podrážek“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snaha domácností minimalizovat v době inflace hotovost.</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„změny jídelníčku“</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vyvolávány nutností vynakládat reálné zdroje na oznámení vyšších cen.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Osobní protiinflační strategie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únik zdrojů ze sféry produktivního užití: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nakup výrobků z cenných kovů, uměleckých děl, a nemovitosti –&gt;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neztrácejí vlivem inflace hodnotu;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nemovitostí – tendence růst rychleji než míra inflace.</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just" fontAlgn="base">
              <a:spcBef>
                <a:spcPct val="20000"/>
              </a:spcBef>
              <a:spcAft>
                <a:spcPct val="0"/>
              </a:spcAft>
              <a:buClrTx/>
              <a:buSzPct val="80000"/>
              <a:buNone/>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701749" y="240586"/>
            <a:ext cx="8229600" cy="1143000"/>
          </a:xfrm>
        </p:spPr>
        <p:txBody>
          <a:bodyPr>
            <a:noAutofit/>
          </a:bodyPr>
          <a:lstStyle/>
          <a:p>
            <a:r>
              <a:rPr lang="cs-CZ" altLang="cs-CZ" sz="3600" b="1" dirty="0"/>
              <a:t>Obecná příčina inflace</a:t>
            </a:r>
            <a:endParaRPr lang="cs-CZ" sz="3600" b="1" dirty="0"/>
          </a:p>
        </p:txBody>
      </p:sp>
      <p:sp>
        <p:nvSpPr>
          <p:cNvPr id="98" name="Google Shape;98;p14"/>
          <p:cNvSpPr txBox="1">
            <a:spLocks noGrp="1"/>
          </p:cNvSpPr>
          <p:nvPr>
            <p:ph type="body" idx="1"/>
          </p:nvPr>
        </p:nvSpPr>
        <p:spPr>
          <a:xfrm>
            <a:off x="212651" y="1315234"/>
            <a:ext cx="8644269" cy="4944890"/>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zásadě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monetární = peněžní jev,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vyvolaným tím, že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množství peněz v ekonomice roste rychleji než reálný produkt ekonomiky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Bezprostřední příčiny inflace = v různé době a na různých místech rozdílné, a proto rozlišujeme různé typy inflace:</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Primární impulzy – často nepeněžní povahy.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Koneckonců však v pozadí každé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především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peněz</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neboť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 ní,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ať již jsou bezprostřední inflační impulzy jakékoli, k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růstu obecné cenové úrovně nemůže dojít.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iluze: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ztotožnění nominální veličiny s veličinami reálnými – chybné; Mohou podléhat </a:t>
            </a:r>
            <a:r>
              <a:rPr lang="pl-PL"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podnikatelé, manažeři, odboráři,spotřebitelé...(PC).</a:t>
            </a:r>
            <a:endParaRPr lang="pl-PL"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zeslabuje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schopnost peněz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plnit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úlohu uchovatele hodnoty, snižování míry úspor =&gt;pokles investic. </a:t>
            </a:r>
            <a:endPar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t>
            </a:r>
            <a:r>
              <a:rPr lang="cs-CZ" altLang="cs-CZ" sz="20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labilizuje</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měnové kurzy: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rozkmitaných měnových kurzů na dlouhodobé obchodním hospodářské smlouvy.</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„ošoupaných podrážek“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snaha domácností minimalizovat v době inflace hotovost.</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„změny jídelníčku“</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vyvolávány nutností vynakládat reálné zdroje na oznámení vyšších cen. </a:t>
            </a: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Osobní protiinflační strategie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únik zdrojů ze sféry produktivního užití: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nakup výrobků z cenných kovů, uměleckých děl, a nemovitosti –&gt;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neztrácejí vlivem inflace hodnotu; </a:t>
            </a: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Ceny nemovitostí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tendence </a:t>
            </a: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rychleji než míra inflace.</a:t>
            </a:r>
            <a:endPar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0" lvl="0" indent="0" algn="just" fontAlgn="base">
              <a:spcBef>
                <a:spcPct val="20000"/>
              </a:spcBef>
              <a:spcAft>
                <a:spcPct val="0"/>
              </a:spcAft>
              <a:buClrTx/>
              <a:buSzPct val="80000"/>
              <a:buNone/>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835054"/>
          </a:xfrm>
        </p:spPr>
        <p:txBody>
          <a:bodyPr>
            <a:noAutofit/>
          </a:bodyPr>
          <a:lstStyle/>
          <a:p>
            <a:r>
              <a:rPr lang="cs-CZ" altLang="cs-CZ" sz="3600" b="1" dirty="0"/>
              <a:t>11. Inflační zdanění</a:t>
            </a:r>
            <a:endParaRPr lang="cs-CZ" sz="3600" b="1" dirty="0"/>
          </a:p>
        </p:txBody>
      </p:sp>
      <p:sp>
        <p:nvSpPr>
          <p:cNvPr id="98" name="Google Shape;98;p14"/>
          <p:cNvSpPr txBox="1">
            <a:spLocks noGrp="1"/>
          </p:cNvSpPr>
          <p:nvPr>
            <p:ph type="body" idx="1"/>
          </p:nvPr>
        </p:nvSpPr>
        <p:spPr>
          <a:xfrm>
            <a:off x="212651" y="1308100"/>
            <a:ext cx="8653557" cy="5309314"/>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Příjem státních rozpočtů plynoucí z inflačního růstu cen: </a:t>
            </a:r>
            <a:endPar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promítá se do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vyššího výběru nepřímých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zprostředkovaně i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přímých daní. </a:t>
            </a:r>
            <a:endPar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Vlády mohou dosahovat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lepších rozpočtových výsledků bez explicitního zvýšení daní: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dodatečné zdroje pro financování svých záměrů.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rostou i ceny statků nakupovaných vládou. </a:t>
            </a: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Další problematicky příznivý vliv inflace pro vládu –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snižování reálné hodnoty vládních dluhů: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usnadňuje jejich splácení.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stabilita – příznak hospodářského úspěchu.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Přesto případy inflace jako chtěného procesu, jímž se vlády snažily vyhnout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přímému zvýšení daní</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proto uvolnily cestu </a:t>
            </a:r>
            <a:r>
              <a:rPr lang="cs-CZ" altLang="cs-CZ" sz="2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inflacionistickým</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procesům.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jakožto podporovaný jev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REFLACE.</a:t>
            </a:r>
            <a:endParaRPr lang="cs-CZ" altLang="cs-CZ" sz="24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ZÁPADKY</a:t>
            </a:r>
            <a:endParaRPr lang="cs-CZ" sz="3600" b="1" dirty="0"/>
          </a:p>
        </p:txBody>
      </p:sp>
      <p:sp>
        <p:nvSpPr>
          <p:cNvPr id="98" name="Google Shape;98;p14"/>
          <p:cNvSpPr txBox="1">
            <a:spLocks noGrp="1"/>
          </p:cNvSpPr>
          <p:nvPr>
            <p:ph type="body" idx="1"/>
          </p:nvPr>
        </p:nvSpPr>
        <p:spPr>
          <a:xfrm>
            <a:off x="212651" y="1308101"/>
            <a:ext cx="8746154" cy="5032314"/>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cen řady komodit na trhu:</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elektronické zboží…;</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Rys ekonomického vývoje po 2. světové válce: trvalý růst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Tento trend – řada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SAMOTNÝ MECHANISMUS SOUDOBÝCH TRŽNÍCH EKONOMIK: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Oligopolní, monopolní, pozice firem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umožňuje do určité míry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administrativně stanovovat ceny.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Dominantní pozice oligopolů, síla odborů</a:t>
            </a:r>
            <a:r>
              <a:rPr lang="cs-CZ" altLang="cs-CZ" sz="2800"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vytvoření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silové tržní konstelace: obtížně prosadit pohyb ceny dolů.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růst nákladů reagují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ceny pružně svým růstem,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opačném směru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strnulejší,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 snížení nákladů klesají s neochotou.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této souvislosti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„teorie západky“: ceny se „zasekly“, zapadly.</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Protiinflační politika</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Monetární a fiskální restrikce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která nestimuluje růst AD popř. snižuje AD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inflačních očekávání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(důvěryhodná politika vlády a centrální banky)</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a mzdová regulace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(důchodová politika zaměřená na z</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mrazení růstu cen a mezd, stanovení limitů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růstu mezd v procentech ve vztahu k inflaci,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dobrovolné omezení růstu mezd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kolektivním vyjednávání aj.)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40586"/>
            <a:ext cx="8229600" cy="1143000"/>
          </a:xfrm>
        </p:spPr>
        <p:txBody>
          <a:bodyPr>
            <a:noAutofit/>
          </a:bodyPr>
          <a:lstStyle/>
          <a:p>
            <a:r>
              <a:rPr lang="cs-CZ" altLang="cs-CZ" sz="3600" b="1" dirty="0"/>
              <a:t>Cílování inflace</a:t>
            </a:r>
            <a:endParaRPr lang="cs-CZ" sz="3600" b="1" dirty="0"/>
          </a:p>
        </p:txBody>
      </p:sp>
      <p:sp>
        <p:nvSpPr>
          <p:cNvPr id="98" name="Google Shape;98;p14"/>
          <p:cNvSpPr txBox="1">
            <a:spLocks noGrp="1"/>
          </p:cNvSpPr>
          <p:nvPr>
            <p:ph type="body" idx="1"/>
          </p:nvPr>
        </p:nvSpPr>
        <p:spPr>
          <a:xfrm>
            <a:off x="212651" y="1180618"/>
            <a:ext cx="8644269" cy="5159797"/>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Hospodářsko-politická koncepce rozvinuta v souvislosti s protiinflační politikou CB:</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Typ monetární politiky, kdy CB stanoví pro ekonomiku jako inflační cíl určitý interval, v němž by se měla míra inflace v daném období pohybovat,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 následně svými monetárními nástroji usměrňuje ekonomiku k dosažení stanoveného cíle.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Současnost – mnoho zemí mimo inflační cíl i jeho toleranční pásmo.</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Překračování cíle – ztráta důvěryhodnosti protiinflační politiky CB</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důležitý zdroj makroekonomické stability.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Proměnlivé podmínky světového hospodářství: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lepší flexibilní než striktní cílování inflace?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…razantní zásahy proti vnějším šokům, zejména do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úrokových sazeb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–&gt; důsledky pro produkci a zaměstnanost…. sledovaný cíl: celé toleranční pásmo?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Snahy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dezinflaci, tzn. o snížení míry inflace.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Zpravidla spojena s dočasným oslabením ekonomické dynamiky (PC):</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vyžaduje záměrné snížení tlaků vyvolávajících růst cen = snížení AD, –&gt; oslabuje podněty k růstu produktu: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NÁKLADY DEZINFLACE.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Hodnocení účelnosti protiinflačních opatření: srovnání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nákladů dezinflace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přínosy ze zpomalení inflace pro růst produktu ekonomiky.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Picture 5"/>
          <p:cNvPicPr>
            <a:picLocks noChangeAspect="1"/>
          </p:cNvPicPr>
          <p:nvPr/>
        </p:nvPicPr>
        <p:blipFill>
          <a:blip r:embed="rId1"/>
          <a:stretch>
            <a:fillRect/>
          </a:stretch>
        </p:blipFill>
        <p:spPr>
          <a:xfrm>
            <a:off x="343039" y="1519472"/>
            <a:ext cx="4712204" cy="4917516"/>
          </a:xfrm>
          <a:prstGeom prst="rect">
            <a:avLst/>
          </a:prstGeom>
        </p:spPr>
      </p:pic>
      <p:sp>
        <p:nvSpPr>
          <p:cNvPr id="12" name="TextBox 11"/>
          <p:cNvSpPr txBox="1"/>
          <p:nvPr/>
        </p:nvSpPr>
        <p:spPr>
          <a:xfrm>
            <a:off x="4942390" y="1339046"/>
            <a:ext cx="3990373" cy="4228850"/>
          </a:xfrm>
          <a:prstGeom prst="rect">
            <a:avLst/>
          </a:prstGeom>
          <a:noFill/>
        </p:spPr>
        <p:txBody>
          <a:bodyPr wrap="square">
            <a:spAutoFit/>
          </a:bodyPr>
          <a:lstStyle/>
          <a:p>
            <a:pPr marL="342900" lvl="0" algn="just" fontAlgn="base">
              <a:spcBef>
                <a:spcPct val="20000"/>
              </a:spcBef>
              <a:spcAft>
                <a:spcPct val="0"/>
              </a:spcAft>
              <a:buClrTx/>
              <a:buSzPct val="80000"/>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Snaha o snížení míry inflace z úrovně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P0</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úroveň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P1</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vede ke snížení tempa růstu HDP z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Q0</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Q1;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až následně = postupný návrat k původní růstové linii.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685800" lvl="0" indent="-34290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Vyšrafovaná plocha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NÁKLADY DEZINFLACE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podobě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„obětovaného“ produktu. </a:t>
            </a:r>
            <a:endParaRPr lang="cs-CZ" altLang="cs-CZ" sz="2400"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Koeficient obětování (</a:t>
            </a: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sacrifice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ratio)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měření nákladů, které zpomalení inflace vyvolá:</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i="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počet procent ročního produktu ekonomiky – ztracena / obětována záměrným snižováním míry inflace o 1 %. </a:t>
            </a:r>
            <a:endParaRPr lang="cs-CZ" altLang="cs-CZ" sz="2800" b="1" i="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Praktická zkušenost se záměrnou dezinflací: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Stlačování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míry inflace nižší než 10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neefektivní: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dezinflace v podobě obětovaného produktu – relativně vysoké.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rychlejší než 10 %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příznivý vliv dezinflace na růst produktu.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v"/>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v"/>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Příliš rychlé stlačení míry inflace zpomaluje přirozené přizpůsobovací procesy v ekonomice.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cíle CB –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kladná hodnota:</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deflace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mezi cíle ekonomické politiky nepatří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Mírný cenový růst – vhodné tolerovat: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vytváří prostor pro přizpůsobování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relativních cen</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včetně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mezd, aktuálním tržním preferencím:</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aktualizace relativních cen – spíše růstem cen nově nebo silněji preferovaných statků než poklesem cen statků, jejichž pozice ve struktuře poptávky zeslábla.</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Down 2"/>
          <p:cNvSpPr/>
          <p:nvPr/>
        </p:nvSpPr>
        <p:spPr>
          <a:xfrm>
            <a:off x="7662441" y="2164466"/>
            <a:ext cx="810227" cy="7986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ekonomice dochází 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poklesu cenové hladiny,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čehož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zvyšuje kupní síla peněz.</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poklesu cenové hladiny:</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zlevnění produkce statků snížením výrobních nákladů:</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71500" indent="-571500" algn="just" fontAlgn="base">
              <a:spcBef>
                <a:spcPct val="20000"/>
              </a:spcBef>
              <a:spcAft>
                <a:spcPct val="0"/>
              </a:spcAft>
              <a:buClrTx/>
              <a:buSzPct val="80000"/>
              <a:buFont typeface="+mj-lt"/>
              <a:buAutoNum type="alphaU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zvýšením produktivity výrobních činitelů;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71500" indent="-571500" algn="just" fontAlgn="base">
              <a:spcBef>
                <a:spcPct val="20000"/>
              </a:spcBef>
              <a:spcAft>
                <a:spcPct val="0"/>
              </a:spcAft>
              <a:buClrTx/>
              <a:buSzPct val="80000"/>
              <a:buFont typeface="+mj-lt"/>
              <a:buAutoNum type="alphaU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poklesem cen výrobních vstupů: hlavně energetických, např. ropy a plynu.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Ad 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snížení cenové hladiny vlivem zvýšené produktivity ke, aniž klesá hladina důchodová – nebývá považována za hospodářsky nebezpečnou.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914400" y="243780"/>
            <a:ext cx="7942520" cy="1143000"/>
          </a:xfrm>
        </p:spPr>
        <p:txBody>
          <a:bodyPr>
            <a:noAutofit/>
          </a:bodyPr>
          <a:lstStyle/>
          <a:p>
            <a:r>
              <a:rPr lang="cs-CZ" altLang="cs-CZ" sz="3600" b="1" dirty="0"/>
              <a:t>Obecná příčina inflace</a:t>
            </a:r>
            <a:endParaRPr lang="cs-CZ" sz="3600" b="1" dirty="0"/>
          </a:p>
        </p:txBody>
      </p:sp>
      <p:sp>
        <p:nvSpPr>
          <p:cNvPr id="98" name="Google Shape;98;p14"/>
          <p:cNvSpPr txBox="1">
            <a:spLocks noGrp="1"/>
          </p:cNvSpPr>
          <p:nvPr>
            <p:ph type="body" idx="1"/>
          </p:nvPr>
        </p:nvSpPr>
        <p:spPr>
          <a:xfrm>
            <a:off x="212651" y="1315234"/>
            <a:ext cx="8644269" cy="4760252"/>
          </a:xfrm>
          <a:prstGeom prst="rect">
            <a:avLst/>
          </a:prstGeom>
          <a:noFill/>
          <a:ln>
            <a:noFill/>
          </a:ln>
        </p:spPr>
        <p:txBody>
          <a:bodyPr spcFirstLastPara="1" wrap="square" lIns="91425" tIns="45700" rIns="91425" bIns="45700" anchor="t" anchorCtr="0">
            <a:normAutofit lnSpcReduction="1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Závislost výše cenové hladiny na množství peněz v ekonomice = viz. ROVNICE SMĚNY: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Jestliže se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jednom segmentu ekonomiky vynakládá více peněz,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musí se jich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daném reálném produktu, při neměnné nabídce peněz a bez výraznější změny rychlosti jejich obratu vynakládat méně na jiném místě.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 průměrná cenová úroveň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pohybuje se v rámci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peněžního prostoru,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daného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nabídkou peněz</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1"/>
            <a:ext cx="8746154" cy="5032314"/>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Průvodní jevem nejvážnějších hospodářských krizí,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pokles – v počáteční fázi ekonomického zpomalení / propadu důsledkem poklesu AD ve vztahu k AS a nikoli příčinou této poruchy.</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Nedostatečná AD způsobena </a:t>
            </a:r>
            <a:r>
              <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restrikcí (snížením peněžní zásoby), příliš úspornou mzdovou politikou, snížením vládních výdajů, vysokou daňovou zátěží</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vede při dané AS k poklesu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cenové hladiny, k deflaci.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Krátkodobé hledisko – cenový pokles vyvolaný přesahem AS nad AD: může se jevit pozitivní.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Postupně – pokles produkce a investic a následně i zaměstnanosti, mezd, platů, důchodů.</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pokles způsobený přesahem AS nad AD zvyšuje opatrnost výrobců – obava, že klesající cena produkce neuhradí výrobní náklady.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Očekávání nízké rentability a ztrátovosti vede k oslabení výrobní a také obchodní činnosti.</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Mzdy většinou nepružné směrem dolů – fixovány smlouvami (kolektivními, individuálními).</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Vyplácení původní mzdy – urychlení procesu.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Omezování, ukončování ztrátové produkce:</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Popouštění zaměstnanců – snížení soukromé spotřeby (C):</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Klesá poptávka po výrobních vstupech, klesá zájem o investování: obava investorů, že investice budou při poklesu cenové hladiny ztrátové.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Veřejné instituce při útlumu soukromé ekonomiky – pokles daňových příjmů, snižují své výdajové záměry:</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počtu zaměstnanců veřejného sektoru a omezování veřejných investic – infrastrukturálních…</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0"/>
            <a:ext cx="8644269" cy="5076855"/>
          </a:xfrm>
          <a:prstGeom prst="rect">
            <a:avLst/>
          </a:prstGeom>
          <a:noFill/>
          <a:ln>
            <a:noFill/>
          </a:ln>
        </p:spPr>
        <p:txBody>
          <a:bodyPr spcFirstLastPara="1" wrap="square" lIns="91425" tIns="45700" rIns="91425" bIns="45700" anchor="t" anchorCtr="0">
            <a:normAutofit fontScale="92500" lnSpcReduction="20000"/>
          </a:bodyPr>
          <a:lstStyle/>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další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zeslabení AD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případně i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„roztočení“ deflační spirály.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Deflace po delší dobu – vstupují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psychické faktory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deflační očekávání – spojený pesimismus ohledně dalšího vývoje: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Pokles obecné cenové úrovně – demotivující pro investory ani pro výrobce – to jsou zaměstnavatelé pracovních sil.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Pokles mezd (mzda = cena) – demotivující pro pracovníky; obavy ze ztráty zaměstnání:</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posílení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opatrnostního motivu poptávky po penězích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spotřebitelé méně utrácejí ….„deflační past“.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Nevýhodnost pro dlužníky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výhodnost pro věřitele. </a:t>
            </a:r>
            <a:endPar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Nedávno hrozila DEFLACE, současnost – zvyšování MÍRY INFLACE. Příčiny: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Příliš uvolněná monetární a fiskální politika:</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původní cíl – obrana před deflací, vedla ke zvýšení peněžní zásoby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 </a:t>
            </a: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Fisherovy</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rovnice směny,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 vazby na růst reálného produktu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„Q“.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Nutně vzbudí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tlaky.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Proinflační účinky protideflační politiky – značné zpoždění – působením dezinflačních faktorů: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Samotná časová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zpoždění účinků intervenčních zásahů do ekonomiky.</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Zpomalení obratu peněz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rostoucích peněžních zůstatků obyvatelstva, firem;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Nízká / záporná úroková</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míra minimalizovala náklady držby.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Dezinflační vliv importu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relativně levného zboží vyráběného s nízkými mzdovými náklady ve východoasijských zemích, zejména v Číně; Oslabování tohoto vlivu zpomalujícího inflaci vlivem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výrazného růstu mezd v exportních zemích.</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Imigrace pracovníků</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 rozvojových, východoevropských zemí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pokles ceny práce – i výrobních nákladů.</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85000" lnSpcReduction="20000"/>
          </a:bodyPr>
          <a:lstStyle/>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 cen výrobních vstupů na světovém trhu (energie, pohonné hmoty, suroviny); Zvýšení cen přepravních služeb.</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 vysoký podíl importované inflace – souvisí s vysokou dovozní náročností ekonomiky; Převaha poptávky po práci nad nabídkou v některých segmentech trhu práce – stimuluje růst mezd i nákladů. Inflační faktor – také předstih růstu mezd před růstem produktivity.</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spotřebitelů: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snaha vynakládat peníze co nejdříve, dokud statky ještě více nezdraží. „Protiinflační“ nákupy inflaci dále posilují.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Expanzivní monetární politika Evropské centrální banky: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programy nákupů dluhopisů vlád i soukromých korporací; Důsledek: </a:t>
            </a: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nepřiměřený nárůst peněžní zásoby; Dlouhodobé udržování úrokové míry na mimořádně nízké úrovni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Účinky i na další ekonomiky.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298785" y="240587"/>
            <a:ext cx="5081286"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347241" y="1157469"/>
            <a:ext cx="8368496" cy="5069712"/>
          </a:xfrm>
          <a:prstGeom prst="rect">
            <a:avLst/>
          </a:prstGeom>
          <a:noFill/>
          <a:ln>
            <a:noFill/>
          </a:ln>
        </p:spPr>
        <p:txBody>
          <a:bodyPr spcFirstLastPara="1" wrap="square" lIns="91425" tIns="45700" rIns="91425" bIns="45700" anchor="t" anchorCtr="0">
            <a:noAutofit/>
          </a:bodyPr>
          <a:lstStyle/>
          <a:p>
            <a:pPr marL="514350" lvl="0" indent="-514350" algn="just" fontAlgn="base">
              <a:spcBef>
                <a:spcPct val="20000"/>
              </a:spcBef>
              <a:spcAft>
                <a:spcPct val="0"/>
              </a:spcAft>
              <a:buClrTx/>
              <a:buSzPct val="80000"/>
              <a:buFont typeface="+mj-lt"/>
              <a:buAutoNum type="arabicPeriod" startAt="5"/>
              <a:defRPr/>
            </a:pPr>
            <a:r>
              <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vývoj cen podporován průmětem důsledků koronavirové pandemie do ekonomiky. </a:t>
            </a:r>
            <a:endPar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endPar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Deficitní (dluhové) financování dotačních programů podporujících domácnosti a firmy. </a:t>
            </a:r>
            <a:endPar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udržení kupní síly spotřebitelů a podpora dopadem pandemie oslabených firem. Předpoklad: po odeznění krize budou firmy generovat výnosy i pro </a:t>
            </a:r>
            <a:r>
              <a:rPr lang="cs-CZ" altLang="cs-CZ" sz="16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financování v krizi vzniklého veřejného dluhu. </a:t>
            </a:r>
            <a:endParaRPr lang="cs-CZ" altLang="cs-CZ" sz="16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Efekt odložené spotřeby: restrikce ve sféře maloobchodu a služeb – omezení spotřebních výdajů domácnosti, a tím nahromadění nucených úspor. </a:t>
            </a: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 zrušení restrikcí – nahromaděné úspory uplatněny na trhu v situaci, kdy nabídková strana byla oslabena narušením odběratelsko-dodavatelských vazeb a přepravních služeb.  </a:t>
            </a: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podporován snahou firem kompenzovat ztráty z pandemického období jejich zahrnutím do současných cen. </a:t>
            </a: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Silná poptávka umožňuje firmám zvyšovat ceny rychleji, než rostou náklady jejich vstupů. </a:t>
            </a: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Silný akcelerační vliv na inflaci – </a:t>
            </a:r>
            <a:r>
              <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konflikt na Ukrajině, </a:t>
            </a:r>
            <a:endPar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včetně embargačních opatření. </a:t>
            </a: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 </a:t>
            </a:r>
            <a:r>
              <a:rPr lang="cs-CZ" altLang="cs-CZ" sz="16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nejdůležitější úkol hospodářské politiky = přerušení inflační spirály.  </a:t>
            </a:r>
            <a:endParaRPr lang="cs-CZ" altLang="cs-CZ" sz="16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5"/>
            <a:ext cx="8229600" cy="1143000"/>
          </a:xfrm>
        </p:spPr>
        <p:txBody>
          <a:bodyPr>
            <a:noAutofit/>
          </a:bodyPr>
          <a:lstStyle/>
          <a:p>
            <a:r>
              <a:rPr lang="cs-CZ" altLang="cs-CZ" sz="3600" b="1" dirty="0" err="1"/>
              <a:t>Phillipsova</a:t>
            </a:r>
            <a:r>
              <a:rPr lang="cs-CZ" altLang="cs-CZ" sz="3600" b="1" dirty="0"/>
              <a:t> křivka </a:t>
            </a:r>
            <a:endParaRPr lang="cs-CZ" sz="3600" b="1" dirty="0"/>
          </a:p>
        </p:txBody>
      </p:sp>
      <p:sp>
        <p:nvSpPr>
          <p:cNvPr id="98" name="Google Shape;98;p14"/>
          <p:cNvSpPr txBox="1">
            <a:spLocks noGrp="1"/>
          </p:cNvSpPr>
          <p:nvPr>
            <p:ph type="body" idx="1"/>
          </p:nvPr>
        </p:nvSpPr>
        <p:spPr>
          <a:xfrm>
            <a:off x="249865" y="1171515"/>
            <a:ext cx="8644269" cy="5168900"/>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Zachycuje vztah mezi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nezaměstnaností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Umožňuje zkoumat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inflačních očekávání na inflaci a nezaměstnanost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Prvotní interpretace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při nízkých mírách nezaměstnanosti vzniká na trhu práce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přetlak poptávky po práci: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vyvolává větší růst nominálních mezd a tím pádem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míry inflace;</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Tento vztah byl vnímán jako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dlouhodobý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domněnka, že existuje volba mezi těmito zly, tj. nezaměstnaností a inflací;</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Růst nominálních mezd by měl odpovídat růstu produktivity práce.</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2800" b="1" dirty="0"/>
              <a:t>Původní (mzdová) </a:t>
            </a:r>
            <a:r>
              <a:rPr lang="cs-CZ" altLang="cs-CZ" sz="2800" b="1" dirty="0" err="1"/>
              <a:t>Phillipsova</a:t>
            </a:r>
            <a:r>
              <a:rPr lang="cs-CZ" altLang="cs-CZ" sz="2800" b="1" dirty="0"/>
              <a:t> křivka</a:t>
            </a:r>
            <a:endParaRPr lang="cs-CZ" sz="2800" b="1" dirty="0"/>
          </a:p>
        </p:txBody>
      </p:sp>
      <p:sp>
        <p:nvSpPr>
          <p:cNvPr id="98" name="Google Shape;98;p14"/>
          <p:cNvSpPr txBox="1">
            <a:spLocks noGrp="1"/>
          </p:cNvSpPr>
          <p:nvPr>
            <p:ph type="body" idx="1"/>
          </p:nvPr>
        </p:nvSpPr>
        <p:spPr>
          <a:xfrm>
            <a:off x="249865" y="1562099"/>
            <a:ext cx="8644269" cy="4778315"/>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Původní (mzdová) </a:t>
            </a:r>
            <a:r>
              <a:rPr lang="cs-CZ" altLang="cs-CZ" sz="36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Phillipsova</a:t>
            </a: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křivka </a:t>
            </a:r>
            <a:r>
              <a:rPr lang="cs-CZ" altLang="cs-CZ" sz="3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zachycuje negativní </a:t>
            </a: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vztah mezi </a:t>
            </a:r>
            <a:r>
              <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mírou nezaměstnanosti (osa x)</a:t>
            </a:r>
            <a:r>
              <a:rPr lang="cs-CZ" altLang="cs-CZ" sz="3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mírou mzdové inflace (osa y);</a:t>
            </a:r>
            <a:endPar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Čím nižší je míra nezaměstnanosti, tím vyšší je míra mzdové inflace a opačně;</a:t>
            </a:r>
            <a:endPar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Nulová míra mzdové inflace = spojena s tzv. </a:t>
            </a:r>
            <a:r>
              <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přirozenou mírou nezaměstnanosti.</a:t>
            </a:r>
            <a:endPar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617538"/>
            <a:ext cx="9144000" cy="647700"/>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a:ln>
                  <a:noFill/>
                </a:ln>
                <a:effectLst/>
                <a:uLnTx/>
                <a:uFillTx/>
                <a:ea typeface="Consolas" panose="020B0609020204030204" pitchFamily="49" charset="0"/>
                <a:cs typeface="Calibri" panose="020F0502020204030204" pitchFamily="34" charset="0"/>
              </a:rPr>
              <a:t>Původní Phillipsova křivka</a:t>
            </a:r>
            <a:endParaRPr kumimoji="0" lang="cs-CZ" altLang="cs-CZ" sz="3600" b="1" i="0" u="none" strike="noStrike" kern="1200" cap="none" spc="0" normalizeH="0" baseline="0" noProof="0">
              <a:ln>
                <a:noFill/>
              </a:ln>
              <a:effectLst/>
              <a:uLnTx/>
              <a:uFillTx/>
              <a:ea typeface="Consolas" panose="020B0609020204030204" pitchFamily="49" charset="0"/>
              <a:cs typeface="Calibri" panose="020F0502020204030204" pitchFamily="34" charset="0"/>
            </a:endParaRPr>
          </a:p>
        </p:txBody>
      </p:sp>
      <p:sp>
        <p:nvSpPr>
          <p:cNvPr id="30723"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295" name="Freeform 7"/>
          <p:cNvSpPr/>
          <p:nvPr/>
        </p:nvSpPr>
        <p:spPr bwMode="auto">
          <a:xfrm>
            <a:off x="3422650" y="2779713"/>
            <a:ext cx="2438400" cy="2743200"/>
          </a:xfrm>
          <a:custGeom>
            <a:avLst/>
            <a:gdLst>
              <a:gd name="T0" fmla="*/ 0 w 1632"/>
              <a:gd name="T1" fmla="*/ 0 h 1776"/>
              <a:gd name="T2" fmla="*/ 2147483646 w 1632"/>
              <a:gd name="T3" fmla="*/ 2147483646 h 1776"/>
              <a:gd name="T4" fmla="*/ 2147483646 w 1632"/>
              <a:gd name="T5" fmla="*/ 2147483646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296" name="Text Box 8"/>
          <p:cNvSpPr txBox="1">
            <a:spLocks noChangeArrowheads="1"/>
          </p:cNvSpPr>
          <p:nvPr/>
        </p:nvSpPr>
        <p:spPr bwMode="auto">
          <a:xfrm>
            <a:off x="5676900" y="5522913"/>
            <a:ext cx="10668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PC</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nvGrpSpPr>
          <p:cNvPr id="12305" name="Group 17"/>
          <p:cNvGrpSpPr/>
          <p:nvPr/>
        </p:nvGrpSpPr>
        <p:grpSpPr bwMode="auto">
          <a:xfrm>
            <a:off x="323850" y="1341438"/>
            <a:ext cx="8496300" cy="4456112"/>
            <a:chOff x="-492" y="1488"/>
            <a:chExt cx="5352" cy="2807"/>
          </a:xfrm>
        </p:grpSpPr>
        <p:sp>
          <p:nvSpPr>
            <p:cNvPr id="30727" name="Text Box 5"/>
            <p:cNvSpPr txBox="1">
              <a:spLocks noChangeArrowheads="1"/>
            </p:cNvSpPr>
            <p:nvPr/>
          </p:nvSpPr>
          <p:spPr bwMode="auto">
            <a:xfrm>
              <a:off x="-492" y="1488"/>
              <a:ext cx="130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Změna nominální mzdy</a:t>
              </a:r>
              <a:endPar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0728" name="Text Box 6"/>
            <p:cNvSpPr txBox="1">
              <a:spLocks noChangeArrowheads="1"/>
            </p:cNvSpPr>
            <p:nvPr/>
          </p:nvSpPr>
          <p:spPr bwMode="auto">
            <a:xfrm>
              <a:off x="3552" y="3888"/>
              <a:ext cx="130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Míra nezaměstnanosti</a:t>
              </a:r>
              <a:endPar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0729" name="Group 10"/>
            <p:cNvGrpSpPr/>
            <p:nvPr/>
          </p:nvGrpSpPr>
          <p:grpSpPr bwMode="auto">
            <a:xfrm>
              <a:off x="711" y="1584"/>
              <a:ext cx="3033" cy="2305"/>
              <a:chOff x="711" y="1584"/>
              <a:chExt cx="3033" cy="2305"/>
            </a:xfrm>
          </p:grpSpPr>
          <p:sp>
            <p:nvSpPr>
              <p:cNvPr id="30730" name="Line 11"/>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0731" name="Freeform 12"/>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sp>
        <p:nvSpPr>
          <p:cNvPr id="1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305"/>
                                        </p:tgtEl>
                                        <p:attrNameLst>
                                          <p:attrName>style.visibility</p:attrName>
                                        </p:attrNameLst>
                                      </p:cBhvr>
                                      <p:to>
                                        <p:strVal val="visible"/>
                                      </p:to>
                                    </p:set>
                                    <p:animEffect transition="in" filter="wipe(down)">
                                      <p:cBhvr>
                                        <p:cTn id="7" dur="500"/>
                                        <p:tgtEl>
                                          <p:spTgt spid="123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295"/>
                                        </p:tgtEl>
                                        <p:attrNameLst>
                                          <p:attrName>style.visibility</p:attrName>
                                        </p:attrNameLst>
                                      </p:cBhvr>
                                      <p:to>
                                        <p:strVal val="visible"/>
                                      </p:to>
                                    </p:set>
                                    <p:animEffect transition="in" filter="wipe(up)">
                                      <p:cBhvr>
                                        <p:cTn id="12" dur="500"/>
                                        <p:tgtEl>
                                          <p:spTgt spid="12295"/>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2296"/>
                                        </p:tgtEl>
                                        <p:attrNameLst>
                                          <p:attrName>style.visibility</p:attrName>
                                        </p:attrNameLst>
                                      </p:cBhvr>
                                      <p:to>
                                        <p:strVal val="visible"/>
                                      </p:to>
                                    </p:set>
                                    <p:animEffect transition="in" filter="wipe(up)">
                                      <p:cBhvr>
                                        <p:cTn id="15"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Modifikovaná (cenová) </a:t>
            </a:r>
            <a:r>
              <a:rPr lang="cs-CZ" altLang="cs-CZ" sz="3600" b="1" dirty="0" err="1"/>
              <a:t>Phillipsova</a:t>
            </a:r>
            <a:r>
              <a:rPr lang="cs-CZ" altLang="cs-CZ" sz="3600" b="1" dirty="0"/>
              <a:t> křivka</a:t>
            </a:r>
            <a:endParaRPr lang="cs-CZ" sz="3600" b="1" dirty="0"/>
          </a:p>
        </p:txBody>
      </p:sp>
      <p:sp>
        <p:nvSpPr>
          <p:cNvPr id="98" name="Google Shape;98;p14"/>
          <p:cNvSpPr txBox="1">
            <a:spLocks noGrp="1"/>
          </p:cNvSpPr>
          <p:nvPr>
            <p:ph type="body" idx="1"/>
          </p:nvPr>
        </p:nvSpPr>
        <p:spPr>
          <a:xfrm>
            <a:off x="249865" y="1422401"/>
            <a:ext cx="8644269" cy="4918014"/>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Přirozená míra nezaměstnanosti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spojena se stabilní cenovou hladinou, s nulovou mírou inflace;</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růstu AD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(graf AD-AS) vzroste zaměstnanost,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klesne „u“ a roste míra inflace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Rovnováha je pouze krátkodobá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protože působí automatický mechanizmus, který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navrací „u“ na úroveň přirozené míry nezaměstnanosti (Y na úroveň Y*)</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míra inflace klesne na nulu.</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914400" y="243780"/>
            <a:ext cx="7942520" cy="1143000"/>
          </a:xfrm>
        </p:spPr>
        <p:txBody>
          <a:bodyPr>
            <a:noAutofit/>
          </a:bodyPr>
          <a:lstStyle/>
          <a:p>
            <a:r>
              <a:rPr lang="cs-CZ" altLang="cs-CZ" sz="3600" b="1" dirty="0"/>
              <a:t>Příčiny inflace</a:t>
            </a:r>
            <a:endParaRPr lang="cs-CZ" sz="3600" b="1" dirty="0"/>
          </a:p>
        </p:txBody>
      </p:sp>
      <p:sp>
        <p:nvSpPr>
          <p:cNvPr id="98" name="Google Shape;98;p14"/>
          <p:cNvSpPr txBox="1">
            <a:spLocks noGrp="1"/>
          </p:cNvSpPr>
          <p:nvPr>
            <p:ph type="body" idx="1"/>
          </p:nvPr>
        </p:nvSpPr>
        <p:spPr>
          <a:xfrm>
            <a:off x="212651" y="1315233"/>
            <a:ext cx="8729126" cy="5173490"/>
          </a:xfrm>
          <a:prstGeom prst="rect">
            <a:avLst/>
          </a:prstGeom>
          <a:noFill/>
          <a:ln>
            <a:noFill/>
          </a:ln>
        </p:spPr>
        <p:txBody>
          <a:bodyPr spcFirstLastPara="1" wrap="square" lIns="91425" tIns="45700" rIns="91425" bIns="45700" anchor="t" anchorCtr="0">
            <a:normAutofit fontScale="70000" lnSpcReduction="2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Obecné</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MONETÁRNÍ POZADÍ INFLACE;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iniciována řadou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faktorů (izolovaně/ve vzájemné kombinaci). </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q"/>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Faktory v úloze inflačních impulzů: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 financování ze státního rozpočtu,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nepřiměřená emise úvěrů,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převaha investic nad úsporami,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zdražení výrobních vstupů,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mezd rychlejší než růst produktivity,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monopolní / oligopolní struktura ekonomiky,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ekonomických subjektů,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devalvace,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silný příliv spekulativního kapitálu, tzv. horkých peněz, atd.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Faktory nevyvolávají inflaci automaticky: ekonomický kontext a monetární prostor v ekonomice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Adaptivní očekávání</a:t>
            </a:r>
            <a:endParaRPr lang="cs-CZ" sz="3600" b="1" dirty="0"/>
          </a:p>
        </p:txBody>
      </p:sp>
      <p:sp>
        <p:nvSpPr>
          <p:cNvPr id="98" name="Google Shape;98;p14"/>
          <p:cNvSpPr txBox="1">
            <a:spLocks noGrp="1"/>
          </p:cNvSpPr>
          <p:nvPr>
            <p:ph type="body" idx="1"/>
          </p:nvPr>
        </p:nvSpPr>
        <p:spPr>
          <a:xfrm>
            <a:off x="249865" y="1384300"/>
            <a:ext cx="8644269" cy="5233114"/>
          </a:xfrm>
          <a:prstGeom prst="rect">
            <a:avLst/>
          </a:prstGeom>
          <a:noFill/>
          <a:ln>
            <a:noFill/>
          </a:ln>
        </p:spPr>
        <p:txBody>
          <a:bodyPr spcFirstLastPara="1" wrap="square" lIns="91425" tIns="45700" rIns="91425" bIns="45700" anchor="t" anchorCtr="0">
            <a:normAutofit fontScale="850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Friedmanova</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koncepce adaptivních očekávání: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jakmile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zvýšená inflace určitou dobu trvá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ji začnou očekávat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i do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budoucna a začnou jí přizpůsobovat své chování</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se zabudovávají i do dlouhodobých kontraktů, což způsobí, že se očekávaná inflace přeměňuje v inflaci skutečnou.</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Adaptivní očekávání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vycházejí pouze z </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minulé zkušenosti.</a:t>
            </a:r>
            <a:endPar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se poučují z minulých chyb a na jejich základě opravují své odhady budoucnosti. </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algn="just"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Slabina této koncepce: předpoklad, že lidé nejsou schopni utvářet přesná očekávání. </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algn="just"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Koncepce adaptivních očekávání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nevylučuje existenci systematické chyby </a:t>
            </a:r>
            <a:endPar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Racionální očekávání</a:t>
            </a:r>
            <a:endParaRPr lang="cs-CZ" sz="3600" b="1" dirty="0"/>
          </a:p>
        </p:txBody>
      </p:sp>
      <p:sp>
        <p:nvSpPr>
          <p:cNvPr id="98" name="Google Shape;98;p14"/>
          <p:cNvSpPr txBox="1">
            <a:spLocks noGrp="1"/>
          </p:cNvSpPr>
          <p:nvPr>
            <p:ph type="body" idx="1"/>
          </p:nvPr>
        </p:nvSpPr>
        <p:spPr>
          <a:xfrm>
            <a:off x="249865" y="1245800"/>
            <a:ext cx="8644269" cy="5233114"/>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Tyto nedostatky překonává koncepce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racionálních očekávání</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Hypotéza racionálních očekávání: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berou při svém rozhodování v úvahu všechny dostupné relevantní informace. </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netvoří svá očekávání pouze na základě minulých zkušeností, nýbrž sledují i odhady předpokládaného hospodářského vývoje, vývoj na finančních i komoditních trzích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ropa), výroky politiků bankéřů či ekonomů atd.</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Hypotéza předpokládá, že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lidé chovají cílevědomě nejen při maximalizaci užitku, ale i při shromažďování a zpracování informací</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jsou racionální v tom smyslu, že se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snaží jednat vždy nejlepším možným způsobem</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err="1"/>
              <a:t>Friedman-Phelpsova</a:t>
            </a:r>
            <a:r>
              <a:rPr lang="cs-CZ" altLang="cs-CZ" sz="3600" b="1" dirty="0"/>
              <a:t> verze PC</a:t>
            </a:r>
            <a:endParaRPr lang="cs-CZ" sz="3600" b="1" dirty="0"/>
          </a:p>
        </p:txBody>
      </p:sp>
      <p:sp>
        <p:nvSpPr>
          <p:cNvPr id="98" name="Google Shape;98;p14"/>
          <p:cNvSpPr txBox="1">
            <a:spLocks noGrp="1"/>
          </p:cNvSpPr>
          <p:nvPr>
            <p:ph type="body" idx="1"/>
          </p:nvPr>
        </p:nvSpPr>
        <p:spPr>
          <a:xfrm>
            <a:off x="249865" y="1498600"/>
            <a:ext cx="8644269" cy="4980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Friedman</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zavedl pojem přirozené míry nezaměstnanosti</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Rozšířili </a:t>
            </a:r>
            <a:r>
              <a:rPr lang="cs-CZ" altLang="cs-CZ" sz="34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Phillipsovu</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křivku o další předpoklady</a:t>
            </a:r>
            <a:endPar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 </a:t>
            </a:r>
            <a:r>
              <a:rPr lang="cs-CZ" altLang="cs-CZ" sz="3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Phillipsovy</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křivky zahrnul </a:t>
            </a:r>
            <a:r>
              <a:rPr lang="cs-CZ" altLang="cs-CZ" sz="30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adaptivní inflační očekávání</a:t>
            </a:r>
            <a:endParaRPr lang="cs-CZ" altLang="cs-CZ" sz="30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800100" lvl="1"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Vychází z toho z toho, že vláda nebo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CB</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realizují expanzivní HP, protože chtějí pomocí zvýšení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snížit míru nezaměstnanosti.</a:t>
            </a:r>
            <a:endPar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39/52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5843" name="Group 22"/>
          <p:cNvGrpSpPr/>
          <p:nvPr/>
        </p:nvGrpSpPr>
        <p:grpSpPr bwMode="auto">
          <a:xfrm>
            <a:off x="685800" y="2362200"/>
            <a:ext cx="5562600" cy="4329113"/>
            <a:chOff x="432" y="1488"/>
            <a:chExt cx="3504" cy="2727"/>
          </a:xfrm>
        </p:grpSpPr>
        <p:sp>
          <p:nvSpPr>
            <p:cNvPr id="35868"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9"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5870" name="Group 7"/>
            <p:cNvGrpSpPr/>
            <p:nvPr/>
          </p:nvGrpSpPr>
          <p:grpSpPr bwMode="auto">
            <a:xfrm>
              <a:off x="711" y="1584"/>
              <a:ext cx="3033" cy="2305"/>
              <a:chOff x="711" y="1584"/>
              <a:chExt cx="3033" cy="2305"/>
            </a:xfrm>
          </p:grpSpPr>
          <p:sp>
            <p:nvSpPr>
              <p:cNvPr id="35871"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72"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35866"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7"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grpSp>
        <p:nvGrpSpPr>
          <p:cNvPr id="28695" name="Group 23"/>
          <p:cNvGrpSpPr/>
          <p:nvPr/>
        </p:nvGrpSpPr>
        <p:grpSpPr bwMode="auto">
          <a:xfrm>
            <a:off x="1295400" y="2971800"/>
            <a:ext cx="4933950" cy="2741613"/>
            <a:chOff x="1200" y="1632"/>
            <a:chExt cx="2357" cy="1920"/>
          </a:xfrm>
        </p:grpSpPr>
        <p:sp>
          <p:nvSpPr>
            <p:cNvPr id="35864"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5865"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35862"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3"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35851" name="Text Box 2"/>
          <p:cNvSpPr txBox="1">
            <a:spLocks noChangeArrowheads="1"/>
          </p:cNvSpPr>
          <p:nvPr/>
        </p:nvSpPr>
        <p:spPr bwMode="auto">
          <a:xfrm>
            <a:off x="0" y="569119"/>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poptávkou</a:t>
            </a:r>
            <a:endPar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6" name="Group 24"/>
          <p:cNvGrpSpPr/>
          <p:nvPr/>
        </p:nvGrpSpPr>
        <p:grpSpPr bwMode="auto">
          <a:xfrm>
            <a:off x="2725738" y="2057400"/>
            <a:ext cx="4419600" cy="2652713"/>
            <a:chOff x="1200" y="1680"/>
            <a:chExt cx="2784" cy="1671"/>
          </a:xfrm>
        </p:grpSpPr>
        <p:sp>
          <p:nvSpPr>
            <p:cNvPr id="35860"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1"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Poptávková inflace</a:t>
            </a:r>
            <a:endParaRPr lang="cs-CZ" sz="3600" b="1" dirty="0"/>
          </a:p>
        </p:txBody>
      </p:sp>
      <p:sp>
        <p:nvSpPr>
          <p:cNvPr id="98" name="Google Shape;98;p14"/>
          <p:cNvSpPr txBox="1">
            <a:spLocks noGrp="1"/>
          </p:cNvSpPr>
          <p:nvPr>
            <p:ph type="body" idx="1"/>
          </p:nvPr>
        </p:nvSpPr>
        <p:spPr>
          <a:xfrm>
            <a:off x="249865" y="1231900"/>
            <a:ext cx="8644269" cy="5247014"/>
          </a:xfrm>
          <a:prstGeom prst="rect">
            <a:avLst/>
          </a:prstGeom>
          <a:noFill/>
          <a:ln>
            <a:noFill/>
          </a:ln>
        </p:spPr>
        <p:txBody>
          <a:bodyPr spcFirstLastPara="1" wrap="square" lIns="91425" tIns="45700" rIns="91425" bIns="45700" anchor="t" anchorCtr="0">
            <a:normAutofit/>
          </a:bodyPr>
          <a:lstStyle/>
          <a:p>
            <a:r>
              <a:rPr lang="cs-CZ" sz="2400" b="1" dirty="0"/>
              <a:t>Poptávková inflace</a:t>
            </a:r>
            <a:r>
              <a:rPr lang="cs-CZ" sz="2400" dirty="0"/>
              <a:t> (inflace tažená poptávkou) = tento typ inflace je </a:t>
            </a:r>
            <a:r>
              <a:rPr lang="cs-CZ" sz="2400" b="1" dirty="0"/>
              <a:t>vyvoláván převahou agregátní poptávky nad agregátní nabídkou</a:t>
            </a:r>
            <a:r>
              <a:rPr lang="cs-CZ" sz="2400" dirty="0"/>
              <a:t>. </a:t>
            </a:r>
            <a:endParaRPr lang="cs-CZ" sz="2400" dirty="0"/>
          </a:p>
          <a:p>
            <a:r>
              <a:rPr lang="cs-CZ" sz="2400" dirty="0"/>
              <a:t>Můžeme ji charakterizovat jako stav, kdy </a:t>
            </a:r>
            <a:r>
              <a:rPr lang="cs-CZ" sz="2400" b="1" dirty="0"/>
              <a:t>domácnosti, firmy, vláda a zahraniční subjekty chtějí spotřebovávat větší produkt, než jaký při stálých cenách ekonomika vytváří. </a:t>
            </a:r>
            <a:endParaRPr lang="cs-CZ" sz="24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86"/>
          <p:cNvGrpSpPr/>
          <p:nvPr/>
        </p:nvGrpSpPr>
        <p:grpSpPr>
          <a:xfrm>
            <a:off x="1099964" y="3569900"/>
            <a:ext cx="4551536" cy="2632015"/>
            <a:chOff x="0" y="0"/>
            <a:chExt cx="3314700" cy="2057400"/>
          </a:xfrm>
        </p:grpSpPr>
        <p:sp>
          <p:nvSpPr>
            <p:cNvPr id="6" name="Obdélník 5"/>
            <p:cNvSpPr/>
            <p:nvPr/>
          </p:nvSpPr>
          <p:spPr>
            <a:xfrm>
              <a:off x="0" y="0"/>
              <a:ext cx="3314700" cy="2057400"/>
            </a:xfrm>
            <a:prstGeom prst="rect">
              <a:avLst/>
            </a:prstGeom>
            <a:noFill/>
            <a:ln>
              <a:noFill/>
            </a:ln>
          </p:spPr>
        </p:sp>
        <p:cxnSp>
          <p:nvCxnSpPr>
            <p:cNvPr id="7" name="Line 75"/>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76"/>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77"/>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0" name="Arc 78"/>
            <p:cNvSpPr/>
            <p:nvPr/>
          </p:nvSpPr>
          <p:spPr bwMode="auto">
            <a:xfrm flipH="1" flipV="1">
              <a:off x="9144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1" name="Arc 79"/>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cxnSp>
          <p:nvCxnSpPr>
            <p:cNvPr id="12" name="Line 80"/>
            <p:cNvCxnSpPr>
              <a:cxnSpLocks noChangeShapeType="1"/>
            </p:cNvCxnSpPr>
            <p:nvPr/>
          </p:nvCxnSpPr>
          <p:spPr bwMode="auto">
            <a:xfrm flipV="1">
              <a:off x="1371600" y="342900"/>
              <a:ext cx="0"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3" name="Freeform 81"/>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4" name="Freeform 82"/>
            <p:cNvSpPr/>
            <p:nvPr/>
          </p:nvSpPr>
          <p:spPr bwMode="auto">
            <a:xfrm>
              <a:off x="442913" y="1385888"/>
              <a:ext cx="1133475" cy="15875"/>
            </a:xfrm>
            <a:custGeom>
              <a:avLst/>
              <a:gdLst>
                <a:gd name="T0" fmla="*/ 1785 w 1785"/>
                <a:gd name="T1" fmla="*/ 0 h 25"/>
                <a:gd name="T2" fmla="*/ 0 w 1785"/>
                <a:gd name="T3" fmla="*/ 15 h 25"/>
              </a:gdLst>
              <a:ahLst/>
              <a:cxnLst>
                <a:cxn ang="0">
                  <a:pos x="T0" y="T1"/>
                </a:cxn>
                <a:cxn ang="0">
                  <a:pos x="T2" y="T3"/>
                </a:cxn>
              </a:cxnLst>
              <a:rect l="0" t="0" r="r" b="b"/>
              <a:pathLst>
                <a:path w="1785" h="25">
                  <a:moveTo>
                    <a:pt x="1785" y="0"/>
                  </a:moveTo>
                  <a:cubicBezTo>
                    <a:pt x="800" y="25"/>
                    <a:pt x="1395" y="15"/>
                    <a:pt x="0" y="15"/>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cxnSp>
          <p:nvCxnSpPr>
            <p:cNvPr id="15" name="Line 83"/>
            <p:cNvCxnSpPr>
              <a:cxnSpLocks noChangeShapeType="1"/>
            </p:cNvCxnSpPr>
            <p:nvPr/>
          </p:nvCxnSpPr>
          <p:spPr bwMode="auto">
            <a:xfrm>
              <a:off x="1371600" y="1371600"/>
              <a:ext cx="228600" cy="0"/>
            </a:xfrm>
            <a:prstGeom prst="line">
              <a:avLst/>
            </a:prstGeom>
            <a:noFill/>
            <a:ln w="25400">
              <a:solidFill>
                <a:srgbClr val="FF0000"/>
              </a:solidFill>
              <a:round/>
              <a:headEnd type="arrow" w="sm" len="sm"/>
              <a:tailEnd type="arrow" w="sm" len="sm"/>
            </a:ln>
            <a:extLst>
              <a:ext uri="{909E8E84-426E-40DD-AFC4-6F175D3DCCD1}">
                <a14:hiddenFill xmlns:a14="http://schemas.microsoft.com/office/drawing/2010/main">
                  <a:noFill/>
                </a14:hiddenFill>
              </a:ext>
            </a:extLst>
          </p:spPr>
        </p:cxnSp>
        <p:cxnSp>
          <p:nvCxnSpPr>
            <p:cNvPr id="16" name="Line 84"/>
            <p:cNvCxnSpPr>
              <a:cxnSpLocks noChangeShapeType="1"/>
            </p:cNvCxnSpPr>
            <p:nvPr/>
          </p:nvCxnSpPr>
          <p:spPr bwMode="auto">
            <a:xfrm>
              <a:off x="16002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17" name="Text Box 85"/>
            <p:cNvSpPr txBox="1">
              <a:spLocks noChangeArrowheads="1"/>
            </p:cNvSpPr>
            <p:nvPr/>
          </p:nvSpPr>
          <p:spPr bwMode="auto">
            <a:xfrm>
              <a:off x="12573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LRAS</a:t>
              </a:r>
              <a:endParaRPr lang="cs-CZ" sz="2400">
                <a:effectLst/>
                <a:latin typeface="Times New Roman" panose="02020603050405020304" pitchFamily="18" charset="0"/>
                <a:ea typeface="Times New Roman" panose="02020603050405020304" pitchFamily="18" charset="0"/>
              </a:endParaRPr>
            </a:p>
          </p:txBody>
        </p:sp>
        <p:sp>
          <p:nvSpPr>
            <p:cNvPr id="18" name="Text Box 86"/>
            <p:cNvSpPr txBox="1">
              <a:spLocks noChangeArrowheads="1"/>
            </p:cNvSpPr>
            <p:nvPr/>
          </p:nvSpPr>
          <p:spPr bwMode="auto">
            <a:xfrm>
              <a:off x="1943100" y="3429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SRAS</a:t>
              </a:r>
              <a:endParaRPr lang="cs-CZ" sz="2400">
                <a:effectLst/>
                <a:latin typeface="Times New Roman" panose="02020603050405020304" pitchFamily="18" charset="0"/>
                <a:ea typeface="Times New Roman" panose="02020603050405020304" pitchFamily="18" charset="0"/>
              </a:endParaRPr>
            </a:p>
          </p:txBody>
        </p:sp>
        <p:sp>
          <p:nvSpPr>
            <p:cNvPr id="19" name="Text Box 87"/>
            <p:cNvSpPr txBox="1">
              <a:spLocks noChangeArrowheads="1"/>
            </p:cNvSpPr>
            <p:nvPr/>
          </p:nvSpPr>
          <p:spPr bwMode="auto">
            <a:xfrm>
              <a:off x="1943100" y="1371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AD</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0" name="Text Box 88"/>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AD</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1" name="Text Box 89"/>
            <p:cNvSpPr txBox="1">
              <a:spLocks noChangeArrowheads="1"/>
            </p:cNvSpPr>
            <p:nvPr/>
          </p:nvSpPr>
          <p:spPr bwMode="auto">
            <a:xfrm>
              <a:off x="11430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2" name="Text Box 90"/>
            <p:cNvSpPr txBox="1">
              <a:spLocks noChangeArrowheads="1"/>
            </p:cNvSpPr>
            <p:nvPr/>
          </p:nvSpPr>
          <p:spPr bwMode="auto">
            <a:xfrm>
              <a:off x="13716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3" name="Text Box 91"/>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P</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4" name="Text Box 92"/>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P</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5" name="Text Box 93"/>
            <p:cNvSpPr txBox="1">
              <a:spLocks noChangeArrowheads="1"/>
            </p:cNvSpPr>
            <p:nvPr/>
          </p:nvSpPr>
          <p:spPr bwMode="auto">
            <a:xfrm>
              <a:off x="1600200" y="1257300"/>
              <a:ext cx="1714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solidFill>
                    <a:srgbClr val="FF0000"/>
                  </a:solidFill>
                  <a:effectLst/>
                  <a:latin typeface="Times New Roman" panose="02020603050405020304" pitchFamily="18" charset="0"/>
                  <a:ea typeface="Times New Roman" panose="02020603050405020304" pitchFamily="18" charset="0"/>
                </a:rPr>
                <a:t> inflační mezera</a:t>
              </a:r>
              <a:endParaRPr lang="cs-CZ" sz="2400">
                <a:effectLst/>
                <a:latin typeface="Times New Roman" panose="02020603050405020304" pitchFamily="18" charset="0"/>
                <a:ea typeface="Times New Roman" panose="02020603050405020304" pitchFamily="18" charset="0"/>
              </a:endParaRPr>
            </a:p>
          </p:txBody>
        </p:sp>
        <p:cxnSp>
          <p:nvCxnSpPr>
            <p:cNvPr id="26" name="Line 94"/>
            <p:cNvCxnSpPr>
              <a:cxnSpLocks noChangeShapeType="1"/>
            </p:cNvCxnSpPr>
            <p:nvPr/>
          </p:nvCxnSpPr>
          <p:spPr bwMode="auto">
            <a:xfrm flipV="1">
              <a:off x="114300" y="1257300"/>
              <a:ext cx="0" cy="45720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sp>
          <p:nvSpPr>
            <p:cNvPr id="27" name="Text Box 95"/>
            <p:cNvSpPr txBox="1">
              <a:spLocks noChangeArrowheads="1"/>
            </p:cNvSpPr>
            <p:nvPr/>
          </p:nvSpPr>
          <p:spPr bwMode="auto">
            <a:xfrm>
              <a:off x="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dirty="0">
                  <a:effectLst/>
                  <a:latin typeface="Times New Roman" panose="02020603050405020304" pitchFamily="18" charset="0"/>
                  <a:ea typeface="Times New Roman" panose="02020603050405020304" pitchFamily="18" charset="0"/>
                </a:rPr>
                <a:t>      P</a:t>
              </a:r>
              <a:endParaRPr lang="cs-CZ" sz="2400" dirty="0">
                <a:effectLst/>
                <a:latin typeface="Times New Roman" panose="02020603050405020304" pitchFamily="18" charset="0"/>
                <a:ea typeface="Times New Roman" panose="02020603050405020304" pitchFamily="18" charset="0"/>
              </a:endParaRPr>
            </a:p>
          </p:txBody>
        </p:sp>
        <p:sp>
          <p:nvSpPr>
            <p:cNvPr id="28" name="Text Box 96"/>
            <p:cNvSpPr txBox="1">
              <a:spLocks noChangeArrowheads="1"/>
            </p:cNvSpPr>
            <p:nvPr/>
          </p:nvSpPr>
          <p:spPr bwMode="auto">
            <a:xfrm>
              <a:off x="20574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endParaRPr lang="cs-CZ" sz="2400">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a:latin typeface="Calibri" panose="020F0502020204030204" pitchFamily="34" charset="0"/>
                <a:ea typeface="Consolas" panose="020B0609020204030204" pitchFamily="49" charset="0"/>
                <a:cs typeface="Calibri" panose="020F0502020204030204" pitchFamily="34" charset="0"/>
              </a:rPr>
              <a:t>Friedman-Phelpsova verze PC</a:t>
            </a:r>
            <a:endParaRPr lang="cs-CZ" altLang="cs-CZ" sz="4000" b="1">
              <a:latin typeface="Calibri" panose="020F0502020204030204" pitchFamily="34" charset="0"/>
              <a:ea typeface="Consolas" panose="020B0609020204030204" pitchFamily="49" charset="0"/>
              <a:cs typeface="Calibri" panose="020F0502020204030204" pitchFamily="34" charset="0"/>
            </a:endParaRPr>
          </a:p>
        </p:txBody>
      </p:sp>
      <p:sp>
        <p:nvSpPr>
          <p:cNvPr id="197635" name="Rectangle 3"/>
          <p:cNvSpPr>
            <a:spLocks noGrp="1"/>
          </p:cNvSpPr>
          <p:nvPr>
            <p:ph type="body" idx="1"/>
          </p:nvPr>
        </p:nvSpPr>
        <p:spPr>
          <a:xfrm>
            <a:off x="0" y="1289050"/>
            <a:ext cx="5087938" cy="5568950"/>
          </a:xfrm>
        </p:spPr>
        <p:txBody>
          <a:bodyPr/>
          <a:lstStyle/>
          <a:p>
            <a:pPr eaLnBrk="1" hangingPunct="1">
              <a:lnSpc>
                <a:spcPct val="80000"/>
              </a:lnSpc>
            </a:pPr>
            <a:r>
              <a:rPr lang="cs-CZ" altLang="cs-CZ" sz="1800" dirty="0"/>
              <a:t>Snížení nezaměstnanosti vyvolá vzestup inflace (na 2%) – z výchozího bodu </a:t>
            </a:r>
            <a:r>
              <a:rPr lang="cs-CZ" altLang="cs-CZ" sz="1800" b="1" dirty="0"/>
              <a:t>A</a:t>
            </a:r>
            <a:r>
              <a:rPr lang="cs-CZ" altLang="cs-CZ" sz="1800" dirty="0"/>
              <a:t> se dostáváme do bodu </a:t>
            </a:r>
            <a:r>
              <a:rPr lang="cs-CZ" altLang="cs-CZ" sz="1800" b="1" dirty="0"/>
              <a:t>B</a:t>
            </a:r>
            <a:endParaRPr lang="cs-CZ" altLang="cs-CZ" sz="1800" dirty="0"/>
          </a:p>
          <a:p>
            <a:pPr eaLnBrk="1" hangingPunct="1">
              <a:lnSpc>
                <a:spcPct val="80000"/>
              </a:lnSpc>
            </a:pPr>
            <a:r>
              <a:rPr lang="cs-CZ" altLang="cs-CZ" sz="1800" dirty="0"/>
              <a:t>Podle modelu zaměstnavatelé mají </a:t>
            </a:r>
            <a:r>
              <a:rPr lang="cs-CZ" altLang="cs-CZ" sz="1800" dirty="0" err="1"/>
              <a:t>info</a:t>
            </a:r>
            <a:r>
              <a:rPr lang="cs-CZ" altLang="cs-CZ" sz="1800" dirty="0"/>
              <a:t> o vývoji cenové hladiny, ale zaměstnanci ne </a:t>
            </a:r>
            <a:r>
              <a:rPr lang="cs-CZ" altLang="cs-CZ" sz="1800" dirty="0">
                <a:sym typeface="Symbol" panose="05050102010706020507" pitchFamily="18" charset="2"/>
              </a:rPr>
              <a:t></a:t>
            </a:r>
            <a:r>
              <a:rPr lang="cs-CZ" altLang="cs-CZ" sz="1800" dirty="0"/>
              <a:t> když vláda zvýší </a:t>
            </a:r>
            <a:r>
              <a:rPr lang="cs-CZ" altLang="cs-CZ" sz="1800" b="1" dirty="0"/>
              <a:t>AD</a:t>
            </a:r>
            <a:r>
              <a:rPr lang="cs-CZ" altLang="cs-CZ" sz="1800" dirty="0"/>
              <a:t> tlačí to na růst </a:t>
            </a:r>
            <a:r>
              <a:rPr lang="cs-CZ" altLang="cs-CZ" sz="1800" b="1" dirty="0"/>
              <a:t>P </a:t>
            </a:r>
            <a:r>
              <a:rPr lang="cs-CZ" altLang="cs-CZ" sz="1800" dirty="0">
                <a:sym typeface="Symbol" panose="05050102010706020507" pitchFamily="18" charset="2"/>
              </a:rPr>
              <a:t></a:t>
            </a:r>
            <a:r>
              <a:rPr lang="cs-CZ" altLang="cs-CZ" sz="1800" dirty="0"/>
              <a:t> rostou také nominální mzdy, ale pomaleji než </a:t>
            </a:r>
            <a:r>
              <a:rPr lang="cs-CZ" altLang="cs-CZ" sz="1800" b="1" dirty="0"/>
              <a:t>P </a:t>
            </a:r>
            <a:r>
              <a:rPr lang="cs-CZ" altLang="cs-CZ" sz="1800" dirty="0">
                <a:sym typeface="Symbol" panose="05050102010706020507" pitchFamily="18" charset="2"/>
              </a:rPr>
              <a:t></a:t>
            </a:r>
            <a:r>
              <a:rPr lang="cs-CZ" altLang="cs-CZ" sz="1800" dirty="0"/>
              <a:t> zaměstnanci, kteří o růstu </a:t>
            </a:r>
            <a:r>
              <a:rPr lang="cs-CZ" altLang="cs-CZ" sz="1800" b="1" dirty="0"/>
              <a:t>P</a:t>
            </a:r>
            <a:r>
              <a:rPr lang="cs-CZ" altLang="cs-CZ" sz="1800" dirty="0"/>
              <a:t> nevědí a vidí jen své rostoucí mzdy podléhají peněžní iluzi a tak zvyšují nabídku práce </a:t>
            </a:r>
            <a:r>
              <a:rPr lang="cs-CZ" altLang="cs-CZ" sz="1800" dirty="0">
                <a:sym typeface="Symbol" panose="05050102010706020507" pitchFamily="18" charset="2"/>
              </a:rPr>
              <a:t></a:t>
            </a:r>
            <a:r>
              <a:rPr lang="cs-CZ" altLang="cs-CZ" sz="1800" dirty="0"/>
              <a:t> takže se snižuje </a:t>
            </a:r>
            <a:r>
              <a:rPr lang="cs-CZ" altLang="cs-CZ" sz="1800" b="1" dirty="0"/>
              <a:t>u</a:t>
            </a:r>
            <a:r>
              <a:rPr lang="cs-CZ" altLang="cs-CZ" sz="1800" dirty="0"/>
              <a:t> (posun z bodu </a:t>
            </a:r>
            <a:r>
              <a:rPr lang="cs-CZ" altLang="cs-CZ" sz="1800" b="1" dirty="0"/>
              <a:t>A</a:t>
            </a:r>
            <a:r>
              <a:rPr lang="cs-CZ" altLang="cs-CZ" sz="1800" dirty="0"/>
              <a:t> do </a:t>
            </a:r>
            <a:r>
              <a:rPr lang="cs-CZ" altLang="cs-CZ" sz="1800" b="1" dirty="0"/>
              <a:t>B</a:t>
            </a:r>
            <a:r>
              <a:rPr lang="cs-CZ" altLang="cs-CZ" sz="1800" dirty="0"/>
              <a:t>) </a:t>
            </a:r>
            <a:r>
              <a:rPr lang="cs-CZ" altLang="cs-CZ" sz="1800" dirty="0">
                <a:sym typeface="Symbol" panose="05050102010706020507" pitchFamily="18" charset="2"/>
              </a:rPr>
              <a:t></a:t>
            </a:r>
            <a:r>
              <a:rPr lang="cs-CZ" altLang="cs-CZ" sz="1800" dirty="0"/>
              <a:t> v delším časovém horizontu si to zaměstnanci uvědomí, prohlédnou tu iluzi a chtějí vykompenzovat růst </a:t>
            </a:r>
            <a:r>
              <a:rPr lang="cs-CZ" altLang="cs-CZ" sz="1800" b="1" dirty="0"/>
              <a:t>P</a:t>
            </a:r>
            <a:r>
              <a:rPr lang="cs-CZ" altLang="cs-CZ" sz="1800" dirty="0"/>
              <a:t> růstem mezd </a:t>
            </a:r>
            <a:r>
              <a:rPr lang="cs-CZ" altLang="cs-CZ" sz="1800" dirty="0">
                <a:sym typeface="Symbol" panose="05050102010706020507" pitchFamily="18" charset="2"/>
              </a:rPr>
              <a:t></a:t>
            </a:r>
            <a:r>
              <a:rPr lang="cs-CZ" altLang="cs-CZ" sz="1800" dirty="0"/>
              <a:t> reálná mzdová úroveň se vrací na svou výchozí hodnotu </a:t>
            </a:r>
            <a:r>
              <a:rPr lang="cs-CZ" altLang="cs-CZ" sz="1800" dirty="0">
                <a:sym typeface="Symbol" panose="05050102010706020507" pitchFamily="18" charset="2"/>
              </a:rPr>
              <a:t></a:t>
            </a:r>
            <a:r>
              <a:rPr lang="cs-CZ" altLang="cs-CZ" sz="1800" dirty="0"/>
              <a:t> zaměstnavatelé budou snižovat poptávku po práci na původní úroveň (posun z bodu </a:t>
            </a:r>
            <a:r>
              <a:rPr lang="cs-CZ" altLang="cs-CZ" sz="1800" b="1" dirty="0"/>
              <a:t>B</a:t>
            </a:r>
            <a:r>
              <a:rPr lang="cs-CZ" altLang="cs-CZ" sz="1800" dirty="0"/>
              <a:t> do </a:t>
            </a:r>
            <a:r>
              <a:rPr lang="cs-CZ" altLang="cs-CZ" sz="1800" b="1" dirty="0"/>
              <a:t>C</a:t>
            </a:r>
            <a:r>
              <a:rPr lang="cs-CZ" altLang="cs-CZ" sz="1800" dirty="0"/>
              <a:t>) nezaměstnanost se bude vracet zpět, ale už </a:t>
            </a:r>
            <a:r>
              <a:rPr lang="cs-CZ" altLang="cs-CZ" sz="1800" b="1" dirty="0"/>
              <a:t>při zvýšené cenové hladině!!!</a:t>
            </a:r>
            <a:endParaRPr lang="cs-CZ" altLang="cs-CZ" sz="1800" dirty="0"/>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par>
                          <p:cTn id="59" fill="hold">
                            <p:stCondLst>
                              <p:cond delay="4500"/>
                            </p:stCondLst>
                            <p:childTnLst>
                              <p:par>
                                <p:cTn id="60" presetID="9" presetClass="entr" presetSubtype="0" fill="hold" grpId="0" nodeType="afterEffect">
                                  <p:stCondLst>
                                    <p:cond delay="0"/>
                                  </p:stCondLst>
                                  <p:childTnLst>
                                    <p:set>
                                      <p:cBhvr>
                                        <p:cTn id="61" dur="1" fill="hold">
                                          <p:stCondLst>
                                            <p:cond delay="0"/>
                                          </p:stCondLst>
                                        </p:cTn>
                                        <p:tgtEl>
                                          <p:spTgt spid="197635">
                                            <p:txEl>
                                              <p:pRg st="0" end="0"/>
                                            </p:txEl>
                                          </p:spTgt>
                                        </p:tgtEl>
                                        <p:attrNameLst>
                                          <p:attrName>style.visibility</p:attrName>
                                        </p:attrNameLst>
                                      </p:cBhvr>
                                      <p:to>
                                        <p:strVal val="visible"/>
                                      </p:to>
                                    </p:set>
                                    <p:animEffect transition="in" filter="dissolve">
                                      <p:cBhvr>
                                        <p:cTn id="62" dur="500"/>
                                        <p:tgtEl>
                                          <p:spTgt spid="197635">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97635">
                                            <p:txEl>
                                              <p:pRg st="1" end="1"/>
                                            </p:txEl>
                                          </p:spTgt>
                                        </p:tgtEl>
                                        <p:attrNameLst>
                                          <p:attrName>style.visibility</p:attrName>
                                        </p:attrNameLst>
                                      </p:cBhvr>
                                      <p:to>
                                        <p:strVal val="visible"/>
                                      </p:to>
                                    </p:set>
                                    <p:animEffect transition="in" filter="dissolve">
                                      <p:cBhvr>
                                        <p:cTn id="67" dur="500"/>
                                        <p:tgtEl>
                                          <p:spTgt spid="197635">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97671"/>
                                        </p:tgtEl>
                                        <p:attrNameLst>
                                          <p:attrName>style.visibility</p:attrName>
                                        </p:attrNameLst>
                                      </p:cBhvr>
                                      <p:to>
                                        <p:strVal val="visible"/>
                                      </p:to>
                                    </p:set>
                                    <p:animEffect transition="in" filter="wipe(left)">
                                      <p:cBhvr>
                                        <p:cTn id="72" dur="1000"/>
                                        <p:tgtEl>
                                          <p:spTgt spid="197671"/>
                                        </p:tgtEl>
                                      </p:cBhvr>
                                    </p:animEffect>
                                  </p:childTnLst>
                                </p:cTn>
                              </p:par>
                            </p:childTnLst>
                          </p:cTn>
                        </p:par>
                        <p:par>
                          <p:cTn id="73" fill="hold">
                            <p:stCondLst>
                              <p:cond delay="1000"/>
                            </p:stCondLst>
                            <p:childTnLst>
                              <p:par>
                                <p:cTn id="74" presetID="0" presetClass="path" presetSubtype="0" accel="50000" decel="50000" fill="hold" grpId="2" nodeType="afterEffect">
                                  <p:stCondLst>
                                    <p:cond delay="0"/>
                                  </p:stCondLst>
                                  <p:childTnLst>
                                    <p:animMotion origin="layout" path="M -0.18403 -0.13611 L -0.0007 -0.13472 " pathEditMode="relative" rAng="0" ptsTypes="AA">
                                      <p:cBhvr>
                                        <p:cTn id="75" dur="2000" fill="hold"/>
                                        <p:tgtEl>
                                          <p:spTgt spid="197674"/>
                                        </p:tgtEl>
                                        <p:attrNameLst>
                                          <p:attrName>ppt_x</p:attrName>
                                          <p:attrName>ppt_y</p:attrName>
                                        </p:attrNameLst>
                                      </p:cBhvr>
                                      <p:rCtr x="9167" y="69"/>
                                    </p:animMotion>
                                  </p:childTnLst>
                                </p:cTn>
                              </p:par>
                            </p:childTnLst>
                          </p:cTn>
                        </p:par>
                        <p:par>
                          <p:cTn id="76" fill="hold">
                            <p:stCondLst>
                              <p:cond delay="3000"/>
                            </p:stCondLst>
                            <p:childTnLst>
                              <p:par>
                                <p:cTn id="77" presetID="9" presetClass="entr" presetSubtype="0" fill="hold" grpId="0" nodeType="afterEffect">
                                  <p:stCondLst>
                                    <p:cond delay="0"/>
                                  </p:stCondLst>
                                  <p:childTnLst>
                                    <p:set>
                                      <p:cBhvr>
                                        <p:cTn id="78" dur="1" fill="hold">
                                          <p:stCondLst>
                                            <p:cond delay="0"/>
                                          </p:stCondLst>
                                        </p:cTn>
                                        <p:tgtEl>
                                          <p:spTgt spid="197659"/>
                                        </p:tgtEl>
                                        <p:attrNameLst>
                                          <p:attrName>style.visibility</p:attrName>
                                        </p:attrNameLst>
                                      </p:cBhvr>
                                      <p:to>
                                        <p:strVal val="visible"/>
                                      </p:to>
                                    </p:set>
                                    <p:animEffect transition="in" filter="dissolve">
                                      <p:cBhvr>
                                        <p:cTn id="79" dur="500"/>
                                        <p:tgtEl>
                                          <p:spTgt spid="197659"/>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197650"/>
                                        </p:tgtEl>
                                        <p:attrNameLst>
                                          <p:attrName>style.visibility</p:attrName>
                                        </p:attrNameLst>
                                      </p:cBhvr>
                                      <p:to>
                                        <p:strVal val="visible"/>
                                      </p:to>
                                    </p:set>
                                    <p:animEffect transition="in" filter="dissolve">
                                      <p:cBhvr>
                                        <p:cTn id="84" dur="500"/>
                                        <p:tgtEl>
                                          <p:spTgt spid="197650"/>
                                        </p:tgtEl>
                                      </p:cBhvr>
                                    </p:animEffect>
                                  </p:childTnLst>
                                </p:cTn>
                              </p:par>
                            </p:childTnLst>
                          </p:cTn>
                        </p:par>
                      </p:childTnLst>
                    </p:cTn>
                  </p:par>
                  <p:par>
                    <p:cTn id="85" fill="hold">
                      <p:stCondLst>
                        <p:cond delay="indefinite"/>
                      </p:stCondLst>
                      <p:childTnLst>
                        <p:par>
                          <p:cTn id="86" fill="hold">
                            <p:stCondLst>
                              <p:cond delay="0"/>
                            </p:stCondLst>
                            <p:childTnLst>
                              <p:par>
                                <p:cTn id="87" presetID="9" presetClass="exit" presetSubtype="0" fill="hold" grpId="1" nodeType="clickEffect">
                                  <p:stCondLst>
                                    <p:cond delay="0"/>
                                  </p:stCondLst>
                                  <p:childTnLst>
                                    <p:animEffect transition="out" filter="dissolve">
                                      <p:cBhvr>
                                        <p:cTn id="88" dur="500"/>
                                        <p:tgtEl>
                                          <p:spTgt spid="197635">
                                            <p:txEl>
                                              <p:pRg st="0" end="0"/>
                                            </p:txEl>
                                          </p:spTgt>
                                        </p:tgtEl>
                                      </p:cBhvr>
                                    </p:animEffect>
                                    <p:set>
                                      <p:cBhvr>
                                        <p:cTn id="89" dur="1" fill="hold">
                                          <p:stCondLst>
                                            <p:cond delay="499"/>
                                          </p:stCondLst>
                                        </p:cTn>
                                        <p:tgtEl>
                                          <p:spTgt spid="197635">
                                            <p:txEl>
                                              <p:pRg st="0" end="0"/>
                                            </p:txEl>
                                          </p:spTgt>
                                        </p:tgtEl>
                                        <p:attrNameLst>
                                          <p:attrName>style.visibility</p:attrName>
                                        </p:attrNameLst>
                                      </p:cBhvr>
                                      <p:to>
                                        <p:strVal val="hidden"/>
                                      </p:to>
                                    </p:set>
                                  </p:childTnLst>
                                </p:cTn>
                              </p:par>
                            </p:childTnLst>
                          </p:cTn>
                        </p:par>
                        <p:par>
                          <p:cTn id="90" fill="hold">
                            <p:stCondLst>
                              <p:cond delay="500"/>
                            </p:stCondLst>
                            <p:childTnLst>
                              <p:par>
                                <p:cTn id="91" presetID="9" presetClass="exit" presetSubtype="0" fill="hold" grpId="1" nodeType="afterEffect">
                                  <p:stCondLst>
                                    <p:cond delay="0"/>
                                  </p:stCondLst>
                                  <p:childTnLst>
                                    <p:animEffect transition="out" filter="dissolve">
                                      <p:cBhvr>
                                        <p:cTn id="92" dur="500"/>
                                        <p:tgtEl>
                                          <p:spTgt spid="197635">
                                            <p:txEl>
                                              <p:pRg st="1" end="1"/>
                                            </p:txEl>
                                          </p:spTgt>
                                        </p:tgtEl>
                                      </p:cBhvr>
                                    </p:animEffect>
                                    <p:set>
                                      <p:cBhvr>
                                        <p:cTn id="93" dur="1" fill="hold">
                                          <p:stCondLst>
                                            <p:cond delay="499"/>
                                          </p:stCondLst>
                                        </p:cTn>
                                        <p:tgtEl>
                                          <p:spTgt spid="197635">
                                            <p:txEl>
                                              <p:pRg st="1" end="1"/>
                                            </p:txEl>
                                          </p:spTgt>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23" presetClass="emph" presetSubtype="0" fill="hold" grpId="1" nodeType="clickEffect">
                                  <p:stCondLst>
                                    <p:cond delay="0"/>
                                  </p:stCondLst>
                                  <p:childTnLst>
                                    <p:animClr clrSpc="hsl" dir="cw">
                                      <p:cBhvr override="childStyle">
                                        <p:cTn id="97" dur="500" fill="hold"/>
                                        <p:tgtEl>
                                          <p:spTgt spid="197647"/>
                                        </p:tgtEl>
                                        <p:attrNameLst>
                                          <p:attrName>style.color</p:attrName>
                                        </p:attrNameLst>
                                      </p:cBhvr>
                                      <p:by>
                                        <p:hsl h="10842353" s="0" l="0"/>
                                      </p:by>
                                    </p:animClr>
                                    <p:animClr clrSpc="hsl" dir="cw">
                                      <p:cBhvr>
                                        <p:cTn id="98" dur="500" fill="hold"/>
                                        <p:tgtEl>
                                          <p:spTgt spid="197647"/>
                                        </p:tgtEl>
                                        <p:attrNameLst>
                                          <p:attrName>fillcolor</p:attrName>
                                        </p:attrNameLst>
                                      </p:cBhvr>
                                      <p:by>
                                        <p:hsl h="10842353" s="0" l="0"/>
                                      </p:by>
                                    </p:animClr>
                                    <p:animClr clrSpc="hsl" dir="cw">
                                      <p:cBhvr>
                                        <p:cTn id="99" dur="500" fill="hold"/>
                                        <p:tgtEl>
                                          <p:spTgt spid="197647"/>
                                        </p:tgtEl>
                                        <p:attrNameLst>
                                          <p:attrName>stroke.color</p:attrName>
                                        </p:attrNameLst>
                                      </p:cBhvr>
                                      <p:by>
                                        <p:hsl h="10842353" s="0" l="0"/>
                                      </p:by>
                                    </p:animClr>
                                    <p:set>
                                      <p:cBhvr>
                                        <p:cTn id="100" dur="500" fill="hold"/>
                                        <p:tgtEl>
                                          <p:spTgt spid="197647"/>
                                        </p:tgtEl>
                                        <p:attrNameLst>
                                          <p:attrName>fill.type</p:attrName>
                                        </p:attrNameLst>
                                      </p:cBhvr>
                                      <p:to>
                                        <p:strVal val="solid"/>
                                      </p:to>
                                    </p:set>
                                  </p:childTnLst>
                                </p:cTn>
                              </p:par>
                            </p:childTnLst>
                          </p:cTn>
                        </p:par>
                        <p:par>
                          <p:cTn id="101" fill="hold">
                            <p:stCondLst>
                              <p:cond delay="500"/>
                            </p:stCondLst>
                            <p:childTnLst>
                              <p:par>
                                <p:cTn id="102" presetID="22" presetClass="entr" presetSubtype="4" fill="hold" grpId="0" nodeType="afterEffect">
                                  <p:stCondLst>
                                    <p:cond delay="0"/>
                                  </p:stCondLst>
                                  <p:childTnLst>
                                    <p:set>
                                      <p:cBhvr>
                                        <p:cTn id="103" dur="1" fill="hold">
                                          <p:stCondLst>
                                            <p:cond delay="0"/>
                                          </p:stCondLst>
                                        </p:cTn>
                                        <p:tgtEl>
                                          <p:spTgt spid="197676"/>
                                        </p:tgtEl>
                                        <p:attrNameLst>
                                          <p:attrName>style.visibility</p:attrName>
                                        </p:attrNameLst>
                                      </p:cBhvr>
                                      <p:to>
                                        <p:strVal val="visible"/>
                                      </p:to>
                                    </p:set>
                                    <p:animEffect transition="in" filter="wipe(down)">
                                      <p:cBhvr>
                                        <p:cTn id="104" dur="1000"/>
                                        <p:tgtEl>
                                          <p:spTgt spid="197676"/>
                                        </p:tgtEl>
                                      </p:cBhvr>
                                    </p:animEffect>
                                  </p:childTnLst>
                                </p:cTn>
                              </p:par>
                            </p:childTnLst>
                          </p:cTn>
                        </p:par>
                      </p:childTnLst>
                    </p:cTn>
                  </p:par>
                  <p:par>
                    <p:cTn id="105" fill="hold">
                      <p:stCondLst>
                        <p:cond delay="indefinite"/>
                      </p:stCondLst>
                      <p:childTnLst>
                        <p:par>
                          <p:cTn id="106" fill="hold">
                            <p:stCondLst>
                              <p:cond delay="0"/>
                            </p:stCondLst>
                            <p:childTnLst>
                              <p:par>
                                <p:cTn id="107"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108" dur="3000" fill="hold"/>
                                        <p:tgtEl>
                                          <p:spTgt spid="197674"/>
                                        </p:tgtEl>
                                        <p:attrNameLst>
                                          <p:attrName>ppt_x</p:attrName>
                                          <p:attrName>ppt_y</p:attrName>
                                        </p:attrNameLst>
                                      </p:cBhvr>
                                    </p:animMotion>
                                  </p:childTnLst>
                                </p:cTn>
                              </p:par>
                              <p:par>
                                <p:cTn id="109" presetID="22" presetClass="entr" presetSubtype="4" fill="hold" grpId="0" nodeType="withEffect">
                                  <p:stCondLst>
                                    <p:cond delay="0"/>
                                  </p:stCondLst>
                                  <p:childTnLst>
                                    <p:set>
                                      <p:cBhvr>
                                        <p:cTn id="110" dur="1" fill="hold">
                                          <p:stCondLst>
                                            <p:cond delay="0"/>
                                          </p:stCondLst>
                                        </p:cTn>
                                        <p:tgtEl>
                                          <p:spTgt spid="197669"/>
                                        </p:tgtEl>
                                        <p:attrNameLst>
                                          <p:attrName>style.visibility</p:attrName>
                                        </p:attrNameLst>
                                      </p:cBhvr>
                                      <p:to>
                                        <p:strVal val="visible"/>
                                      </p:to>
                                    </p:set>
                                    <p:animEffect transition="in" filter="wipe(down)">
                                      <p:cBhvr>
                                        <p:cTn id="111" dur="3000"/>
                                        <p:tgtEl>
                                          <p:spTgt spid="197669"/>
                                        </p:tgtEl>
                                      </p:cBhvr>
                                    </p:animEffect>
                                  </p:childTnLst>
                                </p:cTn>
                              </p:par>
                            </p:childTnLst>
                          </p:cTn>
                        </p:par>
                        <p:par>
                          <p:cTn id="112" fill="hold">
                            <p:stCondLst>
                              <p:cond delay="3000"/>
                            </p:stCondLst>
                            <p:childTnLst>
                              <p:par>
                                <p:cTn id="113" presetID="9" presetClass="entr" presetSubtype="0" fill="hold" grpId="0" nodeType="afterEffect">
                                  <p:stCondLst>
                                    <p:cond delay="0"/>
                                  </p:stCondLst>
                                  <p:childTnLst>
                                    <p:set>
                                      <p:cBhvr>
                                        <p:cTn id="114" dur="1" fill="hold">
                                          <p:stCondLst>
                                            <p:cond delay="0"/>
                                          </p:stCondLst>
                                        </p:cTn>
                                        <p:tgtEl>
                                          <p:spTgt spid="197662"/>
                                        </p:tgtEl>
                                        <p:attrNameLst>
                                          <p:attrName>style.visibility</p:attrName>
                                        </p:attrNameLst>
                                      </p:cBhvr>
                                      <p:to>
                                        <p:strVal val="visible"/>
                                      </p:to>
                                    </p:set>
                                    <p:animEffect transition="in" filter="dissolve">
                                      <p:cBhvr>
                                        <p:cTn id="115" dur="500"/>
                                        <p:tgtEl>
                                          <p:spTgt spid="197662"/>
                                        </p:tgtEl>
                                      </p:cBhvr>
                                    </p:animEffect>
                                  </p:childTnLst>
                                </p:cTn>
                              </p:par>
                              <p:par>
                                <p:cTn id="116" presetID="9" presetClass="entr" presetSubtype="0" fill="hold" grpId="0" nodeType="withEffect">
                                  <p:stCondLst>
                                    <p:cond delay="0"/>
                                  </p:stCondLst>
                                  <p:childTnLst>
                                    <p:set>
                                      <p:cBhvr>
                                        <p:cTn id="117" dur="1" fill="hold">
                                          <p:stCondLst>
                                            <p:cond delay="0"/>
                                          </p:stCondLst>
                                        </p:cTn>
                                        <p:tgtEl>
                                          <p:spTgt spid="197668"/>
                                        </p:tgtEl>
                                        <p:attrNameLst>
                                          <p:attrName>style.visibility</p:attrName>
                                        </p:attrNameLst>
                                      </p:cBhvr>
                                      <p:to>
                                        <p:strVal val="visible"/>
                                      </p:to>
                                    </p:set>
                                    <p:animEffect transition="in" filter="dissolve">
                                      <p:cBhvr>
                                        <p:cTn id="118" dur="500"/>
                                        <p:tgtEl>
                                          <p:spTgt spid="197668"/>
                                        </p:tgtEl>
                                      </p:cBhvr>
                                    </p:animEffect>
                                  </p:childTnLst>
                                </p:cTn>
                              </p:par>
                            </p:childTnLst>
                          </p:cTn>
                        </p:par>
                        <p:par>
                          <p:cTn id="119" fill="hold">
                            <p:stCondLst>
                              <p:cond delay="3500"/>
                            </p:stCondLst>
                            <p:childTnLst>
                              <p:par>
                                <p:cTn id="120" presetID="22" presetClass="entr" presetSubtype="8" fill="hold" grpId="0" nodeType="afterEffect">
                                  <p:stCondLst>
                                    <p:cond delay="0"/>
                                  </p:stCondLst>
                                  <p:childTnLst>
                                    <p:set>
                                      <p:cBhvr>
                                        <p:cTn id="121" dur="1" fill="hold">
                                          <p:stCondLst>
                                            <p:cond delay="0"/>
                                          </p:stCondLst>
                                        </p:cTn>
                                        <p:tgtEl>
                                          <p:spTgt spid="197673"/>
                                        </p:tgtEl>
                                        <p:attrNameLst>
                                          <p:attrName>style.visibility</p:attrName>
                                        </p:attrNameLst>
                                      </p:cBhvr>
                                      <p:to>
                                        <p:strVal val="visible"/>
                                      </p:to>
                                    </p:set>
                                    <p:animEffect transition="in" filter="wipe(left)">
                                      <p:cBhvr>
                                        <p:cTn id="122" dur="1000"/>
                                        <p:tgtEl>
                                          <p:spTgt spid="197673"/>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8" fill="hold" grpId="0" nodeType="clickEffect">
                                  <p:stCondLst>
                                    <p:cond delay="0"/>
                                  </p:stCondLst>
                                  <p:childTnLst>
                                    <p:set>
                                      <p:cBhvr>
                                        <p:cTn id="126" dur="1" fill="hold">
                                          <p:stCondLst>
                                            <p:cond delay="0"/>
                                          </p:stCondLst>
                                        </p:cTn>
                                        <p:tgtEl>
                                          <p:spTgt spid="197670"/>
                                        </p:tgtEl>
                                        <p:attrNameLst>
                                          <p:attrName>style.visibility</p:attrName>
                                        </p:attrNameLst>
                                      </p:cBhvr>
                                      <p:to>
                                        <p:strVal val="visible"/>
                                      </p:to>
                                    </p:set>
                                    <p:animEffect transition="in" filter="wipe(left)">
                                      <p:cBhvr>
                                        <p:cTn id="127" dur="1000"/>
                                        <p:tgtEl>
                                          <p:spTgt spid="197670"/>
                                        </p:tgtEl>
                                      </p:cBhvr>
                                    </p:animEffect>
                                  </p:childTnLst>
                                </p:cTn>
                              </p:par>
                            </p:childTnLst>
                          </p:cTn>
                        </p:par>
                        <p:par>
                          <p:cTn id="128" fill="hold">
                            <p:stCondLst>
                              <p:cond delay="1000"/>
                            </p:stCondLst>
                            <p:childTnLst>
                              <p:par>
                                <p:cTn id="129" presetID="0" presetClass="path" presetSubtype="0" accel="50000" decel="50000" fill="hold" grpId="4" nodeType="afterEffect">
                                  <p:stCondLst>
                                    <p:cond delay="0"/>
                                  </p:stCondLst>
                                  <p:childTnLst>
                                    <p:animMotion origin="layout" path="M -0.18299 -0.33727 L -0.00174 -0.33703 " pathEditMode="relative" ptsTypes="AA">
                                      <p:cBhvr>
                                        <p:cTn id="130" dur="2000" fill="hold"/>
                                        <p:tgtEl>
                                          <p:spTgt spid="197674"/>
                                        </p:tgtEl>
                                        <p:attrNameLst>
                                          <p:attrName>ppt_x</p:attrName>
                                          <p:attrName>ppt_y</p:attrName>
                                        </p:attrNameLst>
                                      </p:cBhvr>
                                    </p:animMotion>
                                  </p:childTnLst>
                                </p:cTn>
                              </p:par>
                            </p:childTnLst>
                          </p:cTn>
                        </p:par>
                        <p:par>
                          <p:cTn id="131" fill="hold">
                            <p:stCondLst>
                              <p:cond delay="3000"/>
                            </p:stCondLst>
                            <p:childTnLst>
                              <p:par>
                                <p:cTn id="132" presetID="9" presetClass="entr" presetSubtype="0" fill="hold" grpId="0" nodeType="afterEffect">
                                  <p:stCondLst>
                                    <p:cond delay="0"/>
                                  </p:stCondLst>
                                  <p:childTnLst>
                                    <p:set>
                                      <p:cBhvr>
                                        <p:cTn id="133" dur="1" fill="hold">
                                          <p:stCondLst>
                                            <p:cond delay="0"/>
                                          </p:stCondLst>
                                        </p:cTn>
                                        <p:tgtEl>
                                          <p:spTgt spid="197664"/>
                                        </p:tgtEl>
                                        <p:attrNameLst>
                                          <p:attrName>style.visibility</p:attrName>
                                        </p:attrNameLst>
                                      </p:cBhvr>
                                      <p:to>
                                        <p:strVal val="visible"/>
                                      </p:to>
                                    </p:set>
                                    <p:animEffect transition="in" filter="dissolve">
                                      <p:cBhvr>
                                        <p:cTn id="134" dur="500"/>
                                        <p:tgtEl>
                                          <p:spTgt spid="197664"/>
                                        </p:tgtEl>
                                      </p:cBhvr>
                                    </p:animEffect>
                                  </p:childTnLst>
                                </p:cTn>
                              </p:par>
                            </p:childTnLst>
                          </p:cTn>
                        </p:par>
                      </p:childTnLst>
                    </p:cTn>
                  </p:par>
                  <p:par>
                    <p:cTn id="135" fill="hold">
                      <p:stCondLst>
                        <p:cond delay="indefinite"/>
                      </p:stCondLst>
                      <p:childTnLst>
                        <p:par>
                          <p:cTn id="136" fill="hold">
                            <p:stCondLst>
                              <p:cond delay="0"/>
                            </p:stCondLst>
                            <p:childTnLst>
                              <p:par>
                                <p:cTn id="137" presetID="9" presetClass="entr" presetSubtype="0" fill="hold" grpId="0" nodeType="clickEffect">
                                  <p:stCondLst>
                                    <p:cond delay="0"/>
                                  </p:stCondLst>
                                  <p:childTnLst>
                                    <p:set>
                                      <p:cBhvr>
                                        <p:cTn id="138" dur="1" fill="hold">
                                          <p:stCondLst>
                                            <p:cond delay="0"/>
                                          </p:stCondLst>
                                        </p:cTn>
                                        <p:tgtEl>
                                          <p:spTgt spid="197651"/>
                                        </p:tgtEl>
                                        <p:attrNameLst>
                                          <p:attrName>style.visibility</p:attrName>
                                        </p:attrNameLst>
                                      </p:cBhvr>
                                      <p:to>
                                        <p:strVal val="visible"/>
                                      </p:to>
                                    </p:set>
                                    <p:animEffect transition="in" filter="dissolve">
                                      <p:cBhvr>
                                        <p:cTn id="139" dur="500"/>
                                        <p:tgtEl>
                                          <p:spTgt spid="197651"/>
                                        </p:tgtEl>
                                      </p:cBhvr>
                                    </p:animEffect>
                                  </p:childTnLst>
                                </p:cTn>
                              </p:par>
                            </p:childTnLst>
                          </p:cTn>
                        </p:par>
                      </p:childTnLst>
                    </p:cTn>
                  </p:par>
                  <p:par>
                    <p:cTn id="140" fill="hold">
                      <p:stCondLst>
                        <p:cond delay="indefinite"/>
                      </p:stCondLst>
                      <p:childTnLst>
                        <p:par>
                          <p:cTn id="141" fill="hold">
                            <p:stCondLst>
                              <p:cond delay="0"/>
                            </p:stCondLst>
                            <p:childTnLst>
                              <p:par>
                                <p:cTn id="142" presetID="22" presetClass="entr" presetSubtype="4" fill="hold" grpId="0" nodeType="clickEffect">
                                  <p:stCondLst>
                                    <p:cond delay="0"/>
                                  </p:stCondLst>
                                  <p:childTnLst>
                                    <p:set>
                                      <p:cBhvr>
                                        <p:cTn id="143" dur="1" fill="hold">
                                          <p:stCondLst>
                                            <p:cond delay="0"/>
                                          </p:stCondLst>
                                        </p:cTn>
                                        <p:tgtEl>
                                          <p:spTgt spid="197649"/>
                                        </p:tgtEl>
                                        <p:attrNameLst>
                                          <p:attrName>style.visibility</p:attrName>
                                        </p:attrNameLst>
                                      </p:cBhvr>
                                      <p:to>
                                        <p:strVal val="visible"/>
                                      </p:to>
                                    </p:set>
                                    <p:animEffect transition="in" filter="wipe(down)">
                                      <p:cBhvr>
                                        <p:cTn id="144" dur="1000"/>
                                        <p:tgtEl>
                                          <p:spTgt spid="197649"/>
                                        </p:tgtEl>
                                      </p:cBhvr>
                                    </p:animEffect>
                                  </p:childTnLst>
                                </p:cTn>
                              </p:par>
                            </p:childTnLst>
                          </p:cTn>
                        </p:par>
                        <p:par>
                          <p:cTn id="145" fill="hold">
                            <p:stCondLst>
                              <p:cond delay="1000"/>
                            </p:stCondLst>
                            <p:childTnLst>
                              <p:par>
                                <p:cTn id="146" presetID="9" presetClass="entr" presetSubtype="0" fill="hold" grpId="0" nodeType="afterEffect">
                                  <p:stCondLst>
                                    <p:cond delay="0"/>
                                  </p:stCondLst>
                                  <p:childTnLst>
                                    <p:set>
                                      <p:cBhvr>
                                        <p:cTn id="147" dur="1" fill="hold">
                                          <p:stCondLst>
                                            <p:cond delay="0"/>
                                          </p:stCondLst>
                                        </p:cTn>
                                        <p:tgtEl>
                                          <p:spTgt spid="197666"/>
                                        </p:tgtEl>
                                        <p:attrNameLst>
                                          <p:attrName>style.visibility</p:attrName>
                                        </p:attrNameLst>
                                      </p:cBhvr>
                                      <p:to>
                                        <p:strVal val="visible"/>
                                      </p:to>
                                    </p:set>
                                    <p:animEffect transition="in" filter="dissolve">
                                      <p:cBhvr>
                                        <p:cTn id="148"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5" grpId="0" build="p"/>
      <p:bldP spid="197635" grpId="1" build="p"/>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dirty="0" err="1">
                <a:latin typeface="Calibri" panose="020F0502020204030204" pitchFamily="34" charset="0"/>
                <a:ea typeface="Consolas" panose="020B0609020204030204" pitchFamily="49" charset="0"/>
                <a:cs typeface="Calibri" panose="020F0502020204030204" pitchFamily="34" charset="0"/>
              </a:rPr>
              <a:t>Friedman-Phelpsova</a:t>
            </a:r>
            <a:r>
              <a:rPr lang="cs-CZ" altLang="cs-CZ" sz="4000" b="1" dirty="0">
                <a:latin typeface="Calibri" panose="020F0502020204030204" pitchFamily="34" charset="0"/>
                <a:ea typeface="Consolas" panose="020B0609020204030204" pitchFamily="49" charset="0"/>
                <a:cs typeface="Calibri" panose="020F0502020204030204" pitchFamily="34" charset="0"/>
              </a:rPr>
              <a:t> verze PC</a:t>
            </a:r>
            <a:endParaRPr lang="cs-CZ" altLang="cs-CZ" sz="4000" b="1" dirty="0">
              <a:latin typeface="Calibri" panose="020F0502020204030204" pitchFamily="34" charset="0"/>
              <a:ea typeface="Consolas" panose="020B0609020204030204" pitchFamily="49" charset="0"/>
              <a:cs typeface="Calibri" panose="020F0502020204030204" pitchFamily="34" charset="0"/>
            </a:endParaRPr>
          </a:p>
        </p:txBody>
      </p:sp>
      <p:sp>
        <p:nvSpPr>
          <p:cNvPr id="197636" name="Rectangle 4"/>
          <p:cNvSpPr/>
          <p:nvPr/>
        </p:nvSpPr>
        <p:spPr bwMode="auto">
          <a:xfrm>
            <a:off x="269875" y="1393825"/>
            <a:ext cx="4638675"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1"/>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Pokud by znovu chtěla vláda nebo CB stlačit nezaměstnanost, musela by opět vyvolat peněžní iluzi a celé by se to zopakovalo (body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E</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 bylo by to vykoupeno ještě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výraznějším </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(už by to bylo 7%)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růstem inflace –</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akcelerací</a:t>
            </a:r>
            <a:endPar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1"/>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Předpoklady tohoto modelu jsou adaptivní očekávání a asymetrické informace</a:t>
            </a:r>
            <a:endPar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1"/>
              </a:buBlip>
              <a:defRPr/>
            </a:pP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původní míře nezaměstnanosti u* odpovídá jakékoliv vysoká míra inflace</a:t>
            </a:r>
            <a:endPar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97671"/>
                                        </p:tgtEl>
                                        <p:attrNameLst>
                                          <p:attrName>style.visibility</p:attrName>
                                        </p:attrNameLst>
                                      </p:cBhvr>
                                      <p:to>
                                        <p:strVal val="visible"/>
                                      </p:to>
                                    </p:set>
                                    <p:animEffect transition="in" filter="wipe(left)">
                                      <p:cBhvr>
                                        <p:cTn id="63" dur="1000"/>
                                        <p:tgtEl>
                                          <p:spTgt spid="197671"/>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18403 -0.13611 L -0.0007 -0.13472 " pathEditMode="relative" rAng="0" ptsTypes="AA">
                                      <p:cBhvr>
                                        <p:cTn id="66" dur="2000" fill="hold"/>
                                        <p:tgtEl>
                                          <p:spTgt spid="197674"/>
                                        </p:tgtEl>
                                        <p:attrNameLst>
                                          <p:attrName>ppt_x</p:attrName>
                                          <p:attrName>ppt_y</p:attrName>
                                        </p:attrNameLst>
                                      </p:cBhvr>
                                      <p:rCtr x="9167" y="69"/>
                                    </p:animMotion>
                                  </p:childTnLst>
                                </p:cTn>
                              </p:par>
                            </p:childTnLst>
                          </p:cTn>
                        </p:par>
                        <p:par>
                          <p:cTn id="67" fill="hold">
                            <p:stCondLst>
                              <p:cond delay="3000"/>
                            </p:stCondLst>
                            <p:childTnLst>
                              <p:par>
                                <p:cTn id="68" presetID="9" presetClass="entr" presetSubtype="0" fill="hold" grpId="0" nodeType="afterEffect">
                                  <p:stCondLst>
                                    <p:cond delay="0"/>
                                  </p:stCondLst>
                                  <p:childTnLst>
                                    <p:set>
                                      <p:cBhvr>
                                        <p:cTn id="69" dur="1" fill="hold">
                                          <p:stCondLst>
                                            <p:cond delay="0"/>
                                          </p:stCondLst>
                                        </p:cTn>
                                        <p:tgtEl>
                                          <p:spTgt spid="197659"/>
                                        </p:tgtEl>
                                        <p:attrNameLst>
                                          <p:attrName>style.visibility</p:attrName>
                                        </p:attrNameLst>
                                      </p:cBhvr>
                                      <p:to>
                                        <p:strVal val="visible"/>
                                      </p:to>
                                    </p:set>
                                    <p:animEffect transition="in" filter="dissolve">
                                      <p:cBhvr>
                                        <p:cTn id="70" dur="500"/>
                                        <p:tgtEl>
                                          <p:spTgt spid="19765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7650"/>
                                        </p:tgtEl>
                                        <p:attrNameLst>
                                          <p:attrName>style.visibility</p:attrName>
                                        </p:attrNameLst>
                                      </p:cBhvr>
                                      <p:to>
                                        <p:strVal val="visible"/>
                                      </p:to>
                                    </p:set>
                                    <p:animEffect transition="in" filter="dissolve">
                                      <p:cBhvr>
                                        <p:cTn id="75" dur="500"/>
                                        <p:tgtEl>
                                          <p:spTgt spid="197650"/>
                                        </p:tgtEl>
                                      </p:cBhvr>
                                    </p:animEffect>
                                  </p:childTnLst>
                                </p:cTn>
                              </p:par>
                            </p:childTnLst>
                          </p:cTn>
                        </p:par>
                        <p:par>
                          <p:cTn id="76" fill="hold">
                            <p:stCondLst>
                              <p:cond delay="500"/>
                            </p:stCondLst>
                            <p:childTnLst>
                              <p:par>
                                <p:cTn id="77" presetID="9" presetClass="entr" presetSubtype="0" fill="hold" grpId="0" nodeType="afterEffect">
                                  <p:stCondLst>
                                    <p:cond delay="0"/>
                                  </p:stCondLst>
                                  <p:childTnLst>
                                    <p:set>
                                      <p:cBhvr>
                                        <p:cTn id="78" dur="1" fill="hold">
                                          <p:stCondLst>
                                            <p:cond delay="0"/>
                                          </p:stCondLst>
                                        </p:cTn>
                                        <p:tgtEl>
                                          <p:spTgt spid="197636"/>
                                        </p:tgtEl>
                                        <p:attrNameLst>
                                          <p:attrName>style.visibility</p:attrName>
                                        </p:attrNameLst>
                                      </p:cBhvr>
                                      <p:to>
                                        <p:strVal val="visible"/>
                                      </p:to>
                                    </p:set>
                                    <p:animEffect transition="in" filter="dissolve">
                                      <p:cBhvr>
                                        <p:cTn id="79" dur="500"/>
                                        <p:tgtEl>
                                          <p:spTgt spid="197636"/>
                                        </p:tgtEl>
                                      </p:cBhvr>
                                    </p:animEffect>
                                  </p:childTnLst>
                                </p:cTn>
                              </p:par>
                            </p:childTnLst>
                          </p:cTn>
                        </p:par>
                      </p:childTnLst>
                    </p:cTn>
                  </p:par>
                  <p:par>
                    <p:cTn id="80" fill="hold">
                      <p:stCondLst>
                        <p:cond delay="indefinite"/>
                      </p:stCondLst>
                      <p:childTnLst>
                        <p:par>
                          <p:cTn id="81" fill="hold">
                            <p:stCondLst>
                              <p:cond delay="0"/>
                            </p:stCondLst>
                            <p:childTnLst>
                              <p:par>
                                <p:cTn id="82" presetID="23" presetClass="emph" presetSubtype="0" fill="hold" grpId="1" nodeType="clickEffect">
                                  <p:stCondLst>
                                    <p:cond delay="0"/>
                                  </p:stCondLst>
                                  <p:childTnLst>
                                    <p:animClr clrSpc="hsl" dir="cw">
                                      <p:cBhvr override="childStyle">
                                        <p:cTn id="83" dur="500" fill="hold"/>
                                        <p:tgtEl>
                                          <p:spTgt spid="197647"/>
                                        </p:tgtEl>
                                        <p:attrNameLst>
                                          <p:attrName>style.color</p:attrName>
                                        </p:attrNameLst>
                                      </p:cBhvr>
                                      <p:by>
                                        <p:hsl h="10842353" s="0" l="0"/>
                                      </p:by>
                                    </p:animClr>
                                    <p:animClr clrSpc="hsl" dir="cw">
                                      <p:cBhvr>
                                        <p:cTn id="84" dur="500" fill="hold"/>
                                        <p:tgtEl>
                                          <p:spTgt spid="197647"/>
                                        </p:tgtEl>
                                        <p:attrNameLst>
                                          <p:attrName>fillcolor</p:attrName>
                                        </p:attrNameLst>
                                      </p:cBhvr>
                                      <p:by>
                                        <p:hsl h="10842353" s="0" l="0"/>
                                      </p:by>
                                    </p:animClr>
                                    <p:animClr clrSpc="hsl" dir="cw">
                                      <p:cBhvr>
                                        <p:cTn id="85" dur="500" fill="hold"/>
                                        <p:tgtEl>
                                          <p:spTgt spid="197647"/>
                                        </p:tgtEl>
                                        <p:attrNameLst>
                                          <p:attrName>stroke.color</p:attrName>
                                        </p:attrNameLst>
                                      </p:cBhvr>
                                      <p:by>
                                        <p:hsl h="10842353" s="0" l="0"/>
                                      </p:by>
                                    </p:animClr>
                                    <p:set>
                                      <p:cBhvr>
                                        <p:cTn id="86" dur="500" fill="hold"/>
                                        <p:tgtEl>
                                          <p:spTgt spid="197647"/>
                                        </p:tgtEl>
                                        <p:attrNameLst>
                                          <p:attrName>fill.type</p:attrName>
                                        </p:attrNameLst>
                                      </p:cBhvr>
                                      <p:to>
                                        <p:strVal val="solid"/>
                                      </p:to>
                                    </p:set>
                                  </p:childTnLst>
                                </p:cTn>
                              </p:par>
                            </p:childTnLst>
                          </p:cTn>
                        </p:par>
                        <p:par>
                          <p:cTn id="87" fill="hold">
                            <p:stCondLst>
                              <p:cond delay="500"/>
                            </p:stCondLst>
                            <p:childTnLst>
                              <p:par>
                                <p:cTn id="88" presetID="22" presetClass="entr" presetSubtype="4" fill="hold" grpId="0" nodeType="afterEffect">
                                  <p:stCondLst>
                                    <p:cond delay="0"/>
                                  </p:stCondLst>
                                  <p:childTnLst>
                                    <p:set>
                                      <p:cBhvr>
                                        <p:cTn id="89" dur="1" fill="hold">
                                          <p:stCondLst>
                                            <p:cond delay="0"/>
                                          </p:stCondLst>
                                        </p:cTn>
                                        <p:tgtEl>
                                          <p:spTgt spid="197676"/>
                                        </p:tgtEl>
                                        <p:attrNameLst>
                                          <p:attrName>style.visibility</p:attrName>
                                        </p:attrNameLst>
                                      </p:cBhvr>
                                      <p:to>
                                        <p:strVal val="visible"/>
                                      </p:to>
                                    </p:set>
                                    <p:animEffect transition="in" filter="wipe(down)">
                                      <p:cBhvr>
                                        <p:cTn id="90" dur="1000"/>
                                        <p:tgtEl>
                                          <p:spTgt spid="197676"/>
                                        </p:tgtEl>
                                      </p:cBhvr>
                                    </p:animEffect>
                                  </p:childTnLst>
                                </p:cTn>
                              </p:par>
                            </p:childTnLst>
                          </p:cTn>
                        </p:par>
                      </p:childTnLst>
                    </p:cTn>
                  </p:par>
                  <p:par>
                    <p:cTn id="91" fill="hold">
                      <p:stCondLst>
                        <p:cond delay="indefinite"/>
                      </p:stCondLst>
                      <p:childTnLst>
                        <p:par>
                          <p:cTn id="92" fill="hold">
                            <p:stCondLst>
                              <p:cond delay="0"/>
                            </p:stCondLst>
                            <p:childTnLst>
                              <p:par>
                                <p:cTn id="93"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94" dur="3000" fill="hold"/>
                                        <p:tgtEl>
                                          <p:spTgt spid="197674"/>
                                        </p:tgtEl>
                                        <p:attrNameLst>
                                          <p:attrName>ppt_x</p:attrName>
                                          <p:attrName>ppt_y</p:attrName>
                                        </p:attrNameLst>
                                      </p:cBhvr>
                                    </p:animMotion>
                                  </p:childTnLst>
                                </p:cTn>
                              </p:par>
                              <p:par>
                                <p:cTn id="95" presetID="22" presetClass="entr" presetSubtype="4" fill="hold" grpId="0" nodeType="withEffect">
                                  <p:stCondLst>
                                    <p:cond delay="0"/>
                                  </p:stCondLst>
                                  <p:childTnLst>
                                    <p:set>
                                      <p:cBhvr>
                                        <p:cTn id="96" dur="1" fill="hold">
                                          <p:stCondLst>
                                            <p:cond delay="0"/>
                                          </p:stCondLst>
                                        </p:cTn>
                                        <p:tgtEl>
                                          <p:spTgt spid="197669"/>
                                        </p:tgtEl>
                                        <p:attrNameLst>
                                          <p:attrName>style.visibility</p:attrName>
                                        </p:attrNameLst>
                                      </p:cBhvr>
                                      <p:to>
                                        <p:strVal val="visible"/>
                                      </p:to>
                                    </p:set>
                                    <p:animEffect transition="in" filter="wipe(down)">
                                      <p:cBhvr>
                                        <p:cTn id="97" dur="3000"/>
                                        <p:tgtEl>
                                          <p:spTgt spid="197669"/>
                                        </p:tgtEl>
                                      </p:cBhvr>
                                    </p:animEffect>
                                  </p:childTnLst>
                                </p:cTn>
                              </p:par>
                            </p:childTnLst>
                          </p:cTn>
                        </p:par>
                        <p:par>
                          <p:cTn id="98" fill="hold">
                            <p:stCondLst>
                              <p:cond delay="3000"/>
                            </p:stCondLst>
                            <p:childTnLst>
                              <p:par>
                                <p:cTn id="99" presetID="9" presetClass="entr" presetSubtype="0" fill="hold" grpId="0" nodeType="afterEffect">
                                  <p:stCondLst>
                                    <p:cond delay="0"/>
                                  </p:stCondLst>
                                  <p:childTnLst>
                                    <p:set>
                                      <p:cBhvr>
                                        <p:cTn id="100" dur="1" fill="hold">
                                          <p:stCondLst>
                                            <p:cond delay="0"/>
                                          </p:stCondLst>
                                        </p:cTn>
                                        <p:tgtEl>
                                          <p:spTgt spid="197662"/>
                                        </p:tgtEl>
                                        <p:attrNameLst>
                                          <p:attrName>style.visibility</p:attrName>
                                        </p:attrNameLst>
                                      </p:cBhvr>
                                      <p:to>
                                        <p:strVal val="visible"/>
                                      </p:to>
                                    </p:set>
                                    <p:animEffect transition="in" filter="dissolve">
                                      <p:cBhvr>
                                        <p:cTn id="101" dur="500"/>
                                        <p:tgtEl>
                                          <p:spTgt spid="197662"/>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197668"/>
                                        </p:tgtEl>
                                        <p:attrNameLst>
                                          <p:attrName>style.visibility</p:attrName>
                                        </p:attrNameLst>
                                      </p:cBhvr>
                                      <p:to>
                                        <p:strVal val="visible"/>
                                      </p:to>
                                    </p:set>
                                    <p:animEffect transition="in" filter="dissolve">
                                      <p:cBhvr>
                                        <p:cTn id="104" dur="500"/>
                                        <p:tgtEl>
                                          <p:spTgt spid="197668"/>
                                        </p:tgtEl>
                                      </p:cBhvr>
                                    </p:animEffect>
                                  </p:childTnLst>
                                </p:cTn>
                              </p:par>
                            </p:childTnLst>
                          </p:cTn>
                        </p:par>
                        <p:par>
                          <p:cTn id="105" fill="hold">
                            <p:stCondLst>
                              <p:cond delay="3500"/>
                            </p:stCondLst>
                            <p:childTnLst>
                              <p:par>
                                <p:cTn id="106" presetID="22" presetClass="entr" presetSubtype="8" fill="hold" grpId="0" nodeType="afterEffect">
                                  <p:stCondLst>
                                    <p:cond delay="0"/>
                                  </p:stCondLst>
                                  <p:childTnLst>
                                    <p:set>
                                      <p:cBhvr>
                                        <p:cTn id="107" dur="1" fill="hold">
                                          <p:stCondLst>
                                            <p:cond delay="0"/>
                                          </p:stCondLst>
                                        </p:cTn>
                                        <p:tgtEl>
                                          <p:spTgt spid="197673"/>
                                        </p:tgtEl>
                                        <p:attrNameLst>
                                          <p:attrName>style.visibility</p:attrName>
                                        </p:attrNameLst>
                                      </p:cBhvr>
                                      <p:to>
                                        <p:strVal val="visible"/>
                                      </p:to>
                                    </p:set>
                                    <p:animEffect transition="in" filter="wipe(left)">
                                      <p:cBhvr>
                                        <p:cTn id="108" dur="1000"/>
                                        <p:tgtEl>
                                          <p:spTgt spid="197673"/>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8" fill="hold" grpId="0" nodeType="clickEffect">
                                  <p:stCondLst>
                                    <p:cond delay="0"/>
                                  </p:stCondLst>
                                  <p:childTnLst>
                                    <p:set>
                                      <p:cBhvr>
                                        <p:cTn id="112" dur="1" fill="hold">
                                          <p:stCondLst>
                                            <p:cond delay="0"/>
                                          </p:stCondLst>
                                        </p:cTn>
                                        <p:tgtEl>
                                          <p:spTgt spid="197670"/>
                                        </p:tgtEl>
                                        <p:attrNameLst>
                                          <p:attrName>style.visibility</p:attrName>
                                        </p:attrNameLst>
                                      </p:cBhvr>
                                      <p:to>
                                        <p:strVal val="visible"/>
                                      </p:to>
                                    </p:set>
                                    <p:animEffect transition="in" filter="wipe(left)">
                                      <p:cBhvr>
                                        <p:cTn id="113" dur="1000"/>
                                        <p:tgtEl>
                                          <p:spTgt spid="197670"/>
                                        </p:tgtEl>
                                      </p:cBhvr>
                                    </p:animEffect>
                                  </p:childTnLst>
                                </p:cTn>
                              </p:par>
                            </p:childTnLst>
                          </p:cTn>
                        </p:par>
                        <p:par>
                          <p:cTn id="114" fill="hold">
                            <p:stCondLst>
                              <p:cond delay="1000"/>
                            </p:stCondLst>
                            <p:childTnLst>
                              <p:par>
                                <p:cTn id="115" presetID="0" presetClass="path" presetSubtype="0" accel="50000" decel="50000" fill="hold" grpId="4" nodeType="afterEffect">
                                  <p:stCondLst>
                                    <p:cond delay="0"/>
                                  </p:stCondLst>
                                  <p:childTnLst>
                                    <p:animMotion origin="layout" path="M -0.18299 -0.33727 L -0.00174 -0.33703 " pathEditMode="relative" ptsTypes="AA">
                                      <p:cBhvr>
                                        <p:cTn id="116" dur="2000" fill="hold"/>
                                        <p:tgtEl>
                                          <p:spTgt spid="197674"/>
                                        </p:tgtEl>
                                        <p:attrNameLst>
                                          <p:attrName>ppt_x</p:attrName>
                                          <p:attrName>ppt_y</p:attrName>
                                        </p:attrNameLst>
                                      </p:cBhvr>
                                    </p:animMotion>
                                  </p:childTnLst>
                                </p:cTn>
                              </p:par>
                            </p:childTnLst>
                          </p:cTn>
                        </p:par>
                        <p:par>
                          <p:cTn id="117" fill="hold">
                            <p:stCondLst>
                              <p:cond delay="3000"/>
                            </p:stCondLst>
                            <p:childTnLst>
                              <p:par>
                                <p:cTn id="118" presetID="9" presetClass="entr" presetSubtype="0" fill="hold" grpId="0" nodeType="afterEffect">
                                  <p:stCondLst>
                                    <p:cond delay="0"/>
                                  </p:stCondLst>
                                  <p:childTnLst>
                                    <p:set>
                                      <p:cBhvr>
                                        <p:cTn id="119" dur="1" fill="hold">
                                          <p:stCondLst>
                                            <p:cond delay="0"/>
                                          </p:stCondLst>
                                        </p:cTn>
                                        <p:tgtEl>
                                          <p:spTgt spid="197664"/>
                                        </p:tgtEl>
                                        <p:attrNameLst>
                                          <p:attrName>style.visibility</p:attrName>
                                        </p:attrNameLst>
                                      </p:cBhvr>
                                      <p:to>
                                        <p:strVal val="visible"/>
                                      </p:to>
                                    </p:set>
                                    <p:animEffect transition="in" filter="dissolve">
                                      <p:cBhvr>
                                        <p:cTn id="120" dur="500"/>
                                        <p:tgtEl>
                                          <p:spTgt spid="197664"/>
                                        </p:tgtEl>
                                      </p:cBhvr>
                                    </p:animEffect>
                                  </p:childTnLst>
                                </p:cTn>
                              </p:par>
                            </p:childTnLst>
                          </p:cTn>
                        </p:par>
                      </p:childTnLst>
                    </p:cTn>
                  </p:par>
                  <p:par>
                    <p:cTn id="121" fill="hold">
                      <p:stCondLst>
                        <p:cond delay="indefinite"/>
                      </p:stCondLst>
                      <p:childTnLst>
                        <p:par>
                          <p:cTn id="122" fill="hold">
                            <p:stCondLst>
                              <p:cond delay="0"/>
                            </p:stCondLst>
                            <p:childTnLst>
                              <p:par>
                                <p:cTn id="123" presetID="9" presetClass="entr" presetSubtype="0" fill="hold" grpId="0" nodeType="clickEffect">
                                  <p:stCondLst>
                                    <p:cond delay="0"/>
                                  </p:stCondLst>
                                  <p:childTnLst>
                                    <p:set>
                                      <p:cBhvr>
                                        <p:cTn id="124" dur="1" fill="hold">
                                          <p:stCondLst>
                                            <p:cond delay="0"/>
                                          </p:stCondLst>
                                        </p:cTn>
                                        <p:tgtEl>
                                          <p:spTgt spid="197651"/>
                                        </p:tgtEl>
                                        <p:attrNameLst>
                                          <p:attrName>style.visibility</p:attrName>
                                        </p:attrNameLst>
                                      </p:cBhvr>
                                      <p:to>
                                        <p:strVal val="visible"/>
                                      </p:to>
                                    </p:set>
                                    <p:animEffect transition="in" filter="dissolve">
                                      <p:cBhvr>
                                        <p:cTn id="125" dur="500"/>
                                        <p:tgtEl>
                                          <p:spTgt spid="197651"/>
                                        </p:tgtEl>
                                      </p:cBhvr>
                                    </p:animEffect>
                                  </p:childTnLst>
                                </p:cTn>
                              </p:par>
                            </p:childTnLst>
                          </p:cTn>
                        </p:par>
                      </p:childTnLst>
                    </p:cTn>
                  </p:par>
                  <p:par>
                    <p:cTn id="126" fill="hold">
                      <p:stCondLst>
                        <p:cond delay="indefinite"/>
                      </p:stCondLst>
                      <p:childTnLst>
                        <p:par>
                          <p:cTn id="127" fill="hold">
                            <p:stCondLst>
                              <p:cond delay="0"/>
                            </p:stCondLst>
                            <p:childTnLst>
                              <p:par>
                                <p:cTn id="128" presetID="9" presetClass="exit" presetSubtype="0" fill="hold" grpId="1" nodeType="clickEffect">
                                  <p:stCondLst>
                                    <p:cond delay="0"/>
                                  </p:stCondLst>
                                  <p:childTnLst>
                                    <p:animEffect transition="out" filter="dissolve">
                                      <p:cBhvr>
                                        <p:cTn id="129" dur="500"/>
                                        <p:tgtEl>
                                          <p:spTgt spid="197636"/>
                                        </p:tgtEl>
                                      </p:cBhvr>
                                    </p:animEffect>
                                    <p:set>
                                      <p:cBhvr>
                                        <p:cTn id="130" dur="1" fill="hold">
                                          <p:stCondLst>
                                            <p:cond delay="499"/>
                                          </p:stCondLst>
                                        </p:cTn>
                                        <p:tgtEl>
                                          <p:spTgt spid="197636"/>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22" presetClass="entr" presetSubtype="4" fill="hold" grpId="0" nodeType="clickEffect">
                                  <p:stCondLst>
                                    <p:cond delay="0"/>
                                  </p:stCondLst>
                                  <p:childTnLst>
                                    <p:set>
                                      <p:cBhvr>
                                        <p:cTn id="134" dur="1" fill="hold">
                                          <p:stCondLst>
                                            <p:cond delay="0"/>
                                          </p:stCondLst>
                                        </p:cTn>
                                        <p:tgtEl>
                                          <p:spTgt spid="197649"/>
                                        </p:tgtEl>
                                        <p:attrNameLst>
                                          <p:attrName>style.visibility</p:attrName>
                                        </p:attrNameLst>
                                      </p:cBhvr>
                                      <p:to>
                                        <p:strVal val="visible"/>
                                      </p:to>
                                    </p:set>
                                    <p:animEffect transition="in" filter="wipe(down)">
                                      <p:cBhvr>
                                        <p:cTn id="135" dur="1000"/>
                                        <p:tgtEl>
                                          <p:spTgt spid="197649"/>
                                        </p:tgtEl>
                                      </p:cBhvr>
                                    </p:animEffect>
                                  </p:childTnLst>
                                </p:cTn>
                              </p:par>
                            </p:childTnLst>
                          </p:cTn>
                        </p:par>
                        <p:par>
                          <p:cTn id="136" fill="hold">
                            <p:stCondLst>
                              <p:cond delay="1000"/>
                            </p:stCondLst>
                            <p:childTnLst>
                              <p:par>
                                <p:cTn id="137" presetID="9" presetClass="entr" presetSubtype="0" fill="hold" grpId="0" nodeType="afterEffect">
                                  <p:stCondLst>
                                    <p:cond delay="0"/>
                                  </p:stCondLst>
                                  <p:childTnLst>
                                    <p:set>
                                      <p:cBhvr>
                                        <p:cTn id="138" dur="1" fill="hold">
                                          <p:stCondLst>
                                            <p:cond delay="0"/>
                                          </p:stCondLst>
                                        </p:cTn>
                                        <p:tgtEl>
                                          <p:spTgt spid="197666"/>
                                        </p:tgtEl>
                                        <p:attrNameLst>
                                          <p:attrName>style.visibility</p:attrName>
                                        </p:attrNameLst>
                                      </p:cBhvr>
                                      <p:to>
                                        <p:strVal val="visible"/>
                                      </p:to>
                                    </p:set>
                                    <p:animEffect transition="in" filter="dissolve">
                                      <p:cBhvr>
                                        <p:cTn id="139"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6" grpId="0"/>
      <p:bldP spid="197636" grpId="1"/>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dirty="0" err="1">
                <a:latin typeface="Calibri" panose="020F0502020204030204" pitchFamily="34" charset="0"/>
                <a:ea typeface="Consolas" panose="020B0609020204030204" pitchFamily="49" charset="0"/>
                <a:cs typeface="Calibri" panose="020F0502020204030204" pitchFamily="34" charset="0"/>
              </a:rPr>
              <a:t>Friedman-Phelpsova</a:t>
            </a:r>
            <a:r>
              <a:rPr lang="cs-CZ" altLang="cs-CZ" sz="4000" b="1" dirty="0">
                <a:latin typeface="Calibri" panose="020F0502020204030204" pitchFamily="34" charset="0"/>
                <a:ea typeface="Consolas" panose="020B0609020204030204" pitchFamily="49" charset="0"/>
                <a:cs typeface="Calibri" panose="020F0502020204030204" pitchFamily="34" charset="0"/>
              </a:rPr>
              <a:t> verze PC</a:t>
            </a:r>
            <a:endParaRPr lang="cs-CZ" altLang="cs-CZ" sz="4000" b="1" dirty="0">
              <a:latin typeface="Calibri" panose="020F0502020204030204" pitchFamily="34" charset="0"/>
              <a:ea typeface="Consolas" panose="020B0609020204030204" pitchFamily="49" charset="0"/>
              <a:cs typeface="Calibri" panose="020F0502020204030204" pitchFamily="34" charset="0"/>
            </a:endParaRPr>
          </a:p>
        </p:txBody>
      </p:sp>
      <p:sp>
        <p:nvSpPr>
          <p:cNvPr id="197637" name="Rectangle 5"/>
          <p:cNvSpPr/>
          <p:nvPr/>
        </p:nvSpPr>
        <p:spPr bwMode="auto">
          <a:xfrm>
            <a:off x="198434" y="1435100"/>
            <a:ext cx="4608516" cy="4572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1"/>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Když spojíme všechny body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E</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do kterých ekonomika vždy směřuje v delším období, získáme vertikální (červenou)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dlouhodobou </a:t>
            </a:r>
            <a:r>
              <a:rPr kumimoji="0" lang="cs-CZ" altLang="cs-CZ" sz="2000" b="1" i="0" u="none" strike="noStrike" kern="1200" cap="none" spc="0" normalizeH="0" baseline="0" noProof="0" dirty="0" err="1">
                <a:ln>
                  <a:noFill/>
                </a:ln>
                <a:solidFill>
                  <a:prstClr val="black"/>
                </a:solidFill>
                <a:effectLst/>
                <a:uLnTx/>
                <a:uFillTx/>
                <a:latin typeface="Verdana" panose="020B0604030504040204" pitchFamily="34" charset="0"/>
                <a:ea typeface="+mn-ea"/>
                <a:cs typeface="+mn-cs"/>
              </a:rPr>
              <a:t>Phillipsovu</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křivku </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LPC</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která vyznačuje přirozenou míru nezaměstnanosti odpovídající jakékoliv míře inflace</a:t>
            </a:r>
            <a:endPar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1"/>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Takovouto míru nezaměstnanosti označujeme jako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NAIRU</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 míra nezaměstnanosti nezrychlující inflaci (na této úrovni nevznikají tlaky ani na vzestup míry inflace ani na pokles míry inflace)</a:t>
            </a:r>
            <a:endPar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97671"/>
                                        </p:tgtEl>
                                        <p:attrNameLst>
                                          <p:attrName>style.visibility</p:attrName>
                                        </p:attrNameLst>
                                      </p:cBhvr>
                                      <p:to>
                                        <p:strVal val="visible"/>
                                      </p:to>
                                    </p:set>
                                    <p:animEffect transition="in" filter="wipe(left)">
                                      <p:cBhvr>
                                        <p:cTn id="63" dur="1000"/>
                                        <p:tgtEl>
                                          <p:spTgt spid="197671"/>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18403 -0.13611 L -0.0007 -0.13472 " pathEditMode="relative" rAng="0" ptsTypes="AA">
                                      <p:cBhvr>
                                        <p:cTn id="66" dur="2000" fill="hold"/>
                                        <p:tgtEl>
                                          <p:spTgt spid="197674"/>
                                        </p:tgtEl>
                                        <p:attrNameLst>
                                          <p:attrName>ppt_x</p:attrName>
                                          <p:attrName>ppt_y</p:attrName>
                                        </p:attrNameLst>
                                      </p:cBhvr>
                                      <p:rCtr x="9167" y="69"/>
                                    </p:animMotion>
                                  </p:childTnLst>
                                </p:cTn>
                              </p:par>
                            </p:childTnLst>
                          </p:cTn>
                        </p:par>
                        <p:par>
                          <p:cTn id="67" fill="hold">
                            <p:stCondLst>
                              <p:cond delay="3000"/>
                            </p:stCondLst>
                            <p:childTnLst>
                              <p:par>
                                <p:cTn id="68" presetID="9" presetClass="entr" presetSubtype="0" fill="hold" grpId="0" nodeType="afterEffect">
                                  <p:stCondLst>
                                    <p:cond delay="0"/>
                                  </p:stCondLst>
                                  <p:childTnLst>
                                    <p:set>
                                      <p:cBhvr>
                                        <p:cTn id="69" dur="1" fill="hold">
                                          <p:stCondLst>
                                            <p:cond delay="0"/>
                                          </p:stCondLst>
                                        </p:cTn>
                                        <p:tgtEl>
                                          <p:spTgt spid="197659"/>
                                        </p:tgtEl>
                                        <p:attrNameLst>
                                          <p:attrName>style.visibility</p:attrName>
                                        </p:attrNameLst>
                                      </p:cBhvr>
                                      <p:to>
                                        <p:strVal val="visible"/>
                                      </p:to>
                                    </p:set>
                                    <p:animEffect transition="in" filter="dissolve">
                                      <p:cBhvr>
                                        <p:cTn id="70" dur="500"/>
                                        <p:tgtEl>
                                          <p:spTgt spid="19765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7650"/>
                                        </p:tgtEl>
                                        <p:attrNameLst>
                                          <p:attrName>style.visibility</p:attrName>
                                        </p:attrNameLst>
                                      </p:cBhvr>
                                      <p:to>
                                        <p:strVal val="visible"/>
                                      </p:to>
                                    </p:set>
                                    <p:animEffect transition="in" filter="dissolve">
                                      <p:cBhvr>
                                        <p:cTn id="75" dur="500"/>
                                        <p:tgtEl>
                                          <p:spTgt spid="197650"/>
                                        </p:tgtEl>
                                      </p:cBhvr>
                                    </p:animEffect>
                                  </p:childTnLst>
                                </p:cTn>
                              </p:par>
                            </p:childTnLst>
                          </p:cTn>
                        </p:par>
                      </p:childTnLst>
                    </p:cTn>
                  </p:par>
                  <p:par>
                    <p:cTn id="76" fill="hold">
                      <p:stCondLst>
                        <p:cond delay="indefinite"/>
                      </p:stCondLst>
                      <p:childTnLst>
                        <p:par>
                          <p:cTn id="77" fill="hold">
                            <p:stCondLst>
                              <p:cond delay="0"/>
                            </p:stCondLst>
                            <p:childTnLst>
                              <p:par>
                                <p:cTn id="78" presetID="23" presetClass="emph" presetSubtype="0" fill="hold" grpId="1" nodeType="clickEffect">
                                  <p:stCondLst>
                                    <p:cond delay="0"/>
                                  </p:stCondLst>
                                  <p:childTnLst>
                                    <p:animClr clrSpc="hsl" dir="cw">
                                      <p:cBhvr override="childStyle">
                                        <p:cTn id="79" dur="500" fill="hold"/>
                                        <p:tgtEl>
                                          <p:spTgt spid="197647"/>
                                        </p:tgtEl>
                                        <p:attrNameLst>
                                          <p:attrName>style.color</p:attrName>
                                        </p:attrNameLst>
                                      </p:cBhvr>
                                      <p:by>
                                        <p:hsl h="10842353" s="0" l="0"/>
                                      </p:by>
                                    </p:animClr>
                                    <p:animClr clrSpc="hsl" dir="cw">
                                      <p:cBhvr>
                                        <p:cTn id="80" dur="500" fill="hold"/>
                                        <p:tgtEl>
                                          <p:spTgt spid="197647"/>
                                        </p:tgtEl>
                                        <p:attrNameLst>
                                          <p:attrName>fillcolor</p:attrName>
                                        </p:attrNameLst>
                                      </p:cBhvr>
                                      <p:by>
                                        <p:hsl h="10842353" s="0" l="0"/>
                                      </p:by>
                                    </p:animClr>
                                    <p:animClr clrSpc="hsl" dir="cw">
                                      <p:cBhvr>
                                        <p:cTn id="81" dur="500" fill="hold"/>
                                        <p:tgtEl>
                                          <p:spTgt spid="197647"/>
                                        </p:tgtEl>
                                        <p:attrNameLst>
                                          <p:attrName>stroke.color</p:attrName>
                                        </p:attrNameLst>
                                      </p:cBhvr>
                                      <p:by>
                                        <p:hsl h="10842353" s="0" l="0"/>
                                      </p:by>
                                    </p:animClr>
                                    <p:set>
                                      <p:cBhvr>
                                        <p:cTn id="82" dur="500" fill="hold"/>
                                        <p:tgtEl>
                                          <p:spTgt spid="197647"/>
                                        </p:tgtEl>
                                        <p:attrNameLst>
                                          <p:attrName>fill.type</p:attrName>
                                        </p:attrNameLst>
                                      </p:cBhvr>
                                      <p:to>
                                        <p:strVal val="solid"/>
                                      </p:to>
                                    </p:set>
                                  </p:childTnLst>
                                </p:cTn>
                              </p:par>
                            </p:childTnLst>
                          </p:cTn>
                        </p:par>
                        <p:par>
                          <p:cTn id="83" fill="hold">
                            <p:stCondLst>
                              <p:cond delay="500"/>
                            </p:stCondLst>
                            <p:childTnLst>
                              <p:par>
                                <p:cTn id="84" presetID="22" presetClass="entr" presetSubtype="4" fill="hold" grpId="0" nodeType="afterEffect">
                                  <p:stCondLst>
                                    <p:cond delay="0"/>
                                  </p:stCondLst>
                                  <p:childTnLst>
                                    <p:set>
                                      <p:cBhvr>
                                        <p:cTn id="85" dur="1" fill="hold">
                                          <p:stCondLst>
                                            <p:cond delay="0"/>
                                          </p:stCondLst>
                                        </p:cTn>
                                        <p:tgtEl>
                                          <p:spTgt spid="197676"/>
                                        </p:tgtEl>
                                        <p:attrNameLst>
                                          <p:attrName>style.visibility</p:attrName>
                                        </p:attrNameLst>
                                      </p:cBhvr>
                                      <p:to>
                                        <p:strVal val="visible"/>
                                      </p:to>
                                    </p:set>
                                    <p:animEffect transition="in" filter="wipe(down)">
                                      <p:cBhvr>
                                        <p:cTn id="86" dur="1000"/>
                                        <p:tgtEl>
                                          <p:spTgt spid="197676"/>
                                        </p:tgtEl>
                                      </p:cBhvr>
                                    </p:animEffect>
                                  </p:childTnLst>
                                </p:cTn>
                              </p:par>
                            </p:childTnLst>
                          </p:cTn>
                        </p:par>
                      </p:childTnLst>
                    </p:cTn>
                  </p:par>
                  <p:par>
                    <p:cTn id="87" fill="hold">
                      <p:stCondLst>
                        <p:cond delay="indefinite"/>
                      </p:stCondLst>
                      <p:childTnLst>
                        <p:par>
                          <p:cTn id="88" fill="hold">
                            <p:stCondLst>
                              <p:cond delay="0"/>
                            </p:stCondLst>
                            <p:childTnLst>
                              <p:par>
                                <p:cTn id="89"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90" dur="3000" fill="hold"/>
                                        <p:tgtEl>
                                          <p:spTgt spid="197674"/>
                                        </p:tgtEl>
                                        <p:attrNameLst>
                                          <p:attrName>ppt_x</p:attrName>
                                          <p:attrName>ppt_y</p:attrName>
                                        </p:attrNameLst>
                                      </p:cBhvr>
                                    </p:animMotion>
                                  </p:childTnLst>
                                </p:cTn>
                              </p:par>
                              <p:par>
                                <p:cTn id="91" presetID="22" presetClass="entr" presetSubtype="4" fill="hold" grpId="0" nodeType="withEffect">
                                  <p:stCondLst>
                                    <p:cond delay="0"/>
                                  </p:stCondLst>
                                  <p:childTnLst>
                                    <p:set>
                                      <p:cBhvr>
                                        <p:cTn id="92" dur="1" fill="hold">
                                          <p:stCondLst>
                                            <p:cond delay="0"/>
                                          </p:stCondLst>
                                        </p:cTn>
                                        <p:tgtEl>
                                          <p:spTgt spid="197669"/>
                                        </p:tgtEl>
                                        <p:attrNameLst>
                                          <p:attrName>style.visibility</p:attrName>
                                        </p:attrNameLst>
                                      </p:cBhvr>
                                      <p:to>
                                        <p:strVal val="visible"/>
                                      </p:to>
                                    </p:set>
                                    <p:animEffect transition="in" filter="wipe(down)">
                                      <p:cBhvr>
                                        <p:cTn id="93" dur="3000"/>
                                        <p:tgtEl>
                                          <p:spTgt spid="197669"/>
                                        </p:tgtEl>
                                      </p:cBhvr>
                                    </p:animEffect>
                                  </p:childTnLst>
                                </p:cTn>
                              </p:par>
                            </p:childTnLst>
                          </p:cTn>
                        </p:par>
                        <p:par>
                          <p:cTn id="94" fill="hold">
                            <p:stCondLst>
                              <p:cond delay="3000"/>
                            </p:stCondLst>
                            <p:childTnLst>
                              <p:par>
                                <p:cTn id="95" presetID="9" presetClass="entr" presetSubtype="0" fill="hold" grpId="0" nodeType="afterEffect">
                                  <p:stCondLst>
                                    <p:cond delay="0"/>
                                  </p:stCondLst>
                                  <p:childTnLst>
                                    <p:set>
                                      <p:cBhvr>
                                        <p:cTn id="96" dur="1" fill="hold">
                                          <p:stCondLst>
                                            <p:cond delay="0"/>
                                          </p:stCondLst>
                                        </p:cTn>
                                        <p:tgtEl>
                                          <p:spTgt spid="197662"/>
                                        </p:tgtEl>
                                        <p:attrNameLst>
                                          <p:attrName>style.visibility</p:attrName>
                                        </p:attrNameLst>
                                      </p:cBhvr>
                                      <p:to>
                                        <p:strVal val="visible"/>
                                      </p:to>
                                    </p:set>
                                    <p:animEffect transition="in" filter="dissolve">
                                      <p:cBhvr>
                                        <p:cTn id="97" dur="500"/>
                                        <p:tgtEl>
                                          <p:spTgt spid="197662"/>
                                        </p:tgtEl>
                                      </p:cBhvr>
                                    </p:animEffect>
                                  </p:childTnLst>
                                </p:cTn>
                              </p:par>
                              <p:par>
                                <p:cTn id="98" presetID="9" presetClass="entr" presetSubtype="0" fill="hold" grpId="0" nodeType="withEffect">
                                  <p:stCondLst>
                                    <p:cond delay="0"/>
                                  </p:stCondLst>
                                  <p:childTnLst>
                                    <p:set>
                                      <p:cBhvr>
                                        <p:cTn id="99" dur="1" fill="hold">
                                          <p:stCondLst>
                                            <p:cond delay="0"/>
                                          </p:stCondLst>
                                        </p:cTn>
                                        <p:tgtEl>
                                          <p:spTgt spid="197668"/>
                                        </p:tgtEl>
                                        <p:attrNameLst>
                                          <p:attrName>style.visibility</p:attrName>
                                        </p:attrNameLst>
                                      </p:cBhvr>
                                      <p:to>
                                        <p:strVal val="visible"/>
                                      </p:to>
                                    </p:set>
                                    <p:animEffect transition="in" filter="dissolve">
                                      <p:cBhvr>
                                        <p:cTn id="100" dur="500"/>
                                        <p:tgtEl>
                                          <p:spTgt spid="197668"/>
                                        </p:tgtEl>
                                      </p:cBhvr>
                                    </p:animEffect>
                                  </p:childTnLst>
                                </p:cTn>
                              </p:par>
                            </p:childTnLst>
                          </p:cTn>
                        </p:par>
                        <p:par>
                          <p:cTn id="101" fill="hold">
                            <p:stCondLst>
                              <p:cond delay="3500"/>
                            </p:stCondLst>
                            <p:childTnLst>
                              <p:par>
                                <p:cTn id="102" presetID="22" presetClass="entr" presetSubtype="8" fill="hold" grpId="0" nodeType="afterEffect">
                                  <p:stCondLst>
                                    <p:cond delay="0"/>
                                  </p:stCondLst>
                                  <p:childTnLst>
                                    <p:set>
                                      <p:cBhvr>
                                        <p:cTn id="103" dur="1" fill="hold">
                                          <p:stCondLst>
                                            <p:cond delay="0"/>
                                          </p:stCondLst>
                                        </p:cTn>
                                        <p:tgtEl>
                                          <p:spTgt spid="197673"/>
                                        </p:tgtEl>
                                        <p:attrNameLst>
                                          <p:attrName>style.visibility</p:attrName>
                                        </p:attrNameLst>
                                      </p:cBhvr>
                                      <p:to>
                                        <p:strVal val="visible"/>
                                      </p:to>
                                    </p:set>
                                    <p:animEffect transition="in" filter="wipe(left)">
                                      <p:cBhvr>
                                        <p:cTn id="104" dur="1000"/>
                                        <p:tgtEl>
                                          <p:spTgt spid="197673"/>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8" fill="hold" grpId="0" nodeType="clickEffect">
                                  <p:stCondLst>
                                    <p:cond delay="0"/>
                                  </p:stCondLst>
                                  <p:childTnLst>
                                    <p:set>
                                      <p:cBhvr>
                                        <p:cTn id="108" dur="1" fill="hold">
                                          <p:stCondLst>
                                            <p:cond delay="0"/>
                                          </p:stCondLst>
                                        </p:cTn>
                                        <p:tgtEl>
                                          <p:spTgt spid="197670"/>
                                        </p:tgtEl>
                                        <p:attrNameLst>
                                          <p:attrName>style.visibility</p:attrName>
                                        </p:attrNameLst>
                                      </p:cBhvr>
                                      <p:to>
                                        <p:strVal val="visible"/>
                                      </p:to>
                                    </p:set>
                                    <p:animEffect transition="in" filter="wipe(left)">
                                      <p:cBhvr>
                                        <p:cTn id="109" dur="1000"/>
                                        <p:tgtEl>
                                          <p:spTgt spid="197670"/>
                                        </p:tgtEl>
                                      </p:cBhvr>
                                    </p:animEffect>
                                  </p:childTnLst>
                                </p:cTn>
                              </p:par>
                            </p:childTnLst>
                          </p:cTn>
                        </p:par>
                        <p:par>
                          <p:cTn id="110" fill="hold">
                            <p:stCondLst>
                              <p:cond delay="1000"/>
                            </p:stCondLst>
                            <p:childTnLst>
                              <p:par>
                                <p:cTn id="111" presetID="0" presetClass="path" presetSubtype="0" accel="50000" decel="50000" fill="hold" grpId="4" nodeType="afterEffect">
                                  <p:stCondLst>
                                    <p:cond delay="0"/>
                                  </p:stCondLst>
                                  <p:childTnLst>
                                    <p:animMotion origin="layout" path="M -0.18299 -0.33727 L -0.00174 -0.33703 " pathEditMode="relative" ptsTypes="AA">
                                      <p:cBhvr>
                                        <p:cTn id="112" dur="2000" fill="hold"/>
                                        <p:tgtEl>
                                          <p:spTgt spid="197674"/>
                                        </p:tgtEl>
                                        <p:attrNameLst>
                                          <p:attrName>ppt_x</p:attrName>
                                          <p:attrName>ppt_y</p:attrName>
                                        </p:attrNameLst>
                                      </p:cBhvr>
                                    </p:animMotion>
                                  </p:childTnLst>
                                </p:cTn>
                              </p:par>
                            </p:childTnLst>
                          </p:cTn>
                        </p:par>
                        <p:par>
                          <p:cTn id="113" fill="hold">
                            <p:stCondLst>
                              <p:cond delay="3000"/>
                            </p:stCondLst>
                            <p:childTnLst>
                              <p:par>
                                <p:cTn id="114" presetID="9" presetClass="entr" presetSubtype="0" fill="hold" grpId="0" nodeType="afterEffect">
                                  <p:stCondLst>
                                    <p:cond delay="0"/>
                                  </p:stCondLst>
                                  <p:childTnLst>
                                    <p:set>
                                      <p:cBhvr>
                                        <p:cTn id="115" dur="1" fill="hold">
                                          <p:stCondLst>
                                            <p:cond delay="0"/>
                                          </p:stCondLst>
                                        </p:cTn>
                                        <p:tgtEl>
                                          <p:spTgt spid="197664"/>
                                        </p:tgtEl>
                                        <p:attrNameLst>
                                          <p:attrName>style.visibility</p:attrName>
                                        </p:attrNameLst>
                                      </p:cBhvr>
                                      <p:to>
                                        <p:strVal val="visible"/>
                                      </p:to>
                                    </p:set>
                                    <p:animEffect transition="in" filter="dissolve">
                                      <p:cBhvr>
                                        <p:cTn id="116" dur="500"/>
                                        <p:tgtEl>
                                          <p:spTgt spid="197664"/>
                                        </p:tgtEl>
                                      </p:cBhvr>
                                    </p:animEffect>
                                  </p:childTnLst>
                                </p:cTn>
                              </p:par>
                            </p:childTnLst>
                          </p:cTn>
                        </p:par>
                      </p:childTnLst>
                    </p:cTn>
                  </p:par>
                  <p:par>
                    <p:cTn id="117" fill="hold">
                      <p:stCondLst>
                        <p:cond delay="indefinite"/>
                      </p:stCondLst>
                      <p:childTnLst>
                        <p:par>
                          <p:cTn id="118" fill="hold">
                            <p:stCondLst>
                              <p:cond delay="0"/>
                            </p:stCondLst>
                            <p:childTnLst>
                              <p:par>
                                <p:cTn id="119" presetID="9" presetClass="entr" presetSubtype="0" fill="hold" grpId="0" nodeType="clickEffect">
                                  <p:stCondLst>
                                    <p:cond delay="0"/>
                                  </p:stCondLst>
                                  <p:childTnLst>
                                    <p:set>
                                      <p:cBhvr>
                                        <p:cTn id="120" dur="1" fill="hold">
                                          <p:stCondLst>
                                            <p:cond delay="0"/>
                                          </p:stCondLst>
                                        </p:cTn>
                                        <p:tgtEl>
                                          <p:spTgt spid="197651"/>
                                        </p:tgtEl>
                                        <p:attrNameLst>
                                          <p:attrName>style.visibility</p:attrName>
                                        </p:attrNameLst>
                                      </p:cBhvr>
                                      <p:to>
                                        <p:strVal val="visible"/>
                                      </p:to>
                                    </p:set>
                                    <p:animEffect transition="in" filter="dissolve">
                                      <p:cBhvr>
                                        <p:cTn id="121" dur="500"/>
                                        <p:tgtEl>
                                          <p:spTgt spid="197651"/>
                                        </p:tgtEl>
                                      </p:cBhvr>
                                    </p:animEffect>
                                  </p:childTnLst>
                                </p:cTn>
                              </p:par>
                            </p:childTnLst>
                          </p:cTn>
                        </p:par>
                        <p:par>
                          <p:cTn id="122" fill="hold">
                            <p:stCondLst>
                              <p:cond delay="500"/>
                            </p:stCondLst>
                            <p:childTnLst>
                              <p:par>
                                <p:cTn id="123" presetID="9" presetClass="entr" presetSubtype="0" fill="hold" grpId="0" nodeType="afterEffect">
                                  <p:stCondLst>
                                    <p:cond delay="0"/>
                                  </p:stCondLst>
                                  <p:childTnLst>
                                    <p:set>
                                      <p:cBhvr>
                                        <p:cTn id="124" dur="1" fill="hold">
                                          <p:stCondLst>
                                            <p:cond delay="0"/>
                                          </p:stCondLst>
                                        </p:cTn>
                                        <p:tgtEl>
                                          <p:spTgt spid="197637"/>
                                        </p:tgtEl>
                                        <p:attrNameLst>
                                          <p:attrName>style.visibility</p:attrName>
                                        </p:attrNameLst>
                                      </p:cBhvr>
                                      <p:to>
                                        <p:strVal val="visible"/>
                                      </p:to>
                                    </p:set>
                                    <p:animEffect transition="in" filter="dissolve">
                                      <p:cBhvr>
                                        <p:cTn id="125" dur="500"/>
                                        <p:tgtEl>
                                          <p:spTgt spid="197637"/>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97649"/>
                                        </p:tgtEl>
                                        <p:attrNameLst>
                                          <p:attrName>style.visibility</p:attrName>
                                        </p:attrNameLst>
                                      </p:cBhvr>
                                      <p:to>
                                        <p:strVal val="visible"/>
                                      </p:to>
                                    </p:set>
                                    <p:animEffect transition="in" filter="wipe(down)">
                                      <p:cBhvr>
                                        <p:cTn id="130" dur="1000"/>
                                        <p:tgtEl>
                                          <p:spTgt spid="197649"/>
                                        </p:tgtEl>
                                      </p:cBhvr>
                                    </p:animEffect>
                                  </p:childTnLst>
                                </p:cTn>
                              </p:par>
                            </p:childTnLst>
                          </p:cTn>
                        </p:par>
                        <p:par>
                          <p:cTn id="131" fill="hold">
                            <p:stCondLst>
                              <p:cond delay="1000"/>
                            </p:stCondLst>
                            <p:childTnLst>
                              <p:par>
                                <p:cTn id="132" presetID="9" presetClass="entr" presetSubtype="0" fill="hold" grpId="0" nodeType="afterEffect">
                                  <p:stCondLst>
                                    <p:cond delay="0"/>
                                  </p:stCondLst>
                                  <p:childTnLst>
                                    <p:set>
                                      <p:cBhvr>
                                        <p:cTn id="133" dur="1" fill="hold">
                                          <p:stCondLst>
                                            <p:cond delay="0"/>
                                          </p:stCondLst>
                                        </p:cTn>
                                        <p:tgtEl>
                                          <p:spTgt spid="197666"/>
                                        </p:tgtEl>
                                        <p:attrNameLst>
                                          <p:attrName>style.visibility</p:attrName>
                                        </p:attrNameLst>
                                      </p:cBhvr>
                                      <p:to>
                                        <p:strVal val="visible"/>
                                      </p:to>
                                    </p:set>
                                    <p:animEffect transition="in" filter="dissolve">
                                      <p:cBhvr>
                                        <p:cTn id="134"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7" grpId="0"/>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xfrm>
            <a:off x="0" y="452438"/>
            <a:ext cx="9144000" cy="806450"/>
          </a:xfrm>
          <a:noFill/>
        </p:spPr>
        <p:txBody>
          <a:bodyPr/>
          <a:lstStyle/>
          <a:p>
            <a:pPr eaLnBrk="1" hangingPunct="1"/>
            <a:r>
              <a:rPr lang="cs-CZ" altLang="cs-CZ" b="1">
                <a:latin typeface="Calibri" panose="020F0502020204030204" pitchFamily="34" charset="0"/>
                <a:ea typeface="Consolas" panose="020B0609020204030204" pitchFamily="49" charset="0"/>
                <a:cs typeface="Calibri" panose="020F0502020204030204" pitchFamily="34" charset="0"/>
              </a:rPr>
              <a:t>Modifikovaná PC</a:t>
            </a:r>
            <a:endParaRPr lang="cs-CZ" altLang="cs-CZ" b="1">
              <a:latin typeface="Calibri" panose="020F0502020204030204" pitchFamily="34" charset="0"/>
              <a:ea typeface="Consolas" panose="020B0609020204030204" pitchFamily="49" charset="0"/>
              <a:cs typeface="Calibri" panose="020F0502020204030204" pitchFamily="34" charset="0"/>
            </a:endParaRPr>
          </a:p>
        </p:txBody>
      </p:sp>
      <p:grpSp>
        <p:nvGrpSpPr>
          <p:cNvPr id="2" name="Group 8"/>
          <p:cNvGrpSpPr/>
          <p:nvPr/>
        </p:nvGrpSpPr>
        <p:grpSpPr bwMode="auto">
          <a:xfrm>
            <a:off x="885825" y="1773238"/>
            <a:ext cx="6443663" cy="4338637"/>
            <a:chOff x="558" y="1117"/>
            <a:chExt cx="4059" cy="2733"/>
          </a:xfrm>
        </p:grpSpPr>
        <p:sp>
          <p:nvSpPr>
            <p:cNvPr id="37918" name="Line 4"/>
            <p:cNvSpPr>
              <a:spLocks noChangeShapeType="1"/>
            </p:cNvSpPr>
            <p:nvPr/>
          </p:nvSpPr>
          <p:spPr bwMode="auto">
            <a:xfrm>
              <a:off x="567" y="1117"/>
              <a:ext cx="0" cy="2721"/>
            </a:xfrm>
            <a:prstGeom prst="line">
              <a:avLst/>
            </a:prstGeom>
            <a:noFill/>
            <a:ln w="1016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9" name="Freeform 5"/>
            <p:cNvSpPr/>
            <p:nvPr/>
          </p:nvSpPr>
          <p:spPr bwMode="auto">
            <a:xfrm>
              <a:off x="558" y="3849"/>
              <a:ext cx="4059" cy="1"/>
            </a:xfrm>
            <a:custGeom>
              <a:avLst/>
              <a:gdLst>
                <a:gd name="T0" fmla="*/ 0 w 4059"/>
                <a:gd name="T1" fmla="*/ 0 h 1"/>
                <a:gd name="T2" fmla="*/ 4059 w 4059"/>
                <a:gd name="T3" fmla="*/ 0 h 1"/>
                <a:gd name="T4" fmla="*/ 0 60000 65536"/>
                <a:gd name="T5" fmla="*/ 0 60000 65536"/>
                <a:gd name="T6" fmla="*/ 0 w 4059"/>
                <a:gd name="T7" fmla="*/ 0 h 1"/>
                <a:gd name="T8" fmla="*/ 4059 w 4059"/>
                <a:gd name="T9" fmla="*/ 1 h 1"/>
              </a:gdLst>
              <a:ahLst/>
              <a:cxnLst>
                <a:cxn ang="T4">
                  <a:pos x="T0" y="T1"/>
                </a:cxn>
                <a:cxn ang="T5">
                  <a:pos x="T2" y="T3"/>
                </a:cxn>
              </a:cxnLst>
              <a:rect l="T6" t="T7" r="T8" b="T9"/>
              <a:pathLst>
                <a:path w="4059" h="1">
                  <a:moveTo>
                    <a:pt x="0" y="0"/>
                  </a:moveTo>
                  <a:lnTo>
                    <a:pt x="4059" y="0"/>
                  </a:lnTo>
                </a:path>
              </a:pathLst>
            </a:custGeom>
            <a:noFill/>
            <a:ln w="1016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0486" name="Text Box 6"/>
          <p:cNvSpPr txBox="1">
            <a:spLocks noChangeArrowheads="1"/>
          </p:cNvSpPr>
          <p:nvPr/>
        </p:nvSpPr>
        <p:spPr bwMode="auto">
          <a:xfrm>
            <a:off x="109538" y="1412875"/>
            <a:ext cx="1438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Míra inflace</a:t>
            </a:r>
            <a:endPar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0487" name="Text Box 7"/>
          <p:cNvSpPr txBox="1">
            <a:spLocks noChangeArrowheads="1"/>
          </p:cNvSpPr>
          <p:nvPr/>
        </p:nvSpPr>
        <p:spPr bwMode="auto">
          <a:xfrm>
            <a:off x="6139185" y="5246688"/>
            <a:ext cx="3132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Míra nezaměstnanosti</a:t>
            </a:r>
            <a:endPar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0490" name="Freeform 10"/>
          <p:cNvSpPr/>
          <p:nvPr/>
        </p:nvSpPr>
        <p:spPr bwMode="auto">
          <a:xfrm>
            <a:off x="1979613" y="2060575"/>
            <a:ext cx="3240087" cy="3384550"/>
          </a:xfrm>
          <a:custGeom>
            <a:avLst/>
            <a:gdLst>
              <a:gd name="T0" fmla="*/ 0 w 2041"/>
              <a:gd name="T1" fmla="*/ 0 h 2132"/>
              <a:gd name="T2" fmla="*/ 2147483646 w 2041"/>
              <a:gd name="T3" fmla="*/ 2147483646 h 2132"/>
              <a:gd name="T4" fmla="*/ 2147483646 w 2041"/>
              <a:gd name="T5" fmla="*/ 2147483646 h 2132"/>
              <a:gd name="T6" fmla="*/ 0 60000 65536"/>
              <a:gd name="T7" fmla="*/ 0 60000 65536"/>
              <a:gd name="T8" fmla="*/ 0 60000 65536"/>
              <a:gd name="T9" fmla="*/ 0 w 2041"/>
              <a:gd name="T10" fmla="*/ 0 h 2132"/>
              <a:gd name="T11" fmla="*/ 2041 w 2041"/>
              <a:gd name="T12" fmla="*/ 2132 h 2132"/>
            </a:gdLst>
            <a:ahLst/>
            <a:cxnLst>
              <a:cxn ang="T6">
                <a:pos x="T0" y="T1"/>
              </a:cxn>
              <a:cxn ang="T7">
                <a:pos x="T2" y="T3"/>
              </a:cxn>
              <a:cxn ang="T8">
                <a:pos x="T4" y="T5"/>
              </a:cxn>
            </a:cxnLst>
            <a:rect l="T9" t="T10" r="T11" b="T12"/>
            <a:pathLst>
              <a:path w="2041" h="2132">
                <a:moveTo>
                  <a:pt x="0" y="0"/>
                </a:moveTo>
                <a:cubicBezTo>
                  <a:pt x="57" y="593"/>
                  <a:pt x="114" y="1187"/>
                  <a:pt x="454" y="1542"/>
                </a:cubicBezTo>
                <a:cubicBezTo>
                  <a:pt x="794" y="1897"/>
                  <a:pt x="1417" y="2014"/>
                  <a:pt x="2041" y="2132"/>
                </a:cubicBezTo>
              </a:path>
            </a:pathLst>
          </a:custGeom>
          <a:noFill/>
          <a:ln w="635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1" name="Freeform 11"/>
          <p:cNvSpPr/>
          <p:nvPr/>
        </p:nvSpPr>
        <p:spPr bwMode="auto">
          <a:xfrm>
            <a:off x="2547938" y="1757363"/>
            <a:ext cx="3311525" cy="3095625"/>
          </a:xfrm>
          <a:custGeom>
            <a:avLst/>
            <a:gdLst>
              <a:gd name="T0" fmla="*/ 0 w 2041"/>
              <a:gd name="T1" fmla="*/ 0 h 2132"/>
              <a:gd name="T2" fmla="*/ 2147483646 w 2041"/>
              <a:gd name="T3" fmla="*/ 2147483646 h 2132"/>
              <a:gd name="T4" fmla="*/ 2147483646 w 2041"/>
              <a:gd name="T5" fmla="*/ 2147483646 h 2132"/>
              <a:gd name="T6" fmla="*/ 0 60000 65536"/>
              <a:gd name="T7" fmla="*/ 0 60000 65536"/>
              <a:gd name="T8" fmla="*/ 0 60000 65536"/>
              <a:gd name="T9" fmla="*/ 0 w 2041"/>
              <a:gd name="T10" fmla="*/ 0 h 2132"/>
              <a:gd name="T11" fmla="*/ 2041 w 2041"/>
              <a:gd name="T12" fmla="*/ 2132 h 2132"/>
            </a:gdLst>
            <a:ahLst/>
            <a:cxnLst>
              <a:cxn ang="T6">
                <a:pos x="T0" y="T1"/>
              </a:cxn>
              <a:cxn ang="T7">
                <a:pos x="T2" y="T3"/>
              </a:cxn>
              <a:cxn ang="T8">
                <a:pos x="T4" y="T5"/>
              </a:cxn>
            </a:cxnLst>
            <a:rect l="T9" t="T10" r="T11" b="T12"/>
            <a:pathLst>
              <a:path w="2041" h="2132">
                <a:moveTo>
                  <a:pt x="0" y="0"/>
                </a:moveTo>
                <a:cubicBezTo>
                  <a:pt x="57" y="593"/>
                  <a:pt x="114" y="1187"/>
                  <a:pt x="454" y="1542"/>
                </a:cubicBezTo>
                <a:cubicBezTo>
                  <a:pt x="794" y="1897"/>
                  <a:pt x="1417" y="2014"/>
                  <a:pt x="2041" y="2132"/>
                </a:cubicBezTo>
              </a:path>
            </a:pathLst>
          </a:custGeom>
          <a:noFill/>
          <a:ln w="63500" cap="rnd">
            <a:solidFill>
              <a:schemeClr val="tx1"/>
            </a:solidFill>
            <a:prstDash val="sysDot"/>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2" name="Line 12"/>
          <p:cNvSpPr>
            <a:spLocks noChangeShapeType="1"/>
          </p:cNvSpPr>
          <p:nvPr/>
        </p:nvSpPr>
        <p:spPr bwMode="auto">
          <a:xfrm flipV="1">
            <a:off x="3348038" y="1916113"/>
            <a:ext cx="0" cy="4249737"/>
          </a:xfrm>
          <a:prstGeom prst="line">
            <a:avLst/>
          </a:prstGeom>
          <a:noFill/>
          <a:ln w="635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5" name="Text Box 15"/>
          <p:cNvSpPr txBox="1">
            <a:spLocks noChangeArrowheads="1"/>
          </p:cNvSpPr>
          <p:nvPr/>
        </p:nvSpPr>
        <p:spPr bwMode="auto">
          <a:xfrm>
            <a:off x="3419475" y="1628775"/>
            <a:ext cx="1223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LPC</a:t>
            </a:r>
            <a:endPar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0496" name="Text Box 16"/>
          <p:cNvSpPr txBox="1">
            <a:spLocks noChangeArrowheads="1"/>
          </p:cNvSpPr>
          <p:nvPr/>
        </p:nvSpPr>
        <p:spPr bwMode="auto">
          <a:xfrm>
            <a:off x="5867400" y="4652963"/>
            <a:ext cx="1223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SPC</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497" name="Text Box 17"/>
          <p:cNvSpPr txBox="1">
            <a:spLocks noChangeArrowheads="1"/>
          </p:cNvSpPr>
          <p:nvPr/>
        </p:nvSpPr>
        <p:spPr bwMode="auto">
          <a:xfrm>
            <a:off x="5076825" y="5300663"/>
            <a:ext cx="1223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SPC</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498" name="Line 18"/>
          <p:cNvSpPr>
            <a:spLocks noChangeShapeType="1"/>
          </p:cNvSpPr>
          <p:nvPr/>
        </p:nvSpPr>
        <p:spPr bwMode="auto">
          <a:xfrm flipV="1">
            <a:off x="2547938" y="3106738"/>
            <a:ext cx="0" cy="1096962"/>
          </a:xfrm>
          <a:prstGeom prst="line">
            <a:avLst/>
          </a:prstGeom>
          <a:noFill/>
          <a:ln w="762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0" name="Line 20"/>
          <p:cNvSpPr>
            <a:spLocks noChangeShapeType="1"/>
          </p:cNvSpPr>
          <p:nvPr/>
        </p:nvSpPr>
        <p:spPr bwMode="auto">
          <a:xfrm flipH="1">
            <a:off x="900113" y="4941888"/>
            <a:ext cx="2447925"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1" name="Line 21"/>
          <p:cNvSpPr>
            <a:spLocks noChangeShapeType="1"/>
          </p:cNvSpPr>
          <p:nvPr/>
        </p:nvSpPr>
        <p:spPr bwMode="auto">
          <a:xfrm flipH="1">
            <a:off x="900113" y="4508500"/>
            <a:ext cx="1866900"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4" name="Text Box 24"/>
          <p:cNvSpPr txBox="1">
            <a:spLocks noChangeArrowheads="1"/>
          </p:cNvSpPr>
          <p:nvPr/>
        </p:nvSpPr>
        <p:spPr bwMode="auto">
          <a:xfrm>
            <a:off x="3073400" y="6110288"/>
            <a:ext cx="6477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505" name="Text Box 25"/>
          <p:cNvSpPr txBox="1">
            <a:spLocks noChangeArrowheads="1"/>
          </p:cNvSpPr>
          <p:nvPr/>
        </p:nvSpPr>
        <p:spPr bwMode="auto">
          <a:xfrm>
            <a:off x="2443163" y="6111875"/>
            <a:ext cx="647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506" name="Line 26"/>
          <p:cNvSpPr>
            <a:spLocks noChangeShapeType="1"/>
          </p:cNvSpPr>
          <p:nvPr/>
        </p:nvSpPr>
        <p:spPr bwMode="auto">
          <a:xfrm flipH="1">
            <a:off x="2503488" y="6684963"/>
            <a:ext cx="844550" cy="0"/>
          </a:xfrm>
          <a:prstGeom prst="line">
            <a:avLst/>
          </a:prstGeom>
          <a:noFill/>
          <a:ln w="381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14" name="Text Box 34"/>
          <p:cNvSpPr txBox="1">
            <a:spLocks noChangeArrowheads="1"/>
          </p:cNvSpPr>
          <p:nvPr/>
        </p:nvSpPr>
        <p:spPr bwMode="auto">
          <a:xfrm>
            <a:off x="166688" y="4652963"/>
            <a:ext cx="7191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0</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516" name="Text Box 36"/>
          <p:cNvSpPr txBox="1">
            <a:spLocks noChangeArrowheads="1"/>
          </p:cNvSpPr>
          <p:nvPr/>
        </p:nvSpPr>
        <p:spPr bwMode="auto">
          <a:xfrm>
            <a:off x="3348038" y="4635500"/>
            <a:ext cx="3730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5" name="Text Box 36"/>
          <p:cNvSpPr txBox="1">
            <a:spLocks noChangeArrowheads="1"/>
          </p:cNvSpPr>
          <p:nvPr/>
        </p:nvSpPr>
        <p:spPr bwMode="auto">
          <a:xfrm>
            <a:off x="2703513" y="4176713"/>
            <a:ext cx="371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6" name="Line 20"/>
          <p:cNvSpPr>
            <a:spLocks noChangeShapeType="1"/>
          </p:cNvSpPr>
          <p:nvPr/>
        </p:nvSpPr>
        <p:spPr bwMode="auto">
          <a:xfrm>
            <a:off x="2700338" y="2997200"/>
            <a:ext cx="3175" cy="316865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 name="Line 20"/>
          <p:cNvSpPr>
            <a:spLocks noChangeShapeType="1"/>
          </p:cNvSpPr>
          <p:nvPr/>
        </p:nvSpPr>
        <p:spPr bwMode="auto">
          <a:xfrm flipH="1">
            <a:off x="971550" y="2973388"/>
            <a:ext cx="1795463"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 name="Text Box 36"/>
          <p:cNvSpPr txBox="1">
            <a:spLocks noChangeArrowheads="1"/>
          </p:cNvSpPr>
          <p:nvPr/>
        </p:nvSpPr>
        <p:spPr bwMode="auto">
          <a:xfrm>
            <a:off x="2716213" y="2600325"/>
            <a:ext cx="371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0" name="Text Box 36"/>
          <p:cNvSpPr txBox="1">
            <a:spLocks noChangeArrowheads="1"/>
          </p:cNvSpPr>
          <p:nvPr/>
        </p:nvSpPr>
        <p:spPr bwMode="auto">
          <a:xfrm>
            <a:off x="3397250" y="3732213"/>
            <a:ext cx="3714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1" name="Line 26"/>
          <p:cNvSpPr>
            <a:spLocks noChangeShapeType="1"/>
          </p:cNvSpPr>
          <p:nvPr/>
        </p:nvSpPr>
        <p:spPr bwMode="auto">
          <a:xfrm>
            <a:off x="2530475" y="6613525"/>
            <a:ext cx="855663" cy="0"/>
          </a:xfrm>
          <a:prstGeom prst="line">
            <a:avLst/>
          </a:prstGeom>
          <a:noFill/>
          <a:ln w="381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 name="Line 20"/>
          <p:cNvSpPr>
            <a:spLocks noChangeShapeType="1"/>
          </p:cNvSpPr>
          <p:nvPr/>
        </p:nvSpPr>
        <p:spPr bwMode="auto">
          <a:xfrm flipH="1">
            <a:off x="900113" y="4030663"/>
            <a:ext cx="2447925"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3" name="Text Box 34"/>
          <p:cNvSpPr txBox="1">
            <a:spLocks noChangeArrowheads="1"/>
          </p:cNvSpPr>
          <p:nvPr/>
        </p:nvSpPr>
        <p:spPr bwMode="auto">
          <a:xfrm>
            <a:off x="180975" y="4156075"/>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4" name="Text Box 34"/>
          <p:cNvSpPr txBox="1">
            <a:spLocks noChangeArrowheads="1"/>
          </p:cNvSpPr>
          <p:nvPr/>
        </p:nvSpPr>
        <p:spPr bwMode="auto">
          <a:xfrm>
            <a:off x="165100" y="2711450"/>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3</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6" name="Text Box 34"/>
          <p:cNvSpPr txBox="1">
            <a:spLocks noChangeArrowheads="1"/>
          </p:cNvSpPr>
          <p:nvPr/>
        </p:nvSpPr>
        <p:spPr bwMode="auto">
          <a:xfrm>
            <a:off x="165100" y="3632200"/>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4</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20486"/>
                                        </p:tgtEl>
                                        <p:attrNameLst>
                                          <p:attrName>style.visibility</p:attrName>
                                        </p:attrNameLst>
                                      </p:cBhvr>
                                      <p:to>
                                        <p:strVal val="visible"/>
                                      </p:to>
                                    </p:set>
                                    <p:set>
                                      <p:cBhvr>
                                        <p:cTn id="15" dur="455" fill="hold">
                                          <p:stCondLst>
                                            <p:cond delay="0"/>
                                          </p:stCondLst>
                                        </p:cTn>
                                        <p:tgtEl>
                                          <p:spTgt spid="20486"/>
                                        </p:tgtEl>
                                        <p:attrNameLst>
                                          <p:attrName>style.rotation</p:attrName>
                                        </p:attrNameLst>
                                      </p:cBhvr>
                                      <p:to>
                                        <p:strVal val="-45.0"/>
                                      </p:to>
                                    </p:set>
                                    <p:anim calcmode="lin" valueType="num">
                                      <p:cBhvr>
                                        <p:cTn id="16" dur="455" fill="hold">
                                          <p:stCondLst>
                                            <p:cond delay="455"/>
                                          </p:stCondLst>
                                        </p:cTn>
                                        <p:tgtEl>
                                          <p:spTgt spid="20486"/>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20486"/>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20486"/>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20486"/>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8" presetClass="entr" presetSubtype="0" accel="50000" fill="hold" grpId="0" nodeType="clickEffect">
                                  <p:stCondLst>
                                    <p:cond delay="0"/>
                                  </p:stCondLst>
                                  <p:iterate type="lt">
                                    <p:tmPct val="50000"/>
                                  </p:iterate>
                                  <p:childTnLst>
                                    <p:set>
                                      <p:cBhvr>
                                        <p:cTn id="23" dur="1" fill="hold">
                                          <p:stCondLst>
                                            <p:cond delay="0"/>
                                          </p:stCondLst>
                                        </p:cTn>
                                        <p:tgtEl>
                                          <p:spTgt spid="20487"/>
                                        </p:tgtEl>
                                        <p:attrNameLst>
                                          <p:attrName>style.visibility</p:attrName>
                                        </p:attrNameLst>
                                      </p:cBhvr>
                                      <p:to>
                                        <p:strVal val="visible"/>
                                      </p:to>
                                    </p:set>
                                    <p:set>
                                      <p:cBhvr>
                                        <p:cTn id="24" dur="455" fill="hold">
                                          <p:stCondLst>
                                            <p:cond delay="0"/>
                                          </p:stCondLst>
                                        </p:cTn>
                                        <p:tgtEl>
                                          <p:spTgt spid="20487"/>
                                        </p:tgtEl>
                                        <p:attrNameLst>
                                          <p:attrName>style.rotation</p:attrName>
                                        </p:attrNameLst>
                                      </p:cBhvr>
                                      <p:to>
                                        <p:strVal val="-45.0"/>
                                      </p:to>
                                    </p:set>
                                    <p:anim calcmode="lin" valueType="num">
                                      <p:cBhvr>
                                        <p:cTn id="25" dur="455" fill="hold">
                                          <p:stCondLst>
                                            <p:cond delay="455"/>
                                          </p:stCondLst>
                                        </p:cTn>
                                        <p:tgtEl>
                                          <p:spTgt spid="20487"/>
                                        </p:tgtEl>
                                        <p:attrNameLst>
                                          <p:attrName>style.rotation</p:attrName>
                                        </p:attrNameLst>
                                      </p:cBhvr>
                                      <p:tavLst>
                                        <p:tav tm="0">
                                          <p:val>
                                            <p:fltVal val="-45"/>
                                          </p:val>
                                        </p:tav>
                                        <p:tav tm="69900">
                                          <p:val>
                                            <p:fltVal val="45"/>
                                          </p:val>
                                        </p:tav>
                                        <p:tav tm="100000">
                                          <p:val>
                                            <p:fltVal val="0"/>
                                          </p:val>
                                        </p:tav>
                                      </p:tavLst>
                                    </p:anim>
                                    <p:anim calcmode="lin" valueType="num">
                                      <p:cBhvr>
                                        <p:cTn id="26" dur="455" fill="hold">
                                          <p:stCondLst>
                                            <p:cond delay="0"/>
                                          </p:stCondLst>
                                        </p:cTn>
                                        <p:tgtEl>
                                          <p:spTgt spid="20487"/>
                                        </p:tgtEl>
                                        <p:attrNameLst>
                                          <p:attrName>ppt_y</p:attrName>
                                        </p:attrNameLst>
                                      </p:cBhvr>
                                      <p:tavLst>
                                        <p:tav tm="0">
                                          <p:val>
                                            <p:strVal val="#ppt_y-1"/>
                                          </p:val>
                                        </p:tav>
                                        <p:tav tm="100000">
                                          <p:val>
                                            <p:strVal val="#ppt_y-(0.354*#ppt_w-0.172*#ppt_h)"/>
                                          </p:val>
                                        </p:tav>
                                      </p:tavLst>
                                    </p:anim>
                                    <p:anim calcmode="lin" valueType="num">
                                      <p:cBhvr>
                                        <p:cTn id="27" dur="156" decel="50000" autoRev="1" fill="hold">
                                          <p:stCondLst>
                                            <p:cond delay="455"/>
                                          </p:stCondLst>
                                        </p:cTn>
                                        <p:tgtEl>
                                          <p:spTgt spid="20487"/>
                                        </p:tgtEl>
                                        <p:attrNameLst>
                                          <p:attrName>ppt_y</p:attrName>
                                        </p:attrNameLst>
                                      </p:cBhvr>
                                      <p:tavLst>
                                        <p:tav tm="0">
                                          <p:val>
                                            <p:strVal val="#ppt_y-(0.354*#ppt_w-0.172*#ppt_h)"/>
                                          </p:val>
                                        </p:tav>
                                        <p:tav tm="100000">
                                          <p:val>
                                            <p:strVal val="#ppt_y-(0.354*#ppt_w-0.172*#ppt_h)-#ppt_h/2"/>
                                          </p:val>
                                        </p:tav>
                                      </p:tavLst>
                                    </p:anim>
                                    <p:anim calcmode="lin" valueType="num">
                                      <p:cBhvr>
                                        <p:cTn id="28" dur="136" fill="hold">
                                          <p:stCondLst>
                                            <p:cond delay="864"/>
                                          </p:stCondLst>
                                        </p:cTn>
                                        <p:tgtEl>
                                          <p:spTgt spid="20487"/>
                                        </p:tgtEl>
                                        <p:attrNameLst>
                                          <p:attrName>ppt_y</p:attrName>
                                        </p:attrNameLst>
                                      </p:cBhvr>
                                      <p:tavLst>
                                        <p:tav tm="0">
                                          <p:val>
                                            <p:strVal val="#ppt_y-(0.354*#ppt_w-0.172*#ppt_h)"/>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20490"/>
                                        </p:tgtEl>
                                        <p:attrNameLst>
                                          <p:attrName>style.visibility</p:attrName>
                                        </p:attrNameLst>
                                      </p:cBhvr>
                                      <p:to>
                                        <p:strVal val="visible"/>
                                      </p:to>
                                    </p:set>
                                    <p:animEffect transition="in" filter="wipe(down)">
                                      <p:cBhvr>
                                        <p:cTn id="33" dur="500"/>
                                        <p:tgtEl>
                                          <p:spTgt spid="20490"/>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20497"/>
                                        </p:tgtEl>
                                        <p:attrNameLst>
                                          <p:attrName>style.visibility</p:attrName>
                                        </p:attrNameLst>
                                      </p:cBhvr>
                                      <p:to>
                                        <p:strVal val="visible"/>
                                      </p:to>
                                    </p:set>
                                    <p:animEffect transition="in" filter="wipe(down)">
                                      <p:cBhvr>
                                        <p:cTn id="36" dur="500"/>
                                        <p:tgtEl>
                                          <p:spTgt spid="2049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20492"/>
                                        </p:tgtEl>
                                        <p:attrNameLst>
                                          <p:attrName>style.visibility</p:attrName>
                                        </p:attrNameLst>
                                      </p:cBhvr>
                                      <p:to>
                                        <p:strVal val="visible"/>
                                      </p:to>
                                    </p:set>
                                    <p:animEffect transition="in" filter="wipe(down)">
                                      <p:cBhvr>
                                        <p:cTn id="41" dur="500"/>
                                        <p:tgtEl>
                                          <p:spTgt spid="20492"/>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0495"/>
                                        </p:tgtEl>
                                        <p:attrNameLst>
                                          <p:attrName>style.visibility</p:attrName>
                                        </p:attrNameLst>
                                      </p:cBhvr>
                                      <p:to>
                                        <p:strVal val="visible"/>
                                      </p:to>
                                    </p:set>
                                    <p:animEffect transition="in" filter="wipe(down)">
                                      <p:cBhvr>
                                        <p:cTn id="44" dur="500"/>
                                        <p:tgtEl>
                                          <p:spTgt spid="20495"/>
                                        </p:tgtEl>
                                      </p:cBhvr>
                                    </p:animEffect>
                                  </p:childTnLst>
                                </p:cTn>
                              </p:par>
                            </p:childTnLst>
                          </p:cTn>
                        </p:par>
                      </p:childTnLst>
                    </p:cTn>
                  </p:par>
                  <p:par>
                    <p:cTn id="45" fill="hold">
                      <p:stCondLst>
                        <p:cond delay="indefinite"/>
                      </p:stCondLst>
                      <p:childTnLst>
                        <p:par>
                          <p:cTn id="46" fill="hold">
                            <p:stCondLst>
                              <p:cond delay="0"/>
                            </p:stCondLst>
                            <p:childTnLst>
                              <p:par>
                                <p:cTn id="47" presetID="38" presetClass="entr" presetSubtype="0" accel="50000" fill="hold" grpId="0" nodeType="clickEffect">
                                  <p:stCondLst>
                                    <p:cond delay="0"/>
                                  </p:stCondLst>
                                  <p:iterate type="lt">
                                    <p:tmPct val="50000"/>
                                  </p:iterate>
                                  <p:childTnLst>
                                    <p:set>
                                      <p:cBhvr>
                                        <p:cTn id="48" dur="1" fill="hold">
                                          <p:stCondLst>
                                            <p:cond delay="0"/>
                                          </p:stCondLst>
                                        </p:cTn>
                                        <p:tgtEl>
                                          <p:spTgt spid="20504"/>
                                        </p:tgtEl>
                                        <p:attrNameLst>
                                          <p:attrName>style.visibility</p:attrName>
                                        </p:attrNameLst>
                                      </p:cBhvr>
                                      <p:to>
                                        <p:strVal val="visible"/>
                                      </p:to>
                                    </p:set>
                                    <p:set>
                                      <p:cBhvr>
                                        <p:cTn id="49" dur="455" fill="hold">
                                          <p:stCondLst>
                                            <p:cond delay="0"/>
                                          </p:stCondLst>
                                        </p:cTn>
                                        <p:tgtEl>
                                          <p:spTgt spid="20504"/>
                                        </p:tgtEl>
                                        <p:attrNameLst>
                                          <p:attrName>style.rotation</p:attrName>
                                        </p:attrNameLst>
                                      </p:cBhvr>
                                      <p:to>
                                        <p:strVal val="-45.0"/>
                                      </p:to>
                                    </p:set>
                                    <p:anim calcmode="lin" valueType="num">
                                      <p:cBhvr>
                                        <p:cTn id="50" dur="455" fill="hold">
                                          <p:stCondLst>
                                            <p:cond delay="455"/>
                                          </p:stCondLst>
                                        </p:cTn>
                                        <p:tgtEl>
                                          <p:spTgt spid="20504"/>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20504"/>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20504"/>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20504"/>
                                        </p:tgtEl>
                                        <p:attrNameLst>
                                          <p:attrName>ppt_y</p:attrName>
                                        </p:attrNameLst>
                                      </p:cBhvr>
                                      <p:tavLst>
                                        <p:tav tm="0">
                                          <p:val>
                                            <p:strVal val="#ppt_y-(0.354*#ppt_w-0.172*#ppt_h)"/>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20500"/>
                                        </p:tgtEl>
                                        <p:attrNameLst>
                                          <p:attrName>style.visibility</p:attrName>
                                        </p:attrNameLst>
                                      </p:cBhvr>
                                      <p:to>
                                        <p:strVal val="visible"/>
                                      </p:to>
                                    </p:set>
                                    <p:animEffect transition="in" filter="wipe(down)">
                                      <p:cBhvr>
                                        <p:cTn id="58" dur="500"/>
                                        <p:tgtEl>
                                          <p:spTgt spid="20500"/>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0516"/>
                                        </p:tgtEl>
                                        <p:attrNameLst>
                                          <p:attrName>style.visibility</p:attrName>
                                        </p:attrNameLst>
                                      </p:cBhvr>
                                      <p:to>
                                        <p:strVal val="visible"/>
                                      </p:to>
                                    </p:set>
                                    <p:animEffect transition="in" filter="wipe(down)">
                                      <p:cBhvr>
                                        <p:cTn id="63" dur="500"/>
                                        <p:tgtEl>
                                          <p:spTgt spid="2051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20514"/>
                                        </p:tgtEl>
                                        <p:attrNameLst>
                                          <p:attrName>style.visibility</p:attrName>
                                        </p:attrNameLst>
                                      </p:cBhvr>
                                      <p:to>
                                        <p:strVal val="visible"/>
                                      </p:to>
                                    </p:set>
                                    <p:animEffect transition="in" filter="wipe(down)">
                                      <p:cBhvr>
                                        <p:cTn id="68" dur="500"/>
                                        <p:tgtEl>
                                          <p:spTgt spid="20514"/>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20506"/>
                                        </p:tgtEl>
                                        <p:attrNameLst>
                                          <p:attrName>style.visibility</p:attrName>
                                        </p:attrNameLst>
                                      </p:cBhvr>
                                      <p:to>
                                        <p:strVal val="visible"/>
                                      </p:to>
                                    </p:set>
                                    <p:animEffect transition="in" filter="wipe(down)">
                                      <p:cBhvr>
                                        <p:cTn id="73" dur="500"/>
                                        <p:tgtEl>
                                          <p:spTgt spid="20506"/>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20505"/>
                                        </p:tgtEl>
                                        <p:attrNameLst>
                                          <p:attrName>style.visibility</p:attrName>
                                        </p:attrNameLst>
                                      </p:cBhvr>
                                      <p:to>
                                        <p:strVal val="visible"/>
                                      </p:to>
                                    </p:set>
                                    <p:animEffect transition="in" filter="wipe(down)">
                                      <p:cBhvr>
                                        <p:cTn id="78" dur="500"/>
                                        <p:tgtEl>
                                          <p:spTgt spid="20505"/>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xit" presetSubtype="0" fill="hold" nodeType="clickEffect">
                                  <p:stCondLst>
                                    <p:cond delay="0"/>
                                  </p:stCondLst>
                                  <p:childTnLst>
                                    <p:animEffect transition="out" filter="fade">
                                      <p:cBhvr>
                                        <p:cTn id="82" dur="500"/>
                                        <p:tgtEl>
                                          <p:spTgt spid="20506"/>
                                        </p:tgtEl>
                                      </p:cBhvr>
                                    </p:animEffect>
                                    <p:set>
                                      <p:cBhvr>
                                        <p:cTn id="83" dur="1" fill="hold">
                                          <p:stCondLst>
                                            <p:cond delay="499"/>
                                          </p:stCondLst>
                                        </p:cTn>
                                        <p:tgtEl>
                                          <p:spTgt spid="20506"/>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ipe(down)">
                                      <p:cBhvr>
                                        <p:cTn id="88" dur="500"/>
                                        <p:tgtEl>
                                          <p:spTgt spid="35"/>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2" fill="hold" nodeType="clickEffect">
                                  <p:stCondLst>
                                    <p:cond delay="0"/>
                                  </p:stCondLst>
                                  <p:childTnLst>
                                    <p:set>
                                      <p:cBhvr>
                                        <p:cTn id="92" dur="1" fill="hold">
                                          <p:stCondLst>
                                            <p:cond delay="0"/>
                                          </p:stCondLst>
                                        </p:cTn>
                                        <p:tgtEl>
                                          <p:spTgt spid="20501"/>
                                        </p:tgtEl>
                                        <p:attrNameLst>
                                          <p:attrName>style.visibility</p:attrName>
                                        </p:attrNameLst>
                                      </p:cBhvr>
                                      <p:to>
                                        <p:strVal val="visible"/>
                                      </p:to>
                                    </p:set>
                                    <p:animEffect transition="in" filter="wipe(right)">
                                      <p:cBhvr>
                                        <p:cTn id="93" dur="500"/>
                                        <p:tgtEl>
                                          <p:spTgt spid="20501"/>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43"/>
                                        </p:tgtEl>
                                        <p:attrNameLst>
                                          <p:attrName>style.visibility</p:attrName>
                                        </p:attrNameLst>
                                      </p:cBhvr>
                                      <p:to>
                                        <p:strVal val="visible"/>
                                      </p:to>
                                    </p:set>
                                    <p:animEffect transition="in" filter="wipe(down)">
                                      <p:cBhvr>
                                        <p:cTn id="98" dur="500"/>
                                        <p:tgtEl>
                                          <p:spTgt spid="43"/>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nodeType="clickEffect">
                                  <p:stCondLst>
                                    <p:cond delay="0"/>
                                  </p:stCondLst>
                                  <p:childTnLst>
                                    <p:set>
                                      <p:cBhvr>
                                        <p:cTn id="102" dur="1" fill="hold">
                                          <p:stCondLst>
                                            <p:cond delay="0"/>
                                          </p:stCondLst>
                                        </p:cTn>
                                        <p:tgtEl>
                                          <p:spTgt spid="20498"/>
                                        </p:tgtEl>
                                        <p:attrNameLst>
                                          <p:attrName>style.visibility</p:attrName>
                                        </p:attrNameLst>
                                      </p:cBhvr>
                                      <p:to>
                                        <p:strVal val="visible"/>
                                      </p:to>
                                    </p:set>
                                    <p:animEffect transition="in" filter="wipe(down)">
                                      <p:cBhvr>
                                        <p:cTn id="103" dur="500"/>
                                        <p:tgtEl>
                                          <p:spTgt spid="2049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nodeType="clickEffect">
                                  <p:stCondLst>
                                    <p:cond delay="0"/>
                                  </p:stCondLst>
                                  <p:childTnLst>
                                    <p:set>
                                      <p:cBhvr>
                                        <p:cTn id="107" dur="1" fill="hold">
                                          <p:stCondLst>
                                            <p:cond delay="0"/>
                                          </p:stCondLst>
                                        </p:cTn>
                                        <p:tgtEl>
                                          <p:spTgt spid="36"/>
                                        </p:tgtEl>
                                        <p:attrNameLst>
                                          <p:attrName>style.visibility</p:attrName>
                                        </p:attrNameLst>
                                      </p:cBhvr>
                                      <p:to>
                                        <p:strVal val="visible"/>
                                      </p:to>
                                    </p:set>
                                    <p:animEffect transition="in" filter="wipe(down)">
                                      <p:cBhvr>
                                        <p:cTn id="108" dur="500"/>
                                        <p:tgtEl>
                                          <p:spTgt spid="36"/>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4" fill="hold" grpId="0" nodeType="clickEffect">
                                  <p:stCondLst>
                                    <p:cond delay="0"/>
                                  </p:stCondLst>
                                  <p:childTnLst>
                                    <p:set>
                                      <p:cBhvr>
                                        <p:cTn id="112" dur="1" fill="hold">
                                          <p:stCondLst>
                                            <p:cond delay="0"/>
                                          </p:stCondLst>
                                        </p:cTn>
                                        <p:tgtEl>
                                          <p:spTgt spid="20496"/>
                                        </p:tgtEl>
                                        <p:attrNameLst>
                                          <p:attrName>style.visibility</p:attrName>
                                        </p:attrNameLst>
                                      </p:cBhvr>
                                      <p:to>
                                        <p:strVal val="visible"/>
                                      </p:to>
                                    </p:set>
                                    <p:animEffect transition="in" filter="wipe(down)">
                                      <p:cBhvr>
                                        <p:cTn id="113" dur="500"/>
                                        <p:tgtEl>
                                          <p:spTgt spid="20496"/>
                                        </p:tgtEl>
                                      </p:cBhvr>
                                    </p:animEffect>
                                  </p:childTnLst>
                                </p:cTn>
                              </p:par>
                              <p:par>
                                <p:cTn id="114" presetID="22" presetClass="entr" presetSubtype="4" fill="hold" nodeType="withEffect">
                                  <p:stCondLst>
                                    <p:cond delay="0"/>
                                  </p:stCondLst>
                                  <p:childTnLst>
                                    <p:set>
                                      <p:cBhvr>
                                        <p:cTn id="115" dur="1" fill="hold">
                                          <p:stCondLst>
                                            <p:cond delay="0"/>
                                          </p:stCondLst>
                                        </p:cTn>
                                        <p:tgtEl>
                                          <p:spTgt spid="20491"/>
                                        </p:tgtEl>
                                        <p:attrNameLst>
                                          <p:attrName>style.visibility</p:attrName>
                                        </p:attrNameLst>
                                      </p:cBhvr>
                                      <p:to>
                                        <p:strVal val="visible"/>
                                      </p:to>
                                    </p:set>
                                    <p:animEffect transition="in" filter="wipe(down)">
                                      <p:cBhvr>
                                        <p:cTn id="116" dur="500"/>
                                        <p:tgtEl>
                                          <p:spTgt spid="20491"/>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4" fill="hold" grpId="0" nodeType="click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wipe(down)">
                                      <p:cBhvr>
                                        <p:cTn id="121" dur="500"/>
                                        <p:tgtEl>
                                          <p:spTgt spid="38"/>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2" fill="hold" nodeType="clickEffect">
                                  <p:stCondLst>
                                    <p:cond delay="0"/>
                                  </p:stCondLst>
                                  <p:childTnLst>
                                    <p:set>
                                      <p:cBhvr>
                                        <p:cTn id="125" dur="1" fill="hold">
                                          <p:stCondLst>
                                            <p:cond delay="0"/>
                                          </p:stCondLst>
                                        </p:cTn>
                                        <p:tgtEl>
                                          <p:spTgt spid="37"/>
                                        </p:tgtEl>
                                        <p:attrNameLst>
                                          <p:attrName>style.visibility</p:attrName>
                                        </p:attrNameLst>
                                      </p:cBhvr>
                                      <p:to>
                                        <p:strVal val="visible"/>
                                      </p:to>
                                    </p:set>
                                    <p:animEffect transition="in" filter="wipe(right)">
                                      <p:cBhvr>
                                        <p:cTn id="126" dur="500"/>
                                        <p:tgtEl>
                                          <p:spTgt spid="37"/>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grpId="0" nodeType="clickEffect">
                                  <p:stCondLst>
                                    <p:cond delay="0"/>
                                  </p:stCondLst>
                                  <p:childTnLst>
                                    <p:set>
                                      <p:cBhvr>
                                        <p:cTn id="130" dur="1" fill="hold">
                                          <p:stCondLst>
                                            <p:cond delay="0"/>
                                          </p:stCondLst>
                                        </p:cTn>
                                        <p:tgtEl>
                                          <p:spTgt spid="44"/>
                                        </p:tgtEl>
                                        <p:attrNameLst>
                                          <p:attrName>style.visibility</p:attrName>
                                        </p:attrNameLst>
                                      </p:cBhvr>
                                      <p:to>
                                        <p:strVal val="visible"/>
                                      </p:to>
                                    </p:set>
                                    <p:animEffect transition="in" filter="wipe(down)">
                                      <p:cBhvr>
                                        <p:cTn id="131" dur="500"/>
                                        <p:tgtEl>
                                          <p:spTgt spid="44"/>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8" fill="hold" nodeType="clickEffect">
                                  <p:stCondLst>
                                    <p:cond delay="0"/>
                                  </p:stCondLst>
                                  <p:childTnLst>
                                    <p:set>
                                      <p:cBhvr>
                                        <p:cTn id="135" dur="1" fill="hold">
                                          <p:stCondLst>
                                            <p:cond delay="0"/>
                                          </p:stCondLst>
                                        </p:cTn>
                                        <p:tgtEl>
                                          <p:spTgt spid="41"/>
                                        </p:tgtEl>
                                        <p:attrNameLst>
                                          <p:attrName>style.visibility</p:attrName>
                                        </p:attrNameLst>
                                      </p:cBhvr>
                                      <p:to>
                                        <p:strVal val="visible"/>
                                      </p:to>
                                    </p:set>
                                    <p:animEffect transition="in" filter="wipe(left)">
                                      <p:cBhvr>
                                        <p:cTn id="136" dur="500"/>
                                        <p:tgtEl>
                                          <p:spTgt spid="41"/>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4" fill="hold" grpId="0" nodeType="clickEffect">
                                  <p:stCondLst>
                                    <p:cond delay="0"/>
                                  </p:stCondLst>
                                  <p:childTnLst>
                                    <p:set>
                                      <p:cBhvr>
                                        <p:cTn id="140" dur="1" fill="hold">
                                          <p:stCondLst>
                                            <p:cond delay="0"/>
                                          </p:stCondLst>
                                        </p:cTn>
                                        <p:tgtEl>
                                          <p:spTgt spid="40"/>
                                        </p:tgtEl>
                                        <p:attrNameLst>
                                          <p:attrName>style.visibility</p:attrName>
                                        </p:attrNameLst>
                                      </p:cBhvr>
                                      <p:to>
                                        <p:strVal val="visible"/>
                                      </p:to>
                                    </p:set>
                                    <p:animEffect transition="in" filter="wipe(down)">
                                      <p:cBhvr>
                                        <p:cTn id="141" dur="500"/>
                                        <p:tgtEl>
                                          <p:spTgt spid="40"/>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2" fill="hold" nodeType="clickEffect">
                                  <p:stCondLst>
                                    <p:cond delay="0"/>
                                  </p:stCondLst>
                                  <p:childTnLst>
                                    <p:set>
                                      <p:cBhvr>
                                        <p:cTn id="145" dur="1" fill="hold">
                                          <p:stCondLst>
                                            <p:cond delay="0"/>
                                          </p:stCondLst>
                                        </p:cTn>
                                        <p:tgtEl>
                                          <p:spTgt spid="42"/>
                                        </p:tgtEl>
                                        <p:attrNameLst>
                                          <p:attrName>style.visibility</p:attrName>
                                        </p:attrNameLst>
                                      </p:cBhvr>
                                      <p:to>
                                        <p:strVal val="visible"/>
                                      </p:to>
                                    </p:set>
                                    <p:animEffect transition="in" filter="wipe(right)">
                                      <p:cBhvr>
                                        <p:cTn id="146" dur="500"/>
                                        <p:tgtEl>
                                          <p:spTgt spid="42"/>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4" fill="hold" grpId="0" nodeType="clickEffect">
                                  <p:stCondLst>
                                    <p:cond delay="0"/>
                                  </p:stCondLst>
                                  <p:childTnLst>
                                    <p:set>
                                      <p:cBhvr>
                                        <p:cTn id="150" dur="1" fill="hold">
                                          <p:stCondLst>
                                            <p:cond delay="0"/>
                                          </p:stCondLst>
                                        </p:cTn>
                                        <p:tgtEl>
                                          <p:spTgt spid="46"/>
                                        </p:tgtEl>
                                        <p:attrNameLst>
                                          <p:attrName>style.visibility</p:attrName>
                                        </p:attrNameLst>
                                      </p:cBhvr>
                                      <p:to>
                                        <p:strVal val="visible"/>
                                      </p:to>
                                    </p:set>
                                    <p:animEffect transition="in" filter="wipe(down)">
                                      <p:cBhvr>
                                        <p:cTn id="151"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P spid="20487" grpId="0"/>
      <p:bldP spid="20495" grpId="0"/>
      <p:bldP spid="20496" grpId="0"/>
      <p:bldP spid="20497" grpId="0"/>
      <p:bldP spid="20504" grpId="0"/>
      <p:bldP spid="20505" grpId="0"/>
      <p:bldP spid="20514" grpId="0"/>
      <p:bldP spid="20516" grpId="0"/>
      <p:bldP spid="35" grpId="0"/>
      <p:bldP spid="38" grpId="0"/>
      <p:bldP spid="40" grpId="0"/>
      <p:bldP spid="43" grpId="0"/>
      <p:bldP spid="44" grpId="0"/>
      <p:bldP spid="46"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0" y="492920"/>
            <a:ext cx="9144000" cy="1143000"/>
          </a:xfrm>
          <a:noFill/>
        </p:spPr>
        <p:txBody>
          <a:bodyPr/>
          <a:lstStyle/>
          <a:p>
            <a:pPr eaLnBrk="1" hangingPunct="1"/>
            <a:r>
              <a:rPr lang="cs-CZ" altLang="cs-CZ" b="1">
                <a:latin typeface="Calibri" panose="020F0502020204030204" pitchFamily="34" charset="0"/>
                <a:ea typeface="Consolas" panose="020B0609020204030204" pitchFamily="49" charset="0"/>
                <a:cs typeface="Calibri" panose="020F0502020204030204" pitchFamily="34" charset="0"/>
              </a:rPr>
              <a:t>Dlouhodobá PC</a:t>
            </a:r>
            <a:endParaRPr lang="cs-CZ" altLang="cs-CZ" b="1">
              <a:latin typeface="Calibri" panose="020F0502020204030204" pitchFamily="34" charset="0"/>
              <a:ea typeface="Consolas" panose="020B0609020204030204" pitchFamily="49" charset="0"/>
              <a:cs typeface="Calibri" panose="020F0502020204030204" pitchFamily="34" charset="0"/>
            </a:endParaRPr>
          </a:p>
        </p:txBody>
      </p:sp>
      <p:grpSp>
        <p:nvGrpSpPr>
          <p:cNvPr id="38915" name="Group 8"/>
          <p:cNvGrpSpPr/>
          <p:nvPr/>
        </p:nvGrpSpPr>
        <p:grpSpPr bwMode="auto">
          <a:xfrm>
            <a:off x="885825" y="1773238"/>
            <a:ext cx="6443663" cy="4338637"/>
            <a:chOff x="558" y="1117"/>
            <a:chExt cx="4059" cy="2733"/>
          </a:xfrm>
        </p:grpSpPr>
        <p:sp>
          <p:nvSpPr>
            <p:cNvPr id="38921" name="Line 4"/>
            <p:cNvSpPr>
              <a:spLocks noChangeShapeType="1"/>
            </p:cNvSpPr>
            <p:nvPr/>
          </p:nvSpPr>
          <p:spPr bwMode="auto">
            <a:xfrm>
              <a:off x="567" y="1117"/>
              <a:ext cx="0" cy="2721"/>
            </a:xfrm>
            <a:prstGeom prst="line">
              <a:avLst/>
            </a:prstGeom>
            <a:noFill/>
            <a:ln w="1016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22" name="Freeform 5"/>
            <p:cNvSpPr/>
            <p:nvPr/>
          </p:nvSpPr>
          <p:spPr bwMode="auto">
            <a:xfrm>
              <a:off x="558" y="3849"/>
              <a:ext cx="4059" cy="1"/>
            </a:xfrm>
            <a:custGeom>
              <a:avLst/>
              <a:gdLst>
                <a:gd name="T0" fmla="*/ 0 w 4059"/>
                <a:gd name="T1" fmla="*/ 0 h 1"/>
                <a:gd name="T2" fmla="*/ 4059 w 4059"/>
                <a:gd name="T3" fmla="*/ 0 h 1"/>
                <a:gd name="T4" fmla="*/ 0 60000 65536"/>
                <a:gd name="T5" fmla="*/ 0 60000 65536"/>
                <a:gd name="T6" fmla="*/ 0 w 4059"/>
                <a:gd name="T7" fmla="*/ 0 h 1"/>
                <a:gd name="T8" fmla="*/ 4059 w 4059"/>
                <a:gd name="T9" fmla="*/ 1 h 1"/>
              </a:gdLst>
              <a:ahLst/>
              <a:cxnLst>
                <a:cxn ang="T4">
                  <a:pos x="T0" y="T1"/>
                </a:cxn>
                <a:cxn ang="T5">
                  <a:pos x="T2" y="T3"/>
                </a:cxn>
              </a:cxnLst>
              <a:rect l="T6" t="T7" r="T8" b="T9"/>
              <a:pathLst>
                <a:path w="4059" h="1">
                  <a:moveTo>
                    <a:pt x="0" y="0"/>
                  </a:moveTo>
                  <a:lnTo>
                    <a:pt x="4059" y="0"/>
                  </a:lnTo>
                </a:path>
              </a:pathLst>
            </a:custGeom>
            <a:noFill/>
            <a:ln w="1016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38916" name="Text Box 6"/>
          <p:cNvSpPr txBox="1">
            <a:spLocks noChangeArrowheads="1"/>
          </p:cNvSpPr>
          <p:nvPr/>
        </p:nvSpPr>
        <p:spPr bwMode="auto">
          <a:xfrm>
            <a:off x="109538" y="1412875"/>
            <a:ext cx="1438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Míra inflace</a:t>
            </a:r>
            <a:endPar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8917" name="Text Box 7"/>
          <p:cNvSpPr txBox="1">
            <a:spLocks noChangeArrowheads="1"/>
          </p:cNvSpPr>
          <p:nvPr/>
        </p:nvSpPr>
        <p:spPr bwMode="auto">
          <a:xfrm>
            <a:off x="6011863" y="5304963"/>
            <a:ext cx="3132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Míra nezaměstnanosti</a:t>
            </a:r>
            <a:endPar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38918" name="Line 12"/>
          <p:cNvSpPr>
            <a:spLocks noChangeShapeType="1"/>
          </p:cNvSpPr>
          <p:nvPr/>
        </p:nvSpPr>
        <p:spPr bwMode="auto">
          <a:xfrm flipV="1">
            <a:off x="3348038" y="1916113"/>
            <a:ext cx="0" cy="4249737"/>
          </a:xfrm>
          <a:prstGeom prst="line">
            <a:avLst/>
          </a:prstGeom>
          <a:noFill/>
          <a:ln w="635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19" name="Text Box 15"/>
          <p:cNvSpPr txBox="1">
            <a:spLocks noChangeArrowheads="1"/>
          </p:cNvSpPr>
          <p:nvPr/>
        </p:nvSpPr>
        <p:spPr bwMode="auto">
          <a:xfrm>
            <a:off x="3419475" y="1628775"/>
            <a:ext cx="1223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LPC</a:t>
            </a:r>
            <a:endPar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8920" name="Text Box 24"/>
          <p:cNvSpPr txBox="1">
            <a:spLocks noChangeArrowheads="1"/>
          </p:cNvSpPr>
          <p:nvPr/>
        </p:nvSpPr>
        <p:spPr bwMode="auto">
          <a:xfrm>
            <a:off x="3073400" y="6110288"/>
            <a:ext cx="6477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11"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103684" y="243780"/>
            <a:ext cx="5753235" cy="811297"/>
          </a:xfrm>
        </p:spPr>
        <p:txBody>
          <a:bodyPr>
            <a:noAutofit/>
          </a:bodyPr>
          <a:lstStyle/>
          <a:p>
            <a:r>
              <a:rPr lang="cs-CZ" altLang="cs-CZ" sz="3200" b="1" dirty="0"/>
              <a:t>Typologie inflace</a:t>
            </a:r>
            <a:endParaRPr lang="cs-CZ" sz="3200" b="1" dirty="0"/>
          </a:p>
        </p:txBody>
      </p:sp>
      <p:sp>
        <p:nvSpPr>
          <p:cNvPr id="98" name="Google Shape;98;p14"/>
          <p:cNvSpPr txBox="1">
            <a:spLocks noGrp="1"/>
          </p:cNvSpPr>
          <p:nvPr>
            <p:ph type="body" idx="1"/>
          </p:nvPr>
        </p:nvSpPr>
        <p:spPr>
          <a:xfrm>
            <a:off x="212651" y="1055077"/>
            <a:ext cx="8729126" cy="5433646"/>
          </a:xfrm>
          <a:prstGeom prst="rect">
            <a:avLst/>
          </a:prstGeom>
          <a:noFill/>
          <a:ln>
            <a:noFill/>
          </a:ln>
        </p:spPr>
        <p:txBody>
          <a:bodyPr spcFirstLastPara="1" wrap="square" lIns="91425" tIns="45700" rIns="91425" bIns="45700" anchor="t" anchorCtr="0">
            <a:normAutofit fontScale="925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TYPY INFLACE</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Zda podněty k inflaci vycházejí ze strany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POPTÁVKY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nebo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NABÍDKY;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Podle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RYCHLOSTI INFLACE; </a:t>
            </a: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Podle povahy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SAMOTNÝCH INFLAČNÍCH PODNĚTŮ</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Potřebné pro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volbu optimálních nástrojů: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ekonomických, institucionálních, psychologických, příp. administrativních, protiinflační politiky.</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Čisté typy inflace se nevyskytují v reálném hospodářství – identifikace dominantního rysu dané inflace.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Wingdings" panose="05000000000000000000" pitchFamily="2" charset="2"/>
              <a:buChar char="q"/>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PLÍŽIVÁ / PÁDIVÁ INFLACE / HYPERINFLACE </a:t>
            </a: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hlediska rychlosti.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mj-lt"/>
              <a:buAutoNum type="arabicPeriod"/>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PLÍŽIVÁ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delší dobu relativně mírným a víceméně stabilním tempem; jednociferná, tzn. nižší než 10 %; nemá pro ekonomiku výrazné negativní důsledky, považována za slučitelnou s jejím zdravým vývojem.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Right 2"/>
          <p:cNvSpPr/>
          <p:nvPr/>
        </p:nvSpPr>
        <p:spPr>
          <a:xfrm>
            <a:off x="7306408" y="1955087"/>
            <a:ext cx="633046" cy="4364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p:cNvSpPr>
          <p:nvPr>
            <p:ph type="body" idx="1"/>
          </p:nvPr>
        </p:nvSpPr>
        <p:spPr>
          <a:xfrm>
            <a:off x="254643" y="1377387"/>
            <a:ext cx="8437944" cy="4699321"/>
          </a:xfrm>
        </p:spPr>
        <p:txBody>
          <a:bodyPr>
            <a:noAutofit/>
          </a:bodyPr>
          <a:lstStyle/>
          <a:p>
            <a:pPr eaLnBrk="1" hangingPunct="1">
              <a:spcBef>
                <a:spcPct val="0"/>
              </a:spcBef>
            </a:pP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Trvale nižší nezaměstnanost by mohla udržet jen trvalá stimulace AD.</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Na růst P totiž reagují nabídkové šoky </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(graf AD-AS)</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 v podobě stejného tempa růstu W</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aby byl vyrovnán pokles reálných mzdových sazeb, a proto je k nižšímu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„u“</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než je přirozená míra nezaměstnanosti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nutný další růst AD</a:t>
            </a:r>
            <a:endPar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utoUpdateAnimBg="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xfrm>
            <a:off x="0" y="274638"/>
            <a:ext cx="9144000" cy="1143000"/>
          </a:xfrm>
          <a:noFill/>
        </p:spPr>
        <p:txBody>
          <a:bodyPr>
            <a:normAutofit/>
          </a:bodyPr>
          <a:lstStyle/>
          <a:p>
            <a:pPr eaLnBrk="1" hangingPunct="1"/>
            <a:r>
              <a:rPr lang="cs-CZ" altLang="cs-CZ" sz="4000" b="1" dirty="0">
                <a:latin typeface="Calibri" panose="020F0502020204030204" pitchFamily="34" charset="0"/>
                <a:ea typeface="Consolas" panose="020B0609020204030204" pitchFamily="49" charset="0"/>
                <a:cs typeface="Calibri" panose="020F0502020204030204" pitchFamily="34" charset="0"/>
              </a:rPr>
              <a:t>Závěry pro stabilizační politiku vlády</a:t>
            </a:r>
            <a:endParaRPr lang="cs-CZ" altLang="cs-CZ" sz="4000" b="1" dirty="0">
              <a:latin typeface="Calibri" panose="020F0502020204030204" pitchFamily="34" charset="0"/>
              <a:ea typeface="Consolas" panose="020B0609020204030204" pitchFamily="49" charset="0"/>
              <a:cs typeface="Calibri" panose="020F0502020204030204" pitchFamily="34" charset="0"/>
            </a:endParaRPr>
          </a:p>
        </p:txBody>
      </p:sp>
      <p:sp>
        <p:nvSpPr>
          <p:cNvPr id="191491" name="Rectangle 3"/>
          <p:cNvSpPr>
            <a:spLocks noGrp="1" noChangeArrowheads="1"/>
          </p:cNvSpPr>
          <p:nvPr>
            <p:ph type="body" idx="1"/>
          </p:nvPr>
        </p:nvSpPr>
        <p:spPr>
          <a:xfrm>
            <a:off x="0" y="1600200"/>
            <a:ext cx="9144000" cy="5257800"/>
          </a:xfrm>
        </p:spPr>
        <p:txBody>
          <a:bodyPr/>
          <a:lstStyle/>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snaha vlády udržet nezaměstnanost pod její přirozenou mírou vyvolá zrychlující se inflaci,</a:t>
            </a:r>
            <a:endParaRPr lang="cs-CZ" altLang="cs-CZ" sz="2400" dirty="0">
              <a:solidFill>
                <a:schemeClr val="tx1"/>
              </a:solidFill>
              <a:latin typeface="Calibri" panose="020F0502020204030204" pitchFamily="34" charset="0"/>
              <a:cs typeface="Calibri" panose="020F0502020204030204" pitchFamily="34" charset="0"/>
            </a:endParaRPr>
          </a:p>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zrychlující se inflace nakonec donutí vládu rezignovat na tento cíl a nezaměstnanost vrátí na přirozenou míru, avšak při vyšší míře inflace,</a:t>
            </a:r>
            <a:endParaRPr lang="cs-CZ" altLang="cs-CZ" sz="2400" dirty="0">
              <a:solidFill>
                <a:schemeClr val="tx1"/>
              </a:solidFill>
              <a:latin typeface="Calibri" panose="020F0502020204030204" pitchFamily="34" charset="0"/>
              <a:cs typeface="Calibri" panose="020F0502020204030204" pitchFamily="34" charset="0"/>
            </a:endParaRPr>
          </a:p>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snížit očekávanou inflaci může vláda zvýšením nezaměstnanosti nad její přirozenou míru.</a:t>
            </a:r>
            <a:endParaRPr lang="cs-CZ" altLang="cs-CZ" sz="2400" dirty="0">
              <a:solidFill>
                <a:schemeClr val="tx1"/>
              </a:solidFill>
              <a:latin typeface="Calibri" panose="020F0502020204030204" pitchFamily="34" charset="0"/>
              <a:cs typeface="Calibri" panose="020F0502020204030204" pitchFamily="34" charset="0"/>
            </a:endParaRPr>
          </a:p>
          <a:p>
            <a:pPr marL="0" indent="0" algn="just" eaLnBrk="1" hangingPunct="1">
              <a:buFont typeface="Arial" panose="020B0604020202020204" pitchFamily="34" charset="0"/>
              <a:buNone/>
              <a:defRPr/>
            </a:pPr>
            <a:endParaRPr lang="cs-CZ" altLang="cs-CZ" sz="2400" dirty="0">
              <a:solidFill>
                <a:schemeClr val="tx1"/>
              </a:solidFill>
              <a:latin typeface="Calibri" panose="020F0502020204030204" pitchFamily="34" charset="0"/>
              <a:cs typeface="Calibri" panose="020F0502020204030204" pitchFamily="34" charset="0"/>
            </a:endParaRPr>
          </a:p>
          <a:p>
            <a:pPr marL="0" indent="0" algn="just" eaLnBrk="1" hangingPunct="1">
              <a:buFont typeface="Arial" panose="020B0604020202020204" pitchFamily="34" charset="0"/>
              <a:buNone/>
              <a:defRPr/>
            </a:pPr>
            <a:r>
              <a:rPr lang="cs-CZ" altLang="cs-CZ" sz="2400" b="1" dirty="0">
                <a:solidFill>
                  <a:schemeClr val="tx1"/>
                </a:solidFill>
                <a:latin typeface="Calibri" panose="020F0502020204030204" pitchFamily="34" charset="0"/>
                <a:cs typeface="Calibri" panose="020F0502020204030204" pitchFamily="34" charset="0"/>
              </a:rPr>
              <a:t>Nejlepší stabilizační politikou vlády</a:t>
            </a:r>
            <a:r>
              <a:rPr lang="cs-CZ" altLang="cs-CZ" sz="2400" dirty="0">
                <a:solidFill>
                  <a:schemeClr val="tx1"/>
                </a:solidFill>
                <a:latin typeface="Calibri" panose="020F0502020204030204" pitchFamily="34" charset="0"/>
                <a:cs typeface="Calibri" panose="020F0502020204030204" pitchFamily="34" charset="0"/>
              </a:rPr>
              <a:t> je udržování míry nezaměstnanosti na její přirozené míře při nízké úrovni očekávané inflace.</a:t>
            </a:r>
            <a:endParaRPr lang="cs-CZ" altLang="cs-CZ" sz="2400" dirty="0">
              <a:solidFill>
                <a:schemeClr val="tx1"/>
              </a:solidFill>
              <a:latin typeface="Calibri" panose="020F0502020204030204" pitchFamily="34" charset="0"/>
              <a:cs typeface="Calibri" panose="020F0502020204030204" pitchFamily="34" charset="0"/>
            </a:endParaRP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Effect transition="in" filter="dissolve">
                                      <p:cBhvr>
                                        <p:cTn id="7" dur="500"/>
                                        <p:tgtEl>
                                          <p:spTgt spid="1914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91491">
                                            <p:txEl>
                                              <p:pRg st="1" end="1"/>
                                            </p:txEl>
                                          </p:spTgt>
                                        </p:tgtEl>
                                        <p:attrNameLst>
                                          <p:attrName>style.visibility</p:attrName>
                                        </p:attrNameLst>
                                      </p:cBhvr>
                                      <p:to>
                                        <p:strVal val="visible"/>
                                      </p:to>
                                    </p:set>
                                    <p:animEffect transition="in" filter="dissolve">
                                      <p:cBhvr>
                                        <p:cTn id="12" dur="500"/>
                                        <p:tgtEl>
                                          <p:spTgt spid="1914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91491">
                                            <p:txEl>
                                              <p:pRg st="2" end="2"/>
                                            </p:txEl>
                                          </p:spTgt>
                                        </p:tgtEl>
                                        <p:attrNameLst>
                                          <p:attrName>style.visibility</p:attrName>
                                        </p:attrNameLst>
                                      </p:cBhvr>
                                      <p:to>
                                        <p:strVal val="visible"/>
                                      </p:to>
                                    </p:set>
                                    <p:animEffect transition="in" filter="dissolve">
                                      <p:cBhvr>
                                        <p:cTn id="17" dur="500"/>
                                        <p:tgtEl>
                                          <p:spTgt spid="1914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191491">
                                            <p:txEl>
                                              <p:pRg st="4" end="4"/>
                                            </p:txEl>
                                          </p:spTgt>
                                        </p:tgtEl>
                                        <p:attrNameLst>
                                          <p:attrName>style.visibility</p:attrName>
                                        </p:attrNameLst>
                                      </p:cBhvr>
                                      <p:to>
                                        <p:strVal val="visible"/>
                                      </p:to>
                                    </p:set>
                                    <p:anim calcmode="lin" valueType="num">
                                      <p:cBhvr>
                                        <p:cTn id="22" dur="500" fill="hold"/>
                                        <p:tgtEl>
                                          <p:spTgt spid="191491">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191491">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0" y="188913"/>
            <a:ext cx="9144000" cy="1331912"/>
          </a:xfrm>
          <a:noFill/>
        </p:spPr>
        <p:txBody>
          <a:bodyPr/>
          <a:lstStyle/>
          <a:p>
            <a:pPr eaLnBrk="1" hangingPunct="1"/>
            <a:r>
              <a:rPr lang="cs-CZ" altLang="cs-CZ" sz="5000" b="1" dirty="0">
                <a:latin typeface="Calibri" panose="020F0502020204030204" pitchFamily="34" charset="0"/>
                <a:ea typeface="Consolas" panose="020B0609020204030204" pitchFamily="49" charset="0"/>
                <a:cs typeface="Calibri" panose="020F0502020204030204" pitchFamily="34" charset="0"/>
              </a:rPr>
              <a:t>NAIRU</a:t>
            </a:r>
            <a:endParaRPr lang="en-GB" altLang="cs-CZ" sz="5000" b="1" dirty="0">
              <a:latin typeface="Calibri" panose="020F0502020204030204" pitchFamily="34" charset="0"/>
              <a:ea typeface="Consolas" panose="020B0609020204030204" pitchFamily="49" charset="0"/>
              <a:cs typeface="Calibri" panose="020F0502020204030204" pitchFamily="34" charset="0"/>
            </a:endParaRPr>
          </a:p>
        </p:txBody>
      </p:sp>
      <p:sp>
        <p:nvSpPr>
          <p:cNvPr id="41987" name="Rectangle 3"/>
          <p:cNvSpPr>
            <a:spLocks noGrp="1"/>
          </p:cNvSpPr>
          <p:nvPr>
            <p:ph type="body" idx="1"/>
          </p:nvPr>
        </p:nvSpPr>
        <p:spPr>
          <a:xfrm>
            <a:off x="179388" y="1154430"/>
            <a:ext cx="8785225" cy="5514658"/>
          </a:xfrm>
        </p:spPr>
        <p:txBody>
          <a:bodyPr>
            <a:normAutofit/>
          </a:bodyPr>
          <a:lstStyle/>
          <a:p>
            <a:pPr eaLnBrk="1" hangingPunct="1"/>
            <a:r>
              <a:rPr lang="cs-CZ" altLang="cs-CZ" b="1" dirty="0">
                <a:latin typeface="Calibri" panose="020F0502020204030204" pitchFamily="34" charset="0"/>
                <a:ea typeface="Consolas" panose="020B0609020204030204" pitchFamily="49" charset="0"/>
                <a:cs typeface="Calibri" panose="020F0502020204030204" pitchFamily="34" charset="0"/>
              </a:rPr>
              <a:t>NAIRU</a:t>
            </a:r>
            <a:r>
              <a:rPr lang="en-GB" altLang="cs-CZ" dirty="0">
                <a:latin typeface="Calibri" panose="020F0502020204030204" pitchFamily="34" charset="0"/>
                <a:ea typeface="Consolas" panose="020B0609020204030204" pitchFamily="49" charset="0"/>
                <a:cs typeface="Calibri" panose="020F0502020204030204" pitchFamily="34" charset="0"/>
              </a:rPr>
              <a:t> </a:t>
            </a:r>
            <a:r>
              <a:rPr lang="cs-CZ" altLang="cs-CZ" dirty="0">
                <a:latin typeface="Calibri" panose="020F0502020204030204" pitchFamily="34" charset="0"/>
                <a:ea typeface="Consolas" panose="020B0609020204030204" pitchFamily="49" charset="0"/>
                <a:cs typeface="Calibri" panose="020F0502020204030204" pitchFamily="34" charset="0"/>
              </a:rPr>
              <a:t>(</a:t>
            </a:r>
            <a:r>
              <a:rPr lang="en-GB" altLang="cs-CZ" dirty="0">
                <a:latin typeface="Calibri" panose="020F0502020204030204" pitchFamily="34" charset="0"/>
                <a:ea typeface="Consolas" panose="020B0609020204030204" pitchFamily="49" charset="0"/>
                <a:cs typeface="Calibri" panose="020F0502020204030204" pitchFamily="34" charset="0"/>
              </a:rPr>
              <a:t>Non-accelerating Inflation Rate of Unemployment)</a:t>
            </a:r>
            <a:r>
              <a:rPr lang="cs-CZ" altLang="cs-CZ" dirty="0">
                <a:latin typeface="Calibri" panose="020F0502020204030204" pitchFamily="34" charset="0"/>
                <a:ea typeface="Consolas" panose="020B0609020204030204" pitchFamily="49" charset="0"/>
                <a:cs typeface="Calibri" panose="020F0502020204030204" pitchFamily="34" charset="0"/>
              </a:rPr>
              <a:t> je míra nezaměstnanosti, která neakceleruje inflaci neboli tzv. přirozená míra nezaměstnanosti u*;</a:t>
            </a:r>
            <a:endParaRPr lang="cs-CZ" altLang="cs-CZ" dirty="0">
              <a:latin typeface="Calibri" panose="020F0502020204030204" pitchFamily="34" charset="0"/>
              <a:ea typeface="Consolas" panose="020B0609020204030204" pitchFamily="49" charset="0"/>
              <a:cs typeface="Calibri" panose="020F0502020204030204" pitchFamily="34" charset="0"/>
            </a:endParaRPr>
          </a:p>
          <a:p>
            <a:pPr marL="114300" indent="0" eaLnBrk="1" hangingPunct="1">
              <a:buNone/>
            </a:pPr>
            <a:endParaRPr lang="cs-CZ" altLang="cs-CZ" dirty="0">
              <a:latin typeface="Calibri" panose="020F0502020204030204" pitchFamily="34" charset="0"/>
              <a:ea typeface="Consolas" panose="020B0609020204030204" pitchFamily="49" charset="0"/>
              <a:cs typeface="Calibri" panose="020F0502020204030204" pitchFamily="34" charset="0"/>
            </a:endParaRPr>
          </a:p>
          <a:p>
            <a:pPr eaLnBrk="1" hangingPunct="1"/>
            <a:r>
              <a:rPr lang="cs-CZ" altLang="cs-CZ" dirty="0">
                <a:latin typeface="Calibri" panose="020F0502020204030204" pitchFamily="34" charset="0"/>
                <a:ea typeface="Consolas" panose="020B0609020204030204" pitchFamily="49" charset="0"/>
                <a:cs typeface="Calibri" panose="020F0502020204030204" pitchFamily="34" charset="0"/>
              </a:rPr>
              <a:t>Vyznačuje se stabilitou nominálních mzdových sazeb, kdy se ekonomika nachází na úrovni potenciálního produktu Y*.</a:t>
            </a:r>
            <a:endParaRPr lang="en-GB" altLang="cs-CZ" dirty="0">
              <a:latin typeface="Calibri" panose="020F0502020204030204" pitchFamily="34" charset="0"/>
              <a:ea typeface="Consolas" panose="020B0609020204030204" pitchFamily="49" charset="0"/>
              <a:cs typeface="Calibri" panose="020F0502020204030204" pitchFamily="34" charset="0"/>
            </a:endParaRPr>
          </a:p>
          <a:p>
            <a:pPr eaLnBrk="1" hangingPunct="1"/>
            <a:endParaRPr lang="en-GB" altLang="cs-CZ" sz="3600" dirty="0">
              <a:latin typeface="Calibri" panose="020F0502020204030204" pitchFamily="34" charset="0"/>
              <a:ea typeface="Consolas" panose="020B0609020204030204" pitchFamily="49" charset="0"/>
              <a:cs typeface="Calibri" panose="020F0502020204030204" pitchFamily="34" charset="0"/>
            </a:endParaRP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panose="020F0502020204030204"/>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103684" y="243780"/>
            <a:ext cx="5753235" cy="811297"/>
          </a:xfrm>
        </p:spPr>
        <p:txBody>
          <a:bodyPr>
            <a:noAutofit/>
          </a:bodyPr>
          <a:lstStyle/>
          <a:p>
            <a:r>
              <a:rPr lang="cs-CZ" altLang="cs-CZ" sz="3200" b="1" dirty="0"/>
              <a:t>Typologie inflace</a:t>
            </a:r>
            <a:endParaRPr lang="cs-CZ" sz="3200" b="1" dirty="0"/>
          </a:p>
        </p:txBody>
      </p:sp>
      <p:sp>
        <p:nvSpPr>
          <p:cNvPr id="98" name="Google Shape;98;p14"/>
          <p:cNvSpPr txBox="1">
            <a:spLocks noGrp="1"/>
          </p:cNvSpPr>
          <p:nvPr>
            <p:ph type="body" idx="1"/>
          </p:nvPr>
        </p:nvSpPr>
        <p:spPr>
          <a:xfrm>
            <a:off x="212651" y="1055077"/>
            <a:ext cx="8729126" cy="5433646"/>
          </a:xfrm>
          <a:prstGeom prst="rect">
            <a:avLst/>
          </a:prstGeom>
          <a:noFill/>
          <a:ln>
            <a:noFill/>
          </a:ln>
        </p:spPr>
        <p:txBody>
          <a:bodyPr spcFirstLastPara="1" wrap="square" lIns="91425" tIns="45700" rIns="91425" bIns="45700" anchor="t" anchorCtr="0">
            <a:normAutofit fontScale="92500" lnSpcReduction="20000"/>
          </a:bodyPr>
          <a:lstStyle/>
          <a:p>
            <a:pPr lvl="0" indent="-457200" algn="just" fontAlgn="base">
              <a:spcBef>
                <a:spcPct val="20000"/>
              </a:spcBef>
              <a:spcAft>
                <a:spcPct val="0"/>
              </a:spcAft>
              <a:buClrTx/>
              <a:buSzPct val="80000"/>
              <a:buFont typeface="+mj-lt"/>
              <a:buAutoNum type="arabicPeriod" startAt="2"/>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PÁDIVÁ (GALLOPING INFLATION)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rychlá, roční cenový růst ve výši dvou- /tříciferných čísel; spojena se značnými ekonomickými a sociálními náklady.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Snižuje výkonnost ekonomického a kvalitu systému sociálního, symptom nezdravého ekonomického vývoje.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v"/>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POZOR: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samotná míra inflace není pro ekonomickou škodlivost rozhodující: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Vyšší, ustálená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může ekonomiku poškozovat méně než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nižší, proměnlivá</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tudíž nepředvídatelná inflace.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Čím vyšší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PROMĚNLIVOST (VOLATILITA)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tím více v ekonomice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NEJISTOTY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tím více jsou tlumeny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ÚSPORY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INVESTICE. </a:t>
            </a: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mj-lt"/>
              <a:buAutoNum type="arabicPeriod" startAt="3"/>
              <a:defRPr/>
            </a:pP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mj-lt"/>
              <a:buAutoNum type="arabicPeriod" startAt="3"/>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HYPERINFLACE</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extrémní forma inflace, ceny rostou o tisíce, desetitisíce, statisíce a miliony procent ročně:</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Def</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cenové hladiny přesahuje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50 % měsíčně.</a:t>
            </a: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Zhroucení peněžního systému země; Peníze ztrácejí schopnost plnit své funkce, ekonomika se naturalizuje.</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44075</Words>
  <Application>WPS Presentation</Application>
  <PresentationFormat>On-screen Show (4:3)</PresentationFormat>
  <Paragraphs>1183</Paragraphs>
  <Slides>83</Slides>
  <Notes>73</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2</vt:i4>
      </vt:variant>
      <vt:variant>
        <vt:lpstr>幻灯片标题</vt:lpstr>
      </vt:variant>
      <vt:variant>
        <vt:i4>83</vt:i4>
      </vt:variant>
    </vt:vector>
  </HeadingPairs>
  <TitlesOfParts>
    <vt:vector size="99" baseType="lpstr">
      <vt:lpstr>Arial</vt:lpstr>
      <vt:lpstr>SimSun</vt:lpstr>
      <vt:lpstr>Wingdings</vt:lpstr>
      <vt:lpstr>Arial</vt:lpstr>
      <vt:lpstr>Calibri</vt:lpstr>
      <vt:lpstr>Times New Roman</vt:lpstr>
      <vt:lpstr>Calibri</vt:lpstr>
      <vt:lpstr>Consolas</vt:lpstr>
      <vt:lpstr>Microsoft YaHei</vt:lpstr>
      <vt:lpstr>Arial Unicode MS</vt:lpstr>
      <vt:lpstr>Cambria Math</vt:lpstr>
      <vt:lpstr>Symbol</vt:lpstr>
      <vt:lpstr>Verdana</vt:lpstr>
      <vt:lpstr>Office Theme</vt:lpstr>
      <vt:lpstr>Paint.Picture</vt:lpstr>
      <vt:lpstr>Paint.Picture</vt:lpstr>
      <vt:lpstr>Makroekonomie Poruchy makroekonomické rovnováhy - inflace XMAK</vt:lpstr>
      <vt:lpstr>Inflace</vt:lpstr>
      <vt:lpstr>Inflace</vt:lpstr>
      <vt:lpstr>PowerPoint 演示文稿</vt:lpstr>
      <vt:lpstr>Obecná příčina inflace</vt:lpstr>
      <vt:lpstr>Obecná příčina inflace</vt:lpstr>
      <vt:lpstr>Příčiny inflace</vt:lpstr>
      <vt:lpstr>Typologie inflace</vt:lpstr>
      <vt:lpstr>Typologie inflace</vt:lpstr>
      <vt:lpstr>Příčiny inflace – POPTÁVKOVÁ / NÁKLADOVÁ INFLACE</vt:lpstr>
      <vt:lpstr>Příčiny inflace – poptávková inflace</vt:lpstr>
      <vt:lpstr>PowerPoint 演示文稿</vt:lpstr>
      <vt:lpstr>Příčiny poptávkové inflace</vt:lpstr>
      <vt:lpstr>Příčiny poptávkové inflace</vt:lpstr>
      <vt:lpstr>Příčiny poptávkové inflace</vt:lpstr>
      <vt:lpstr>Příčiny poptávkové inflace</vt:lpstr>
      <vt:lpstr>Příčiny inflace – nákladová/nabídková inflace</vt:lpstr>
      <vt:lpstr>PowerPoint 演示文稿</vt:lpstr>
      <vt:lpstr>Příčiny nákladové inflace</vt:lpstr>
      <vt:lpstr>Příčiny nákladové inflace</vt:lpstr>
      <vt:lpstr>Příčiny nákladové inflace</vt:lpstr>
      <vt:lpstr>Nabídková inflace</vt:lpstr>
      <vt:lpstr>Očekávaná, anticipovaná a neanticipovaná inflace </vt:lpstr>
      <vt:lpstr>Očekávaná, anticipovaná a neanticipovaná inflace </vt:lpstr>
      <vt:lpstr>Očekávaná, anticipovaná a neanticipovaná inflace </vt:lpstr>
      <vt:lpstr>Očekávaná, anticipovaná a neanticipovaná inflace </vt:lpstr>
      <vt:lpstr>Inflace a úroková míra</vt:lpstr>
      <vt:lpstr>Inflace a úroková míra</vt:lpstr>
      <vt:lpstr>Setrvačná inflace </vt:lpstr>
      <vt:lpstr>Setrvačná inflace </vt:lpstr>
      <vt:lpstr>Inflační očekávání setrvačná inflace </vt:lpstr>
      <vt:lpstr>Inflační spirála</vt:lpstr>
      <vt:lpstr>Jádrová inflace</vt:lpstr>
      <vt:lpstr>Měření inflace</vt:lpstr>
      <vt:lpstr>Měření cenové hladiny a cenové indexy</vt:lpstr>
      <vt:lpstr>Index spotřebitelských cen  (CPI - Consumer Price Index)</vt:lpstr>
      <vt:lpstr>CPI a tzv. Laspeyresův index</vt:lpstr>
      <vt:lpstr>Měření inflace</vt:lpstr>
      <vt:lpstr>Deflátor HDP: IMPLICITNÍ CENOVÝ DEFLÁTOR (IPD)</vt:lpstr>
      <vt:lpstr>Deflátor HDP</vt:lpstr>
      <vt:lpstr>Laspeyresův, Paascheho, Fisherův index  </vt:lpstr>
      <vt:lpstr>Laspeyresův, Paascheho, Fisherův index  </vt:lpstr>
      <vt:lpstr>Měření inflace - shrnutí</vt:lpstr>
      <vt:lpstr>Index cen výrobců (PPI – Producer Price Index)</vt:lpstr>
      <vt:lpstr>Důsledky inflace</vt:lpstr>
      <vt:lpstr>Důsledky inflace</vt:lpstr>
      <vt:lpstr>Důsledky inflace</vt:lpstr>
      <vt:lpstr>Důsledky inflace</vt:lpstr>
      <vt:lpstr>Důsledky inflace</vt:lpstr>
      <vt:lpstr>Důsledky inflace</vt:lpstr>
      <vt:lpstr>11. Inflační zdanění</vt:lpstr>
      <vt:lpstr>TEORIE ZÁPADKY</vt:lpstr>
      <vt:lpstr>Protiinflační politika</vt:lpstr>
      <vt:lpstr>Cílování inflace</vt:lpstr>
      <vt:lpstr>Náklady dezinflace </vt:lpstr>
      <vt:lpstr>Náklady dezinflace </vt:lpstr>
      <vt:lpstr>Náklady dezinflace </vt:lpstr>
      <vt:lpstr>Náklady dezinflace </vt:lpstr>
      <vt:lpstr>Deflace</vt:lpstr>
      <vt:lpstr>Deflace jako problém</vt:lpstr>
      <vt:lpstr>Deflace jako problém</vt:lpstr>
      <vt:lpstr>Deflace jako problém</vt:lpstr>
      <vt:lpstr>Od deflace k inflaci </vt:lpstr>
      <vt:lpstr>Od deflace k inflaci </vt:lpstr>
      <vt:lpstr>Od deflace k inflaci </vt:lpstr>
      <vt:lpstr>Phillipsova křivka </vt:lpstr>
      <vt:lpstr>Původní (mzdová) Phillipsova křivka</vt:lpstr>
      <vt:lpstr>PowerPoint 演示文稿</vt:lpstr>
      <vt:lpstr>Modifikovaná (cenová) Phillipsova křivka</vt:lpstr>
      <vt:lpstr>Adaptivní očekávání</vt:lpstr>
      <vt:lpstr>Racionální očekávání</vt:lpstr>
      <vt:lpstr>Friedman-Phelpsova verze PC</vt:lpstr>
      <vt:lpstr>PowerPoint 演示文稿</vt:lpstr>
      <vt:lpstr>Poptávková inflace</vt:lpstr>
      <vt:lpstr>Friedman-Phelpsova verze PC</vt:lpstr>
      <vt:lpstr>Friedman-Phelpsova verze PC</vt:lpstr>
      <vt:lpstr>Friedman-Phelpsova verze PC</vt:lpstr>
      <vt:lpstr>Modifikovaná PC</vt:lpstr>
      <vt:lpstr>Dlouhodobá PC</vt:lpstr>
      <vt:lpstr>PowerPoint 演示文稿</vt:lpstr>
      <vt:lpstr>Závěry pro stabilizační politiku vlády</vt:lpstr>
      <vt:lpstr>NAIRU</vt:lpstr>
      <vt:lpstr>DĚKUJI ZA POZORNOST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Magdaléna Drastichová</cp:lastModifiedBy>
  <cp:revision>166</cp:revision>
  <dcterms:created xsi:type="dcterms:W3CDTF">2024-04-12T20:30:00Z</dcterms:created>
  <dcterms:modified xsi:type="dcterms:W3CDTF">2024-11-03T21:33:31Z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15A69BB201DA494AA3A81830C048DE16_13</vt:lpwstr>
  </property>
  <property fmtid="{D5CDD505-2E9C-101B-9397-08002B2CF9AE}" pid="3" name="KSOProductBuildVer">
    <vt:lpwstr>1033-12.2.0.18283</vt:lpwstr>
  </property>
</Properties>
</file>