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17"/>
  </p:notesMasterIdLst>
  <p:sldIdLst>
    <p:sldId id="376" r:id="rId3"/>
    <p:sldId id="327" r:id="rId4"/>
    <p:sldId id="344" r:id="rId5"/>
    <p:sldId id="388" r:id="rId6"/>
    <p:sldId id="389" r:id="rId7"/>
    <p:sldId id="390" r:id="rId8"/>
    <p:sldId id="391" r:id="rId9"/>
    <p:sldId id="392" r:id="rId10"/>
    <p:sldId id="393" r:id="rId11"/>
    <p:sldId id="394" r:id="rId12"/>
    <p:sldId id="411" r:id="rId13"/>
    <p:sldId id="304" r:id="rId14"/>
    <p:sldId id="375" r:id="rId15"/>
    <p:sldId id="424" r:id="rId1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737"/>
  </p:normalViewPr>
  <p:slideViewPr>
    <p:cSldViewPr snapToGrid="0" snapToObjects="1">
      <p:cViewPr varScale="1">
        <p:scale>
          <a:sx n="112" d="100"/>
          <a:sy n="112" d="100"/>
        </p:scale>
        <p:origin x="154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11.11.2024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844A-5018-4ED4-A990-470714FDF812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DD62-1D39-4025-AD06-5D937752F0D7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1B3E-B9E8-4F0E-ABAE-FEBE6F3DE70F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013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8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951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3094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8709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615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5177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131610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28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66632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AC157-F299-40C4-AC90-6F408E5B5A87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69" indent="0">
              <a:buNone/>
              <a:defRPr sz="1575"/>
            </a:lvl2pPr>
            <a:lvl3pPr marL="514337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1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897134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941602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2323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DF5EF-284F-438A-A1C5-CAD56CB73475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4DEA-1707-477A-AED3-CEAFF620A72D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E440-C081-4EE5-9B98-2D804D04A044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EA8B-E900-47DE-9C82-7AE22AB9AEC6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825A-FE3D-4A43-9560-7A60F3D26427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070B-4562-4774-AB5D-5268194F28AC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5166-59FF-4FAE-9C0B-7277F655552A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95E2-2A89-4958-AF32-532736FFFDE4}" type="datetime1">
              <a:rPr lang="en-US" smtClean="0"/>
              <a:pPr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20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7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013"/>
          </a:p>
        </p:txBody>
      </p:sp>
    </p:spTree>
    <p:extLst>
      <p:ext uri="{BB962C8B-B14F-4D97-AF65-F5344CB8AC3E}">
        <p14:creationId xmlns:p14="http://schemas.microsoft.com/office/powerpoint/2010/main" val="260671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3094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28585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75" kern="1200">
          <a:solidFill>
            <a:srgbClr val="313131"/>
          </a:solidFill>
          <a:latin typeface="+mj-lt"/>
          <a:ea typeface="+mn-ea"/>
          <a:cs typeface="+mn-cs"/>
        </a:defRPr>
      </a:lvl1pPr>
      <a:lvl2pPr marL="385753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2pPr>
      <a:lvl3pPr marL="642921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3pPr>
      <a:lvl4pPr marL="900090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4pPr>
      <a:lvl5pPr marL="1157259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katastr.cz/" TargetMode="External"/><Relationship Id="rId2" Type="http://schemas.openxmlformats.org/officeDocument/2006/relationships/hyperlink" Target="https://justice.cz/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66FFB4-18F9-CBD0-4BD5-B6144F273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89EEF-BEC6-EAC2-A359-A3C3DAEB4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7886" y="2893157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dirty="0"/>
              <a:t>Informační systémy, hlavní registry využívané v ČR</a:t>
            </a:r>
            <a:endParaRPr lang="en-US" sz="66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8FF90BA-3D6C-85A1-8D78-7064525B7DA4}"/>
              </a:ext>
            </a:extLst>
          </p:cNvPr>
          <p:cNvSpPr txBox="1"/>
          <p:nvPr/>
        </p:nvSpPr>
        <p:spPr>
          <a:xfrm>
            <a:off x="6276513" y="5592932"/>
            <a:ext cx="328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Ing. Vladimír Horák</a:t>
            </a:r>
          </a:p>
        </p:txBody>
      </p:sp>
    </p:spTree>
    <p:extLst>
      <p:ext uri="{BB962C8B-B14F-4D97-AF65-F5344CB8AC3E}">
        <p14:creationId xmlns:p14="http://schemas.microsoft.com/office/powerpoint/2010/main" val="1019822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6A2AB-B2EB-44AA-63F9-0C7E01C4E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49433-6455-ADBE-948A-468A61D04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Základní registry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DEEC8F-D9D0-8D05-C1D5-8C3AD09D6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Registr osob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Registr obyvatel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Registr územní identifikace, adres a nemovitostí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Registr práv a povinností </a:t>
            </a: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304223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2FA0D-7697-6980-F736-09B74A7C1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095CEC-4C41-D140-7D52-0CB9D9CD3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Praktické registry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9AE092-0B9A-F647-FE41-11FCBEED1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>
                <a:latin typeface="Calibri "/>
                <a:hlinkClick r:id="rId2"/>
              </a:rPr>
              <a:t>https://justice.cz/</a:t>
            </a:r>
            <a:endParaRPr lang="cs-CZ" sz="2800" dirty="0">
              <a:latin typeface="Calibri "/>
            </a:endParaRP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  <a:hlinkClick r:id="rId3"/>
              </a:rPr>
              <a:t>https://www.ikatastr.cz/</a:t>
            </a:r>
            <a:endParaRPr lang="cs-CZ" sz="2800" dirty="0">
              <a:latin typeface="Calibri "/>
            </a:endParaRPr>
          </a:p>
          <a:p>
            <a:pPr marL="0" indent="0" algn="just">
              <a:buClrTx/>
              <a:buNone/>
            </a:pPr>
            <a:r>
              <a:rPr lang="cs-CZ" sz="2800" dirty="0">
                <a:latin typeface="Calibri "/>
              </a:rPr>
              <a:t> </a:t>
            </a: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100940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Nějaké otázky?</a:t>
            </a:r>
          </a:p>
        </p:txBody>
      </p:sp>
    </p:spTree>
    <p:extLst>
      <p:ext uri="{BB962C8B-B14F-4D97-AF65-F5344CB8AC3E}">
        <p14:creationId xmlns:p14="http://schemas.microsoft.com/office/powerpoint/2010/main" val="758830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1252410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Kvíz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68" lvl="1" indent="0" algn="just">
              <a:buClrTx/>
              <a:buNone/>
            </a:pPr>
            <a:r>
              <a:rPr lang="cs-CZ" sz="2575" dirty="0">
                <a:latin typeface="Calibri "/>
              </a:rPr>
              <a:t> 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1603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 err="1">
                <a:latin typeface="Calibri "/>
              </a:rPr>
              <a:t>Matlab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Scilab</a:t>
            </a:r>
            <a:r>
              <a:rPr lang="cs-CZ" sz="2800" dirty="0">
                <a:latin typeface="Calibri "/>
              </a:rPr>
              <a:t> – výkonný software pro matematické výpočty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ERP systémy – „</a:t>
            </a:r>
            <a:r>
              <a:rPr lang="cs-CZ" sz="2800" dirty="0" err="1">
                <a:latin typeface="Calibri "/>
              </a:rPr>
              <a:t>Enterprise</a:t>
            </a: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Resource</a:t>
            </a: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Planning</a:t>
            </a:r>
            <a:r>
              <a:rPr lang="cs-CZ" sz="2800" dirty="0">
                <a:latin typeface="Calibri "/>
              </a:rPr>
              <a:t>“ 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Integrované a provázané řešení firemního systému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Komplexní podklady pro rozhodování managementu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MS</a:t>
            </a:r>
            <a:r>
              <a:rPr lang="cs-CZ" sz="2400" dirty="0">
                <a:latin typeface="Calibri "/>
              </a:rPr>
              <a:t> </a:t>
            </a:r>
            <a:r>
              <a:rPr lang="cs-CZ" sz="2800" dirty="0">
                <a:latin typeface="Calibri "/>
              </a:rPr>
              <a:t>Office</a:t>
            </a:r>
            <a:r>
              <a:rPr lang="cs-CZ" sz="2400" dirty="0">
                <a:latin typeface="Calibri "/>
              </a:rPr>
              <a:t> – Nejrozšířenější balíček kancelářských programů 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Alternativy: </a:t>
            </a:r>
            <a:r>
              <a:rPr lang="cs-CZ" sz="2400" dirty="0" err="1">
                <a:latin typeface="Calibri "/>
              </a:rPr>
              <a:t>Openoffice</a:t>
            </a:r>
            <a:r>
              <a:rPr lang="cs-CZ" sz="2400" dirty="0">
                <a:latin typeface="Calibri "/>
              </a:rPr>
              <a:t>, </a:t>
            </a:r>
            <a:r>
              <a:rPr lang="cs-CZ" sz="2400" dirty="0" err="1">
                <a:latin typeface="Calibri "/>
              </a:rPr>
              <a:t>Libreoffice</a:t>
            </a:r>
            <a:r>
              <a:rPr lang="cs-CZ" sz="2400" dirty="0">
                <a:latin typeface="Calibri "/>
              </a:rPr>
              <a:t>, Google online nástroje</a:t>
            </a: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55875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Obsah dnešní přednášky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Informační systémy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Klasifikace IS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Základní registry </a:t>
            </a:r>
          </a:p>
        </p:txBody>
      </p:sp>
    </p:spTree>
    <p:extLst>
      <p:ext uri="{BB962C8B-B14F-4D97-AF65-F5344CB8AC3E}">
        <p14:creationId xmlns:p14="http://schemas.microsoft.com/office/powerpoint/2010/main" val="3235075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18416-39A2-D712-CD88-1E652AB79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C4125-F6F5-7E6D-3C02-9D3930B0D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Informační systém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6FDBC3-8AEE-88B9-AABA-352D7B535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pl-PL" sz="2800" dirty="0">
                <a:latin typeface="Calibri "/>
              </a:rPr>
              <a:t>Pomocný systém, zaměřený na podporu činností organizace</a:t>
            </a:r>
          </a:p>
          <a:p>
            <a:pPr algn="just">
              <a:buClrTx/>
            </a:pPr>
            <a:r>
              <a:rPr lang="pl-PL" sz="2800" dirty="0">
                <a:latin typeface="Calibri "/>
              </a:rPr>
              <a:t> Zjednodušují manipulaci s informacemi a umožňují komunikaci a transformaci informací </a:t>
            </a: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711531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7CF82-BE4A-40F0-EFDD-C1D7EC7BB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B32D7C-2CAB-E4D4-C178-8BDB61AE3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Klasifikace informačních systémů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C8B4B3-EBF5-7312-696D-CC5B4A3D4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Informační systémy organizací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Veřejné informační systémy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Státní informační systémy</a:t>
            </a:r>
          </a:p>
        </p:txBody>
      </p:sp>
    </p:spTree>
    <p:extLst>
      <p:ext uri="{BB962C8B-B14F-4D97-AF65-F5344CB8AC3E}">
        <p14:creationId xmlns:p14="http://schemas.microsoft.com/office/powerpoint/2010/main" val="4226250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13799-5878-2AF0-BC32-B5762C9C2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948E55-AAF9-9F57-996A-D63BA65AE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Informační systémy organizací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ADC3B4-9BC8-EDEF-9204-5ED0266F6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Informační systémy: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řízení a administrativa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podpora činností a služeb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Provozovatel: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jakákoli obchodní i neobchodní organizace</a:t>
            </a: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375096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53A8A-FF93-0667-C098-DC4A2E955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767190-37CA-A4F1-54FC-B82634D22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Veřejné informační systémy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4B1E1B-0BE4-A37E-E0BF-86CD49F9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Informační systémy sloužící jako „produkční“ systémy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Základním produktem organizace jsou informace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Provozovatel: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sektor informačních služeb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informační průmysl</a:t>
            </a:r>
          </a:p>
        </p:txBody>
      </p:sp>
    </p:spTree>
    <p:extLst>
      <p:ext uri="{BB962C8B-B14F-4D97-AF65-F5344CB8AC3E}">
        <p14:creationId xmlns:p14="http://schemas.microsoft.com/office/powerpoint/2010/main" val="1205343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30662-0035-9D74-411F-CA4D7A1FA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9D4DD3-3F05-BFF0-079E-822A0B1C7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Státní informační systémy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24CB81-1D53-1D0C-0914-6CD6865F4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Podporuje činnosti provozované při výkonu veřejné správy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Poskytuje veřejné informační služby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Nejdůležitější součást datové základny tvoří registry: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evidence obyvatel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evidence ekonomických subjektů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evidence území a územních jednotek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515903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B7F6A-EBF7-7930-5350-E58FCC74B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1058A2-9173-A35D-B05D-A127BD93E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Informační systémy veřejné správy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8C709A-C869-81EF-F696-1B2CA1540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Souhrn jednotlivých informačních systémů vedených orgány státu při výkonu veřejné správy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Cílem koncepce ISVS je vytvoření podmínek pro zajištění kvalitních dat a bezpečné výměny informací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Tyto systémy zvládnou různé výpisy, jednoduché výpočty, tisky různých sestav, složenek,… </a:t>
            </a:r>
          </a:p>
        </p:txBody>
      </p:sp>
    </p:spTree>
    <p:extLst>
      <p:ext uri="{BB962C8B-B14F-4D97-AF65-F5344CB8AC3E}">
        <p14:creationId xmlns:p14="http://schemas.microsoft.com/office/powerpoint/2010/main" val="3384376933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ablona PPT_základní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3099</TotalTime>
  <Words>291</Words>
  <Application>Microsoft Office PowerPoint</Application>
  <PresentationFormat>Předvádění na obrazovce (4:3)</PresentationFormat>
  <Paragraphs>58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</vt:lpstr>
      <vt:lpstr>Calibri Light</vt:lpstr>
      <vt:lpstr>Prezentace MVŠO</vt:lpstr>
      <vt:lpstr>Sablona PPT_základní_CZ</vt:lpstr>
      <vt:lpstr>Informační systémy, hlavní registry využívané v ČR</vt:lpstr>
      <vt:lpstr>Opakování</vt:lpstr>
      <vt:lpstr>Obsah dnešní přednášky  </vt:lpstr>
      <vt:lpstr>Informační systém</vt:lpstr>
      <vt:lpstr>Klasifikace informačních systémů</vt:lpstr>
      <vt:lpstr>Informační systémy organizací</vt:lpstr>
      <vt:lpstr>Veřejné informační systémy</vt:lpstr>
      <vt:lpstr>Státní informační systémy</vt:lpstr>
      <vt:lpstr>Informační systémy veřejné správy</vt:lpstr>
      <vt:lpstr>Základní registry </vt:lpstr>
      <vt:lpstr>Praktické registry </vt:lpstr>
      <vt:lpstr>Nějaké otázky?</vt:lpstr>
      <vt:lpstr>Děkuji Vám za pozornost</vt:lpstr>
      <vt:lpstr>Kvíz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 sit amet pellentesque</dc:title>
  <dc:creator>NavratilovaD</dc:creator>
  <cp:lastModifiedBy>HORÁK Vladimír,</cp:lastModifiedBy>
  <cp:revision>143</cp:revision>
  <cp:lastPrinted>2016-09-27T08:46:52Z</cp:lastPrinted>
  <dcterms:created xsi:type="dcterms:W3CDTF">2013-10-07T10:19:46Z</dcterms:created>
  <dcterms:modified xsi:type="dcterms:W3CDTF">2024-11-11T21:43:44Z</dcterms:modified>
</cp:coreProperties>
</file>