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344" r:id="rId4"/>
    <p:sldId id="377" r:id="rId5"/>
    <p:sldId id="343" r:id="rId6"/>
    <p:sldId id="378" r:id="rId7"/>
    <p:sldId id="342" r:id="rId8"/>
    <p:sldId id="379" r:id="rId9"/>
    <p:sldId id="380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1" r:id="rId18"/>
    <p:sldId id="372" r:id="rId19"/>
    <p:sldId id="374" r:id="rId20"/>
    <p:sldId id="304" r:id="rId21"/>
    <p:sldId id="375" r:id="rId22"/>
    <p:sldId id="376" r:id="rId2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07.10.2024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Počítačové sítě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9B7D8D9-CB29-4C3B-93A9-38F44BCBDFD8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Dělení na základě rozsahu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PAN - </a:t>
            </a:r>
            <a:r>
              <a:rPr lang="en-US" sz="2800" dirty="0">
                <a:latin typeface="Calibri "/>
              </a:rPr>
              <a:t>Personal Area Network, </a:t>
            </a:r>
            <a:r>
              <a:rPr lang="en-US" sz="2800" dirty="0" err="1">
                <a:latin typeface="Calibri "/>
              </a:rPr>
              <a:t>osobní</a:t>
            </a:r>
            <a:r>
              <a:rPr lang="en-US" sz="2800" dirty="0">
                <a:latin typeface="Calibri "/>
              </a:rPr>
              <a:t> </a:t>
            </a:r>
            <a:r>
              <a:rPr lang="en-US" sz="2800" dirty="0" err="1">
                <a:latin typeface="Calibri "/>
              </a:rPr>
              <a:t>síť</a:t>
            </a:r>
            <a:r>
              <a:rPr lang="cs-CZ" sz="2800" dirty="0">
                <a:latin typeface="Calibri "/>
              </a:rPr>
              <a:t> (</a:t>
            </a:r>
            <a:r>
              <a:rPr lang="cs-CZ" sz="2800" dirty="0" err="1">
                <a:latin typeface="Calibri "/>
              </a:rPr>
              <a:t>bluetooth</a:t>
            </a:r>
            <a:r>
              <a:rPr lang="cs-CZ" sz="2800" dirty="0">
                <a:latin typeface="Calibri "/>
              </a:rPr>
              <a:t>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LAN - </a:t>
            </a:r>
            <a:r>
              <a:rPr lang="en-US" sz="2800" dirty="0">
                <a:latin typeface="Calibri "/>
              </a:rPr>
              <a:t>Local Area Network</a:t>
            </a:r>
            <a:r>
              <a:rPr lang="cs-CZ" sz="2800" dirty="0">
                <a:latin typeface="Calibri "/>
              </a:rPr>
              <a:t>,</a:t>
            </a:r>
            <a:r>
              <a:rPr lang="en-US" sz="2800" dirty="0">
                <a:latin typeface="Calibri "/>
              </a:rPr>
              <a:t> </a:t>
            </a:r>
            <a:r>
              <a:rPr lang="en-US" sz="2800" dirty="0" err="1">
                <a:latin typeface="Calibri "/>
              </a:rPr>
              <a:t>lokální</a:t>
            </a:r>
            <a:r>
              <a:rPr lang="en-US" sz="2800" dirty="0">
                <a:latin typeface="Calibri "/>
              </a:rPr>
              <a:t> </a:t>
            </a:r>
            <a:r>
              <a:rPr lang="en-US" sz="2800" dirty="0" err="1">
                <a:latin typeface="Calibri "/>
              </a:rPr>
              <a:t>sí</a:t>
            </a:r>
            <a:r>
              <a:rPr lang="cs-CZ" sz="2800" dirty="0">
                <a:latin typeface="Calibri "/>
              </a:rPr>
              <a:t>ť (wifi)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MAN - </a:t>
            </a:r>
            <a:r>
              <a:rPr lang="it-IT" sz="2800" dirty="0">
                <a:latin typeface="Calibri "/>
              </a:rPr>
              <a:t>Metropolitan Area Network, metropolitní sítě</a:t>
            </a: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WAN - </a:t>
            </a:r>
            <a:r>
              <a:rPr lang="en-US" sz="2800" dirty="0">
                <a:latin typeface="Calibri "/>
              </a:rPr>
              <a:t>Wide Area Network – </a:t>
            </a:r>
            <a:r>
              <a:rPr lang="en-US" sz="2800" dirty="0" err="1">
                <a:latin typeface="Calibri "/>
              </a:rPr>
              <a:t>rozsáhlé</a:t>
            </a:r>
            <a:r>
              <a:rPr lang="en-US" sz="2800" dirty="0">
                <a:latin typeface="Calibri "/>
              </a:rPr>
              <a:t> </a:t>
            </a:r>
            <a:r>
              <a:rPr lang="en-US" sz="2800" dirty="0" err="1">
                <a:latin typeface="Calibri "/>
              </a:rPr>
              <a:t>sítě</a:t>
            </a:r>
            <a:endParaRPr lang="cs-CZ" sz="2575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DD534B9-BCDF-9565-E237-16CF80D83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02"/>
          <a:stretch/>
        </p:blipFill>
        <p:spPr bwMode="auto">
          <a:xfrm>
            <a:off x="2550695" y="3851801"/>
            <a:ext cx="6368032" cy="2421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196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Dělení podle vztahu mezi uzly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Peer-to-Peer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„rovný s rovným“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PC se připojí k tiskárně a lokálně ji sdílí dalším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Klient – Server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Jeden počítač nabízí své služby ostatním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SAN – </a:t>
            </a:r>
            <a:r>
              <a:rPr lang="cs-CZ" sz="2800" dirty="0" err="1">
                <a:latin typeface="Calibri "/>
              </a:rPr>
              <a:t>Storage</a:t>
            </a:r>
            <a:r>
              <a:rPr lang="cs-CZ" sz="2800" dirty="0">
                <a:latin typeface="Calibri "/>
              </a:rPr>
              <a:t> Area Network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Síť uložišť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Specializovaná pro přenos velkých množství dat</a:t>
            </a:r>
            <a:endParaRPr lang="cs-CZ" sz="2350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274413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Dělení podle topologie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Fyzická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Podle reálného propojení zařízení v síti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Kruhové, hvězdicové, … 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Logická </a:t>
            </a:r>
            <a:endParaRPr lang="cs-CZ" sz="2350" dirty="0">
              <a:latin typeface="Calibri "/>
            </a:endParaRP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 Na základě komunikace jednotlivých prvků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 Sběrnice, kruh, … 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673763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Síťová zařízení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Umožňují připojení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Rozšiřují síť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Upravují její vlastnosti</a:t>
            </a: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580309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Síťová karta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Zprostředkovává komunikaci mezi počítačem a kabelem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Převádí data z podoby, které rozumí počítač, tak aby mohla být přenesena po médiu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Každá síťová karta má svou unikátní MAC adresu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82413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err="1">
                <a:solidFill>
                  <a:schemeClr val="tx1"/>
                </a:solidFill>
              </a:rPr>
              <a:t>Repeater</a:t>
            </a:r>
            <a:r>
              <a:rPr lang="cs-CZ" sz="4400" dirty="0">
                <a:solidFill>
                  <a:schemeClr val="tx1"/>
                </a:solidFill>
              </a:rPr>
              <a:t> (opakovač)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Slouží k lepšímu pokrytí signálem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Signál přijme, zesílí a odešle dál</a:t>
            </a:r>
          </a:p>
          <a:p>
            <a:pPr>
              <a:buClrTx/>
            </a:pPr>
            <a:r>
              <a:rPr lang="cs-CZ" sz="2800" dirty="0">
                <a:latin typeface="Calibri "/>
              </a:rPr>
              <a:t> Jeho pomocí dostaneme signál do dříve nedostupných oblastí </a:t>
            </a: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272776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HUB (rozbočovač)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Slouží k větvení signálu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Dokáže signál jak zesílit, tak upravit </a:t>
            </a: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89621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err="1">
                <a:solidFill>
                  <a:schemeClr val="tx1"/>
                </a:solidFill>
              </a:rPr>
              <a:t>Bridge</a:t>
            </a:r>
            <a:r>
              <a:rPr lang="cs-CZ" sz="4400" dirty="0">
                <a:solidFill>
                  <a:schemeClr val="tx1"/>
                </a:solidFill>
              </a:rPr>
              <a:t> (most)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Zařízení, které propojuje sítě různých standardů</a:t>
            </a:r>
          </a:p>
          <a:p>
            <a:pPr>
              <a:buClrTx/>
            </a:pPr>
            <a:r>
              <a:rPr lang="cs-CZ" sz="2800" dirty="0">
                <a:latin typeface="Calibri "/>
              </a:rPr>
              <a:t> Můžeme se setkat například u prvků chytré domácnosti </a:t>
            </a: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060413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Router (směrovač)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Zařízení sloužící k distribuci samotného připojení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 domácnosti známe WIFI routery – „krabičky“, které vytváří WIFI síť a umožňují připojení jednotlivým zařízením k internetu </a:t>
            </a: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2171067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Architektura počítače – logická struktura, kterou je počítač tvořen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Hardware – veškerá fyzická zařízení počítače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Software – veškeré programové vybavení počítače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Peopleware</a:t>
            </a:r>
            <a:r>
              <a:rPr lang="cs-CZ" sz="2800" dirty="0">
                <a:latin typeface="Calibri "/>
              </a:rPr>
              <a:t> – lidský faktor v technologiích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Orgware</a:t>
            </a:r>
            <a:r>
              <a:rPr lang="cs-CZ" sz="2800" dirty="0">
                <a:latin typeface="Calibri "/>
              </a:rPr>
              <a:t> – pravidla a nařízení vázané k využívání technologií</a:t>
            </a:r>
          </a:p>
        </p:txBody>
      </p:sp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Komponenty počítače – počítačová skříň, </a:t>
            </a:r>
            <a:r>
              <a:rPr lang="cs-CZ" sz="2800" dirty="0">
                <a:latin typeface="Calibri "/>
                <a:cs typeface="Times New Roman" panose="02020603050405020304" pitchFamily="18" charset="0"/>
              </a:rPr>
              <a:t>základní deska, procesor, RAM, disk, grafická karta, zdroj</a:t>
            </a: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Vstupní zařízení – zařízení, pomocí kterého zadáváme počítači pokyny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Výstupní zařízení – zařízení, pomocí kterého nám počítač poskytuje zpětnou vazbu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917466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Počítačové sítě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počítačových sítí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Síťová zařízení</a:t>
            </a:r>
          </a:p>
        </p:txBody>
      </p:sp>
    </p:spTree>
    <p:extLst>
      <p:ext uri="{BB962C8B-B14F-4D97-AF65-F5344CB8AC3E}">
        <p14:creationId xmlns:p14="http://schemas.microsoft.com/office/powerpoint/2010/main" val="385311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Počítačová síť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„Systém“, který vznikne vzájemným propojením počítačů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Skládá se z: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Stanice (počítače)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Síťový hardware (síťové karty, kabely,…)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Síťový software (programy pro práci v síti)</a:t>
            </a: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73064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Počítačová síť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Podle úlohy, kterou daný počítač v síti plní, dělíme počítače na:</a:t>
            </a:r>
          </a:p>
          <a:p>
            <a:pPr lvl="1" algn="just">
              <a:buClrTx/>
            </a:pPr>
            <a:r>
              <a:rPr lang="cs-CZ" sz="2400" dirty="0">
                <a:latin typeface="Calibri "/>
              </a:rPr>
              <a:t> </a:t>
            </a:r>
            <a:r>
              <a:rPr lang="cs-CZ" sz="2580" dirty="0">
                <a:latin typeface="Calibri "/>
              </a:rPr>
              <a:t>Servery</a:t>
            </a:r>
          </a:p>
          <a:p>
            <a:pPr lvl="1" algn="just">
              <a:buClrTx/>
            </a:pPr>
            <a:r>
              <a:rPr lang="cs-CZ" sz="2580" dirty="0">
                <a:latin typeface="Calibri "/>
              </a:rPr>
              <a:t> Pracovní stanice (Workstation)</a:t>
            </a: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8571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Servery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Počítač, který poskytuje ostatním určité služby (souborové, aplikační, poštovní,… 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Plní funkci řídící stanice 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 síti může „neomezeně“ serverů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580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1026" name="Picture 2" descr="What Is A Server? Everything You Need To Know">
            <a:extLst>
              <a:ext uri="{FF2B5EF4-FFF2-40B4-BE49-F238E27FC236}">
                <a16:creationId xmlns:a16="http://schemas.microsoft.com/office/drawing/2014/main" id="{1789BE3F-3547-AC10-E42A-99AEBCAEA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220" y="3699880"/>
            <a:ext cx="3630780" cy="234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879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Pracovní stanice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Počítač, u kterého pracuje uživatel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Využívá služeb poskytovaných serverem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Zpravidla výkonnější zařízení, než běžné PC</a:t>
            </a:r>
            <a:endParaRPr lang="cs-CZ" sz="2580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5682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Dělení počítačových sítí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Na základě rozsahu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Podle vztahu mezi uzly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Podle topologie  </a:t>
            </a:r>
            <a:endParaRPr lang="cs-CZ" sz="2575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68907418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2987</TotalTime>
  <Words>511</Words>
  <Application>Microsoft Office PowerPoint</Application>
  <PresentationFormat>Předvádění na obrazovce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</vt:lpstr>
      <vt:lpstr>Calibri Light</vt:lpstr>
      <vt:lpstr>Prezentace MVŠO</vt:lpstr>
      <vt:lpstr>Sablona PPT_základní_CZ</vt:lpstr>
      <vt:lpstr>Počítačové sítě</vt:lpstr>
      <vt:lpstr>Opakování</vt:lpstr>
      <vt:lpstr>Opakování</vt:lpstr>
      <vt:lpstr>Obsah dnešní přednášky  </vt:lpstr>
      <vt:lpstr>Počítačová síť</vt:lpstr>
      <vt:lpstr>Počítačová síť</vt:lpstr>
      <vt:lpstr>Servery</vt:lpstr>
      <vt:lpstr>Pracovní stanice</vt:lpstr>
      <vt:lpstr>Dělení počítačových sítí</vt:lpstr>
      <vt:lpstr>Dělení na základě rozsahu </vt:lpstr>
      <vt:lpstr>Dělení podle vztahu mezi uzly</vt:lpstr>
      <vt:lpstr>Dělení podle topologie</vt:lpstr>
      <vt:lpstr>Síťová zařízení </vt:lpstr>
      <vt:lpstr>Síťová karta </vt:lpstr>
      <vt:lpstr>Repeater (opakovač)</vt:lpstr>
      <vt:lpstr>HUB (rozbočovač)</vt:lpstr>
      <vt:lpstr>Bridge (most)</vt:lpstr>
      <vt:lpstr>Router (směrovač)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HORÁK Vladimír,</cp:lastModifiedBy>
  <cp:revision>134</cp:revision>
  <cp:lastPrinted>2016-09-27T08:46:52Z</cp:lastPrinted>
  <dcterms:created xsi:type="dcterms:W3CDTF">2013-10-07T10:19:46Z</dcterms:created>
  <dcterms:modified xsi:type="dcterms:W3CDTF">2024-10-07T17:47:38Z</dcterms:modified>
</cp:coreProperties>
</file>