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317" r:id="rId4"/>
    <p:sldId id="286" r:id="rId5"/>
    <p:sldId id="318" r:id="rId6"/>
    <p:sldId id="291" r:id="rId7"/>
    <p:sldId id="288" r:id="rId8"/>
    <p:sldId id="290" r:id="rId9"/>
    <p:sldId id="319" r:id="rId10"/>
    <p:sldId id="289" r:id="rId11"/>
    <p:sldId id="292" r:id="rId12"/>
    <p:sldId id="293" r:id="rId13"/>
    <p:sldId id="300" r:id="rId14"/>
    <p:sldId id="299" r:id="rId15"/>
    <p:sldId id="301" r:id="rId16"/>
    <p:sldId id="302" r:id="rId17"/>
    <p:sldId id="303" r:id="rId18"/>
    <p:sldId id="304" r:id="rId19"/>
    <p:sldId id="294" r:id="rId20"/>
    <p:sldId id="296" r:id="rId21"/>
    <p:sldId id="295" r:id="rId22"/>
    <p:sldId id="297" r:id="rId23"/>
    <p:sldId id="29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4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F7F9B7-5EAF-4C08-85F3-9D0A7657109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956EB89-0FC3-44D8-ABA4-80B7E4D6C937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8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Zdroje </a:t>
          </a:r>
          <a:r>
            <a:rPr lang="cs-CZ" sz="2800" b="1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hospodářského (ekonomického) růstu</a:t>
          </a:r>
          <a:r>
            <a:rPr lang="cs-CZ" sz="28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je možné obecněji rozdělit do dvou skupin:</a:t>
          </a:r>
          <a:endParaRPr lang="cs-CZ" sz="2800" dirty="0"/>
        </a:p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dirty="0"/>
        </a:p>
      </dgm:t>
    </dgm:pt>
    <dgm:pt modelId="{A701C897-022C-4E1D-99B4-25BF7D988C75}" type="parTrans" cxnId="{F26D67D7-7693-4B92-A247-D42CD961DE0E}">
      <dgm:prSet/>
      <dgm:spPr/>
      <dgm:t>
        <a:bodyPr/>
        <a:lstStyle/>
        <a:p>
          <a:endParaRPr lang="cs-CZ"/>
        </a:p>
      </dgm:t>
    </dgm:pt>
    <dgm:pt modelId="{74E4E56C-66D0-408E-9F4E-29D69A9F0037}" type="sibTrans" cxnId="{F26D67D7-7693-4B92-A247-D42CD961DE0E}">
      <dgm:prSet/>
      <dgm:spPr/>
      <dgm:t>
        <a:bodyPr/>
        <a:lstStyle/>
        <a:p>
          <a:endParaRPr lang="cs-CZ"/>
        </a:p>
      </dgm:t>
    </dgm:pt>
    <dgm:pt modelId="{56A6CFF9-8AAC-4280-85DC-6FB9E42668A9}">
      <dgm:prSet phldrT="[Text]" custT="1"/>
      <dgm:spPr/>
      <dgm:t>
        <a:bodyPr/>
        <a:lstStyle/>
        <a:p>
          <a:pPr>
            <a:buSzPts val="1200"/>
            <a:buFont typeface="Wingdings" panose="05000000000000000000" pitchFamily="2" charset="2"/>
            <a:buChar char="q"/>
          </a:pPr>
          <a:r>
            <a:rPr lang="cs-CZ" sz="2400" b="1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Kvantitativní</a:t>
          </a:r>
          <a:r>
            <a:rPr lang="cs-CZ" sz="24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 </a:t>
          </a:r>
          <a:r>
            <a:rPr lang="cs-CZ" sz="2400" b="1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zdroje růstu</a:t>
          </a:r>
          <a:r>
            <a:rPr lang="cs-CZ" sz="21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: do </a:t>
          </a:r>
          <a:r>
            <a:rPr lang="cs-CZ" sz="20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výroby jsou zapojována </a:t>
          </a:r>
          <a:r>
            <a:rPr lang="cs-CZ" sz="2000" i="1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nová kvanta práce, přírodních zdrojů a kapitálu </a:t>
          </a:r>
          <a:r>
            <a:rPr lang="cs-CZ" sz="20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se stejnými kvalitativními charakteristikami. Je-li hospodářský růst založen na těchto zdrojích, bývá označován jako </a:t>
          </a:r>
          <a:r>
            <a:rPr lang="cs-CZ" sz="2000" b="1" i="1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extenzivní růst</a:t>
          </a:r>
          <a:r>
            <a:rPr lang="cs-CZ" sz="2000" b="1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.</a:t>
          </a:r>
          <a:endParaRPr lang="cs-CZ" sz="2000" dirty="0"/>
        </a:p>
      </dgm:t>
    </dgm:pt>
    <dgm:pt modelId="{9BB323AD-ED26-40F7-989D-D6AEE7CAD976}" type="parTrans" cxnId="{6E45EF41-291F-46E7-9722-08BDC13C1CA8}">
      <dgm:prSet/>
      <dgm:spPr/>
      <dgm:t>
        <a:bodyPr/>
        <a:lstStyle/>
        <a:p>
          <a:endParaRPr lang="cs-CZ"/>
        </a:p>
      </dgm:t>
    </dgm:pt>
    <dgm:pt modelId="{D016B297-58B2-432F-A86D-4EBABE729417}" type="sibTrans" cxnId="{6E45EF41-291F-46E7-9722-08BDC13C1CA8}">
      <dgm:prSet/>
      <dgm:spPr/>
      <dgm:t>
        <a:bodyPr/>
        <a:lstStyle/>
        <a:p>
          <a:endParaRPr lang="cs-CZ"/>
        </a:p>
      </dgm:t>
    </dgm:pt>
    <dgm:pt modelId="{452D17CC-2038-4C41-8FE5-A3A426415ECE}">
      <dgm:prSet/>
      <dgm:spPr/>
      <dgm:t>
        <a:bodyPr/>
        <a:lstStyle/>
        <a:p>
          <a:endParaRPr lang="cs-CZ" sz="2000" dirty="0"/>
        </a:p>
      </dgm:t>
    </dgm:pt>
    <dgm:pt modelId="{F3D04564-EB2A-4D8A-A1E2-5BAC54CAB240}" type="parTrans" cxnId="{2DE7C159-B123-4EF5-8CE0-80FA8DCDA145}">
      <dgm:prSet/>
      <dgm:spPr/>
      <dgm:t>
        <a:bodyPr/>
        <a:lstStyle/>
        <a:p>
          <a:endParaRPr lang="cs-CZ"/>
        </a:p>
      </dgm:t>
    </dgm:pt>
    <dgm:pt modelId="{7EC264FC-1650-4943-A58E-D471B4CE1EB3}" type="sibTrans" cxnId="{2DE7C159-B123-4EF5-8CE0-80FA8DCDA145}">
      <dgm:prSet/>
      <dgm:spPr/>
      <dgm:t>
        <a:bodyPr/>
        <a:lstStyle/>
        <a:p>
          <a:endParaRPr lang="cs-CZ"/>
        </a:p>
      </dgm:t>
    </dgm:pt>
    <dgm:pt modelId="{DADDB671-1F7C-4F8E-9225-B82A7209C934}">
      <dgm:prSet custT="1"/>
      <dgm:spPr/>
      <dgm:t>
        <a:bodyPr/>
        <a:lstStyle/>
        <a:p>
          <a:pPr>
            <a:buSzPts val="1200"/>
            <a:buFont typeface="Wingdings" panose="05000000000000000000" pitchFamily="2" charset="2"/>
            <a:buChar char="q"/>
          </a:pPr>
          <a:r>
            <a:rPr lang="cs-CZ" sz="2400" b="1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Kvalitativní</a:t>
          </a:r>
          <a:r>
            <a:rPr lang="cs-CZ" sz="24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2400" b="1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zdroje růstu</a:t>
          </a:r>
          <a:r>
            <a:rPr lang="cs-CZ" sz="24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: </a:t>
          </a:r>
          <a:r>
            <a:rPr lang="cs-CZ" sz="2000" i="1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zvyšování kvalifikace pracovníků, </a:t>
          </a:r>
          <a:r>
            <a:rPr lang="cs-CZ" sz="20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využívání kvalitnějších </a:t>
          </a:r>
          <a:r>
            <a:rPr lang="cs-CZ" sz="2000" i="1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přírodních zdrojů,</a:t>
          </a:r>
          <a:r>
            <a:rPr lang="cs-CZ" sz="20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2000" i="1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rozvoj technické úrovně </a:t>
          </a:r>
          <a:r>
            <a:rPr lang="cs-CZ" sz="20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fixního kapitálu. Je-li zdrojem hospodářského růstu převážně rozvoj kvalitativních stránek výrobních faktorů, hovoříme o </a:t>
          </a:r>
          <a:r>
            <a:rPr lang="cs-CZ" sz="2000" b="1" i="1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intenzivním růstu.</a:t>
          </a:r>
          <a:endParaRPr lang="cs-CZ" sz="2000" dirty="0"/>
        </a:p>
      </dgm:t>
    </dgm:pt>
    <dgm:pt modelId="{3C873241-AED0-4A4B-BC03-97C9CBA96B83}" type="parTrans" cxnId="{6B559A31-BD68-4DDC-A4E1-18ABB710E025}">
      <dgm:prSet/>
      <dgm:spPr/>
      <dgm:t>
        <a:bodyPr/>
        <a:lstStyle/>
        <a:p>
          <a:endParaRPr lang="cs-CZ"/>
        </a:p>
      </dgm:t>
    </dgm:pt>
    <dgm:pt modelId="{978CD1A0-C475-4A98-AB64-ACDD1BA43C71}" type="sibTrans" cxnId="{6B559A31-BD68-4DDC-A4E1-18ABB710E025}">
      <dgm:prSet/>
      <dgm:spPr/>
      <dgm:t>
        <a:bodyPr/>
        <a:lstStyle/>
        <a:p>
          <a:endParaRPr lang="cs-CZ"/>
        </a:p>
      </dgm:t>
    </dgm:pt>
    <dgm:pt modelId="{608F149C-2BF6-42E1-AD60-E391FFA69324}" type="pres">
      <dgm:prSet presAssocID="{A9F7F9B7-5EAF-4C08-85F3-9D0A76571091}" presName="Name0" presStyleCnt="0">
        <dgm:presLayoutVars>
          <dgm:dir/>
          <dgm:animLvl val="lvl"/>
          <dgm:resizeHandles val="exact"/>
        </dgm:presLayoutVars>
      </dgm:prSet>
      <dgm:spPr/>
    </dgm:pt>
    <dgm:pt modelId="{22B4EDF3-631E-4102-8CB9-C64D1D97C898}" type="pres">
      <dgm:prSet presAssocID="{7956EB89-0FC3-44D8-ABA4-80B7E4D6C937}" presName="linNode" presStyleCnt="0"/>
      <dgm:spPr/>
    </dgm:pt>
    <dgm:pt modelId="{0A7371D4-4AC5-45F1-BDD2-31C3F73EF53C}" type="pres">
      <dgm:prSet presAssocID="{7956EB89-0FC3-44D8-ABA4-80B7E4D6C937}" presName="parentText" presStyleLbl="node1" presStyleIdx="0" presStyleCnt="1" custScaleX="105312" custLinFactNeighborX="19" custLinFactNeighborY="-145">
        <dgm:presLayoutVars>
          <dgm:chMax val="1"/>
          <dgm:bulletEnabled val="1"/>
        </dgm:presLayoutVars>
      </dgm:prSet>
      <dgm:spPr/>
    </dgm:pt>
    <dgm:pt modelId="{AF655545-AD50-411B-9A52-F38D279B0115}" type="pres">
      <dgm:prSet presAssocID="{7956EB89-0FC3-44D8-ABA4-80B7E4D6C937}" presName="descendantText" presStyleLbl="alignAccFollowNode1" presStyleIdx="0" presStyleCnt="1" custScaleX="91737" custScaleY="121485">
        <dgm:presLayoutVars>
          <dgm:bulletEnabled val="1"/>
        </dgm:presLayoutVars>
      </dgm:prSet>
      <dgm:spPr/>
    </dgm:pt>
  </dgm:ptLst>
  <dgm:cxnLst>
    <dgm:cxn modelId="{64E7DB00-C4CA-4402-AD7D-7AB6F0BB07B3}" type="presOf" srcId="{452D17CC-2038-4C41-8FE5-A3A426415ECE}" destId="{AF655545-AD50-411B-9A52-F38D279B0115}" srcOrd="0" destOrd="2" presId="urn:microsoft.com/office/officeart/2005/8/layout/vList5"/>
    <dgm:cxn modelId="{6B559A31-BD68-4DDC-A4E1-18ABB710E025}" srcId="{7956EB89-0FC3-44D8-ABA4-80B7E4D6C937}" destId="{DADDB671-1F7C-4F8E-9225-B82A7209C934}" srcOrd="1" destOrd="0" parTransId="{3C873241-AED0-4A4B-BC03-97C9CBA96B83}" sibTransId="{978CD1A0-C475-4A98-AB64-ACDD1BA43C71}"/>
    <dgm:cxn modelId="{6E45EF41-291F-46E7-9722-08BDC13C1CA8}" srcId="{7956EB89-0FC3-44D8-ABA4-80B7E4D6C937}" destId="{56A6CFF9-8AAC-4280-85DC-6FB9E42668A9}" srcOrd="0" destOrd="0" parTransId="{9BB323AD-ED26-40F7-989D-D6AEE7CAD976}" sibTransId="{D016B297-58B2-432F-A86D-4EBABE729417}"/>
    <dgm:cxn modelId="{2DE7C159-B123-4EF5-8CE0-80FA8DCDA145}" srcId="{7956EB89-0FC3-44D8-ABA4-80B7E4D6C937}" destId="{452D17CC-2038-4C41-8FE5-A3A426415ECE}" srcOrd="2" destOrd="0" parTransId="{F3D04564-EB2A-4D8A-A1E2-5BAC54CAB240}" sibTransId="{7EC264FC-1650-4943-A58E-D471B4CE1EB3}"/>
    <dgm:cxn modelId="{95BEB77C-AE9E-45E9-9BD2-306D1B41649B}" type="presOf" srcId="{A9F7F9B7-5EAF-4C08-85F3-9D0A76571091}" destId="{608F149C-2BF6-42E1-AD60-E391FFA69324}" srcOrd="0" destOrd="0" presId="urn:microsoft.com/office/officeart/2005/8/layout/vList5"/>
    <dgm:cxn modelId="{948211C0-618B-4B7B-A64F-9B9F75BC8719}" type="presOf" srcId="{DADDB671-1F7C-4F8E-9225-B82A7209C934}" destId="{AF655545-AD50-411B-9A52-F38D279B0115}" srcOrd="0" destOrd="1" presId="urn:microsoft.com/office/officeart/2005/8/layout/vList5"/>
    <dgm:cxn modelId="{F26D67D7-7693-4B92-A247-D42CD961DE0E}" srcId="{A9F7F9B7-5EAF-4C08-85F3-9D0A76571091}" destId="{7956EB89-0FC3-44D8-ABA4-80B7E4D6C937}" srcOrd="0" destOrd="0" parTransId="{A701C897-022C-4E1D-99B4-25BF7D988C75}" sibTransId="{74E4E56C-66D0-408E-9F4E-29D69A9F0037}"/>
    <dgm:cxn modelId="{C3DCA3F0-A49D-4C49-BD31-8122B12E1C44}" type="presOf" srcId="{56A6CFF9-8AAC-4280-85DC-6FB9E42668A9}" destId="{AF655545-AD50-411B-9A52-F38D279B0115}" srcOrd="0" destOrd="0" presId="urn:microsoft.com/office/officeart/2005/8/layout/vList5"/>
    <dgm:cxn modelId="{B21DD7F7-F3FB-405B-8C0B-AC230C1234B5}" type="presOf" srcId="{7956EB89-0FC3-44D8-ABA4-80B7E4D6C937}" destId="{0A7371D4-4AC5-45F1-BDD2-31C3F73EF53C}" srcOrd="0" destOrd="0" presId="urn:microsoft.com/office/officeart/2005/8/layout/vList5"/>
    <dgm:cxn modelId="{D7BBAED0-8AFF-4C1C-A24D-9782FB6BADF4}" type="presParOf" srcId="{608F149C-2BF6-42E1-AD60-E391FFA69324}" destId="{22B4EDF3-631E-4102-8CB9-C64D1D97C898}" srcOrd="0" destOrd="0" presId="urn:microsoft.com/office/officeart/2005/8/layout/vList5"/>
    <dgm:cxn modelId="{B803EA65-22BE-42A2-9B45-FCAE01D3DFAC}" type="presParOf" srcId="{22B4EDF3-631E-4102-8CB9-C64D1D97C898}" destId="{0A7371D4-4AC5-45F1-BDD2-31C3F73EF53C}" srcOrd="0" destOrd="0" presId="urn:microsoft.com/office/officeart/2005/8/layout/vList5"/>
    <dgm:cxn modelId="{ECE5CBB5-93A4-473A-9046-E4C4F5A5A70C}" type="presParOf" srcId="{22B4EDF3-631E-4102-8CB9-C64D1D97C898}" destId="{AF655545-AD50-411B-9A52-F38D279B011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99E426-F80A-4896-898D-4705210A6F5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28B95B0-272D-4E46-91F6-DCA09F4D0C32}">
      <dgm:prSet phldrT="[Text]"/>
      <dgm:spPr/>
      <dgm:t>
        <a:bodyPr/>
        <a:lstStyle/>
        <a:p>
          <a:r>
            <a:rPr lang="cs-CZ" dirty="0"/>
            <a:t>Modely HR </a:t>
          </a:r>
        </a:p>
      </dgm:t>
    </dgm:pt>
    <dgm:pt modelId="{214D7115-4849-4591-8F74-38B8C4BACAB1}" type="parTrans" cxnId="{2E17C9CA-2C04-449B-86F8-3671C3A69BDB}">
      <dgm:prSet/>
      <dgm:spPr/>
      <dgm:t>
        <a:bodyPr/>
        <a:lstStyle/>
        <a:p>
          <a:endParaRPr lang="cs-CZ"/>
        </a:p>
      </dgm:t>
    </dgm:pt>
    <dgm:pt modelId="{C9F88D9C-C145-4495-B9CF-B264B0604C57}" type="sibTrans" cxnId="{2E17C9CA-2C04-449B-86F8-3671C3A69BDB}">
      <dgm:prSet/>
      <dgm:spPr/>
      <dgm:t>
        <a:bodyPr/>
        <a:lstStyle/>
        <a:p>
          <a:endParaRPr lang="cs-CZ"/>
        </a:p>
      </dgm:t>
    </dgm:pt>
    <dgm:pt modelId="{A8858EED-8803-40E4-A97B-78C8156248C1}">
      <dgm:prSet phldrT="[Text]"/>
      <dgm:spPr/>
      <dgm:t>
        <a:bodyPr/>
        <a:lstStyle/>
        <a:p>
          <a:r>
            <a:rPr lang="cs-CZ" b="1" dirty="0"/>
            <a:t>Klasické modely </a:t>
          </a:r>
        </a:p>
      </dgm:t>
    </dgm:pt>
    <dgm:pt modelId="{CAA2DE66-2FD9-4C29-B8D1-A0341603367A}" type="parTrans" cxnId="{529476DB-CE3C-4DF3-90AB-ADCA84A9D5A7}">
      <dgm:prSet/>
      <dgm:spPr/>
      <dgm:t>
        <a:bodyPr/>
        <a:lstStyle/>
        <a:p>
          <a:endParaRPr lang="cs-CZ"/>
        </a:p>
      </dgm:t>
    </dgm:pt>
    <dgm:pt modelId="{A1F7C4E4-7DE6-4F36-896B-2D961F6EAA53}" type="sibTrans" cxnId="{529476DB-CE3C-4DF3-90AB-ADCA84A9D5A7}">
      <dgm:prSet/>
      <dgm:spPr/>
      <dgm:t>
        <a:bodyPr/>
        <a:lstStyle/>
        <a:p>
          <a:endParaRPr lang="cs-CZ"/>
        </a:p>
      </dgm:t>
    </dgm:pt>
    <dgm:pt modelId="{07BB9B6D-357E-4345-BDBD-4D39C4D39064}">
      <dgm:prSet phldrT="[Text]"/>
      <dgm:spPr/>
      <dgm:t>
        <a:bodyPr/>
        <a:lstStyle/>
        <a:p>
          <a:r>
            <a:rPr lang="cs-CZ" b="1" dirty="0"/>
            <a:t>Neoklasický model </a:t>
          </a:r>
        </a:p>
      </dgm:t>
    </dgm:pt>
    <dgm:pt modelId="{427CE394-5BC8-4264-9DF0-8DF64E8FF485}" type="parTrans" cxnId="{5DDE35F6-929F-43AD-B18B-B73E7365520D}">
      <dgm:prSet/>
      <dgm:spPr/>
      <dgm:t>
        <a:bodyPr/>
        <a:lstStyle/>
        <a:p>
          <a:endParaRPr lang="cs-CZ"/>
        </a:p>
      </dgm:t>
    </dgm:pt>
    <dgm:pt modelId="{E2A7234B-9E8A-4FBB-A02E-7064E6ACD96E}" type="sibTrans" cxnId="{5DDE35F6-929F-43AD-B18B-B73E7365520D}">
      <dgm:prSet/>
      <dgm:spPr/>
      <dgm:t>
        <a:bodyPr/>
        <a:lstStyle/>
        <a:p>
          <a:endParaRPr lang="cs-CZ"/>
        </a:p>
      </dgm:t>
    </dgm:pt>
    <dgm:pt modelId="{F8A71A5F-B676-4507-BC99-6E0B5BAE87EF}">
      <dgm:prSet phldrT="[Text]"/>
      <dgm:spPr/>
      <dgm:t>
        <a:bodyPr/>
        <a:lstStyle/>
        <a:p>
          <a:r>
            <a:rPr lang="cs-CZ" b="1" dirty="0"/>
            <a:t>Škola mezí růstu </a:t>
          </a:r>
        </a:p>
      </dgm:t>
    </dgm:pt>
    <dgm:pt modelId="{058CF921-C3EC-4FC7-87F5-B4B7978A4F30}" type="parTrans" cxnId="{EB7FFFA4-005F-4D51-92F9-E0432AEE2444}">
      <dgm:prSet/>
      <dgm:spPr/>
      <dgm:t>
        <a:bodyPr/>
        <a:lstStyle/>
        <a:p>
          <a:endParaRPr lang="cs-CZ"/>
        </a:p>
      </dgm:t>
    </dgm:pt>
    <dgm:pt modelId="{C747EA88-5F57-4C99-BB20-CE1D0C92A339}" type="sibTrans" cxnId="{EB7FFFA4-005F-4D51-92F9-E0432AEE2444}">
      <dgm:prSet/>
      <dgm:spPr/>
      <dgm:t>
        <a:bodyPr/>
        <a:lstStyle/>
        <a:p>
          <a:endParaRPr lang="cs-CZ"/>
        </a:p>
      </dgm:t>
    </dgm:pt>
    <dgm:pt modelId="{52617459-A73E-4EA3-96BE-AC201A2222B4}">
      <dgm:prSet/>
      <dgm:spPr/>
      <dgm:t>
        <a:bodyPr/>
        <a:lstStyle/>
        <a:p>
          <a:pPr>
            <a:buClr>
              <a:srgbClr val="404041"/>
            </a:buClr>
            <a:buSzPts val="1400"/>
            <a:buFont typeface="Klavika Medium"/>
            <a:buAutoNum type="arabicPeriod"/>
          </a:pPr>
          <a:r>
            <a:rPr lang="cs-CZ" b="1" dirty="0"/>
            <a:t>Keynesiánský model</a:t>
          </a:r>
        </a:p>
      </dgm:t>
    </dgm:pt>
    <dgm:pt modelId="{E2F5DE53-B02D-4494-9CEC-1D2DE4E9CC0B}" type="parTrans" cxnId="{DCEF4DD1-19C8-4D22-8B93-D509C9166EE5}">
      <dgm:prSet/>
      <dgm:spPr/>
      <dgm:t>
        <a:bodyPr/>
        <a:lstStyle/>
        <a:p>
          <a:endParaRPr lang="cs-CZ"/>
        </a:p>
      </dgm:t>
    </dgm:pt>
    <dgm:pt modelId="{F5F06FCA-AD70-4DC8-A554-8E214B93290A}" type="sibTrans" cxnId="{DCEF4DD1-19C8-4D22-8B93-D509C9166EE5}">
      <dgm:prSet/>
      <dgm:spPr/>
      <dgm:t>
        <a:bodyPr/>
        <a:lstStyle/>
        <a:p>
          <a:endParaRPr lang="cs-CZ"/>
        </a:p>
      </dgm:t>
    </dgm:pt>
    <dgm:pt modelId="{E0B5D8C2-F9A8-40E8-BBEF-2B06B800FCEE}">
      <dgm:prSet/>
      <dgm:spPr/>
      <dgm:t>
        <a:bodyPr/>
        <a:lstStyle/>
        <a:p>
          <a:r>
            <a:rPr lang="cs-CZ" b="1" dirty="0"/>
            <a:t>Teorie endogenního růstu</a:t>
          </a:r>
        </a:p>
      </dgm:t>
    </dgm:pt>
    <dgm:pt modelId="{C5EA59ED-7A7D-4735-A893-FA0F39C03C5D}" type="parTrans" cxnId="{1188A785-CC91-4040-9C6F-3D60D6BC29A8}">
      <dgm:prSet/>
      <dgm:spPr/>
      <dgm:t>
        <a:bodyPr/>
        <a:lstStyle/>
        <a:p>
          <a:endParaRPr lang="cs-CZ"/>
        </a:p>
      </dgm:t>
    </dgm:pt>
    <dgm:pt modelId="{98D4ABE5-8458-4EF5-B009-28204D45054D}" type="sibTrans" cxnId="{1188A785-CC91-4040-9C6F-3D60D6BC29A8}">
      <dgm:prSet/>
      <dgm:spPr/>
      <dgm:t>
        <a:bodyPr/>
        <a:lstStyle/>
        <a:p>
          <a:endParaRPr lang="cs-CZ"/>
        </a:p>
      </dgm:t>
    </dgm:pt>
    <dgm:pt modelId="{DFFEE0C6-1D27-4F9C-9058-CBE48262B988}">
      <dgm:prSet/>
      <dgm:spPr/>
      <dgm:t>
        <a:bodyPr/>
        <a:lstStyle/>
        <a:p>
          <a:r>
            <a:rPr lang="cs-CZ" b="1" dirty="0"/>
            <a:t>Post – keynesovský přístup </a:t>
          </a:r>
        </a:p>
      </dgm:t>
    </dgm:pt>
    <dgm:pt modelId="{C681B78A-B572-439D-994D-F219D39D0E70}" type="parTrans" cxnId="{C1F0DA7E-00C2-4870-A594-618D04F6615C}">
      <dgm:prSet/>
      <dgm:spPr/>
      <dgm:t>
        <a:bodyPr/>
        <a:lstStyle/>
        <a:p>
          <a:endParaRPr lang="cs-CZ"/>
        </a:p>
      </dgm:t>
    </dgm:pt>
    <dgm:pt modelId="{391EBF9C-D10F-4511-A657-FD9523E82BE3}" type="sibTrans" cxnId="{C1F0DA7E-00C2-4870-A594-618D04F6615C}">
      <dgm:prSet/>
      <dgm:spPr/>
      <dgm:t>
        <a:bodyPr/>
        <a:lstStyle/>
        <a:p>
          <a:endParaRPr lang="cs-CZ"/>
        </a:p>
      </dgm:t>
    </dgm:pt>
    <dgm:pt modelId="{F1C5BBB2-0772-4ECA-935F-75DA54C5BEDA}" type="pres">
      <dgm:prSet presAssocID="{1899E426-F80A-4896-898D-4705210A6F5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72D94A5-6697-4295-BC35-3C2FBA09C066}" type="pres">
      <dgm:prSet presAssocID="{D28B95B0-272D-4E46-91F6-DCA09F4D0C32}" presName="root1" presStyleCnt="0"/>
      <dgm:spPr/>
    </dgm:pt>
    <dgm:pt modelId="{813CB492-1B6E-4FBF-9EE5-41CEAEE4A75D}" type="pres">
      <dgm:prSet presAssocID="{D28B95B0-272D-4E46-91F6-DCA09F4D0C32}" presName="LevelOneTextNode" presStyleLbl="node0" presStyleIdx="0" presStyleCnt="1" custLinFactNeighborX="4417" custLinFactNeighborY="-336">
        <dgm:presLayoutVars>
          <dgm:chPref val="3"/>
        </dgm:presLayoutVars>
      </dgm:prSet>
      <dgm:spPr/>
    </dgm:pt>
    <dgm:pt modelId="{387A2B15-CBE3-40E3-A4DC-EE4E79E33276}" type="pres">
      <dgm:prSet presAssocID="{D28B95B0-272D-4E46-91F6-DCA09F4D0C32}" presName="level2hierChild" presStyleCnt="0"/>
      <dgm:spPr/>
    </dgm:pt>
    <dgm:pt modelId="{8F72F67D-6A1E-4C99-8D7D-5A45AB587864}" type="pres">
      <dgm:prSet presAssocID="{CAA2DE66-2FD9-4C29-B8D1-A0341603367A}" presName="conn2-1" presStyleLbl="parChTrans1D2" presStyleIdx="0" presStyleCnt="6"/>
      <dgm:spPr/>
    </dgm:pt>
    <dgm:pt modelId="{7006CF11-06F2-4224-AC3D-8682C36D9458}" type="pres">
      <dgm:prSet presAssocID="{CAA2DE66-2FD9-4C29-B8D1-A0341603367A}" presName="connTx" presStyleLbl="parChTrans1D2" presStyleIdx="0" presStyleCnt="6"/>
      <dgm:spPr/>
    </dgm:pt>
    <dgm:pt modelId="{4E336FE1-D323-439F-8A8B-9F0E0D24ACCF}" type="pres">
      <dgm:prSet presAssocID="{A8858EED-8803-40E4-A97B-78C8156248C1}" presName="root2" presStyleCnt="0"/>
      <dgm:spPr/>
    </dgm:pt>
    <dgm:pt modelId="{AF416999-4685-4D70-B5C9-8401982EC98A}" type="pres">
      <dgm:prSet presAssocID="{A8858EED-8803-40E4-A97B-78C8156248C1}" presName="LevelTwoTextNode" presStyleLbl="node2" presStyleIdx="0" presStyleCnt="6">
        <dgm:presLayoutVars>
          <dgm:chPref val="3"/>
        </dgm:presLayoutVars>
      </dgm:prSet>
      <dgm:spPr/>
    </dgm:pt>
    <dgm:pt modelId="{3FE734D9-49BA-4C2E-80A6-A6E234BBF702}" type="pres">
      <dgm:prSet presAssocID="{A8858EED-8803-40E4-A97B-78C8156248C1}" presName="level3hierChild" presStyleCnt="0"/>
      <dgm:spPr/>
    </dgm:pt>
    <dgm:pt modelId="{95995B26-61B3-42A8-B137-EDD3EC7B1243}" type="pres">
      <dgm:prSet presAssocID="{427CE394-5BC8-4264-9DF0-8DF64E8FF485}" presName="conn2-1" presStyleLbl="parChTrans1D2" presStyleIdx="1" presStyleCnt="6"/>
      <dgm:spPr/>
    </dgm:pt>
    <dgm:pt modelId="{6DEB2958-C432-44A3-9208-5B7F65435949}" type="pres">
      <dgm:prSet presAssocID="{427CE394-5BC8-4264-9DF0-8DF64E8FF485}" presName="connTx" presStyleLbl="parChTrans1D2" presStyleIdx="1" presStyleCnt="6"/>
      <dgm:spPr/>
    </dgm:pt>
    <dgm:pt modelId="{A4696333-F4D1-4CF4-99AB-DD2F62B93380}" type="pres">
      <dgm:prSet presAssocID="{07BB9B6D-357E-4345-BDBD-4D39C4D39064}" presName="root2" presStyleCnt="0"/>
      <dgm:spPr/>
    </dgm:pt>
    <dgm:pt modelId="{3E52B2FF-A8D1-432C-81F8-CC26664479D0}" type="pres">
      <dgm:prSet presAssocID="{07BB9B6D-357E-4345-BDBD-4D39C4D39064}" presName="LevelTwoTextNode" presStyleLbl="node2" presStyleIdx="1" presStyleCnt="6">
        <dgm:presLayoutVars>
          <dgm:chPref val="3"/>
        </dgm:presLayoutVars>
      </dgm:prSet>
      <dgm:spPr/>
    </dgm:pt>
    <dgm:pt modelId="{A4788A65-70CE-4155-917C-C95B1788046D}" type="pres">
      <dgm:prSet presAssocID="{07BB9B6D-357E-4345-BDBD-4D39C4D39064}" presName="level3hierChild" presStyleCnt="0"/>
      <dgm:spPr/>
    </dgm:pt>
    <dgm:pt modelId="{47E135E9-110A-449E-B28D-3C278C7B0B19}" type="pres">
      <dgm:prSet presAssocID="{E2F5DE53-B02D-4494-9CEC-1D2DE4E9CC0B}" presName="conn2-1" presStyleLbl="parChTrans1D2" presStyleIdx="2" presStyleCnt="6"/>
      <dgm:spPr/>
    </dgm:pt>
    <dgm:pt modelId="{49CF4974-46C0-47EE-B9E7-6E0CBE2781B7}" type="pres">
      <dgm:prSet presAssocID="{E2F5DE53-B02D-4494-9CEC-1D2DE4E9CC0B}" presName="connTx" presStyleLbl="parChTrans1D2" presStyleIdx="2" presStyleCnt="6"/>
      <dgm:spPr/>
    </dgm:pt>
    <dgm:pt modelId="{3B8B5B33-41CA-4B02-A666-D4BD2EF3D326}" type="pres">
      <dgm:prSet presAssocID="{52617459-A73E-4EA3-96BE-AC201A2222B4}" presName="root2" presStyleCnt="0"/>
      <dgm:spPr/>
    </dgm:pt>
    <dgm:pt modelId="{A421CEC6-ED95-48AF-B717-EFB51D188CBA}" type="pres">
      <dgm:prSet presAssocID="{52617459-A73E-4EA3-96BE-AC201A2222B4}" presName="LevelTwoTextNode" presStyleLbl="node2" presStyleIdx="2" presStyleCnt="6">
        <dgm:presLayoutVars>
          <dgm:chPref val="3"/>
        </dgm:presLayoutVars>
      </dgm:prSet>
      <dgm:spPr/>
    </dgm:pt>
    <dgm:pt modelId="{76380982-B949-48E3-8E11-970AB351DD3A}" type="pres">
      <dgm:prSet presAssocID="{52617459-A73E-4EA3-96BE-AC201A2222B4}" presName="level3hierChild" presStyleCnt="0"/>
      <dgm:spPr/>
    </dgm:pt>
    <dgm:pt modelId="{1161B11C-1440-4575-B12B-3B1F95851AE3}" type="pres">
      <dgm:prSet presAssocID="{058CF921-C3EC-4FC7-87F5-B4B7978A4F30}" presName="conn2-1" presStyleLbl="parChTrans1D2" presStyleIdx="3" presStyleCnt="6"/>
      <dgm:spPr/>
    </dgm:pt>
    <dgm:pt modelId="{CA4FD0ED-29F4-404B-A324-1BED74A8A537}" type="pres">
      <dgm:prSet presAssocID="{058CF921-C3EC-4FC7-87F5-B4B7978A4F30}" presName="connTx" presStyleLbl="parChTrans1D2" presStyleIdx="3" presStyleCnt="6"/>
      <dgm:spPr/>
    </dgm:pt>
    <dgm:pt modelId="{F3539E91-E321-482F-9924-3DCF92721DA1}" type="pres">
      <dgm:prSet presAssocID="{F8A71A5F-B676-4507-BC99-6E0B5BAE87EF}" presName="root2" presStyleCnt="0"/>
      <dgm:spPr/>
    </dgm:pt>
    <dgm:pt modelId="{7409B433-B22A-4D35-B404-8AB64389A368}" type="pres">
      <dgm:prSet presAssocID="{F8A71A5F-B676-4507-BC99-6E0B5BAE87EF}" presName="LevelTwoTextNode" presStyleLbl="node2" presStyleIdx="3" presStyleCnt="6">
        <dgm:presLayoutVars>
          <dgm:chPref val="3"/>
        </dgm:presLayoutVars>
      </dgm:prSet>
      <dgm:spPr/>
    </dgm:pt>
    <dgm:pt modelId="{F2341EB1-6A59-4471-B42E-81296F03742C}" type="pres">
      <dgm:prSet presAssocID="{F8A71A5F-B676-4507-BC99-6E0B5BAE87EF}" presName="level3hierChild" presStyleCnt="0"/>
      <dgm:spPr/>
    </dgm:pt>
    <dgm:pt modelId="{8D87FD6A-B68B-4C19-9B69-F376CBF8B620}" type="pres">
      <dgm:prSet presAssocID="{C5EA59ED-7A7D-4735-A893-FA0F39C03C5D}" presName="conn2-1" presStyleLbl="parChTrans1D2" presStyleIdx="4" presStyleCnt="6"/>
      <dgm:spPr/>
    </dgm:pt>
    <dgm:pt modelId="{66350077-3281-44EB-BF4E-04E195FE2681}" type="pres">
      <dgm:prSet presAssocID="{C5EA59ED-7A7D-4735-A893-FA0F39C03C5D}" presName="connTx" presStyleLbl="parChTrans1D2" presStyleIdx="4" presStyleCnt="6"/>
      <dgm:spPr/>
    </dgm:pt>
    <dgm:pt modelId="{96D51D0A-8FF5-49DC-9E28-6D9C4DC53433}" type="pres">
      <dgm:prSet presAssocID="{E0B5D8C2-F9A8-40E8-BBEF-2B06B800FCEE}" presName="root2" presStyleCnt="0"/>
      <dgm:spPr/>
    </dgm:pt>
    <dgm:pt modelId="{B47E3A45-3AF6-4609-A6F0-E91B8D1552E1}" type="pres">
      <dgm:prSet presAssocID="{E0B5D8C2-F9A8-40E8-BBEF-2B06B800FCEE}" presName="LevelTwoTextNode" presStyleLbl="node2" presStyleIdx="4" presStyleCnt="6">
        <dgm:presLayoutVars>
          <dgm:chPref val="3"/>
        </dgm:presLayoutVars>
      </dgm:prSet>
      <dgm:spPr/>
    </dgm:pt>
    <dgm:pt modelId="{D6F4CB14-5E9C-4CA1-8298-0F24D7AD8CD1}" type="pres">
      <dgm:prSet presAssocID="{E0B5D8C2-F9A8-40E8-BBEF-2B06B800FCEE}" presName="level3hierChild" presStyleCnt="0"/>
      <dgm:spPr/>
    </dgm:pt>
    <dgm:pt modelId="{2C716EB6-7DBD-42D4-BDD5-BEFE6DFE0873}" type="pres">
      <dgm:prSet presAssocID="{C681B78A-B572-439D-994D-F219D39D0E70}" presName="conn2-1" presStyleLbl="parChTrans1D2" presStyleIdx="5" presStyleCnt="6"/>
      <dgm:spPr/>
    </dgm:pt>
    <dgm:pt modelId="{B590E003-C671-414E-9464-5F416637B6A2}" type="pres">
      <dgm:prSet presAssocID="{C681B78A-B572-439D-994D-F219D39D0E70}" presName="connTx" presStyleLbl="parChTrans1D2" presStyleIdx="5" presStyleCnt="6"/>
      <dgm:spPr/>
    </dgm:pt>
    <dgm:pt modelId="{33406A72-3BBA-4C31-85DC-D9DE9697689D}" type="pres">
      <dgm:prSet presAssocID="{DFFEE0C6-1D27-4F9C-9058-CBE48262B988}" presName="root2" presStyleCnt="0"/>
      <dgm:spPr/>
    </dgm:pt>
    <dgm:pt modelId="{099A8C37-6B73-47E5-8C5A-DC76F313253B}" type="pres">
      <dgm:prSet presAssocID="{DFFEE0C6-1D27-4F9C-9058-CBE48262B988}" presName="LevelTwoTextNode" presStyleLbl="node2" presStyleIdx="5" presStyleCnt="6">
        <dgm:presLayoutVars>
          <dgm:chPref val="3"/>
        </dgm:presLayoutVars>
      </dgm:prSet>
      <dgm:spPr/>
    </dgm:pt>
    <dgm:pt modelId="{3BD2F9AF-7E90-4150-8944-F8F4FAF1E8C8}" type="pres">
      <dgm:prSet presAssocID="{DFFEE0C6-1D27-4F9C-9058-CBE48262B988}" presName="level3hierChild" presStyleCnt="0"/>
      <dgm:spPr/>
    </dgm:pt>
  </dgm:ptLst>
  <dgm:cxnLst>
    <dgm:cxn modelId="{FE3A2029-9FC4-400A-8F06-C79FA0FACEC4}" type="presOf" srcId="{C5EA59ED-7A7D-4735-A893-FA0F39C03C5D}" destId="{8D87FD6A-B68B-4C19-9B69-F376CBF8B620}" srcOrd="0" destOrd="0" presId="urn:microsoft.com/office/officeart/2008/layout/HorizontalMultiLevelHierarchy"/>
    <dgm:cxn modelId="{52F9125F-CDA4-4B6C-9555-75B477D02461}" type="presOf" srcId="{A8858EED-8803-40E4-A97B-78C8156248C1}" destId="{AF416999-4685-4D70-B5C9-8401982EC98A}" srcOrd="0" destOrd="0" presId="urn:microsoft.com/office/officeart/2008/layout/HorizontalMultiLevelHierarchy"/>
    <dgm:cxn modelId="{AA9F9450-7A3E-4FEB-8C43-11BC9BC7B18E}" type="presOf" srcId="{C681B78A-B572-439D-994D-F219D39D0E70}" destId="{2C716EB6-7DBD-42D4-BDD5-BEFE6DFE0873}" srcOrd="0" destOrd="0" presId="urn:microsoft.com/office/officeart/2008/layout/HorizontalMultiLevelHierarchy"/>
    <dgm:cxn modelId="{8E185972-00A6-4C04-A167-A770AF041523}" type="presOf" srcId="{C681B78A-B572-439D-994D-F219D39D0E70}" destId="{B590E003-C671-414E-9464-5F416637B6A2}" srcOrd="1" destOrd="0" presId="urn:microsoft.com/office/officeart/2008/layout/HorizontalMultiLevelHierarchy"/>
    <dgm:cxn modelId="{FC80AF53-28DE-4AC7-89D1-938BFCA84C15}" type="presOf" srcId="{058CF921-C3EC-4FC7-87F5-B4B7978A4F30}" destId="{1161B11C-1440-4575-B12B-3B1F95851AE3}" srcOrd="0" destOrd="0" presId="urn:microsoft.com/office/officeart/2008/layout/HorizontalMultiLevelHierarchy"/>
    <dgm:cxn modelId="{F0B76C54-A19D-4D35-B938-0EE74AB8563A}" type="presOf" srcId="{F8A71A5F-B676-4507-BC99-6E0B5BAE87EF}" destId="{7409B433-B22A-4D35-B404-8AB64389A368}" srcOrd="0" destOrd="0" presId="urn:microsoft.com/office/officeart/2008/layout/HorizontalMultiLevelHierarchy"/>
    <dgm:cxn modelId="{C1F0DA7E-00C2-4870-A594-618D04F6615C}" srcId="{D28B95B0-272D-4E46-91F6-DCA09F4D0C32}" destId="{DFFEE0C6-1D27-4F9C-9058-CBE48262B988}" srcOrd="5" destOrd="0" parTransId="{C681B78A-B572-439D-994D-F219D39D0E70}" sibTransId="{391EBF9C-D10F-4511-A657-FD9523E82BE3}"/>
    <dgm:cxn modelId="{03843880-201C-4FA2-B337-30951C778C0E}" type="presOf" srcId="{427CE394-5BC8-4264-9DF0-8DF64E8FF485}" destId="{6DEB2958-C432-44A3-9208-5B7F65435949}" srcOrd="1" destOrd="0" presId="urn:microsoft.com/office/officeart/2008/layout/HorizontalMultiLevelHierarchy"/>
    <dgm:cxn modelId="{61393C85-B64B-4ACC-BDE5-13997F71B06A}" type="presOf" srcId="{D28B95B0-272D-4E46-91F6-DCA09F4D0C32}" destId="{813CB492-1B6E-4FBF-9EE5-41CEAEE4A75D}" srcOrd="0" destOrd="0" presId="urn:microsoft.com/office/officeart/2008/layout/HorizontalMultiLevelHierarchy"/>
    <dgm:cxn modelId="{1188A785-CC91-4040-9C6F-3D60D6BC29A8}" srcId="{D28B95B0-272D-4E46-91F6-DCA09F4D0C32}" destId="{E0B5D8C2-F9A8-40E8-BBEF-2B06B800FCEE}" srcOrd="4" destOrd="0" parTransId="{C5EA59ED-7A7D-4735-A893-FA0F39C03C5D}" sibTransId="{98D4ABE5-8458-4EF5-B009-28204D45054D}"/>
    <dgm:cxn modelId="{833C6787-FF08-4B8C-9EC7-724F6CA48770}" type="presOf" srcId="{E0B5D8C2-F9A8-40E8-BBEF-2B06B800FCEE}" destId="{B47E3A45-3AF6-4609-A6F0-E91B8D1552E1}" srcOrd="0" destOrd="0" presId="urn:microsoft.com/office/officeart/2008/layout/HorizontalMultiLevelHierarchy"/>
    <dgm:cxn modelId="{0D609698-7055-43E1-B2EE-5BE454BB127D}" type="presOf" srcId="{1899E426-F80A-4896-898D-4705210A6F59}" destId="{F1C5BBB2-0772-4ECA-935F-75DA54C5BEDA}" srcOrd="0" destOrd="0" presId="urn:microsoft.com/office/officeart/2008/layout/HorizontalMultiLevelHierarchy"/>
    <dgm:cxn modelId="{FE29699C-0D69-40C6-8829-F5EDE15E0ABC}" type="presOf" srcId="{CAA2DE66-2FD9-4C29-B8D1-A0341603367A}" destId="{8F72F67D-6A1E-4C99-8D7D-5A45AB587864}" srcOrd="0" destOrd="0" presId="urn:microsoft.com/office/officeart/2008/layout/HorizontalMultiLevelHierarchy"/>
    <dgm:cxn modelId="{EB7FFFA4-005F-4D51-92F9-E0432AEE2444}" srcId="{D28B95B0-272D-4E46-91F6-DCA09F4D0C32}" destId="{F8A71A5F-B676-4507-BC99-6E0B5BAE87EF}" srcOrd="3" destOrd="0" parTransId="{058CF921-C3EC-4FC7-87F5-B4B7978A4F30}" sibTransId="{C747EA88-5F57-4C99-BB20-CE1D0C92A339}"/>
    <dgm:cxn modelId="{86BBEFA5-C273-4540-94D9-4F7C1270C2A1}" type="presOf" srcId="{E2F5DE53-B02D-4494-9CEC-1D2DE4E9CC0B}" destId="{49CF4974-46C0-47EE-B9E7-6E0CBE2781B7}" srcOrd="1" destOrd="0" presId="urn:microsoft.com/office/officeart/2008/layout/HorizontalMultiLevelHierarchy"/>
    <dgm:cxn modelId="{25EE00B7-CB8F-4E88-9A33-5F388056DF4E}" type="presOf" srcId="{07BB9B6D-357E-4345-BDBD-4D39C4D39064}" destId="{3E52B2FF-A8D1-432C-81F8-CC26664479D0}" srcOrd="0" destOrd="0" presId="urn:microsoft.com/office/officeart/2008/layout/HorizontalMultiLevelHierarchy"/>
    <dgm:cxn modelId="{CDE4BCB7-9706-4C1B-9E5A-E1F481A9125B}" type="presOf" srcId="{C5EA59ED-7A7D-4735-A893-FA0F39C03C5D}" destId="{66350077-3281-44EB-BF4E-04E195FE2681}" srcOrd="1" destOrd="0" presId="urn:microsoft.com/office/officeart/2008/layout/HorizontalMultiLevelHierarchy"/>
    <dgm:cxn modelId="{D506F7C9-91E1-48E2-910C-4281FC1ABF48}" type="presOf" srcId="{058CF921-C3EC-4FC7-87F5-B4B7978A4F30}" destId="{CA4FD0ED-29F4-404B-A324-1BED74A8A537}" srcOrd="1" destOrd="0" presId="urn:microsoft.com/office/officeart/2008/layout/HorizontalMultiLevelHierarchy"/>
    <dgm:cxn modelId="{2E17C9CA-2C04-449B-86F8-3671C3A69BDB}" srcId="{1899E426-F80A-4896-898D-4705210A6F59}" destId="{D28B95B0-272D-4E46-91F6-DCA09F4D0C32}" srcOrd="0" destOrd="0" parTransId="{214D7115-4849-4591-8F74-38B8C4BACAB1}" sibTransId="{C9F88D9C-C145-4495-B9CF-B264B0604C57}"/>
    <dgm:cxn modelId="{DCEF4DD1-19C8-4D22-8B93-D509C9166EE5}" srcId="{D28B95B0-272D-4E46-91F6-DCA09F4D0C32}" destId="{52617459-A73E-4EA3-96BE-AC201A2222B4}" srcOrd="2" destOrd="0" parTransId="{E2F5DE53-B02D-4494-9CEC-1D2DE4E9CC0B}" sibTransId="{F5F06FCA-AD70-4DC8-A554-8E214B93290A}"/>
    <dgm:cxn modelId="{E3B3B0DA-B887-45AB-90A8-02815E4341E6}" type="presOf" srcId="{427CE394-5BC8-4264-9DF0-8DF64E8FF485}" destId="{95995B26-61B3-42A8-B137-EDD3EC7B1243}" srcOrd="0" destOrd="0" presId="urn:microsoft.com/office/officeart/2008/layout/HorizontalMultiLevelHierarchy"/>
    <dgm:cxn modelId="{529476DB-CE3C-4DF3-90AB-ADCA84A9D5A7}" srcId="{D28B95B0-272D-4E46-91F6-DCA09F4D0C32}" destId="{A8858EED-8803-40E4-A97B-78C8156248C1}" srcOrd="0" destOrd="0" parTransId="{CAA2DE66-2FD9-4C29-B8D1-A0341603367A}" sibTransId="{A1F7C4E4-7DE6-4F36-896B-2D961F6EAA53}"/>
    <dgm:cxn modelId="{3B4976DD-B56C-47F0-9D60-19185586CD32}" type="presOf" srcId="{DFFEE0C6-1D27-4F9C-9058-CBE48262B988}" destId="{099A8C37-6B73-47E5-8C5A-DC76F313253B}" srcOrd="0" destOrd="0" presId="urn:microsoft.com/office/officeart/2008/layout/HorizontalMultiLevelHierarchy"/>
    <dgm:cxn modelId="{5DDE35F6-929F-43AD-B18B-B73E7365520D}" srcId="{D28B95B0-272D-4E46-91F6-DCA09F4D0C32}" destId="{07BB9B6D-357E-4345-BDBD-4D39C4D39064}" srcOrd="1" destOrd="0" parTransId="{427CE394-5BC8-4264-9DF0-8DF64E8FF485}" sibTransId="{E2A7234B-9E8A-4FBB-A02E-7064E6ACD96E}"/>
    <dgm:cxn modelId="{F8F7BAF6-4D88-4770-A8F1-23781C7B843C}" type="presOf" srcId="{CAA2DE66-2FD9-4C29-B8D1-A0341603367A}" destId="{7006CF11-06F2-4224-AC3D-8682C36D9458}" srcOrd="1" destOrd="0" presId="urn:microsoft.com/office/officeart/2008/layout/HorizontalMultiLevelHierarchy"/>
    <dgm:cxn modelId="{46ABDBF6-045C-4381-876D-1B5D74F48649}" type="presOf" srcId="{E2F5DE53-B02D-4494-9CEC-1D2DE4E9CC0B}" destId="{47E135E9-110A-449E-B28D-3C278C7B0B19}" srcOrd="0" destOrd="0" presId="urn:microsoft.com/office/officeart/2008/layout/HorizontalMultiLevelHierarchy"/>
    <dgm:cxn modelId="{0E3832FF-0C0A-41CF-8E0D-64AF3053CFDD}" type="presOf" srcId="{52617459-A73E-4EA3-96BE-AC201A2222B4}" destId="{A421CEC6-ED95-48AF-B717-EFB51D188CBA}" srcOrd="0" destOrd="0" presId="urn:microsoft.com/office/officeart/2008/layout/HorizontalMultiLevelHierarchy"/>
    <dgm:cxn modelId="{E52A5DA9-3FB5-4027-AD06-22DD96F1A965}" type="presParOf" srcId="{F1C5BBB2-0772-4ECA-935F-75DA54C5BEDA}" destId="{172D94A5-6697-4295-BC35-3C2FBA09C066}" srcOrd="0" destOrd="0" presId="urn:microsoft.com/office/officeart/2008/layout/HorizontalMultiLevelHierarchy"/>
    <dgm:cxn modelId="{F6DA37D4-E63E-4472-8FBF-4A048C7553C1}" type="presParOf" srcId="{172D94A5-6697-4295-BC35-3C2FBA09C066}" destId="{813CB492-1B6E-4FBF-9EE5-41CEAEE4A75D}" srcOrd="0" destOrd="0" presId="urn:microsoft.com/office/officeart/2008/layout/HorizontalMultiLevelHierarchy"/>
    <dgm:cxn modelId="{B68A9EDC-04C1-4AA8-AD91-030A9AF21261}" type="presParOf" srcId="{172D94A5-6697-4295-BC35-3C2FBA09C066}" destId="{387A2B15-CBE3-40E3-A4DC-EE4E79E33276}" srcOrd="1" destOrd="0" presId="urn:microsoft.com/office/officeart/2008/layout/HorizontalMultiLevelHierarchy"/>
    <dgm:cxn modelId="{F1B2599B-C1F2-4696-BC0A-C605BA35C6A4}" type="presParOf" srcId="{387A2B15-CBE3-40E3-A4DC-EE4E79E33276}" destId="{8F72F67D-6A1E-4C99-8D7D-5A45AB587864}" srcOrd="0" destOrd="0" presId="urn:microsoft.com/office/officeart/2008/layout/HorizontalMultiLevelHierarchy"/>
    <dgm:cxn modelId="{0001026D-9B10-403D-BC70-9CCDED8880D0}" type="presParOf" srcId="{8F72F67D-6A1E-4C99-8D7D-5A45AB587864}" destId="{7006CF11-06F2-4224-AC3D-8682C36D9458}" srcOrd="0" destOrd="0" presId="urn:microsoft.com/office/officeart/2008/layout/HorizontalMultiLevelHierarchy"/>
    <dgm:cxn modelId="{D8B26A8F-6E90-44DB-851F-ACE2342EF5C5}" type="presParOf" srcId="{387A2B15-CBE3-40E3-A4DC-EE4E79E33276}" destId="{4E336FE1-D323-439F-8A8B-9F0E0D24ACCF}" srcOrd="1" destOrd="0" presId="urn:microsoft.com/office/officeart/2008/layout/HorizontalMultiLevelHierarchy"/>
    <dgm:cxn modelId="{E1CFCBD9-6FC3-4EBC-8D52-D58CE0CB8D2C}" type="presParOf" srcId="{4E336FE1-D323-439F-8A8B-9F0E0D24ACCF}" destId="{AF416999-4685-4D70-B5C9-8401982EC98A}" srcOrd="0" destOrd="0" presId="urn:microsoft.com/office/officeart/2008/layout/HorizontalMultiLevelHierarchy"/>
    <dgm:cxn modelId="{7E7B252B-F8FC-4AA8-A930-7A11C9FAD563}" type="presParOf" srcId="{4E336FE1-D323-439F-8A8B-9F0E0D24ACCF}" destId="{3FE734D9-49BA-4C2E-80A6-A6E234BBF702}" srcOrd="1" destOrd="0" presId="urn:microsoft.com/office/officeart/2008/layout/HorizontalMultiLevelHierarchy"/>
    <dgm:cxn modelId="{4B046523-F3E6-4848-9F5C-37F72CA05D22}" type="presParOf" srcId="{387A2B15-CBE3-40E3-A4DC-EE4E79E33276}" destId="{95995B26-61B3-42A8-B137-EDD3EC7B1243}" srcOrd="2" destOrd="0" presId="urn:microsoft.com/office/officeart/2008/layout/HorizontalMultiLevelHierarchy"/>
    <dgm:cxn modelId="{51ED1434-1DB1-482F-86CA-5B22517B5B51}" type="presParOf" srcId="{95995B26-61B3-42A8-B137-EDD3EC7B1243}" destId="{6DEB2958-C432-44A3-9208-5B7F65435949}" srcOrd="0" destOrd="0" presId="urn:microsoft.com/office/officeart/2008/layout/HorizontalMultiLevelHierarchy"/>
    <dgm:cxn modelId="{20BB62E4-AFD0-4F35-9DD3-9CA3C8E3E506}" type="presParOf" srcId="{387A2B15-CBE3-40E3-A4DC-EE4E79E33276}" destId="{A4696333-F4D1-4CF4-99AB-DD2F62B93380}" srcOrd="3" destOrd="0" presId="urn:microsoft.com/office/officeart/2008/layout/HorizontalMultiLevelHierarchy"/>
    <dgm:cxn modelId="{393D3159-F615-41F3-83AD-E2626D6E63E0}" type="presParOf" srcId="{A4696333-F4D1-4CF4-99AB-DD2F62B93380}" destId="{3E52B2FF-A8D1-432C-81F8-CC26664479D0}" srcOrd="0" destOrd="0" presId="urn:microsoft.com/office/officeart/2008/layout/HorizontalMultiLevelHierarchy"/>
    <dgm:cxn modelId="{D3FC0120-7691-4CEE-8710-4A9B5B2A8FC3}" type="presParOf" srcId="{A4696333-F4D1-4CF4-99AB-DD2F62B93380}" destId="{A4788A65-70CE-4155-917C-C95B1788046D}" srcOrd="1" destOrd="0" presId="urn:microsoft.com/office/officeart/2008/layout/HorizontalMultiLevelHierarchy"/>
    <dgm:cxn modelId="{B2490E82-8DFD-4B76-9A17-7F0130BBDE6A}" type="presParOf" srcId="{387A2B15-CBE3-40E3-A4DC-EE4E79E33276}" destId="{47E135E9-110A-449E-B28D-3C278C7B0B19}" srcOrd="4" destOrd="0" presId="urn:microsoft.com/office/officeart/2008/layout/HorizontalMultiLevelHierarchy"/>
    <dgm:cxn modelId="{F26C4927-242D-4D71-8F89-774C5B8AADC5}" type="presParOf" srcId="{47E135E9-110A-449E-B28D-3C278C7B0B19}" destId="{49CF4974-46C0-47EE-B9E7-6E0CBE2781B7}" srcOrd="0" destOrd="0" presId="urn:microsoft.com/office/officeart/2008/layout/HorizontalMultiLevelHierarchy"/>
    <dgm:cxn modelId="{5D481791-5767-4594-B919-05A143F5450D}" type="presParOf" srcId="{387A2B15-CBE3-40E3-A4DC-EE4E79E33276}" destId="{3B8B5B33-41CA-4B02-A666-D4BD2EF3D326}" srcOrd="5" destOrd="0" presId="urn:microsoft.com/office/officeart/2008/layout/HorizontalMultiLevelHierarchy"/>
    <dgm:cxn modelId="{CEC5AB27-377E-427D-834C-B8C46EC45C83}" type="presParOf" srcId="{3B8B5B33-41CA-4B02-A666-D4BD2EF3D326}" destId="{A421CEC6-ED95-48AF-B717-EFB51D188CBA}" srcOrd="0" destOrd="0" presId="urn:microsoft.com/office/officeart/2008/layout/HorizontalMultiLevelHierarchy"/>
    <dgm:cxn modelId="{FB9EAC74-9871-4D38-B42B-0A1A77D2D388}" type="presParOf" srcId="{3B8B5B33-41CA-4B02-A666-D4BD2EF3D326}" destId="{76380982-B949-48E3-8E11-970AB351DD3A}" srcOrd="1" destOrd="0" presId="urn:microsoft.com/office/officeart/2008/layout/HorizontalMultiLevelHierarchy"/>
    <dgm:cxn modelId="{B62BBB51-3804-4948-A3AC-6BB7E6E54E84}" type="presParOf" srcId="{387A2B15-CBE3-40E3-A4DC-EE4E79E33276}" destId="{1161B11C-1440-4575-B12B-3B1F95851AE3}" srcOrd="6" destOrd="0" presId="urn:microsoft.com/office/officeart/2008/layout/HorizontalMultiLevelHierarchy"/>
    <dgm:cxn modelId="{547BADE2-75A7-46D5-A718-EB880DBA5974}" type="presParOf" srcId="{1161B11C-1440-4575-B12B-3B1F95851AE3}" destId="{CA4FD0ED-29F4-404B-A324-1BED74A8A537}" srcOrd="0" destOrd="0" presId="urn:microsoft.com/office/officeart/2008/layout/HorizontalMultiLevelHierarchy"/>
    <dgm:cxn modelId="{59226635-F18C-4D61-9163-04D2CDFF7868}" type="presParOf" srcId="{387A2B15-CBE3-40E3-A4DC-EE4E79E33276}" destId="{F3539E91-E321-482F-9924-3DCF92721DA1}" srcOrd="7" destOrd="0" presId="urn:microsoft.com/office/officeart/2008/layout/HorizontalMultiLevelHierarchy"/>
    <dgm:cxn modelId="{07C02A99-3E76-465B-AA77-0C3B27C9A0F0}" type="presParOf" srcId="{F3539E91-E321-482F-9924-3DCF92721DA1}" destId="{7409B433-B22A-4D35-B404-8AB64389A368}" srcOrd="0" destOrd="0" presId="urn:microsoft.com/office/officeart/2008/layout/HorizontalMultiLevelHierarchy"/>
    <dgm:cxn modelId="{79A34780-48B3-44FB-BF11-6D846589C949}" type="presParOf" srcId="{F3539E91-E321-482F-9924-3DCF92721DA1}" destId="{F2341EB1-6A59-4471-B42E-81296F03742C}" srcOrd="1" destOrd="0" presId="urn:microsoft.com/office/officeart/2008/layout/HorizontalMultiLevelHierarchy"/>
    <dgm:cxn modelId="{AA866F67-37D1-42E6-8425-B2D3C79A18C8}" type="presParOf" srcId="{387A2B15-CBE3-40E3-A4DC-EE4E79E33276}" destId="{8D87FD6A-B68B-4C19-9B69-F376CBF8B620}" srcOrd="8" destOrd="0" presId="urn:microsoft.com/office/officeart/2008/layout/HorizontalMultiLevelHierarchy"/>
    <dgm:cxn modelId="{F27FDD56-6CE6-40EC-84D5-9075622898FD}" type="presParOf" srcId="{8D87FD6A-B68B-4C19-9B69-F376CBF8B620}" destId="{66350077-3281-44EB-BF4E-04E195FE2681}" srcOrd="0" destOrd="0" presId="urn:microsoft.com/office/officeart/2008/layout/HorizontalMultiLevelHierarchy"/>
    <dgm:cxn modelId="{17965E76-59CC-4016-8698-9169E96DB190}" type="presParOf" srcId="{387A2B15-CBE3-40E3-A4DC-EE4E79E33276}" destId="{96D51D0A-8FF5-49DC-9E28-6D9C4DC53433}" srcOrd="9" destOrd="0" presId="urn:microsoft.com/office/officeart/2008/layout/HorizontalMultiLevelHierarchy"/>
    <dgm:cxn modelId="{98E3F8C9-0454-4ABA-8B6A-7AD7488FE3D7}" type="presParOf" srcId="{96D51D0A-8FF5-49DC-9E28-6D9C4DC53433}" destId="{B47E3A45-3AF6-4609-A6F0-E91B8D1552E1}" srcOrd="0" destOrd="0" presId="urn:microsoft.com/office/officeart/2008/layout/HorizontalMultiLevelHierarchy"/>
    <dgm:cxn modelId="{51DC4735-9FF1-433C-9388-AA5C6B4959F7}" type="presParOf" srcId="{96D51D0A-8FF5-49DC-9E28-6D9C4DC53433}" destId="{D6F4CB14-5E9C-4CA1-8298-0F24D7AD8CD1}" srcOrd="1" destOrd="0" presId="urn:microsoft.com/office/officeart/2008/layout/HorizontalMultiLevelHierarchy"/>
    <dgm:cxn modelId="{7CAF2B4F-8061-4478-BE5A-7F4F06AB31E5}" type="presParOf" srcId="{387A2B15-CBE3-40E3-A4DC-EE4E79E33276}" destId="{2C716EB6-7DBD-42D4-BDD5-BEFE6DFE0873}" srcOrd="10" destOrd="0" presId="urn:microsoft.com/office/officeart/2008/layout/HorizontalMultiLevelHierarchy"/>
    <dgm:cxn modelId="{4E37D4EA-12EE-41AD-A652-FE62EC72EBF8}" type="presParOf" srcId="{2C716EB6-7DBD-42D4-BDD5-BEFE6DFE0873}" destId="{B590E003-C671-414E-9464-5F416637B6A2}" srcOrd="0" destOrd="0" presId="urn:microsoft.com/office/officeart/2008/layout/HorizontalMultiLevelHierarchy"/>
    <dgm:cxn modelId="{E02BC7C2-F884-46C9-9AB8-876A25246BA0}" type="presParOf" srcId="{387A2B15-CBE3-40E3-A4DC-EE4E79E33276}" destId="{33406A72-3BBA-4C31-85DC-D9DE9697689D}" srcOrd="11" destOrd="0" presId="urn:microsoft.com/office/officeart/2008/layout/HorizontalMultiLevelHierarchy"/>
    <dgm:cxn modelId="{19EB9A71-2BC5-4887-9A54-7EA72E948746}" type="presParOf" srcId="{33406A72-3BBA-4C31-85DC-D9DE9697689D}" destId="{099A8C37-6B73-47E5-8C5A-DC76F313253B}" srcOrd="0" destOrd="0" presId="urn:microsoft.com/office/officeart/2008/layout/HorizontalMultiLevelHierarchy"/>
    <dgm:cxn modelId="{38DF8697-5E0B-413E-B7CB-B2C9078AA897}" type="presParOf" srcId="{33406A72-3BBA-4C31-85DC-D9DE9697689D}" destId="{3BD2F9AF-7E90-4150-8944-F8F4FAF1E8C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55545-AD50-411B-9A52-F38D279B0115}">
      <dsp:nvSpPr>
        <dsp:cNvPr id="0" name=""/>
        <dsp:cNvSpPr/>
      </dsp:nvSpPr>
      <dsp:spPr>
        <a:xfrm rot="5400000">
          <a:off x="2998058" y="272137"/>
          <a:ext cx="5125477" cy="47346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200"/>
            <a:buFont typeface="Wingdings" panose="05000000000000000000" pitchFamily="2" charset="2"/>
            <a:buChar char="q"/>
          </a:pPr>
          <a:r>
            <a:rPr lang="cs-CZ" sz="2400" b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Kvantitativní</a:t>
          </a:r>
          <a:r>
            <a:rPr lang="cs-CZ" sz="24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 </a:t>
          </a:r>
          <a:r>
            <a:rPr lang="cs-CZ" sz="2400" b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zdroje růstu</a:t>
          </a:r>
          <a:r>
            <a:rPr lang="cs-CZ" sz="21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: do </a:t>
          </a:r>
          <a:r>
            <a:rPr lang="cs-CZ" sz="20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výroby jsou zapojována </a:t>
          </a:r>
          <a:r>
            <a:rPr lang="cs-CZ" sz="2000" i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nová kvanta práce, přírodních zdrojů a kapitálu </a:t>
          </a:r>
          <a:r>
            <a:rPr lang="cs-CZ" sz="20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se stejnými kvalitativními charakteristikami. Je-li hospodářský růst založen na těchto zdrojích, bývá označován jako </a:t>
          </a:r>
          <a:r>
            <a:rPr lang="cs-CZ" sz="2000" b="1" i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extenzivní růst</a:t>
          </a:r>
          <a:r>
            <a:rPr lang="cs-CZ" sz="2000" b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</a:rPr>
            <a:t>.</a:t>
          </a:r>
          <a:endParaRPr lang="cs-CZ" sz="20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200"/>
            <a:buFont typeface="Wingdings" panose="05000000000000000000" pitchFamily="2" charset="2"/>
            <a:buChar char="q"/>
          </a:pPr>
          <a:r>
            <a:rPr lang="cs-CZ" sz="2400" b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Kvalitativní</a:t>
          </a:r>
          <a:r>
            <a:rPr lang="cs-CZ" sz="24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2400" b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zdroje růstu</a:t>
          </a:r>
          <a:r>
            <a:rPr lang="cs-CZ" sz="24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: </a:t>
          </a:r>
          <a:r>
            <a:rPr lang="cs-CZ" sz="2000" i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zvyšování kvalifikace pracovníků, </a:t>
          </a:r>
          <a:r>
            <a:rPr lang="cs-CZ" sz="20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využívání kvalitnějších </a:t>
          </a:r>
          <a:r>
            <a:rPr lang="cs-CZ" sz="2000" i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přírodních zdrojů,</a:t>
          </a:r>
          <a:r>
            <a:rPr lang="cs-CZ" sz="20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2000" i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rozvoj technické úrovně </a:t>
          </a:r>
          <a:r>
            <a:rPr lang="cs-CZ" sz="20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fixního kapitálu. Je-li zdrojem hospodářského růstu převážně rozvoj kvalitativních stránek výrobních faktorů, hovoříme o </a:t>
          </a:r>
          <a:r>
            <a:rPr lang="cs-CZ" sz="2000" b="1" i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intenzivním růstu.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000" kern="1200" dirty="0"/>
        </a:p>
      </dsp:txBody>
      <dsp:txXfrm rot="-5400000">
        <a:off x="3193469" y="307854"/>
        <a:ext cx="4503529" cy="4663223"/>
      </dsp:txXfrm>
    </dsp:sp>
    <dsp:sp modelId="{0A7371D4-4AC5-45F1-BDD2-31C3F73EF53C}">
      <dsp:nvSpPr>
        <dsp:cNvPr id="0" name=""/>
        <dsp:cNvSpPr/>
      </dsp:nvSpPr>
      <dsp:spPr>
        <a:xfrm>
          <a:off x="137105" y="0"/>
          <a:ext cx="3057344" cy="5273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8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Zdroje </a:t>
          </a:r>
          <a:r>
            <a:rPr lang="cs-CZ" sz="2800" b="1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hospodářského (ekonomického) růstu</a:t>
          </a:r>
          <a:r>
            <a:rPr lang="cs-CZ" sz="2800" kern="12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je možné obecněji rozdělit do dvou skupin:</a:t>
          </a:r>
          <a:endParaRPr lang="cs-CZ" sz="2800" kern="1200" dirty="0"/>
        </a:p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 dirty="0"/>
        </a:p>
      </dsp:txBody>
      <dsp:txXfrm>
        <a:off x="286352" y="149247"/>
        <a:ext cx="2758850" cy="49752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16EB6-7DBD-42D4-BDD5-BEFE6DFE0873}">
      <dsp:nvSpPr>
        <dsp:cNvPr id="0" name=""/>
        <dsp:cNvSpPr/>
      </dsp:nvSpPr>
      <dsp:spPr>
        <a:xfrm>
          <a:off x="3018667" y="2569245"/>
          <a:ext cx="435543" cy="2237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1" y="0"/>
              </a:lnTo>
              <a:lnTo>
                <a:pt x="217771" y="2237183"/>
              </a:lnTo>
              <a:lnTo>
                <a:pt x="435543" y="22371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/>
        </a:p>
      </dsp:txBody>
      <dsp:txXfrm>
        <a:off x="3179459" y="3630857"/>
        <a:ext cx="113959" cy="113959"/>
      </dsp:txXfrm>
    </dsp:sp>
    <dsp:sp modelId="{8D87FD6A-B68B-4C19-9B69-F376CBF8B620}">
      <dsp:nvSpPr>
        <dsp:cNvPr id="0" name=""/>
        <dsp:cNvSpPr/>
      </dsp:nvSpPr>
      <dsp:spPr>
        <a:xfrm>
          <a:off x="3018667" y="2569245"/>
          <a:ext cx="435543" cy="1347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1" y="0"/>
              </a:lnTo>
              <a:lnTo>
                <a:pt x="217771" y="1347345"/>
              </a:lnTo>
              <a:lnTo>
                <a:pt x="435543" y="1347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01039" y="3207518"/>
        <a:ext cx="70799" cy="70799"/>
      </dsp:txXfrm>
    </dsp:sp>
    <dsp:sp modelId="{1161B11C-1440-4575-B12B-3B1F95851AE3}">
      <dsp:nvSpPr>
        <dsp:cNvPr id="0" name=""/>
        <dsp:cNvSpPr/>
      </dsp:nvSpPr>
      <dsp:spPr>
        <a:xfrm>
          <a:off x="3018667" y="2569245"/>
          <a:ext cx="435543" cy="457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1" y="0"/>
              </a:lnTo>
              <a:lnTo>
                <a:pt x="217771" y="457507"/>
              </a:lnTo>
              <a:lnTo>
                <a:pt x="435543" y="4575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20647" y="2782207"/>
        <a:ext cx="31583" cy="31583"/>
      </dsp:txXfrm>
    </dsp:sp>
    <dsp:sp modelId="{47E135E9-110A-449E-B28D-3C278C7B0B19}">
      <dsp:nvSpPr>
        <dsp:cNvPr id="0" name=""/>
        <dsp:cNvSpPr/>
      </dsp:nvSpPr>
      <dsp:spPr>
        <a:xfrm>
          <a:off x="3018667" y="2136915"/>
          <a:ext cx="435543" cy="432330"/>
        </a:xfrm>
        <a:custGeom>
          <a:avLst/>
          <a:gdLst/>
          <a:ahLst/>
          <a:cxnLst/>
          <a:rect l="0" t="0" r="0" b="0"/>
          <a:pathLst>
            <a:path>
              <a:moveTo>
                <a:pt x="0" y="432330"/>
              </a:moveTo>
              <a:lnTo>
                <a:pt x="217771" y="432330"/>
              </a:lnTo>
              <a:lnTo>
                <a:pt x="217771" y="0"/>
              </a:lnTo>
              <a:lnTo>
                <a:pt x="43554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21097" y="2337738"/>
        <a:ext cx="30684" cy="30684"/>
      </dsp:txXfrm>
    </dsp:sp>
    <dsp:sp modelId="{95995B26-61B3-42A8-B137-EDD3EC7B1243}">
      <dsp:nvSpPr>
        <dsp:cNvPr id="0" name=""/>
        <dsp:cNvSpPr/>
      </dsp:nvSpPr>
      <dsp:spPr>
        <a:xfrm>
          <a:off x="3018667" y="1247077"/>
          <a:ext cx="435543" cy="1322167"/>
        </a:xfrm>
        <a:custGeom>
          <a:avLst/>
          <a:gdLst/>
          <a:ahLst/>
          <a:cxnLst/>
          <a:rect l="0" t="0" r="0" b="0"/>
          <a:pathLst>
            <a:path>
              <a:moveTo>
                <a:pt x="0" y="1322167"/>
              </a:moveTo>
              <a:lnTo>
                <a:pt x="217771" y="1322167"/>
              </a:lnTo>
              <a:lnTo>
                <a:pt x="217771" y="0"/>
              </a:lnTo>
              <a:lnTo>
                <a:pt x="43554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01638" y="1873360"/>
        <a:ext cx="69602" cy="69602"/>
      </dsp:txXfrm>
    </dsp:sp>
    <dsp:sp modelId="{8F72F67D-6A1E-4C99-8D7D-5A45AB587864}">
      <dsp:nvSpPr>
        <dsp:cNvPr id="0" name=""/>
        <dsp:cNvSpPr/>
      </dsp:nvSpPr>
      <dsp:spPr>
        <a:xfrm>
          <a:off x="3018667" y="357239"/>
          <a:ext cx="435543" cy="2212005"/>
        </a:xfrm>
        <a:custGeom>
          <a:avLst/>
          <a:gdLst/>
          <a:ahLst/>
          <a:cxnLst/>
          <a:rect l="0" t="0" r="0" b="0"/>
          <a:pathLst>
            <a:path>
              <a:moveTo>
                <a:pt x="0" y="2212005"/>
              </a:moveTo>
              <a:lnTo>
                <a:pt x="217771" y="2212005"/>
              </a:lnTo>
              <a:lnTo>
                <a:pt x="217771" y="0"/>
              </a:lnTo>
              <a:lnTo>
                <a:pt x="43554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/>
        </a:p>
      </dsp:txBody>
      <dsp:txXfrm>
        <a:off x="3180077" y="1406880"/>
        <a:ext cx="112723" cy="112723"/>
      </dsp:txXfrm>
    </dsp:sp>
    <dsp:sp modelId="{813CB492-1B6E-4FBF-9EE5-41CEAEE4A75D}">
      <dsp:nvSpPr>
        <dsp:cNvPr id="0" name=""/>
        <dsp:cNvSpPr/>
      </dsp:nvSpPr>
      <dsp:spPr>
        <a:xfrm rot="16200000">
          <a:off x="789389" y="2213310"/>
          <a:ext cx="3746685" cy="71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Modely HR </a:t>
          </a:r>
        </a:p>
      </dsp:txBody>
      <dsp:txXfrm>
        <a:off x="789389" y="2213310"/>
        <a:ext cx="3746685" cy="711870"/>
      </dsp:txXfrm>
    </dsp:sp>
    <dsp:sp modelId="{AF416999-4685-4D70-B5C9-8401982EC98A}">
      <dsp:nvSpPr>
        <dsp:cNvPr id="0" name=""/>
        <dsp:cNvSpPr/>
      </dsp:nvSpPr>
      <dsp:spPr>
        <a:xfrm>
          <a:off x="3454211" y="1304"/>
          <a:ext cx="2334934" cy="71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Klasické modely </a:t>
          </a:r>
        </a:p>
      </dsp:txBody>
      <dsp:txXfrm>
        <a:off x="3454211" y="1304"/>
        <a:ext cx="2334934" cy="711870"/>
      </dsp:txXfrm>
    </dsp:sp>
    <dsp:sp modelId="{3E52B2FF-A8D1-432C-81F8-CC26664479D0}">
      <dsp:nvSpPr>
        <dsp:cNvPr id="0" name=""/>
        <dsp:cNvSpPr/>
      </dsp:nvSpPr>
      <dsp:spPr>
        <a:xfrm>
          <a:off x="3454211" y="891142"/>
          <a:ext cx="2334934" cy="71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Neoklasický model </a:t>
          </a:r>
        </a:p>
      </dsp:txBody>
      <dsp:txXfrm>
        <a:off x="3454211" y="891142"/>
        <a:ext cx="2334934" cy="711870"/>
      </dsp:txXfrm>
    </dsp:sp>
    <dsp:sp modelId="{A421CEC6-ED95-48AF-B717-EFB51D188CBA}">
      <dsp:nvSpPr>
        <dsp:cNvPr id="0" name=""/>
        <dsp:cNvSpPr/>
      </dsp:nvSpPr>
      <dsp:spPr>
        <a:xfrm>
          <a:off x="3454211" y="1780980"/>
          <a:ext cx="2334934" cy="71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404041"/>
            </a:buClr>
            <a:buSzPts val="1400"/>
            <a:buFont typeface="Klavika Medium"/>
            <a:buNone/>
          </a:pPr>
          <a:r>
            <a:rPr lang="cs-CZ" sz="2200" b="1" kern="1200" dirty="0"/>
            <a:t>Keynesiánský model</a:t>
          </a:r>
        </a:p>
      </dsp:txBody>
      <dsp:txXfrm>
        <a:off x="3454211" y="1780980"/>
        <a:ext cx="2334934" cy="711870"/>
      </dsp:txXfrm>
    </dsp:sp>
    <dsp:sp modelId="{7409B433-B22A-4D35-B404-8AB64389A368}">
      <dsp:nvSpPr>
        <dsp:cNvPr id="0" name=""/>
        <dsp:cNvSpPr/>
      </dsp:nvSpPr>
      <dsp:spPr>
        <a:xfrm>
          <a:off x="3454211" y="2670818"/>
          <a:ext cx="2334934" cy="71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Škola mezí růstu </a:t>
          </a:r>
        </a:p>
      </dsp:txBody>
      <dsp:txXfrm>
        <a:off x="3454211" y="2670818"/>
        <a:ext cx="2334934" cy="711870"/>
      </dsp:txXfrm>
    </dsp:sp>
    <dsp:sp modelId="{B47E3A45-3AF6-4609-A6F0-E91B8D1552E1}">
      <dsp:nvSpPr>
        <dsp:cNvPr id="0" name=""/>
        <dsp:cNvSpPr/>
      </dsp:nvSpPr>
      <dsp:spPr>
        <a:xfrm>
          <a:off x="3454211" y="3560656"/>
          <a:ext cx="2334934" cy="71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Teorie endogenního růstu</a:t>
          </a:r>
        </a:p>
      </dsp:txBody>
      <dsp:txXfrm>
        <a:off x="3454211" y="3560656"/>
        <a:ext cx="2334934" cy="711870"/>
      </dsp:txXfrm>
    </dsp:sp>
    <dsp:sp modelId="{099A8C37-6B73-47E5-8C5A-DC76F313253B}">
      <dsp:nvSpPr>
        <dsp:cNvPr id="0" name=""/>
        <dsp:cNvSpPr/>
      </dsp:nvSpPr>
      <dsp:spPr>
        <a:xfrm>
          <a:off x="3454211" y="4450493"/>
          <a:ext cx="2334934" cy="71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Post – keynesovský přístup </a:t>
          </a:r>
        </a:p>
      </dsp:txBody>
      <dsp:txXfrm>
        <a:off x="3454211" y="4450493"/>
        <a:ext cx="2334934" cy="711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Ekonomický růst a jeho zdroje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716606"/>
          </a:xfrm>
        </p:spPr>
        <p:txBody>
          <a:bodyPr>
            <a:normAutofit lnSpcReduction="10000"/>
          </a:bodyPr>
          <a:lstStyle/>
          <a:p>
            <a:pPr algn="ctr"/>
            <a:endParaRPr lang="cs-CZ" b="1" dirty="0"/>
          </a:p>
          <a:p>
            <a:pPr algn="ctr"/>
            <a:r>
              <a:rPr lang="cs-CZ" b="1" dirty="0">
                <a:latin typeface="+mn-lt"/>
              </a:rPr>
              <a:t>doc. Ing. Martina Halásková, Ph.D. </a:t>
            </a:r>
          </a:p>
        </p:txBody>
      </p:sp>
    </p:spTree>
    <p:extLst>
      <p:ext uri="{BB962C8B-B14F-4D97-AF65-F5344CB8AC3E}">
        <p14:creationId xmlns:p14="http://schemas.microsoft.com/office/powerpoint/2010/main" val="462937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BFF72-CD2F-466E-87D0-08D336F71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733687"/>
          </a:xfrm>
        </p:spPr>
        <p:txBody>
          <a:bodyPr/>
          <a:lstStyle/>
          <a:p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Ukazatel produktu na jednoho obyvatele</a:t>
            </a: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BC0494-B289-4827-A870-D19B0946A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67866"/>
            <a:ext cx="8064000" cy="5048410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Ukazatel produktu na jednoho obyvatele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vyjadřuje </a:t>
            </a: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ekonomickou úroveň dané země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 růstu produktu na 1 obyvatele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vyjadřuje 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ekonomické úrovně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 růstu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považováno za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ukazatel vývoje životní úrovně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dané zemi.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vypovídací schopnost však může být velmi omezená v důsledku nerovnoměrného rozdělení důchodů.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třeba sledovat též tempo růstu reálných mezd a jiné ukazatele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9046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E2E9F6-84B1-4CCD-9F31-F679878B3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lvl="1" indent="-285750" algn="ctr">
              <a:spcBef>
                <a:spcPts val="5000"/>
              </a:spcBef>
              <a:spcAft>
                <a:spcPts val="2000"/>
              </a:spcAft>
            </a:pPr>
            <a:r>
              <a:rPr lang="cs-CZ" sz="4000" b="1" dirty="0">
                <a:solidFill>
                  <a:srgbClr val="E31B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  <a:t>Modely hospodářského růstu</a:t>
            </a:r>
            <a:br>
              <a:rPr lang="cs-CZ" dirty="0">
                <a:solidFill>
                  <a:srgbClr val="E31B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1EB06-C099-4295-B878-7A1983B2E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75442"/>
            <a:ext cx="8064000" cy="4556632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Ekonomická teorie obsahuje řadu konkrétnějších přístupu v podobě různých růstových modelů, které rozdílně </a:t>
            </a: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zohledňují význam jednotlivých zdrojů růstu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zkoumají rozmanité aspekty hospodářského růstu včetně omezení růstu.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Modelům hospodářského růstu je věnována pozornost v odborné literatuře viz např. Holman (2016, s. 197-226) a Jurečka, Macháček a kol. (2023, s. 252-263).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32875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8D6FC-260B-4E32-80AD-988DFD352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138" y="365130"/>
            <a:ext cx="7804861" cy="733688"/>
          </a:xfrm>
        </p:spPr>
        <p:txBody>
          <a:bodyPr/>
          <a:lstStyle/>
          <a:p>
            <a:r>
              <a:rPr lang="cs-CZ" sz="4000" b="1" dirty="0">
                <a:solidFill>
                  <a:srgbClr val="E31B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  <a:t>Modely hospodářského růstu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158D6CF-86C1-4592-87B3-BF11C865F2BB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39750" y="1098818"/>
          <a:ext cx="8064500" cy="5163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5502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FB95B-4BF3-4C8A-AFDB-4EE84525B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722" y="365130"/>
            <a:ext cx="7989277" cy="603058"/>
          </a:xfrm>
        </p:spPr>
        <p:txBody>
          <a:bodyPr/>
          <a:lstStyle/>
          <a:p>
            <a:pPr algn="ctr"/>
            <a:r>
              <a:rPr lang="cs-CZ" b="1" dirty="0"/>
              <a:t>Klasický model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34FB32-A762-4BCE-85E8-714BC196F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449"/>
            <a:ext cx="8064000" cy="502535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Jednoduchý klasický model vytvořil Thomas Robert </a:t>
            </a:r>
            <a:r>
              <a:rPr lang="cs-CZ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Malthus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Klasický model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pracuje se </a:t>
            </a: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stagnujícím množstvím a kvalitou půdy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(veškerá půda je využívána) a </a:t>
            </a: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neuvažuje ani významnější růst množství kapitálu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ani jeho technický rozvoj.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Jediným </a:t>
            </a: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zdrojem ekonomického růstu je v tomto modelu růst obyvatelstva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(množství pracovních vstupů), což je však spojeno s klesajícím mezním produktem práce.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 růstu produktu se postupně snižuje, až se dostane pod tempo růstu obyvatelstva.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Klesá proto produkt na 1 obyvatele a klesají reálné mzdy až na úroveň životního minima, kde se růst obyvatelstva (a tím i produktu) zastaví.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640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D91206-EC63-403B-BD10-54FBCE50F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8" y="365130"/>
            <a:ext cx="7958541" cy="795160"/>
          </a:xfrm>
        </p:spPr>
        <p:txBody>
          <a:bodyPr/>
          <a:lstStyle/>
          <a:p>
            <a:pPr algn="ctr"/>
            <a:r>
              <a:rPr lang="cs-CZ" b="1" dirty="0"/>
              <a:t>Neoklasický model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2664AF-97BC-4167-A8A6-2F6E8E9F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06502"/>
            <a:ext cx="8064000" cy="5094514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neoklasických teorií růstu je nejznámější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růstový model R. M. </a:t>
            </a:r>
            <a:r>
              <a:rPr lang="cs-CZ" sz="2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Solowa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Neoklasické teorie </a:t>
            </a: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hledaly kvantitativní vztahy mezi růstem produktu a růstem kapitálu a práce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nedostatkem však bylo, že </a:t>
            </a:r>
            <a:r>
              <a:rPr lang="cs-CZ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nevysvětlovaly zdroje hospodářského růstu.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Nejdůležitější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 růstu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tedy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technologický pokrok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 neoklasických modelech exogenní (tudíž </a:t>
            </a:r>
            <a:r>
              <a:rPr lang="cs-CZ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nevysvětlenou) veličinou.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Až ve 2. polovině 80 let se objevily teorie endogenního růstu, které se snažily vysvětlit technologický pokrok jako endogenní veličinu v rámci růstového modelu.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649635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C473E-FE2A-4265-9C3A-D1B20898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931" y="365130"/>
            <a:ext cx="7897068" cy="710635"/>
          </a:xfrm>
        </p:spPr>
        <p:txBody>
          <a:bodyPr/>
          <a:lstStyle/>
          <a:p>
            <a:pPr algn="ctr"/>
            <a:r>
              <a:rPr lang="cs-CZ" b="1" dirty="0"/>
              <a:t>Keynesiánské modely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CDD6D9-06D0-45AE-82DF-4D7004AAC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75766"/>
            <a:ext cx="8064000" cy="5132934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Hospodářský růst v neoklasickém modelu je spojen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permanentně vyčištěnými trhy výrobních faktorů, neboli s neustálou tzv. </a:t>
            </a: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plnou zaměstnaností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Keynesiánská ekonomie </a:t>
            </a: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cs-CZ" sz="2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naopak </a:t>
            </a: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zabývá hospodářstvím s nezaměstnaností vyšší než při tzv. plné zaměstnanosti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Keynesovské pojetí hospodářského růstu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 předpokladu, že </a:t>
            </a: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rozhodujícím stimulem hospodářského růstu je rostoucí domácí, popř. zahraniční poptávka</a:t>
            </a:r>
            <a:r>
              <a:rPr lang="cs-CZ" sz="2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Nezbytným předpokladem je, že v ekonomice </a:t>
            </a: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existují nevyužité výrobní zdroje,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především dostatečná nabídka pracovní síly v požadované kvalifikační struktuře.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737518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B70AB-A49F-4D29-9F28-613446E5D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035" y="365130"/>
            <a:ext cx="7850964" cy="687583"/>
          </a:xfrm>
        </p:spPr>
        <p:txBody>
          <a:bodyPr/>
          <a:lstStyle/>
          <a:p>
            <a:pPr algn="ctr"/>
            <a:r>
              <a:rPr lang="cs-CZ" b="1" dirty="0"/>
              <a:t>Škola mezí růstu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37FB92-79C2-4C03-82DE-69E96DCBB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355" y="1052713"/>
            <a:ext cx="8004644" cy="5217458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Specifický nestandardní přístup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problematice dlouhodobého vývoje produktu (nebo produktu na 1 obyvatele) zaujímají autoři označovaní jako </a:t>
            </a:r>
            <a:r>
              <a:rPr lang="cs-CZ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škola mezí růstu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Tento přístup </a:t>
            </a:r>
            <a:r>
              <a:rPr lang="cs-CZ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vyznačuje zkoumáním vzájemné podmíněnosti celosvětového vývoje několika proměnných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obyvatelstva,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průmyslové produkce a produkce potravin,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znečištění životního prostředí a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vyčerpání přírodních zdrojů.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Přístup zkoumá dále </a:t>
            </a:r>
            <a:r>
              <a:rPr lang="cs-CZ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ukazatelů životní úrovně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jako </a:t>
            </a:r>
            <a:r>
              <a:rPr lang="cs-CZ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produkt na 1 obyvatele a střední délka života</a:t>
            </a:r>
            <a:r>
              <a:rPr lang="cs-CZ" sz="2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přičemž zohledňuje situaci současné generace a generací budoucích.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3944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097DB-96A0-473C-8AD1-B81239E04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941157"/>
          </a:xfrm>
        </p:spPr>
        <p:txBody>
          <a:bodyPr/>
          <a:lstStyle/>
          <a:p>
            <a:r>
              <a:rPr lang="cs-CZ" dirty="0"/>
              <a:t>	</a:t>
            </a:r>
            <a:r>
              <a:rPr lang="cs-CZ" b="1" dirty="0"/>
              <a:t>Teorie endogenního růstu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79E06B-495E-4671-92CA-70EC9172C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06286"/>
            <a:ext cx="8064000" cy="4902413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80. let 20. století jsou vyvíjeny 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nové teorie hospodářského růstu, reagující na sporné výpovědi tradičního neoklasického (</a:t>
            </a:r>
            <a:r>
              <a:rPr lang="cs-CZ" sz="2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Solowova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modelu růstu. </a:t>
            </a:r>
          </a:p>
          <a:p>
            <a:pPr algn="ctr">
              <a:lnSpc>
                <a:spcPct val="110000"/>
              </a:lnSpc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Teorie endogenního růstu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snaží vysvětlit dlouhodobé přetrvávání rozdílů mezi rozvinutými a méně rozvinutými zeměmi. </a:t>
            </a:r>
          </a:p>
          <a:p>
            <a:pPr algn="ctr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Vysvětlení spočívá v technologickém pokroku v podobě zkvalitňování fyzického i lidského kapitálu. </a:t>
            </a:r>
          </a:p>
          <a:p>
            <a:pPr algn="ctr">
              <a:lnSpc>
                <a:spcPct val="110000"/>
              </a:lnSpc>
            </a:pPr>
            <a:r>
              <a:rPr lang="cs-CZ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Technologický pokrok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 endogenní charakter – je generován silami uvnitř ekonomiky. </a:t>
            </a:r>
          </a:p>
          <a:p>
            <a:pPr algn="just">
              <a:lnSpc>
                <a:spcPct val="110000"/>
              </a:lnSpc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366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5CE9E6-2791-4A4E-BC0E-ABE05D7FB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930" y="365130"/>
            <a:ext cx="7897069" cy="733688"/>
          </a:xfrm>
        </p:spPr>
        <p:txBody>
          <a:bodyPr/>
          <a:lstStyle/>
          <a:p>
            <a:r>
              <a:rPr lang="cs-CZ" dirty="0"/>
              <a:t>	</a:t>
            </a:r>
            <a:r>
              <a:rPr lang="cs-CZ" b="1" dirty="0"/>
              <a:t>Post-Keynesovský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AD5EA8-A47E-4FBF-9A67-2E17957D5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60289"/>
            <a:ext cx="8064000" cy="5086829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Post-keynesiánská teorie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dává přednost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úloze rozdělení příjmů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identifikuje režimy poptávky na základě mezd.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Klíčovou roli hrají finanční proměnné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způsobují endogenní nestabilitu a finanční cykly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(minské dluhové cykly).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Hospodářský růst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považován za proces závislý na cestě (s hysterezí nezaměstnanosti kvůli mzdovým normám)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 ukotven v rovnováze na straně nabídky.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zdůraznil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Keynes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ekonomická rozhodnutí a aktivita v nejistotě nemají automaticky tendenci k plnému využití kapacity.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Očekávaná poptávka je hybnou silou produkce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čas od času, a velí inovacím a akumulaci kapitálu, které v dlouhodobém horizontu umožňují vyšší produkci navzdory demografickému omezení.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951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3A7C9-1E0E-4C4B-8E8C-D5B38C123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92101"/>
            <a:ext cx="8064000" cy="1160289"/>
          </a:xfrm>
        </p:spPr>
        <p:txBody>
          <a:bodyPr/>
          <a:lstStyle/>
          <a:p>
            <a:pPr marL="742950" lvl="1" indent="-285750" algn="ctr">
              <a:spcBef>
                <a:spcPts val="5000"/>
              </a:spcBef>
              <a:spcAft>
                <a:spcPts val="2000"/>
              </a:spcAft>
            </a:pPr>
            <a:br>
              <a:rPr lang="cs-CZ" sz="3600" b="1" dirty="0">
                <a:solidFill>
                  <a:srgbClr val="E31B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rgbClr val="E31B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  <a:t>Udržitelný rozvoj a globální problémy hospodářského růstu</a:t>
            </a:r>
            <a:br>
              <a:rPr lang="cs-CZ" dirty="0">
                <a:solidFill>
                  <a:srgbClr val="E31B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DAABB1-2378-41C3-8A8E-839F558F5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59751"/>
            <a:ext cx="8064000" cy="4510528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Koncepce udržitelného rozvoje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představuje: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výroby a spotřeby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umožňuje uspokojování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dnešních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tak, </a:t>
            </a: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aby nedošlo k omezení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uspokojování těchto </a:t>
            </a: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 budoucích generací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Jde o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ekonomický vývoj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</a:t>
            </a: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respektuje planetární  meze růstu</a:t>
            </a: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Udržitelnost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řitom dočasně neznamená nulový růst, </a:t>
            </a: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zdůrazňuje </a:t>
            </a:r>
            <a:r>
              <a:rPr lang="cs-CZ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však </a:t>
            </a: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kvalitativní rozvoj před fyzickou (kvantitativní) expanzí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Klíčový je vztah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tohoto vývoje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přírodním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zdrojům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16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1A306-EC5A-4464-A9A9-8983421A7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787476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Ekonomický (hospodářský) růst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AA1FA6-B7F2-4CB0-BD12-8BFCDD183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52606"/>
            <a:ext cx="8064000" cy="5086829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3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Potenciální produkt </a:t>
            </a:r>
            <a:r>
              <a:rPr lang="cs-CZ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bývá nazýván též produktem plné zaměstnanosti, popř. </a:t>
            </a:r>
            <a:r>
              <a:rPr lang="cs-CZ" sz="3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produktem plného využití zdrojů</a:t>
            </a:r>
            <a:r>
              <a:rPr lang="cs-CZ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38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Ekonomický růst</a:t>
            </a:r>
            <a:r>
              <a:rPr lang="cs-CZ" sz="38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může být definován jako </a:t>
            </a:r>
            <a:r>
              <a:rPr lang="cs-CZ" sz="38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růst úrovně potenciálního produktu </a:t>
            </a:r>
            <a:r>
              <a:rPr lang="cs-CZ" sz="3800" b="1" i="1" dirty="0">
                <a:latin typeface="Calibri" panose="020F0502020204030204" pitchFamily="34" charset="0"/>
                <a:ea typeface="Calibri" panose="020F0502020204030204" pitchFamily="34" charset="0"/>
              </a:rPr>
              <a:t>v závislosti na vývoji základních zdrojů a faktorů, kterými je růst produktu determinován.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3800" i="1" dirty="0">
                <a:latin typeface="Calibri" panose="020F0502020204030204" pitchFamily="34" charset="0"/>
                <a:ea typeface="Calibri" panose="020F0502020204030204" pitchFamily="34" charset="0"/>
              </a:rPr>
              <a:t>Jde tedy o </a:t>
            </a:r>
            <a:r>
              <a:rPr lang="cs-CZ" sz="3800" b="1" i="1" dirty="0">
                <a:latin typeface="Calibri" panose="020F0502020204030204" pitchFamily="34" charset="0"/>
                <a:ea typeface="Calibri" panose="020F0502020204030204" pitchFamily="34" charset="0"/>
              </a:rPr>
              <a:t>zvyšování výrobní kapacity ekonomiky</a:t>
            </a:r>
            <a:r>
              <a:rPr lang="cs-CZ" sz="3800" i="1" dirty="0">
                <a:latin typeface="Calibri" panose="020F0502020204030204" pitchFamily="34" charset="0"/>
                <a:ea typeface="Calibri" panose="020F0502020204030204" pitchFamily="34" charset="0"/>
              </a:rPr>
              <a:t>, „…vykazuje-li potenciální produkt dlouhodobý růst spojený se zvyšováním produkčních možností ekonomiky“</a:t>
            </a:r>
            <a:r>
              <a:rPr lang="cs-CZ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cs-CZ" sz="38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407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68202-CA5E-4672-B39B-D308D5702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956525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E31B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  <a:t>Udržitelný rozvoj a globální problémy hospodářského růstu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87BCEB-1039-4D38-9937-ED3FB3F07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52175"/>
            <a:ext cx="8064000" cy="4633471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Udržitelný rozvoj </a:t>
            </a:r>
            <a:r>
              <a:rPr lang="cs-CZ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podmíněn 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(např.) takovým </a:t>
            </a:r>
            <a:r>
              <a:rPr lang="cs-CZ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využíváním přírodních zdrojů, kdy: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2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</a:t>
            </a:r>
            <a:r>
              <a:rPr lang="cs-CZ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obnovitelného zdroje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(ryby, lesy apod.) je udržitelná regenerační schopnost tohoto zdroje,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2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</a:t>
            </a:r>
            <a:r>
              <a:rPr lang="cs-CZ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neobnovitelného zdroje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(např. nerostné suroviny) je jeho vytěžování nahrazováno technologickým pokrokem,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2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cs-CZ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znečištění a produkci odpadů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nutno redukovat na úroveň, únosnou pro jejich přirozenou likvidaci přírodou.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60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065A5B-1CAF-4880-9F1B-C5FEAC670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017997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E31B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  <a:t>Udržitelný rozvoj a globální problémy hospodářského růstu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33EE47-27AB-42C8-B1A8-F1C272F47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13" y="1490704"/>
            <a:ext cx="8367913" cy="4702628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cs-CZ" sz="3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Praktická opatření realizace udržitelného rozvoje </a:t>
            </a:r>
            <a:r>
              <a:rPr lang="cs-CZ" sz="3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fakticky </a:t>
            </a:r>
            <a:r>
              <a:rPr lang="cs-CZ" sz="3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závisí na vůli jednotlivých zemí (vlád</a:t>
            </a:r>
            <a:r>
              <a:rPr lang="cs-CZ" sz="3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), resp. jejich vlivu v mezinárodních organizacích.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cs-CZ" sz="3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je ale </a:t>
            </a:r>
            <a:r>
              <a:rPr lang="cs-CZ" sz="3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 rozporu s globálním </a:t>
            </a:r>
            <a:r>
              <a:rPr lang="cs-CZ" sz="34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3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harakterem problémů </a:t>
            </a:r>
            <a:r>
              <a:rPr lang="cs-CZ" sz="3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 problémů navazujících.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cs-CZ" sz="3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 souhrnném přehledu jde zejména o: </a:t>
            </a:r>
          </a:p>
          <a:p>
            <a:pPr lvl="0" algn="ctr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400" b="1" i="1" dirty="0">
                <a:latin typeface="+mn-lt"/>
              </a:rPr>
              <a:t>vyčerpání přírodních zdrojů,</a:t>
            </a:r>
          </a:p>
          <a:p>
            <a:pPr lvl="0" algn="ctr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400" b="1" i="1" dirty="0">
                <a:latin typeface="+mn-lt"/>
              </a:rPr>
              <a:t>znečištění životního prostředí,</a:t>
            </a:r>
          </a:p>
          <a:p>
            <a:pPr lvl="0" algn="ctr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400" b="1" i="1" dirty="0">
                <a:latin typeface="+mn-lt"/>
              </a:rPr>
              <a:t>nedostatek surovin,</a:t>
            </a:r>
          </a:p>
          <a:p>
            <a:pPr lvl="0" algn="ctr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400" b="1" i="1" dirty="0">
                <a:latin typeface="+mn-lt"/>
              </a:rPr>
              <a:t>přelidnění,</a:t>
            </a:r>
          </a:p>
          <a:p>
            <a:pPr lvl="0" algn="ctr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400" b="1" i="1" dirty="0">
                <a:latin typeface="+mn-lt"/>
              </a:rPr>
              <a:t>nerovnoměrnost </a:t>
            </a:r>
            <a:r>
              <a:rPr lang="cs-CZ" sz="3400" b="1" dirty="0">
                <a:latin typeface="+mn-lt"/>
              </a:rPr>
              <a:t>hospodářského vývoje</a:t>
            </a:r>
            <a:r>
              <a:rPr lang="cs-CZ" sz="3400" b="1" i="1" dirty="0">
                <a:latin typeface="+mn-lt"/>
              </a:rPr>
              <a:t>,</a:t>
            </a:r>
            <a:endParaRPr lang="cs-CZ" sz="3400" b="1" dirty="0">
              <a:latin typeface="+mn-lt"/>
            </a:endParaRPr>
          </a:p>
          <a:p>
            <a:pPr lvl="0" algn="ctr">
              <a:lnSpc>
                <a:spcPct val="107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3400" b="1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migrace obyvatelstva.</a:t>
            </a:r>
            <a:endParaRPr lang="cs-CZ" sz="34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995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1F33B-B78E-4246-854F-444B47D71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887369"/>
          </a:xfrm>
        </p:spPr>
        <p:txBody>
          <a:bodyPr/>
          <a:lstStyle/>
          <a:p>
            <a:pPr algn="ctr"/>
            <a:r>
              <a:rPr lang="cs-CZ" b="1" dirty="0"/>
              <a:t>Bariéry ekonomického růstu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BB6052-FC74-4389-A9AF-C5C2A9969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13970"/>
            <a:ext cx="8064000" cy="489473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cs-CZ" sz="2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Vývoj</a:t>
            </a:r>
            <a:r>
              <a:rPr lang="cs-CZ" sz="2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ekonomické úrovně, tj. vývoj reálného produktu na 1 obyvatele,</a:t>
            </a:r>
            <a:r>
              <a:rPr lang="cs-CZ" sz="2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vykazuje v různých zemích a regionech výrazně rozdílnou podobu.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cs-CZ" sz="2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Tempo růstu produktu na 1 obyvatele je závislé: </a:t>
            </a:r>
          </a:p>
          <a:p>
            <a:pPr lvl="0" algn="ctr">
              <a:lnSpc>
                <a:spcPct val="107000"/>
              </a:lnSpc>
              <a:buSzPts val="12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cs-CZ" sz="2600" dirty="0">
                <a:latin typeface="+mn-lt"/>
                <a:ea typeface="Calibri" panose="020F0502020204030204" pitchFamily="34" charset="0"/>
              </a:rPr>
              <a:t>na </a:t>
            </a:r>
            <a:r>
              <a:rPr lang="cs-CZ" sz="2600" b="1" i="1" dirty="0">
                <a:latin typeface="+mn-lt"/>
                <a:ea typeface="Calibri" panose="020F0502020204030204" pitchFamily="34" charset="0"/>
              </a:rPr>
              <a:t>tempu prohlubování kapitálu</a:t>
            </a:r>
            <a:r>
              <a:rPr lang="cs-CZ" sz="2600" dirty="0">
                <a:latin typeface="+mn-lt"/>
                <a:ea typeface="Calibri" panose="020F0502020204030204" pitchFamily="34" charset="0"/>
              </a:rPr>
              <a:t>, tj. na vývoji obyvatelstva (resp. práce) a na vývoji zásoby kapitálu,</a:t>
            </a:r>
          </a:p>
          <a:p>
            <a:pPr lvl="0" algn="ctr">
              <a:lnSpc>
                <a:spcPct val="107000"/>
              </a:lnSpc>
              <a:buSzPts val="12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cs-CZ" sz="2600" dirty="0">
                <a:latin typeface="+mn-lt"/>
                <a:ea typeface="Calibri" panose="020F0502020204030204" pitchFamily="34" charset="0"/>
              </a:rPr>
              <a:t>na </a:t>
            </a:r>
            <a:r>
              <a:rPr lang="cs-CZ" sz="2600" b="1" i="1" dirty="0">
                <a:latin typeface="+mn-lt"/>
                <a:ea typeface="Calibri" panose="020F0502020204030204" pitchFamily="34" charset="0"/>
              </a:rPr>
              <a:t>vývoji technologických změn.</a:t>
            </a:r>
          </a:p>
          <a:p>
            <a:pPr lvl="0" algn="ctr">
              <a:lnSpc>
                <a:spcPct val="107000"/>
              </a:lnSpc>
              <a:buSzPts val="12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cs-CZ" sz="2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Dalším vysvětlením jsou </a:t>
            </a:r>
            <a:r>
              <a:rPr lang="cs-CZ" sz="2600" b="1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nedokonalé institucionální podmínky růstu.</a:t>
            </a:r>
            <a:endParaRPr lang="cs-CZ" sz="2600" b="1" i="1" dirty="0">
              <a:latin typeface="+mn-lt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128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CB87E-1693-4A56-9F64-1DAA27E02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91" y="365130"/>
            <a:ext cx="7973908" cy="726004"/>
          </a:xfrm>
        </p:spPr>
        <p:txBody>
          <a:bodyPr/>
          <a:lstStyle/>
          <a:p>
            <a:r>
              <a:rPr lang="cs-CZ" b="1" dirty="0"/>
              <a:t>Bariéry ekonomického růstu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1843CE-F117-45A3-A084-176FCE94B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98708"/>
            <a:ext cx="8166010" cy="4933151"/>
          </a:xfrm>
        </p:spPr>
        <p:txBody>
          <a:bodyPr>
            <a:normAutofit lnSpcReduction="10000"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základní bariéru ekonomického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růstu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bývá často považována </a:t>
            </a:r>
            <a:r>
              <a:rPr lang="cs-CZ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edostatečná zásoba kapitálových statků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rozšíření a prohloubení kapitálu však chybí tvorba úspor.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Úspory však nemohou být vytvořeny při stávajícím nízkém produktu a důchod na 1 obyvatele, který je často na úrovni životního minima.</a:t>
            </a:r>
            <a:endParaRPr lang="cs-CZ" sz="2400" dirty="0"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problém nedostatku kapitálových statků navazuje </a:t>
            </a:r>
            <a:r>
              <a:rPr lang="cs-CZ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nedostatečný technologický pokrok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neboť ten je ze značné části materializován právě ve fyzických a kapitálových statcích.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Nedostatečnou úroveň 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vykazuje i </a:t>
            </a:r>
            <a:r>
              <a:rPr lang="cs-CZ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kvalifikace  pracovní síly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 kvality pracovní síly je navíc zostřován </a:t>
            </a: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tzv. </a:t>
            </a:r>
            <a:r>
              <a:rPr lang="cs-CZ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únikem mozků</a:t>
            </a: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76662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37E16-7B1C-4999-B8C8-DFB4E2E03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672215"/>
          </a:xfrm>
        </p:spPr>
        <p:txBody>
          <a:bodyPr/>
          <a:lstStyle/>
          <a:p>
            <a:r>
              <a:rPr lang="cs-CZ" sz="3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  Ekonomický (hospodářský) růst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F7AAC5-43CE-4282-80B7-B53A2E1D0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37345"/>
            <a:ext cx="8064000" cy="5386507"/>
          </a:xfrm>
        </p:spPr>
        <p:txBody>
          <a:bodyPr>
            <a:normAutofit/>
          </a:bodyPr>
          <a:lstStyle/>
          <a:p>
            <a:pPr lvl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Hospodářským (ekonomickým) růstem</a:t>
            </a:r>
            <a:r>
              <a:rPr lang="cs-CZ" sz="2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 rozumí </a:t>
            </a:r>
            <a:r>
              <a:rPr lang="cs-CZ" sz="26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vzestup hospodářského potenciálu země, </a:t>
            </a:r>
            <a:r>
              <a:rPr lang="cs-CZ" sz="2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 kterému dochází v souvislosti s kvantitativním zvyšováním (</a:t>
            </a:r>
            <a:r>
              <a:rPr lang="cs-CZ" sz="26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růstem) potenciálního </a:t>
            </a: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hrubého domácího produktu. </a:t>
            </a:r>
          </a:p>
          <a:p>
            <a:pPr lvl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Při sledování růstu produktu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 proto třeba odlišovat dvojí situaci: </a:t>
            </a:r>
            <a:endParaRPr lang="cs-CZ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ts val="8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cs-CZ" sz="26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zvýšení krátkodobé</a:t>
            </a:r>
            <a:r>
              <a:rPr lang="cs-CZ" sz="2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které je po určité době vystřídané poklesem produktu.</a:t>
            </a:r>
            <a:endParaRPr lang="cs-CZ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ts val="8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cs-CZ" sz="26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dlouhodobý trend s</a:t>
            </a:r>
            <a:r>
              <a:rPr lang="cs-CZ" sz="2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pojený obvykle plynulým zvyšováním </a:t>
            </a:r>
            <a:r>
              <a:rPr lang="cs-CZ" sz="2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produkčních možností ekonomiky</a:t>
            </a: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62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9DA05-7B9A-4A14-B2A7-1FF157CDF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040" y="284309"/>
            <a:ext cx="7996960" cy="622407"/>
          </a:xfrm>
        </p:spPr>
        <p:txBody>
          <a:bodyPr/>
          <a:lstStyle/>
          <a:p>
            <a:pPr marL="1143000" lvl="2" indent="-228600">
              <a:spcBef>
                <a:spcPts val="3000"/>
              </a:spcBef>
              <a:spcAft>
                <a:spcPts val="1500"/>
              </a:spcAft>
              <a:tabLst>
                <a:tab pos="900430" algn="l"/>
              </a:tabLst>
            </a:pPr>
            <a:br>
              <a:rPr lang="cs-CZ" sz="3600" dirty="0">
                <a:solidFill>
                  <a:srgbClr val="E21A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rgbClr val="C00000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  <a:t>Zdroje hospodářského růstu</a:t>
            </a:r>
            <a:br>
              <a:rPr lang="cs-CZ" sz="3600" b="1" dirty="0">
                <a:solidFill>
                  <a:srgbClr val="E21A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ED34F6-5DDC-4C55-820B-8D1515189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202" y="983556"/>
            <a:ext cx="8219798" cy="5286615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cs-CZ" sz="50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Zdroje umožňující růst potenciálního produktu </a:t>
            </a:r>
            <a:r>
              <a:rPr lang="cs-CZ" sz="5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jsou tvořeny několika složkami: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50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Lidské zdroje</a:t>
            </a:r>
            <a:r>
              <a:rPr lang="cs-CZ" sz="5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cs-CZ" sz="5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5715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množství práce</a:t>
            </a:r>
            <a:r>
              <a:rPr lang="cs-CZ" sz="5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,</a:t>
            </a:r>
            <a:endParaRPr lang="cs-CZ" sz="5000" dirty="0">
              <a:latin typeface="+mn-lt"/>
              <a:ea typeface="Calibri" panose="020F0502020204030204" pitchFamily="34" charset="0"/>
            </a:endParaRPr>
          </a:p>
          <a:p>
            <a:pPr marL="1028700" lvl="1" indent="-5715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50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lidský kapitál</a:t>
            </a:r>
            <a:r>
              <a:rPr lang="cs-CZ" sz="5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tj. vzdělání, zručnost a zkušenosti pracovníků, náklady na jejich získání, zvýšení a udržení, a dále i motivace a schopnost podnikání.</a:t>
            </a:r>
            <a:endParaRPr lang="cs-CZ" sz="5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50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Přírodní zdroje,</a:t>
            </a:r>
            <a:r>
              <a:rPr lang="cs-CZ" sz="5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5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5715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množství půdy a nerostného bohatství</a:t>
            </a:r>
            <a:r>
              <a:rPr lang="cs-CZ" sz="5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,</a:t>
            </a:r>
            <a:endParaRPr lang="cs-CZ" sz="5000" dirty="0">
              <a:latin typeface="+mn-lt"/>
              <a:ea typeface="Calibri" panose="020F0502020204030204" pitchFamily="34" charset="0"/>
            </a:endParaRPr>
          </a:p>
          <a:p>
            <a:pPr marL="1028700" lvl="1" indent="-5715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kvalita těchto zdrojů (úrodnost půdy, kvalita nerostů, klimatické podmínky).</a:t>
            </a:r>
            <a:endParaRPr lang="cs-CZ" sz="5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50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Kapitálové  zdroje</a:t>
            </a:r>
            <a:r>
              <a:rPr lang="cs-CZ" sz="5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v podobě kapitálových statků, jejichž stav (zásoba) je obnovován a rozšiřován investičními statky. Patří sem:  </a:t>
            </a:r>
            <a:endParaRPr lang="cs-CZ" sz="5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5715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stroje a zařízení, budovy, stavby </a:t>
            </a:r>
            <a:r>
              <a:rPr lang="cs-CZ" sz="5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apod.,</a:t>
            </a:r>
            <a:endParaRPr lang="cs-CZ" sz="5000" dirty="0">
              <a:latin typeface="+mn-lt"/>
              <a:ea typeface="Calibri" panose="020F0502020204030204" pitchFamily="34" charset="0"/>
            </a:endParaRPr>
          </a:p>
          <a:p>
            <a:pPr marL="1028700" lvl="1" indent="-5715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technická úroveň těchto statků – jejich výkonnost, přesnost, pracovní a energetická náročnost. </a:t>
            </a:r>
            <a:endParaRPr lang="cs-CZ" sz="5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19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46AD3-F051-488A-B7F6-44B889A79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510851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C00000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  <a:t>Zdroje hospodářského růstu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5684685-2B7F-4784-B6C1-DF4A2A57EB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558489"/>
              </p:ext>
            </p:extLst>
          </p:nvPr>
        </p:nvGraphicFramePr>
        <p:xfrm>
          <a:off x="540000" y="952820"/>
          <a:ext cx="8064250" cy="5278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074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8AC3C-BE9B-4DAD-9D50-785854FF7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246" y="365130"/>
            <a:ext cx="7904753" cy="848948"/>
          </a:xfrm>
        </p:spPr>
        <p:txBody>
          <a:bodyPr/>
          <a:lstStyle/>
          <a:p>
            <a:r>
              <a:rPr lang="cs-CZ" sz="4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Zdroje růstu a technologická změna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A2C3B8-12EA-4CD4-8C7B-46FCD8DFA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37238"/>
            <a:ext cx="8064000" cy="5102198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hospodářské realitě dochází v  </a:t>
            </a: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rozvinutých ekonomikách vždy ke kombinaci obou typů zdrojů – kvantitativních a kvalitativních.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Jde přitom o takový vývoj zdrojů hospodářského růstu, jejichž </a:t>
            </a: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výsledkem je obvykle dlouhodobý růst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(nikoliv stagnace nebo pokles) potenciálního produktu.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Kvalitativní zdroje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hospodářského růstu bývají označovány také jako </a:t>
            </a: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technologická změna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(technologický pokrok nebo technologický regres).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Technologická změna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podobě:</a:t>
            </a:r>
          </a:p>
          <a:p>
            <a:pPr algn="ctr">
              <a:lnSpc>
                <a:spcPct val="120000"/>
              </a:lnSpc>
            </a:pP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zkvalitňování kapitálových statků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bývá označována jako </a:t>
            </a: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zpředmětněná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technologická změna, </a:t>
            </a:r>
          </a:p>
          <a:p>
            <a:pPr algn="ctr">
              <a:lnSpc>
                <a:spcPct val="120000"/>
              </a:lnSpc>
            </a:pP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ostatní jsou </a:t>
            </a: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nezpředmětněnou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technologickou změnou. </a:t>
            </a:r>
            <a:endParaRPr lang="cs-CZ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53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E4CCF-5E65-4B23-BFB9-E3990152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66" y="365130"/>
            <a:ext cx="7866333" cy="856632"/>
          </a:xfrm>
        </p:spPr>
        <p:txBody>
          <a:bodyPr/>
          <a:lstStyle/>
          <a:p>
            <a:r>
              <a:rPr lang="cs-CZ" dirty="0"/>
              <a:t>	</a:t>
            </a:r>
            <a:r>
              <a:rPr lang="cs-CZ" b="1" dirty="0"/>
              <a:t>Měření hospodářského růstu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7E02F1-F12A-4A06-AD5A-DE37F0661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570" y="1221762"/>
            <a:ext cx="8006763" cy="4963885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600" b="1" dirty="0">
                <a:latin typeface="+mn-lt"/>
              </a:rPr>
              <a:t>Ekonomický růst </a:t>
            </a:r>
            <a:r>
              <a:rPr lang="cs-CZ" sz="2600" dirty="0">
                <a:latin typeface="+mn-lt"/>
              </a:rPr>
              <a:t>znamená </a:t>
            </a:r>
            <a:r>
              <a:rPr lang="cs-CZ" sz="2600" b="1" dirty="0">
                <a:latin typeface="+mn-lt"/>
              </a:rPr>
              <a:t>pozitivní změnu </a:t>
            </a:r>
            <a:r>
              <a:rPr lang="cs-CZ" sz="2600" dirty="0">
                <a:latin typeface="+mn-lt"/>
              </a:rPr>
              <a:t>tokových</a:t>
            </a:r>
            <a:r>
              <a:rPr lang="cs-CZ" sz="2600" b="1" dirty="0">
                <a:latin typeface="+mn-lt"/>
              </a:rPr>
              <a:t> </a:t>
            </a:r>
            <a:r>
              <a:rPr lang="cs-CZ" sz="2600" dirty="0">
                <a:latin typeface="+mn-lt"/>
              </a:rPr>
              <a:t>veličin v čase (označovaných jako </a:t>
            </a:r>
            <a:r>
              <a:rPr lang="cs-CZ" sz="2600" b="1" dirty="0">
                <a:latin typeface="+mn-lt"/>
              </a:rPr>
              <a:t>HNP, HDP nebo Y</a:t>
            </a:r>
            <a:r>
              <a:rPr lang="cs-CZ" sz="2600" dirty="0">
                <a:latin typeface="+mn-lt"/>
              </a:rPr>
              <a:t>).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latin typeface="+mn-lt"/>
              </a:rPr>
              <a:t>Nejjednodušším způsobem vyjádření ekonomického růstu je </a:t>
            </a:r>
            <a:r>
              <a:rPr lang="cs-CZ" sz="2600" b="1" i="1" dirty="0">
                <a:latin typeface="+mn-lt"/>
              </a:rPr>
              <a:t>srovnání dosaženého domácího produktu stávajícího roku s rokem předcházejícím </a:t>
            </a:r>
            <a:r>
              <a:rPr lang="cs-CZ" sz="2600" dirty="0">
                <a:latin typeface="+mn-lt"/>
              </a:rPr>
              <a:t>a dochází k němu tehdy, jestliže hrubý domácí produkt v roce t + 1 je vyšší než v roce t: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latin typeface="+mn-lt"/>
              </a:rPr>
              <a:t>	                </a:t>
            </a:r>
            <a:r>
              <a:rPr lang="el-GR" sz="2600" b="1" dirty="0">
                <a:latin typeface="+mn-lt"/>
              </a:rPr>
              <a:t>Δ </a:t>
            </a:r>
            <a:r>
              <a:rPr lang="cs-CZ" sz="2600" b="1" dirty="0">
                <a:latin typeface="+mn-lt"/>
              </a:rPr>
              <a:t>HDP = HDPt+1 – </a:t>
            </a:r>
            <a:r>
              <a:rPr lang="cs-CZ" sz="2600" b="1" dirty="0" err="1">
                <a:latin typeface="+mn-lt"/>
              </a:rPr>
              <a:t>HDPt</a:t>
            </a:r>
            <a:r>
              <a:rPr lang="cs-CZ" sz="2600" b="1" dirty="0">
                <a:latin typeface="+mn-lt"/>
              </a:rPr>
              <a:t> 	 &gt; 0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latin typeface="+mn-lt"/>
              </a:rPr>
              <a:t>Tento způsob výpočtu ekonomického růstu je prostou změnou veličiny HDP v po sobě následujících letech a může jít o </a:t>
            </a:r>
            <a:r>
              <a:rPr lang="cs-CZ" sz="2600" b="1" i="1" dirty="0">
                <a:latin typeface="+mn-lt"/>
              </a:rPr>
              <a:t>zvýšení nebo snížení reálného produktu ekonomiky</a:t>
            </a:r>
            <a:r>
              <a:rPr lang="cs-CZ" sz="2600" dirty="0">
                <a:latin typeface="+mn-lt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517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B272F-0B2F-4E56-9549-8E969BCCC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930" y="365130"/>
            <a:ext cx="7897069" cy="756740"/>
          </a:xfrm>
        </p:spPr>
        <p:txBody>
          <a:bodyPr/>
          <a:lstStyle/>
          <a:p>
            <a:r>
              <a:rPr lang="cs-CZ" b="1" dirty="0"/>
              <a:t>Měření hospodářského růstu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C24F3122-6BEA-4BBF-94EA-210E957CD5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060397"/>
                <a:ext cx="8064000" cy="5125250"/>
              </a:xfrm>
            </p:spPr>
            <p:txBody>
              <a:bodyPr>
                <a:normAutofit fontScale="70000" lnSpcReduction="20000"/>
              </a:bodyPr>
              <a:lstStyle/>
              <a:p>
                <a:pPr algn="just">
                  <a:lnSpc>
                    <a:spcPct val="12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q"/>
                </a:pPr>
                <a:r>
                  <a:rPr lang="cs-CZ" sz="2600" b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Ekonomický růst lze </a:t>
                </a:r>
                <a:r>
                  <a:rPr lang="cs-CZ" sz="2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také změřit či </a:t>
                </a:r>
                <a:r>
                  <a:rPr lang="cs-CZ" sz="2600" b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vyjádřit pomocí poměrového ukazatele</a:t>
                </a:r>
                <a:r>
                  <a:rPr lang="cs-CZ" sz="2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 nazývaného </a:t>
                </a:r>
                <a:r>
                  <a:rPr lang="cs-CZ" sz="2600" b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koeficient růstu</a:t>
                </a:r>
                <a:r>
                  <a:rPr lang="cs-CZ" sz="2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just">
                  <a:lnSpc>
                    <a:spcPct val="12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cs-CZ" sz="2600" i="1"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cs-CZ" sz="2600" i="1"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600" i="1"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𝐻𝐷𝑃</m:t>
                            </m:r>
                          </m:e>
                          <m:sub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𝐻𝐷𝑃</m:t>
                            </m:r>
                          </m:e>
                          <m:sub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cs-CZ" sz="2600" i="1"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∙100</m:t>
                    </m:r>
                  </m:oMath>
                </a14:m>
                <a:r>
                  <a:rPr lang="cs-CZ" sz="2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  (v % )   </a:t>
                </a:r>
                <a:r>
                  <a:rPr lang="cs-CZ" sz="2600" b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koeficient růstu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cs-CZ" sz="2600" b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Koeficient růstu </a:t>
                </a:r>
                <a:r>
                  <a:rPr lang="cs-CZ" sz="2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představuje míru ekonomického růstu, což je </a:t>
                </a:r>
                <a:r>
                  <a:rPr lang="cs-CZ" sz="2600" i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„v procentech vyjádřená změna reálného produktu ekonomiky, k níž došlo v průběhu jednoho roku“</a:t>
                </a:r>
                <a:r>
                  <a:rPr lang="cs-CZ" sz="2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>
                  <a:spcAft>
                    <a:spcPts val="0"/>
                  </a:spcAft>
                  <a:buFont typeface="Wingdings" panose="05000000000000000000" pitchFamily="2" charset="2"/>
                  <a:buChar char="q"/>
                </a:pPr>
                <a:r>
                  <a:rPr lang="cs-CZ" sz="2600" b="1" dirty="0">
                    <a:latin typeface="+mn-lt"/>
                    <a:ea typeface="Calibri" panose="020F0502020204030204" pitchFamily="34" charset="0"/>
                  </a:rPr>
                  <a:t>Koeficient růstu</a:t>
                </a:r>
                <a:r>
                  <a:rPr lang="cs-CZ" sz="2600" dirty="0">
                    <a:latin typeface="+mn-lt"/>
                    <a:ea typeface="Calibri" panose="020F0502020204030204" pitchFamily="34" charset="0"/>
                  </a:rPr>
                  <a:t> nám říká, kolikaprocentní úrovně produktu předchozího období dosáhl produkt  v tomto období (pokud r=110, pak to znamená, že produkt v tomto roce dosáhl 110%ní úrovně produktu předchozího období).    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cs-CZ" sz="2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Výsledek může nabývat kladných i záporných hodnot, pak jde </a:t>
                </a:r>
                <a:r>
                  <a:rPr lang="cs-CZ" sz="2600" i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o </a:t>
                </a:r>
                <a:r>
                  <a:rPr lang="cs-CZ" sz="2600" b="1" i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pozitivní ekonomický růst a negativní ekonomický </a:t>
                </a:r>
                <a:r>
                  <a:rPr lang="cs-CZ" sz="2600" b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růst </a:t>
                </a:r>
                <a:r>
                  <a:rPr lang="cs-CZ" sz="2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(tzn. pokles) a v případě nulového výsledku se jedná o nulový růst ekonomiky.</a:t>
                </a:r>
              </a:p>
              <a:p>
                <a:pPr algn="just">
                  <a:lnSpc>
                    <a:spcPct val="12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cs-CZ" sz="2600" i="1"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cs-CZ" sz="2600" i="1"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600" i="1"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𝐻𝐷𝑃</m:t>
                            </m:r>
                          </m:e>
                          <m:sub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600" i="1"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𝐻𝐷𝑃</m:t>
                            </m:r>
                          </m:e>
                          <m:sub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𝐻𝐷𝑃</m:t>
                            </m:r>
                          </m:e>
                          <m:sub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cs-CZ" sz="2600" i="1">
                                <a:latin typeface="+mn-lt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cs-CZ" sz="2600" i="1"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∙100</m:t>
                    </m:r>
                  </m:oMath>
                </a14:m>
                <a:r>
                  <a:rPr lang="cs-CZ" sz="2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  (v %)   </a:t>
                </a:r>
                <a:r>
                  <a:rPr lang="cs-CZ" sz="2600" b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tempo růstu</a:t>
                </a:r>
              </a:p>
              <a:p>
                <a:pPr>
                  <a:spcAft>
                    <a:spcPts val="0"/>
                  </a:spcAft>
                  <a:buFont typeface="Wingdings" panose="05000000000000000000" pitchFamily="2" charset="2"/>
                  <a:buChar char="q"/>
                </a:pPr>
                <a:r>
                  <a:rPr lang="cs-CZ" sz="2600" b="1" dirty="0">
                    <a:latin typeface="+mn-lt"/>
                    <a:ea typeface="Calibri" panose="020F0502020204030204" pitchFamily="34" charset="0"/>
                  </a:rPr>
                  <a:t>Tempo růstu </a:t>
                </a:r>
                <a:r>
                  <a:rPr lang="cs-CZ" sz="2600" dirty="0">
                    <a:latin typeface="+mn-lt"/>
                    <a:ea typeface="Calibri" panose="020F0502020204030204" pitchFamily="34" charset="0"/>
                  </a:rPr>
                  <a:t>nám říká, o </a:t>
                </a:r>
                <a:r>
                  <a:rPr lang="cs-CZ" sz="2600" i="1" dirty="0">
                    <a:latin typeface="+mn-lt"/>
                    <a:ea typeface="Calibri" panose="020F0502020204030204" pitchFamily="34" charset="0"/>
                  </a:rPr>
                  <a:t>kolik procent se změnil produkt v daném období oproti předchozímu obdob</a:t>
                </a:r>
                <a:r>
                  <a:rPr lang="cs-CZ" sz="2600" dirty="0">
                    <a:latin typeface="+mn-lt"/>
                    <a:ea typeface="Calibri" panose="020F0502020204030204" pitchFamily="34" charset="0"/>
                  </a:rPr>
                  <a:t>í (pokud r=10, pak to znamená, že produkt vzrostl o 10 %).</a:t>
                </a:r>
              </a:p>
              <a:p>
                <a:pPr>
                  <a:spcAft>
                    <a:spcPts val="0"/>
                  </a:spcAft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C24F3122-6BEA-4BBF-94EA-210E957CD5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060397"/>
                <a:ext cx="8064000" cy="5125250"/>
              </a:xfrm>
              <a:blipFill>
                <a:blip r:embed="rId2"/>
                <a:stretch>
                  <a:fillRect l="-76" t="-713" r="-11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148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50B1E-FF25-478A-8D19-40E0C9F8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038" y="330413"/>
            <a:ext cx="7904753" cy="1121869"/>
          </a:xfrm>
        </p:spPr>
        <p:txBody>
          <a:bodyPr/>
          <a:lstStyle/>
          <a:p>
            <a:r>
              <a:rPr lang="cs-CZ" sz="4000" b="1" dirty="0"/>
              <a:t>Nominální a reálný domácí produkt</a:t>
            </a:r>
            <a:r>
              <a:rPr lang="cs-CZ" sz="4000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A50F88-649B-4872-965D-C52BF3FB7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90810"/>
            <a:ext cx="8064000" cy="4516019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3600" dirty="0">
                <a:latin typeface="+mn-lt"/>
              </a:rPr>
              <a:t>Proč počítáme nominální i reálný produkt?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3600" b="1" dirty="0">
                <a:latin typeface="+mn-lt"/>
              </a:rPr>
              <a:t>Nominální růst domácího produktu </a:t>
            </a:r>
            <a:r>
              <a:rPr lang="cs-CZ" sz="3600" dirty="0">
                <a:latin typeface="+mn-lt"/>
              </a:rPr>
              <a:t>odráží růst produkce i cen.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3600" b="1" dirty="0">
                <a:latin typeface="+mn-lt"/>
              </a:rPr>
              <a:t>Reálný růst domácího produktu </a:t>
            </a:r>
            <a:r>
              <a:rPr lang="cs-CZ" sz="3600" dirty="0">
                <a:latin typeface="+mn-lt"/>
              </a:rPr>
              <a:t>ukazuje pouze růst produkce</a:t>
            </a:r>
            <a:r>
              <a:rPr lang="cs-CZ" sz="4500" dirty="0">
                <a:latin typeface="+mn-lt"/>
              </a:rPr>
              <a:t>.  </a:t>
            </a:r>
          </a:p>
          <a:p>
            <a:endParaRPr lang="cs-CZ" sz="3000" dirty="0">
              <a:latin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449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170</TotalTime>
  <Words>1830</Words>
  <Application>Microsoft Office PowerPoint</Application>
  <PresentationFormat>Předvádění na obrazovce (4:3)</PresentationFormat>
  <Paragraphs>136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Klavika Medium</vt:lpstr>
      <vt:lpstr>Times New Roman</vt:lpstr>
      <vt:lpstr>Wingdings</vt:lpstr>
      <vt:lpstr>Motiv Office</vt:lpstr>
      <vt:lpstr>Ekonomický růst a jeho zdroje</vt:lpstr>
      <vt:lpstr>Ekonomický (hospodářský) růst</vt:lpstr>
      <vt:lpstr>         Ekonomický (hospodářský) růst</vt:lpstr>
      <vt:lpstr> Zdroje hospodářského růstu </vt:lpstr>
      <vt:lpstr>Zdroje hospodářského růstu</vt:lpstr>
      <vt:lpstr>Zdroje růstu a technologická změna</vt:lpstr>
      <vt:lpstr> Měření hospodářského růstu</vt:lpstr>
      <vt:lpstr>Měření hospodářského růstu</vt:lpstr>
      <vt:lpstr>Nominální a reálný domácí produkt </vt:lpstr>
      <vt:lpstr>Ukazatel produktu na jednoho obyvatele</vt:lpstr>
      <vt:lpstr>Modely hospodářského růstu </vt:lpstr>
      <vt:lpstr>Modely hospodářského růstu</vt:lpstr>
      <vt:lpstr>Klasický model </vt:lpstr>
      <vt:lpstr>Neoklasický model </vt:lpstr>
      <vt:lpstr>Keynesiánské modely</vt:lpstr>
      <vt:lpstr>Škola mezí růstu</vt:lpstr>
      <vt:lpstr> Teorie endogenního růstu</vt:lpstr>
      <vt:lpstr> Post-Keynesovský přístup</vt:lpstr>
      <vt:lpstr> Udržitelný rozvoj a globální problémy hospodářského růstu </vt:lpstr>
      <vt:lpstr>Udržitelný rozvoj a globální problémy hospodářského růstu</vt:lpstr>
      <vt:lpstr>Udržitelný rozvoj a globální problémy hospodářského růstu</vt:lpstr>
      <vt:lpstr>Bariéry ekonomického růstu </vt:lpstr>
      <vt:lpstr>Bariéry ekonomického růstu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Ekonomický růst a jeho zdroje</dc:title>
  <dc:creator>Halaskova Martina</dc:creator>
  <cp:lastModifiedBy>Halaskova Martina</cp:lastModifiedBy>
  <cp:revision>10</cp:revision>
  <dcterms:created xsi:type="dcterms:W3CDTF">2024-09-30T17:52:47Z</dcterms:created>
  <dcterms:modified xsi:type="dcterms:W3CDTF">2024-09-30T20:43:01Z</dcterms:modified>
</cp:coreProperties>
</file>