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71" r:id="rId16"/>
    <p:sldId id="273" r:id="rId17"/>
    <p:sldId id="274" r:id="rId18"/>
    <p:sldId id="275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prezEntace</a:t>
            </a:r>
            <a:r>
              <a:rPr lang="cs-CZ" sz="2800" dirty="0"/>
              <a:t> 9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83814-DA68-5ACD-0B68-23B7A3432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2207D-7333-E90D-F991-C4C408999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hotovostních plateb je důležité respektovat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hotovostní platby.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Tato částka je stanovena na 270 000 Kč v rámci jednoho poskytovatele platby stejnému příjemci platby ve stejný kalendářní den.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č. 254/2004 Sb., o omezení hotovostních plateb.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162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19063-ED64-E4B8-48F8-DC75F10D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6BB05-5C7F-03FE-7494-F7596EEDA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Ceninami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rozumí šeky, stravenky, kolky a poštovní známky.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 cenin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projeví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zvýšením stavu tohoto aktiva na účtu pro ceniny na straně MD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dochází-li k 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výdeji cenin do spotřeby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snižuje se zůstatek účtu pro ceniny na straně 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vzniká zpravidla náklad v 5. účtové třídě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Konkrétní nákladový druh závisí na typu vydávané ceniny.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Zaúčtování inventarizačních rozdílů u cenin je shodné jako u pokladny.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8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F12FDF-A26D-03FE-CF5A-0ED83E8E0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účty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499AD-F494-E259-5849-12825FEBB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Peněžní prostředky na účtech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účtují prostřednictvím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skupiny 22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těchto účtech se účtuje na základě výpisu z bankovního účtu.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stavu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hotovosti u bankovního účtu se zaúčtuje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straně MD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tohoto účtu,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souvztažně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dochází zpravidla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 snížení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pohledávky na straně D.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Budou-li peníze na bankovním účtu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ubývat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zaúčtuje se tento výdaj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straně D bankovního účtu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 straně MD dochází tímto krokem obvykle ke snížení stavu závazku.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Nelze účtovat např. na základě příkazu k úhradě.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78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CC091-761C-9AA8-88A1-8EF1EAC5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účty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F7CECEE-4EA3-0B07-FC2C-3302D2774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000" y="2343521"/>
            <a:ext cx="7521319" cy="2170957"/>
          </a:xfrm>
        </p:spPr>
      </p:pic>
    </p:spTree>
    <p:extLst>
      <p:ext uri="{BB962C8B-B14F-4D97-AF65-F5344CB8AC3E}">
        <p14:creationId xmlns:p14="http://schemas.microsoft.com/office/powerpoint/2010/main" val="1089883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BA447-42A9-74E6-ABB9-8BFA5CFD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účty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84529-79CB-21EC-6D45-2F4B70BAD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jednotce v souvislosti s bankovními účty vznikají další náklady.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např. o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poplatky za vedení účtu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se zachytí jako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náklad v účtové skupině 56.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Vyplácí-li banka účetní jednotce úroky z vkladu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bankovním účtu, je daná částka naopak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finančním výnosem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se zachycuje pomocí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skupiny 66 – Finanční výnosy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8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1D2587-15E7-8065-C92C-C382D6AA1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na cestě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48A43-0F6E-083F-6DE4-A3D1164A5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okamžikem, kdy účetní jednotka vystaví pokladní doklad a obdrží bankovní výpis, nastává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časový nesoulad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Jelikož je podkladem pro účtování na účtu peněžních prostředků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bankovní výpis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účtu pokladna pokladní doklad, je zapotřebí tento časový nesoulad vyrovnat.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tomuto účelu se používá účet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Peníze na cestě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934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8C60E-8BC2-92DF-CB24-45EB886B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na cestě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C9A97-7715-254B-D446-77D12731D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okamžiku, kdy pověřená osoba z účetní jednotky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vybere peníze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chce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dát do pokladny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nemá ihned k dispozici bankovní výpis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zaúčtuje zvýšení stavu finanční hotovosti v pokladně na straně MD na základě příjmového pokladního dokladu (PPD) oproti účtu pro peníze na cestě na straně D.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Vyrovnání zůstatku účtu pro peníze na cestě bude provedeno až v okamžiku, když účetní jednotka obdrží výpis z účtu (VBÚ).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93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CB690-1A65-C49D-415B-10E3CD3B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na cestě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32E4A39-8597-6F47-38EE-CC68020C3E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797" y="2464343"/>
            <a:ext cx="6890406" cy="1929313"/>
          </a:xfrm>
        </p:spPr>
      </p:pic>
    </p:spTree>
    <p:extLst>
      <p:ext uri="{BB962C8B-B14F-4D97-AF65-F5344CB8AC3E}">
        <p14:creationId xmlns:p14="http://schemas.microsoft.com/office/powerpoint/2010/main" val="1523765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F4DDA-92B8-BE85-EAC9-D4E2BC18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na cestě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C4810-0F7D-E8F5-BFAB-E13347572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Následující obrázek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zachycuje opačnou situaci –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dochází k výběru peněz z pokladny (na základě výdajového pokladního dokladu – VPD), které jsou uloženy u banky na účet.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okamžiku, než obdrží účetní jednotka výpis z účtu, nelze použít účet pro účtování peněžních prostředků na účtech.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byla zajištěna podvojnost účetních operací, použije se i v tomto případě účet pro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peníze na cestě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96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44C7E-AAB5-9351-4861-4675993D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Peníze na cestě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41F847-9751-ACCE-0878-5FADAE0FE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pro peníze na cestě se používá také, dochází-li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převodům mezi dvěma bankovními účty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nebo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poskytnutí bankovního úvěru a jeho splátkách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3AA7A0-BA74-4AD4-B278-D6B0815BF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214" y="2118049"/>
            <a:ext cx="6386916" cy="177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7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Finanční aktiva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38680-60A7-6F3D-F779-7A949F40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Krátkodobé úvěry a finanční výpomoci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FE10B-BEF7-C50E-1F69-60B9B0715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cizích krátkodobých zdrojích financování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účtuje v účtových skupinách 23 a 24.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Krátkodobé úvěry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splatností do 1 roku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úvěrovým institucím se zachycují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účtové skupině 23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Je-li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splatnost úvěru delší než 1 rok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použije se k zachycení tohoto úvěru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 ze 4. účtové třídy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čerpání úvěru vznikají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spojené s úrokovou platbou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se zachytí jako finanční náklad na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účtu 562 – Úroky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500"/>
              </a:spcAft>
              <a:tabLst>
                <a:tab pos="269875" algn="l"/>
              </a:tabLs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Účtová skupina 46 – Dlouhodobé závazky k úvěrovým institucím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019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263D6-38B3-BA83-149C-BDB8BE02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Krátkodobé úvěry a finanční výpomoci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19A23-B4FE-A4D3-BC21-CF2D1604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Obdrží-li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jednotka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úvěr,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dochází ke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závazku vůči instituci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která úvěr poskytla, na straně D.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Opačným způsobem se zaúčtuje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splátka tohoto závazku – na straně MD účtu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je závazek k titulu úvěru evidován.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Souvztažně se k tomuto zachycení používají účty pro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peníze na cestě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neboť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bankovní výpis dokládající přítok nebo odtok peněz nemusí být v okamžiku obdržení úvěrového výpisu ihned k dispozici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507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44A84-759F-DFFF-08C0-5646DF406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2DCCD-C15D-75D8-396C-B96C4CD63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	Charakterizuje strukturu účtů ve 2. účtové třídě.</a:t>
            </a:r>
          </a:p>
          <a:p>
            <a:r>
              <a:rPr lang="cs-CZ" b="1" dirty="0"/>
              <a:t>2.	Vysvětlete význam pokladní knihy.</a:t>
            </a:r>
          </a:p>
          <a:p>
            <a:r>
              <a:rPr lang="cs-CZ" b="1" dirty="0"/>
              <a:t>3.	Jaké inventarizační rozdíly mohou vznikat v pokladně? </a:t>
            </a:r>
          </a:p>
          <a:p>
            <a:r>
              <a:rPr lang="cs-CZ" b="1" dirty="0"/>
              <a:t>4.	Vysvětlete význam účtu peníze na cestě.</a:t>
            </a:r>
          </a:p>
          <a:p>
            <a:r>
              <a:rPr lang="cs-CZ" b="1" dirty="0"/>
              <a:t>5.	Jaké náklady vznikají účetní jednotce v souvislosti s používáním 	bankovního účtu? Jak budou tyto náklady účetně zachyceny?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682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E265A-185B-E534-495D-56729092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219F07-C1E9-3666-485A-C4A974D43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1.	Pokladem pro účtování na bankovním účtu je:</a:t>
            </a:r>
          </a:p>
          <a:p>
            <a:pPr marL="0" indent="0">
              <a:buNone/>
            </a:pPr>
            <a:r>
              <a:rPr lang="cs-CZ" dirty="0"/>
              <a:t>	a)	výpis z bankovního účtu</a:t>
            </a:r>
          </a:p>
          <a:p>
            <a:pPr marL="0" indent="0">
              <a:buNone/>
            </a:pPr>
            <a:r>
              <a:rPr lang="cs-CZ" dirty="0"/>
              <a:t>	b)	příjmový pokladní doklad</a:t>
            </a:r>
          </a:p>
          <a:p>
            <a:pPr marL="0" indent="0">
              <a:buNone/>
            </a:pPr>
            <a:r>
              <a:rPr lang="cs-CZ" dirty="0"/>
              <a:t>	c)	výdajový pokladní doklad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2.	Přebytek peněz v pokladně je pro účetní jednotku:</a:t>
            </a:r>
          </a:p>
          <a:p>
            <a:pPr marL="0" indent="0">
              <a:buNone/>
            </a:pPr>
            <a:r>
              <a:rPr lang="cs-CZ" dirty="0"/>
              <a:t>	a)	výnosem </a:t>
            </a:r>
          </a:p>
          <a:p>
            <a:pPr marL="0" indent="0">
              <a:buNone/>
            </a:pPr>
            <a:r>
              <a:rPr lang="cs-CZ" dirty="0"/>
              <a:t>	b)	nákladem </a:t>
            </a:r>
          </a:p>
          <a:p>
            <a:pPr marL="0" indent="0">
              <a:buNone/>
            </a:pPr>
            <a:r>
              <a:rPr lang="cs-CZ" dirty="0"/>
              <a:t>	c)	snížením aktiva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388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F17B4-8367-4BAF-FD25-5DA8F194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- odpověď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634DA-C4E6-5F44-ADE1-5F0A4ED0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a</a:t>
            </a:r>
          </a:p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296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67889-3B0F-0FC2-9F29-7ABDDBD28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E39BB33-2678-DBB5-1C3D-DF155C2108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837" y="2127380"/>
            <a:ext cx="7792456" cy="2919546"/>
          </a:xfrm>
        </p:spPr>
      </p:pic>
    </p:spTree>
    <p:extLst>
      <p:ext uri="{BB962C8B-B14F-4D97-AF65-F5344CB8AC3E}">
        <p14:creationId xmlns:p14="http://schemas.microsoft.com/office/powerpoint/2010/main" val="1650232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BD061-CA1F-264C-A593-ABA6870F7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2F120-4AC4-E44E-1BCF-C42F71F7F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87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BB1A7-8790-23E7-98E3-2AAE730D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2. účtové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50724-7FC3-5155-18F7-5558BEA9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druhé účtové třídě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účtuje účetní jednotka o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krátkodobém finančním majetku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o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krátkodobých finančních zdrojích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Nachází se zde účty </a:t>
            </a: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 i pasivní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 účty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nachází v účtových skupinách: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– Peněžní prostředky v pokladně,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 – Peněžní prostředky na účtech,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– Krátkodobé cenné papíry.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72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61CE1-54A5-AEF2-579C-536AA828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2. účtové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73D6A7-DA0F-73DE-E05A-0930B7D8A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Pasivní účty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v účtových skupinách: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– Krátkodobé úvěry,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– Krátkodobé finanční výpomoci,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76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771FC-E677-056A-4681-84E1F2EAB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2. účtové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04814-8A66-C1A0-8D1B-4AC03A6D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Specifické postavení má účtová skupina 26 –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Peníze na cestě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 vyjádření dočasného snížení hodnoty aktiva slouží účty v účtové skupině 29 –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Opravné položky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 krátkodobému finančnímu majetku.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výkazu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rozvahy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konečný stavy aktivních účtů vykazují pod položkou C.III Krátkodobý finanční majetek a C.IV Peněžní prostředky. Zůstatky pasivních účtů pod označením C.II.2 Dluhy k úvěrovým institucím, příp. C.II.8.2. Krátkodobé finanční výpomoci.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3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0D6B9-E513-753E-03FD-7843D3BF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F4114A-48C8-E9F0-913F-27F47E5FE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Souhrnná rozvahová položka peněžní prostředky v pokladně obsahuje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peníze v pokladně a ceniny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příp. také peníze na cestě, které se vztahují k této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pokladně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Aby bylo možné účtovat o pohybu pokladní hotovosti, je zapotřebí mít k dispozici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pokladní doklad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Budou-li peníze účetní jednotce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přibývat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použije se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příjmový pokladní doklad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 případě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výdeje peněz z pokladny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vystaví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výdajový pokladní doklad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Celkový přehled o pohybech v pokladně poskytuje pokladní kniha.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607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44DC4-2F44-C375-30DE-2D44D5D7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D0B6C41-DE09-DDE4-557D-F51CC64F4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8561" y="2388637"/>
            <a:ext cx="7013512" cy="1875407"/>
          </a:xfrm>
        </p:spPr>
      </p:pic>
    </p:spTree>
    <p:extLst>
      <p:ext uri="{BB962C8B-B14F-4D97-AF65-F5344CB8AC3E}">
        <p14:creationId xmlns:p14="http://schemas.microsoft.com/office/powerpoint/2010/main" val="177146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9F97F-A381-5294-F051-4AE354D1E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E5BC99-9D87-F200-2E11-371AC9FE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Přírůstky peněz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pokladně se účtují na stranu </a:t>
            </a:r>
            <a:r>
              <a:rPr lang="cs-CZ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 účtu 211 – Pokladna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straně D může být např. výnosový účet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účtové skupiny 60 – Tržby za vlastní výkony a zboží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příp. účet pohledávky, dochází-li k její úhradě.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Úbytky peněz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pokladně se zachytí na straně </a:t>
            </a:r>
            <a:r>
              <a:rPr lang="cs-CZ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účtu 211 – Pokladna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současným vznikem nákladu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účtové třídě 5,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snížením závazků nebo účtu pro pořízení aktiva (jak dlouhodobého, tak oběžného).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10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40F2E-FEB3-42A3-17F7-A3673211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Pokladna a ceniny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EDDAE-3B07-CD5F-6D36-4DFE54515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jednotka je povinna provést inventuru v pokladně a vypořádat případně vzniklý inventarizační rozdíl.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Je-li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skutečný stav nižší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než stav účetní vzniká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schodek,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který se zachytí jako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 účtové skupině 56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Bude-li naopak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skutečný stav převyšovat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konečný stav zjištěný z pokladní knihy, vzniká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přebytek,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který se zaúčtuje jako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výnos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 účtové skupině 66).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pokladny v české měně může mít účetní jednotka také valutovou pokladnu.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6920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38</TotalTime>
  <Words>1273</Words>
  <Application>Microsoft Office PowerPoint</Application>
  <PresentationFormat>Předvádění na obrazovce (4:3)</PresentationFormat>
  <Paragraphs>105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Motiv Office</vt:lpstr>
      <vt:lpstr>Finanční účetnictví 1     prezEntace 9 </vt:lpstr>
      <vt:lpstr>Téma</vt:lpstr>
      <vt:lpstr>Charakteristika 2. účtové třídy</vt:lpstr>
      <vt:lpstr>Charakteristika 2. účtové třídy</vt:lpstr>
      <vt:lpstr>Charakteristika 2. účtové třídy</vt:lpstr>
      <vt:lpstr>Pokladna a ceniny</vt:lpstr>
      <vt:lpstr>Pokladna a ceniny</vt:lpstr>
      <vt:lpstr>Pokladna a ceniny</vt:lpstr>
      <vt:lpstr>Pokladna a ceniny</vt:lpstr>
      <vt:lpstr>Pokladna a ceniny</vt:lpstr>
      <vt:lpstr>Pokladna a ceniny</vt:lpstr>
      <vt:lpstr>Bankovní účty</vt:lpstr>
      <vt:lpstr>Bankovní účty</vt:lpstr>
      <vt:lpstr>Bankovní účty</vt:lpstr>
      <vt:lpstr>Peníze na cestě</vt:lpstr>
      <vt:lpstr>Peníze na cestě</vt:lpstr>
      <vt:lpstr>Peníze na cestě</vt:lpstr>
      <vt:lpstr>Peníze na cestě</vt:lpstr>
      <vt:lpstr>Peníze na cestě</vt:lpstr>
      <vt:lpstr>Krátkodobé úvěry a finanční výpomoci</vt:lpstr>
      <vt:lpstr>Krátkodobé úvěry a finanční výpomoci</vt:lpstr>
      <vt:lpstr>Otázky k zopakování</vt:lpstr>
      <vt:lpstr>Testové otázky</vt:lpstr>
      <vt:lpstr>Testové otázky - odpověď</vt:lpstr>
      <vt:lpstr>Případová studie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Miroslava Čechová Závadská</dc:creator>
  <cp:lastModifiedBy>Miroslava Čechová Závadská</cp:lastModifiedBy>
  <cp:revision>1</cp:revision>
  <dcterms:created xsi:type="dcterms:W3CDTF">2024-10-11T09:14:49Z</dcterms:created>
  <dcterms:modified xsi:type="dcterms:W3CDTF">2024-10-11T09:53:38Z</dcterms:modified>
</cp:coreProperties>
</file>