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95D9FE0A-13F1-4A4B-B0AC-45ABDD98268C}"/>
    <pc:docChg chg="custSel addSld delSld modSld">
      <pc:chgData name="Miroslava Čechová Závadská" userId="acc6b33ca4c8e38a" providerId="LiveId" clId="{95D9FE0A-13F1-4A4B-B0AC-45ABDD98268C}" dt="2024-10-11T08:34:24.216" v="338" actId="20577"/>
      <pc:docMkLst>
        <pc:docMk/>
      </pc:docMkLst>
      <pc:sldChg chg="del">
        <pc:chgData name="Miroslava Čechová Závadská" userId="acc6b33ca4c8e38a" providerId="LiveId" clId="{95D9FE0A-13F1-4A4B-B0AC-45ABDD98268C}" dt="2024-10-11T08:16:08.167" v="22" actId="2696"/>
        <pc:sldMkLst>
          <pc:docMk/>
          <pc:sldMk cId="0" sldId="256"/>
        </pc:sldMkLst>
      </pc:sldChg>
      <pc:sldChg chg="modSp mod">
        <pc:chgData name="Miroslava Čechová Závadská" userId="acc6b33ca4c8e38a" providerId="LiveId" clId="{95D9FE0A-13F1-4A4B-B0AC-45ABDD98268C}" dt="2024-10-11T08:16:02.260" v="21" actId="20577"/>
        <pc:sldMkLst>
          <pc:docMk/>
          <pc:sldMk cId="4071529677" sldId="257"/>
        </pc:sldMkLst>
        <pc:spChg chg="mod">
          <ac:chgData name="Miroslava Čechová Závadská" userId="acc6b33ca4c8e38a" providerId="LiveId" clId="{95D9FE0A-13F1-4A4B-B0AC-45ABDD98268C}" dt="2024-10-11T08:10:08.657" v="3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95D9FE0A-13F1-4A4B-B0AC-45ABDD98268C}" dt="2024-10-11T08:16:02.260" v="21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new del">
        <pc:chgData name="Miroslava Čechová Závadská" userId="acc6b33ca4c8e38a" providerId="LiveId" clId="{95D9FE0A-13F1-4A4B-B0AC-45ABDD98268C}" dt="2024-10-11T08:15:46.609" v="19" actId="2696"/>
        <pc:sldMkLst>
          <pc:docMk/>
          <pc:sldMk cId="1694396510" sldId="259"/>
        </pc:sldMkLst>
      </pc:sldChg>
      <pc:sldChg chg="modSp mod">
        <pc:chgData name="Miroslava Čechová Závadská" userId="acc6b33ca4c8e38a" providerId="LiveId" clId="{95D9FE0A-13F1-4A4B-B0AC-45ABDD98268C}" dt="2024-10-11T08:16:24.667" v="25" actId="2710"/>
        <pc:sldMkLst>
          <pc:docMk/>
          <pc:sldMk cId="0" sldId="260"/>
        </pc:sldMkLst>
        <pc:spChg chg="mod">
          <ac:chgData name="Miroslava Čechová Závadská" userId="acc6b33ca4c8e38a" providerId="LiveId" clId="{95D9FE0A-13F1-4A4B-B0AC-45ABDD98268C}" dt="2024-10-11T08:16:24.667" v="25" actId="2710"/>
          <ac:spMkLst>
            <pc:docMk/>
            <pc:sldMk cId="0" sldId="260"/>
            <ac:spMk id="3075" creationId="{56D49272-47DF-1792-3200-B2A54CAD7528}"/>
          </ac:spMkLst>
        </pc:spChg>
      </pc:sldChg>
      <pc:sldChg chg="modSp mod">
        <pc:chgData name="Miroslava Čechová Závadská" userId="acc6b33ca4c8e38a" providerId="LiveId" clId="{95D9FE0A-13F1-4A4B-B0AC-45ABDD98268C}" dt="2024-10-11T08:18:02.716" v="70" actId="20577"/>
        <pc:sldMkLst>
          <pc:docMk/>
          <pc:sldMk cId="0" sldId="261"/>
        </pc:sldMkLst>
        <pc:spChg chg="mod">
          <ac:chgData name="Miroslava Čechová Závadská" userId="acc6b33ca4c8e38a" providerId="LiveId" clId="{95D9FE0A-13F1-4A4B-B0AC-45ABDD98268C}" dt="2024-10-11T08:18:02.716" v="70" actId="20577"/>
          <ac:spMkLst>
            <pc:docMk/>
            <pc:sldMk cId="0" sldId="261"/>
            <ac:spMk id="4099" creationId="{9687A76D-E73C-6C60-D921-C8B5BD738AB1}"/>
          </ac:spMkLst>
        </pc:spChg>
      </pc:sldChg>
      <pc:sldChg chg="modSp mod">
        <pc:chgData name="Miroslava Čechová Závadská" userId="acc6b33ca4c8e38a" providerId="LiveId" clId="{95D9FE0A-13F1-4A4B-B0AC-45ABDD98268C}" dt="2024-10-11T08:21:58.813" v="196" actId="20577"/>
        <pc:sldMkLst>
          <pc:docMk/>
          <pc:sldMk cId="0" sldId="262"/>
        </pc:sldMkLst>
        <pc:spChg chg="mod">
          <ac:chgData name="Miroslava Čechová Závadská" userId="acc6b33ca4c8e38a" providerId="LiveId" clId="{95D9FE0A-13F1-4A4B-B0AC-45ABDD98268C}" dt="2024-10-11T08:21:58.813" v="196" actId="20577"/>
          <ac:spMkLst>
            <pc:docMk/>
            <pc:sldMk cId="0" sldId="262"/>
            <ac:spMk id="5123" creationId="{F271663F-B325-8368-90BE-9595C2D334CC}"/>
          </ac:spMkLst>
        </pc:spChg>
      </pc:sldChg>
      <pc:sldChg chg="modSp mod">
        <pc:chgData name="Miroslava Čechová Závadská" userId="acc6b33ca4c8e38a" providerId="LiveId" clId="{95D9FE0A-13F1-4A4B-B0AC-45ABDD98268C}" dt="2024-10-11T08:22:42.043" v="202" actId="207"/>
        <pc:sldMkLst>
          <pc:docMk/>
          <pc:sldMk cId="0" sldId="263"/>
        </pc:sldMkLst>
        <pc:spChg chg="mod">
          <ac:chgData name="Miroslava Čechová Závadská" userId="acc6b33ca4c8e38a" providerId="LiveId" clId="{95D9FE0A-13F1-4A4B-B0AC-45ABDD98268C}" dt="2024-10-11T08:22:42.043" v="202" actId="207"/>
          <ac:spMkLst>
            <pc:docMk/>
            <pc:sldMk cId="0" sldId="263"/>
            <ac:spMk id="6147" creationId="{3938BB03-FA46-3AB0-8E76-C2FA43DEECA0}"/>
          </ac:spMkLst>
        </pc:spChg>
      </pc:sldChg>
      <pc:sldChg chg="modSp mod">
        <pc:chgData name="Miroslava Čechová Závadská" userId="acc6b33ca4c8e38a" providerId="LiveId" clId="{95D9FE0A-13F1-4A4B-B0AC-45ABDD98268C}" dt="2024-10-11T08:23:33.890" v="212" actId="255"/>
        <pc:sldMkLst>
          <pc:docMk/>
          <pc:sldMk cId="0" sldId="264"/>
        </pc:sldMkLst>
        <pc:spChg chg="mod">
          <ac:chgData name="Miroslava Čechová Závadská" userId="acc6b33ca4c8e38a" providerId="LiveId" clId="{95D9FE0A-13F1-4A4B-B0AC-45ABDD98268C}" dt="2024-10-11T08:23:33.890" v="212" actId="255"/>
          <ac:spMkLst>
            <pc:docMk/>
            <pc:sldMk cId="0" sldId="264"/>
            <ac:spMk id="7171" creationId="{6A7EDC62-7CB4-1EE8-09BE-FA36611696B8}"/>
          </ac:spMkLst>
        </pc:spChg>
      </pc:sldChg>
      <pc:sldChg chg="modSp mod">
        <pc:chgData name="Miroslava Čechová Závadská" userId="acc6b33ca4c8e38a" providerId="LiveId" clId="{95D9FE0A-13F1-4A4B-B0AC-45ABDD98268C}" dt="2024-10-11T08:24:31.225" v="216" actId="255"/>
        <pc:sldMkLst>
          <pc:docMk/>
          <pc:sldMk cId="0" sldId="265"/>
        </pc:sldMkLst>
        <pc:spChg chg="mod">
          <ac:chgData name="Miroslava Čechová Závadská" userId="acc6b33ca4c8e38a" providerId="LiveId" clId="{95D9FE0A-13F1-4A4B-B0AC-45ABDD98268C}" dt="2024-10-11T08:24:31.225" v="216" actId="255"/>
          <ac:spMkLst>
            <pc:docMk/>
            <pc:sldMk cId="0" sldId="265"/>
            <ac:spMk id="8195" creationId="{1CC78449-9931-5F2A-47C5-B38FF93C6CB9}"/>
          </ac:spMkLst>
        </pc:spChg>
      </pc:sldChg>
      <pc:sldChg chg="modSp mod">
        <pc:chgData name="Miroslava Čechová Závadská" userId="acc6b33ca4c8e38a" providerId="LiveId" clId="{95D9FE0A-13F1-4A4B-B0AC-45ABDD98268C}" dt="2024-10-11T08:25:11.638" v="220" actId="2710"/>
        <pc:sldMkLst>
          <pc:docMk/>
          <pc:sldMk cId="0" sldId="266"/>
        </pc:sldMkLst>
        <pc:spChg chg="mod">
          <ac:chgData name="Miroslava Čechová Závadská" userId="acc6b33ca4c8e38a" providerId="LiveId" clId="{95D9FE0A-13F1-4A4B-B0AC-45ABDD98268C}" dt="2024-10-11T08:25:11.638" v="220" actId="2710"/>
          <ac:spMkLst>
            <pc:docMk/>
            <pc:sldMk cId="0" sldId="266"/>
            <ac:spMk id="9219" creationId="{F5D473CF-5436-6BBE-85A5-83E4DEC1C4B2}"/>
          </ac:spMkLst>
        </pc:spChg>
      </pc:sldChg>
      <pc:sldChg chg="modSp mod">
        <pc:chgData name="Miroslava Čechová Závadská" userId="acc6b33ca4c8e38a" providerId="LiveId" clId="{95D9FE0A-13F1-4A4B-B0AC-45ABDD98268C}" dt="2024-10-11T08:27:20.742" v="259" actId="255"/>
        <pc:sldMkLst>
          <pc:docMk/>
          <pc:sldMk cId="0" sldId="267"/>
        </pc:sldMkLst>
        <pc:spChg chg="mod">
          <ac:chgData name="Miroslava Čechová Závadská" userId="acc6b33ca4c8e38a" providerId="LiveId" clId="{95D9FE0A-13F1-4A4B-B0AC-45ABDD98268C}" dt="2024-10-11T08:27:20.742" v="259" actId="255"/>
          <ac:spMkLst>
            <pc:docMk/>
            <pc:sldMk cId="0" sldId="267"/>
            <ac:spMk id="10243" creationId="{5F8BE0D2-FAB9-5BC6-5ED5-AC5714F906E0}"/>
          </ac:spMkLst>
        </pc:spChg>
      </pc:sldChg>
      <pc:sldChg chg="addSp modSp mod">
        <pc:chgData name="Miroslava Čechová Závadská" userId="acc6b33ca4c8e38a" providerId="LiveId" clId="{95D9FE0A-13F1-4A4B-B0AC-45ABDD98268C}" dt="2024-10-11T08:31:41.901" v="325" actId="255"/>
        <pc:sldMkLst>
          <pc:docMk/>
          <pc:sldMk cId="0" sldId="268"/>
        </pc:sldMkLst>
        <pc:spChg chg="add mod">
          <ac:chgData name="Miroslava Čechová Závadská" userId="acc6b33ca4c8e38a" providerId="LiveId" clId="{95D9FE0A-13F1-4A4B-B0AC-45ABDD98268C}" dt="2024-10-11T08:30:30.418" v="298" actId="1076"/>
          <ac:spMkLst>
            <pc:docMk/>
            <pc:sldMk cId="0" sldId="268"/>
            <ac:spMk id="2" creationId="{F4B0E9E6-7BB7-768C-9981-D54A0F406EEE}"/>
          </ac:spMkLst>
        </pc:spChg>
        <pc:spChg chg="add mod">
          <ac:chgData name="Miroslava Čechová Závadská" userId="acc6b33ca4c8e38a" providerId="LiveId" clId="{95D9FE0A-13F1-4A4B-B0AC-45ABDD98268C}" dt="2024-10-11T08:30:21.006" v="297" actId="1076"/>
          <ac:spMkLst>
            <pc:docMk/>
            <pc:sldMk cId="0" sldId="268"/>
            <ac:spMk id="3" creationId="{4080099A-A47C-65EA-607D-0FF0B9A8FE19}"/>
          </ac:spMkLst>
        </pc:spChg>
        <pc:spChg chg="add mod">
          <ac:chgData name="Miroslava Čechová Závadská" userId="acc6b33ca4c8e38a" providerId="LiveId" clId="{95D9FE0A-13F1-4A4B-B0AC-45ABDD98268C}" dt="2024-10-11T08:31:14.820" v="305" actId="20577"/>
          <ac:spMkLst>
            <pc:docMk/>
            <pc:sldMk cId="0" sldId="268"/>
            <ac:spMk id="4" creationId="{DA6072AE-2E76-1815-C512-E080F4305DF7}"/>
          </ac:spMkLst>
        </pc:spChg>
        <pc:spChg chg="add mod">
          <ac:chgData name="Miroslava Čechová Závadská" userId="acc6b33ca4c8e38a" providerId="LiveId" clId="{95D9FE0A-13F1-4A4B-B0AC-45ABDD98268C}" dt="2024-10-11T08:31:41.901" v="325" actId="255"/>
          <ac:spMkLst>
            <pc:docMk/>
            <pc:sldMk cId="0" sldId="268"/>
            <ac:spMk id="5" creationId="{335E210A-D406-EB0D-CBA6-982ED50A51D0}"/>
          </ac:spMkLst>
        </pc:spChg>
        <pc:picChg chg="mod">
          <ac:chgData name="Miroslava Čechová Závadská" userId="acc6b33ca4c8e38a" providerId="LiveId" clId="{95D9FE0A-13F1-4A4B-B0AC-45ABDD98268C}" dt="2024-10-11T08:30:15.209" v="296" actId="1076"/>
          <ac:picMkLst>
            <pc:docMk/>
            <pc:sldMk cId="0" sldId="268"/>
            <ac:picMk id="11267" creationId="{CBD5677C-59FB-3323-FB99-54914D6E5853}"/>
          </ac:picMkLst>
        </pc:picChg>
      </pc:sldChg>
      <pc:sldChg chg="modSp mod">
        <pc:chgData name="Miroslava Čechová Závadská" userId="acc6b33ca4c8e38a" providerId="LiveId" clId="{95D9FE0A-13F1-4A4B-B0AC-45ABDD98268C}" dt="2024-10-11T08:32:15.629" v="330" actId="255"/>
        <pc:sldMkLst>
          <pc:docMk/>
          <pc:sldMk cId="0" sldId="269"/>
        </pc:sldMkLst>
        <pc:spChg chg="mod">
          <ac:chgData name="Miroslava Čechová Závadská" userId="acc6b33ca4c8e38a" providerId="LiveId" clId="{95D9FE0A-13F1-4A4B-B0AC-45ABDD98268C}" dt="2024-10-11T08:32:15.629" v="330" actId="255"/>
          <ac:spMkLst>
            <pc:docMk/>
            <pc:sldMk cId="0" sldId="269"/>
            <ac:spMk id="12291" creationId="{38FE295D-61FF-C6C6-6792-2725F580956B}"/>
          </ac:spMkLst>
        </pc:spChg>
      </pc:sldChg>
      <pc:sldChg chg="modSp mod">
        <pc:chgData name="Miroslava Čechová Závadská" userId="acc6b33ca4c8e38a" providerId="LiveId" clId="{95D9FE0A-13F1-4A4B-B0AC-45ABDD98268C}" dt="2024-10-11T08:32:39.929" v="334" actId="20577"/>
        <pc:sldMkLst>
          <pc:docMk/>
          <pc:sldMk cId="0" sldId="270"/>
        </pc:sldMkLst>
        <pc:spChg chg="mod">
          <ac:chgData name="Miroslava Čechová Závadská" userId="acc6b33ca4c8e38a" providerId="LiveId" clId="{95D9FE0A-13F1-4A4B-B0AC-45ABDD98268C}" dt="2024-10-11T08:32:39.929" v="334" actId="20577"/>
          <ac:spMkLst>
            <pc:docMk/>
            <pc:sldMk cId="0" sldId="270"/>
            <ac:spMk id="13315" creationId="{4EC098E8-8180-170E-FAE9-0718BE090A88}"/>
          </ac:spMkLst>
        </pc:spChg>
      </pc:sldChg>
      <pc:sldChg chg="modSp mod">
        <pc:chgData name="Miroslava Čechová Závadská" userId="acc6b33ca4c8e38a" providerId="LiveId" clId="{95D9FE0A-13F1-4A4B-B0AC-45ABDD98268C}" dt="2024-10-11T08:34:24.216" v="338" actId="20577"/>
        <pc:sldMkLst>
          <pc:docMk/>
          <pc:sldMk cId="0" sldId="272"/>
        </pc:sldMkLst>
        <pc:spChg chg="mod">
          <ac:chgData name="Miroslava Čechová Závadská" userId="acc6b33ca4c8e38a" providerId="LiveId" clId="{95D9FE0A-13F1-4A4B-B0AC-45ABDD98268C}" dt="2024-10-11T08:34:24.216" v="338" actId="20577"/>
          <ac:spMkLst>
            <pc:docMk/>
            <pc:sldMk cId="0" sldId="272"/>
            <ac:spMk id="15363" creationId="{46035AB9-6F36-B1A7-201D-65C19DF2F8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prezEntace</a:t>
            </a:r>
            <a:r>
              <a:rPr lang="cs-CZ" sz="2800" dirty="0"/>
              <a:t> 7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7EDDF2-72C5-5818-EFDA-9F723930D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CF z financování</a:t>
            </a:r>
            <a:endParaRPr lang="en-US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F8BE0D2-FAB9-5BC6-5ED5-AC5714F906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Financování krátkodobého charakteru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/>
              <a:t>Krátkodobé úvěry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/>
              <a:t>Dary (zejména u NNO=neziskové nevládní organizace)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Financování dlouhodobého charakteru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/>
              <a:t>Emise VK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/>
              <a:t>Dluhové</a:t>
            </a:r>
          </a:p>
          <a:p>
            <a:pPr lvl="2">
              <a:lnSpc>
                <a:spcPct val="90000"/>
              </a:lnSpc>
            </a:pPr>
            <a:r>
              <a:rPr lang="cs-CZ" altLang="cs-CZ" sz="2000" b="1" dirty="0"/>
              <a:t>Emise dluhopisů</a:t>
            </a:r>
          </a:p>
          <a:p>
            <a:pPr lvl="2">
              <a:lnSpc>
                <a:spcPct val="90000"/>
              </a:lnSpc>
            </a:pPr>
            <a:r>
              <a:rPr lang="cs-CZ" altLang="cs-CZ" sz="2000" b="1" dirty="0"/>
              <a:t>Bankovní / nebankovní úvěr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 dirty="0"/>
              <a:t>Výplata dividend</a:t>
            </a:r>
            <a:endParaRPr lang="en-US" altLang="cs-CZ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36449BC-2B3C-CD60-C13E-3AF2ACA7F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Vztah Rozvaha – Výsledovka - CF</a:t>
            </a:r>
            <a:endParaRPr lang="en-US" altLang="cs-CZ" sz="4000"/>
          </a:p>
        </p:txBody>
      </p:sp>
      <p:pic>
        <p:nvPicPr>
          <p:cNvPr id="11267" name="Picture 7">
            <a:extLst>
              <a:ext uri="{FF2B5EF4-FFF2-40B4-BE49-F238E27FC236}">
                <a16:creationId xmlns:a16="http://schemas.microsoft.com/office/drawing/2014/main" id="{CBD5677C-59FB-3323-FB99-54914D6E58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61" y="2500467"/>
            <a:ext cx="8713787" cy="2774950"/>
          </a:xfrm>
          <a:noFill/>
        </p:spPr>
      </p:pic>
      <p:sp>
        <p:nvSpPr>
          <p:cNvPr id="11268" name="Line 8">
            <a:extLst>
              <a:ext uri="{FF2B5EF4-FFF2-40B4-BE49-F238E27FC236}">
                <a16:creationId xmlns:a16="http://schemas.microsoft.com/office/drawing/2014/main" id="{7DF67D84-EB76-D1D7-A913-E80451BF55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3573463"/>
            <a:ext cx="1655763" cy="431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9">
            <a:extLst>
              <a:ext uri="{FF2B5EF4-FFF2-40B4-BE49-F238E27FC236}">
                <a16:creationId xmlns:a16="http://schemas.microsoft.com/office/drawing/2014/main" id="{B29926C7-4A8B-405D-4305-277996ED5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2725" y="3213100"/>
            <a:ext cx="2087563" cy="792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0" name="Freeform 11">
            <a:extLst>
              <a:ext uri="{FF2B5EF4-FFF2-40B4-BE49-F238E27FC236}">
                <a16:creationId xmlns:a16="http://schemas.microsoft.com/office/drawing/2014/main" id="{F6D1964D-0B6E-ECAE-B16A-72CF41770BB3}"/>
              </a:ext>
            </a:extLst>
          </p:cNvPr>
          <p:cNvSpPr>
            <a:spLocks/>
          </p:cNvSpPr>
          <p:nvPr/>
        </p:nvSpPr>
        <p:spPr bwMode="auto">
          <a:xfrm>
            <a:off x="1835150" y="5300663"/>
            <a:ext cx="5472113" cy="949325"/>
          </a:xfrm>
          <a:custGeom>
            <a:avLst/>
            <a:gdLst>
              <a:gd name="T0" fmla="*/ 0 w 3946"/>
              <a:gd name="T1" fmla="*/ 73025 h 598"/>
              <a:gd name="T2" fmla="*/ 2767952 w 3946"/>
              <a:gd name="T3" fmla="*/ 936625 h 598"/>
              <a:gd name="T4" fmla="*/ 5472113 w 3946"/>
              <a:gd name="T5" fmla="*/ 0 h 5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46" h="598">
                <a:moveTo>
                  <a:pt x="0" y="46"/>
                </a:moveTo>
                <a:cubicBezTo>
                  <a:pt x="669" y="322"/>
                  <a:pt x="1338" y="598"/>
                  <a:pt x="1996" y="590"/>
                </a:cubicBezTo>
                <a:cubicBezTo>
                  <a:pt x="2654" y="582"/>
                  <a:pt x="3621" y="98"/>
                  <a:pt x="3946" y="0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4B0E9E6-7BB7-768C-9981-D54A0F406EEE}"/>
              </a:ext>
            </a:extLst>
          </p:cNvPr>
          <p:cNvSpPr txBox="1"/>
          <p:nvPr/>
        </p:nvSpPr>
        <p:spPr>
          <a:xfrm>
            <a:off x="4805265" y="2475221"/>
            <a:ext cx="111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=Rozvaha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80099A-A47C-65EA-607D-0FF0B9A8FE19}"/>
              </a:ext>
            </a:extLst>
          </p:cNvPr>
          <p:cNvSpPr txBox="1"/>
          <p:nvPr/>
        </p:nvSpPr>
        <p:spPr>
          <a:xfrm>
            <a:off x="7895254" y="3887942"/>
            <a:ext cx="10623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=</a:t>
            </a:r>
            <a:r>
              <a:rPr lang="cs-CZ" sz="1100" dirty="0"/>
              <a:t>Výkaz zisku a ztráty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A6072AE-2E76-1815-C512-E080F4305DF7}"/>
              </a:ext>
            </a:extLst>
          </p:cNvPr>
          <p:cNvSpPr txBox="1"/>
          <p:nvPr/>
        </p:nvSpPr>
        <p:spPr>
          <a:xfrm>
            <a:off x="4805265" y="3429000"/>
            <a:ext cx="85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= Zisk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35E210A-D406-EB0D-CBA6-982ED50A51D0}"/>
              </a:ext>
            </a:extLst>
          </p:cNvPr>
          <p:cNvSpPr txBox="1"/>
          <p:nvPr/>
        </p:nvSpPr>
        <p:spPr>
          <a:xfrm>
            <a:off x="3485535" y="3722914"/>
            <a:ext cx="9465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= </a:t>
            </a:r>
            <a:r>
              <a:rPr lang="cs-CZ" sz="1600" dirty="0"/>
              <a:t>Peněžní hotovost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D27C1F8-BE2A-183F-D191-7FEE7DB9C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Výkaz CF a metoda výpočtu</a:t>
            </a:r>
            <a:endParaRPr lang="en-US" altLang="cs-CZ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FE295D-61FF-C6C6-6792-2725F5809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2 metody výpočtu</a:t>
            </a:r>
          </a:p>
          <a:p>
            <a:pPr lvl="1"/>
            <a:r>
              <a:rPr lang="cs-CZ" altLang="cs-CZ" sz="2000" b="1" dirty="0"/>
              <a:t>Přímá - toková</a:t>
            </a:r>
          </a:p>
          <a:p>
            <a:pPr lvl="1"/>
            <a:r>
              <a:rPr lang="cs-CZ" altLang="cs-CZ" sz="2000" b="1" dirty="0"/>
              <a:t>Nepřímá – z rozvahových údajů</a:t>
            </a:r>
          </a:p>
          <a:p>
            <a:pPr lvl="1"/>
            <a:endParaRPr lang="cs-CZ" altLang="cs-CZ" b="1" dirty="0"/>
          </a:p>
          <a:p>
            <a:r>
              <a:rPr lang="cs-CZ" altLang="cs-CZ" sz="2800" b="1" dirty="0"/>
              <a:t>Ve vazbě na metodu je potom použit odpovídající výkaz CF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F01EAF2-E4A5-F8B3-3726-A031F0B65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Přímá metoda výpočtu CF</a:t>
            </a:r>
            <a:endParaRPr lang="en-US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EC098E8-8180-170E-FAE9-0718BE090A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Analýza účetních transakcí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Hotovostní transakce musí obsahovat údaj o kategorii CF (provoz, investice, financování)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Porovnává příjmy a výdaje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7C4D55C-BD88-1F7F-1CB1-90D1295C6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Přímá metoda – výkaz CF</a:t>
            </a:r>
            <a:endParaRPr lang="en-US" altLang="cs-CZ" sz="3600"/>
          </a:p>
        </p:txBody>
      </p:sp>
      <p:pic>
        <p:nvPicPr>
          <p:cNvPr id="14339" name="Picture 6">
            <a:extLst>
              <a:ext uri="{FF2B5EF4-FFF2-40B4-BE49-F238E27FC236}">
                <a16:creationId xmlns:a16="http://schemas.microsoft.com/office/drawing/2014/main" id="{99A0A436-7413-82D4-B2E8-D4F57E2D14B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268413"/>
            <a:ext cx="8137525" cy="5284787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72484C4-73F0-CDF7-7807-1D38CADA2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Nepřímá metoda výpočtu CF</a:t>
            </a:r>
            <a:endParaRPr lang="en-US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6035AB9-6F36-B1A7-201D-65C19DF2F8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Založena na bilanční rovnici (VK = A – Z) v dynamickém vyjádření</a:t>
            </a:r>
          </a:p>
          <a:p>
            <a:endParaRPr lang="cs-CZ" altLang="cs-CZ" sz="2800" b="1" dirty="0"/>
          </a:p>
          <a:p>
            <a:r>
              <a:rPr lang="el-GR" altLang="cs-CZ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Δ</a:t>
            </a:r>
            <a:r>
              <a:rPr lang="cs-CZ" altLang="cs-CZ" sz="2800" b="1" dirty="0"/>
              <a:t>VK = </a:t>
            </a:r>
            <a:r>
              <a:rPr lang="el-GR" altLang="cs-CZ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Δ</a:t>
            </a:r>
            <a:r>
              <a:rPr lang="cs-CZ" altLang="cs-CZ" sz="2800" b="1" dirty="0"/>
              <a:t>A – </a:t>
            </a:r>
            <a:r>
              <a:rPr lang="el-GR" altLang="cs-CZ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Δ</a:t>
            </a:r>
            <a:r>
              <a:rPr lang="cs-CZ" altLang="cs-CZ" sz="2800" b="1" dirty="0"/>
              <a:t>Z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Předpoklad hypotetických prodejů a nákupů, zadlužování a splácení</a:t>
            </a:r>
            <a:r>
              <a:rPr lang="cs-CZ" altLang="cs-CZ" dirty="0"/>
              <a:t>.</a:t>
            </a:r>
            <a:endParaRPr lang="en-US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5505DC0-8647-4142-E177-5BB8F5D94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pPr algn="r"/>
            <a:r>
              <a:rPr lang="cs-CZ" altLang="cs-CZ" sz="3200"/>
              <a:t>Nepřímá metoda výpočtu CF</a:t>
            </a:r>
            <a:endParaRPr lang="en-US" altLang="cs-CZ" sz="3200"/>
          </a:p>
        </p:txBody>
      </p:sp>
      <p:pic>
        <p:nvPicPr>
          <p:cNvPr id="16387" name="Picture 5">
            <a:extLst>
              <a:ext uri="{FF2B5EF4-FFF2-40B4-BE49-F238E27FC236}">
                <a16:creationId xmlns:a16="http://schemas.microsoft.com/office/drawing/2014/main" id="{50CAFA8C-DA79-377D-FDC9-F49B6D6C34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14550" y="692150"/>
            <a:ext cx="4618038" cy="6049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b="1" dirty="0"/>
          </a:p>
          <a:p>
            <a:r>
              <a:rPr lang="cs-CZ" sz="4400" b="1" dirty="0"/>
              <a:t> Cash </a:t>
            </a:r>
            <a:r>
              <a:rPr lang="cs-CZ" sz="4400" b="1" dirty="0" err="1"/>
              <a:t>Flow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D746556-92BC-08D1-87F2-F8A869D4F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přednášky</a:t>
            </a:r>
            <a:endParaRPr lang="en-US" alt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D49272-47DF-1792-3200-B2A54CAD75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altLang="cs-CZ" sz="2400" b="1" dirty="0"/>
              <a:t>Opakování základních pojmů</a:t>
            </a:r>
          </a:p>
          <a:p>
            <a:pPr>
              <a:lnSpc>
                <a:spcPct val="200000"/>
              </a:lnSpc>
            </a:pPr>
            <a:r>
              <a:rPr lang="cs-CZ" altLang="cs-CZ" sz="2400" b="1" dirty="0"/>
              <a:t>Vymezení problematiky Cash </a:t>
            </a:r>
            <a:r>
              <a:rPr lang="cs-CZ" altLang="cs-CZ" sz="2400" b="1" dirty="0" err="1"/>
              <a:t>Flow</a:t>
            </a:r>
            <a:endParaRPr lang="cs-CZ" altLang="cs-CZ" sz="2400" b="1" dirty="0"/>
          </a:p>
          <a:p>
            <a:pPr>
              <a:lnSpc>
                <a:spcPct val="200000"/>
              </a:lnSpc>
            </a:pPr>
            <a:r>
              <a:rPr lang="cs-CZ" altLang="cs-CZ" sz="2400" b="1" dirty="0"/>
              <a:t>Vztah Rozvaha – Výsledovka – Cash </a:t>
            </a:r>
            <a:r>
              <a:rPr lang="cs-CZ" altLang="cs-CZ" sz="2400" b="1" dirty="0" err="1"/>
              <a:t>Flow</a:t>
            </a:r>
            <a:endParaRPr lang="cs-CZ" altLang="cs-CZ" sz="2400" b="1" dirty="0"/>
          </a:p>
          <a:p>
            <a:pPr>
              <a:lnSpc>
                <a:spcPct val="200000"/>
              </a:lnSpc>
            </a:pPr>
            <a:r>
              <a:rPr lang="cs-CZ" altLang="cs-CZ" sz="2400" b="1" dirty="0"/>
              <a:t>Výkaz o peněžních tocích a metoda výpočtu</a:t>
            </a:r>
          </a:p>
          <a:p>
            <a:pPr>
              <a:lnSpc>
                <a:spcPct val="200000"/>
              </a:lnSpc>
            </a:pPr>
            <a:r>
              <a:rPr lang="cs-CZ" altLang="cs-CZ" sz="2400" b="1" dirty="0" err="1"/>
              <a:t>Enron</a:t>
            </a:r>
            <a:r>
              <a:rPr lang="cs-CZ" altLang="cs-CZ" sz="2400" b="1" dirty="0"/>
              <a:t> case study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4724A0D-7314-0FE0-3452-FF9B69256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Opakování základních pojmů</a:t>
            </a:r>
            <a:endParaRPr lang="en-US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687A76D-E73C-6C60-D921-C8B5BD738A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800" b="1" dirty="0"/>
              <a:t>Aktiva</a:t>
            </a:r>
          </a:p>
          <a:p>
            <a:pPr lvl="1"/>
            <a:r>
              <a:rPr lang="cs-CZ" altLang="cs-CZ" sz="2000" dirty="0"/>
              <a:t>Minulost, + budoucí ekonom. prospěch, kontrola, přítok</a:t>
            </a:r>
          </a:p>
          <a:p>
            <a:r>
              <a:rPr lang="cs-CZ" altLang="cs-CZ" sz="2800" b="1" dirty="0"/>
              <a:t>Závazky</a:t>
            </a:r>
          </a:p>
          <a:p>
            <a:pPr lvl="1"/>
            <a:r>
              <a:rPr lang="cs-CZ" altLang="cs-CZ" sz="2000" dirty="0"/>
              <a:t>Minulost, - budoucí ekonom. prospěch, odtok, nevyhnutelnost</a:t>
            </a:r>
          </a:p>
          <a:p>
            <a:r>
              <a:rPr lang="cs-CZ" altLang="cs-CZ" sz="2800" b="1" dirty="0"/>
              <a:t>Vlastní kapitál</a:t>
            </a:r>
          </a:p>
          <a:p>
            <a:pPr lvl="1"/>
            <a:r>
              <a:rPr lang="cs-CZ" altLang="cs-CZ" sz="2000" dirty="0"/>
              <a:t>Aktiva - závazky</a:t>
            </a:r>
          </a:p>
          <a:p>
            <a:r>
              <a:rPr lang="cs-CZ" altLang="cs-CZ" sz="2800" b="1" dirty="0"/>
              <a:t>Výnosy</a:t>
            </a:r>
          </a:p>
          <a:p>
            <a:pPr lvl="1"/>
            <a:r>
              <a:rPr lang="cs-CZ" altLang="cs-CZ" sz="2000" dirty="0"/>
              <a:t>Zvýšení ekonom. prospěchu během účetního období + VK</a:t>
            </a:r>
          </a:p>
          <a:p>
            <a:r>
              <a:rPr lang="cs-CZ" altLang="cs-CZ" sz="2800" b="1" dirty="0"/>
              <a:t>Náklady</a:t>
            </a:r>
          </a:p>
          <a:p>
            <a:pPr lvl="1"/>
            <a:r>
              <a:rPr lang="cs-CZ" altLang="cs-CZ" sz="2200" dirty="0"/>
              <a:t>Snížení ekonom. prospěchu během účetního období - VK</a:t>
            </a:r>
            <a:endParaRPr lang="en-US" altLang="cs-CZ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A53DFF-564A-5BE2-19BE-F8929C42F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Opakování základních pojmů</a:t>
            </a:r>
            <a:endParaRPr lang="en-US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271663F-B325-8368-90BE-9595C2D334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800" dirty="0"/>
              <a:t>Ani jedna z definic nezmiňuje </a:t>
            </a:r>
            <a:r>
              <a:rPr lang="cs-CZ" altLang="cs-CZ" sz="2800" b="1" dirty="0"/>
              <a:t>hotovostní toky </a:t>
            </a:r>
            <a:r>
              <a:rPr lang="cs-CZ" altLang="cs-CZ" sz="2800" dirty="0"/>
              <a:t>(</a:t>
            </a:r>
            <a:r>
              <a:rPr lang="cs-CZ" altLang="cs-CZ" sz="2800" dirty="0">
                <a:solidFill>
                  <a:srgbClr val="FF0000"/>
                </a:solidFill>
              </a:rPr>
              <a:t>akruální báze=náklady a výnosy, kdy aktuálně vznikly bez ohledu na to, kdy byly skutečně přijaty/zaplaceny)</a:t>
            </a:r>
          </a:p>
          <a:p>
            <a:pPr lvl="1"/>
            <a:r>
              <a:rPr lang="cs-CZ" altLang="cs-CZ" sz="2400" dirty="0"/>
              <a:t>Mít hodně aktiv ≠ mít hodně peněz</a:t>
            </a:r>
          </a:p>
          <a:p>
            <a:pPr lvl="1"/>
            <a:r>
              <a:rPr lang="cs-CZ" altLang="cs-CZ" sz="2400" dirty="0"/>
              <a:t>Mít zisk ≠ mít hodně peněz</a:t>
            </a:r>
          </a:p>
          <a:p>
            <a:pPr lvl="1"/>
            <a:r>
              <a:rPr lang="cs-CZ" altLang="cs-CZ" sz="2400" dirty="0"/>
              <a:t>Být ve ztrátě ≠ mít málo peněz</a:t>
            </a:r>
          </a:p>
          <a:p>
            <a:r>
              <a:rPr lang="cs-CZ" altLang="cs-CZ" sz="2800" b="1" dirty="0"/>
              <a:t>Hotovost a její vývoj jsou pro firmu zásadní</a:t>
            </a:r>
          </a:p>
          <a:p>
            <a:pPr lvl="1"/>
            <a:r>
              <a:rPr lang="cs-CZ" altLang="cs-CZ" sz="2400" dirty="0"/>
              <a:t>Likvidita</a:t>
            </a:r>
          </a:p>
          <a:p>
            <a:pPr lvl="1"/>
            <a:r>
              <a:rPr lang="cs-CZ" altLang="cs-CZ" sz="2400" dirty="0" err="1"/>
              <a:t>Treasury</a:t>
            </a:r>
            <a:r>
              <a:rPr lang="cs-CZ" altLang="cs-CZ" sz="2400" dirty="0"/>
              <a:t> management (=řízení financí)</a:t>
            </a:r>
          </a:p>
          <a:p>
            <a:pPr lvl="1"/>
            <a:r>
              <a:rPr lang="cs-CZ" altLang="cs-CZ" sz="2400" dirty="0"/>
              <a:t>Platební neschopnost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CD79C01-BB4A-FC20-82F1-64D1F6462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Cash Flow vymezení problematiky</a:t>
            </a:r>
            <a:endParaRPr lang="en-US" altLang="cs-CZ" sz="40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938BB03-FA46-3AB0-8E76-C2FA43DEE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CF sleduje vývoj a stav peněžních prostředků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Zjišťuje kde a proč jsou prostředky</a:t>
            </a:r>
          </a:p>
          <a:p>
            <a:pPr lvl="1"/>
            <a:r>
              <a:rPr lang="cs-CZ" altLang="cs-CZ" sz="2800" b="1" dirty="0"/>
              <a:t>Získávány – </a:t>
            </a:r>
            <a:r>
              <a:rPr lang="cs-CZ" altLang="cs-CZ" sz="2800" b="1" dirty="0">
                <a:solidFill>
                  <a:srgbClr val="FF0000"/>
                </a:solidFill>
              </a:rPr>
              <a:t>Příjmy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flow</a:t>
            </a:r>
            <a:r>
              <a:rPr lang="cs-CZ" altLang="cs-CZ" sz="2800" b="1" dirty="0"/>
              <a:t> in)</a:t>
            </a:r>
          </a:p>
          <a:p>
            <a:pPr lvl="1"/>
            <a:r>
              <a:rPr lang="cs-CZ" altLang="cs-CZ" sz="2800" b="1" dirty="0"/>
              <a:t>Vydány – </a:t>
            </a:r>
            <a:r>
              <a:rPr lang="cs-CZ" altLang="cs-CZ" sz="2800" b="1" dirty="0">
                <a:solidFill>
                  <a:srgbClr val="FF0000"/>
                </a:solidFill>
              </a:rPr>
              <a:t>Výdaje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flow</a:t>
            </a:r>
            <a:r>
              <a:rPr lang="cs-CZ" altLang="cs-CZ" sz="2800" b="1" dirty="0"/>
              <a:t> out)</a:t>
            </a:r>
          </a:p>
          <a:p>
            <a:pPr lvl="1"/>
            <a:endParaRPr lang="cs-CZ" altLang="cs-CZ" sz="2800" b="1" dirty="0"/>
          </a:p>
          <a:p>
            <a:r>
              <a:rPr lang="cs-CZ" altLang="cs-CZ" sz="2800" b="1" dirty="0"/>
              <a:t>Předpovídá vývoj a případnou finanční tíseň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44510-4172-E5E4-15ED-3D8E2808F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Cash Flow vymezení problematiky</a:t>
            </a:r>
            <a:endParaRPr lang="en-US" altLang="cs-CZ" sz="40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7EDC62-7CB4-1EE8-09BE-FA36611696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Změna hotovosti v kontextu 4 rozvahových změn</a:t>
            </a:r>
          </a:p>
          <a:p>
            <a:pPr lvl="1"/>
            <a:r>
              <a:rPr lang="cs-CZ" altLang="cs-CZ" sz="2200" b="1" dirty="0"/>
              <a:t>Výsledková – vydělávám / utrácím peníze</a:t>
            </a:r>
          </a:p>
          <a:p>
            <a:pPr lvl="1"/>
            <a:r>
              <a:rPr lang="cs-CZ" altLang="cs-CZ" sz="2200" b="1" dirty="0"/>
              <a:t>Nevýsledková – půjčuju / splácím / investuju peníze</a:t>
            </a:r>
          </a:p>
          <a:p>
            <a:pPr lvl="1"/>
            <a:endParaRPr lang="cs-CZ" altLang="cs-CZ" sz="2200" dirty="0"/>
          </a:p>
          <a:p>
            <a:r>
              <a:rPr lang="cs-CZ" altLang="cs-CZ" sz="2800" b="1" dirty="0"/>
              <a:t>Praxe ukázala potřebu peněžní toky strukturovat</a:t>
            </a:r>
          </a:p>
          <a:p>
            <a:pPr lvl="1"/>
            <a:r>
              <a:rPr lang="cs-CZ" altLang="cs-CZ" sz="2100" b="1" dirty="0"/>
              <a:t>Provozní / </a:t>
            </a:r>
            <a:r>
              <a:rPr lang="cs-CZ" altLang="cs-CZ" sz="2100" b="1" dirty="0" err="1"/>
              <a:t>operating</a:t>
            </a:r>
            <a:r>
              <a:rPr lang="cs-CZ" altLang="cs-CZ" sz="2100" b="1" dirty="0"/>
              <a:t> </a:t>
            </a:r>
            <a:r>
              <a:rPr lang="cs-CZ" altLang="cs-CZ" sz="2100" b="1" dirty="0" err="1"/>
              <a:t>activities</a:t>
            </a:r>
            <a:endParaRPr lang="cs-CZ" altLang="cs-CZ" sz="2100" b="1" dirty="0"/>
          </a:p>
          <a:p>
            <a:pPr lvl="1"/>
            <a:r>
              <a:rPr lang="cs-CZ" altLang="cs-CZ" sz="2100" b="1" dirty="0"/>
              <a:t>Investiční / </a:t>
            </a:r>
            <a:r>
              <a:rPr lang="cs-CZ" altLang="cs-CZ" sz="2100" b="1" dirty="0" err="1"/>
              <a:t>investing</a:t>
            </a:r>
            <a:r>
              <a:rPr lang="cs-CZ" altLang="cs-CZ" sz="2100" b="1" dirty="0"/>
              <a:t> </a:t>
            </a:r>
            <a:r>
              <a:rPr lang="cs-CZ" altLang="cs-CZ" sz="2100" b="1" dirty="0" err="1"/>
              <a:t>activities</a:t>
            </a:r>
            <a:endParaRPr lang="cs-CZ" altLang="cs-CZ" sz="2100" b="1" dirty="0"/>
          </a:p>
          <a:p>
            <a:pPr lvl="1"/>
            <a:r>
              <a:rPr lang="cs-CZ" altLang="cs-CZ" sz="2100" b="1" dirty="0"/>
              <a:t>Financování / </a:t>
            </a:r>
            <a:r>
              <a:rPr lang="cs-CZ" altLang="cs-CZ" sz="2100" b="1" dirty="0" err="1"/>
              <a:t>financing</a:t>
            </a:r>
            <a:r>
              <a:rPr lang="cs-CZ" altLang="cs-CZ" sz="2100" b="1" dirty="0"/>
              <a:t> </a:t>
            </a:r>
            <a:r>
              <a:rPr lang="cs-CZ" altLang="cs-CZ" sz="2100" b="1" dirty="0" err="1"/>
              <a:t>activities</a:t>
            </a:r>
            <a:endParaRPr lang="en-US" altLang="cs-CZ" sz="21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78548CE-78EC-CE1D-CAED-F71C55F788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Provozní CF</a:t>
            </a:r>
            <a:endParaRPr lang="en-US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C78449-9931-5F2A-47C5-B38FF93C6C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Toky v souvislosti s hlavní výdělečnou činností podniku</a:t>
            </a:r>
          </a:p>
          <a:p>
            <a:pPr lvl="1"/>
            <a:r>
              <a:rPr lang="cs-CZ" altLang="cs-CZ" b="1" dirty="0"/>
              <a:t>Prodej výkonů a prodej finančních aktiv</a:t>
            </a:r>
          </a:p>
          <a:p>
            <a:pPr lvl="1"/>
            <a:r>
              <a:rPr lang="cs-CZ" altLang="cs-CZ" b="1" dirty="0"/>
              <a:t>Nákup vstupů (materiál, zboží, služby, mzdy, …)</a:t>
            </a:r>
          </a:p>
          <a:p>
            <a:pPr lvl="1"/>
            <a:endParaRPr lang="cs-CZ" altLang="cs-CZ" b="1" dirty="0"/>
          </a:p>
          <a:p>
            <a:r>
              <a:rPr lang="cs-CZ" altLang="cs-CZ" sz="2800" b="1" dirty="0"/>
              <a:t>Kladné, pokud ne – firma prodělává nebo neumí inkasovat tržby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F4E5536-4C58-54F2-A71C-4956A5605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Investiční CF</a:t>
            </a:r>
            <a:endParaRPr lang="en-US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D473CF-5436-6BBE-85A5-83E4DEC1C4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Pořizování a pozbývání dlouhodobých aktiv</a:t>
            </a:r>
          </a:p>
          <a:p>
            <a:pPr lvl="1">
              <a:lnSpc>
                <a:spcPct val="150000"/>
              </a:lnSpc>
            </a:pPr>
            <a:r>
              <a:rPr lang="cs-CZ" altLang="cs-CZ" sz="2400" b="1" dirty="0"/>
              <a:t>Kapitálový výdaj</a:t>
            </a:r>
          </a:p>
          <a:p>
            <a:pPr lvl="1">
              <a:lnSpc>
                <a:spcPct val="150000"/>
              </a:lnSpc>
            </a:pPr>
            <a:r>
              <a:rPr lang="cs-CZ" altLang="cs-CZ" sz="2400" b="1" dirty="0"/>
              <a:t>Kapitálový příjem</a:t>
            </a:r>
          </a:p>
          <a:p>
            <a:pPr lvl="1">
              <a:lnSpc>
                <a:spcPct val="150000"/>
              </a:lnSpc>
            </a:pPr>
            <a:r>
              <a:rPr lang="cs-CZ" altLang="cs-CZ" sz="2400" b="1" dirty="0"/>
              <a:t>Dividendový příjem</a:t>
            </a:r>
          </a:p>
          <a:p>
            <a:pPr lvl="1">
              <a:lnSpc>
                <a:spcPct val="150000"/>
              </a:lnSpc>
            </a:pPr>
            <a:r>
              <a:rPr lang="cs-CZ" altLang="cs-CZ" sz="2400" b="1" dirty="0"/>
              <a:t>Poskytnutí dlouhodobé půjčky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7_Finanční účetnictví 1</Template>
  <TotalTime>29</TotalTime>
  <Words>457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Batang</vt:lpstr>
      <vt:lpstr>Arial</vt:lpstr>
      <vt:lpstr>Calibri</vt:lpstr>
      <vt:lpstr>Calibri Light</vt:lpstr>
      <vt:lpstr>Motiv Office</vt:lpstr>
      <vt:lpstr>Finanční účetnictví 1     prezEntace 7 </vt:lpstr>
      <vt:lpstr>Téma</vt:lpstr>
      <vt:lpstr>Struktura přednášky</vt:lpstr>
      <vt:lpstr>Opakování základních pojmů</vt:lpstr>
      <vt:lpstr>Opakování základních pojmů</vt:lpstr>
      <vt:lpstr>Cash Flow vymezení problematiky</vt:lpstr>
      <vt:lpstr>Cash Flow vymezení problematiky</vt:lpstr>
      <vt:lpstr>Provozní CF</vt:lpstr>
      <vt:lpstr>Investiční CF</vt:lpstr>
      <vt:lpstr>CF z financování</vt:lpstr>
      <vt:lpstr>Vztah Rozvaha – Výsledovka - CF</vt:lpstr>
      <vt:lpstr>Výkaz CF a metoda výpočtu</vt:lpstr>
      <vt:lpstr>Přímá metoda výpočtu CF</vt:lpstr>
      <vt:lpstr>Přímá metoda – výkaz CF</vt:lpstr>
      <vt:lpstr>Nepřímá metoda výpočtu CF</vt:lpstr>
      <vt:lpstr>Nepřímá metoda výpočtu CF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Miroslava Čechová Závadská</dc:creator>
  <cp:lastModifiedBy>Miroslava Čechová Závadská</cp:lastModifiedBy>
  <cp:revision>1</cp:revision>
  <dcterms:created xsi:type="dcterms:W3CDTF">2024-10-11T08:05:32Z</dcterms:created>
  <dcterms:modified xsi:type="dcterms:W3CDTF">2024-10-11T08:38:35Z</dcterms:modified>
</cp:coreProperties>
</file>