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4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5" r:id="rId30"/>
    <p:sldId id="289" r:id="rId31"/>
    <p:sldId id="286" r:id="rId32"/>
    <p:sldId id="287" r:id="rId33"/>
    <p:sldId id="288" r:id="rId34"/>
    <p:sldId id="284" r:id="rId35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130" d="100"/>
          <a:sy n="130" d="100"/>
        </p:scale>
        <p:origin x="936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Finanční účetnictví 1</a:t>
            </a:r>
            <a:br>
              <a:rPr lang="cs-CZ" dirty="0"/>
            </a:br>
            <a:r>
              <a:rPr lang="cs-CZ" dirty="0"/>
              <a:t>				</a:t>
            </a:r>
            <a:r>
              <a:rPr lang="cs-CZ" sz="2800" dirty="0" err="1"/>
              <a:t>prezantace</a:t>
            </a:r>
            <a:r>
              <a:rPr lang="cs-CZ" sz="2800" dirty="0"/>
              <a:t> 6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			Dr. Miroslava Čechová Závadská, </a:t>
            </a:r>
            <a:r>
              <a:rPr lang="cs-CZ" dirty="0" err="1"/>
              <a:t>BSc</a:t>
            </a:r>
            <a:r>
              <a:rPr lang="cs-CZ" dirty="0"/>
              <a:t>. </a:t>
            </a:r>
            <a:r>
              <a:rPr lang="cs-CZ" dirty="0" err="1"/>
              <a:t>MSc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7833D3-C064-831F-B07B-E657EDDA3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Pořízení koupí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6634A6-7D7F-9BCD-A310-8F84D0E0F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Zařazení majetku do používání (užívání</a:t>
            </a:r>
            <a:r>
              <a:rPr lang="cs-CZ" dirty="0"/>
              <a:t>) se zachytí jako </a:t>
            </a:r>
            <a:r>
              <a:rPr lang="cs-CZ" b="1" dirty="0">
                <a:solidFill>
                  <a:srgbClr val="FF0000"/>
                </a:solidFill>
              </a:rPr>
              <a:t>zvýšení stavu aktiv </a:t>
            </a:r>
            <a:r>
              <a:rPr lang="cs-CZ" b="1" dirty="0">
                <a:solidFill>
                  <a:schemeClr val="tx1"/>
                </a:solidFill>
              </a:rPr>
              <a:t>ve skupině 01, 02 nebo 03 </a:t>
            </a:r>
            <a:r>
              <a:rPr lang="cs-CZ" dirty="0"/>
              <a:t>dle typu dlouhodobého majetku </a:t>
            </a:r>
            <a:r>
              <a:rPr lang="cs-CZ" b="1" dirty="0"/>
              <a:t>na straně MD</a:t>
            </a:r>
            <a:r>
              <a:rPr lang="cs-CZ" dirty="0"/>
              <a:t> oproti </a:t>
            </a:r>
            <a:r>
              <a:rPr lang="cs-CZ" b="1" dirty="0">
                <a:solidFill>
                  <a:srgbClr val="FF0000"/>
                </a:solidFill>
              </a:rPr>
              <a:t>snížení zůstatku </a:t>
            </a:r>
            <a:r>
              <a:rPr lang="cs-CZ" b="1" dirty="0"/>
              <a:t>v účtové skupině 04 – Nedokončený dlouhodobý hmotný a nehmotný majetek na straně D. </a:t>
            </a:r>
          </a:p>
          <a:p>
            <a:endParaRPr lang="cs-CZ" b="1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AC583CF-04E4-FDFE-70C7-7ED805E928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7962" y="3301916"/>
            <a:ext cx="3648075" cy="237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603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398729-B12A-7D13-FCCF-272BB81BF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Vytvoření ve vlastní režii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FAAE48-54CB-C4D0-278B-1B4E00E01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Vstupní cena dlouhodobého majetku </a:t>
            </a:r>
            <a:r>
              <a:rPr lang="cs-CZ" dirty="0">
                <a:solidFill>
                  <a:srgbClr val="FF0000"/>
                </a:solidFill>
              </a:rPr>
              <a:t>vstupuje do nákladů postupně </a:t>
            </a:r>
            <a:r>
              <a:rPr lang="cs-CZ" dirty="0"/>
              <a:t>formou </a:t>
            </a:r>
            <a:r>
              <a:rPr lang="cs-CZ" b="1" dirty="0"/>
              <a:t>účetních </a:t>
            </a:r>
            <a:r>
              <a:rPr lang="cs-CZ" b="1" u="sng" dirty="0"/>
              <a:t>odpisů</a:t>
            </a:r>
            <a:r>
              <a:rPr lang="cs-CZ" dirty="0"/>
              <a:t>. </a:t>
            </a:r>
          </a:p>
          <a:p>
            <a:r>
              <a:rPr lang="cs-CZ" dirty="0"/>
              <a:t>V případě vytvoření dlouhodobého hmotného nebo nehmotného majetku ve vlastní režii </a:t>
            </a:r>
            <a:r>
              <a:rPr lang="cs-CZ" b="1" dirty="0"/>
              <a:t>vznikají účetní jednotce </a:t>
            </a:r>
            <a:r>
              <a:rPr lang="cs-CZ" b="1" dirty="0">
                <a:solidFill>
                  <a:srgbClr val="FF0000"/>
                </a:solidFill>
              </a:rPr>
              <a:t>náklady</a:t>
            </a:r>
            <a:r>
              <a:rPr lang="cs-CZ" dirty="0">
                <a:solidFill>
                  <a:srgbClr val="FF0000"/>
                </a:solidFill>
              </a:rPr>
              <a:t>,</a:t>
            </a:r>
            <a:r>
              <a:rPr lang="cs-CZ" dirty="0"/>
              <a:t> které je nutné aktivovat s využitím účtů v </a:t>
            </a:r>
            <a:r>
              <a:rPr lang="cs-CZ" b="1" dirty="0"/>
              <a:t>účtové skupině 58 – Změna stavu zásob vlastní činnosti a aktivace</a:t>
            </a:r>
            <a:r>
              <a:rPr lang="cs-CZ" dirty="0"/>
              <a:t>. </a:t>
            </a:r>
          </a:p>
          <a:p>
            <a:r>
              <a:rPr lang="cs-CZ" dirty="0"/>
              <a:t>Aktivací těchto nákladů spojených s vytvořením dlouhodobého majetku se </a:t>
            </a:r>
            <a:r>
              <a:rPr lang="cs-CZ" u="sng" dirty="0"/>
              <a:t>eliminují již vzniklé náklady</a:t>
            </a:r>
            <a:r>
              <a:rPr lang="cs-CZ" dirty="0"/>
              <a:t>. </a:t>
            </a:r>
          </a:p>
          <a:p>
            <a:r>
              <a:rPr lang="cs-CZ" dirty="0">
                <a:solidFill>
                  <a:srgbClr val="FF0000"/>
                </a:solidFill>
              </a:rPr>
              <a:t>Nedochází tak ke dvojímu vykázání v nákladech </a:t>
            </a:r>
            <a:r>
              <a:rPr lang="cs-CZ" dirty="0"/>
              <a:t>a je zajištěno, že </a:t>
            </a:r>
            <a:r>
              <a:rPr lang="cs-CZ" b="1" dirty="0">
                <a:solidFill>
                  <a:srgbClr val="FF0000"/>
                </a:solidFill>
              </a:rPr>
              <a:t>vstupní cena majetku do nákladů vstupuje až okamžikem odpisů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430695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317151-2C10-8904-D092-34DE2C037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Bezplatné nabytí majetku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59C4F6-2C12-7838-5AE3-D81BB73046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Získá-li účetní jednotka majetek </a:t>
            </a:r>
            <a:r>
              <a:rPr lang="cs-CZ" b="1" dirty="0"/>
              <a:t>bezplatně – darem </a:t>
            </a:r>
            <a:r>
              <a:rPr lang="cs-CZ" dirty="0"/>
              <a:t>zachytí jej ve svém účetnictví </a:t>
            </a:r>
            <a:r>
              <a:rPr lang="cs-CZ" b="1" dirty="0"/>
              <a:t>v aktivech na straně MD </a:t>
            </a:r>
            <a:r>
              <a:rPr lang="cs-CZ" dirty="0"/>
              <a:t>příslušného účtu dlouhodobého majetku. </a:t>
            </a:r>
          </a:p>
          <a:p>
            <a:endParaRPr lang="cs-CZ" dirty="0"/>
          </a:p>
          <a:p>
            <a:r>
              <a:rPr lang="cs-CZ" dirty="0"/>
              <a:t>Současně </a:t>
            </a:r>
            <a:r>
              <a:rPr lang="cs-CZ" b="1" dirty="0"/>
              <a:t>dochází ke vzniku výnosu v účtové skupině 64 – Provozní výnosy na straně D.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954049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824C9B-3AEB-C868-90AB-7A97BFB0D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Odpisy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F707C6-9B51-DF54-E175-71CC6CFB6C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Účetním vyjádřením </a:t>
            </a:r>
            <a:r>
              <a:rPr lang="cs-CZ" b="1" dirty="0"/>
              <a:t>opotřebení dlouhodobého majetku </a:t>
            </a:r>
            <a:r>
              <a:rPr lang="cs-CZ" dirty="0"/>
              <a:t>jsou </a:t>
            </a:r>
            <a:r>
              <a:rPr lang="cs-CZ" b="1" dirty="0">
                <a:solidFill>
                  <a:srgbClr val="FF0000"/>
                </a:solidFill>
              </a:rPr>
              <a:t>odpisy</a:t>
            </a:r>
            <a:r>
              <a:rPr lang="cs-CZ" dirty="0"/>
              <a:t>.</a:t>
            </a:r>
          </a:p>
          <a:p>
            <a:r>
              <a:rPr lang="cs-CZ" dirty="0"/>
              <a:t> </a:t>
            </a:r>
            <a:r>
              <a:rPr lang="cs-CZ" b="1" dirty="0"/>
              <a:t>Dlouhodobý majetek </a:t>
            </a:r>
            <a:r>
              <a:rPr lang="cs-CZ" dirty="0"/>
              <a:t>je používán </a:t>
            </a:r>
            <a:r>
              <a:rPr lang="cs-CZ" u="sng" dirty="0"/>
              <a:t>déle než 1 rok</a:t>
            </a:r>
            <a:r>
              <a:rPr lang="cs-CZ" dirty="0"/>
              <a:t>, proto </a:t>
            </a:r>
            <a:r>
              <a:rPr lang="cs-CZ" b="1" dirty="0"/>
              <a:t>není možné zachytit celou částku do nákladů v jednom účetním období </a:t>
            </a:r>
            <a:r>
              <a:rPr lang="cs-CZ" dirty="0"/>
              <a:t>. </a:t>
            </a:r>
          </a:p>
          <a:p>
            <a:r>
              <a:rPr lang="cs-CZ" dirty="0"/>
              <a:t>Při </a:t>
            </a:r>
            <a:r>
              <a:rPr lang="cs-CZ" b="1" dirty="0"/>
              <a:t>výpočtu odpisů </a:t>
            </a:r>
            <a:r>
              <a:rPr lang="cs-CZ" dirty="0"/>
              <a:t>si účetní jednotka sestaví </a:t>
            </a:r>
            <a:r>
              <a:rPr lang="cs-CZ" b="1" dirty="0"/>
              <a:t>odpisový plán</a:t>
            </a:r>
            <a:r>
              <a:rPr lang="cs-CZ" dirty="0"/>
              <a:t>, při jeho tvorbě vychází od </a:t>
            </a:r>
            <a:r>
              <a:rPr lang="cs-CZ" u="sng" dirty="0"/>
              <a:t>očekávané doby</a:t>
            </a:r>
            <a:r>
              <a:rPr lang="cs-CZ" dirty="0"/>
              <a:t>, po kterou </a:t>
            </a:r>
            <a:r>
              <a:rPr lang="cs-CZ" u="sng" dirty="0"/>
              <a:t>bude majetek používat </a:t>
            </a:r>
            <a:r>
              <a:rPr lang="cs-CZ" dirty="0"/>
              <a:t>(</a:t>
            </a:r>
            <a:r>
              <a:rPr lang="cs-CZ" b="1" dirty="0"/>
              <a:t>časové odpisy</a:t>
            </a:r>
            <a:r>
              <a:rPr lang="cs-CZ" dirty="0"/>
              <a:t>) nebo </a:t>
            </a:r>
            <a:r>
              <a:rPr lang="cs-CZ" u="sng" dirty="0"/>
              <a:t>z očekávaného výkonu </a:t>
            </a:r>
            <a:r>
              <a:rPr lang="cs-CZ" dirty="0"/>
              <a:t>(</a:t>
            </a:r>
            <a:r>
              <a:rPr lang="cs-CZ" b="1" dirty="0"/>
              <a:t>výkonové odpisy</a:t>
            </a:r>
            <a:r>
              <a:rPr lang="cs-CZ" dirty="0"/>
              <a:t>). </a:t>
            </a:r>
          </a:p>
          <a:p>
            <a:r>
              <a:rPr lang="cs-CZ" dirty="0"/>
              <a:t>Majetek se zpravidla </a:t>
            </a:r>
            <a:r>
              <a:rPr lang="cs-CZ" b="1" dirty="0"/>
              <a:t>odpisuje jako celek</a:t>
            </a:r>
            <a:r>
              <a:rPr lang="cs-CZ" dirty="0"/>
              <a:t>. </a:t>
            </a:r>
          </a:p>
          <a:p>
            <a:r>
              <a:rPr lang="cs-CZ" dirty="0"/>
              <a:t>Česká účetní legislativa  umožňuje v kontextu účetních odpisů použít také tzv. </a:t>
            </a:r>
            <a:r>
              <a:rPr lang="cs-CZ" b="1" dirty="0"/>
              <a:t>komponentní odpisování  </a:t>
            </a:r>
            <a:r>
              <a:rPr lang="cs-CZ" dirty="0"/>
              <a:t>nebo </a:t>
            </a:r>
            <a:r>
              <a:rPr lang="cs-CZ" b="1" dirty="0"/>
              <a:t>zohlednění zbytkové hodnoty 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44897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0088E2-9012-DCAD-7BBF-D576945B5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Odpisy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597C73-6D8F-0A05-4173-97F413BE3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Účetní zachycení účetních odpisů je uvedeno na Obr. 19. </a:t>
            </a:r>
          </a:p>
          <a:p>
            <a:r>
              <a:rPr lang="cs-CZ" b="1" dirty="0"/>
              <a:t>Odpis je nákladem </a:t>
            </a:r>
            <a:r>
              <a:rPr lang="cs-CZ" dirty="0"/>
              <a:t>zachyceným </a:t>
            </a:r>
            <a:r>
              <a:rPr lang="cs-CZ" b="1" dirty="0"/>
              <a:t>na straně MD </a:t>
            </a:r>
            <a:r>
              <a:rPr lang="cs-CZ" dirty="0"/>
              <a:t>příslušného syntetického účtu </a:t>
            </a:r>
            <a:r>
              <a:rPr lang="cs-CZ" b="1" dirty="0"/>
              <a:t>účtové skupiny 55 – Odpisy, rezervy, komplexní náklady příštích období a opravné položky v provozní oblasti </a:t>
            </a:r>
            <a:r>
              <a:rPr lang="cs-CZ" dirty="0"/>
              <a:t>se souvztažným zápisem na </a:t>
            </a:r>
            <a:r>
              <a:rPr lang="cs-CZ" b="1" dirty="0"/>
              <a:t>straně D účtu z účtové skupiny 07 – Oprávky k dlouhodobému nehmotnému majetku</a:t>
            </a:r>
            <a:r>
              <a:rPr lang="cs-CZ" dirty="0"/>
              <a:t> nebo </a:t>
            </a:r>
            <a:r>
              <a:rPr lang="cs-CZ" b="1" dirty="0"/>
              <a:t>skupiny 08 – Oprávky k dlouhodobému hmotnému majetku dle konkrétního druhu majetku</a:t>
            </a:r>
            <a:r>
              <a:rPr lang="cs-CZ" dirty="0"/>
              <a:t>. 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F6774BB-1DDB-4BC8-1015-FCAA535513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287" y="4280055"/>
            <a:ext cx="3019425" cy="141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4371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F2CBA3-DD88-6DC9-6B61-25B4367F1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Odpisy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9BB596-EB2D-4CC0-50CB-486856468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Účetní </a:t>
            </a:r>
            <a:r>
              <a:rPr lang="cs-CZ" b="1" dirty="0"/>
              <a:t>odpis</a:t>
            </a:r>
            <a:r>
              <a:rPr lang="cs-CZ" dirty="0"/>
              <a:t> je pouze </a:t>
            </a:r>
            <a:r>
              <a:rPr lang="cs-CZ" b="1" dirty="0"/>
              <a:t>účetním nákladem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dirty="0"/>
              <a:t>Při </a:t>
            </a:r>
            <a:r>
              <a:rPr lang="cs-CZ" dirty="0">
                <a:solidFill>
                  <a:srgbClr val="FF0000"/>
                </a:solidFill>
              </a:rPr>
              <a:t>výpočtu daňové povinnosti </a:t>
            </a:r>
            <a:r>
              <a:rPr lang="cs-CZ" dirty="0"/>
              <a:t>účetní jednotky </a:t>
            </a:r>
            <a:r>
              <a:rPr lang="cs-CZ" b="1" dirty="0"/>
              <a:t>na konci zdaňovacího období</a:t>
            </a:r>
            <a:r>
              <a:rPr lang="cs-CZ" dirty="0"/>
              <a:t> je </a:t>
            </a:r>
            <a:r>
              <a:rPr lang="cs-CZ" dirty="0">
                <a:solidFill>
                  <a:srgbClr val="FF0000"/>
                </a:solidFill>
              </a:rPr>
              <a:t>důležité mít informace nejen o částce účetních odpisů, ale i o výši odpisů daňových 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647000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AC71F6-3F8D-9F86-2F77-4E19F700D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Vyřazení dlouhodobého majetku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8888B9-A6F6-CE51-3D37-8B4E512681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u="sng" dirty="0"/>
              <a:t>Dlouhodobý majetek může účetní jednotka </a:t>
            </a:r>
            <a:r>
              <a:rPr lang="cs-CZ" b="1" u="sng" dirty="0"/>
              <a:t>vyřazovat</a:t>
            </a:r>
            <a:r>
              <a:rPr lang="cs-CZ" u="sng" dirty="0"/>
              <a:t> z různých důvodů, např.:</a:t>
            </a:r>
          </a:p>
          <a:p>
            <a:r>
              <a:rPr lang="cs-CZ" dirty="0"/>
              <a:t>	</a:t>
            </a:r>
            <a:r>
              <a:rPr lang="cs-CZ" b="1" dirty="0"/>
              <a:t>prodeje,</a:t>
            </a:r>
          </a:p>
          <a:p>
            <a:r>
              <a:rPr lang="cs-CZ" b="1" dirty="0"/>
              <a:t>	škody,</a:t>
            </a:r>
          </a:p>
          <a:p>
            <a:r>
              <a:rPr lang="cs-CZ" b="1" dirty="0"/>
              <a:t>	darování,</a:t>
            </a:r>
          </a:p>
          <a:p>
            <a:r>
              <a:rPr lang="cs-CZ" b="1" dirty="0"/>
              <a:t>	technické zastaralosti (likvidace),</a:t>
            </a:r>
          </a:p>
          <a:p>
            <a:r>
              <a:rPr lang="cs-CZ" b="1" dirty="0"/>
              <a:t>	vkladu,</a:t>
            </a:r>
          </a:p>
          <a:p>
            <a:r>
              <a:rPr lang="cs-CZ" b="1" dirty="0"/>
              <a:t>	převedení z podnikání do osobního užívání.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19328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0C7198-62F1-74ED-A35F-63024EAF6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Vyřazení dlouhodobého majetku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142259-C907-EDBC-F19A-317EE40EC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 </a:t>
            </a:r>
            <a:r>
              <a:rPr lang="cs-CZ" b="1" dirty="0"/>
              <a:t>vyřazení</a:t>
            </a:r>
            <a:r>
              <a:rPr lang="cs-CZ" dirty="0"/>
              <a:t> dlouhodobého majetku se jeho vyřazení </a:t>
            </a:r>
            <a:r>
              <a:rPr lang="cs-CZ" b="1" dirty="0"/>
              <a:t>zaúčtujte</a:t>
            </a:r>
            <a:r>
              <a:rPr lang="cs-CZ" dirty="0"/>
              <a:t> ve </a:t>
            </a:r>
            <a:r>
              <a:rPr lang="cs-CZ" b="1" dirty="0"/>
              <a:t>vstupní ceně majetku</a:t>
            </a:r>
            <a:r>
              <a:rPr lang="cs-CZ" dirty="0"/>
              <a:t>. </a:t>
            </a:r>
          </a:p>
          <a:p>
            <a:r>
              <a:rPr lang="cs-CZ" dirty="0"/>
              <a:t>To se projeví </a:t>
            </a:r>
            <a:r>
              <a:rPr lang="cs-CZ" b="1" dirty="0">
                <a:solidFill>
                  <a:srgbClr val="FF0000"/>
                </a:solidFill>
              </a:rPr>
              <a:t>snížením </a:t>
            </a:r>
            <a:r>
              <a:rPr lang="cs-CZ" b="1" dirty="0"/>
              <a:t>zůstatku účtu dlouhodobého majetku na straně D </a:t>
            </a:r>
            <a:r>
              <a:rPr lang="cs-CZ" dirty="0"/>
              <a:t>(účtová </a:t>
            </a:r>
            <a:r>
              <a:rPr lang="cs-CZ" b="1" dirty="0"/>
              <a:t>skupina 01, 02</a:t>
            </a:r>
            <a:r>
              <a:rPr lang="cs-CZ" dirty="0"/>
              <a:t>) oproti </a:t>
            </a:r>
            <a:r>
              <a:rPr lang="cs-CZ" b="1" dirty="0"/>
              <a:t>účtu oprávek na straně MD </a:t>
            </a:r>
            <a:r>
              <a:rPr lang="cs-CZ" dirty="0"/>
              <a:t>(účtová </a:t>
            </a:r>
            <a:r>
              <a:rPr lang="cs-CZ" b="1" dirty="0"/>
              <a:t>skupina 07, 08</a:t>
            </a:r>
            <a:r>
              <a:rPr lang="cs-CZ" dirty="0"/>
              <a:t>). </a:t>
            </a:r>
          </a:p>
          <a:p>
            <a:r>
              <a:rPr lang="cs-CZ" dirty="0"/>
              <a:t>Zaúčtováním účetního případu v Obr. 20 dochází ke snížení hodnoty brutto (hrubá hodnota) i korekce ve výkazu rozvahy. 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7ABC2E4-D02D-978C-8F57-7EB688568E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0981" y="4362055"/>
            <a:ext cx="3343275" cy="132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8249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5DBD89-B29B-0B24-D978-C21203EDF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Vyřazení dlouhodobého majetku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2F3366-BF63-9074-5239-9B79088F9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Není-li zůstatková cena majetku, nulová, je před vlastním vyřazení majetku nezbytné </a:t>
            </a:r>
            <a:r>
              <a:rPr lang="cs-CZ" b="1" dirty="0"/>
              <a:t>doúčtovat tuto zůstatkovou cenu</a:t>
            </a:r>
            <a:r>
              <a:rPr lang="cs-CZ" dirty="0"/>
              <a:t>,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  </a:t>
            </a:r>
          </a:p>
          <a:p>
            <a:pPr marL="0" indent="0">
              <a:buNone/>
            </a:pPr>
            <a:r>
              <a:rPr lang="cs-CZ" b="1" dirty="0"/>
              <a:t>                                       Zůstatková cena = vstupní cena – oprávky</a:t>
            </a:r>
          </a:p>
          <a:p>
            <a:pPr marL="0" indent="0">
              <a:buNone/>
            </a:pPr>
            <a:r>
              <a:rPr lang="cs-CZ" dirty="0"/>
              <a:t>	                                                     </a:t>
            </a:r>
          </a:p>
          <a:p>
            <a:r>
              <a:rPr lang="cs-CZ" dirty="0"/>
              <a:t>Volba účtu pro doúčtování zůstatkové ceny se </a:t>
            </a:r>
            <a:r>
              <a:rPr lang="cs-CZ" u="sng" dirty="0"/>
              <a:t>odvíjí od důvodu</a:t>
            </a:r>
            <a:r>
              <a:rPr lang="cs-CZ" dirty="0"/>
              <a:t>, proč je dlouhodobý majetek </a:t>
            </a:r>
            <a:r>
              <a:rPr lang="cs-CZ" u="sng" dirty="0"/>
              <a:t>vyřazován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20641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FF6028-2392-4B56-124D-B4D23F636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Vyřazení z důvodu prodeje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16561C-FBCB-8177-FE35-8531086FE4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Dochází-li k vyřazení dlouhodobého majetku z důvodu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prodeje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zaúčtuje se zůstatková cena takového majetku jako </a:t>
            </a:r>
            <a:r>
              <a:rPr lang="cs-CZ" sz="2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náklad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prostřednictvím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účtové skupiny 54 – Jiné provozní náklady na straně MD 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souvztažným zápisem na účtu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oprávek v účtové skupině 07, resp. 08 dle druhu dlouhodobého majetku na straně D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vyplývá z Obr. 21, je následujícím krokem vyřazení majetku </a:t>
            </a:r>
            <a:r>
              <a:rPr lang="cs-CZ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 vstupní ceně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3082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3200" b="1" dirty="0"/>
          </a:p>
          <a:p>
            <a:r>
              <a:rPr lang="cs-CZ" sz="3200" b="1" dirty="0"/>
              <a:t>Dlouhodobá aktiva v účetnictví podnikatelských subjektů</a:t>
            </a:r>
          </a:p>
        </p:txBody>
      </p:sp>
    </p:spTree>
    <p:extLst>
      <p:ext uri="{BB962C8B-B14F-4D97-AF65-F5344CB8AC3E}">
        <p14:creationId xmlns:p14="http://schemas.microsoft.com/office/powerpoint/2010/main" val="40715296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AEBD24-81EF-ECF7-B3E6-206D65563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Vyřazení z důvodu prodeje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CA45C4-D91E-5922-A1F7-DC4BAC034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b="1" dirty="0"/>
              <a:t>Prodej dlouhodobého majetku </a:t>
            </a:r>
            <a:r>
              <a:rPr lang="cs-CZ" dirty="0"/>
              <a:t>bude pro účetní jednotku </a:t>
            </a:r>
            <a:r>
              <a:rPr lang="cs-CZ" b="1" dirty="0">
                <a:solidFill>
                  <a:srgbClr val="FF0000"/>
                </a:solidFill>
              </a:rPr>
              <a:t>výnosem</a:t>
            </a:r>
            <a:r>
              <a:rPr lang="cs-CZ" dirty="0"/>
              <a:t> účtovaným ve </a:t>
            </a:r>
            <a:r>
              <a:rPr lang="cs-CZ" b="1" dirty="0"/>
              <a:t>skupině 64 – Jiné provozní výnosy na straně D </a:t>
            </a:r>
            <a:r>
              <a:rPr lang="cs-CZ" dirty="0"/>
              <a:t>oproti </a:t>
            </a:r>
            <a:r>
              <a:rPr lang="cs-CZ" dirty="0">
                <a:solidFill>
                  <a:srgbClr val="FF0000"/>
                </a:solidFill>
              </a:rPr>
              <a:t>zvýšení stavu peněžní hotovosti  nebo pohledávky  </a:t>
            </a:r>
            <a:r>
              <a:rPr lang="cs-CZ" b="1" dirty="0"/>
              <a:t>na straně MD</a:t>
            </a:r>
            <a:r>
              <a:rPr lang="cs-CZ" dirty="0"/>
              <a:t>. </a:t>
            </a:r>
          </a:p>
          <a:p>
            <a:r>
              <a:rPr lang="cs-CZ" b="1" dirty="0"/>
              <a:t>Výsledek hospodaření </a:t>
            </a:r>
            <a:r>
              <a:rPr lang="cs-CZ" dirty="0"/>
              <a:t>z prodeje se zjistí jako </a:t>
            </a:r>
            <a:r>
              <a:rPr lang="cs-CZ" b="1" dirty="0"/>
              <a:t>rozdíl obratu výnosového a nákladového účtu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459A34C-4D1E-95EF-773F-28BF142AFA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2483" y="2266698"/>
            <a:ext cx="5057775" cy="136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8315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E481EC-462A-EA3B-E9AB-A8D67918C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Vyřazení z důvodu škody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6D919D-13CB-1C7D-4D6A-EF4A634C38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Zůstatková cena majetku, který je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poškozen,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stejně jako v předcházejícím případě zachytí 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nákladů 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prostřednictvím účtu ve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skupině 54 – Jiné provozní náklady na straně MD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straně D 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hodnota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aktiv bude </a:t>
            </a:r>
            <a:r>
              <a:rPr lang="cs-CZ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snižovat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nepřímo s využitím účtů oprávek v účtové skupině 07, resp. 08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45710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4D8C53-59A9-E082-A0F0-6E9CF2774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Vyřazení z důvodu škody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524477-D21C-00E9-313A-6C27A6B19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Obr. 22 je k doúčtování zůstatkové ceny použit </a:t>
            </a:r>
            <a:r>
              <a:rPr lang="cs-CZ" b="1" dirty="0"/>
              <a:t>účet 549 - Manka a škody</a:t>
            </a:r>
            <a:r>
              <a:rPr lang="cs-CZ" dirty="0"/>
              <a:t>, který ale není ve všech případech daňově uznatelným nákladem.</a:t>
            </a:r>
          </a:p>
          <a:p>
            <a:r>
              <a:rPr lang="cs-CZ" dirty="0"/>
              <a:t>Dochází-li </a:t>
            </a:r>
            <a:r>
              <a:rPr lang="cs-CZ" b="1" dirty="0"/>
              <a:t>ke škodě z důvodu živelné pohromy </a:t>
            </a:r>
            <a:r>
              <a:rPr lang="cs-CZ" dirty="0"/>
              <a:t>nebo je tato škoda </a:t>
            </a:r>
            <a:r>
              <a:rPr lang="cs-CZ" b="1" dirty="0"/>
              <a:t>způsobena neznámým pachatelem </a:t>
            </a:r>
            <a:r>
              <a:rPr lang="cs-CZ" dirty="0"/>
              <a:t>, je </a:t>
            </a:r>
            <a:r>
              <a:rPr lang="cs-CZ" u="sng" dirty="0"/>
              <a:t>nákladový účet </a:t>
            </a:r>
            <a:r>
              <a:rPr lang="cs-CZ" dirty="0"/>
              <a:t>dle právního předpisu  upravující daňovou </a:t>
            </a:r>
            <a:r>
              <a:rPr lang="cs-CZ" b="1" dirty="0">
                <a:solidFill>
                  <a:srgbClr val="FF0000"/>
                </a:solidFill>
              </a:rPr>
              <a:t>uznatelnost nákladů, v plné výši daňově uznatelný</a:t>
            </a:r>
            <a:r>
              <a:rPr lang="cs-CZ" dirty="0"/>
              <a:t>. </a:t>
            </a:r>
          </a:p>
          <a:p>
            <a:r>
              <a:rPr lang="cs-CZ" dirty="0"/>
              <a:t>V ostatních případech je účet daňově uznatelný </a:t>
            </a:r>
            <a:r>
              <a:rPr lang="cs-CZ" b="1" dirty="0">
                <a:solidFill>
                  <a:srgbClr val="FF0000"/>
                </a:solidFill>
              </a:rPr>
              <a:t>jen do výše náhrady škody. </a:t>
            </a:r>
          </a:p>
          <a:p>
            <a:r>
              <a:rPr lang="cs-CZ" dirty="0"/>
              <a:t>Jelikož </a:t>
            </a:r>
            <a:r>
              <a:rPr lang="cs-CZ" b="1" dirty="0"/>
              <a:t>je škoda nákladem</a:t>
            </a:r>
            <a:r>
              <a:rPr lang="cs-CZ" dirty="0"/>
              <a:t>, </a:t>
            </a:r>
            <a:r>
              <a:rPr lang="cs-CZ" b="1" dirty="0"/>
              <a:t>je náhrada škody </a:t>
            </a:r>
            <a:r>
              <a:rPr lang="cs-CZ" dirty="0"/>
              <a:t>pro účetní jednotku </a:t>
            </a:r>
            <a:r>
              <a:rPr lang="cs-CZ" b="1" dirty="0">
                <a:solidFill>
                  <a:srgbClr val="FF0000"/>
                </a:solidFill>
              </a:rPr>
              <a:t>výnosem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93653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D0D003-3ABD-34AA-A224-9A2BB2465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Vyřazení z důvodu škody 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A437851B-98CE-1D90-A832-0F518C7906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09750" y="2985294"/>
            <a:ext cx="5524500" cy="1762125"/>
          </a:xfrm>
        </p:spPr>
      </p:pic>
    </p:spTree>
    <p:extLst>
      <p:ext uri="{BB962C8B-B14F-4D97-AF65-F5344CB8AC3E}">
        <p14:creationId xmlns:p14="http://schemas.microsoft.com/office/powerpoint/2010/main" val="37696099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DCDA06-B714-499E-631E-36812BD30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Vyřazení z důvodu darování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13229F-4E12-4609-F37B-C29C5621A7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Daruje-li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účetní jednotka majetek, který zatím není odepsán, bude doúčtování zůstatkové ceny zachyceno jako daňově neuznatelný náklad s použitím příslušného účtu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 skupině 54 – Jiné provozní náklady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jak vyplývá z Obr. 23.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7FB8035-9D5A-0D62-0079-0D85184F09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0219" y="3966446"/>
            <a:ext cx="5267325" cy="14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2880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08368A-C2A9-2411-5EB9-DE914C040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Vyřazení z důvodu darování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30A384-BC44-B029-8305-8DDB74A841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Účet pro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dary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daňově </a:t>
            </a:r>
            <a:r>
              <a:rPr lang="cs-CZ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neuznatelným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nákladem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přesto má účetní jednotka pomocí darů možnost, jak </a:t>
            </a:r>
            <a:r>
              <a:rPr lang="cs-CZ" sz="2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základ daně optimalizovat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39862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CE7B9D-7B5D-0BA6-16D3-746224C5B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Vyřazení z důvodu likvidace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A271E7-40D4-6554-D3FE-B3DE3554CD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Vyřazení majetku z důvodu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likvidace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v případě, že majetek není zcela odepsán nákladem v účtové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skupině 55 – Odpisy, rezervy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komplexní náklady příštích období a opravné položky.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1C2EDEA-7E21-2471-1766-B4076E770F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4758" y="3429000"/>
            <a:ext cx="5324475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0895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4F0380-917E-B616-1486-F1A132C8C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Opravné položky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7E1B0A-83A9-4D96-6CC7-DC38B623E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Opravné položky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tvoří, dochází-li k dočasnému 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snížení 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hodnoty majetku.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Tvorba opravné položky se účtuje jako 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náklad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 účtové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skupině 55 – Odpisy, rezervy, komplexní náklady příštích období a opravné položky na straně MD 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oproti účtové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skupině 09 – Opravné položky k dlouhodobému majetku na straně D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68250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C61048-ADEE-F948-D806-7005D777D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Opravné položky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B6F141-932D-7A1E-4579-FE9BD5316B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 účetním výkazu </a:t>
            </a:r>
            <a:r>
              <a:rPr lang="cs-CZ" b="1" dirty="0"/>
              <a:t>rozvahy </a:t>
            </a:r>
            <a:r>
              <a:rPr lang="cs-CZ" dirty="0"/>
              <a:t>má tvorba </a:t>
            </a:r>
            <a:r>
              <a:rPr lang="cs-CZ" b="1" dirty="0"/>
              <a:t>opravné položky </a:t>
            </a:r>
            <a:r>
              <a:rPr lang="cs-CZ" dirty="0"/>
              <a:t>dopad na sloupec </a:t>
            </a:r>
            <a:r>
              <a:rPr lang="cs-CZ" b="1" dirty="0"/>
              <a:t>„korekce“</a:t>
            </a:r>
            <a:r>
              <a:rPr lang="cs-CZ" dirty="0"/>
              <a:t>, kde se zachycují </a:t>
            </a:r>
            <a:r>
              <a:rPr lang="cs-CZ" b="1" dirty="0"/>
              <a:t>oprávky</a:t>
            </a:r>
            <a:r>
              <a:rPr lang="cs-CZ" dirty="0"/>
              <a:t> (</a:t>
            </a:r>
            <a:r>
              <a:rPr lang="cs-CZ" dirty="0">
                <a:solidFill>
                  <a:srgbClr val="FF0000"/>
                </a:solidFill>
              </a:rPr>
              <a:t>které trvale snižují hodnotu majetku</a:t>
            </a:r>
            <a:r>
              <a:rPr lang="cs-CZ" dirty="0"/>
              <a:t>) a </a:t>
            </a:r>
            <a:r>
              <a:rPr lang="cs-CZ" b="1" dirty="0"/>
              <a:t>opravné položky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dirty="0"/>
              <a:t>„</a:t>
            </a:r>
            <a:r>
              <a:rPr lang="cs-CZ" b="1" dirty="0"/>
              <a:t>Brutto“ hodnota </a:t>
            </a:r>
            <a:r>
              <a:rPr lang="cs-CZ" u="sng" dirty="0"/>
              <a:t>není tvorbou ani zrušením opravné položky </a:t>
            </a:r>
            <a:r>
              <a:rPr lang="cs-CZ" dirty="0">
                <a:solidFill>
                  <a:srgbClr val="FF0000"/>
                </a:solidFill>
              </a:rPr>
              <a:t>v rozvaze ovlivněna</a:t>
            </a:r>
            <a:r>
              <a:rPr lang="cs-CZ" dirty="0"/>
              <a:t>. </a:t>
            </a:r>
          </a:p>
          <a:p>
            <a:r>
              <a:rPr lang="cs-CZ" b="1" dirty="0"/>
              <a:t>Pominou-li důvody</a:t>
            </a:r>
            <a:r>
              <a:rPr lang="cs-CZ" dirty="0"/>
              <a:t>, které vedly k dočasnému snížení hodnoty, opravná položka se </a:t>
            </a:r>
            <a:r>
              <a:rPr lang="cs-CZ" b="1" dirty="0"/>
              <a:t>zruší</a:t>
            </a:r>
            <a:r>
              <a:rPr lang="cs-CZ" dirty="0"/>
              <a:t>. </a:t>
            </a:r>
          </a:p>
          <a:p>
            <a:r>
              <a:rPr lang="cs-CZ" b="1" dirty="0">
                <a:solidFill>
                  <a:srgbClr val="FF0000"/>
                </a:solidFill>
              </a:rPr>
              <a:t>Na zvýšení hodnoty opravnou položku nelze tvořit</a:t>
            </a:r>
            <a:r>
              <a:rPr lang="cs-CZ" dirty="0"/>
              <a:t>. </a:t>
            </a:r>
          </a:p>
          <a:p>
            <a:r>
              <a:rPr lang="cs-CZ" dirty="0"/>
              <a:t>Opravné položky k dlouhodobému majetku </a:t>
            </a:r>
            <a:r>
              <a:rPr lang="cs-CZ" b="1" dirty="0"/>
              <a:t>nemají daňový dopad na účetní jednotku</a:t>
            </a:r>
            <a:r>
              <a:rPr lang="cs-CZ" dirty="0"/>
              <a:t>, tzn., že </a:t>
            </a:r>
            <a:r>
              <a:rPr lang="cs-CZ" b="1" dirty="0">
                <a:solidFill>
                  <a:srgbClr val="FF0000"/>
                </a:solidFill>
              </a:rPr>
              <a:t>tvorba není daňově uznatelným nákladem 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919141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746075-8631-098C-3751-2CAE50F88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Testové otázky k tématu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3BA4F349-3E6B-CC97-9473-DD58EAB76B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57412" y="2804319"/>
            <a:ext cx="4829175" cy="2124075"/>
          </a:xfrm>
        </p:spPr>
      </p:pic>
    </p:spTree>
    <p:extLst>
      <p:ext uri="{BB962C8B-B14F-4D97-AF65-F5344CB8AC3E}">
        <p14:creationId xmlns:p14="http://schemas.microsoft.com/office/powerpoint/2010/main" val="70087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D7CC44-789D-1D43-776C-D938730EF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a klasifikace dlouhodobého majetku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EA74BE-8C0A-72C9-C4EC-5C30CF7BEB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u="sng" dirty="0"/>
              <a:t>Dlouhodobý majetek </a:t>
            </a:r>
            <a:r>
              <a:rPr lang="cs-CZ" u="sng" dirty="0"/>
              <a:t>je součástí aktiv, skládá se z:</a:t>
            </a:r>
          </a:p>
          <a:p>
            <a:r>
              <a:rPr lang="cs-CZ" dirty="0"/>
              <a:t>	</a:t>
            </a:r>
            <a:r>
              <a:rPr lang="cs-CZ" b="1" dirty="0"/>
              <a:t>dlouhodobého hmotného majetku,</a:t>
            </a:r>
          </a:p>
          <a:p>
            <a:r>
              <a:rPr lang="cs-CZ" b="1" dirty="0"/>
              <a:t>	dlouhodobého nehmotného majetku,</a:t>
            </a:r>
          </a:p>
          <a:p>
            <a:r>
              <a:rPr lang="cs-CZ" b="1" dirty="0"/>
              <a:t>	dlouhodobého finančního majetku.</a:t>
            </a:r>
          </a:p>
          <a:p>
            <a:endParaRPr lang="cs-CZ" b="1" dirty="0"/>
          </a:p>
          <a:p>
            <a:r>
              <a:rPr lang="cs-CZ" b="1" dirty="0"/>
              <a:t>V rozvaze</a:t>
            </a:r>
            <a:r>
              <a:rPr lang="cs-CZ" dirty="0"/>
              <a:t> se </a:t>
            </a:r>
            <a:r>
              <a:rPr lang="cs-CZ" b="1" dirty="0"/>
              <a:t>dlouhodobý majetek vykazuje v položce B</a:t>
            </a:r>
            <a:r>
              <a:rPr lang="cs-CZ" dirty="0"/>
              <a:t>. </a:t>
            </a:r>
            <a:r>
              <a:rPr lang="cs-CZ" dirty="0">
                <a:solidFill>
                  <a:srgbClr val="FF0000"/>
                </a:solidFill>
              </a:rPr>
              <a:t>Stálá aktiva</a:t>
            </a:r>
            <a:r>
              <a:rPr lang="cs-CZ" dirty="0"/>
              <a:t>. </a:t>
            </a:r>
          </a:p>
          <a:p>
            <a:r>
              <a:rPr lang="cs-CZ" dirty="0"/>
              <a:t>Aby byl majetek považován za dlouhodobý, </a:t>
            </a:r>
            <a:r>
              <a:rPr lang="cs-CZ" b="1" dirty="0"/>
              <a:t>musí být jeho doba použitelnosti </a:t>
            </a:r>
            <a:r>
              <a:rPr lang="cs-CZ" b="1" dirty="0">
                <a:solidFill>
                  <a:srgbClr val="FF0000"/>
                </a:solidFill>
              </a:rPr>
              <a:t>delší než 1 rok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38703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31DB25-BB27-CF48-E2A9-4840042D7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Odpověď k testovým otázkám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EEDFA390-F342-9746-5508-D8F1181E0F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75316" y="3179042"/>
            <a:ext cx="3359187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3569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DA5A6E-75BE-9B07-E4A8-65725B0AE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Případová studie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23783D-A885-FB5F-E0C7-596766D563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Účetní jednotka Alfa, s.r.o. je neplátcem DPH. </a:t>
            </a:r>
          </a:p>
          <a:p>
            <a:r>
              <a:rPr lang="cs-CZ" dirty="0"/>
              <a:t>V průběhu účetního období zaznamenala následující účetní případy týkající se dlouhodobého majetku. </a:t>
            </a:r>
            <a:r>
              <a:rPr lang="cs-CZ" b="1" dirty="0"/>
              <a:t>Zaúčtuje uvedené účetní případy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B083771-343B-17EC-7CAF-602266AA7E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3050" y="2995791"/>
            <a:ext cx="6057900" cy="2076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548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7EF830-981A-DF7C-CDC4-72AF22B47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Případová studie- výsledek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62C3837B-659F-C6A7-57B6-2BF691C0F3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4000" b="1" dirty="0">
              <a:solidFill>
                <a:srgbClr val="FF000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6759CCF9-AF74-C186-CAF6-9684E163B0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0225" y="2762250"/>
            <a:ext cx="5543550" cy="133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1516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A1880E-C6DE-30C3-3B6D-3E1519A8F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Případová studie- výsledek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A9A83C94-8465-D26F-F6E8-413C4BEACB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6054" y="1825625"/>
            <a:ext cx="6291892" cy="4081463"/>
          </a:xfrm>
        </p:spPr>
      </p:pic>
    </p:spTree>
    <p:extLst>
      <p:ext uri="{BB962C8B-B14F-4D97-AF65-F5344CB8AC3E}">
        <p14:creationId xmlns:p14="http://schemas.microsoft.com/office/powerpoint/2010/main" val="23054514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739C4C-B3FF-61F7-FCEE-615B3B9F0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k zopakovaní tématu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35B2C6-8F9B-649D-32DC-027C6CEDB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1.	Uveďte příklady dlouhodobého hmotného majetku.</a:t>
            </a:r>
          </a:p>
          <a:p>
            <a:pPr marL="0" indent="0">
              <a:buNone/>
            </a:pPr>
            <a:r>
              <a:rPr lang="cs-CZ" b="1" dirty="0"/>
              <a:t>2.	Charakterizujte účetní zachycení pořízení dlouhodobého majetku 	na 	dodavatelskou (závazkovou) fakturu. </a:t>
            </a:r>
          </a:p>
          <a:p>
            <a:pPr marL="0" indent="0">
              <a:buNone/>
            </a:pPr>
            <a:r>
              <a:rPr lang="cs-CZ" b="1" dirty="0"/>
              <a:t>3.	Jaké znáte důvody k vyřazení dlouhodobého majetku?</a:t>
            </a:r>
          </a:p>
          <a:p>
            <a:pPr marL="0" indent="0">
              <a:buNone/>
            </a:pPr>
            <a:r>
              <a:rPr lang="cs-CZ" b="1" dirty="0"/>
              <a:t>4.	Jak se účetně postupuje v případě, že se vyřazuje dlouhodobý 	majetek, který není odepsán? </a:t>
            </a:r>
          </a:p>
          <a:p>
            <a:pPr marL="0" indent="0">
              <a:buNone/>
            </a:pPr>
            <a:r>
              <a:rPr lang="cs-CZ" b="1" dirty="0"/>
              <a:t>5.	Jsou účetní odpisy daňově uznatelným nákladem? </a:t>
            </a:r>
          </a:p>
          <a:p>
            <a:pPr marL="0" indent="0">
              <a:buNone/>
            </a:pPr>
            <a:r>
              <a:rPr lang="cs-CZ" b="1" dirty="0"/>
              <a:t>6.	Je možné účtovat o opravné položce, dojde-li ke zvýšení hodnoty 	majetku?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6529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23D344-0F18-FA06-0960-84A7E1AFD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a klasifikace dlouhodobého majetku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B154EA-4403-A850-10FB-DE0B59005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 </a:t>
            </a:r>
            <a:r>
              <a:rPr lang="cs-CZ" b="1" dirty="0"/>
              <a:t>dlouhodobém majetku </a:t>
            </a:r>
            <a:r>
              <a:rPr lang="cs-CZ" dirty="0"/>
              <a:t>účtuje účetní jednotka </a:t>
            </a:r>
            <a:r>
              <a:rPr lang="cs-CZ" b="1" dirty="0"/>
              <a:t>v účtové třídě 0</a:t>
            </a:r>
            <a:r>
              <a:rPr lang="cs-CZ" dirty="0"/>
              <a:t>. </a:t>
            </a:r>
          </a:p>
          <a:p>
            <a:r>
              <a:rPr lang="cs-CZ" dirty="0"/>
              <a:t>Kromě účtů pro jednotlivé druhy dlouhodobého majetku se zde nachází účtové skupiny pro účtování </a:t>
            </a:r>
            <a:r>
              <a:rPr lang="cs-CZ" b="1" dirty="0"/>
              <a:t>záloh na dlouhodobý majetek, pro oprávky a pro opravné položky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dirty="0"/>
              <a:t>Mezi </a:t>
            </a:r>
            <a:r>
              <a:rPr lang="cs-CZ" b="1" dirty="0"/>
              <a:t>dlouhodobý nehmotný majetek</a:t>
            </a:r>
            <a:r>
              <a:rPr lang="cs-CZ" dirty="0"/>
              <a:t>, který se účtuje v účtové skupině 01, patří </a:t>
            </a:r>
            <a:r>
              <a:rPr lang="cs-CZ" u="sng" dirty="0"/>
              <a:t>ocenitelná práva</a:t>
            </a:r>
            <a:r>
              <a:rPr lang="cs-CZ" dirty="0"/>
              <a:t>, </a:t>
            </a:r>
            <a:r>
              <a:rPr lang="cs-CZ" u="sng" dirty="0"/>
              <a:t>software</a:t>
            </a:r>
            <a:r>
              <a:rPr lang="cs-CZ" dirty="0"/>
              <a:t> nebo </a:t>
            </a:r>
            <a:r>
              <a:rPr lang="cs-CZ" u="sng" dirty="0"/>
              <a:t>goodwill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b="1" dirty="0"/>
              <a:t>Doba použitelností je delší než 1 rok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530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F04A7C-156B-CE3E-6204-42434C7B6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a klasifikace dlouhodobého majetku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5B9594-EF58-A4A2-11E2-EA42A2129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 </a:t>
            </a:r>
            <a:r>
              <a:rPr lang="cs-CZ" b="1" dirty="0"/>
              <a:t>dlouhodobému hmotnému majetku </a:t>
            </a:r>
            <a:r>
              <a:rPr lang="cs-CZ" dirty="0"/>
              <a:t>patří </a:t>
            </a:r>
            <a:r>
              <a:rPr lang="cs-CZ" b="1" dirty="0"/>
              <a:t>dlouhodobý majetek odpisovaný (účtová skupina 02</a:t>
            </a:r>
            <a:r>
              <a:rPr lang="cs-CZ" dirty="0"/>
              <a:t>) a </a:t>
            </a:r>
            <a:r>
              <a:rPr lang="cs-CZ" b="1" dirty="0"/>
              <a:t>dlouhodobý majetek neodpisovaný (účtová skupina 03</a:t>
            </a:r>
            <a:r>
              <a:rPr lang="cs-CZ" dirty="0"/>
              <a:t>). </a:t>
            </a:r>
          </a:p>
          <a:p>
            <a:r>
              <a:rPr lang="cs-CZ" b="1" dirty="0"/>
              <a:t>Mezi odpisovaný majetek </a:t>
            </a:r>
            <a:r>
              <a:rPr lang="cs-CZ" dirty="0"/>
              <a:t>se řadí </a:t>
            </a:r>
            <a:r>
              <a:rPr lang="cs-CZ" u="sng" dirty="0"/>
              <a:t>stavby</a:t>
            </a:r>
            <a:r>
              <a:rPr lang="cs-CZ" dirty="0"/>
              <a:t>, </a:t>
            </a:r>
            <a:r>
              <a:rPr lang="cs-CZ" u="sng" dirty="0"/>
              <a:t>hmotné movité věci </a:t>
            </a:r>
            <a:r>
              <a:rPr lang="cs-CZ" dirty="0"/>
              <a:t>a </a:t>
            </a:r>
            <a:r>
              <a:rPr lang="cs-CZ" u="sng" dirty="0"/>
              <a:t>soubory hmotných movitých věcí </a:t>
            </a:r>
            <a:r>
              <a:rPr lang="cs-CZ" dirty="0"/>
              <a:t>nebo </a:t>
            </a:r>
            <a:r>
              <a:rPr lang="cs-CZ" u="sng" dirty="0"/>
              <a:t>pěstitelské celky trvalých porostů</a:t>
            </a:r>
            <a:r>
              <a:rPr lang="cs-CZ" dirty="0"/>
              <a:t>.</a:t>
            </a:r>
          </a:p>
          <a:p>
            <a:r>
              <a:rPr lang="cs-CZ" dirty="0"/>
              <a:t> Typickým příkladem dlouhodobého majetku v kategorii hmotný neodpisovaný jsou </a:t>
            </a:r>
            <a:r>
              <a:rPr lang="cs-CZ" b="1" dirty="0"/>
              <a:t>pozemky nebo umělecká díla a sbírky</a:t>
            </a:r>
            <a:r>
              <a:rPr lang="cs-CZ" dirty="0"/>
              <a:t>. </a:t>
            </a:r>
          </a:p>
          <a:p>
            <a:r>
              <a:rPr lang="cs-CZ" b="1" dirty="0"/>
              <a:t>Dlouhodobý finanční majetek </a:t>
            </a:r>
            <a:r>
              <a:rPr lang="cs-CZ" dirty="0"/>
              <a:t>(</a:t>
            </a:r>
            <a:r>
              <a:rPr lang="cs-CZ" b="1" dirty="0"/>
              <a:t>účtová skupina 06</a:t>
            </a:r>
            <a:r>
              <a:rPr lang="cs-CZ" dirty="0"/>
              <a:t>) obsahuje zejména </a:t>
            </a:r>
            <a:r>
              <a:rPr lang="cs-CZ" u="sng" dirty="0"/>
              <a:t>účty</a:t>
            </a:r>
            <a:r>
              <a:rPr lang="cs-CZ" dirty="0"/>
              <a:t>, na kterých se sledují </a:t>
            </a:r>
            <a:r>
              <a:rPr lang="cs-CZ" u="sng" dirty="0"/>
              <a:t>cenné papíry zakoupené za účelem dlouhodobého držení</a:t>
            </a:r>
            <a:r>
              <a:rPr lang="cs-CZ" dirty="0"/>
              <a:t>. Dále se zde vyskytují </a:t>
            </a:r>
            <a:r>
              <a:rPr lang="cs-CZ" u="sng" dirty="0"/>
              <a:t>účty</a:t>
            </a:r>
            <a:r>
              <a:rPr lang="cs-CZ" dirty="0"/>
              <a:t> na </a:t>
            </a:r>
            <a:r>
              <a:rPr lang="cs-CZ" u="sng" dirty="0"/>
              <a:t>zachycení zápůjček a úvěrů.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0403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81ADF4-3C7E-C916-C839-A619F35F6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Oceňování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93B431-45A2-3CD0-5AED-2FFE8A318C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u="sng" dirty="0"/>
              <a:t>Dlouhodobý hmotný nebo nehmotný majetek </a:t>
            </a:r>
            <a:r>
              <a:rPr lang="cs-CZ" u="sng" dirty="0"/>
              <a:t>se oceňuje v návaznosti na způsob nabytí: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	</a:t>
            </a:r>
            <a:r>
              <a:rPr lang="cs-CZ" b="1" dirty="0"/>
              <a:t>pořizovací cenou,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	vlastními náklady,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	reprodukční pořizovací cenou.</a:t>
            </a:r>
          </a:p>
          <a:p>
            <a:endParaRPr lang="cs-CZ" dirty="0"/>
          </a:p>
          <a:p>
            <a:r>
              <a:rPr lang="cs-CZ" b="1" dirty="0"/>
              <a:t>Pořizovací cena </a:t>
            </a:r>
            <a:r>
              <a:rPr lang="cs-CZ" dirty="0"/>
              <a:t>se používá při </a:t>
            </a:r>
            <a:r>
              <a:rPr lang="cs-CZ" u="sng" dirty="0"/>
              <a:t>úplatném způsobu pořízení</a:t>
            </a:r>
            <a:r>
              <a:rPr lang="cs-CZ" dirty="0"/>
              <a:t>. </a:t>
            </a:r>
            <a:r>
              <a:rPr lang="cs-CZ" b="1" dirty="0"/>
              <a:t>Zahrnuje cenu pořízení a doprovodné náklady</a:t>
            </a:r>
            <a:r>
              <a:rPr lang="cs-CZ" dirty="0"/>
              <a:t>. </a:t>
            </a:r>
          </a:p>
          <a:p>
            <a:r>
              <a:rPr lang="cs-CZ" b="1" dirty="0"/>
              <a:t>K doprovodným nákladům </a:t>
            </a:r>
            <a:r>
              <a:rPr lang="cs-CZ" dirty="0"/>
              <a:t>patří </a:t>
            </a:r>
            <a:r>
              <a:rPr lang="cs-CZ" u="sng" dirty="0"/>
              <a:t>doprava</a:t>
            </a:r>
            <a:r>
              <a:rPr lang="cs-CZ" dirty="0"/>
              <a:t>, </a:t>
            </a:r>
            <a:r>
              <a:rPr lang="cs-CZ" u="sng" dirty="0"/>
              <a:t>montáž</a:t>
            </a:r>
            <a:r>
              <a:rPr lang="cs-CZ" dirty="0"/>
              <a:t>, </a:t>
            </a:r>
            <a:r>
              <a:rPr lang="cs-CZ" u="sng" dirty="0"/>
              <a:t>instalace</a:t>
            </a:r>
            <a:r>
              <a:rPr lang="cs-CZ" dirty="0"/>
              <a:t>, </a:t>
            </a:r>
            <a:r>
              <a:rPr lang="cs-CZ" u="sng" dirty="0"/>
              <a:t>clo</a:t>
            </a:r>
            <a:r>
              <a:rPr lang="cs-CZ" dirty="0"/>
              <a:t> a </a:t>
            </a:r>
            <a:r>
              <a:rPr lang="cs-CZ" u="sng" dirty="0"/>
              <a:t>pojistné</a:t>
            </a:r>
            <a:r>
              <a:rPr lang="cs-CZ" dirty="0"/>
              <a:t>. </a:t>
            </a:r>
          </a:p>
          <a:p>
            <a:r>
              <a:rPr lang="cs-CZ" b="1" dirty="0">
                <a:solidFill>
                  <a:srgbClr val="FF0000"/>
                </a:solidFill>
              </a:rPr>
              <a:t>Součástí vstupní ceny majetku nemůže být např. jeho oprava, údržba nebo náklady spojené na zaškolení pracovníků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2306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64B57F-9F93-0DB4-4BD3-BA4605AF5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Oceňování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326B41-B5F7-E851-3244-48480AD698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Pokud si účetní jednotka </a:t>
            </a:r>
            <a:r>
              <a:rPr lang="cs-CZ" b="1" dirty="0"/>
              <a:t>vyrábí majetek sama</a:t>
            </a:r>
            <a:r>
              <a:rPr lang="cs-CZ" dirty="0"/>
              <a:t>, použije </a:t>
            </a:r>
            <a:r>
              <a:rPr lang="cs-CZ" b="1" dirty="0">
                <a:solidFill>
                  <a:srgbClr val="FF0000"/>
                </a:solidFill>
              </a:rPr>
              <a:t>k ocenění vlastní náklady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dirty="0"/>
              <a:t>Spadají sem </a:t>
            </a:r>
            <a:r>
              <a:rPr lang="cs-CZ" b="1" dirty="0"/>
              <a:t>přímé i nepřímé náklady  </a:t>
            </a:r>
            <a:r>
              <a:rPr lang="cs-CZ" u="sng" dirty="0"/>
              <a:t>související s výrobou majetku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b="1" dirty="0"/>
              <a:t>Dlouhodobý majetek nabytý bezplatně nebo dlouhodobý majetek</a:t>
            </a:r>
            <a:r>
              <a:rPr lang="cs-CZ" dirty="0"/>
              <a:t>, který </a:t>
            </a:r>
            <a:r>
              <a:rPr lang="cs-CZ" b="1" dirty="0"/>
              <a:t>nebyl v účetnictví zachycen </a:t>
            </a:r>
            <a:r>
              <a:rPr lang="cs-CZ" dirty="0"/>
              <a:t>a je nově zjištěn </a:t>
            </a:r>
            <a:r>
              <a:rPr lang="cs-CZ" b="1" dirty="0">
                <a:solidFill>
                  <a:srgbClr val="FF0000"/>
                </a:solidFill>
              </a:rPr>
              <a:t>se oceňuje reprodukční pořizovací cenou</a:t>
            </a:r>
            <a:r>
              <a:rPr lang="cs-CZ" dirty="0"/>
              <a:t>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Jedná se o cenu, za kterou byl majetek pořízen v době, kdy se o něm účtuje.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1539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A177CF-C370-1A64-0D2B-138DADDE7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Pořízení dlouhodobého majetku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87A84C-3B17-AD32-B358-B8517E3894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u="sng" dirty="0"/>
              <a:t>Dlouhodobý majetek může účetní jednotka pořídit různými způsoby, např.:</a:t>
            </a:r>
          </a:p>
          <a:p>
            <a:pPr marL="0" indent="0">
              <a:buNone/>
            </a:pPr>
            <a:endParaRPr lang="cs-CZ" b="1" u="sng" dirty="0"/>
          </a:p>
          <a:p>
            <a:pPr marL="457200" indent="-457200">
              <a:buFont typeface="+mj-lt"/>
              <a:buAutoNum type="arabicParenR"/>
            </a:pPr>
            <a:r>
              <a:rPr lang="cs-CZ" dirty="0"/>
              <a:t>	</a:t>
            </a:r>
            <a:r>
              <a:rPr lang="cs-CZ" b="1" dirty="0"/>
              <a:t>koupí,</a:t>
            </a:r>
          </a:p>
          <a:p>
            <a:pPr marL="457200" indent="-457200">
              <a:buFont typeface="+mj-lt"/>
              <a:buAutoNum type="arabicParenR"/>
            </a:pPr>
            <a:r>
              <a:rPr lang="cs-CZ" b="1" dirty="0"/>
              <a:t>	vytvořením ve vlastní režii (ve vlastní činnosti),</a:t>
            </a:r>
          </a:p>
          <a:p>
            <a:pPr marL="457200" indent="-457200">
              <a:buFont typeface="+mj-lt"/>
              <a:buAutoNum type="arabicParenR"/>
            </a:pPr>
            <a:r>
              <a:rPr lang="cs-CZ" b="1" dirty="0"/>
              <a:t>    darem.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3160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A2AA8B-AE20-6EAE-2966-25663B70E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Pořízení koupí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A2B66A-D938-6088-1880-E589659653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Pořízení dlouhodobého hmotného nebo nehmotného majetku nákupem znázorňuje Obr. 18 zobrazen dále. </a:t>
            </a:r>
          </a:p>
          <a:p>
            <a:r>
              <a:rPr lang="cs-CZ" dirty="0">
                <a:solidFill>
                  <a:srgbClr val="FF0000"/>
                </a:solidFill>
              </a:rPr>
              <a:t>Pořízení</a:t>
            </a:r>
            <a:r>
              <a:rPr lang="cs-CZ" dirty="0"/>
              <a:t> dlouhodobého majetku </a:t>
            </a:r>
            <a:r>
              <a:rPr lang="cs-CZ" b="1" dirty="0">
                <a:solidFill>
                  <a:schemeClr val="tx1"/>
                </a:solidFill>
              </a:rPr>
              <a:t>se projeví na straně MD </a:t>
            </a:r>
            <a:r>
              <a:rPr lang="cs-CZ" b="1" dirty="0">
                <a:solidFill>
                  <a:srgbClr val="FF0000"/>
                </a:solidFill>
              </a:rPr>
              <a:t>zvýšením</a:t>
            </a: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stavu aktiv</a:t>
            </a:r>
            <a:r>
              <a:rPr lang="cs-CZ" dirty="0"/>
              <a:t> (</a:t>
            </a:r>
            <a:r>
              <a:rPr lang="cs-CZ" b="1" dirty="0"/>
              <a:t>v účtové skupině 04 – Nedokončený dlouhodobý hmotný a nehmotný majetek</a:t>
            </a:r>
            <a:r>
              <a:rPr lang="cs-CZ" dirty="0"/>
              <a:t>) </a:t>
            </a:r>
            <a:r>
              <a:rPr lang="cs-CZ" b="1" dirty="0">
                <a:solidFill>
                  <a:srgbClr val="FF0000"/>
                </a:solidFill>
              </a:rPr>
              <a:t>oproti snížení stavu peněžních aktiv v hotovosti </a:t>
            </a:r>
            <a:r>
              <a:rPr lang="cs-CZ" b="1" dirty="0"/>
              <a:t>(je-li zakoupený majetek ihned zaplacen) </a:t>
            </a:r>
            <a:r>
              <a:rPr lang="cs-CZ" dirty="0"/>
              <a:t>nebo </a:t>
            </a:r>
            <a:r>
              <a:rPr lang="cs-CZ" b="1" dirty="0">
                <a:solidFill>
                  <a:srgbClr val="FF0000"/>
                </a:solidFill>
              </a:rPr>
              <a:t>zvýšení stavu závazků z obchodních vztahů</a:t>
            </a:r>
            <a:r>
              <a:rPr lang="cs-CZ" dirty="0"/>
              <a:t> </a:t>
            </a:r>
            <a:r>
              <a:rPr lang="cs-CZ" b="1" dirty="0"/>
              <a:t>(je-li zakoupen majetek na fakturu) na straně D</a:t>
            </a:r>
            <a:r>
              <a:rPr lang="cs-CZ" dirty="0"/>
              <a:t>. </a:t>
            </a:r>
          </a:p>
          <a:p>
            <a:r>
              <a:rPr lang="cs-CZ" dirty="0"/>
              <a:t>Na obdobném principu se zachytí doprovodné náklady spojené s daným majetkem. </a:t>
            </a:r>
          </a:p>
        </p:txBody>
      </p:sp>
    </p:spTree>
    <p:extLst>
      <p:ext uri="{BB962C8B-B14F-4D97-AF65-F5344CB8AC3E}">
        <p14:creationId xmlns:p14="http://schemas.microsoft.com/office/powerpoint/2010/main" val="36101816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6_Finanční účetnictví 1</Template>
  <TotalTime>86</TotalTime>
  <Words>1704</Words>
  <Application>Microsoft Office PowerPoint</Application>
  <PresentationFormat>Předvádění na obrazovce (4:3)</PresentationFormat>
  <Paragraphs>153</Paragraphs>
  <Slides>34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9" baseType="lpstr">
      <vt:lpstr>Arial</vt:lpstr>
      <vt:lpstr>Calibri</vt:lpstr>
      <vt:lpstr>Calibri Light</vt:lpstr>
      <vt:lpstr>Wingdings</vt:lpstr>
      <vt:lpstr>Motiv Office</vt:lpstr>
      <vt:lpstr>Finanční účetnictví 1     prezantace 6 </vt:lpstr>
      <vt:lpstr>Téma </vt:lpstr>
      <vt:lpstr>Charakteristika a klasifikace dlouhodobého majetku </vt:lpstr>
      <vt:lpstr>Charakteristika a klasifikace dlouhodobého majetku </vt:lpstr>
      <vt:lpstr>Charakteristika a klasifikace dlouhodobého majetku </vt:lpstr>
      <vt:lpstr>Oceňování </vt:lpstr>
      <vt:lpstr>Oceňování</vt:lpstr>
      <vt:lpstr>Pořízení dlouhodobého majetku</vt:lpstr>
      <vt:lpstr>Pořízení koupí </vt:lpstr>
      <vt:lpstr>Pořízení koupí </vt:lpstr>
      <vt:lpstr>Vytvoření ve vlastní režii</vt:lpstr>
      <vt:lpstr>Bezplatné nabytí majetku</vt:lpstr>
      <vt:lpstr>Odpisy</vt:lpstr>
      <vt:lpstr>Odpisy</vt:lpstr>
      <vt:lpstr>Odpisy</vt:lpstr>
      <vt:lpstr>Vyřazení dlouhodobého majetku</vt:lpstr>
      <vt:lpstr>Vyřazení dlouhodobého majetku</vt:lpstr>
      <vt:lpstr>Vyřazení dlouhodobého majetku</vt:lpstr>
      <vt:lpstr>Vyřazení z důvodu prodeje </vt:lpstr>
      <vt:lpstr>Vyřazení z důvodu prodeje </vt:lpstr>
      <vt:lpstr>Vyřazení z důvodu škody </vt:lpstr>
      <vt:lpstr>Vyřazení z důvodu škody </vt:lpstr>
      <vt:lpstr>Vyřazení z důvodu škody </vt:lpstr>
      <vt:lpstr>Vyřazení z důvodu darování </vt:lpstr>
      <vt:lpstr>Vyřazení z důvodu darování </vt:lpstr>
      <vt:lpstr>Vyřazení z důvodu likvidace </vt:lpstr>
      <vt:lpstr>Opravné položky </vt:lpstr>
      <vt:lpstr>Opravné položky </vt:lpstr>
      <vt:lpstr>Testové otázky k tématu</vt:lpstr>
      <vt:lpstr>Odpověď k testovým otázkám</vt:lpstr>
      <vt:lpstr>Případová studie</vt:lpstr>
      <vt:lpstr>Případová studie- výsledek</vt:lpstr>
      <vt:lpstr>Případová studie- výsledek</vt:lpstr>
      <vt:lpstr>Otázky k zopakovaní tématu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účetnictví 1     prezantace 6 </dc:title>
  <dc:creator>Závadská Miroslava</dc:creator>
  <cp:lastModifiedBy>Závadská Miroslava</cp:lastModifiedBy>
  <cp:revision>31</cp:revision>
  <cp:lastPrinted>2024-10-08T11:03:59Z</cp:lastPrinted>
  <dcterms:created xsi:type="dcterms:W3CDTF">2024-10-03T11:14:07Z</dcterms:created>
  <dcterms:modified xsi:type="dcterms:W3CDTF">2024-10-08T11:09:28Z</dcterms:modified>
</cp:coreProperties>
</file>