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78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4000" dirty="0" err="1"/>
              <a:t>prezantace</a:t>
            </a:r>
            <a:r>
              <a:rPr lang="cs-CZ" sz="4000"/>
              <a:t> 5 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			</a:t>
            </a:r>
          </a:p>
          <a:p>
            <a:r>
              <a:rPr lang="cs-CZ" dirty="0"/>
              <a:t>			Dr. Miroslava Čechová Závadská, </a:t>
            </a:r>
            <a:r>
              <a:rPr lang="cs-CZ" dirty="0" err="1"/>
              <a:t>BSc</a:t>
            </a:r>
            <a:r>
              <a:rPr lang="cs-CZ" dirty="0"/>
              <a:t>. </a:t>
            </a:r>
            <a:r>
              <a:rPr lang="cs-CZ" dirty="0" err="1"/>
              <a:t>MSc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8EAC9-7766-C0A7-0462-6114B6B6B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zásob způsobem 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1957D0-D230-15F4-E779-0C3DB9D9B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Zásoby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jsou, jak bylo uvedeno,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aktivem oběžným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Kromě </a:t>
            </a:r>
            <a:r>
              <a:rPr lang="cs-CZ" sz="2400" u="sng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naskladnění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zásob bude účetní jednotka při účtování zásob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způsobem A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účtovat jejich </a:t>
            </a:r>
            <a:r>
              <a:rPr lang="cs-CZ" sz="2400" u="sng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vyskladnění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se projeví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snížením zůstatku </a:t>
            </a:r>
            <a:r>
              <a:rPr lang="cs-CZ" sz="2400" u="sng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 skladovém účtu 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vznikem nákladu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jak je zachyceno na následujícím obrázku.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Dokladem pro účtování o těchto účetních případech je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výdejka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766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2AAA4-B7C6-4D3A-6762-76DA0F87A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zásob způsobem 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5402870-836D-0A53-EAC0-366DFA314F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6154" y="2322871"/>
            <a:ext cx="4517021" cy="2548373"/>
          </a:xfrm>
        </p:spPr>
      </p:pic>
    </p:spTree>
    <p:extLst>
      <p:ext uri="{BB962C8B-B14F-4D97-AF65-F5344CB8AC3E}">
        <p14:creationId xmlns:p14="http://schemas.microsoft.com/office/powerpoint/2010/main" val="2937717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A3AA5-38F3-6BCE-B107-7D1F98F68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zásob způsobem 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51760-800D-33CD-2F27-E2C36F513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Dochází-li k 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prodeji zboží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nevznikají účetní jednotce jen náklady, kde je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úbytek zboží 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zachycen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pořizovací ceně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ale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současně se účtuje o vzniku výnosu ve výši odpovídající prodejní ceně zboží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</a:t>
            </a:r>
            <a:r>
              <a:rPr lang="cs-CZ" sz="2400" u="sng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účtování výnosů 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použije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účtová třída 6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účtová skupina 60 – Tržby za vlastní výkony a zboží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Zároveň se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prodej projeví v rozvahových účtech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to buď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vznikem </a:t>
            </a:r>
            <a:r>
              <a:rPr lang="cs-CZ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pohledávky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(je-li účtováno na základě vystavené faktury) 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</a:t>
            </a:r>
            <a:r>
              <a:rPr lang="cs-CZ" sz="2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zvýšením stavu peněz v pokladně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(je-li účtováno na základě příjmového pokladního dokladu).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936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808AC-28AA-A22F-20FC-E00CE5111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zásob způsobem 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F7A817-760E-8B62-6A71-539020CB7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Další způsob nabytí zásob je jejich </a:t>
            </a:r>
            <a:r>
              <a:rPr lang="cs-CZ" sz="29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vytvoření vlastní činností</a:t>
            </a: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tomto způsobu nabytí se obdobně jako při pořízení nákupem používají účty z </a:t>
            </a:r>
            <a:r>
              <a:rPr lang="cs-CZ" sz="29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účtové třídy 1</a:t>
            </a: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jejichž </a:t>
            </a:r>
            <a:r>
              <a:rPr lang="cs-CZ" sz="29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zůstatky se zvyšují na straně MD</a:t>
            </a: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Současně se používá </a:t>
            </a:r>
            <a:r>
              <a:rPr lang="cs-CZ" sz="29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účtová skupina 58 – Změna stavu zásob vlastní činnosti a aktivace</a:t>
            </a: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prostřednictvím které se </a:t>
            </a:r>
            <a:r>
              <a:rPr lang="cs-CZ" sz="2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snižují náklady</a:t>
            </a: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spojené s vytvořením těchto zásob.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to z toho důvodu, že při účtování zásob způsobem </a:t>
            </a:r>
            <a:r>
              <a:rPr lang="cs-CZ" sz="29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9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vznikají náklady až při vyskladnění zásob, nikoliv při jejich výrobě</a:t>
            </a: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9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Bezplatné nabytí zásob</a:t>
            </a: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ovlivňuje výsledek hospodaření, konkrétně výnosy v </a:t>
            </a:r>
            <a:r>
              <a:rPr lang="cs-CZ" sz="29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účtové skupině 64 – Provozní výnosy</a:t>
            </a:r>
            <a:r>
              <a:rPr lang="cs-CZ" sz="29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370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3F380-19D1-96A0-515D-F89BEF662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zásob způsobem 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F7B68-041B-08C2-C9B0-732EDB41A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4088478"/>
          </a:xfrm>
        </p:spPr>
        <p:txBody>
          <a:bodyPr/>
          <a:lstStyle/>
          <a:p>
            <a:r>
              <a:rPr lang="cs-CZ" dirty="0"/>
              <a:t>Účtování zásob způsobem </a:t>
            </a:r>
            <a:r>
              <a:rPr lang="cs-CZ" b="1" dirty="0"/>
              <a:t>B</a:t>
            </a:r>
            <a:r>
              <a:rPr lang="cs-CZ" dirty="0"/>
              <a:t> vychází z podstaty, že v průběhu účetního období se veškeré složky pořizovací ceny nakupovaných zásob účtují do nákladů prostřednictvím </a:t>
            </a:r>
            <a:r>
              <a:rPr lang="cs-CZ" b="1" dirty="0"/>
              <a:t>účtové skupiny 50 - Spotřebované nákupy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E708DFC-0800-4FD8-2CD9-5D3C43016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743" y="3355259"/>
            <a:ext cx="4100514" cy="174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71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50190-8644-9321-6B9D-9F2499C97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zásob způsobem 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E4088-1F7A-2251-B416-ACAE87FC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Skladové účty se používají pouze při uzavírání účetních knih, a to tak, že </a:t>
            </a:r>
            <a:r>
              <a:rPr lang="cs-CZ" b="1" u="sng" dirty="0"/>
              <a:t>počáteční stav </a:t>
            </a:r>
            <a:r>
              <a:rPr lang="cs-CZ" b="1" dirty="0"/>
              <a:t>se ze skladového účtu </a:t>
            </a:r>
            <a:r>
              <a:rPr lang="cs-CZ" b="1" dirty="0">
                <a:solidFill>
                  <a:srgbClr val="FF0000"/>
                </a:solidFill>
              </a:rPr>
              <a:t>odúčtuje ve prospěch nákladů </a:t>
            </a:r>
            <a:r>
              <a:rPr lang="cs-CZ" b="1" dirty="0"/>
              <a:t>a </a:t>
            </a:r>
            <a:r>
              <a:rPr lang="cs-CZ" b="1" u="sng" dirty="0"/>
              <a:t>konečný stav </a:t>
            </a:r>
            <a:r>
              <a:rPr lang="cs-CZ" b="1" dirty="0"/>
              <a:t>se naopak na skladový účet </a:t>
            </a:r>
            <a:r>
              <a:rPr lang="cs-CZ" b="1" dirty="0">
                <a:solidFill>
                  <a:srgbClr val="FF0000"/>
                </a:solidFill>
              </a:rPr>
              <a:t>zaúčtuje se současným snížením nákladů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Naskladnění nebo vyskladnění zásob během účetního období se na syntetických účtech </a:t>
            </a:r>
            <a:r>
              <a:rPr lang="cs-CZ" dirty="0">
                <a:solidFill>
                  <a:srgbClr val="FF0000"/>
                </a:solidFill>
              </a:rPr>
              <a:t>neúčtuje</a:t>
            </a:r>
            <a:r>
              <a:rPr lang="cs-CZ" dirty="0"/>
              <a:t>, proto je důležité důsledně vést </a:t>
            </a:r>
            <a:r>
              <a:rPr lang="cs-CZ" b="1" dirty="0"/>
              <a:t>skladovou evidenci!</a:t>
            </a:r>
          </a:p>
        </p:txBody>
      </p:sp>
    </p:spTree>
    <p:extLst>
      <p:ext uri="{BB962C8B-B14F-4D97-AF65-F5344CB8AC3E}">
        <p14:creationId xmlns:p14="http://schemas.microsoft.com/office/powerpoint/2010/main" val="2905284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D2E15E-946B-E481-9AF8-7ACA87252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zásob vlastní výroby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358F13-0323-EBFF-F087-7E764F88F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zásobách </a:t>
            </a:r>
            <a:r>
              <a:rPr lang="cs-CZ" b="1" dirty="0"/>
              <a:t>vlastní výroby </a:t>
            </a:r>
            <a:r>
              <a:rPr lang="cs-CZ" dirty="0"/>
              <a:t>se účtuje ve </a:t>
            </a:r>
            <a:r>
              <a:rPr lang="cs-CZ" b="1" dirty="0"/>
              <a:t>skupině 12 – Zásoby vlastní výroby</a:t>
            </a:r>
            <a:r>
              <a:rPr lang="cs-CZ" dirty="0"/>
              <a:t>. </a:t>
            </a:r>
          </a:p>
          <a:p>
            <a:r>
              <a:rPr lang="cs-CZ" dirty="0"/>
              <a:t>Zahrnují zásoby </a:t>
            </a:r>
            <a:r>
              <a:rPr lang="cs-CZ" u="sng" dirty="0"/>
              <a:t>nedokončené výroby</a:t>
            </a:r>
            <a:r>
              <a:rPr lang="cs-CZ" dirty="0"/>
              <a:t>, </a:t>
            </a:r>
            <a:r>
              <a:rPr lang="cs-CZ" u="sng" dirty="0"/>
              <a:t>polotovarů</a:t>
            </a:r>
            <a:r>
              <a:rPr lang="cs-CZ" dirty="0"/>
              <a:t>, </a:t>
            </a:r>
            <a:r>
              <a:rPr lang="cs-CZ" u="sng" dirty="0"/>
              <a:t>výrobků a mladých zvířat</a:t>
            </a:r>
            <a:r>
              <a:rPr lang="cs-CZ" dirty="0"/>
              <a:t>. </a:t>
            </a:r>
          </a:p>
          <a:p>
            <a:r>
              <a:rPr lang="cs-CZ" dirty="0"/>
              <a:t>Princip naskladnění a vyskladnění tohoto druhu zásob je od účtování zásob nebo materiálu, odlišný.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4EAA6F-4D35-EB83-CCF8-6BED68700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1762" y="4051037"/>
            <a:ext cx="380047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397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AE10E-09C6-F0E4-5C8F-D79EC2E6F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případy u zásob k datu účetní závěrky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D85715-32AF-5435-DE0F-5ED4AC95E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účetní případy, které se účtují u zásob k datu </a:t>
            </a: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účetní závěrky,</a:t>
            </a:r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patří: 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inventarizace zásob,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zásoby na cestě,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nevyfakturované dodávky,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opravné položky.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74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DAF9A-1226-8792-1AA2-98F5A943E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případy u zásob k datu účetní závěrky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E923BA-F53E-5B1C-225C-33C95D1FD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Smyslem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inventury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zjistit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skutečný stav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 rámci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inventarizace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tento skutečný stav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porovnává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stavem účetním.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případě, že se účetní i skutečný stav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rovnají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inventarizační rozdíl nevzniká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Jsou-li tyto stavy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odlišné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vzniká naopak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rozdíl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může mít povahu: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manka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je-li skutečný stav nižší než stav účetní nebo,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přebytku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je-li skutečný stav vyšší než stav účetní.</a:t>
            </a:r>
          </a:p>
          <a:p>
            <a:pPr marL="0" indent="0" algn="just">
              <a:lnSpc>
                <a:spcPct val="125000"/>
              </a:lnSpc>
              <a:spcAft>
                <a:spcPts val="1000"/>
              </a:spcAft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Manko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zachytí jako </a:t>
            </a:r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provozní náklad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přebytek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představuje </a:t>
            </a:r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provozní výnos.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952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26480C-E815-309E-F64B-48A165697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případy u zásob k datu účetní závěrky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1CD8CA-8B4D-6B9E-E830-AF6064DDE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Český účetní standard upravující účtování zásob uvádí, že </a:t>
            </a:r>
            <a:r>
              <a:rPr lang="cs-CZ" b="1" dirty="0"/>
              <a:t>účty 111 – Pořízení materiálu a 131 – Pořízení zboží </a:t>
            </a:r>
            <a:r>
              <a:rPr lang="cs-CZ" b="1" dirty="0">
                <a:solidFill>
                  <a:srgbClr val="FF0000"/>
                </a:solidFill>
              </a:rPr>
              <a:t>nesmí mít k datu účetní závěrky jiný konečný stav než 0.</a:t>
            </a:r>
            <a:r>
              <a:rPr lang="cs-CZ" dirty="0"/>
              <a:t> </a:t>
            </a:r>
          </a:p>
          <a:p>
            <a:r>
              <a:rPr lang="cs-CZ" dirty="0"/>
              <a:t>Pokud dojde k situaci, kdy účetní jednotka </a:t>
            </a:r>
            <a:r>
              <a:rPr lang="cs-CZ" b="1" dirty="0"/>
              <a:t>obdrží fakturu </a:t>
            </a:r>
            <a:r>
              <a:rPr lang="cs-CZ" dirty="0"/>
              <a:t>za nákup zásob, </a:t>
            </a:r>
            <a:r>
              <a:rPr lang="cs-CZ" b="1" dirty="0"/>
              <a:t>aniž by do konce účetní závěrky obdržela zásobu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musí zůstatek z účtu pořízení přeúčtovat</a:t>
            </a:r>
            <a:r>
              <a:rPr lang="cs-CZ" dirty="0"/>
              <a:t> </a:t>
            </a:r>
            <a:r>
              <a:rPr lang="cs-CZ" b="1" dirty="0"/>
              <a:t>na účet 119 – Materiál na cestě nebo 139 – Zboží na cestě</a:t>
            </a:r>
            <a:r>
              <a:rPr lang="cs-CZ" dirty="0"/>
              <a:t>. </a:t>
            </a:r>
          </a:p>
          <a:p>
            <a:r>
              <a:rPr lang="cs-CZ" dirty="0"/>
              <a:t>V následujícím účetním období </a:t>
            </a:r>
            <a:r>
              <a:rPr lang="cs-CZ" dirty="0">
                <a:solidFill>
                  <a:srgbClr val="FF0000"/>
                </a:solidFill>
              </a:rPr>
              <a:t>provede vyrovnání </a:t>
            </a:r>
            <a:r>
              <a:rPr lang="cs-CZ" dirty="0"/>
              <a:t>zůstatku účtu zásoby na cestě s použitím skladového účtu pro zásobu materiálu nebo zboží. </a:t>
            </a:r>
          </a:p>
        </p:txBody>
      </p:sp>
    </p:spTree>
    <p:extLst>
      <p:ext uri="{BB962C8B-B14F-4D97-AF65-F5344CB8AC3E}">
        <p14:creationId xmlns:p14="http://schemas.microsoft.com/office/powerpoint/2010/main" val="4067501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b="1" dirty="0"/>
          </a:p>
          <a:p>
            <a:r>
              <a:rPr lang="cs-CZ" sz="3200" b="1" dirty="0"/>
              <a:t>Účtování zásob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405B7-A438-3FA1-24B4-1725367E2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případy u zásob k datu účetní závěrky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8676CB-25AF-8C21-0725-97A064EED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Opačnou situaci představují </a:t>
            </a:r>
            <a:r>
              <a:rPr lang="cs-CZ" b="1" dirty="0"/>
              <a:t>nevyfakturované dodávky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V tomto případě do data účetní závěrky </a:t>
            </a:r>
            <a:r>
              <a:rPr lang="cs-CZ" b="1" dirty="0"/>
              <a:t>dorazila zásoba materiálu </a:t>
            </a:r>
            <a:r>
              <a:rPr lang="cs-CZ" dirty="0"/>
              <a:t>nebo zboží, avšak </a:t>
            </a:r>
            <a:r>
              <a:rPr lang="cs-CZ" b="1" dirty="0"/>
              <a:t>faktura není zatím k dispozici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Účetní jednotka proto </a:t>
            </a:r>
            <a:r>
              <a:rPr lang="cs-CZ" b="1" dirty="0">
                <a:solidFill>
                  <a:srgbClr val="FF0000"/>
                </a:solidFill>
              </a:rPr>
              <a:t>zaúčtujte převod zásob na sklad </a:t>
            </a:r>
            <a:r>
              <a:rPr lang="cs-CZ" b="1" dirty="0"/>
              <a:t>v odhadnuté částce s použitím účtu 389 – Dohadné účty pasivní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b="1" dirty="0"/>
              <a:t>Vyrovnání dohadného účtu </a:t>
            </a:r>
            <a:r>
              <a:rPr lang="cs-CZ" dirty="0"/>
              <a:t>se provede v dalším účetním období </a:t>
            </a:r>
            <a:r>
              <a:rPr lang="cs-CZ" u="sng" dirty="0"/>
              <a:t>po obdržení faktury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00471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51BA4-4264-04DD-3D41-759EF148B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případy u zásob k datu účetní závěrky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C49A68-9976-A385-FCC8-A54CE30A1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Účetní jednotka může mít ve svých zásobách také takové </a:t>
            </a:r>
            <a:r>
              <a:rPr lang="cs-CZ" b="1" dirty="0"/>
              <a:t>zásoby, jejichž hodnota </a:t>
            </a:r>
            <a:r>
              <a:rPr lang="cs-CZ" b="1" dirty="0">
                <a:solidFill>
                  <a:srgbClr val="FF0000"/>
                </a:solidFill>
              </a:rPr>
              <a:t>klesá</a:t>
            </a:r>
            <a:r>
              <a:rPr lang="cs-CZ" dirty="0">
                <a:solidFill>
                  <a:srgbClr val="FF0000"/>
                </a:solidFill>
              </a:rPr>
              <a:t>.</a:t>
            </a:r>
            <a:r>
              <a:rPr lang="cs-CZ" dirty="0"/>
              <a:t> </a:t>
            </a:r>
          </a:p>
          <a:p>
            <a:r>
              <a:rPr lang="cs-CZ" dirty="0"/>
              <a:t>Jedná-li se o </a:t>
            </a:r>
            <a:r>
              <a:rPr lang="cs-CZ" b="1" dirty="0"/>
              <a:t>pokles hodnoty</a:t>
            </a:r>
            <a:r>
              <a:rPr lang="cs-CZ" dirty="0"/>
              <a:t>, který má </a:t>
            </a:r>
            <a:r>
              <a:rPr lang="cs-CZ" b="1" dirty="0"/>
              <a:t>dočasnou povahu</a:t>
            </a:r>
            <a:r>
              <a:rPr lang="cs-CZ" dirty="0"/>
              <a:t>, měla by tuto skutečnost </a:t>
            </a:r>
            <a:r>
              <a:rPr lang="cs-CZ" b="1" dirty="0"/>
              <a:t>zaúčtovat s využitím opravných položek</a:t>
            </a:r>
            <a:r>
              <a:rPr lang="cs-CZ" dirty="0"/>
              <a:t>. </a:t>
            </a:r>
          </a:p>
          <a:p>
            <a:r>
              <a:rPr lang="cs-CZ" b="1" dirty="0"/>
              <a:t>Opravná položka </a:t>
            </a:r>
            <a:r>
              <a:rPr lang="cs-CZ" dirty="0"/>
              <a:t>na jedné straně </a:t>
            </a:r>
            <a:r>
              <a:rPr lang="cs-CZ" b="1" dirty="0">
                <a:solidFill>
                  <a:srgbClr val="FF0000"/>
                </a:solidFill>
              </a:rPr>
              <a:t>snižuje hodnotu aktiva</a:t>
            </a:r>
            <a:r>
              <a:rPr lang="cs-CZ" dirty="0"/>
              <a:t>, na straně druhé </a:t>
            </a:r>
            <a:r>
              <a:rPr lang="cs-CZ" b="1" dirty="0">
                <a:solidFill>
                  <a:srgbClr val="FF0000"/>
                </a:solidFill>
              </a:rPr>
              <a:t>představuje vznik nákladu</a:t>
            </a:r>
            <a:r>
              <a:rPr lang="cs-CZ" dirty="0"/>
              <a:t>. </a:t>
            </a:r>
          </a:p>
          <a:p>
            <a:r>
              <a:rPr lang="cs-CZ" dirty="0"/>
              <a:t>Pro </a:t>
            </a:r>
            <a:r>
              <a:rPr lang="cs-CZ" b="1" dirty="0"/>
              <a:t>opravné položky </a:t>
            </a:r>
            <a:r>
              <a:rPr lang="cs-CZ" dirty="0"/>
              <a:t>k zásobám se používá </a:t>
            </a:r>
            <a:r>
              <a:rPr lang="cs-CZ" b="1" dirty="0"/>
              <a:t>účet 559 – Tvorba a zúčtování opravných položek</a:t>
            </a:r>
            <a:r>
              <a:rPr lang="cs-CZ" dirty="0"/>
              <a:t>, který </a:t>
            </a:r>
            <a:r>
              <a:rPr lang="cs-CZ" dirty="0">
                <a:solidFill>
                  <a:srgbClr val="FF0000"/>
                </a:solidFill>
              </a:rPr>
              <a:t>nemá dopad na základ daně</a:t>
            </a:r>
            <a:r>
              <a:rPr lang="cs-CZ" dirty="0"/>
              <a:t>, což znamená, že tvorba takovéto opravné položky </a:t>
            </a:r>
            <a:r>
              <a:rPr lang="cs-CZ" dirty="0">
                <a:solidFill>
                  <a:srgbClr val="FF0000"/>
                </a:solidFill>
              </a:rPr>
              <a:t>je pouze účetním nákladem</a:t>
            </a:r>
            <a:r>
              <a:rPr lang="cs-CZ" dirty="0"/>
              <a:t>.</a:t>
            </a:r>
          </a:p>
          <a:p>
            <a:r>
              <a:rPr lang="cs-CZ" dirty="0"/>
              <a:t> Souvztažným účtem je účet opravné položky z </a:t>
            </a:r>
            <a:r>
              <a:rPr lang="cs-CZ" b="1" dirty="0"/>
              <a:t>účtové skupiny 19 – Opravné položky k zásobám</a:t>
            </a:r>
            <a:r>
              <a:rPr lang="cs-CZ" dirty="0"/>
              <a:t>. </a:t>
            </a:r>
          </a:p>
          <a:p>
            <a:r>
              <a:rPr lang="cs-CZ" dirty="0"/>
              <a:t>Pominou-li důvody pro existenci opravné položky, zaúčtuje se její zrušení. </a:t>
            </a:r>
          </a:p>
        </p:txBody>
      </p:sp>
    </p:spTree>
    <p:extLst>
      <p:ext uri="{BB962C8B-B14F-4D97-AF65-F5344CB8AC3E}">
        <p14:creationId xmlns:p14="http://schemas.microsoft.com/office/powerpoint/2010/main" val="38976701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D1FB4-0D47-5BE2-E22D-3C018ACF4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47FAF94-4255-C6A3-887D-E046D20185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6110" y="2278801"/>
            <a:ext cx="3665127" cy="2711505"/>
          </a:xfrm>
        </p:spPr>
      </p:pic>
    </p:spTree>
    <p:extLst>
      <p:ext uri="{BB962C8B-B14F-4D97-AF65-F5344CB8AC3E}">
        <p14:creationId xmlns:p14="http://schemas.microsoft.com/office/powerpoint/2010/main" val="2796303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65735E-4D10-0C51-A8C6-A7F8E5A13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9353F8-7F94-4AA5-4B82-2F6857948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 jednotka Alfa, s.r.o. je neplátcem DPH. V průběhu účetního období zaznamenala následující účetní případy týkající se účtování zásob. Zaúčtuje uvedené účetní případy.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3C1F442-B0F1-A500-A2B1-52B2830FD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5" y="2860265"/>
            <a:ext cx="5924550" cy="17716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5DA9683-6438-FE00-0E9C-0C52A1D95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779" y="4844845"/>
            <a:ext cx="2077752" cy="82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2070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988D5-A650-BA5F-264D-4BF1A2AD5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studie- výsledek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23E0EA-8366-4B35-5A5A-EB028F471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	MD 111- Pořízení majetku/Dal 211- Pokladna		</a:t>
            </a:r>
          </a:p>
          <a:p>
            <a:r>
              <a:rPr lang="cs-CZ" dirty="0"/>
              <a:t>2.	MD 111- Pořízení majetku/Dal 321- Dodavatelé		</a:t>
            </a:r>
          </a:p>
          <a:p>
            <a:r>
              <a:rPr lang="cs-CZ" dirty="0"/>
              <a:t>3.	MD 112- Materiál na skladě/ Dal 111- Pořízení materiálu		</a:t>
            </a:r>
          </a:p>
          <a:p>
            <a:r>
              <a:rPr lang="cs-CZ" dirty="0"/>
              <a:t>4.	MD 501- Spotřeba materiálu/Dal 112- Materiál na skladě</a:t>
            </a:r>
          </a:p>
          <a:p>
            <a:r>
              <a:rPr lang="cs-CZ" dirty="0"/>
              <a:t>5.	MD 501-Spotřeba materiálu</a:t>
            </a:r>
            <a:r>
              <a:rPr lang="cs-CZ" dirty="0">
                <a:solidFill>
                  <a:srgbClr val="FF0000"/>
                </a:solidFill>
              </a:rPr>
              <a:t>*</a:t>
            </a:r>
            <a:r>
              <a:rPr lang="cs-CZ" dirty="0"/>
              <a:t>/Dal 112- Materiál na skladě</a:t>
            </a:r>
          </a:p>
          <a:p>
            <a:r>
              <a:rPr lang="cs-CZ" dirty="0"/>
              <a:t>6.	MD 549- Manka a škody z provozní činnosti/Dal 112- Materiál na 	skladě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* </a:t>
            </a:r>
            <a:r>
              <a:rPr lang="cs-CZ" sz="2000" dirty="0">
                <a:solidFill>
                  <a:srgbClr val="FF0000"/>
                </a:solidFill>
              </a:rPr>
              <a:t>Nastává např. přirozeným odpařováním atd. (dává se výdejka ze 	skladu)</a:t>
            </a:r>
          </a:p>
        </p:txBody>
      </p:sp>
    </p:spTree>
    <p:extLst>
      <p:ext uri="{BB962C8B-B14F-4D97-AF65-F5344CB8AC3E}">
        <p14:creationId xmlns:p14="http://schemas.microsoft.com/office/powerpoint/2010/main" val="36124495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E231B-6665-3077-A53B-256C412E2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zopakování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5B9C87-CF8D-00A6-10BC-B9A243B97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	Vyjmenujte, co lze zahrnout pod zásoby?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	Jsou účty zásob aktivní nebo pasivní? 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	Jaké znáte způsoby oceňování zásob na skladě?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	Vyjmenujte rozdíly mezi účtování zásob způsobem A </a:t>
            </a:r>
            <a:r>
              <a:rPr lang="cs-CZ" dirty="0" err="1"/>
              <a:t>a</a:t>
            </a:r>
            <a:r>
              <a:rPr lang="cs-CZ" dirty="0"/>
              <a:t> způsobem 	B? 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	Jak se zachytí manko u zásoby zboží? 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	V jakých případech bude účetní jednotka účtovat o opravné 	položce ke zboží?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968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2D198-6DFB-8A85-64AF-8FC0DF8F7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Zásoby a jejich klasifikace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BD3C6C-B566-D31C-C5EC-34A617BBD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Zásoby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 součástí </a:t>
            </a:r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oběžného majetku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účtovém rozvrhu jsou pro zásoby vyhrazeny účty v 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 účtové třídě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o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aktivní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 účtů.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zásobám patří: 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zásoby </a:t>
            </a:r>
            <a:r>
              <a:rPr lang="cs-CZ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materiálu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účtová skupina 11,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zásoby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 výroby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účtová skupina 12,</a:t>
            </a:r>
          </a:p>
          <a:p>
            <a:pPr marL="342900" lvl="0" indent="-3429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zásoby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zboží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účtová skupina 13.</a:t>
            </a:r>
          </a:p>
          <a:p>
            <a:pPr marL="269875" indent="-269875"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</a:t>
            </a:r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účtové třídě 1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nachází také účty pro účtování </a:t>
            </a:r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poskytnutých </a:t>
            </a: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záloh</a:t>
            </a:r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zásoby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(účtová skupina 15) a účty pro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opravné položky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(účtová skupina 19).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37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8DC8F-94DE-059E-F6DE-33D6BDCDA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Oceňování zásob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BB89A6-5D85-90C3-5AE6-D0463C0BC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indent="-269875"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oceňování zásob na skladě lze využít různé metody. </a:t>
            </a:r>
          </a:p>
          <a:p>
            <a:pPr marL="269875" indent="-269875"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Jejich aplikace se odvíjí od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zásoby,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účetní jednotky nebo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předmětu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činnosti. </a:t>
            </a:r>
          </a:p>
          <a:p>
            <a:pPr marL="269875" indent="-269875"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Samozřejmostí zůstává ocenění zásob na bázi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historických cen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 okamžiku nákupu.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9723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F82B6-EDB1-9DFB-546C-D545FC566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Oceňování při pořízení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6FDF01-51B0-F6DD-4722-CCAAC58D9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závislosti na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způsobu nabytí zásoby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lze tato </a:t>
            </a:r>
            <a:r>
              <a:rPr lang="cs-CZ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oběžná aktiva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ocenit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pořizovací cenou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vlastními náklady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reprodukční pořizovací cenou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nákupu zásoby (za hotovost nebo na dodavatelskou fakturu) se k ocenění používá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pořizovací cena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která zahrnuje cenu pořízení a doprovodné náklady, kterými jsou například doprava, clo nebo pojistné.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Zásoby, které si vytváří účetní jednotka ve vlastní činnosti, se oceňují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vlastními náklady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bezplatně nabytých zásob se k ocenění používá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znalecká cena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známá jako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reprodukční pořizovací cena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6130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D488C1-62DB-778F-868D-8659786EB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Oceňování zásob na skladě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9527BF-7660-6257-40D5-EC54A0A6C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i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zásob umožňuje zákon o účetnictví, resp. prováděcí vyhláška, použití různých oceňovacích technik, a to: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+mj-lt"/>
              <a:buAutoNum type="arabicParenR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skutečnou pořizovací cenu,</a:t>
            </a:r>
          </a:p>
          <a:p>
            <a:pPr marL="457200" lvl="0" indent="-4572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+mj-lt"/>
              <a:buAutoNum type="arabicParenR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metodou první do skladu, první ze skladu, </a:t>
            </a:r>
          </a:p>
          <a:p>
            <a:pPr marL="457200" lvl="0" indent="-457200" algn="just">
              <a:lnSpc>
                <a:spcPct val="125000"/>
              </a:lnSpc>
              <a:spcAft>
                <a:spcPts val="1000"/>
              </a:spcAft>
              <a:buClr>
                <a:srgbClr val="F79377"/>
              </a:buClr>
              <a:buSzPts val="800"/>
              <a:buFont typeface="+mj-lt"/>
              <a:buAutoNum type="arabicParenR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metodou váženého průměru.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854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A1503-BB5A-E695-25F4-08C2D7D02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zásob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D5CE11-8CBD-CB8B-55F0-F8E90AEE5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endParaRPr lang="cs-CZ" sz="2400" i="1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účtování o pořízení a úbytku zásob umožňuje Český účetní standard č. 015 – Zásoby použít metodu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nebo metodu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endParaRPr lang="cs-CZ" sz="24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Zvolená metoda účtování zásob </a:t>
            </a:r>
            <a:r>
              <a:rPr lang="cs-CZ" sz="2400" b="1" dirty="0">
                <a:solidFill>
                  <a:srgbClr val="40404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nemá vliv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konečný stav zásob k datu účetní závěrky nebo na výsledek hospodaření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915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C1328-8AA5-D03A-CA0C-F516F4F34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Účtování zásob způsobem 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93D0F-2F4D-2A56-BD16-54D9B7738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18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účtování zásob způsobem </a:t>
            </a:r>
            <a:r>
              <a:rPr lang="cs-CZ" sz="18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8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typické používání skladových účtů (např. 112 – Materiál na skladě, 132 – Zboží na skladě a v prodejnách) v průběhu celého účetního období. Jedná se o tzv. průběžný způsob účtování, jak vyplývá z Obr. 14.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EEE6B24-89B8-D0FE-E2DD-A2AE97660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252" y="3030279"/>
            <a:ext cx="411480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52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2E772F-956A-E67D-538F-A0362846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Účtování zásob způsobem 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0A8E7D-9B00-BDCC-B8B3-C3A5E957C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Nejběžnější způsob nabytí zásob je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nákupem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Nákup zásoby 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u účetní jednotky projeví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zvýšením aktiv 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kalkulačním účtu pro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zásoby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(účty 111 – Pořízení materiálu nebo 131 – Pořízení zboží),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současně vzniká závazek 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(je-li zboží nakoupeno tzv. na fakturu) nebo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ubývají peněžní prostředky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je-li provedena ihned úhrada.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Stejným principem se zaúčtují doprovodné náklady spojené s nákupem zásoby. </a:t>
            </a:r>
          </a:p>
          <a:p>
            <a:pPr algn="just">
              <a:lnSpc>
                <a:spcPct val="125000"/>
              </a:lnSpc>
              <a:spcAft>
                <a:spcPts val="1000"/>
              </a:spcAft>
            </a:pP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Poté, co zjistí účetní jednotka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pořizovací cenu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převede zásoby na skladový účet </a:t>
            </a:r>
            <a:r>
              <a:rPr lang="cs-CZ" sz="2400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(112 – Materiál na skladě, 132 – Zboží na skladě a v prodejnách) </a:t>
            </a:r>
            <a:r>
              <a:rPr lang="cs-CZ" sz="24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základě příjemky. </a:t>
            </a: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8823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Týden 1_ Finanční účetnictví 1</Template>
  <TotalTime>72</TotalTime>
  <Words>1524</Words>
  <Application>Microsoft Office PowerPoint</Application>
  <PresentationFormat>Předvádění na obrazovce (4:3)</PresentationFormat>
  <Paragraphs>121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Motiv Office</vt:lpstr>
      <vt:lpstr>Finanční účetnictví 1     prezantace 5 </vt:lpstr>
      <vt:lpstr>Téma</vt:lpstr>
      <vt:lpstr>Zásoby a jejich klasifikace</vt:lpstr>
      <vt:lpstr>Oceňování zásob </vt:lpstr>
      <vt:lpstr>Oceňování při pořízení</vt:lpstr>
      <vt:lpstr>Oceňování zásob na skladě </vt:lpstr>
      <vt:lpstr>Účtování zásob </vt:lpstr>
      <vt:lpstr>Účtování zásob způsobem A</vt:lpstr>
      <vt:lpstr>Účtování zásob způsobem A</vt:lpstr>
      <vt:lpstr>Účtování zásob způsobem A</vt:lpstr>
      <vt:lpstr>Účtování zásob způsobem A</vt:lpstr>
      <vt:lpstr>Účtování zásob způsobem A</vt:lpstr>
      <vt:lpstr>Účtování zásob způsobem A</vt:lpstr>
      <vt:lpstr>Účtování zásob způsobem B</vt:lpstr>
      <vt:lpstr>Účtování zásob způsobem B</vt:lpstr>
      <vt:lpstr>Účtování zásob vlastní výroby </vt:lpstr>
      <vt:lpstr>Účetní případy u zásob k datu účetní závěrky</vt:lpstr>
      <vt:lpstr>Účetní případy u zásob k datu účetní závěrky</vt:lpstr>
      <vt:lpstr>Účetní případy u zásob k datu účetní závěrky</vt:lpstr>
      <vt:lpstr>Účetní případy u zásob k datu účetní závěrky</vt:lpstr>
      <vt:lpstr>Účetní případy u zásob k datu účetní závěrky</vt:lpstr>
      <vt:lpstr>Testové otázky</vt:lpstr>
      <vt:lpstr>Případová studie</vt:lpstr>
      <vt:lpstr>Případová studie- výsledek</vt:lpstr>
      <vt:lpstr>Otázky k zopakování tématu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účetnictví 1     prezantace 1 </dc:title>
  <dc:creator>Závadská Miroslava</dc:creator>
  <cp:lastModifiedBy>Závadská Miroslava</cp:lastModifiedBy>
  <cp:revision>27</cp:revision>
  <dcterms:created xsi:type="dcterms:W3CDTF">2024-09-17T07:29:45Z</dcterms:created>
  <dcterms:modified xsi:type="dcterms:W3CDTF">2024-10-03T11:12:51Z</dcterms:modified>
</cp:coreProperties>
</file>