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1" r:id="rId4"/>
    <p:sldId id="285" r:id="rId5"/>
    <p:sldId id="295" r:id="rId6"/>
    <p:sldId id="296" r:id="rId7"/>
    <p:sldId id="297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4000" dirty="0" err="1"/>
              <a:t>prezantace</a:t>
            </a:r>
            <a:r>
              <a:rPr lang="cs-CZ" sz="4000"/>
              <a:t> 4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</a:t>
            </a:r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FF5A7C9-FA67-35B2-E0E4-D9C967580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Metoda evidence zásob</a:t>
            </a:r>
            <a:endParaRPr lang="en-US" alt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4E04B02-39A3-86B9-20DA-190D8EDC1C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A – průběžný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PZ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Nákupy na skald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Výdaje ze skaldu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KZ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B – periodický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PZ do nákladů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Nákupy do nákladů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KZ dle evidence z nákladů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6B1AAA6-C8AD-40C6-7294-BD5F18999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Modely oceňování zásob</a:t>
            </a:r>
            <a:endParaRPr lang="en-US" alt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D5E7542-5534-21CF-619D-E017C706FB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FIFO (</a:t>
            </a:r>
            <a:r>
              <a:rPr lang="cs-CZ" altLang="cs-CZ" sz="2400" b="1" dirty="0" err="1"/>
              <a:t>First</a:t>
            </a:r>
            <a:r>
              <a:rPr lang="cs-CZ" altLang="cs-CZ" sz="2400" b="1" dirty="0"/>
              <a:t> in </a:t>
            </a:r>
            <a:r>
              <a:rPr lang="cs-CZ" altLang="cs-CZ" sz="2400" b="1" dirty="0" err="1"/>
              <a:t>First</a:t>
            </a:r>
            <a:r>
              <a:rPr lang="cs-CZ" altLang="cs-CZ" sz="2400" b="1" dirty="0"/>
              <a:t> out)– „potrubí“</a:t>
            </a:r>
          </a:p>
          <a:p>
            <a:r>
              <a:rPr lang="cs-CZ" altLang="cs-CZ" sz="2400" b="1" dirty="0"/>
              <a:t>LIFO (Last in </a:t>
            </a:r>
            <a:r>
              <a:rPr lang="cs-CZ" altLang="cs-CZ" sz="2400" b="1" dirty="0" err="1"/>
              <a:t>First</a:t>
            </a:r>
            <a:r>
              <a:rPr lang="cs-CZ" altLang="cs-CZ" sz="2400" b="1" dirty="0"/>
              <a:t> out)– „truhla“</a:t>
            </a:r>
          </a:p>
          <a:p>
            <a:r>
              <a:rPr lang="cs-CZ" altLang="cs-CZ" sz="2400" b="1" dirty="0"/>
              <a:t>HIFO (</a:t>
            </a:r>
            <a:r>
              <a:rPr lang="cs-CZ" altLang="cs-CZ" sz="2400" b="1" dirty="0" err="1"/>
              <a:t>Highest</a:t>
            </a:r>
            <a:r>
              <a:rPr lang="cs-CZ" altLang="cs-CZ" sz="2400" b="1" dirty="0"/>
              <a:t> in </a:t>
            </a:r>
            <a:r>
              <a:rPr lang="cs-CZ" altLang="cs-CZ" sz="2400" b="1" dirty="0" err="1"/>
              <a:t>First</a:t>
            </a:r>
            <a:r>
              <a:rPr lang="cs-CZ" altLang="cs-CZ" sz="2400" b="1" dirty="0"/>
              <a:t> out) – nejdražší se spotřebují jako první</a:t>
            </a:r>
          </a:p>
          <a:p>
            <a:r>
              <a:rPr lang="cs-CZ" altLang="cs-CZ" sz="2400" b="1" dirty="0"/>
              <a:t>PSC (</a:t>
            </a:r>
            <a:r>
              <a:rPr lang="cs-CZ" altLang="cs-CZ" sz="2400" b="1" dirty="0" err="1"/>
              <a:t>Planned</a:t>
            </a:r>
            <a:r>
              <a:rPr lang="cs-CZ" altLang="cs-CZ" sz="2400" b="1" dirty="0"/>
              <a:t> Standard </a:t>
            </a:r>
            <a:r>
              <a:rPr lang="cs-CZ" altLang="cs-CZ" sz="2400" b="1" dirty="0" err="1"/>
              <a:t>Cost</a:t>
            </a:r>
            <a:r>
              <a:rPr lang="cs-CZ" altLang="cs-CZ" sz="2400" b="1" dirty="0"/>
              <a:t>) – je to stálé, předem stanovené náklady zásob</a:t>
            </a:r>
          </a:p>
          <a:p>
            <a:r>
              <a:rPr lang="cs-CZ" altLang="cs-CZ" sz="2400" b="1" dirty="0" err="1"/>
              <a:t>Prům</a:t>
            </a:r>
            <a:r>
              <a:rPr lang="cs-CZ" altLang="cs-CZ" sz="2400" b="1" dirty="0"/>
              <a:t>. cena – všem stejně</a:t>
            </a:r>
          </a:p>
          <a:p>
            <a:r>
              <a:rPr lang="cs-CZ" altLang="cs-CZ" sz="2400" b="1" dirty="0"/>
              <a:t>Individuální ocenění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7B77B6A-2F04-4D83-CA45-D9973D544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Výroba</a:t>
            </a:r>
            <a:endParaRPr lang="en-US" alt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0CAE22C-5957-6435-2274-E42719C227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Vstupem</a:t>
            </a:r>
            <a:r>
              <a:rPr lang="cs-CZ" altLang="cs-CZ" sz="2400" b="1" dirty="0"/>
              <a:t> je technologie a materiál a lidská práce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Odrazem jsou odpisy, spotřeba materiálu a mzdové náklady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Výstupem</a:t>
            </a:r>
            <a:r>
              <a:rPr lang="cs-CZ" altLang="cs-CZ" sz="2400" b="1" dirty="0"/>
              <a:t> jsou polotovary a finální výrobky, které se prodávají na trhu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Odrazem jsou tržby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D7F3139-C5B9-0CA0-5987-F3AA61648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Účetní schéma výroby - druhově</a:t>
            </a:r>
            <a:endParaRPr lang="en-US" altLang="cs-CZ" sz="4000"/>
          </a:p>
        </p:txBody>
      </p:sp>
      <p:pic>
        <p:nvPicPr>
          <p:cNvPr id="24579" name="Picture 7">
            <a:extLst>
              <a:ext uri="{FF2B5EF4-FFF2-40B4-BE49-F238E27FC236}">
                <a16:creationId xmlns:a16="http://schemas.microsoft.com/office/drawing/2014/main" id="{E410E9C3-02B0-086C-58BB-11824DDC18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743075"/>
            <a:ext cx="8785225" cy="45656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F8521F0-215D-FD67-962D-616BFC174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Účetní schéma výroby - účelově</a:t>
            </a:r>
            <a:endParaRPr lang="en-US" altLang="cs-CZ"/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09053BA6-6D56-0B94-B2DC-1B2CA1F13D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413" y="1676400"/>
            <a:ext cx="8640762" cy="448945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0FB09B2-91CF-4F9F-64AF-497582684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Cost x Expense</a:t>
            </a:r>
            <a:endParaRPr lang="en-US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F0F4B27-A3B3-CF1E-8113-ABEBE56AAA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Cost</a:t>
            </a:r>
            <a:r>
              <a:rPr lang="cs-CZ" altLang="cs-CZ" sz="2400" b="1" dirty="0">
                <a:solidFill>
                  <a:srgbClr val="FF0000"/>
                </a:solidFill>
              </a:rPr>
              <a:t> (Náklad)</a:t>
            </a:r>
          </a:p>
          <a:p>
            <a:pPr lvl="1"/>
            <a:r>
              <a:rPr lang="cs-CZ" altLang="cs-CZ" sz="2400" b="1" dirty="0"/>
              <a:t>Nevyčerpal svou užitečnost – rozvaha</a:t>
            </a:r>
          </a:p>
          <a:p>
            <a:r>
              <a:rPr lang="cs-CZ" altLang="cs-CZ" sz="2400" b="1" dirty="0" err="1">
                <a:solidFill>
                  <a:srgbClr val="FF0000"/>
                </a:solidFill>
              </a:rPr>
              <a:t>Expense</a:t>
            </a:r>
            <a:r>
              <a:rPr lang="cs-CZ" altLang="cs-CZ" sz="2400" b="1" dirty="0">
                <a:solidFill>
                  <a:srgbClr val="FF0000"/>
                </a:solidFill>
              </a:rPr>
              <a:t> (výdaj)</a:t>
            </a:r>
          </a:p>
          <a:p>
            <a:pPr lvl="1"/>
            <a:r>
              <a:rPr lang="cs-CZ" altLang="cs-CZ" sz="2400" b="1" dirty="0"/>
              <a:t>Vyčerpal svou užitečnost - výsledovka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  <a:p>
            <a:endParaRPr lang="cs-CZ" sz="3200" b="1" dirty="0"/>
          </a:p>
          <a:p>
            <a:r>
              <a:rPr lang="cs-CZ" sz="3200" b="1" dirty="0"/>
              <a:t>Účetní zobrazení podnikatelské činnosti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1623065-8C46-09D4-D8F0-6DE7E70D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přednášky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200F5627-8721-4B71-CE8B-A5AEAAA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Opakování</a:t>
            </a:r>
          </a:p>
          <a:p>
            <a:r>
              <a:rPr lang="cs-CZ" altLang="cs-CZ" b="1" dirty="0"/>
              <a:t>Účetní zobrazení procesu, výkonem jsou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b="1" dirty="0"/>
              <a:t>Služby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b="1" dirty="0"/>
              <a:t>Obchodování (zboží)</a:t>
            </a:r>
          </a:p>
          <a:p>
            <a:pPr lvl="2"/>
            <a:r>
              <a:rPr lang="cs-CZ" altLang="cs-CZ" b="1" dirty="0"/>
              <a:t>Metody evidence zásob</a:t>
            </a:r>
          </a:p>
          <a:p>
            <a:pPr lvl="2"/>
            <a:r>
              <a:rPr lang="cs-CZ" altLang="cs-CZ" b="1" dirty="0"/>
              <a:t>Metody oceňování zásob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b="1" dirty="0"/>
              <a:t>Výroba</a:t>
            </a:r>
          </a:p>
          <a:p>
            <a:pPr lvl="2"/>
            <a:r>
              <a:rPr lang="cs-CZ" altLang="cs-CZ" b="1" dirty="0"/>
              <a:t>Druhové zobrazení</a:t>
            </a:r>
          </a:p>
          <a:p>
            <a:pPr lvl="2"/>
            <a:r>
              <a:rPr lang="cs-CZ" altLang="cs-CZ" b="1" dirty="0"/>
              <a:t>Účelové zobrazení</a:t>
            </a:r>
          </a:p>
          <a:p>
            <a:endParaRPr lang="cs-CZ" altLang="cs-CZ" dirty="0"/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4D5B8882-D427-3302-1312-E1688743D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Strana </a:t>
            </a:r>
            <a:fld id="{AB5CB998-8D93-4C1A-B753-5A210B624BD2}" type="slidenum">
              <a:rPr lang="en-US" altLang="cs-CZ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cs-CZ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52E684-3DDA-4E2E-9839-45E595975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Opakování I</a:t>
            </a:r>
            <a:endParaRPr lang="en-US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3BD03E1-03E9-E338-DD7E-7F77EBC26B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/>
              <a:t>Účetnictví je způsob myšlení</a:t>
            </a:r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Učte se myslet, neučte se (jenom) účtovat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Mějte na paměti hlavního uživatele účetních informací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ČR je malá, budeme světoví (IAS / IFRS, GAAP)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„Bez práce nejsou koláče“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2DAA8CD-0CE0-0791-E585-6C282765B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/>
              <a:t>Účetní zobrazení podnikatelské činnosti</a:t>
            </a:r>
            <a:endParaRPr lang="en-US" altLang="cs-CZ" sz="40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9FE9EAF-4FAC-DE2C-644E-47778BDF42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Podnikání – </a:t>
            </a:r>
            <a:r>
              <a:rPr lang="cs-CZ" altLang="cs-CZ" sz="2400" b="1" u="sng" dirty="0"/>
              <a:t>transformace vstupů na výstupy</a:t>
            </a:r>
          </a:p>
          <a:p>
            <a:pPr>
              <a:lnSpc>
                <a:spcPct val="90000"/>
              </a:lnSpc>
            </a:pPr>
            <a:endParaRPr lang="cs-CZ" altLang="cs-CZ" sz="2400" b="1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b="1" dirty="0"/>
              <a:t>Soustavná činnost, vlastním jménem na vlastní odpovědnost za účelem dosažení zisku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b="1" u="sng" dirty="0"/>
              <a:t>3 typy podnikání: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Služby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Obchod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Výroba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4B6BA21-97E5-F416-69A8-CDE65A0D8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Služby</a:t>
            </a:r>
            <a:endParaRPr lang="en-US" alt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6EB7A88-74D3-D263-D63D-FD7068308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Vstupem</a:t>
            </a:r>
            <a:r>
              <a:rPr lang="cs-CZ" altLang="cs-CZ" sz="2400" b="1" dirty="0"/>
              <a:t> je </a:t>
            </a:r>
            <a:r>
              <a:rPr lang="cs-CZ" altLang="cs-CZ" sz="2400" b="1" u="sng" dirty="0"/>
              <a:t>pracovní síla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Odrazem jsou mzdové náklady</a:t>
            </a:r>
          </a:p>
          <a:p>
            <a:pPr lvl="1"/>
            <a:endParaRPr lang="cs-CZ" altLang="cs-CZ" sz="2400" b="1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Výstupem</a:t>
            </a:r>
            <a:r>
              <a:rPr lang="cs-CZ" altLang="cs-CZ" sz="2400" b="1" dirty="0"/>
              <a:t> je </a:t>
            </a:r>
            <a:r>
              <a:rPr lang="cs-CZ" altLang="cs-CZ" sz="2400" b="1" u="sng" dirty="0"/>
              <a:t>služba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Odrazem je tržba</a:t>
            </a:r>
          </a:p>
          <a:p>
            <a:pPr lvl="1"/>
            <a:endParaRPr lang="cs-CZ" altLang="cs-CZ" sz="2400" b="1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Nehmotná povaha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Obtížné skladování – nedokončená výroba či hotové výrobky</a:t>
            </a:r>
          </a:p>
          <a:p>
            <a:pPr lvl="1">
              <a:buFontTx/>
              <a:buNone/>
            </a:pPr>
            <a:endParaRPr lang="en-US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F7D347A-91A0-AE36-F415-879B46774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Účetní schéma služeb</a:t>
            </a:r>
            <a:endParaRPr lang="en-US" altLang="cs-CZ"/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D605D4B3-6299-ACC1-9526-0FF2C087DD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527175"/>
            <a:ext cx="8785225" cy="4565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E5B826F-4A36-37FC-207E-01B5B0A72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Obchod</a:t>
            </a:r>
            <a:endParaRPr lang="en-US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033D535-54FB-0281-0142-1EF6ABCB1B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Vstupem</a:t>
            </a:r>
            <a:r>
              <a:rPr lang="cs-CZ" altLang="cs-CZ" sz="2400" b="1" dirty="0"/>
              <a:t> je </a:t>
            </a:r>
            <a:r>
              <a:rPr lang="cs-CZ" altLang="cs-CZ" sz="2400" b="1" u="sng" dirty="0"/>
              <a:t>zboží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Nakoupené a prodané zboží</a:t>
            </a:r>
          </a:p>
          <a:p>
            <a:endParaRPr lang="cs-CZ" altLang="cs-CZ" sz="2400" b="1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Výstupem</a:t>
            </a:r>
            <a:r>
              <a:rPr lang="cs-CZ" altLang="cs-CZ" sz="2400" b="1" dirty="0"/>
              <a:t> je </a:t>
            </a:r>
            <a:r>
              <a:rPr lang="cs-CZ" altLang="cs-CZ" sz="2400" b="1" u="sng" dirty="0"/>
              <a:t>zboží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Tržba za zboží</a:t>
            </a:r>
          </a:p>
          <a:p>
            <a:endParaRPr lang="cs-CZ" altLang="cs-CZ" sz="2400" b="1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Proces / transformace </a:t>
            </a:r>
            <a:r>
              <a:rPr lang="cs-CZ" altLang="cs-CZ" sz="2400" b="1" dirty="0"/>
              <a:t>je </a:t>
            </a:r>
            <a:r>
              <a:rPr lang="cs-CZ" altLang="cs-CZ" sz="2400" b="1" u="sng" dirty="0"/>
              <a:t>změna v místě a čase</a:t>
            </a:r>
            <a:endParaRPr lang="en-US" altLang="cs-CZ" sz="2400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B241A7E-9EC3-6865-5CAD-80F913877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Účetní schéma zboží</a:t>
            </a:r>
            <a:endParaRPr lang="en-US" altLang="cs-CZ"/>
          </a:p>
        </p:txBody>
      </p:sp>
      <p:pic>
        <p:nvPicPr>
          <p:cNvPr id="20483" name="Picture 4">
            <a:extLst>
              <a:ext uri="{FF2B5EF4-FFF2-40B4-BE49-F238E27FC236}">
                <a16:creationId xmlns:a16="http://schemas.microsoft.com/office/drawing/2014/main" id="{061F1155-8968-2BFA-565A-01609DAFE2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84350"/>
            <a:ext cx="8569325" cy="4452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Týden 1_ Finanční účetnictví 1</Template>
  <TotalTime>96</TotalTime>
  <Words>334</Words>
  <Application>Microsoft Office PowerPoint</Application>
  <PresentationFormat>Předvádění na obrazovce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Motiv Office</vt:lpstr>
      <vt:lpstr>Finanční účetnictví 1     prezantace 4 </vt:lpstr>
      <vt:lpstr>Téma</vt:lpstr>
      <vt:lpstr>Struktura přednášky</vt:lpstr>
      <vt:lpstr>Opakování I</vt:lpstr>
      <vt:lpstr>Účetní zobrazení podnikatelské činnosti</vt:lpstr>
      <vt:lpstr>Služby</vt:lpstr>
      <vt:lpstr>Účetní schéma služeb</vt:lpstr>
      <vt:lpstr>Obchod</vt:lpstr>
      <vt:lpstr>Účetní schéma zboží</vt:lpstr>
      <vt:lpstr>Metoda evidence zásob</vt:lpstr>
      <vt:lpstr>Modely oceňování zásob</vt:lpstr>
      <vt:lpstr>Výroba</vt:lpstr>
      <vt:lpstr>Účetní schéma výroby - druhově</vt:lpstr>
      <vt:lpstr>Účetní schéma výroby - účelově</vt:lpstr>
      <vt:lpstr>Cost x Expense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1 </dc:title>
  <dc:creator>Závadská Miroslava</dc:creator>
  <cp:lastModifiedBy>Závadská Miroslava</cp:lastModifiedBy>
  <cp:revision>10</cp:revision>
  <dcterms:created xsi:type="dcterms:W3CDTF">2024-09-17T07:29:45Z</dcterms:created>
  <dcterms:modified xsi:type="dcterms:W3CDTF">2024-10-03T10:03:45Z</dcterms:modified>
</cp:coreProperties>
</file>