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75" r:id="rId10"/>
    <p:sldId id="276" r:id="rId11"/>
    <p:sldId id="266" r:id="rId12"/>
    <p:sldId id="277" r:id="rId13"/>
    <p:sldId id="278" r:id="rId14"/>
    <p:sldId id="267" r:id="rId15"/>
    <p:sldId id="279" r:id="rId16"/>
    <p:sldId id="265" r:id="rId17"/>
    <p:sldId id="268" r:id="rId18"/>
    <p:sldId id="270" r:id="rId19"/>
    <p:sldId id="280" r:id="rId20"/>
    <p:sldId id="281" r:id="rId21"/>
    <p:sldId id="282" r:id="rId22"/>
    <p:sldId id="283" r:id="rId23"/>
    <p:sldId id="271" r:id="rId24"/>
    <p:sldId id="284" r:id="rId25"/>
  </p:sldIdLst>
  <p:sldSz cx="9144000" cy="6858000" type="screen4x3"/>
  <p:notesSz cx="9928225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130" d="100"/>
          <a:sy n="130" d="100"/>
        </p:scale>
        <p:origin x="936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B03D6A1D-F3EA-8BF7-FFAD-822DBEDC5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E898436-262E-9704-9597-70EBD7111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0870DEF-3AC6-F88F-B0DF-5FD25F4F1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72C3A1-594C-4586-83A2-93B568F3BDF1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431047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Finanční účetnictví 1</a:t>
            </a:r>
            <a:br>
              <a:rPr lang="cs-CZ" dirty="0"/>
            </a:br>
            <a:r>
              <a:rPr lang="cs-CZ" dirty="0"/>
              <a:t>				</a:t>
            </a:r>
            <a:r>
              <a:rPr lang="cs-CZ" sz="2800" dirty="0" err="1"/>
              <a:t>prezantace</a:t>
            </a:r>
            <a:r>
              <a:rPr lang="cs-CZ" sz="2800" dirty="0"/>
              <a:t> 3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			</a:t>
            </a:r>
          </a:p>
          <a:p>
            <a:r>
              <a:rPr lang="cs-CZ" dirty="0"/>
              <a:t>			Dr. Miroslava Čechová Závadská, </a:t>
            </a:r>
            <a:r>
              <a:rPr lang="cs-CZ" dirty="0" err="1"/>
              <a:t>BSc</a:t>
            </a:r>
            <a:r>
              <a:rPr lang="cs-CZ" dirty="0"/>
              <a:t>. </a:t>
            </a:r>
            <a:r>
              <a:rPr lang="cs-CZ" dirty="0" err="1"/>
              <a:t>MSc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4F73C2-B3EC-558E-CCEC-BBE59422A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2A2576-BB6D-F2A2-44D9-61ECF35F49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u="sng" dirty="0"/>
              <a:t>Dle doby</a:t>
            </a:r>
            <a:r>
              <a:rPr lang="cs-CZ" sz="2400" u="sng" dirty="0"/>
              <a:t>:</a:t>
            </a:r>
          </a:p>
          <a:p>
            <a:pPr marL="742950" lvl="1" indent="-285750"/>
            <a:r>
              <a:rPr lang="cs-CZ" sz="2400" b="1" dirty="0"/>
              <a:t>Krátkodobé náklady</a:t>
            </a:r>
            <a:r>
              <a:rPr lang="cs-CZ" sz="2400" dirty="0"/>
              <a:t>: Náklady, které se vyskytují v běžném účetním období (např. mzdy, náklady na materiál).</a:t>
            </a:r>
          </a:p>
          <a:p>
            <a:pPr marL="742950" lvl="1" indent="-285750"/>
            <a:r>
              <a:rPr lang="cs-CZ" sz="2400" b="1" dirty="0"/>
              <a:t>Dlouhodobé náklady</a:t>
            </a:r>
            <a:r>
              <a:rPr lang="cs-CZ" sz="2400" dirty="0"/>
              <a:t>: Náklady spojené s investicemi do dlouhodobého majetku (např. náklady na nákup strojů).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u="sng" dirty="0"/>
              <a:t>Dle charakteru</a:t>
            </a:r>
            <a:r>
              <a:rPr lang="cs-CZ" sz="2400" u="sng" dirty="0"/>
              <a:t>:</a:t>
            </a:r>
          </a:p>
          <a:p>
            <a:pPr marL="742950" lvl="1" indent="-285750"/>
            <a:r>
              <a:rPr lang="cs-CZ" sz="2400" b="1" dirty="0"/>
              <a:t>Variabilní náklady</a:t>
            </a:r>
            <a:r>
              <a:rPr lang="cs-CZ" sz="2400" dirty="0"/>
              <a:t>: Náklady, které se mění v závislosti na objemu výroby (např. náklady na suroviny).</a:t>
            </a:r>
          </a:p>
          <a:p>
            <a:pPr marL="742950" lvl="1" indent="-285750"/>
            <a:r>
              <a:rPr lang="cs-CZ" sz="2400" b="1" dirty="0"/>
              <a:t>Fixní náklady</a:t>
            </a:r>
            <a:r>
              <a:rPr lang="cs-CZ" sz="2400" dirty="0"/>
              <a:t>: Náklady, které zůstávají konstantní bez ohledu na objem výroby (např. nájemné).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8510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1A879EBC-A789-B550-0352-2D988938EA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Náklady</a:t>
            </a:r>
            <a:endParaRPr lang="en-US" altLang="cs-CZ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4C090FFB-74BB-9601-1C1D-C0985E61D9C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400" b="1" dirty="0"/>
              <a:t>Snížení ekonomického prospěchu</a:t>
            </a:r>
          </a:p>
          <a:p>
            <a:pPr eaLnBrk="1" hangingPunct="1"/>
            <a:r>
              <a:rPr lang="cs-CZ" altLang="cs-CZ" sz="2400" b="1" dirty="0"/>
              <a:t>Snížení VK</a:t>
            </a:r>
          </a:p>
          <a:p>
            <a:pPr eaLnBrk="1" hangingPunct="1"/>
            <a:r>
              <a:rPr lang="cs-CZ" altLang="cs-CZ" sz="2400" b="1" dirty="0" err="1"/>
              <a:t>Ocenitelnost</a:t>
            </a:r>
            <a:endParaRPr lang="cs-CZ" altLang="cs-CZ" sz="2400" b="1" dirty="0"/>
          </a:p>
          <a:p>
            <a:pPr eaLnBrk="1" hangingPunct="1"/>
            <a:r>
              <a:rPr lang="cs-CZ" altLang="cs-CZ" sz="2400" b="1" dirty="0"/>
              <a:t>Pravděpodobnost</a:t>
            </a:r>
          </a:p>
          <a:p>
            <a:pPr eaLnBrk="1" hangingPunct="1"/>
            <a:r>
              <a:rPr lang="cs-CZ" altLang="cs-CZ" sz="2400" b="1" dirty="0"/>
              <a:t>Představují újmu – o něco přicházím či spotřebovávám (zdroj, službu, lidskou práci …)</a:t>
            </a:r>
            <a:endParaRPr lang="en-US" altLang="cs-CZ" sz="24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E1D35C-D259-6C68-542E-55E3F1696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Výnosy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E7EFEB-211B-BCA3-94FE-B1B45A1936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b="1" dirty="0">
                <a:highlight>
                  <a:srgbClr val="FFFF00"/>
                </a:highlight>
              </a:rPr>
              <a:t>Výnosy</a:t>
            </a:r>
            <a:r>
              <a:rPr lang="cs-CZ" sz="2400" b="1" dirty="0"/>
              <a:t> </a:t>
            </a:r>
            <a:r>
              <a:rPr lang="cs-CZ" dirty="0"/>
              <a:t>představují peněžní příjmy, které podnik generuje z prodeje zboží nebo poskytování služeb. Výnosy mohou pocházet z různých zdrojů a mohou být klasifikovány následovně: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u="sng" dirty="0"/>
              <a:t>Dle druhu</a:t>
            </a:r>
            <a:r>
              <a:rPr lang="cs-CZ" sz="2400" u="sng" dirty="0"/>
              <a:t>:</a:t>
            </a:r>
          </a:p>
          <a:p>
            <a:pPr marL="742950" lvl="1" indent="-285750"/>
            <a:r>
              <a:rPr lang="cs-CZ" sz="2400" b="1" dirty="0"/>
              <a:t>Tržby z prodeje</a:t>
            </a:r>
            <a:r>
              <a:rPr lang="cs-CZ" sz="2400" dirty="0"/>
              <a:t>: Příjmy z prodeje výrobků nebo služeb zákazníkům.</a:t>
            </a:r>
          </a:p>
          <a:p>
            <a:pPr marL="742950" lvl="1" indent="-285750"/>
            <a:r>
              <a:rPr lang="cs-CZ" sz="2400" b="1" dirty="0"/>
              <a:t>Ostatní výnosy</a:t>
            </a:r>
            <a:r>
              <a:rPr lang="cs-CZ" sz="2400" dirty="0"/>
              <a:t>: Příjmy z jiných činností, jako jsou úroky, dividendy nebo zisk z prodeje majetku.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89013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256439-A916-AB00-F73E-1FCF283EF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Výnosy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C3CBB4-AA03-C307-83A1-0AE1BA6A33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u="sng" dirty="0"/>
              <a:t>Dle doby</a:t>
            </a:r>
            <a:r>
              <a:rPr lang="cs-CZ" sz="2400" u="sng" dirty="0"/>
              <a:t>:</a:t>
            </a:r>
          </a:p>
          <a:p>
            <a:pPr marL="742950" lvl="1" indent="-285750"/>
            <a:r>
              <a:rPr lang="cs-CZ" sz="2400" b="1" dirty="0"/>
              <a:t>Krátkodobé výnosy</a:t>
            </a:r>
            <a:r>
              <a:rPr lang="cs-CZ" sz="2400" dirty="0"/>
              <a:t>: Výnosy, které se realizují v běžném účetním období.</a:t>
            </a:r>
          </a:p>
          <a:p>
            <a:pPr marL="742950" lvl="1" indent="-285750"/>
            <a:r>
              <a:rPr lang="cs-CZ" sz="2400" b="1" dirty="0"/>
              <a:t>Dlouhodobé výnosy</a:t>
            </a:r>
            <a:r>
              <a:rPr lang="cs-CZ" sz="2400" dirty="0"/>
              <a:t>: Výnosy z dlouhodobých investic nebo projektů, které se realizují v delším časovém horizontu.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u="sng" dirty="0"/>
              <a:t>Dle charakteru</a:t>
            </a:r>
            <a:r>
              <a:rPr lang="cs-CZ" sz="2400" u="sng" dirty="0"/>
              <a:t>:</a:t>
            </a:r>
          </a:p>
          <a:p>
            <a:pPr marL="742950" lvl="1" indent="-285750"/>
            <a:r>
              <a:rPr lang="cs-CZ" sz="2400" b="1" dirty="0"/>
              <a:t>Operativní výnosy</a:t>
            </a:r>
            <a:r>
              <a:rPr lang="cs-CZ" sz="2400" dirty="0"/>
              <a:t>: Výnosy, které vznikají z hlavní činnosti podniku (např. prodej výrobků).</a:t>
            </a:r>
          </a:p>
          <a:p>
            <a:pPr marL="742950" lvl="1" indent="-285750"/>
            <a:r>
              <a:rPr lang="cs-CZ" sz="2400" b="1" dirty="0"/>
              <a:t>Neoperativní výnosy</a:t>
            </a:r>
            <a:r>
              <a:rPr lang="cs-CZ" sz="2400" dirty="0"/>
              <a:t>: Výnosy z vedlejších aktivit (např. příjmy z pronájmu, investiční příjmy).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19944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A8352CF0-23EB-D159-81B3-287542BC0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Výnosy</a:t>
            </a:r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265FE209-B05C-67BE-90D8-5827E6112D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400" b="1" dirty="0"/>
              <a:t>Zvýšení ekonomického prospěchu</a:t>
            </a:r>
          </a:p>
          <a:p>
            <a:pPr eaLnBrk="1" hangingPunct="1"/>
            <a:r>
              <a:rPr lang="cs-CZ" altLang="cs-CZ" sz="2400" b="1" dirty="0"/>
              <a:t>Zvýšení VK</a:t>
            </a:r>
          </a:p>
          <a:p>
            <a:pPr eaLnBrk="1" hangingPunct="1"/>
            <a:r>
              <a:rPr lang="cs-CZ" altLang="cs-CZ" sz="2400" b="1" dirty="0" err="1"/>
              <a:t>Ocenitelnost</a:t>
            </a:r>
            <a:endParaRPr lang="cs-CZ" altLang="cs-CZ" sz="2400" b="1" dirty="0"/>
          </a:p>
          <a:p>
            <a:pPr eaLnBrk="1" hangingPunct="1"/>
            <a:r>
              <a:rPr lang="cs-CZ" altLang="cs-CZ" sz="2400" b="1" dirty="0"/>
              <a:t>Pravděpodobnost</a:t>
            </a:r>
          </a:p>
          <a:p>
            <a:pPr eaLnBrk="1" hangingPunct="1"/>
            <a:r>
              <a:rPr lang="cs-CZ" altLang="cs-CZ" sz="2400" b="1" dirty="0"/>
              <a:t>Představují benefit – získávám ekonomický prospěch, který je či bude následován peněžním tokem či jiným pohybem</a:t>
            </a:r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6C61AD-2A64-D5D5-0D47-C4791AC4C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Náklady a výnosy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AC7D6B-89A4-08F4-BF0D-EAAF74AEE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Arial" panose="020B0604020202020204" pitchFamily="34" charset="0"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Shrnutí</a:t>
            </a:r>
          </a:p>
          <a:p>
            <a:pPr marL="171446" marR="0" lvl="0" indent="-171446" algn="l" defTabSz="68578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Náklady a výnosy jsou klíčovými prvky v účetnictví, které ovlivňují hospodářský výsledek podniku. </a:t>
            </a: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Náklady</a:t>
            </a: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představují </a:t>
            </a: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výdaje</a:t>
            </a: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spojené s výrobou a poskytováním služeb, zatímco </a:t>
            </a: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výnosy</a:t>
            </a: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odrážejí </a:t>
            </a: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příjmy</a:t>
            </a: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generované těmito činnostmi. </a:t>
            </a:r>
          </a:p>
          <a:p>
            <a:pPr marL="171446" marR="0" lvl="0" indent="-171446" algn="l" defTabSz="68578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31313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Správné sledování a analýza nákladů a výnosů jsou zásadní pro finanční řízení a plánování podniku.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15858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7A8772E-C4F2-5D05-A4ED-02B58BD57E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Náklady a výnosy</a:t>
            </a:r>
            <a:endParaRPr lang="en-US" altLang="cs-CZ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1C45B786-25C8-841E-A4D1-B7976BC564C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Systémově dědí původní vlastnosti vyplývající z rozvahového účetnictví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800" dirty="0"/>
              <a:t>Přírůstek / úbytek VK,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800" dirty="0"/>
              <a:t>Výsledková operace – vylučuje vklady a výběry vlastníka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Analyzují podstatu výsledkových změn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Jemnější pohled na vznik HV, jeho strukturu a obsah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Náznak manažerského pohledu na podnik</a:t>
            </a:r>
          </a:p>
          <a:p>
            <a:pPr eaLnBrk="1" hangingPunct="1">
              <a:lnSpc>
                <a:spcPct val="90000"/>
              </a:lnSpc>
            </a:pPr>
            <a:endParaRPr lang="en-US" alt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94EF466F-154B-A8F9-DAAE-3DD1D051A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Výkaz zisků a ztrát / výsledovka</a:t>
            </a:r>
          </a:p>
        </p:txBody>
      </p:sp>
      <p:sp>
        <p:nvSpPr>
          <p:cNvPr id="12291" name="Zástupný symbol pro obsah 2">
            <a:extLst>
              <a:ext uri="{FF2B5EF4-FFF2-40B4-BE49-F238E27FC236}">
                <a16:creationId xmlns:a16="http://schemas.microsoft.com/office/drawing/2014/main" id="{B79D261F-57CF-3FD7-B496-A8EAFBA63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/>
              <a:t>Poměřuje Výnosy a Náklady</a:t>
            </a:r>
          </a:p>
          <a:p>
            <a:pPr eaLnBrk="1" hangingPunct="1"/>
            <a:r>
              <a:rPr lang="cs-CZ" altLang="cs-CZ" sz="2800" dirty="0"/>
              <a:t>Agreguje (shromažďuje) Výnosy a Náklady</a:t>
            </a:r>
          </a:p>
          <a:p>
            <a:pPr eaLnBrk="1" hangingPunct="1"/>
            <a:r>
              <a:rPr lang="cs-CZ" altLang="cs-CZ" sz="2800" dirty="0"/>
              <a:t>Strukturuje Výnosy a Náklady</a:t>
            </a:r>
          </a:p>
          <a:p>
            <a:pPr eaLnBrk="1" hangingPunct="1"/>
            <a:r>
              <a:rPr lang="cs-CZ" altLang="cs-CZ" sz="2800" dirty="0"/>
              <a:t>Podává informaci o měření výkonnosti účetní entity (jednotky) – podpora rozhodování</a:t>
            </a:r>
          </a:p>
          <a:p>
            <a:pPr lvl="1" eaLnBrk="1" hangingPunct="1"/>
            <a:r>
              <a:rPr lang="cs-CZ" altLang="cs-CZ" sz="2400" b="1" dirty="0"/>
              <a:t>Celkově  - HV</a:t>
            </a:r>
          </a:p>
          <a:p>
            <a:pPr lvl="1" eaLnBrk="1" hangingPunct="1"/>
            <a:r>
              <a:rPr lang="cs-CZ" altLang="cs-CZ" sz="2400" b="1" dirty="0" err="1"/>
              <a:t>Desagregovaně</a:t>
            </a:r>
            <a:r>
              <a:rPr lang="cs-CZ" altLang="cs-CZ" sz="2400" b="1" dirty="0"/>
              <a:t> (</a:t>
            </a:r>
            <a:r>
              <a:rPr lang="cs-CZ" altLang="cs-CZ" sz="2400" b="1" dirty="0" err="1"/>
              <a:t>dateilně</a:t>
            </a:r>
            <a:r>
              <a:rPr lang="cs-CZ" altLang="cs-CZ" sz="2400" b="1" dirty="0"/>
              <a:t>) – Marže, provozní HV, Finanční HV, Mimořádný HV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6DF09320-BF3E-8128-637C-A3F4BE83F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Vazba rozvaha - výsledovka</a:t>
            </a:r>
          </a:p>
        </p:txBody>
      </p:sp>
      <p:pic>
        <p:nvPicPr>
          <p:cNvPr id="14339" name="Picture 3">
            <a:extLst>
              <a:ext uri="{FF2B5EF4-FFF2-40B4-BE49-F238E27FC236}">
                <a16:creationId xmlns:a16="http://schemas.microsoft.com/office/drawing/2014/main" id="{8689D276-53F9-437F-0929-0934220AEF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628775"/>
            <a:ext cx="4248150" cy="241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0" name="Picture 4">
            <a:extLst>
              <a:ext uri="{FF2B5EF4-FFF2-40B4-BE49-F238E27FC236}">
                <a16:creationId xmlns:a16="http://schemas.microsoft.com/office/drawing/2014/main" id="{0661D682-6130-C94A-BFD4-124922A27B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4076700"/>
            <a:ext cx="3938588" cy="2376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F83A215A-FEC7-6014-29DC-B8FE68003A6E}"/>
              </a:ext>
            </a:extLst>
          </p:cNvPr>
          <p:cNvCxnSpPr/>
          <p:nvPr/>
        </p:nvCxnSpPr>
        <p:spPr>
          <a:xfrm>
            <a:off x="4427538" y="2708275"/>
            <a:ext cx="230505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D13470CA-500B-66D2-8B39-66537DEB6B78}"/>
              </a:ext>
            </a:extLst>
          </p:cNvPr>
          <p:cNvCxnSpPr/>
          <p:nvPr/>
        </p:nvCxnSpPr>
        <p:spPr>
          <a:xfrm flipV="1">
            <a:off x="6732588" y="2708275"/>
            <a:ext cx="0" cy="1008063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3358BD03-0E52-59A4-0A51-20F54579283F}"/>
              </a:ext>
            </a:extLst>
          </p:cNvPr>
          <p:cNvCxnSpPr/>
          <p:nvPr/>
        </p:nvCxnSpPr>
        <p:spPr>
          <a:xfrm>
            <a:off x="5867400" y="3716338"/>
            <a:ext cx="1944688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>
            <a:extLst>
              <a:ext uri="{FF2B5EF4-FFF2-40B4-BE49-F238E27FC236}">
                <a16:creationId xmlns:a16="http://schemas.microsoft.com/office/drawing/2014/main" id="{1CB8405C-FAD7-68CD-9878-322594959403}"/>
              </a:ext>
            </a:extLst>
          </p:cNvPr>
          <p:cNvCxnSpPr/>
          <p:nvPr/>
        </p:nvCxnSpPr>
        <p:spPr>
          <a:xfrm>
            <a:off x="5867400" y="3716338"/>
            <a:ext cx="0" cy="79216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>
            <a:extLst>
              <a:ext uri="{FF2B5EF4-FFF2-40B4-BE49-F238E27FC236}">
                <a16:creationId xmlns:a16="http://schemas.microsoft.com/office/drawing/2014/main" id="{634CEC65-E677-7C54-E4FF-173DA434901A}"/>
              </a:ext>
            </a:extLst>
          </p:cNvPr>
          <p:cNvCxnSpPr/>
          <p:nvPr/>
        </p:nvCxnSpPr>
        <p:spPr>
          <a:xfrm>
            <a:off x="7812088" y="3716338"/>
            <a:ext cx="0" cy="79216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4515E2-22F8-62F1-65BB-9AB72287B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Účtování na výsledkových účtech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F589EC10-C2B7-3EBB-95CE-9EB4F18E6D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93398" y="2499852"/>
            <a:ext cx="4169277" cy="2209467"/>
          </a:xfrm>
        </p:spPr>
      </p:pic>
    </p:spTree>
    <p:extLst>
      <p:ext uri="{BB962C8B-B14F-4D97-AF65-F5344CB8AC3E}">
        <p14:creationId xmlns:p14="http://schemas.microsoft.com/office/powerpoint/2010/main" val="1952234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0" lang="cs-CZ" altLang="cs-CZ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Základní stavební prvky výsledovky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5296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F2D065-4095-F537-0B67-7B2C706F5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Účtování na výsledkových účtech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E4821871-78D7-3C65-ECB4-DEDB0B316C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53265" y="2563408"/>
            <a:ext cx="4018935" cy="2164962"/>
          </a:xfrm>
        </p:spPr>
      </p:pic>
    </p:spTree>
    <p:extLst>
      <p:ext uri="{BB962C8B-B14F-4D97-AF65-F5344CB8AC3E}">
        <p14:creationId xmlns:p14="http://schemas.microsoft.com/office/powerpoint/2010/main" val="33746841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60A52B-B549-58F1-CF40-38C41291C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účtování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22C277B0-9C5E-FEF7-3072-8241DCF370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60240" y="2632587"/>
            <a:ext cx="4078647" cy="2176744"/>
          </a:xfrm>
        </p:spPr>
      </p:pic>
    </p:spTree>
    <p:extLst>
      <p:ext uri="{BB962C8B-B14F-4D97-AF65-F5344CB8AC3E}">
        <p14:creationId xmlns:p14="http://schemas.microsoft.com/office/powerpoint/2010/main" val="39308042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508577-32DB-9B2A-A2D2-E350ADB20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účtování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8F532652-5825-B206-3E7A-92FA511040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80419" y="2619873"/>
            <a:ext cx="4563243" cy="2113258"/>
          </a:xfrm>
        </p:spPr>
      </p:pic>
    </p:spTree>
    <p:extLst>
      <p:ext uri="{BB962C8B-B14F-4D97-AF65-F5344CB8AC3E}">
        <p14:creationId xmlns:p14="http://schemas.microsoft.com/office/powerpoint/2010/main" val="37403050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778CEE52-763A-0ECE-B1F5-F988B6BB5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Dvouřadý účtový systém</a:t>
            </a:r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7B5B1577-BCA0-41EC-B9FF-90486729F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800" dirty="0"/>
              <a:t>Rozvahové účty (A, Z, VK) - stavové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800" dirty="0"/>
              <a:t>Výsledkové účty - tokové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800" dirty="0"/>
              <a:t>N a V – snížení / zvýšení VK během účetního období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cs-CZ" altLang="cs-CZ" sz="2800" dirty="0"/>
              <a:t>Nemohou mít počáteční zůstatek a tedy ani konečný (bilanční kontinuita)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cs-CZ" altLang="cs-CZ" sz="2800" dirty="0"/>
              <a:t>Rozhodující je obrat tokového účtu (Rozdíl obratu strany MD a D)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B19C50-8989-2F43-FA69-62B02F6C3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Testové otázky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DC663EA8-2187-C42B-A07B-FDDF25C46F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80968" y="2041847"/>
            <a:ext cx="3300719" cy="3024659"/>
          </a:xfrm>
        </p:spPr>
      </p:pic>
    </p:spTree>
    <p:extLst>
      <p:ext uri="{BB962C8B-B14F-4D97-AF65-F5344CB8AC3E}">
        <p14:creationId xmlns:p14="http://schemas.microsoft.com/office/powerpoint/2010/main" val="1665672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C21638E-A596-EAE3-6C56-E8A0BED835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Struktura přednášky</a:t>
            </a:r>
            <a:endParaRPr lang="en-US" altLang="cs-CZ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DCBE7F64-1938-033F-9920-F2B4E32B5F4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b="1" dirty="0"/>
              <a:t>Opakování pojmů</a:t>
            </a:r>
          </a:p>
          <a:p>
            <a:pPr eaLnBrk="1" hangingPunct="1"/>
            <a:r>
              <a:rPr lang="cs-CZ" altLang="cs-CZ" sz="3200" b="1" dirty="0"/>
              <a:t>Účet vlastního kapitálu</a:t>
            </a:r>
          </a:p>
          <a:p>
            <a:pPr eaLnBrk="1" hangingPunct="1"/>
            <a:r>
              <a:rPr lang="cs-CZ" altLang="cs-CZ" sz="3200" b="1" dirty="0"/>
              <a:t>Náklady a výnosy</a:t>
            </a:r>
          </a:p>
          <a:p>
            <a:pPr eaLnBrk="1" hangingPunct="1"/>
            <a:r>
              <a:rPr lang="cs-CZ" altLang="cs-CZ" sz="3200" b="1" dirty="0"/>
              <a:t>Výkaz zisků a ztrát / výsledovka</a:t>
            </a:r>
          </a:p>
          <a:p>
            <a:pPr eaLnBrk="1" hangingPunct="1"/>
            <a:r>
              <a:rPr lang="cs-CZ" altLang="cs-CZ" sz="3200" b="1" dirty="0"/>
              <a:t>Dvouřadá účetní teorie a dvouřadý účtový systém</a:t>
            </a:r>
            <a:endParaRPr lang="en-US" altLang="cs-CZ" sz="3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191EFC5-741E-0FF5-32E7-882E3F323C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Opakování pojmů</a:t>
            </a:r>
            <a:endParaRPr lang="en-US" altLang="cs-CZ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336269B-C12F-5D0D-7D83-DAEB5D8946B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b="1" dirty="0"/>
              <a:t>Nejdůležitějším uživatelem účetních informací FÚ je vlastník</a:t>
            </a:r>
          </a:p>
          <a:p>
            <a:pPr eaLnBrk="1" hangingPunct="1"/>
            <a:r>
              <a:rPr lang="cs-CZ" altLang="cs-CZ" sz="2800" b="1" dirty="0"/>
              <a:t>A, Z, VK</a:t>
            </a:r>
          </a:p>
          <a:p>
            <a:pPr eaLnBrk="1" hangingPunct="1"/>
            <a:r>
              <a:rPr lang="cs-CZ" altLang="cs-CZ" sz="2800" b="1" dirty="0"/>
              <a:t>Rozvahové účetnictví a jednořadá účetní teorie</a:t>
            </a:r>
          </a:p>
          <a:p>
            <a:pPr eaLnBrk="1" hangingPunct="1"/>
            <a:r>
              <a:rPr lang="cs-CZ" altLang="cs-CZ" sz="2800" b="1" dirty="0"/>
              <a:t>Zjišťování HV (hospodářského výsledku) v rozvahovém účetnictví</a:t>
            </a:r>
            <a:endParaRPr lang="en-US" altLang="cs-CZ" sz="2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8A0601C-1984-12E3-3A61-B5FEEC0A4B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Účet vlastního kapitálu</a:t>
            </a:r>
            <a:endParaRPr lang="en-US" altLang="cs-CZ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B09ED28-8B2A-CC71-E0D0-CCA46FBC47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b="1" dirty="0"/>
              <a:t>Zobrazuje VK a jeho změny</a:t>
            </a:r>
          </a:p>
          <a:p>
            <a:pPr eaLnBrk="1" hangingPunct="1"/>
            <a:r>
              <a:rPr lang="cs-CZ" altLang="cs-CZ" sz="2800" b="1" dirty="0"/>
              <a:t>Změna VK jinak než vkladem a výběrem vlastníka je zisk / změna zisku – tzv. výsledková změna, výsledková operace</a:t>
            </a:r>
          </a:p>
          <a:p>
            <a:pPr eaLnBrk="1" hangingPunct="1"/>
            <a:r>
              <a:rPr lang="cs-CZ" altLang="cs-CZ" sz="2800" b="1" dirty="0"/>
              <a:t>D – přírůstky, MD – úbytky</a:t>
            </a:r>
          </a:p>
          <a:p>
            <a:pPr eaLnBrk="1" hangingPunct="1"/>
            <a:r>
              <a:rPr lang="cs-CZ" altLang="cs-CZ" sz="2800" b="1" dirty="0"/>
              <a:t>Snaha oddělit výsledkové a nevýsledkové transakce</a:t>
            </a:r>
          </a:p>
          <a:p>
            <a:pPr eaLnBrk="1" hangingPunct="1"/>
            <a:r>
              <a:rPr lang="cs-CZ" altLang="cs-CZ" sz="2800" b="1" dirty="0"/>
              <a:t>Vertikální rozpolcení a horizontální dělení</a:t>
            </a:r>
            <a:endParaRPr lang="en-US" altLang="cs-CZ" sz="2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7CBF39C-5FF2-3B0A-3DE5-BDABA6283D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Účet vlastního kapitálu</a:t>
            </a:r>
            <a:endParaRPr lang="en-US" altLang="cs-CZ"/>
          </a:p>
        </p:txBody>
      </p:sp>
      <p:pic>
        <p:nvPicPr>
          <p:cNvPr id="6147" name="Picture 10">
            <a:extLst>
              <a:ext uri="{FF2B5EF4-FFF2-40B4-BE49-F238E27FC236}">
                <a16:creationId xmlns:a16="http://schemas.microsoft.com/office/drawing/2014/main" id="{4222FBB9-F1F6-CE25-6EC3-438A2444EA30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2133600"/>
            <a:ext cx="3765550" cy="3025775"/>
          </a:xfrm>
          <a:noFill/>
        </p:spPr>
      </p:pic>
      <p:pic>
        <p:nvPicPr>
          <p:cNvPr id="6148" name="Picture 14">
            <a:extLst>
              <a:ext uri="{FF2B5EF4-FFF2-40B4-BE49-F238E27FC236}">
                <a16:creationId xmlns:a16="http://schemas.microsoft.com/office/drawing/2014/main" id="{CCC04674-96F2-74C8-BB07-DD16A26AA818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67400" y="1916113"/>
            <a:ext cx="2578100" cy="1377950"/>
          </a:xfrm>
          <a:noFill/>
        </p:spPr>
      </p:pic>
      <p:pic>
        <p:nvPicPr>
          <p:cNvPr id="6149" name="Picture 100">
            <a:extLst>
              <a:ext uri="{FF2B5EF4-FFF2-40B4-BE49-F238E27FC236}">
                <a16:creationId xmlns:a16="http://schemas.microsoft.com/office/drawing/2014/main" id="{5493BB8D-6014-C5F4-2EA3-E74F8AD570A0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67400" y="4208463"/>
            <a:ext cx="2578100" cy="1377950"/>
          </a:xfrm>
          <a:noFill/>
        </p:spPr>
      </p:pic>
      <p:sp>
        <p:nvSpPr>
          <p:cNvPr id="6150" name="Line 9">
            <a:extLst>
              <a:ext uri="{FF2B5EF4-FFF2-40B4-BE49-F238E27FC236}">
                <a16:creationId xmlns:a16="http://schemas.microsoft.com/office/drawing/2014/main" id="{A2F3ADCD-DB0B-6355-BD18-77AC9D62F03B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313" y="3644900"/>
            <a:ext cx="4895850" cy="0"/>
          </a:xfrm>
          <a:prstGeom prst="line">
            <a:avLst/>
          </a:prstGeom>
          <a:noFill/>
          <a:ln w="349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1" name="Line 102">
            <a:extLst>
              <a:ext uri="{FF2B5EF4-FFF2-40B4-BE49-F238E27FC236}">
                <a16:creationId xmlns:a16="http://schemas.microsoft.com/office/drawing/2014/main" id="{F36AF5A0-DBD6-E528-28DE-9282B14F81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00563" y="2708275"/>
            <a:ext cx="1655762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2" name="Line 103">
            <a:extLst>
              <a:ext uri="{FF2B5EF4-FFF2-40B4-BE49-F238E27FC236}">
                <a16:creationId xmlns:a16="http://schemas.microsoft.com/office/drawing/2014/main" id="{F8C1B836-71A8-0276-7273-F80537E08DA1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4508500"/>
            <a:ext cx="1800225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3" name="Text Box 104">
            <a:extLst>
              <a:ext uri="{FF2B5EF4-FFF2-40B4-BE49-F238E27FC236}">
                <a16:creationId xmlns:a16="http://schemas.microsoft.com/office/drawing/2014/main" id="{67B50990-9903-E2F2-BA04-0BB83340F9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638" y="4076700"/>
            <a:ext cx="1439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Výsledovka</a:t>
            </a:r>
            <a:endParaRPr lang="en-US" altLang="cs-CZ" sz="1800">
              <a:latin typeface="Arial" panose="020B0604020202020204" pitchFamily="34" charset="0"/>
            </a:endParaRPr>
          </a:p>
        </p:txBody>
      </p:sp>
      <p:sp>
        <p:nvSpPr>
          <p:cNvPr id="6154" name="Text Box 105">
            <a:extLst>
              <a:ext uri="{FF2B5EF4-FFF2-40B4-BE49-F238E27FC236}">
                <a16:creationId xmlns:a16="http://schemas.microsoft.com/office/drawing/2014/main" id="{5E7015B4-F147-7929-4BB0-37F11619FC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2636838"/>
            <a:ext cx="1439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Rozvaha</a:t>
            </a:r>
            <a:endParaRPr lang="en-US" altLang="cs-CZ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03402DF-648F-6BC5-6301-CC9CC69562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Účet vlastního kapitálu</a:t>
            </a:r>
            <a:endParaRPr lang="en-US" altLang="cs-CZ"/>
          </a:p>
        </p:txBody>
      </p:sp>
      <p:pic>
        <p:nvPicPr>
          <p:cNvPr id="7171" name="Picture 4">
            <a:extLst>
              <a:ext uri="{FF2B5EF4-FFF2-40B4-BE49-F238E27FC236}">
                <a16:creationId xmlns:a16="http://schemas.microsoft.com/office/drawing/2014/main" id="{AE1FAA7B-CD26-5F8D-27EB-DC923649BA50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39975" y="1700213"/>
            <a:ext cx="4464050" cy="2386012"/>
          </a:xfrm>
          <a:noFill/>
        </p:spPr>
      </p:pic>
      <p:pic>
        <p:nvPicPr>
          <p:cNvPr id="7172" name="Picture 9">
            <a:extLst>
              <a:ext uri="{FF2B5EF4-FFF2-40B4-BE49-F238E27FC236}">
                <a16:creationId xmlns:a16="http://schemas.microsoft.com/office/drawing/2014/main" id="{EFF8956C-38D5-4E13-C4CF-3BD9F6B8BC81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088" y="4221163"/>
            <a:ext cx="1770062" cy="1882775"/>
          </a:xfrm>
          <a:noFill/>
        </p:spPr>
      </p:pic>
      <p:pic>
        <p:nvPicPr>
          <p:cNvPr id="7173" name="Picture 11">
            <a:extLst>
              <a:ext uri="{FF2B5EF4-FFF2-40B4-BE49-F238E27FC236}">
                <a16:creationId xmlns:a16="http://schemas.microsoft.com/office/drawing/2014/main" id="{1E1754B9-292F-CF3C-26D2-2365447ECA88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46850" y="4076700"/>
            <a:ext cx="1770063" cy="1882775"/>
          </a:xfrm>
          <a:noFill/>
        </p:spPr>
      </p:pic>
      <p:sp>
        <p:nvSpPr>
          <p:cNvPr id="7174" name="Line 6">
            <a:extLst>
              <a:ext uri="{FF2B5EF4-FFF2-40B4-BE49-F238E27FC236}">
                <a16:creationId xmlns:a16="http://schemas.microsoft.com/office/drawing/2014/main" id="{25670F90-F1C8-BCC3-967E-7CF76BEAF96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8175" y="2852738"/>
            <a:ext cx="1223963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75" name="Line 7">
            <a:extLst>
              <a:ext uri="{FF2B5EF4-FFF2-40B4-BE49-F238E27FC236}">
                <a16:creationId xmlns:a16="http://schemas.microsoft.com/office/drawing/2014/main" id="{D03754D9-E48D-5FDB-A031-B2BE0EAB6FF6}"/>
              </a:ext>
            </a:extLst>
          </p:cNvPr>
          <p:cNvSpPr>
            <a:spLocks noChangeShapeType="1"/>
          </p:cNvSpPr>
          <p:nvPr/>
        </p:nvSpPr>
        <p:spPr bwMode="auto">
          <a:xfrm>
            <a:off x="5219700" y="2708275"/>
            <a:ext cx="1439863" cy="1225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76" name="Line 8">
            <a:extLst>
              <a:ext uri="{FF2B5EF4-FFF2-40B4-BE49-F238E27FC236}">
                <a16:creationId xmlns:a16="http://schemas.microsoft.com/office/drawing/2014/main" id="{5B7ADDBC-394E-70EC-0EDA-C3066C2ABE3C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1196975"/>
            <a:ext cx="0" cy="4103688"/>
          </a:xfrm>
          <a:prstGeom prst="line">
            <a:avLst/>
          </a:prstGeom>
          <a:noFill/>
          <a:ln w="317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0B0B05D-E5A9-C6EF-0B0F-5AD79C134C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Náklady a výnosy</a:t>
            </a:r>
            <a:endParaRPr lang="en-US" altLang="cs-CZ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81D7C97-6415-3730-806F-104067A83DF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800" dirty="0"/>
              <a:t>V účetnictví jsou </a:t>
            </a:r>
            <a:r>
              <a:rPr lang="cs-CZ" sz="2800" b="1" dirty="0"/>
              <a:t>náklady</a:t>
            </a:r>
            <a:r>
              <a:rPr lang="cs-CZ" sz="2800" dirty="0"/>
              <a:t> a </a:t>
            </a:r>
            <a:r>
              <a:rPr lang="cs-CZ" sz="2800" b="1" dirty="0"/>
              <a:t>výnosy</a:t>
            </a:r>
            <a:r>
              <a:rPr lang="cs-CZ" sz="2800" dirty="0"/>
              <a:t> základními pojmy, které odrážejí hospodářské operace podniku. </a:t>
            </a:r>
          </a:p>
          <a:p>
            <a:pPr eaLnBrk="1" hangingPunct="1">
              <a:lnSpc>
                <a:spcPct val="80000"/>
              </a:lnSpc>
            </a:pPr>
            <a:endParaRPr lang="cs-CZ" sz="2800" dirty="0"/>
          </a:p>
          <a:p>
            <a:pPr eaLnBrk="1" hangingPunct="1">
              <a:lnSpc>
                <a:spcPct val="80000"/>
              </a:lnSpc>
            </a:pPr>
            <a:r>
              <a:rPr lang="cs-CZ" sz="2800" dirty="0"/>
              <a:t>Oba tyto prvky jsou klíčové pro výpočet </a:t>
            </a:r>
            <a:r>
              <a:rPr lang="cs-CZ" sz="2800" b="1" dirty="0"/>
              <a:t>hospodářského výsledku</a:t>
            </a:r>
            <a:r>
              <a:rPr lang="cs-CZ" sz="2800" dirty="0"/>
              <a:t> (zisku nebo ztráty) a pro analýzu finanční výkonnosti podniku.</a:t>
            </a:r>
            <a:endParaRPr lang="en-US" altLang="cs-CZ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B56978-140C-5490-D34B-1A19EDE55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17988F-DA38-2ED4-4390-0433F894E0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b="1" dirty="0">
                <a:highlight>
                  <a:srgbClr val="FFFF00"/>
                </a:highlight>
              </a:rPr>
              <a:t>Náklady</a:t>
            </a:r>
            <a:r>
              <a:rPr lang="cs-CZ" sz="2800" b="1" dirty="0"/>
              <a:t> </a:t>
            </a:r>
            <a:r>
              <a:rPr lang="cs-CZ" dirty="0"/>
              <a:t>představují </a:t>
            </a:r>
            <a:r>
              <a:rPr lang="cs-CZ" b="1" dirty="0">
                <a:solidFill>
                  <a:srgbClr val="FF0000"/>
                </a:solidFill>
              </a:rPr>
              <a:t>výdaje</a:t>
            </a:r>
            <a:r>
              <a:rPr lang="cs-CZ" dirty="0"/>
              <a:t>, které podnik vynakládá na výrobu zboží nebo poskytování služeb. </a:t>
            </a:r>
          </a:p>
          <a:p>
            <a:r>
              <a:rPr lang="cs-CZ" dirty="0"/>
              <a:t>Může se jednat o různé druhy nákladů, které lze klasifikovat podle různých kritérií: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u="sng" dirty="0"/>
              <a:t>Dle typu</a:t>
            </a:r>
            <a:r>
              <a:rPr lang="cs-CZ" sz="2400" u="sng" dirty="0"/>
              <a:t>:</a:t>
            </a:r>
          </a:p>
          <a:p>
            <a:pPr marL="742950" lvl="1" indent="-285750"/>
            <a:r>
              <a:rPr lang="cs-CZ" sz="2400" b="1" dirty="0"/>
              <a:t>Přímé náklady</a:t>
            </a:r>
            <a:r>
              <a:rPr lang="cs-CZ" sz="2400" dirty="0"/>
              <a:t>: Náklady, které lze přímo přiřadit konkrétní činnosti, produktu nebo službě (např. materiál na výrobu).</a:t>
            </a:r>
          </a:p>
          <a:p>
            <a:pPr marL="742950" lvl="1" indent="-285750"/>
            <a:r>
              <a:rPr lang="cs-CZ" sz="2400" b="1" dirty="0"/>
              <a:t>Nepřímé náklady</a:t>
            </a:r>
            <a:r>
              <a:rPr lang="cs-CZ" sz="2400" dirty="0"/>
              <a:t>: Náklady, které nejsou přímo přiřaditelné určité činnosti, ale přispívají k celkovému fungování podniku (např. režijní náklady, jako jsou nájem nebo energie).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51749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Týden 1_ Finanční účetnictví 1</Template>
  <TotalTime>89</TotalTime>
  <Words>749</Words>
  <Application>Microsoft Office PowerPoint</Application>
  <PresentationFormat>Předvádění na obrazovce (4:3)</PresentationFormat>
  <Paragraphs>97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Wingdings</vt:lpstr>
      <vt:lpstr>Motiv Office</vt:lpstr>
      <vt:lpstr>Finanční účetnictví 1     prezantace 3 </vt:lpstr>
      <vt:lpstr>Téma</vt:lpstr>
      <vt:lpstr>Struktura přednášky</vt:lpstr>
      <vt:lpstr>Opakování pojmů</vt:lpstr>
      <vt:lpstr>Účet vlastního kapitálu</vt:lpstr>
      <vt:lpstr>Účet vlastního kapitálu</vt:lpstr>
      <vt:lpstr>Účet vlastního kapitálu</vt:lpstr>
      <vt:lpstr>Náklady a výnosy</vt:lpstr>
      <vt:lpstr>Náklady</vt:lpstr>
      <vt:lpstr>Náklady</vt:lpstr>
      <vt:lpstr>Náklady</vt:lpstr>
      <vt:lpstr>Výnosy</vt:lpstr>
      <vt:lpstr>Výnosy</vt:lpstr>
      <vt:lpstr>Výnosy</vt:lpstr>
      <vt:lpstr>Náklady a výnosy</vt:lpstr>
      <vt:lpstr>Náklady a výnosy</vt:lpstr>
      <vt:lpstr>Výkaz zisků a ztrát / výsledovka</vt:lpstr>
      <vt:lpstr>Vazba rozvaha - výsledovka</vt:lpstr>
      <vt:lpstr>Účtování na výsledkových účtech</vt:lpstr>
      <vt:lpstr>Účtování na výsledkových účtech</vt:lpstr>
      <vt:lpstr>Příklady účtování</vt:lpstr>
      <vt:lpstr>Příklady účtování</vt:lpstr>
      <vt:lpstr>Dvouřadý účtový systém</vt:lpstr>
      <vt:lpstr>Testové otázky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účetnictví 1     prezantace 1 </dc:title>
  <dc:creator>Závadská Miroslava</dc:creator>
  <cp:lastModifiedBy>Závadská Miroslava</cp:lastModifiedBy>
  <cp:revision>17</cp:revision>
  <cp:lastPrinted>2024-10-01T08:35:18Z</cp:lastPrinted>
  <dcterms:created xsi:type="dcterms:W3CDTF">2024-09-17T07:29:45Z</dcterms:created>
  <dcterms:modified xsi:type="dcterms:W3CDTF">2024-10-01T08:37:34Z</dcterms:modified>
</cp:coreProperties>
</file>