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60" r:id="rId8"/>
    <p:sldId id="261" r:id="rId9"/>
    <p:sldId id="297" r:id="rId10"/>
    <p:sldId id="296" r:id="rId11"/>
    <p:sldId id="262" r:id="rId12"/>
    <p:sldId id="298" r:id="rId13"/>
    <p:sldId id="263" r:id="rId14"/>
    <p:sldId id="299" r:id="rId15"/>
    <p:sldId id="300" r:id="rId16"/>
    <p:sldId id="301" r:id="rId17"/>
    <p:sldId id="264" r:id="rId18"/>
    <p:sldId id="302" r:id="rId19"/>
    <p:sldId id="304" r:id="rId20"/>
    <p:sldId id="303" r:id="rId21"/>
    <p:sldId id="305" r:id="rId22"/>
    <p:sldId id="265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306" r:id="rId31"/>
    <p:sldId id="308" r:id="rId32"/>
    <p:sldId id="274" r:id="rId33"/>
    <p:sldId id="307" r:id="rId34"/>
    <p:sldId id="309" r:id="rId35"/>
    <p:sldId id="275" r:id="rId36"/>
    <p:sldId id="310" r:id="rId37"/>
    <p:sldId id="311" r:id="rId38"/>
    <p:sldId id="280" r:id="rId39"/>
    <p:sldId id="281" r:id="rId40"/>
    <p:sldId id="282" r:id="rId41"/>
    <p:sldId id="283" r:id="rId42"/>
    <p:sldId id="284" r:id="rId43"/>
    <p:sldId id="285" r:id="rId44"/>
    <p:sldId id="286" r:id="rId45"/>
    <p:sldId id="287" r:id="rId46"/>
    <p:sldId id="288" r:id="rId47"/>
    <p:sldId id="289" r:id="rId48"/>
    <p:sldId id="290" r:id="rId49"/>
    <p:sldId id="291" r:id="rId50"/>
    <p:sldId id="292" r:id="rId51"/>
    <p:sldId id="293" r:id="rId52"/>
    <p:sldId id="294" r:id="rId53"/>
    <p:sldId id="295" r:id="rId5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363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E1C226-0D8A-02BE-2200-E9FFC88C7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7AEDC6-D1C1-B7FA-FBAF-7C6F4E38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54674C-14AF-0DE7-2536-9F2D820D8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D725E-0F4D-4670-84ED-FD42C3E4449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5549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4000" dirty="0" err="1"/>
              <a:t>prezantace</a:t>
            </a:r>
            <a:r>
              <a:rPr lang="cs-CZ" sz="4000"/>
              <a:t> 2 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			</a:t>
            </a:r>
          </a:p>
          <a:p>
            <a:r>
              <a:rPr lang="cs-CZ" dirty="0"/>
              <a:t>			Dr. Miroslava Čechová Závadská, </a:t>
            </a:r>
            <a:r>
              <a:rPr lang="cs-CZ" dirty="0" err="1"/>
              <a:t>BSc</a:t>
            </a:r>
            <a:r>
              <a:rPr lang="cs-CZ" dirty="0"/>
              <a:t>. </a:t>
            </a:r>
            <a:r>
              <a:rPr lang="cs-CZ" dirty="0" err="1"/>
              <a:t>MSc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87EE40-C4D7-D540-5215-B46C8DA56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rozvahy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91F346-1711-60B1-E8FB-FA85648ED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Struktura rozvahy musí vždy splňovat základní rovnováhu: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3200" b="1" dirty="0"/>
              <a:t>Aktiva = Pasiva (Závazky) + Vlastní kapitál</a:t>
            </a:r>
          </a:p>
        </p:txBody>
      </p:sp>
    </p:spTree>
    <p:extLst>
      <p:ext uri="{BB962C8B-B14F-4D97-AF65-F5344CB8AC3E}">
        <p14:creationId xmlns:p14="http://schemas.microsoft.com/office/powerpoint/2010/main" val="3406972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000B67C-3E67-E67C-4B40-E76C5262E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Podmínka rozpoznání a vykázání</a:t>
            </a:r>
            <a:endParaRPr lang="en-US" altLang="cs-CZ" sz="400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58B323C-8F48-73DC-6FF1-720169EA69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Podmínky pro </a:t>
            </a:r>
            <a:r>
              <a:rPr lang="cs-CZ" b="1" dirty="0"/>
              <a:t>rozpoznání a vykázání</a:t>
            </a:r>
            <a:r>
              <a:rPr lang="cs-CZ" dirty="0"/>
              <a:t> položek v účetnictví se liší v závislosti na typu položky (aktiva, závazky, výnosy, náklady), ale obecně platí dvě základní podmínky:</a:t>
            </a:r>
          </a:p>
          <a:p>
            <a:pPr>
              <a:buFont typeface="+mj-lt"/>
              <a:buAutoNum type="arabicPeriod"/>
            </a:pPr>
            <a:r>
              <a:rPr lang="cs-CZ" b="1" dirty="0"/>
              <a:t>Pravděpodobnost budoucího ekonomického prospěchu nebo úbytku</a:t>
            </a:r>
            <a:r>
              <a:rPr lang="cs-CZ" dirty="0"/>
              <a:t>:</a:t>
            </a:r>
          </a:p>
          <a:p>
            <a:pPr marL="742950" lvl="1" indent="-285750"/>
            <a:r>
              <a:rPr lang="cs-CZ" u="sng" dirty="0"/>
              <a:t>Pro aktivum</a:t>
            </a:r>
            <a:r>
              <a:rPr lang="cs-CZ" dirty="0"/>
              <a:t>: Existuje pravděpodobnost, že budoucí ekonomické přínosy spojené s aktivem přitečou do podniku (např. příjem z prodeje výrobků, použití majetku pro výrobu).</a:t>
            </a:r>
          </a:p>
          <a:p>
            <a:pPr marL="742950" lvl="1" indent="-285750"/>
            <a:r>
              <a:rPr lang="cs-CZ" u="sng" dirty="0"/>
              <a:t>Pro závazek</a:t>
            </a:r>
            <a:r>
              <a:rPr lang="cs-CZ" dirty="0"/>
              <a:t>: Je pravděpodobné, že jeho splněním dojde k odlivu ekonomických zdrojů z podniku (např. platba věřitelům nebo vyrovnání dluhů).</a:t>
            </a:r>
          </a:p>
          <a:p>
            <a:pPr>
              <a:buFont typeface="+mj-lt"/>
              <a:buAutoNum type="arabicPeriod"/>
            </a:pPr>
            <a:r>
              <a:rPr lang="cs-CZ" b="1" dirty="0"/>
              <a:t>Spolehlivé ocenění</a:t>
            </a:r>
            <a:r>
              <a:rPr lang="cs-CZ" dirty="0"/>
              <a:t>:</a:t>
            </a:r>
          </a:p>
          <a:p>
            <a:pPr marL="742950" lvl="1" indent="-285750"/>
            <a:r>
              <a:rPr lang="cs-CZ" dirty="0"/>
              <a:t>Daná položka musí být ocenitelná spolehlivě, což znamená, že musí být možné určit její hodnotu na základě objektivních a ověřitelných informací (např. faktura, smlouva, tržní cena).</a:t>
            </a:r>
          </a:p>
          <a:p>
            <a:endParaRPr lang="en-US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66ED5-0A65-12E8-C273-780EB0D21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Rozpoznání a vykázání konkrétních položek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396CE-A31D-6454-F0B8-B76C850D1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b="1" dirty="0"/>
              <a:t>Aktiva</a:t>
            </a:r>
            <a:r>
              <a:rPr lang="cs-CZ" sz="2200" dirty="0"/>
              <a:t>: Aktivum je vykázáno v rozvaze, pokud je pravděpodobné, že přinese ekonomické přínosy v budoucnu, a jeho hodnota může být spolehlivě oceněna.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dirty="0"/>
              <a:t>Závazky</a:t>
            </a:r>
            <a:r>
              <a:rPr lang="cs-CZ" sz="2200" dirty="0"/>
              <a:t>: Závazek je vykázán, pokud je pravděpodobné, že v budoucnu dojde k úbytku ekonomických zdrojů, a jeho hodnota může být spolehlivě určena.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dirty="0"/>
              <a:t>Výnosy a náklady</a:t>
            </a:r>
            <a:r>
              <a:rPr lang="cs-CZ" sz="2200" dirty="0"/>
              <a:t>: </a:t>
            </a:r>
            <a:r>
              <a:rPr lang="cs-CZ" sz="2200" b="1" u="sng" dirty="0"/>
              <a:t>Výnosy</a:t>
            </a:r>
            <a:r>
              <a:rPr lang="cs-CZ" sz="2200" dirty="0"/>
              <a:t> jsou vykazovány, když je pravděpodobné, že dojde ke </a:t>
            </a:r>
            <a:r>
              <a:rPr lang="cs-CZ" sz="2200" b="1" dirty="0"/>
              <a:t>zvýšení </a:t>
            </a:r>
            <a:r>
              <a:rPr lang="cs-CZ" sz="2200" dirty="0"/>
              <a:t>ekonomických přínosů (např. uzavření prodeje), a </a:t>
            </a:r>
            <a:r>
              <a:rPr lang="cs-CZ" sz="2200" b="1" u="sng" dirty="0"/>
              <a:t>náklady</a:t>
            </a:r>
            <a:r>
              <a:rPr lang="cs-CZ" sz="2200" dirty="0"/>
              <a:t>, když je pravděpodobné, že dojde </a:t>
            </a:r>
            <a:r>
              <a:rPr lang="cs-CZ" sz="2200" b="1" dirty="0"/>
              <a:t>k úbytku </a:t>
            </a:r>
            <a:r>
              <a:rPr lang="cs-CZ" sz="2200" dirty="0"/>
              <a:t>ekonomických zdrojů (např. spotřeba materiálu, platba nákladů).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FF0000"/>
                </a:solidFill>
              </a:rPr>
              <a:t>Pokud jedna z těchto podmínek není splněna, položka by neměla být vykázána v účetní závěrce, a měla by být případně zaznamenána jako podrozvahová položka nebo poznámka v příloze k účetní závěrce.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122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81AF46B-6576-072B-BF2D-E19621E83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Základní prvky</a:t>
            </a:r>
            <a:endParaRPr lang="en-US" altLang="cs-CZ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4ED6CEB-CBBF-D5DA-88B6-CF42A27D31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400" b="1" dirty="0"/>
              <a:t>Je pravděpodobné, že nastanou (99,99</a:t>
            </a:r>
            <a:r>
              <a:rPr lang="en-US" altLang="cs-CZ" sz="2400" b="1" dirty="0"/>
              <a:t>%</a:t>
            </a:r>
            <a:r>
              <a:rPr lang="cs-CZ" altLang="cs-CZ" sz="2400" b="1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b="1" dirty="0"/>
              <a:t>Jsou spolehlivě ocenitelné</a:t>
            </a:r>
          </a:p>
          <a:p>
            <a:endParaRPr lang="cs-CZ" altLang="cs-CZ" sz="2400" b="1" dirty="0"/>
          </a:p>
          <a:p>
            <a:endParaRPr lang="cs-CZ" altLang="cs-CZ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b="1" dirty="0"/>
              <a:t>Pokud není splněno, nelze rozpoznat a vykázat – pro účetnictví daný jev neexistuje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C769E-207A-0CE0-E77C-57B04D017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Bilanční rovnice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42F0D2-3349-0339-EDCC-60483DBA8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Bilanční rovnice</a:t>
            </a:r>
            <a:r>
              <a:rPr lang="cs-CZ" sz="2800" dirty="0"/>
              <a:t> (nebo účetní rovnice) je základní princip účetnictví, který </a:t>
            </a:r>
            <a:r>
              <a:rPr lang="cs-CZ" sz="2800" b="1" dirty="0">
                <a:solidFill>
                  <a:srgbClr val="FF0000"/>
                </a:solidFill>
              </a:rPr>
              <a:t>udává rovnováhu </a:t>
            </a:r>
            <a:r>
              <a:rPr lang="cs-CZ" sz="2800" dirty="0"/>
              <a:t>mezi majetkem podniku a zdroji, z nichž je tento majetek financován. </a:t>
            </a:r>
          </a:p>
          <a:p>
            <a:endParaRPr lang="cs-CZ" sz="2800" dirty="0"/>
          </a:p>
          <a:p>
            <a:r>
              <a:rPr lang="cs-CZ" sz="2800" dirty="0"/>
              <a:t>Rovnice je základem pro tvorbu </a:t>
            </a:r>
            <a:r>
              <a:rPr lang="cs-CZ" sz="2800" b="1" dirty="0"/>
              <a:t>rozvahy</a:t>
            </a:r>
            <a:r>
              <a:rPr lang="cs-CZ" sz="2800" dirty="0"/>
              <a:t> a vyjadřuje </a:t>
            </a:r>
            <a:r>
              <a:rPr lang="cs-CZ" sz="2800" b="1" dirty="0">
                <a:solidFill>
                  <a:srgbClr val="FF0000"/>
                </a:solidFill>
              </a:rPr>
              <a:t>vztah mezi aktivy, pasivy a vlastním kapitálem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7088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399EC-CB4A-30F9-A871-E8651823D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Bilanční rovnice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0FE0C-157D-7702-3224-EBA7A51D3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/>
              <a:t>Bilanční rovnice vypadá následovně:</a:t>
            </a:r>
          </a:p>
          <a:p>
            <a:pPr marL="0" indent="0">
              <a:buNone/>
            </a:pPr>
            <a:r>
              <a:rPr lang="cs-CZ" sz="2400" dirty="0"/>
              <a:t>		</a:t>
            </a:r>
            <a:r>
              <a:rPr lang="cs-CZ" sz="2400" b="1" dirty="0">
                <a:solidFill>
                  <a:srgbClr val="FF0000"/>
                </a:solidFill>
              </a:rPr>
              <a:t>Aktiva= Závazky (Pasiva) + Vlastní kapitál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Aktiva</a:t>
            </a:r>
            <a:r>
              <a:rPr lang="cs-CZ" sz="2400" dirty="0"/>
              <a:t> představují veškerý majetek, který podnik vlastní nebo kontroluje (např. peníze, zásoby, budovy, pohledávky).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Pasiva</a:t>
            </a:r>
            <a:r>
              <a:rPr lang="cs-CZ" sz="2400" dirty="0"/>
              <a:t> zahrnují závazky podniku vůči třetím stranám (např. půjčky, závazky vůči dodavatelům, nevyplacené mzdy).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Vlastní kapitál</a:t>
            </a:r>
            <a:r>
              <a:rPr lang="cs-CZ" sz="2400" dirty="0"/>
              <a:t> je podíl vlastníků na aktivech podniku po odečtení všech závazků (základní kapitál, emisní ážio, nerozdělený zisk atd.).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949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36605-405D-B5FB-E992-7167E4494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bilanční rovnice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6EB77F-69F0-29B1-2D17-75A9EED11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Zajišťuje rovnováhu</a:t>
            </a:r>
            <a:r>
              <a:rPr lang="cs-CZ" sz="2400" dirty="0"/>
              <a:t> mezi zdroji majetku (pasiva a vlastní kapitál) a samotným majetkem (aktiva).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Umožňuje sledovat finanční stabilitu</a:t>
            </a:r>
            <a:r>
              <a:rPr lang="cs-CZ" sz="2400" dirty="0"/>
              <a:t> podniku – pokud se bilanční rovnice nerovná, je v účetnictví chyba.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Zjednodušuje pochopení finanční struktury</a:t>
            </a:r>
            <a:r>
              <a:rPr lang="cs-CZ" sz="2400" dirty="0"/>
              <a:t> podniku tím, že ukazuje, jakým způsobem jsou aktiva financována.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r>
              <a:rPr lang="cs-CZ" sz="2400" b="1" dirty="0"/>
              <a:t>Bilanční rovnice je základním nástrojem pro sestavování rozvahy a pro porozumění tomu, jak je podnik financován a jaká je jeho finanční pozice.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434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1AB8AC7-E58E-EC0C-BA63-37AB1D811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Bilanční rovnice</a:t>
            </a:r>
            <a:endParaRPr lang="en-US" altLang="cs-CZ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7683169-27D8-6764-B0E2-99779CA15D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A = VK + Z	- statická bilanční rovnice</a:t>
            </a:r>
          </a:p>
          <a:p>
            <a:r>
              <a:rPr lang="el-GR" altLang="cs-CZ" dirty="0">
                <a:latin typeface="Batang" panose="02030600000101010101" pitchFamily="18" charset="-127"/>
                <a:ea typeface="Batang" panose="02030600000101010101" pitchFamily="18" charset="-127"/>
              </a:rPr>
              <a:t>Δ</a:t>
            </a:r>
            <a:r>
              <a:rPr lang="cs-CZ" altLang="cs-CZ" dirty="0"/>
              <a:t> A = </a:t>
            </a:r>
            <a:r>
              <a:rPr lang="el-GR" altLang="cs-CZ" dirty="0">
                <a:latin typeface="Batang" panose="02030600000101010101" pitchFamily="18" charset="-127"/>
                <a:ea typeface="Batang" panose="02030600000101010101" pitchFamily="18" charset="-127"/>
              </a:rPr>
              <a:t>Δ</a:t>
            </a:r>
            <a:r>
              <a:rPr lang="cs-CZ" altLang="cs-CZ" dirty="0"/>
              <a:t> (VK + Z)	- </a:t>
            </a:r>
            <a:r>
              <a:rPr lang="cs-CZ" dirty="0"/>
              <a:t>dynamické vyjádření bilanční rovnice (zjednodušeně říká, že </a:t>
            </a:r>
            <a:r>
              <a:rPr lang="cs-CZ" b="1" dirty="0"/>
              <a:t>změna aktiv (</a:t>
            </a:r>
            <a:r>
              <a:rPr lang="el-GR" b="1" dirty="0"/>
              <a:t>Δ </a:t>
            </a:r>
            <a:r>
              <a:rPr lang="cs-CZ" b="1" dirty="0"/>
              <a:t>A)</a:t>
            </a:r>
            <a:r>
              <a:rPr lang="cs-CZ" dirty="0"/>
              <a:t> se musí rovnat </a:t>
            </a:r>
            <a:r>
              <a:rPr lang="cs-CZ" b="1" dirty="0"/>
              <a:t>změně vlastního kapitálu (</a:t>
            </a:r>
            <a:r>
              <a:rPr lang="el-GR" b="1" dirty="0"/>
              <a:t>Δ </a:t>
            </a:r>
            <a:r>
              <a:rPr lang="cs-CZ" b="1" dirty="0"/>
              <a:t>VK)</a:t>
            </a:r>
            <a:r>
              <a:rPr lang="cs-CZ" dirty="0"/>
              <a:t> plus </a:t>
            </a:r>
            <a:r>
              <a:rPr lang="cs-CZ" b="1" dirty="0"/>
              <a:t>změně závazků (</a:t>
            </a:r>
            <a:r>
              <a:rPr lang="el-GR" b="1" dirty="0"/>
              <a:t>Δ </a:t>
            </a:r>
            <a:r>
              <a:rPr lang="cs-CZ" b="1" dirty="0"/>
              <a:t>Z)</a:t>
            </a:r>
            <a:r>
              <a:rPr lang="cs-CZ" dirty="0"/>
              <a:t>)</a:t>
            </a:r>
            <a:endParaRPr lang="cs-CZ" altLang="cs-CZ" dirty="0"/>
          </a:p>
          <a:p>
            <a:r>
              <a:rPr lang="cs-CZ" altLang="cs-CZ" sz="2400" b="1" dirty="0"/>
              <a:t>Základní rozvahové změny</a:t>
            </a:r>
          </a:p>
          <a:p>
            <a:pPr marL="1785938" lvl="1">
              <a:buFont typeface="Wingdings" panose="05000000000000000000" pitchFamily="2" charset="2"/>
              <a:buChar char="§"/>
            </a:pPr>
            <a:r>
              <a:rPr lang="cs-CZ" altLang="cs-CZ" sz="2400" b="1" dirty="0"/>
              <a:t>+A +P</a:t>
            </a:r>
          </a:p>
          <a:p>
            <a:pPr marL="1785938" lvl="1">
              <a:buFont typeface="Wingdings" panose="05000000000000000000" pitchFamily="2" charset="2"/>
              <a:buChar char="§"/>
            </a:pPr>
            <a:r>
              <a:rPr lang="cs-CZ" altLang="cs-CZ" sz="2400" b="1" dirty="0"/>
              <a:t>- A -P</a:t>
            </a:r>
          </a:p>
          <a:p>
            <a:pPr marL="1785938" lvl="1">
              <a:buFont typeface="Wingdings" panose="05000000000000000000" pitchFamily="2" charset="2"/>
              <a:buChar char="§"/>
            </a:pPr>
            <a:r>
              <a:rPr lang="cs-CZ" altLang="cs-CZ" sz="2400" b="1" dirty="0"/>
              <a:t>+A -A</a:t>
            </a:r>
          </a:p>
          <a:p>
            <a:pPr marL="1785938" lvl="1">
              <a:buFont typeface="Wingdings" panose="05000000000000000000" pitchFamily="2" charset="2"/>
              <a:buChar char="§"/>
            </a:pPr>
            <a:r>
              <a:rPr lang="cs-CZ" altLang="cs-CZ" sz="2400" b="1" dirty="0"/>
              <a:t>+P –P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2D01A-C537-20A4-8D9C-9D7C675A3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rozvahové změny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4CFAE2-9DC5-95CB-08E7-DE4E128AD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900" b="1" dirty="0"/>
              <a:t>Základní rozvahové změny</a:t>
            </a:r>
            <a:r>
              <a:rPr lang="cs-CZ" sz="2900" dirty="0"/>
              <a:t> představují různé typy změn, které nastávají v účetní rozvaze podniku</a:t>
            </a:r>
            <a:r>
              <a:rPr lang="cs-CZ" sz="2900" b="1" dirty="0">
                <a:solidFill>
                  <a:srgbClr val="FF0000"/>
                </a:solidFill>
              </a:rPr>
              <a:t>, když dojde k pohybu v jeho majetku, závazcích nebo vlastním kapitálu</a:t>
            </a:r>
            <a:r>
              <a:rPr lang="cs-CZ" sz="2900" dirty="0"/>
              <a:t>. </a:t>
            </a:r>
          </a:p>
          <a:p>
            <a:r>
              <a:rPr lang="cs-CZ" sz="2900" dirty="0"/>
              <a:t>Každá operace v účetnictví musí respektovat bilanční rovnici </a:t>
            </a:r>
            <a:r>
              <a:rPr lang="cs-CZ" sz="2900" b="1" dirty="0"/>
              <a:t>Aktiva = Pasiva + Vlastní kapitál</a:t>
            </a:r>
            <a:r>
              <a:rPr lang="cs-CZ" sz="2900" dirty="0"/>
              <a:t>, takže změny v rozvaze vždy probíhají tak, aby byla tato rovnováha zachována.</a:t>
            </a:r>
          </a:p>
          <a:p>
            <a:endParaRPr lang="cs-CZ" sz="2900" dirty="0"/>
          </a:p>
          <a:p>
            <a:pPr marL="0" indent="0">
              <a:buNone/>
            </a:pPr>
            <a:r>
              <a:rPr lang="cs-CZ" sz="2900" b="1" u="sng" dirty="0"/>
              <a:t>Existují čtyři základní typy rozvahových změn, které se mohou v účetnictví vyskytnout:</a:t>
            </a:r>
          </a:p>
          <a:p>
            <a:pPr marL="1785938" marR="0" lvl="1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+A –A</a:t>
            </a:r>
          </a:p>
          <a:p>
            <a:pPr marL="1785938" marR="0" lvl="1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+P –P</a:t>
            </a:r>
          </a:p>
          <a:p>
            <a:pPr marL="1785938" marR="0" lvl="1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+A +P</a:t>
            </a:r>
          </a:p>
          <a:p>
            <a:pPr marL="1785938" marR="0" lvl="1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- A –P</a:t>
            </a:r>
          </a:p>
          <a:p>
            <a:pPr marL="1785938" marR="0" lvl="1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endParaRPr kumimoji="0" lang="cs-CZ" altLang="cs-CZ" sz="2900" b="1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85938" marR="0" lvl="1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endParaRPr kumimoji="0" lang="cs-CZ" altLang="cs-CZ" sz="2900" b="1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695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445B17-700E-540A-06F0-A2ED1B8D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rozvahové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E8810-F0A9-C02A-531B-DC3887309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b="1" dirty="0"/>
              <a:t>Změna v aktivech (A+/A-)</a:t>
            </a:r>
          </a:p>
          <a:p>
            <a:r>
              <a:rPr lang="cs-CZ" dirty="0"/>
              <a:t>Tento typ změny ovlivňuje pouze položky na straně </a:t>
            </a:r>
            <a:r>
              <a:rPr lang="cs-CZ" b="1" dirty="0">
                <a:solidFill>
                  <a:srgbClr val="FF0000"/>
                </a:solidFill>
              </a:rPr>
              <a:t>aktiv,</a:t>
            </a:r>
            <a:r>
              <a:rPr lang="cs-CZ" dirty="0"/>
              <a:t> zatímco pasiva a vlastní kapitál zůstávají stejné. Jde o </a:t>
            </a:r>
            <a:r>
              <a:rPr lang="cs-CZ" b="1" dirty="0"/>
              <a:t>přesun mezi různými druhy aktiv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A+</a:t>
            </a:r>
            <a:r>
              <a:rPr lang="cs-CZ" dirty="0"/>
              <a:t>: Zvýšení jednoho aktiva, např. nákup nového stroje za hotovost.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A-</a:t>
            </a:r>
            <a:r>
              <a:rPr lang="cs-CZ" dirty="0"/>
              <a:t>: Snížení jiného aktiva, např. úbytek hotovosti při nákupu stroje.</a:t>
            </a:r>
          </a:p>
          <a:p>
            <a:pPr marL="0" indent="0">
              <a:buNone/>
            </a:pPr>
            <a:r>
              <a:rPr lang="cs-CZ" b="1" dirty="0"/>
              <a:t>Příklad</a:t>
            </a:r>
            <a:r>
              <a:rPr lang="cs-CZ" dirty="0"/>
              <a:t>: Nákup nového počítače za hotovost (pokles hotovosti, nárůst dlouhodobého majetku).</a:t>
            </a:r>
          </a:p>
          <a:p>
            <a:pPr marL="457200" indent="-457200">
              <a:buFont typeface="+mj-lt"/>
              <a:buAutoNum type="arabicParenR" startAt="2"/>
            </a:pPr>
            <a:r>
              <a:rPr lang="cs-CZ" b="1" dirty="0"/>
              <a:t>Změna v pasivech (P+/P-)</a:t>
            </a:r>
          </a:p>
          <a:p>
            <a:r>
              <a:rPr lang="cs-CZ" dirty="0"/>
              <a:t>Tento typ změny ovlivňuje pouze </a:t>
            </a:r>
            <a:r>
              <a:rPr lang="cs-CZ" dirty="0">
                <a:solidFill>
                  <a:srgbClr val="FF0000"/>
                </a:solidFill>
              </a:rPr>
              <a:t>pasiva a vlastní kapitál</a:t>
            </a:r>
            <a:r>
              <a:rPr lang="cs-CZ" dirty="0"/>
              <a:t>, aniž by došlo ke změně na straně aktiv. Jde o </a:t>
            </a:r>
            <a:r>
              <a:rPr lang="cs-CZ" b="1" dirty="0"/>
              <a:t>přesun mezi různými druhy </a:t>
            </a:r>
            <a:r>
              <a:rPr lang="cs-CZ" dirty="0"/>
              <a:t>závazků nebo změny ve vlastním kapitálu.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P+</a:t>
            </a:r>
            <a:r>
              <a:rPr lang="cs-CZ" dirty="0"/>
              <a:t>: Zvýšení jednoho závazku, např. přijetí nové půjčky.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P-</a:t>
            </a:r>
            <a:r>
              <a:rPr lang="cs-CZ" dirty="0"/>
              <a:t>: Snížení jiného závazku nebo zvýšení vlastního kapitálu.</a:t>
            </a:r>
          </a:p>
          <a:p>
            <a:pPr marL="0" indent="0">
              <a:buNone/>
            </a:pPr>
            <a:r>
              <a:rPr lang="cs-CZ" b="1" dirty="0"/>
              <a:t>Příklad</a:t>
            </a:r>
            <a:r>
              <a:rPr lang="cs-CZ" dirty="0"/>
              <a:t>: Splacení dluhu z úvěru zvýšením jiného závazku (např. nová půjčka).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425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cs-CZ" altLang="cs-CZ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Základní stavební prvky rozvahy</a:t>
            </a:r>
          </a:p>
          <a:p>
            <a:endParaRPr lang="cs-CZ" altLang="cs-CZ" sz="4400" dirty="0">
              <a:solidFill>
                <a:prstClr val="black"/>
              </a:solidFill>
              <a:latin typeface="Calibri"/>
              <a:ea typeface="+mj-ea"/>
              <a:cs typeface="+mj-cs"/>
            </a:endParaRPr>
          </a:p>
          <a:p>
            <a:r>
              <a:rPr kumimoji="0" lang="cs-CZ" altLang="cs-CZ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Rozvahové účetnictví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D11AEC-E53A-BA1A-A95E-73A55AC1A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rozvahové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ED711A-FA17-B318-2B44-E7916FDF1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arenR" startAt="3"/>
            </a:pPr>
            <a:r>
              <a:rPr lang="cs-CZ" b="1" dirty="0"/>
              <a:t>Změna na obou stranách (A+/P+)</a:t>
            </a:r>
          </a:p>
          <a:p>
            <a:r>
              <a:rPr lang="cs-CZ" dirty="0"/>
              <a:t>Tento typ změny zahrnuje </a:t>
            </a:r>
            <a:r>
              <a:rPr lang="cs-CZ" b="1" dirty="0"/>
              <a:t>zvýšení </a:t>
            </a:r>
            <a:r>
              <a:rPr lang="cs-CZ" dirty="0"/>
              <a:t>jak na straně </a:t>
            </a:r>
            <a:r>
              <a:rPr lang="cs-CZ" dirty="0">
                <a:solidFill>
                  <a:srgbClr val="FF0000"/>
                </a:solidFill>
              </a:rPr>
              <a:t>aktiv</a:t>
            </a:r>
            <a:r>
              <a:rPr lang="cs-CZ" dirty="0"/>
              <a:t>, tak na straně </a:t>
            </a:r>
            <a:r>
              <a:rPr lang="cs-CZ" dirty="0">
                <a:solidFill>
                  <a:srgbClr val="FF0000"/>
                </a:solidFill>
              </a:rPr>
              <a:t>pasiv.</a:t>
            </a:r>
            <a:r>
              <a:rPr lang="cs-CZ" dirty="0"/>
              <a:t> </a:t>
            </a:r>
            <a:r>
              <a:rPr lang="cs-CZ" b="1" dirty="0"/>
              <a:t>Obě strany rozvahy se zvětšují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A+</a:t>
            </a:r>
            <a:r>
              <a:rPr lang="cs-CZ" dirty="0"/>
              <a:t>: Zvýšení aktiv, např. nákup zboží na úvěr.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P+</a:t>
            </a:r>
            <a:r>
              <a:rPr lang="cs-CZ" dirty="0"/>
              <a:t>: Zvýšení pasiv (dluhu), např. zvýšení závazku vůči dodavateli.</a:t>
            </a:r>
          </a:p>
          <a:p>
            <a:pPr marL="0" indent="0">
              <a:buNone/>
            </a:pPr>
            <a:r>
              <a:rPr lang="cs-CZ" b="1" dirty="0"/>
              <a:t>Příklad</a:t>
            </a:r>
            <a:r>
              <a:rPr lang="cs-CZ" dirty="0"/>
              <a:t>: Nákup zboží na fakturu (nárůst zásob a zároveň nárůst závazků vůči dodavatelům).</a:t>
            </a:r>
          </a:p>
          <a:p>
            <a:pPr marL="457200" indent="-457200">
              <a:buFont typeface="+mj-lt"/>
              <a:buAutoNum type="arabicParenR" startAt="4"/>
            </a:pPr>
            <a:r>
              <a:rPr lang="cs-CZ" b="1" dirty="0"/>
              <a:t> Změna na obou stranách (A-/P-)</a:t>
            </a:r>
          </a:p>
          <a:p>
            <a:r>
              <a:rPr lang="cs-CZ" dirty="0"/>
              <a:t>Tento typ změny zahrnuje </a:t>
            </a:r>
            <a:r>
              <a:rPr lang="cs-CZ" b="1" dirty="0"/>
              <a:t>snížení</a:t>
            </a:r>
            <a:r>
              <a:rPr lang="cs-CZ" dirty="0"/>
              <a:t> jak na straně </a:t>
            </a:r>
            <a:r>
              <a:rPr lang="cs-CZ" dirty="0">
                <a:solidFill>
                  <a:srgbClr val="FF0000"/>
                </a:solidFill>
              </a:rPr>
              <a:t>aktiv,</a:t>
            </a:r>
            <a:r>
              <a:rPr lang="cs-CZ" dirty="0"/>
              <a:t> tak na straně </a:t>
            </a:r>
            <a:r>
              <a:rPr lang="cs-CZ" dirty="0">
                <a:solidFill>
                  <a:srgbClr val="FF0000"/>
                </a:solidFill>
              </a:rPr>
              <a:t>pasiv</a:t>
            </a:r>
            <a:r>
              <a:rPr lang="cs-CZ" dirty="0"/>
              <a:t>. </a:t>
            </a:r>
            <a:r>
              <a:rPr lang="cs-CZ" b="1" dirty="0"/>
              <a:t>Obě strany rozvahy se zmenšují.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A-</a:t>
            </a:r>
            <a:r>
              <a:rPr lang="cs-CZ" dirty="0"/>
              <a:t>: Snížení aktiv, např. úbytek hotovosti při splacení dluhu.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P-</a:t>
            </a:r>
            <a:r>
              <a:rPr lang="cs-CZ" dirty="0"/>
              <a:t>: Snížení závazků, např. snížení dluhu vůči věřitelům.</a:t>
            </a:r>
          </a:p>
          <a:p>
            <a:pPr marL="0" indent="0">
              <a:buNone/>
            </a:pPr>
            <a:r>
              <a:rPr lang="cs-CZ" b="1" dirty="0"/>
              <a:t>Příklad</a:t>
            </a:r>
            <a:r>
              <a:rPr lang="cs-CZ" dirty="0"/>
              <a:t>: Splacení dluhu bankovním převodem (pokles hotovosti, pokles závazků).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32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D5A1B-ECE4-11C1-E86F-140DBB08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rozvahové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5AD29B-BA4F-2E43-1788-857A9A84F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/>
              <a:t>Shrnutí:</a:t>
            </a:r>
          </a:p>
          <a:p>
            <a:r>
              <a:rPr lang="cs-CZ" dirty="0"/>
              <a:t>Základní rozvahové změny tedy vždy respektují </a:t>
            </a:r>
            <a:r>
              <a:rPr lang="cs-CZ" b="1" dirty="0"/>
              <a:t>princip rovnováhy </a:t>
            </a:r>
            <a:r>
              <a:rPr lang="cs-CZ" dirty="0"/>
              <a:t>mezi aktivy a zdroji financování (pasiva a vlastní kapitál) a mohou nastat následující způsoby: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Přesuny uvnitř aktiv.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Přesuny uvnitř pasiv.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Změny ovlivňující jak aktiva, tak pasiva.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Každá operace musí být zaznamenána tak, aby zůstala rozvaha vyvážená a platila bilanční rovnice.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609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E2AC374-021A-22F8-39E4-100692F07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Rozvaha I</a:t>
            </a:r>
            <a:endParaRPr lang="en-US" altLang="cs-CZ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D291F55-C8AF-04D2-EA07-71552AF984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/>
              <a:t>Založena na bilanční rovnici</a:t>
            </a:r>
          </a:p>
          <a:p>
            <a:r>
              <a:rPr lang="cs-CZ" altLang="cs-CZ" sz="3200" b="1" dirty="0"/>
              <a:t>Informace o A, Z a VK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32E6308-8549-AE5C-6EA0-893DEB39C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Rozvaha II</a:t>
            </a:r>
            <a:endParaRPr lang="en-US" altLang="cs-CZ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30C9904-BE2C-FBC6-E395-D4A65A1B79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/>
              <a:t>Pozice = stav</a:t>
            </a:r>
          </a:p>
          <a:p>
            <a:r>
              <a:rPr lang="cs-CZ" altLang="cs-CZ" sz="2400" b="1" dirty="0"/>
              <a:t>Rozvaha je statická, okamžiková</a:t>
            </a:r>
          </a:p>
          <a:p>
            <a:r>
              <a:rPr lang="cs-CZ" altLang="cs-CZ" sz="2400" b="1" dirty="0"/>
              <a:t>Sestavena k určitému datu (rozvahový den)</a:t>
            </a:r>
          </a:p>
          <a:p>
            <a:pPr lvl="1"/>
            <a:r>
              <a:rPr lang="cs-CZ" altLang="cs-CZ" sz="2400" b="1" dirty="0"/>
              <a:t>Běžný (počátek účetního období, konec)</a:t>
            </a:r>
          </a:p>
          <a:p>
            <a:pPr lvl="1"/>
            <a:r>
              <a:rPr lang="cs-CZ" altLang="cs-CZ" sz="2400" b="1" dirty="0"/>
              <a:t>Mezitímní (např. čtvrtletně)</a:t>
            </a:r>
          </a:p>
          <a:p>
            <a:pPr lvl="1"/>
            <a:r>
              <a:rPr lang="cs-CZ" altLang="cs-CZ" sz="2400" b="1" dirty="0"/>
              <a:t>Mimořádný (konsolidace, likvidace, …)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55EF929-F1DF-591F-07A2-7FC3F29F8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Rozvaha III</a:t>
            </a:r>
            <a:endParaRPr lang="en-US" altLang="cs-CZ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FBBFA48-AB82-F17E-75B6-29A44946DAF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 sz="2800"/>
              <a:t>Horizontální</a:t>
            </a:r>
          </a:p>
          <a:p>
            <a:pPr lvl="1"/>
            <a:r>
              <a:rPr lang="cs-CZ" altLang="cs-CZ" sz="2400"/>
              <a:t>„T“ forma, levá a pravá strana</a:t>
            </a:r>
          </a:p>
          <a:p>
            <a:pPr lvl="1"/>
            <a:r>
              <a:rPr lang="cs-CZ" altLang="cs-CZ" sz="2400"/>
              <a:t>Vyrovnanost</a:t>
            </a:r>
          </a:p>
          <a:p>
            <a:pPr lvl="1"/>
            <a:r>
              <a:rPr lang="cs-CZ" altLang="cs-CZ" sz="2400"/>
              <a:t>Kontinentální pohled</a:t>
            </a:r>
          </a:p>
          <a:p>
            <a:r>
              <a:rPr lang="cs-CZ" altLang="cs-CZ" sz="2800"/>
              <a:t>Vertikální</a:t>
            </a:r>
          </a:p>
          <a:p>
            <a:pPr lvl="1"/>
            <a:r>
              <a:rPr lang="cs-CZ" altLang="cs-CZ" sz="2400"/>
              <a:t>Rozdílová forma</a:t>
            </a:r>
          </a:p>
          <a:p>
            <a:pPr lvl="1"/>
            <a:r>
              <a:rPr lang="cs-CZ" altLang="cs-CZ" sz="2400"/>
              <a:t>Důraz na VK</a:t>
            </a:r>
          </a:p>
          <a:p>
            <a:pPr lvl="1"/>
            <a:r>
              <a:rPr lang="cs-CZ" altLang="cs-CZ" sz="2400"/>
              <a:t>Anglo-saský pohled</a:t>
            </a:r>
            <a:endParaRPr lang="en-US" altLang="cs-CZ" sz="2400"/>
          </a:p>
        </p:txBody>
      </p:sp>
      <p:pic>
        <p:nvPicPr>
          <p:cNvPr id="31748" name="Picture 34">
            <a:extLst>
              <a:ext uri="{FF2B5EF4-FFF2-40B4-BE49-F238E27FC236}">
                <a16:creationId xmlns:a16="http://schemas.microsoft.com/office/drawing/2014/main" id="{CFFF3E75-A664-0812-0C32-1B25532FE11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4448175"/>
            <a:ext cx="2087563" cy="1717675"/>
          </a:xfrm>
          <a:noFill/>
        </p:spPr>
      </p:pic>
      <p:sp>
        <p:nvSpPr>
          <p:cNvPr id="31749" name="Line 4">
            <a:extLst>
              <a:ext uri="{FF2B5EF4-FFF2-40B4-BE49-F238E27FC236}">
                <a16:creationId xmlns:a16="http://schemas.microsoft.com/office/drawing/2014/main" id="{71F56482-7E7D-AA70-EED2-8C29D6090F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8263" y="1989138"/>
            <a:ext cx="20161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0" name="Line 5">
            <a:extLst>
              <a:ext uri="{FF2B5EF4-FFF2-40B4-BE49-F238E27FC236}">
                <a16:creationId xmlns:a16="http://schemas.microsoft.com/office/drawing/2014/main" id="{062002FD-0344-7C4A-641E-5E834A198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1958975"/>
            <a:ext cx="0" cy="1758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1" name="Text Box 6">
            <a:extLst>
              <a:ext uri="{FF2B5EF4-FFF2-40B4-BE49-F238E27FC236}">
                <a16:creationId xmlns:a16="http://schemas.microsoft.com/office/drawing/2014/main" id="{95189582-F043-45A7-3A6E-21F752ED2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1628775"/>
            <a:ext cx="244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A		P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31752" name="Text Box 7">
            <a:extLst>
              <a:ext uri="{FF2B5EF4-FFF2-40B4-BE49-F238E27FC236}">
                <a16:creationId xmlns:a16="http://schemas.microsoft.com/office/drawing/2014/main" id="{03D6F7FF-0DB9-ACBA-D516-150B4E70B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2487613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A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31753" name="Line 8">
            <a:extLst>
              <a:ext uri="{FF2B5EF4-FFF2-40B4-BE49-F238E27FC236}">
                <a16:creationId xmlns:a16="http://schemas.microsoft.com/office/drawing/2014/main" id="{0E16F8D3-6A99-83C2-B980-0AAA21FA2D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26368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4" name="Line 9">
            <a:extLst>
              <a:ext uri="{FF2B5EF4-FFF2-40B4-BE49-F238E27FC236}">
                <a16:creationId xmlns:a16="http://schemas.microsoft.com/office/drawing/2014/main" id="{B29487FE-D86D-ED95-1840-967C36C13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8263" y="3357563"/>
            <a:ext cx="20161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5" name="Text Box 10">
            <a:extLst>
              <a:ext uri="{FF2B5EF4-FFF2-40B4-BE49-F238E27FC236}">
                <a16:creationId xmlns:a16="http://schemas.microsoft.com/office/drawing/2014/main" id="{B2F47FB4-0EF9-E76C-2925-6E10CAB78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213360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VK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31756" name="Text Box 11">
            <a:extLst>
              <a:ext uri="{FF2B5EF4-FFF2-40B4-BE49-F238E27FC236}">
                <a16:creationId xmlns:a16="http://schemas.microsoft.com/office/drawing/2014/main" id="{EBAEF31E-2CE1-90B0-14EA-33A1325CE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277495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Z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31757" name="Text Box 12">
            <a:extLst>
              <a:ext uri="{FF2B5EF4-FFF2-40B4-BE49-F238E27FC236}">
                <a16:creationId xmlns:a16="http://schemas.microsoft.com/office/drawing/2014/main" id="{6178745C-1C31-9F7E-B8EA-B75321353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3286125"/>
            <a:ext cx="244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cs-CZ" sz="1800">
                <a:latin typeface="Arial" panose="020B0604020202020204" pitchFamily="34" charset="0"/>
              </a:rPr>
              <a:t>Ʃ</a:t>
            </a:r>
            <a:r>
              <a:rPr lang="cs-CZ" altLang="cs-CZ" sz="1800">
                <a:latin typeface="Arial" panose="020B0604020202020204" pitchFamily="34" charset="0"/>
              </a:rPr>
              <a:t>A		 </a:t>
            </a:r>
            <a:r>
              <a:rPr lang="en-US" altLang="cs-CZ" sz="1800">
                <a:latin typeface="Arial" panose="020B0604020202020204" pitchFamily="34" charset="0"/>
              </a:rPr>
              <a:t>Ʃ</a:t>
            </a:r>
            <a:r>
              <a:rPr lang="cs-CZ" altLang="cs-CZ" sz="1800">
                <a:latin typeface="Arial" panose="020B0604020202020204" pitchFamily="34" charset="0"/>
              </a:rPr>
              <a:t> P</a:t>
            </a:r>
            <a:endParaRPr lang="en-US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2831306-55EF-2080-5701-36B523E67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Formální náležitosti rozvahy</a:t>
            </a:r>
            <a:endParaRPr lang="en-US" altLang="cs-CZ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C008368-FA1B-7A9D-D13E-1317A5D473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dirty="0"/>
              <a:t>Kdo? – identifikace účetní jednotky</a:t>
            </a:r>
          </a:p>
          <a:p>
            <a:r>
              <a:rPr lang="cs-CZ" altLang="cs-CZ" sz="2800" b="1" dirty="0"/>
              <a:t>Kdy? – datum sestavení</a:t>
            </a:r>
          </a:p>
          <a:p>
            <a:r>
              <a:rPr lang="cs-CZ" altLang="cs-CZ" sz="2800" b="1" dirty="0"/>
              <a:t>Kolik? – peněžní jednotky (tis. CZK, mil EUR, …)</a:t>
            </a:r>
          </a:p>
          <a:p>
            <a:endParaRPr lang="en-US" altLang="cs-CZ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E557FEA-5C31-43D3-74F8-39A59BFDB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Struktura rozvahy</a:t>
            </a:r>
            <a:endParaRPr lang="en-US" altLang="cs-CZ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19FC782-BDC8-70CE-9688-3A5AE8EC41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Kritériem obvykle čas (likvidita či splatnost)</a:t>
            </a:r>
          </a:p>
          <a:p>
            <a:r>
              <a:rPr lang="cs-CZ" altLang="cs-CZ" sz="2800" b="1" dirty="0"/>
              <a:t>Evropa (obvykle) – Od dlouhodobých / stálých ke krátkodobým / oběžným</a:t>
            </a:r>
          </a:p>
          <a:p>
            <a:r>
              <a:rPr lang="cs-CZ" altLang="cs-CZ" sz="2800" b="1" dirty="0"/>
              <a:t>USA – Od krátkodobých / oběžných k dlouhodobým / stálým</a:t>
            </a:r>
            <a:endParaRPr lang="en-US" altLang="cs-CZ" sz="28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>
            <a:extLst>
              <a:ext uri="{FF2B5EF4-FFF2-40B4-BE49-F238E27FC236}">
                <a16:creationId xmlns:a16="http://schemas.microsoft.com/office/drawing/2014/main" id="{A17A09B7-6F51-68EE-D8D9-1331FF2916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88913"/>
            <a:ext cx="6913562" cy="6191250"/>
          </a:xfr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>
            <a:extLst>
              <a:ext uri="{FF2B5EF4-FFF2-40B4-BE49-F238E27FC236}">
                <a16:creationId xmlns:a16="http://schemas.microsoft.com/office/drawing/2014/main" id="{2B7C3257-09DE-AFDE-F312-DB82DFBD63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88913"/>
            <a:ext cx="6394450" cy="6480175"/>
          </a:xfr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91B52A7B-630E-5643-90B4-9FA391535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cs-CZ" altLang="cs-CZ" dirty="0"/>
              <a:t>Struktura aktiv dle IFRS</a:t>
            </a:r>
            <a:endParaRPr lang="en-US" altLang="cs-CZ" dirty="0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1983842-5392-ED9B-7C2C-658C4ABE2F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54721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600" b="1" u="sng" dirty="0">
                <a:highlight>
                  <a:srgbClr val="FFFF00"/>
                </a:highlight>
              </a:rPr>
              <a:t>Dlouhodobá aktiva (neoběžná aktiva)</a:t>
            </a:r>
          </a:p>
          <a:p>
            <a:r>
              <a:rPr lang="cs-CZ" dirty="0"/>
              <a:t>Jedná se o majetek, který podnik drží dlouhodobě (obvykle déle než jeden rok) a jehož účelem je generovat budoucí ekonomické přínosy po delší dobu.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Hmotná dlouhodobá aktiva</a:t>
            </a:r>
            <a:r>
              <a:rPr lang="cs-CZ" dirty="0"/>
              <a:t> (</a:t>
            </a:r>
            <a:r>
              <a:rPr lang="cs-CZ" dirty="0" err="1"/>
              <a:t>Property</a:t>
            </a:r>
            <a:r>
              <a:rPr lang="cs-CZ" dirty="0"/>
              <a:t>, Plant, and </a:t>
            </a:r>
            <a:r>
              <a:rPr lang="cs-CZ" dirty="0" err="1"/>
              <a:t>Equipment</a:t>
            </a:r>
            <a:r>
              <a:rPr lang="cs-CZ" dirty="0"/>
              <a:t> - IAS 16):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Budovy, stavby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Stroje a zařízení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Pozemky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Dopravní prostředky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Nehmotná aktiva</a:t>
            </a:r>
            <a:r>
              <a:rPr lang="cs-CZ" dirty="0"/>
              <a:t> (</a:t>
            </a:r>
            <a:r>
              <a:rPr lang="cs-CZ" dirty="0" err="1"/>
              <a:t>Intangible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 - IAS 38):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Patenty, licence, software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Goodwill (není samostatně identifikovatelný, vzniká při akvizici společnosti)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Investice do nemovitostí</a:t>
            </a:r>
            <a:r>
              <a:rPr lang="cs-CZ" dirty="0"/>
              <a:t> (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- IAS 40):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Nemovitosti držené za účelem dosažení výnosů z nájmu nebo prodejní hodnoty, nikoli pro vlastní využití.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Finanční aktiva</a:t>
            </a:r>
            <a:r>
              <a:rPr lang="cs-CZ" dirty="0"/>
              <a:t> (</a:t>
            </a:r>
            <a:r>
              <a:rPr lang="cs-CZ" dirty="0" err="1"/>
              <a:t>Financial</a:t>
            </a:r>
            <a:r>
              <a:rPr lang="cs-CZ" dirty="0"/>
              <a:t> Instruments - IFRS 9):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Dlouhodobé investice do jiných společností (akcie, dluhopisy)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Půjčky a úvěry poskytnuté jiným subjektům (dlouhodobé pohledávky)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Odložená daňová pohledávka</a:t>
            </a:r>
            <a:r>
              <a:rPr lang="cs-CZ" dirty="0"/>
              <a:t> (</a:t>
            </a:r>
            <a:r>
              <a:rPr lang="cs-CZ" dirty="0" err="1"/>
              <a:t>Deferred</a:t>
            </a:r>
            <a:r>
              <a:rPr lang="cs-CZ" dirty="0"/>
              <a:t> Tax </a:t>
            </a:r>
            <a:r>
              <a:rPr lang="cs-CZ" dirty="0" err="1"/>
              <a:t>Assets</a:t>
            </a:r>
            <a:r>
              <a:rPr lang="cs-CZ" dirty="0"/>
              <a:t> - IAS 12):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Daňová výhoda z budoucích přínosů souvisejících s odečitatelnými dočasnými rozdíly, které povedou ke snížení daňového základu.</a:t>
            </a:r>
          </a:p>
          <a:p>
            <a:pPr>
              <a:lnSpc>
                <a:spcPct val="80000"/>
              </a:lnSpc>
            </a:pPr>
            <a:endParaRPr lang="en-US" alt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491B6B8-7DF3-26F0-69C6-686BDCCFD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přednášky</a:t>
            </a:r>
            <a:endParaRPr lang="en-US" altLang="cs-CZ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44A5A4F-CFB2-5E22-BEEF-84836ABAD6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Shrnutí role účetnictví</a:t>
            </a:r>
          </a:p>
          <a:p>
            <a:r>
              <a:rPr lang="cs-CZ" altLang="cs-CZ" sz="2800" b="1" dirty="0"/>
              <a:t>Základní stavební prvky rozvahy</a:t>
            </a:r>
          </a:p>
          <a:p>
            <a:r>
              <a:rPr lang="cs-CZ" altLang="cs-CZ" sz="2800" b="1" dirty="0"/>
              <a:t>Bilanční rovnice</a:t>
            </a:r>
          </a:p>
          <a:p>
            <a:r>
              <a:rPr lang="cs-CZ" altLang="cs-CZ" sz="2800" b="1" dirty="0"/>
              <a:t>Rozvaha</a:t>
            </a:r>
          </a:p>
          <a:p>
            <a:r>
              <a:rPr lang="cs-CZ" altLang="cs-CZ" sz="2800" b="1" dirty="0"/>
              <a:t>Rozvahové účetnictví</a:t>
            </a:r>
            <a:endParaRPr lang="en-US" altLang="cs-CZ" sz="28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597B74-1E4B-3F77-B503-01AAC9141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aktiv dle IFRS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63676E-16B1-89F6-2874-93CD9E04F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600" b="1" u="sng" dirty="0">
                <a:highlight>
                  <a:srgbClr val="FFFF00"/>
                </a:highlight>
              </a:rPr>
              <a:t>Krátkodobá aktiva (oběžná aktiva)</a:t>
            </a:r>
          </a:p>
          <a:p>
            <a:r>
              <a:rPr lang="cs-CZ" dirty="0"/>
              <a:t>Tato aktiva jsou obvykle držena na méně než jeden rok a jsou snadno přeměnitelná na peníze, nebo se očekává jejich spotřebování v průběhu běžného provozního cyklu podniku.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Zásoby</a:t>
            </a:r>
            <a:r>
              <a:rPr lang="cs-CZ" dirty="0"/>
              <a:t> (</a:t>
            </a:r>
            <a:r>
              <a:rPr lang="cs-CZ" dirty="0" err="1"/>
              <a:t>Inventories</a:t>
            </a:r>
            <a:r>
              <a:rPr lang="cs-CZ" dirty="0"/>
              <a:t> - IAS 2):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Materiál, nedokončená výroba a hotové výrobky určené k prodeji.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Pohledávky</a:t>
            </a:r>
            <a:r>
              <a:rPr lang="cs-CZ" dirty="0"/>
              <a:t> (</a:t>
            </a:r>
            <a:r>
              <a:rPr lang="cs-CZ" dirty="0" err="1"/>
              <a:t>Receivables</a:t>
            </a:r>
            <a:r>
              <a:rPr lang="cs-CZ" dirty="0"/>
              <a:t>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Pohledávky z obchodního styku (vystavené faktury, které podnik očekává uhradit v krátké době).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Jiné pohledávky (např. krátkodobé půjčky).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Krátkodobá finanční aktiva</a:t>
            </a:r>
            <a:r>
              <a:rPr lang="cs-CZ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Krátkodobé investice (cenné papíry, které budou prodány během roku).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Krátkodobé vklady a účty u finančních institucí.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Peněžní prostředky a jejich ekvivalenty</a:t>
            </a:r>
            <a:r>
              <a:rPr lang="cs-CZ" dirty="0"/>
              <a:t> (Cash and Cash </a:t>
            </a:r>
            <a:r>
              <a:rPr lang="cs-CZ" dirty="0" err="1"/>
              <a:t>Equivalents</a:t>
            </a:r>
            <a:r>
              <a:rPr lang="cs-CZ" dirty="0"/>
              <a:t> - IAS 7):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Hotovost, bankovní účty, krátkodobé likvidní investice s okamžitou splatností.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0419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84C3A-59C8-6D3A-D6EB-35BAE1F28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aktiv dle IFRS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10EFAD-3351-2669-BED8-70EF30E22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600" b="1" u="sng" dirty="0">
                <a:highlight>
                  <a:srgbClr val="FFFF00"/>
                </a:highlight>
              </a:rPr>
              <a:t>Ostatní aktiva: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Náklady příštích období</a:t>
            </a:r>
            <a:r>
              <a:rPr lang="cs-CZ" dirty="0"/>
              <a:t> (</a:t>
            </a:r>
            <a:r>
              <a:rPr lang="cs-CZ" dirty="0" err="1"/>
              <a:t>Prepayments</a:t>
            </a:r>
            <a:r>
              <a:rPr lang="cs-CZ" dirty="0"/>
              <a:t>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100" dirty="0"/>
              <a:t>Platby provedené předem za služby nebo zboží, které podnik obdrží v budoucnu (např. pojištění, nájemné).</a:t>
            </a:r>
          </a:p>
          <a:p>
            <a:r>
              <a:rPr lang="cs-CZ" b="1" dirty="0"/>
              <a:t>Rozpoznání a oceňování aktiv podle IFRS</a:t>
            </a:r>
          </a:p>
          <a:p>
            <a:r>
              <a:rPr lang="cs-CZ" dirty="0"/>
              <a:t>Aby bylo aktivum vykázáno v účetní závěrce dle IFRS, musí splňovat následující podmínky:</a:t>
            </a:r>
          </a:p>
          <a:p>
            <a:pPr>
              <a:buFont typeface="+mj-lt"/>
              <a:buAutoNum type="arabicPeriod"/>
            </a:pPr>
            <a:r>
              <a:rPr lang="cs-CZ" b="1" dirty="0"/>
              <a:t>Pravděpodobnost budoucích ekonomických přínosů</a:t>
            </a:r>
            <a:r>
              <a:rPr lang="cs-CZ" dirty="0"/>
              <a:t>: Očekává se, že aktivum přinese podniku v budoucnu ekonomické přínosy.</a:t>
            </a:r>
          </a:p>
          <a:p>
            <a:pPr>
              <a:buFont typeface="+mj-lt"/>
              <a:buAutoNum type="arabicPeriod"/>
            </a:pPr>
            <a:r>
              <a:rPr lang="cs-CZ" b="1" dirty="0"/>
              <a:t>Spolehlivé ocenění</a:t>
            </a:r>
            <a:r>
              <a:rPr lang="cs-CZ" dirty="0"/>
              <a:t>: Je možné spolehlivě ocenit pořizovací nebo reálnou hodnotu aktiva.</a:t>
            </a:r>
          </a:p>
          <a:p>
            <a:r>
              <a:rPr lang="cs-CZ" b="1" dirty="0"/>
              <a:t>Shrnutí: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Do aktiv podle IFRS patří hmotný a nehmotný dlouhodobý majetek, investice do nemovitostí, finanční aktiva, zásoby, pohledávky, peněžní prostředky a jejich ekvivalenty. Dělí se na dlouhodobá (neoběžná) a krátkodobá (oběžná) aktiva podle doby, na kterou jsou držena, a jejich likvidity.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7797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73C6F33-CDBD-F178-C73A-42D53910D4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Struktura závazků dle IFRS</a:t>
            </a:r>
            <a:endParaRPr lang="en-US" altLang="cs-CZ" dirty="0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EA609FC-B61E-992E-D278-C54E5832E8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600" b="1" u="sng" dirty="0">
                <a:highlight>
                  <a:srgbClr val="FFFF00"/>
                </a:highlight>
              </a:rPr>
              <a:t>Krátkodobé závazky (oběžné závazky)</a:t>
            </a:r>
          </a:p>
          <a:p>
            <a:r>
              <a:rPr lang="cs-CZ" dirty="0"/>
              <a:t>Jedná se o závazky, které podnik očekává splatit během jednoho roku nebo během běžného provozního cyklu, podle toho, co je delší.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Závazky z obchodního styku</a:t>
            </a:r>
            <a:r>
              <a:rPr lang="cs-CZ" dirty="0"/>
              <a:t> (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Payables</a:t>
            </a:r>
            <a:r>
              <a:rPr lang="cs-CZ" dirty="0"/>
              <a:t>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Dlužné částky vůči dodavatelům za zboží a služby, které byly poskytnuty, ale dosud nebyly zaplaceny.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Krátkodobé půjčky a úvěry</a:t>
            </a:r>
            <a:r>
              <a:rPr lang="cs-CZ" dirty="0"/>
              <a:t> (</a:t>
            </a:r>
            <a:r>
              <a:rPr lang="cs-CZ" dirty="0" err="1"/>
              <a:t>Short</a:t>
            </a:r>
            <a:r>
              <a:rPr lang="cs-CZ" dirty="0"/>
              <a:t>-term </a:t>
            </a:r>
            <a:r>
              <a:rPr lang="cs-CZ" dirty="0" err="1"/>
              <a:t>Borrowings</a:t>
            </a:r>
            <a:r>
              <a:rPr lang="cs-CZ" dirty="0"/>
              <a:t>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Úvěry a půjčky, které mají být splaceny do jednoho roku (např. krátkodobé bankovní úvěry).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Odměny zaměstnancům</a:t>
            </a:r>
            <a:r>
              <a:rPr lang="cs-CZ" dirty="0"/>
              <a:t> (</a:t>
            </a:r>
            <a:r>
              <a:rPr lang="cs-CZ" dirty="0" err="1"/>
              <a:t>Accrued</a:t>
            </a:r>
            <a:r>
              <a:rPr lang="cs-CZ" dirty="0"/>
              <a:t> </a:t>
            </a:r>
            <a:r>
              <a:rPr lang="cs-CZ" dirty="0" err="1"/>
              <a:t>Liabilities</a:t>
            </a:r>
            <a:r>
              <a:rPr lang="cs-CZ" dirty="0"/>
              <a:t>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Závazky na mzdy, platy a další výhody zaměstnancům, které byly již vyplaceny, ale ještě nebyly zaúčtovány.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Krátkodobé závazky z daní</a:t>
            </a:r>
            <a:r>
              <a:rPr lang="cs-CZ" dirty="0"/>
              <a:t> (</a:t>
            </a:r>
            <a:r>
              <a:rPr lang="cs-CZ" dirty="0" err="1"/>
              <a:t>Current</a:t>
            </a:r>
            <a:r>
              <a:rPr lang="cs-CZ" dirty="0"/>
              <a:t> Tax </a:t>
            </a:r>
            <a:r>
              <a:rPr lang="cs-CZ" dirty="0" err="1"/>
              <a:t>Liabilities</a:t>
            </a:r>
            <a:r>
              <a:rPr lang="cs-CZ" dirty="0"/>
              <a:t>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Daňové povinnosti, které je podnik povinen zaplatit v krátkém období.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Ostatní krátkodobé závazky</a:t>
            </a:r>
            <a:r>
              <a:rPr lang="cs-CZ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Například nevyplacené dividendy, závazky z důvodu údržby nebo opravy.</a:t>
            </a:r>
          </a:p>
          <a:p>
            <a:pPr>
              <a:lnSpc>
                <a:spcPct val="80000"/>
              </a:lnSpc>
            </a:pPr>
            <a:endParaRPr lang="en-US" altLang="cs-CZ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B4595-55E0-45A1-28B8-7D986F126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závazků dle IFRS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64611-3546-C6BA-54BC-E7DA89AC5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b="1" u="sng" dirty="0">
                <a:highlight>
                  <a:srgbClr val="FFFF00"/>
                </a:highlight>
              </a:rPr>
              <a:t>Dlouhodobé závazky (neoběžné závazky)</a:t>
            </a:r>
          </a:p>
          <a:p>
            <a:r>
              <a:rPr lang="cs-CZ" dirty="0"/>
              <a:t>Jedná se o závazky, které podnik plánuje splatit v delším časovém horizontu, obvykle po jednom roce nebo více.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Dlouhodobé půjčky a úvěry</a:t>
            </a:r>
            <a:r>
              <a:rPr lang="cs-CZ" dirty="0"/>
              <a:t> (Long-term </a:t>
            </a:r>
            <a:r>
              <a:rPr lang="cs-CZ" dirty="0" err="1"/>
              <a:t>Borrowings</a:t>
            </a:r>
            <a:r>
              <a:rPr lang="cs-CZ" dirty="0"/>
              <a:t>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Úvěry, které mají splatnost delší než jeden rok (např. hypoteční úvěry, dlouhodobé bankovní úvěry).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Závazky z finančního leasingu</a:t>
            </a:r>
            <a:r>
              <a:rPr lang="cs-CZ" dirty="0"/>
              <a:t> (Finance </a:t>
            </a:r>
            <a:r>
              <a:rPr lang="cs-CZ" dirty="0" err="1"/>
              <a:t>Lease</a:t>
            </a:r>
            <a:r>
              <a:rPr lang="cs-CZ" dirty="0"/>
              <a:t> </a:t>
            </a:r>
            <a:r>
              <a:rPr lang="cs-CZ" dirty="0" err="1"/>
              <a:t>Liabilities</a:t>
            </a:r>
            <a:r>
              <a:rPr lang="cs-CZ" dirty="0"/>
              <a:t> - IFRS 16):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Závazky vzniklé z leasingových smluv, kde je leasingový majetek považován za aktivum podniku.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Odložená daňová povinnost</a:t>
            </a:r>
            <a:r>
              <a:rPr lang="cs-CZ" dirty="0"/>
              <a:t> (</a:t>
            </a:r>
            <a:r>
              <a:rPr lang="cs-CZ" dirty="0" err="1"/>
              <a:t>Deferred</a:t>
            </a:r>
            <a:r>
              <a:rPr lang="cs-CZ" dirty="0"/>
              <a:t> Tax </a:t>
            </a:r>
            <a:r>
              <a:rPr lang="cs-CZ" dirty="0" err="1"/>
              <a:t>Liabilities</a:t>
            </a:r>
            <a:r>
              <a:rPr lang="cs-CZ" dirty="0"/>
              <a:t> - IAS 12):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Závazky spojené s budoucími daňovými platbami z příjmů, které byly zahrnuty do zisku v účetnictví, ale ještě nebyly zdaněny.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Dlouhodobé závazky z důvodu zaměstnaneckých benefitů</a:t>
            </a:r>
            <a:r>
              <a:rPr lang="cs-CZ" dirty="0"/>
              <a:t> (</a:t>
            </a:r>
            <a:r>
              <a:rPr lang="cs-CZ" dirty="0" err="1"/>
              <a:t>Employee</a:t>
            </a:r>
            <a:r>
              <a:rPr lang="cs-CZ" dirty="0"/>
              <a:t> </a:t>
            </a:r>
            <a:r>
              <a:rPr lang="cs-CZ" dirty="0" err="1"/>
              <a:t>Benefits</a:t>
            </a:r>
            <a:r>
              <a:rPr lang="cs-CZ" dirty="0"/>
              <a:t>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Závazky, které vznikly z důvodu důchodového pojištění nebo jiných zaměstnaneckých výhod, které mají být vypláceny v budoucnu.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098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76C18-ED3D-7388-331A-36486F304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závazků dle IFRS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99F70-AAD0-86F0-ADB3-0CD969A68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>
                <a:highlight>
                  <a:srgbClr val="FFFF00"/>
                </a:highlight>
              </a:rPr>
              <a:t>Ostatní závazky: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Podmíněné závazky</a:t>
            </a:r>
            <a:r>
              <a:rPr lang="cs-CZ" dirty="0"/>
              <a:t> (</a:t>
            </a:r>
            <a:r>
              <a:rPr lang="cs-CZ" dirty="0" err="1"/>
              <a:t>Contingent</a:t>
            </a:r>
            <a:r>
              <a:rPr lang="cs-CZ" dirty="0"/>
              <a:t> </a:t>
            </a:r>
            <a:r>
              <a:rPr lang="cs-CZ" dirty="0" err="1"/>
              <a:t>Liabilities</a:t>
            </a:r>
            <a:r>
              <a:rPr lang="cs-CZ" dirty="0"/>
              <a:t> - IAS 37):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Potenciální závazky, které mohou vzniknout v budoucnu v důsledku určité události (např. právní spory). Tyto závazky se vykazují pouze, pokud je pravděpodobné, že dojde k jejich realizaci a lze je spolehlivě ocenit.</a:t>
            </a:r>
          </a:p>
          <a:p>
            <a:pPr marL="0" indent="0">
              <a:buNone/>
            </a:pPr>
            <a:r>
              <a:rPr lang="cs-CZ" b="1" dirty="0"/>
              <a:t>Shrnutí:</a:t>
            </a:r>
          </a:p>
          <a:p>
            <a:r>
              <a:rPr lang="cs-CZ" dirty="0"/>
              <a:t>Do závazků dle IFRS patří všechny povinnosti, které podnik má vůči třetím stranám, a to jak krátkodobé, které se očekávají v příštím roce, tak dlouhodobé, které mají delší splatnost. Závazky zahrnují obchodní závazky, úvěry, odložené daňové povinnosti, závazky z leasingu a další. Správné vykazování závazků je důležité pro zajištění transparentnosti a přesnosti finančních výkazů podniku.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7848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FA7B6E2-B341-5346-2CE8-F8116F210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 dirty="0"/>
              <a:t>Struktura vlastního kapitálu dle IFRS</a:t>
            </a:r>
            <a:endParaRPr lang="en-US" altLang="cs-CZ" sz="3800" dirty="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E7CAD50-BE6A-6744-AC41-BA9DD17F18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200" b="1" u="sng" dirty="0">
                <a:highlight>
                  <a:srgbClr val="FFFF00"/>
                </a:highlight>
              </a:rPr>
              <a:t>Základní kapitál (</a:t>
            </a:r>
            <a:r>
              <a:rPr lang="cs-CZ" sz="2200" b="1" u="sng" dirty="0" err="1">
                <a:highlight>
                  <a:srgbClr val="FFFF00"/>
                </a:highlight>
              </a:rPr>
              <a:t>Share</a:t>
            </a:r>
            <a:r>
              <a:rPr lang="cs-CZ" sz="2200" b="1" u="sng" dirty="0">
                <a:highlight>
                  <a:srgbClr val="FFFF00"/>
                </a:highlight>
              </a:rPr>
              <a:t> </a:t>
            </a:r>
            <a:r>
              <a:rPr lang="cs-CZ" sz="2200" b="1" u="sng" dirty="0" err="1">
                <a:highlight>
                  <a:srgbClr val="FFFF00"/>
                </a:highlight>
              </a:rPr>
              <a:t>Capital</a:t>
            </a:r>
            <a:r>
              <a:rPr lang="cs-CZ" sz="2200" b="1" u="sng" dirty="0">
                <a:highlight>
                  <a:srgbClr val="FFFF00"/>
                </a:highlight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/>
              <a:t>Akcie</a:t>
            </a:r>
            <a:r>
              <a:rPr lang="cs-CZ" sz="2000" dirty="0"/>
              <a:t>: Základní kapitál podniku zahrnuje hodnotu všech vydaných akcií (jak běžných, tak preferenčních). Základní kapitál se vykazuje za nominální hodnotu akcií.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/>
              <a:t>Nominální hodnota akcie</a:t>
            </a:r>
            <a:r>
              <a:rPr lang="cs-CZ" sz="2000" dirty="0"/>
              <a:t>: Hodnota, za kterou je akcie vydaná, obvykle stanovená na základě zakládací dokumentace podniku.</a:t>
            </a:r>
          </a:p>
          <a:p>
            <a:pPr marL="0" indent="0">
              <a:buNone/>
            </a:pPr>
            <a:r>
              <a:rPr lang="cs-CZ" sz="2200" b="1" u="sng" dirty="0">
                <a:highlight>
                  <a:srgbClr val="FFFF00"/>
                </a:highlight>
              </a:rPr>
              <a:t>Emisní ážio (</a:t>
            </a:r>
            <a:r>
              <a:rPr lang="cs-CZ" sz="2200" b="1" u="sng" dirty="0" err="1">
                <a:highlight>
                  <a:srgbClr val="FFFF00"/>
                </a:highlight>
              </a:rPr>
              <a:t>Share</a:t>
            </a:r>
            <a:r>
              <a:rPr lang="cs-CZ" sz="2200" b="1" u="sng" dirty="0">
                <a:highlight>
                  <a:srgbClr val="FFFF00"/>
                </a:highlight>
              </a:rPr>
              <a:t> Premium)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Rozdíl mezi nominální hodnotou akcie a cenou, za kterou byly akcie prodány. Tato částka se vykazuje jako součást vlastního kapitálu a obvykle se využívá na rozvoj podniku nebo na výplatu dividend.</a:t>
            </a:r>
          </a:p>
          <a:p>
            <a:pPr marL="0" indent="0">
              <a:buNone/>
            </a:pPr>
            <a:r>
              <a:rPr lang="cs-CZ" sz="2000" b="1" u="sng" dirty="0">
                <a:highlight>
                  <a:srgbClr val="FFFF00"/>
                </a:highlight>
              </a:rPr>
              <a:t>Zisk (Nebo Ztráta) z minulých let (</a:t>
            </a:r>
            <a:r>
              <a:rPr lang="cs-CZ" sz="2000" b="1" u="sng" dirty="0" err="1">
                <a:highlight>
                  <a:srgbClr val="FFFF00"/>
                </a:highlight>
              </a:rPr>
              <a:t>Retained</a:t>
            </a:r>
            <a:r>
              <a:rPr lang="cs-CZ" sz="2000" b="1" u="sng" dirty="0">
                <a:highlight>
                  <a:srgbClr val="FFFF00"/>
                </a:highlight>
              </a:rPr>
              <a:t> </a:t>
            </a:r>
            <a:r>
              <a:rPr lang="cs-CZ" sz="2000" b="1" u="sng" dirty="0" err="1">
                <a:highlight>
                  <a:srgbClr val="FFFF00"/>
                </a:highlight>
              </a:rPr>
              <a:t>Earnings</a:t>
            </a:r>
            <a:r>
              <a:rPr lang="cs-CZ" sz="2000" b="1" u="sng" dirty="0">
                <a:highlight>
                  <a:srgbClr val="FFFF00"/>
                </a:highlight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Udržovaný zisk zahrnuje všechny zisky, které podnik v minulosti vygeneroval a které nebyly vyplaceny jako dividendy akcionářům. Udržovaný zisk se zvyšuje o čistý zisk a snižuje o vyplácené dividendy.</a:t>
            </a:r>
          </a:p>
          <a:p>
            <a:pPr>
              <a:lnSpc>
                <a:spcPct val="80000"/>
              </a:lnSpc>
            </a:pPr>
            <a:endParaRPr lang="en-US" altLang="cs-CZ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08828-E027-AFE2-0B5A-B78EE8C85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vlastního kapitálu dle IFRS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9ED5C6-0ACE-E8A4-B483-52A102217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u="sng" dirty="0">
                <a:highlight>
                  <a:srgbClr val="FFFF00"/>
                </a:highlight>
              </a:rPr>
              <a:t>Ostatní komplexní výnosy</a:t>
            </a:r>
            <a:r>
              <a:rPr lang="cs-CZ" b="1" dirty="0"/>
              <a:t> (</a:t>
            </a:r>
            <a:r>
              <a:rPr lang="cs-CZ" b="1" dirty="0" err="1"/>
              <a:t>Other</a:t>
            </a:r>
            <a:r>
              <a:rPr lang="cs-CZ" b="1" dirty="0"/>
              <a:t> </a:t>
            </a:r>
            <a:r>
              <a:rPr lang="cs-CZ" b="1" dirty="0" err="1"/>
              <a:t>Comprehensive</a:t>
            </a:r>
            <a:r>
              <a:rPr lang="cs-CZ" b="1" dirty="0"/>
              <a:t> </a:t>
            </a:r>
            <a:r>
              <a:rPr lang="cs-CZ" b="1" dirty="0" err="1"/>
              <a:t>Income</a:t>
            </a:r>
            <a:r>
              <a:rPr lang="cs-CZ" b="1" dirty="0"/>
              <a:t> - OCI)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Tato položka zahrnuje všechny výnosy a náklady, které se neprojevují v čistém zisku a nejsou zahrnuty v tradičních výsledcích hospodaření. Patří sem například: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Změny v hodnotě finančních nástrojů, které jsou vykazovány ve vlastním kapitálu.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Převod měnových rozdílů z překladu zahraničních operací.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Změny v hodnotě penzijních plánů a jiných zaměstnaneckých benefitů.</a:t>
            </a:r>
          </a:p>
          <a:p>
            <a:pPr marL="0" indent="0">
              <a:buNone/>
            </a:pPr>
            <a:r>
              <a:rPr lang="cs-CZ" b="1" u="sng" dirty="0">
                <a:highlight>
                  <a:srgbClr val="FFFF00"/>
                </a:highlight>
              </a:rPr>
              <a:t>Preferenční akcie </a:t>
            </a:r>
            <a:r>
              <a:rPr lang="cs-CZ" b="1" dirty="0"/>
              <a:t>(Preference </a:t>
            </a:r>
            <a:r>
              <a:rPr lang="cs-CZ" b="1" dirty="0" err="1"/>
              <a:t>Shares</a:t>
            </a:r>
            <a:r>
              <a:rPr lang="cs-CZ" b="1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Speciální typ akcií, které mohou mít přednostní právo na výplatu dividend před běžnými akciemi. Preferenční akcie mohou mít také fixní dividendy.</a:t>
            </a:r>
          </a:p>
          <a:p>
            <a:pPr marL="0" indent="0">
              <a:buNone/>
            </a:pPr>
            <a:r>
              <a:rPr lang="cs-CZ" b="1" u="sng" dirty="0">
                <a:highlight>
                  <a:srgbClr val="FFFF00"/>
                </a:highlight>
              </a:rPr>
              <a:t>Vlastní akcie </a:t>
            </a:r>
            <a:r>
              <a:rPr lang="cs-CZ" b="1" dirty="0"/>
              <a:t>(</a:t>
            </a:r>
            <a:r>
              <a:rPr lang="cs-CZ" b="1" dirty="0" err="1"/>
              <a:t>Treasury</a:t>
            </a:r>
            <a:r>
              <a:rPr lang="cs-CZ" b="1" dirty="0"/>
              <a:t> </a:t>
            </a:r>
            <a:r>
              <a:rPr lang="cs-CZ" b="1" dirty="0" err="1"/>
              <a:t>Shares</a:t>
            </a:r>
            <a:r>
              <a:rPr lang="cs-CZ" b="1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Akcie, které podnik vykoupil od svých akcionářů. Tyto akcie jsou v účetnictví vykazovány jako záporná položka vlastního kapitálu, protože snižují celkový vlastní kapitál společnosti.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9617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366F6-3ED1-ED53-1BF5-80E51A6AF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vlastního kapitálu dle IFRS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27A808-A33B-D481-7BE2-B0DCA1B31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Shrnutí:</a:t>
            </a:r>
          </a:p>
          <a:p>
            <a:pPr algn="just"/>
            <a:r>
              <a:rPr lang="cs-CZ" sz="2400" dirty="0"/>
              <a:t>Struktura vlastního kapitálu podle IFRS se tedy skládá z několika složek, které reflektují různé aspekty vlastnického zájmu akcionářů v podniku, jako je základní kapitál, emisní ážio, zisky z minulých let, ostatní komplexní výnosy a další specifické položky jako preferenční akcie nebo vlastní akcie. Správné vykazování a rozlišení těchto komponentů je klíčové pro transparentnost a přesnost finančních výkazů podniku.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3083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9225FAD5-4E36-20D7-ADBC-32B99CC0C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Rozvahové účetnictví</a:t>
            </a:r>
            <a:endParaRPr lang="en-US" altLang="cs-CZ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458791B-C692-0AE8-4406-E84665B7F6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Historické</a:t>
            </a:r>
          </a:p>
          <a:p>
            <a:r>
              <a:rPr lang="cs-CZ" altLang="cs-CZ" sz="2400" dirty="0"/>
              <a:t>Zjednodušené</a:t>
            </a:r>
          </a:p>
          <a:p>
            <a:r>
              <a:rPr lang="cs-CZ" altLang="cs-CZ" sz="2400" dirty="0"/>
              <a:t>Založeno na 4 základních změnách </a:t>
            </a:r>
          </a:p>
          <a:p>
            <a:r>
              <a:rPr lang="cs-CZ" altLang="cs-CZ" sz="2400" dirty="0"/>
              <a:t>Důraz na VK</a:t>
            </a:r>
          </a:p>
          <a:p>
            <a:r>
              <a:rPr lang="cs-CZ" altLang="cs-CZ" sz="2400" dirty="0"/>
              <a:t>Jednořadá teorie účtů – rozvahové účty (dvoustranné) – stavové účty </a:t>
            </a:r>
          </a:p>
          <a:p>
            <a:pPr lvl="1"/>
            <a:r>
              <a:rPr lang="cs-CZ" altLang="cs-CZ" sz="2400" dirty="0"/>
              <a:t>mají počáteční a konečný zůstatek</a:t>
            </a:r>
          </a:p>
          <a:p>
            <a:pPr lvl="1"/>
            <a:r>
              <a:rPr lang="cs-CZ" altLang="cs-CZ" sz="2400" dirty="0"/>
              <a:t>Interpretují se k určitému okamžiku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F187C17-3D5A-8EE3-7C67-B37204B435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Aktivní účty I</a:t>
            </a:r>
            <a:endParaRPr lang="en-US" altLang="cs-CZ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27F6608-8250-6AEC-F8AD-2BFBE849A8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Počáteční a konečný zůstatek na straně MD (</a:t>
            </a:r>
            <a:r>
              <a:rPr lang="cs-CZ" altLang="cs-CZ" dirty="0" err="1"/>
              <a:t>Cr</a:t>
            </a:r>
            <a:r>
              <a:rPr lang="cs-CZ" altLang="cs-CZ" dirty="0"/>
              <a:t>.)</a:t>
            </a:r>
          </a:p>
          <a:p>
            <a:r>
              <a:rPr lang="cs-CZ" altLang="cs-CZ" b="1" dirty="0"/>
              <a:t>Přírůstek na MD</a:t>
            </a:r>
          </a:p>
          <a:p>
            <a:r>
              <a:rPr lang="cs-CZ" altLang="cs-CZ" b="1" dirty="0"/>
              <a:t>Úbytek na D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KZ (Konečný zůstatek) = PZ (Počáteční zůstatek)+ MD (Má Dáti) – D (Dal)</a:t>
            </a:r>
          </a:p>
          <a:p>
            <a:r>
              <a:rPr lang="cs-CZ" altLang="cs-CZ" dirty="0"/>
              <a:t>Detailně rozvíjí aktiva a jejich dynamiku </a:t>
            </a:r>
            <a:endParaRPr lang="en-US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41B44ED-5561-0819-0410-8DEDC57961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Shrnutí role účetnictví</a:t>
            </a:r>
            <a:endParaRPr lang="en-US" altLang="cs-CZ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8896E45-1FA2-9326-40DD-C0224F25A6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/>
              <a:t>Informace pro podporu ekonomických rozhodování</a:t>
            </a:r>
          </a:p>
          <a:p>
            <a:endParaRPr lang="cs-CZ" altLang="cs-CZ" sz="2400" b="1" dirty="0"/>
          </a:p>
          <a:p>
            <a:r>
              <a:rPr lang="cs-CZ" altLang="cs-CZ" sz="2400" b="1" dirty="0"/>
              <a:t>Hlavním uživatelem je poskytovatel kapitálu (majitel, vlastník, spoluvlastník)</a:t>
            </a:r>
          </a:p>
          <a:p>
            <a:pPr lvl="1"/>
            <a:r>
              <a:rPr lang="cs-CZ" altLang="cs-CZ" sz="2000" b="1" dirty="0"/>
              <a:t>Současný</a:t>
            </a:r>
          </a:p>
          <a:p>
            <a:pPr lvl="1"/>
            <a:r>
              <a:rPr lang="cs-CZ" altLang="cs-CZ" sz="2000" b="1" dirty="0"/>
              <a:t>Potenciální</a:t>
            </a:r>
          </a:p>
          <a:p>
            <a:pPr lvl="1"/>
            <a:endParaRPr lang="cs-CZ" altLang="cs-CZ" sz="2000" b="1" dirty="0"/>
          </a:p>
          <a:p>
            <a:r>
              <a:rPr lang="cs-CZ" altLang="cs-CZ" sz="2400" b="1" dirty="0"/>
              <a:t>Historicky zejména v podnikatelských subjektech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30717B0-99C3-0B14-DBC5-64274C156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Aktivní účty II</a:t>
            </a:r>
            <a:endParaRPr lang="en-US" altLang="cs-CZ"/>
          </a:p>
        </p:txBody>
      </p:sp>
      <p:sp>
        <p:nvSpPr>
          <p:cNvPr id="41987" name="Line 5">
            <a:extLst>
              <a:ext uri="{FF2B5EF4-FFF2-40B4-BE49-F238E27FC236}">
                <a16:creationId xmlns:a16="http://schemas.microsoft.com/office/drawing/2014/main" id="{DC8A8DF7-807D-58BB-F647-89370026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2133600"/>
            <a:ext cx="590391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88" name="Line 6">
            <a:extLst>
              <a:ext uri="{FF2B5EF4-FFF2-40B4-BE49-F238E27FC236}">
                <a16:creationId xmlns:a16="http://schemas.microsoft.com/office/drawing/2014/main" id="{5AE5383B-FD24-079F-4744-0E595FE753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133600"/>
            <a:ext cx="0" cy="295116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89" name="Text Box 7">
            <a:extLst>
              <a:ext uri="{FF2B5EF4-FFF2-40B4-BE49-F238E27FC236}">
                <a16:creationId xmlns:a16="http://schemas.microsoft.com/office/drawing/2014/main" id="{A48C072E-629D-9873-61A3-D16068A29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1628775"/>
            <a:ext cx="266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Aktivum – např. Stroj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41990" name="Text Box 8">
            <a:extLst>
              <a:ext uri="{FF2B5EF4-FFF2-40B4-BE49-F238E27FC236}">
                <a16:creationId xmlns:a16="http://schemas.microsoft.com/office/drawing/2014/main" id="{1CDFA1A4-464A-F44E-4E88-1E71B63C4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1628775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MD / Cr.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41991" name="Text Box 9">
            <a:extLst>
              <a:ext uri="{FF2B5EF4-FFF2-40B4-BE49-F238E27FC236}">
                <a16:creationId xmlns:a16="http://schemas.microsoft.com/office/drawing/2014/main" id="{36714C67-E7B8-AC0D-D4E6-8C7DD3B0F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100" y="1628775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D / Db.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41992" name="Text Box 10">
            <a:extLst>
              <a:ext uri="{FF2B5EF4-FFF2-40B4-BE49-F238E27FC236}">
                <a16:creationId xmlns:a16="http://schemas.microsoft.com/office/drawing/2014/main" id="{84DE02CF-1A90-BF75-362C-911C20F9E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2205038"/>
            <a:ext cx="2808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PZ                          1 000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41993" name="Text Box 11">
            <a:extLst>
              <a:ext uri="{FF2B5EF4-FFF2-40B4-BE49-F238E27FC236}">
                <a16:creationId xmlns:a16="http://schemas.microsoft.com/office/drawing/2014/main" id="{3C5B3A7A-E783-970F-D736-078FC5198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24485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Přírůstek                   200</a:t>
            </a:r>
            <a:endParaRPr lang="en-US" altLang="cs-CZ" sz="1800" dirty="0">
              <a:latin typeface="Arial" panose="020B0604020202020204" pitchFamily="34" charset="0"/>
            </a:endParaRPr>
          </a:p>
        </p:txBody>
      </p:sp>
      <p:sp>
        <p:nvSpPr>
          <p:cNvPr id="41994" name="Text Box 12">
            <a:extLst>
              <a:ext uri="{FF2B5EF4-FFF2-40B4-BE49-F238E27FC236}">
                <a16:creationId xmlns:a16="http://schemas.microsoft.com/office/drawing/2014/main" id="{5589F008-0844-437C-2049-58ADC5E5E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244850"/>
            <a:ext cx="2808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Úbytek                   150</a:t>
            </a:r>
            <a:endParaRPr lang="en-US" altLang="cs-CZ" sz="1800" dirty="0">
              <a:latin typeface="Arial" panose="020B0604020202020204" pitchFamily="34" charset="0"/>
            </a:endParaRPr>
          </a:p>
        </p:txBody>
      </p:sp>
      <p:sp>
        <p:nvSpPr>
          <p:cNvPr id="41995" name="Text Box 13">
            <a:extLst>
              <a:ext uri="{FF2B5EF4-FFF2-40B4-BE49-F238E27FC236}">
                <a16:creationId xmlns:a16="http://schemas.microsoft.com/office/drawing/2014/main" id="{EDDD88B7-4C33-3F37-3F1B-B73B9E1F7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502150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KZ                          1 050</a:t>
            </a:r>
            <a:endParaRPr lang="en-US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BA421BA5-3D63-960E-FCDF-853A90E3A6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Účty vlastního kapitálu a závazků I</a:t>
            </a:r>
            <a:endParaRPr lang="en-US" altLang="cs-CZ" sz="4000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93F8BDC-5563-01E1-86BE-6C051EBDF0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Pasivní účty</a:t>
            </a:r>
          </a:p>
          <a:p>
            <a:r>
              <a:rPr lang="cs-CZ" altLang="cs-CZ" dirty="0"/>
              <a:t>Počáteční a konečný zůstatek na straně D (</a:t>
            </a:r>
            <a:r>
              <a:rPr lang="cs-CZ" altLang="cs-CZ" dirty="0" err="1"/>
              <a:t>Db</a:t>
            </a:r>
            <a:r>
              <a:rPr lang="cs-CZ" altLang="cs-CZ" dirty="0"/>
              <a:t>.)</a:t>
            </a:r>
          </a:p>
          <a:p>
            <a:r>
              <a:rPr lang="cs-CZ" altLang="cs-CZ" b="1" dirty="0"/>
              <a:t>Přírůstek na D</a:t>
            </a:r>
          </a:p>
          <a:p>
            <a:r>
              <a:rPr lang="cs-CZ" altLang="cs-CZ" b="1" dirty="0"/>
              <a:t>Úbytek na MD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KZ = PZ + D – MD</a:t>
            </a:r>
          </a:p>
          <a:p>
            <a:r>
              <a:rPr lang="cs-CZ" altLang="cs-CZ" dirty="0"/>
              <a:t>Detailně rozvíjí vlastní kapitál a závazky a jejich dynamiku</a:t>
            </a:r>
            <a:endParaRPr lang="en-US" alt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004B91D4-B7EA-AC6A-ABBC-162D4A09D5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Účty vlastního kapitálu a závazků II</a:t>
            </a:r>
            <a:endParaRPr lang="en-US" altLang="cs-CZ" sz="4000"/>
          </a:p>
        </p:txBody>
      </p:sp>
      <p:sp>
        <p:nvSpPr>
          <p:cNvPr id="44035" name="Line 5">
            <a:extLst>
              <a:ext uri="{FF2B5EF4-FFF2-40B4-BE49-F238E27FC236}">
                <a16:creationId xmlns:a16="http://schemas.microsoft.com/office/drawing/2014/main" id="{54B75782-8DFA-61BB-BEDA-1D95F5D2B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2133600"/>
            <a:ext cx="590391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36" name="Line 6">
            <a:extLst>
              <a:ext uri="{FF2B5EF4-FFF2-40B4-BE49-F238E27FC236}">
                <a16:creationId xmlns:a16="http://schemas.microsoft.com/office/drawing/2014/main" id="{6B97204D-6017-7809-3BF5-CD3BF83352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133600"/>
            <a:ext cx="0" cy="295116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37" name="Text Box 7">
            <a:extLst>
              <a:ext uri="{FF2B5EF4-FFF2-40B4-BE49-F238E27FC236}">
                <a16:creationId xmlns:a16="http://schemas.microsoft.com/office/drawing/2014/main" id="{53CA5A6F-BBC2-5446-AAF6-92855AC6F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1628775"/>
            <a:ext cx="3600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Vlastní kapitál / Závazek -  Úvěr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44038" name="Text Box 8">
            <a:extLst>
              <a:ext uri="{FF2B5EF4-FFF2-40B4-BE49-F238E27FC236}">
                <a16:creationId xmlns:a16="http://schemas.microsoft.com/office/drawing/2014/main" id="{A258913A-EF35-9D4E-2814-1B9AACB0A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1628775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MD / Cr.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44039" name="Text Box 9">
            <a:extLst>
              <a:ext uri="{FF2B5EF4-FFF2-40B4-BE49-F238E27FC236}">
                <a16:creationId xmlns:a16="http://schemas.microsoft.com/office/drawing/2014/main" id="{9F535957-4C3E-E68E-3FCB-7C9E64A1F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100" y="1628775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D / Db.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44040" name="Text Box 10">
            <a:extLst>
              <a:ext uri="{FF2B5EF4-FFF2-40B4-BE49-F238E27FC236}">
                <a16:creationId xmlns:a16="http://schemas.microsoft.com/office/drawing/2014/main" id="{EE4EBCE1-744E-CE09-EFBD-0F3453349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220503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PZ                          3 000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44041" name="Text Box 11">
            <a:extLst>
              <a:ext uri="{FF2B5EF4-FFF2-40B4-BE49-F238E27FC236}">
                <a16:creationId xmlns:a16="http://schemas.microsoft.com/office/drawing/2014/main" id="{66286602-47E3-23D6-728F-AD8129FC6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3244850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Přírůstek                   800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44042" name="Text Box 12">
            <a:extLst>
              <a:ext uri="{FF2B5EF4-FFF2-40B4-BE49-F238E27FC236}">
                <a16:creationId xmlns:a16="http://schemas.microsoft.com/office/drawing/2014/main" id="{0A3BA5C9-B7C1-DE6A-141C-ADB12BA2F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3244850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Úbytek                   1 600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44043" name="Text Box 13">
            <a:extLst>
              <a:ext uri="{FF2B5EF4-FFF2-40B4-BE49-F238E27FC236}">
                <a16:creationId xmlns:a16="http://schemas.microsoft.com/office/drawing/2014/main" id="{1884DFE5-7E2F-8CF1-8843-C0039DCD6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4508500"/>
            <a:ext cx="2808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KZ                          2 200</a:t>
            </a:r>
            <a:endParaRPr lang="en-US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4E4F134-1FD2-6132-6BD4-F53C5384B2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Rozvinuté rozvahové účetnictví I</a:t>
            </a:r>
            <a:endParaRPr lang="en-US" altLang="cs-CZ" sz="4000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07D53A6F-E85B-718C-8A43-4B64216301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Rozvaha se „rozpadá“ na jednotlivé rozvahové účty</a:t>
            </a:r>
          </a:p>
          <a:p>
            <a:r>
              <a:rPr lang="cs-CZ" altLang="cs-CZ" sz="2400" dirty="0"/>
              <a:t>Jeden účet pro vlastní kapitál</a:t>
            </a:r>
          </a:p>
          <a:p>
            <a:r>
              <a:rPr lang="cs-CZ" altLang="cs-CZ" sz="2400" dirty="0"/>
              <a:t>HV=Hospodářský výsledek (zisk, ztráta) zjišťován jako změna VK po vyloučení vlastnických transakcí</a:t>
            </a:r>
          </a:p>
          <a:p>
            <a:r>
              <a:rPr lang="cs-CZ" altLang="cs-CZ" sz="2400" dirty="0"/>
              <a:t>Vlastnické transakce</a:t>
            </a:r>
          </a:p>
          <a:p>
            <a:pPr lvl="1"/>
            <a:r>
              <a:rPr lang="cs-CZ" altLang="cs-CZ" sz="2400" dirty="0"/>
              <a:t>Vklady vlastníka (posílení firmy, úhrada ztráty)</a:t>
            </a:r>
          </a:p>
          <a:p>
            <a:pPr lvl="1"/>
            <a:r>
              <a:rPr lang="cs-CZ" altLang="cs-CZ" sz="2400" dirty="0"/>
              <a:t>Výběry vlastníka (dividendy, podíly na Zisku)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0506AA4-A5C6-C9AC-2153-2CAB4DA0B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417513"/>
          </a:xfrm>
        </p:spPr>
        <p:txBody>
          <a:bodyPr/>
          <a:lstStyle/>
          <a:p>
            <a:r>
              <a:rPr lang="cs-CZ" altLang="cs-CZ" sz="2000"/>
              <a:t>Rozvinuté rozvahové účetnictví II</a:t>
            </a:r>
            <a:endParaRPr lang="en-US" altLang="cs-CZ" sz="2000"/>
          </a:p>
        </p:txBody>
      </p:sp>
      <p:pic>
        <p:nvPicPr>
          <p:cNvPr id="46083" name="Picture 739">
            <a:extLst>
              <a:ext uri="{FF2B5EF4-FFF2-40B4-BE49-F238E27FC236}">
                <a16:creationId xmlns:a16="http://schemas.microsoft.com/office/drawing/2014/main" id="{E73ED594-E543-AA2F-C94A-C23F78B8FE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30350" y="404813"/>
            <a:ext cx="5994400" cy="6381750"/>
          </a:xfr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459F3055-F67E-2DDB-7C16-0B53C2EE4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Otevření účetních knih</a:t>
            </a:r>
            <a:endParaRPr lang="en-US" altLang="cs-CZ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DF8EEAE-A8FD-5A19-DF74-81011B3106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Využití počátečního účtu </a:t>
            </a:r>
            <a:r>
              <a:rPr lang="cs-CZ" altLang="cs-CZ" sz="2400" dirty="0" err="1"/>
              <a:t>rozvažného</a:t>
            </a:r>
            <a:r>
              <a:rPr lang="cs-CZ" altLang="cs-CZ" sz="2400" dirty="0"/>
              <a:t> (uspořádací účet)</a:t>
            </a:r>
          </a:p>
          <a:p>
            <a:r>
              <a:rPr lang="cs-CZ" altLang="cs-CZ" sz="2400" dirty="0"/>
              <a:t>Strany zrcadlově oproti rozvaze</a:t>
            </a:r>
          </a:p>
          <a:p>
            <a:r>
              <a:rPr lang="cs-CZ" altLang="cs-CZ" sz="2400" dirty="0"/>
              <a:t>Navedení počátečních zůstatků rozvahových účtů</a:t>
            </a:r>
          </a:p>
          <a:p>
            <a:r>
              <a:rPr lang="cs-CZ" altLang="cs-CZ" sz="2400" dirty="0"/>
              <a:t>Dnes již archaismus, počítačová forma to řeší jinak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A31BEF6-A03C-FE3C-8A69-C0FF201AD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Účetní zobrazení</a:t>
            </a:r>
            <a:endParaRPr lang="en-US" altLang="cs-CZ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BD81A3B-933B-F960-28CE-71B5C67E23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„účtování“ – zachycování jevů, událostí v účetnictví</a:t>
            </a:r>
          </a:p>
          <a:p>
            <a:r>
              <a:rPr lang="cs-CZ" altLang="cs-CZ" sz="2400" dirty="0"/>
              <a:t>Dle charakteristiky účtů (A, Z, VK)</a:t>
            </a:r>
          </a:p>
          <a:p>
            <a:r>
              <a:rPr lang="cs-CZ" altLang="cs-CZ" sz="2400" dirty="0"/>
              <a:t>Podvojně a souvztažně (každá účetní operace má odpovídající a vzájemně se ovlivňující účinky na dvě nebo více účtů)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8B0FD63C-7835-43EB-49C7-B044EFF84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Uzavření účetních knih</a:t>
            </a:r>
            <a:endParaRPr lang="en-US" altLang="cs-CZ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26837E3-00E6-A787-F640-F7F51D455B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Sestavení konečného účtu </a:t>
            </a:r>
            <a:r>
              <a:rPr lang="cs-CZ" altLang="cs-CZ" sz="2400" dirty="0" err="1"/>
              <a:t>rozvažného</a:t>
            </a:r>
            <a:r>
              <a:rPr lang="cs-CZ" altLang="cs-CZ" sz="2400" dirty="0"/>
              <a:t> (uspořádací účet)</a:t>
            </a:r>
          </a:p>
          <a:p>
            <a:r>
              <a:rPr lang="cs-CZ" altLang="cs-CZ" sz="2400" dirty="0"/>
              <a:t>Struktura a uspořádání shodné s rozvahou</a:t>
            </a:r>
          </a:p>
          <a:p>
            <a:r>
              <a:rPr lang="cs-CZ" altLang="cs-CZ" sz="2400" dirty="0"/>
              <a:t>Dnes již archaismus – počítačová forma řeší jinak (databázově)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F841A46-3571-2C3D-8308-B395BFD0C4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Praktický příklad I</a:t>
            </a:r>
            <a:endParaRPr lang="en-US" altLang="cs-CZ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7571567-354F-F9BF-8726-51579C188B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Společnost </a:t>
            </a:r>
            <a:r>
              <a:rPr lang="cs-CZ" altLang="cs-CZ" sz="2800" b="1" dirty="0" err="1"/>
              <a:t>Shadow</a:t>
            </a:r>
            <a:r>
              <a:rPr lang="cs-CZ" altLang="cs-CZ" sz="2800" b="1" dirty="0"/>
              <a:t> Mouse zahajuje podnikání, víme o ní, že má:</a:t>
            </a:r>
          </a:p>
          <a:p>
            <a:pPr lvl="1"/>
            <a:r>
              <a:rPr lang="cs-CZ" altLang="cs-CZ" sz="2500" b="1" dirty="0"/>
              <a:t>30 000 Kč Vlastní Kapitál</a:t>
            </a:r>
          </a:p>
          <a:p>
            <a:pPr lvl="1"/>
            <a:r>
              <a:rPr lang="cs-CZ" altLang="cs-CZ" sz="2800" b="1" dirty="0"/>
              <a:t>50 000 Kč v pokladně</a:t>
            </a:r>
          </a:p>
          <a:p>
            <a:pPr lvl="1"/>
            <a:r>
              <a:rPr lang="cs-CZ" altLang="cs-CZ" sz="2800" b="1" dirty="0"/>
              <a:t>200 000 Kč v bance</a:t>
            </a:r>
          </a:p>
          <a:p>
            <a:pPr lvl="1"/>
            <a:r>
              <a:rPr lang="cs-CZ" altLang="cs-CZ" sz="2800" b="1" dirty="0"/>
              <a:t>Úvěr u banky 220 000 Kč</a:t>
            </a:r>
            <a:endParaRPr lang="en-US" altLang="cs-CZ" sz="2800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09CD96E-4090-6F08-952C-EB86D2F90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Praktický příklad II</a:t>
            </a:r>
            <a:endParaRPr lang="en-US" altLang="cs-CZ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45101527-85D4-40BE-904D-3C8368B11C5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 sz="2800"/>
              <a:t>Sestavte zahajovací rozvahu</a:t>
            </a:r>
            <a:endParaRPr lang="en-US" altLang="cs-CZ" sz="2800"/>
          </a:p>
        </p:txBody>
      </p:sp>
      <p:pic>
        <p:nvPicPr>
          <p:cNvPr id="51204" name="Picture 4">
            <a:extLst>
              <a:ext uri="{FF2B5EF4-FFF2-40B4-BE49-F238E27FC236}">
                <a16:creationId xmlns:a16="http://schemas.microsoft.com/office/drawing/2014/main" id="{BCE27DEC-C654-1F00-554F-04A67540430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2625" y="2687638"/>
            <a:ext cx="7777163" cy="2036762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60CDCB7-4EA0-538C-B7D2-19DE20532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Základní stavební prvky rozvahy</a:t>
            </a:r>
            <a:endParaRPr lang="en-US" altLang="cs-CZ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BACA527-8D2A-98E7-741A-C5FAED7D26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 b="1" dirty="0"/>
              <a:t>Rozvaha (Balance </a:t>
            </a:r>
            <a:r>
              <a:rPr lang="cs-CZ" altLang="cs-CZ" sz="2800" b="1" dirty="0" err="1"/>
              <a:t>Sheet</a:t>
            </a:r>
            <a:r>
              <a:rPr lang="cs-CZ" altLang="cs-CZ" sz="2800" b="1" dirty="0"/>
              <a:t>) – </a:t>
            </a:r>
            <a:r>
              <a:rPr lang="cs-CZ" altLang="cs-CZ" sz="2800" b="1" dirty="0">
                <a:solidFill>
                  <a:srgbClr val="FF0000"/>
                </a:solidFill>
              </a:rPr>
              <a:t>písemný přehled pro vlastníka o finanční situaci podniku</a:t>
            </a:r>
          </a:p>
          <a:p>
            <a:endParaRPr lang="cs-CZ" altLang="cs-CZ" sz="2800" b="1" dirty="0"/>
          </a:p>
          <a:p>
            <a:r>
              <a:rPr lang="cs-CZ" altLang="cs-CZ" sz="2800" b="1" dirty="0"/>
              <a:t>Majetek (Aktiva)</a:t>
            </a:r>
          </a:p>
          <a:p>
            <a:endParaRPr lang="cs-CZ" altLang="cs-CZ" sz="2800" b="1" dirty="0"/>
          </a:p>
          <a:p>
            <a:r>
              <a:rPr lang="cs-CZ" altLang="cs-CZ" sz="2800" b="1" dirty="0"/>
              <a:t>Závazky (Pasiva)</a:t>
            </a:r>
          </a:p>
          <a:p>
            <a:endParaRPr lang="cs-CZ" altLang="cs-CZ" sz="2800" b="1" dirty="0"/>
          </a:p>
          <a:p>
            <a:r>
              <a:rPr lang="cs-CZ" altLang="cs-CZ" sz="2800" b="1" dirty="0"/>
              <a:t>Vlastní kapitál</a:t>
            </a:r>
            <a:endParaRPr lang="en-US" altLang="cs-CZ" sz="2800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8873D5E-C548-D61B-08B0-5B46A80E4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Praktický příklad III</a:t>
            </a:r>
            <a:endParaRPr lang="en-US" altLang="cs-CZ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4A2C7314-B663-B7BF-56E9-C10733A28EC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1036638"/>
          </a:xfrm>
        </p:spPr>
        <p:txBody>
          <a:bodyPr/>
          <a:lstStyle/>
          <a:p>
            <a:r>
              <a:rPr lang="cs-CZ" altLang="cs-CZ" sz="2800"/>
              <a:t>Otevřete účetní knihy (naveďte počáteční zůstatky)</a:t>
            </a:r>
            <a:endParaRPr lang="en-US" altLang="cs-CZ" sz="2800"/>
          </a:p>
        </p:txBody>
      </p:sp>
      <p:pic>
        <p:nvPicPr>
          <p:cNvPr id="52228" name="Picture 4">
            <a:extLst>
              <a:ext uri="{FF2B5EF4-FFF2-40B4-BE49-F238E27FC236}">
                <a16:creationId xmlns:a16="http://schemas.microsoft.com/office/drawing/2014/main" id="{DD0A1837-4F71-B6F4-FA40-4FE924DF835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3081338"/>
            <a:ext cx="8713787" cy="2219325"/>
          </a:xfr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BF93BD1-5408-6C7F-57ED-E3E9FD3ED6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Praktický příklad IV</a:t>
            </a:r>
            <a:endParaRPr lang="en-US" altLang="cs-CZ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B7DE6AE-8771-BFA6-0A03-1B01D3ED57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Zobrazte následující události</a:t>
            </a:r>
          </a:p>
          <a:p>
            <a:pPr lvl="1"/>
            <a:r>
              <a:rPr lang="cs-CZ" altLang="cs-CZ" sz="2000"/>
              <a:t>Nákup automobilu (placeno v hotovosti) 30 000</a:t>
            </a:r>
          </a:p>
          <a:p>
            <a:pPr lvl="1"/>
            <a:r>
              <a:rPr lang="cs-CZ" altLang="cs-CZ" sz="2000"/>
              <a:t>Z banky poslána záloha dodavateli 50 000</a:t>
            </a:r>
          </a:p>
          <a:p>
            <a:pPr lvl="1"/>
            <a:r>
              <a:rPr lang="cs-CZ" altLang="cs-CZ" sz="2000"/>
              <a:t>Došla faktura za telefony  3 000</a:t>
            </a:r>
          </a:p>
          <a:p>
            <a:pPr lvl="1"/>
            <a:r>
              <a:rPr lang="cs-CZ" altLang="cs-CZ" sz="2000"/>
              <a:t>Dodavatel zaslal zboží v hodnotě 45 000, fakturu započetl proti záloze</a:t>
            </a:r>
          </a:p>
          <a:p>
            <a:pPr lvl="1"/>
            <a:r>
              <a:rPr lang="cs-CZ" altLang="cs-CZ" sz="2000"/>
              <a:t>Dodavatel vrátil co dlužil</a:t>
            </a:r>
          </a:p>
          <a:p>
            <a:pPr lvl="1"/>
            <a:r>
              <a:rPr lang="cs-CZ" altLang="cs-CZ" sz="2000"/>
              <a:t>Společnost prodala zboží v nákupní hodnotě 25 000 za cenu 60000 Kč - hotově</a:t>
            </a:r>
          </a:p>
          <a:p>
            <a:pPr lvl="1"/>
            <a:r>
              <a:rPr lang="cs-CZ" altLang="cs-CZ" sz="2000"/>
              <a:t>Uhrazena faktura za telefon z banky</a:t>
            </a:r>
          </a:p>
          <a:p>
            <a:pPr lvl="1"/>
            <a:r>
              <a:rPr lang="cs-CZ" altLang="cs-CZ" sz="2000"/>
              <a:t>Vlastník vybral ze společnosti 10 000 v hotovosti</a:t>
            </a:r>
            <a:endParaRPr lang="en-US" altLang="cs-CZ" sz="20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E6142E89-F000-8514-FE52-E3AA4466FE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Praktický příklad V</a:t>
            </a:r>
            <a:endParaRPr lang="en-US" altLang="cs-CZ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2E587C1C-909F-3F2C-4553-998120FFE9A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604838"/>
          </a:xfrm>
        </p:spPr>
        <p:txBody>
          <a:bodyPr/>
          <a:lstStyle/>
          <a:p>
            <a:r>
              <a:rPr lang="cs-CZ" altLang="cs-CZ" sz="2800"/>
              <a:t>Sestavte konečnou rozvahu a vyčíslete HV</a:t>
            </a:r>
            <a:endParaRPr lang="en-US" altLang="cs-CZ" sz="2800"/>
          </a:p>
        </p:txBody>
      </p:sp>
      <p:pic>
        <p:nvPicPr>
          <p:cNvPr id="54276" name="Picture 4">
            <a:extLst>
              <a:ext uri="{FF2B5EF4-FFF2-40B4-BE49-F238E27FC236}">
                <a16:creationId xmlns:a16="http://schemas.microsoft.com/office/drawing/2014/main" id="{85612A00-B03E-4EE4-0B6A-FA5583091F7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133600"/>
            <a:ext cx="7416800" cy="3052763"/>
          </a:xfrm>
          <a:noFill/>
        </p:spPr>
      </p:pic>
      <p:sp>
        <p:nvSpPr>
          <p:cNvPr id="54277" name="Rectangle 6">
            <a:extLst>
              <a:ext uri="{FF2B5EF4-FFF2-40B4-BE49-F238E27FC236}">
                <a16:creationId xmlns:a16="http://schemas.microsoft.com/office/drawing/2014/main" id="{A989163F-0A01-006D-681F-8324C1FBE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" y="5300663"/>
            <a:ext cx="8291513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Tx/>
              <a:buChar char="•"/>
            </a:pPr>
            <a:r>
              <a:rPr lang="cs-CZ" altLang="cs-CZ" sz="2800">
                <a:latin typeface="Arial" panose="020B0604020202020204" pitchFamily="34" charset="0"/>
              </a:rPr>
              <a:t>HV: VK1 – VK0 +- VT</a:t>
            </a:r>
          </a:p>
          <a:p>
            <a:pPr>
              <a:buFontTx/>
              <a:buChar char="•"/>
            </a:pPr>
            <a:r>
              <a:rPr lang="cs-CZ" altLang="cs-CZ" sz="2800">
                <a:latin typeface="Arial" panose="020B0604020202020204" pitchFamily="34" charset="0"/>
              </a:rPr>
              <a:t>HV = 52 000 – 30 000 + 10 000 = 32 000 Kč</a:t>
            </a:r>
            <a:endParaRPr lang="en-US" altLang="cs-CZ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BA6002C6-2B5C-9E26-3CF0-570A62EBE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Readings</a:t>
            </a:r>
            <a:endParaRPr lang="en-US" altLang="cs-CZ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C8CEC32-557B-2906-B981-B661417919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Income statement, Expense, Cost, Income, Gain, Loss (conceptual framework – framework.pdf, 1-GAAP-IFRS_Mladek.pdf)</a:t>
            </a:r>
          </a:p>
          <a:p>
            <a:r>
              <a:rPr lang="cs-CZ" altLang="cs-CZ"/>
              <a:t>Dvouřadá teorie účtů, otevření účetních knih, výsledovka, účet Z/Z (Abeceda – Kovanicová)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8720FA5-80D0-9EA9-5480-62718D2423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Aktiva - Assets</a:t>
            </a:r>
            <a:endParaRPr lang="en-US" altLang="cs-CZ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398A2C8-E020-1CA7-3D18-D815079962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2800" b="1" dirty="0" err="1">
                <a:solidFill>
                  <a:srgbClr val="000000"/>
                </a:solidFill>
              </a:rPr>
              <a:t>Aktiva</a:t>
            </a:r>
            <a:r>
              <a:rPr lang="en-US" altLang="cs-CZ" sz="2800" b="1" dirty="0">
                <a:solidFill>
                  <a:srgbClr val="000000"/>
                </a:solidFill>
              </a:rPr>
              <a:t> – </a:t>
            </a:r>
            <a:r>
              <a:rPr lang="en-US" altLang="cs-CZ" sz="2800" dirty="0" err="1">
                <a:solidFill>
                  <a:srgbClr val="000000"/>
                </a:solidFill>
              </a:rPr>
              <a:t>představují</a:t>
            </a:r>
            <a:r>
              <a:rPr lang="en-US" altLang="cs-CZ" sz="2800" dirty="0">
                <a:solidFill>
                  <a:srgbClr val="000000"/>
                </a:solidFill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</a:rPr>
              <a:t>majetek</a:t>
            </a:r>
            <a:r>
              <a:rPr lang="en-US" altLang="cs-CZ" sz="2800" dirty="0">
                <a:solidFill>
                  <a:srgbClr val="000000"/>
                </a:solidFill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</a:rPr>
              <a:t>podniku</a:t>
            </a:r>
            <a:r>
              <a:rPr lang="en-US" altLang="cs-CZ" sz="2800" dirty="0">
                <a:solidFill>
                  <a:srgbClr val="000000"/>
                </a:solidFill>
              </a:rPr>
              <a:t>, </a:t>
            </a:r>
            <a:r>
              <a:rPr lang="en-US" altLang="cs-CZ" sz="2800" dirty="0" err="1">
                <a:solidFill>
                  <a:srgbClr val="000000"/>
                </a:solidFill>
              </a:rPr>
              <a:t>který</a:t>
            </a:r>
            <a:r>
              <a:rPr lang="en-US" altLang="cs-CZ" sz="2800" dirty="0">
                <a:solidFill>
                  <a:srgbClr val="000000"/>
                </a:solidFill>
              </a:rPr>
              <a:t> je pod </a:t>
            </a:r>
            <a:r>
              <a:rPr lang="en-US" altLang="cs-CZ" sz="2800" dirty="0" err="1">
                <a:solidFill>
                  <a:srgbClr val="000000"/>
                </a:solidFill>
              </a:rPr>
              <a:t>kontrolou</a:t>
            </a:r>
            <a:r>
              <a:rPr lang="en-US" altLang="cs-CZ" sz="2800" dirty="0">
                <a:solidFill>
                  <a:srgbClr val="000000"/>
                </a:solidFill>
              </a:rPr>
              <a:t> a od </a:t>
            </a:r>
            <a:r>
              <a:rPr lang="en-US" altLang="cs-CZ" sz="2800" dirty="0" err="1">
                <a:solidFill>
                  <a:srgbClr val="000000"/>
                </a:solidFill>
              </a:rPr>
              <a:t>něhož</a:t>
            </a:r>
            <a:r>
              <a:rPr lang="en-US" altLang="cs-CZ" sz="2800" dirty="0">
                <a:solidFill>
                  <a:srgbClr val="000000"/>
                </a:solidFill>
              </a:rPr>
              <a:t> se </a:t>
            </a:r>
            <a:r>
              <a:rPr lang="en-US" altLang="cs-CZ" sz="2800" dirty="0" err="1">
                <a:solidFill>
                  <a:srgbClr val="000000"/>
                </a:solidFill>
              </a:rPr>
              <a:t>očekává</a:t>
            </a:r>
            <a:r>
              <a:rPr lang="en-US" altLang="cs-CZ" sz="2800" dirty="0">
                <a:solidFill>
                  <a:srgbClr val="000000"/>
                </a:solidFill>
              </a:rPr>
              <a:t>, </a:t>
            </a:r>
            <a:r>
              <a:rPr lang="en-US" altLang="cs-CZ" sz="2800" dirty="0" err="1">
                <a:solidFill>
                  <a:srgbClr val="000000"/>
                </a:solidFill>
              </a:rPr>
              <a:t>že</a:t>
            </a:r>
            <a:r>
              <a:rPr lang="en-US" altLang="cs-CZ" sz="2800" dirty="0">
                <a:solidFill>
                  <a:srgbClr val="000000"/>
                </a:solidFill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</a:rPr>
              <a:t>přinese</a:t>
            </a:r>
            <a:r>
              <a:rPr lang="en-US" altLang="cs-CZ" sz="2800" b="1" dirty="0">
                <a:solidFill>
                  <a:srgbClr val="000000"/>
                </a:solidFill>
              </a:rPr>
              <a:t> </a:t>
            </a:r>
            <a:r>
              <a:rPr lang="en-US" altLang="cs-CZ" sz="2800" b="1" dirty="0" err="1">
                <a:solidFill>
                  <a:srgbClr val="FF0000"/>
                </a:solidFill>
              </a:rPr>
              <a:t>budoucí</a:t>
            </a:r>
            <a:r>
              <a:rPr lang="en-US" altLang="cs-CZ" sz="2800" b="1" dirty="0">
                <a:solidFill>
                  <a:srgbClr val="FF0000"/>
                </a:solidFill>
              </a:rPr>
              <a:t> </a:t>
            </a:r>
            <a:r>
              <a:rPr lang="en-US" altLang="cs-CZ" sz="2800" b="1" dirty="0" err="1">
                <a:solidFill>
                  <a:srgbClr val="FF0000"/>
                </a:solidFill>
              </a:rPr>
              <a:t>ekonomické</a:t>
            </a:r>
            <a:r>
              <a:rPr lang="en-US" altLang="cs-CZ" sz="2800" b="1" dirty="0">
                <a:solidFill>
                  <a:srgbClr val="FF0000"/>
                </a:solidFill>
              </a:rPr>
              <a:t> </a:t>
            </a:r>
            <a:r>
              <a:rPr lang="en-US" altLang="cs-CZ" sz="2800" b="1" dirty="0" err="1">
                <a:solidFill>
                  <a:srgbClr val="FF0000"/>
                </a:solidFill>
              </a:rPr>
              <a:t>přínosy</a:t>
            </a:r>
            <a:r>
              <a:rPr lang="en-US" altLang="cs-CZ" sz="2800" b="1" dirty="0">
                <a:solidFill>
                  <a:srgbClr val="000000"/>
                </a:solidFill>
              </a:rPr>
              <a:t>. </a:t>
            </a:r>
            <a:endParaRPr lang="cs-CZ" altLang="cs-CZ" sz="2800" b="1" dirty="0">
              <a:solidFill>
                <a:srgbClr val="000000"/>
              </a:solidFill>
            </a:endParaRPr>
          </a:p>
          <a:p>
            <a:endParaRPr lang="cs-CZ" altLang="cs-CZ" sz="2800" b="1" dirty="0">
              <a:solidFill>
                <a:srgbClr val="000000"/>
              </a:solidFill>
            </a:endParaRPr>
          </a:p>
          <a:p>
            <a:r>
              <a:rPr lang="en-US" altLang="cs-CZ" sz="2800" b="1" u="sng" dirty="0" err="1">
                <a:solidFill>
                  <a:srgbClr val="000000"/>
                </a:solidFill>
              </a:rPr>
              <a:t>Aktiva</a:t>
            </a:r>
            <a:r>
              <a:rPr lang="en-US" altLang="cs-CZ" sz="2800" b="1" u="sng" dirty="0">
                <a:solidFill>
                  <a:srgbClr val="000000"/>
                </a:solidFill>
              </a:rPr>
              <a:t> se </a:t>
            </a:r>
            <a:r>
              <a:rPr lang="en-US" altLang="cs-CZ" sz="2800" b="1" u="sng" dirty="0" err="1">
                <a:solidFill>
                  <a:srgbClr val="000000"/>
                </a:solidFill>
              </a:rPr>
              <a:t>dělí</a:t>
            </a:r>
            <a:r>
              <a:rPr lang="en-US" altLang="cs-CZ" sz="2800" b="1" u="sng" dirty="0">
                <a:solidFill>
                  <a:srgbClr val="000000"/>
                </a:solidFill>
              </a:rPr>
              <a:t> </a:t>
            </a:r>
            <a:r>
              <a:rPr lang="en-US" altLang="cs-CZ" sz="2800" b="1" u="sng" dirty="0" err="1">
                <a:solidFill>
                  <a:srgbClr val="000000"/>
                </a:solidFill>
              </a:rPr>
              <a:t>na</a:t>
            </a:r>
            <a:r>
              <a:rPr lang="en-US" altLang="cs-CZ" sz="2800" b="1" u="sng" dirty="0">
                <a:solidFill>
                  <a:srgbClr val="000000"/>
                </a:solidFill>
              </a:rPr>
              <a:t>:</a:t>
            </a:r>
            <a:endParaRPr lang="cs-CZ" altLang="cs-CZ" sz="2800" b="1" u="sng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sz="2800" dirty="0" err="1">
                <a:solidFill>
                  <a:srgbClr val="000000"/>
                </a:solidFill>
              </a:rPr>
              <a:t>Dlouhodobá</a:t>
            </a:r>
            <a:r>
              <a:rPr lang="en-US" altLang="cs-CZ" sz="2800" dirty="0">
                <a:solidFill>
                  <a:srgbClr val="000000"/>
                </a:solidFill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</a:rPr>
              <a:t>aktiva</a:t>
            </a:r>
            <a:r>
              <a:rPr lang="en-US" altLang="cs-CZ" sz="2800" dirty="0">
                <a:solidFill>
                  <a:srgbClr val="000000"/>
                </a:solidFill>
              </a:rPr>
              <a:t> </a:t>
            </a:r>
            <a:r>
              <a:rPr lang="en-US" altLang="cs-CZ" sz="2800" b="1" dirty="0">
                <a:solidFill>
                  <a:srgbClr val="000000"/>
                </a:solidFill>
              </a:rPr>
              <a:t>(</a:t>
            </a:r>
            <a:r>
              <a:rPr lang="en-US" altLang="cs-CZ" sz="2800" b="1" dirty="0" err="1">
                <a:solidFill>
                  <a:srgbClr val="000000"/>
                </a:solidFill>
              </a:rPr>
              <a:t>hmotná</a:t>
            </a:r>
            <a:r>
              <a:rPr lang="en-US" altLang="cs-CZ" sz="2800" b="1" dirty="0">
                <a:solidFill>
                  <a:srgbClr val="000000"/>
                </a:solidFill>
              </a:rPr>
              <a:t>, </a:t>
            </a:r>
            <a:r>
              <a:rPr lang="en-US" altLang="cs-CZ" sz="2800" b="1" dirty="0" err="1">
                <a:solidFill>
                  <a:srgbClr val="000000"/>
                </a:solidFill>
              </a:rPr>
              <a:t>nehmotná</a:t>
            </a:r>
            <a:r>
              <a:rPr lang="en-US" altLang="cs-CZ" sz="2800" b="1" dirty="0">
                <a:solidFill>
                  <a:srgbClr val="000000"/>
                </a:solidFill>
              </a:rPr>
              <a:t>, </a:t>
            </a:r>
            <a:r>
              <a:rPr lang="en-US" altLang="cs-CZ" sz="2800" b="1" dirty="0" err="1">
                <a:solidFill>
                  <a:srgbClr val="000000"/>
                </a:solidFill>
              </a:rPr>
              <a:t>finanční</a:t>
            </a:r>
            <a:r>
              <a:rPr lang="en-US" altLang="cs-CZ" sz="2800" b="1" dirty="0">
                <a:solidFill>
                  <a:srgbClr val="000000"/>
                </a:solidFill>
              </a:rPr>
              <a:t>)</a:t>
            </a:r>
            <a:endParaRPr lang="cs-CZ" altLang="cs-CZ" sz="2800" b="1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sz="2800" dirty="0" err="1">
                <a:solidFill>
                  <a:srgbClr val="000000"/>
                </a:solidFill>
              </a:rPr>
              <a:t>Krátkodobá</a:t>
            </a:r>
            <a:r>
              <a:rPr lang="en-US" altLang="cs-CZ" sz="2800" dirty="0">
                <a:solidFill>
                  <a:srgbClr val="000000"/>
                </a:solidFill>
              </a:rPr>
              <a:t> </a:t>
            </a:r>
            <a:r>
              <a:rPr lang="en-US" altLang="cs-CZ" sz="2800" dirty="0" err="1">
                <a:solidFill>
                  <a:srgbClr val="000000"/>
                </a:solidFill>
              </a:rPr>
              <a:t>aktiva</a:t>
            </a:r>
            <a:r>
              <a:rPr lang="en-US" altLang="cs-CZ" sz="2800" dirty="0">
                <a:solidFill>
                  <a:srgbClr val="000000"/>
                </a:solidFill>
              </a:rPr>
              <a:t> </a:t>
            </a:r>
            <a:r>
              <a:rPr lang="en-US" altLang="cs-CZ" sz="2800" b="1" dirty="0">
                <a:solidFill>
                  <a:srgbClr val="000000"/>
                </a:solidFill>
              </a:rPr>
              <a:t>(</a:t>
            </a:r>
            <a:r>
              <a:rPr lang="en-US" altLang="cs-CZ" sz="2800" b="1" dirty="0" err="1">
                <a:solidFill>
                  <a:srgbClr val="000000"/>
                </a:solidFill>
              </a:rPr>
              <a:t>zásoby</a:t>
            </a:r>
            <a:r>
              <a:rPr lang="en-US" altLang="cs-CZ" sz="2800" b="1" dirty="0">
                <a:solidFill>
                  <a:srgbClr val="000000"/>
                </a:solidFill>
              </a:rPr>
              <a:t>, </a:t>
            </a:r>
            <a:r>
              <a:rPr lang="en-US" altLang="cs-CZ" sz="2800" b="1" dirty="0" err="1">
                <a:solidFill>
                  <a:srgbClr val="000000"/>
                </a:solidFill>
              </a:rPr>
              <a:t>pohledávky</a:t>
            </a:r>
            <a:r>
              <a:rPr lang="en-US" altLang="cs-CZ" sz="2800" b="1" dirty="0">
                <a:solidFill>
                  <a:srgbClr val="000000"/>
                </a:solidFill>
              </a:rPr>
              <a:t>, </a:t>
            </a:r>
            <a:r>
              <a:rPr lang="en-US" altLang="cs-CZ" sz="2800" b="1" dirty="0" err="1">
                <a:solidFill>
                  <a:srgbClr val="000000"/>
                </a:solidFill>
              </a:rPr>
              <a:t>finanční</a:t>
            </a:r>
            <a:r>
              <a:rPr lang="en-US" altLang="cs-CZ" sz="2800" b="1" dirty="0">
                <a:solidFill>
                  <a:srgbClr val="000000"/>
                </a:solidFill>
              </a:rPr>
              <a:t> </a:t>
            </a:r>
            <a:r>
              <a:rPr lang="en-US" altLang="cs-CZ" sz="2800" b="1" dirty="0" err="1">
                <a:solidFill>
                  <a:srgbClr val="000000"/>
                </a:solidFill>
              </a:rPr>
              <a:t>prostředky</a:t>
            </a:r>
            <a:r>
              <a:rPr lang="en-US" altLang="cs-CZ" sz="2800" b="1" dirty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20773F1-2FC5-84B6-9281-C7C84D3C1B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Závazky - Liabilities</a:t>
            </a:r>
            <a:endParaRPr lang="en-US" altLang="cs-CZ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A9758F5-4320-10F8-C5FF-E61C77B8AB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2400" b="1" dirty="0" err="1"/>
              <a:t>Pasiva</a:t>
            </a:r>
            <a:r>
              <a:rPr lang="en-US" altLang="cs-CZ" sz="2400" dirty="0"/>
              <a:t> – </a:t>
            </a:r>
            <a:r>
              <a:rPr lang="en-US" altLang="cs-CZ" sz="2400" dirty="0" err="1"/>
              <a:t>zahrnují</a:t>
            </a:r>
            <a:r>
              <a:rPr lang="en-US" altLang="cs-CZ" sz="2400" dirty="0"/>
              <a:t> </a:t>
            </a:r>
            <a:r>
              <a:rPr lang="en-US" altLang="cs-CZ" sz="2400" u="sng" dirty="0" err="1"/>
              <a:t>závazky</a:t>
            </a:r>
            <a:r>
              <a:rPr lang="en-US" altLang="cs-CZ" sz="2400" u="sng" dirty="0"/>
              <a:t> a </a:t>
            </a:r>
            <a:r>
              <a:rPr lang="en-US" altLang="cs-CZ" sz="2400" u="sng" dirty="0" err="1"/>
              <a:t>vlastní</a:t>
            </a:r>
            <a:r>
              <a:rPr lang="en-US" altLang="cs-CZ" sz="2400" u="sng" dirty="0"/>
              <a:t> </a:t>
            </a:r>
            <a:r>
              <a:rPr lang="en-US" altLang="cs-CZ" sz="2400" u="sng" dirty="0" err="1"/>
              <a:t>kapitál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což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jsou</a:t>
            </a:r>
            <a:r>
              <a:rPr lang="en-US" altLang="cs-CZ" sz="2400" dirty="0"/>
              <a:t> </a:t>
            </a:r>
            <a:r>
              <a:rPr lang="en-US" altLang="cs-CZ" sz="2400" dirty="0" err="1">
                <a:solidFill>
                  <a:srgbClr val="FF0000"/>
                </a:solidFill>
              </a:rPr>
              <a:t>zdroje</a:t>
            </a:r>
            <a:r>
              <a:rPr lang="en-US" altLang="cs-CZ" sz="2400" dirty="0">
                <a:solidFill>
                  <a:srgbClr val="FF0000"/>
                </a:solidFill>
              </a:rPr>
              <a:t>, z </a:t>
            </a:r>
            <a:r>
              <a:rPr lang="en-US" altLang="cs-CZ" sz="2400" dirty="0" err="1">
                <a:solidFill>
                  <a:srgbClr val="FF0000"/>
                </a:solidFill>
              </a:rPr>
              <a:t>nichž</a:t>
            </a:r>
            <a:r>
              <a:rPr lang="en-US" altLang="cs-CZ" sz="2400" dirty="0">
                <a:solidFill>
                  <a:srgbClr val="FF0000"/>
                </a:solidFill>
              </a:rPr>
              <a:t> </a:t>
            </a:r>
            <a:r>
              <a:rPr lang="en-US" altLang="cs-CZ" sz="2400" dirty="0" err="1">
                <a:solidFill>
                  <a:srgbClr val="FF0000"/>
                </a:solidFill>
              </a:rPr>
              <a:t>byla</a:t>
            </a:r>
            <a:r>
              <a:rPr lang="en-US" altLang="cs-CZ" sz="2400" dirty="0">
                <a:solidFill>
                  <a:srgbClr val="FF0000"/>
                </a:solidFill>
              </a:rPr>
              <a:t> </a:t>
            </a:r>
            <a:r>
              <a:rPr lang="en-US" altLang="cs-CZ" sz="2400" dirty="0" err="1">
                <a:solidFill>
                  <a:srgbClr val="FF0000"/>
                </a:solidFill>
              </a:rPr>
              <a:t>aktiva</a:t>
            </a:r>
            <a:r>
              <a:rPr lang="en-US" altLang="cs-CZ" sz="2400" dirty="0">
                <a:solidFill>
                  <a:srgbClr val="FF0000"/>
                </a:solidFill>
              </a:rPr>
              <a:t> </a:t>
            </a:r>
            <a:r>
              <a:rPr lang="en-US" altLang="cs-CZ" sz="2400" dirty="0" err="1">
                <a:solidFill>
                  <a:srgbClr val="FF0000"/>
                </a:solidFill>
              </a:rPr>
              <a:t>pořízena</a:t>
            </a:r>
            <a:r>
              <a:rPr lang="en-US" altLang="cs-CZ" sz="2400" dirty="0"/>
              <a:t>. </a:t>
            </a:r>
            <a:endParaRPr lang="cs-CZ" altLang="cs-CZ" sz="2400" dirty="0"/>
          </a:p>
          <a:p>
            <a:endParaRPr lang="cs-CZ" altLang="cs-CZ" sz="2400" dirty="0"/>
          </a:p>
          <a:p>
            <a:r>
              <a:rPr lang="en-US" altLang="cs-CZ" sz="2400" b="1" u="sng" dirty="0" err="1"/>
              <a:t>Pasiva</a:t>
            </a:r>
            <a:r>
              <a:rPr lang="en-US" altLang="cs-CZ" sz="2400" b="1" u="sng" dirty="0"/>
              <a:t> se </a:t>
            </a:r>
            <a:r>
              <a:rPr lang="en-US" altLang="cs-CZ" sz="2400" b="1" u="sng" dirty="0" err="1"/>
              <a:t>dělí</a:t>
            </a:r>
            <a:r>
              <a:rPr lang="en-US" altLang="cs-CZ" sz="2400" b="1" u="sng" dirty="0"/>
              <a:t> </a:t>
            </a:r>
            <a:r>
              <a:rPr lang="en-US" altLang="cs-CZ" sz="2400" b="1" u="sng" dirty="0" err="1"/>
              <a:t>na</a:t>
            </a:r>
            <a:r>
              <a:rPr lang="en-US" altLang="cs-CZ" sz="2400" b="1" u="sng" dirty="0"/>
              <a:t>:</a:t>
            </a:r>
            <a:endParaRPr lang="cs-CZ" altLang="cs-CZ" sz="2400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sz="2400" dirty="0" err="1"/>
              <a:t>Vlastní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kapitál</a:t>
            </a:r>
            <a:r>
              <a:rPr lang="en-US" altLang="cs-CZ" sz="2400" dirty="0"/>
              <a:t> </a:t>
            </a:r>
            <a:r>
              <a:rPr lang="en-US" altLang="cs-CZ" sz="2400" b="1" dirty="0"/>
              <a:t>(</a:t>
            </a:r>
            <a:r>
              <a:rPr lang="en-US" altLang="cs-CZ" sz="2400" b="1" dirty="0" err="1"/>
              <a:t>vklady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vlastníků</a:t>
            </a:r>
            <a:r>
              <a:rPr lang="en-US" altLang="cs-CZ" sz="2400" b="1" dirty="0"/>
              <a:t>, </a:t>
            </a:r>
            <a:r>
              <a:rPr lang="en-US" altLang="cs-CZ" sz="2400" b="1" dirty="0" err="1"/>
              <a:t>nerozdělený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zisk</a:t>
            </a:r>
            <a:r>
              <a:rPr lang="en-US" altLang="cs-CZ" sz="2400" b="1" dirty="0"/>
              <a:t>)</a:t>
            </a:r>
            <a:endParaRPr lang="cs-CZ" altLang="cs-CZ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sz="2400" dirty="0" err="1"/>
              <a:t>Cizí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kapitál</a:t>
            </a:r>
            <a:r>
              <a:rPr lang="en-US" altLang="cs-CZ" sz="2400" dirty="0"/>
              <a:t> </a:t>
            </a:r>
            <a:r>
              <a:rPr lang="en-US" altLang="cs-CZ" sz="2400" b="1" dirty="0"/>
              <a:t>(</a:t>
            </a:r>
            <a:r>
              <a:rPr lang="en-US" altLang="cs-CZ" sz="2400" b="1" dirty="0" err="1"/>
              <a:t>krátkodobé</a:t>
            </a:r>
            <a:r>
              <a:rPr lang="en-US" altLang="cs-CZ" sz="2400" b="1" dirty="0"/>
              <a:t> a </a:t>
            </a:r>
            <a:r>
              <a:rPr lang="en-US" altLang="cs-CZ" sz="2400" b="1" dirty="0" err="1"/>
              <a:t>dlouhodobé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závazky</a:t>
            </a:r>
            <a:r>
              <a:rPr lang="en-US" altLang="cs-CZ" sz="2400" b="1" dirty="0"/>
              <a:t>, </a:t>
            </a:r>
            <a:r>
              <a:rPr lang="en-US" altLang="cs-CZ" sz="2400" b="1" dirty="0" err="1"/>
              <a:t>např</a:t>
            </a:r>
            <a:r>
              <a:rPr lang="en-US" altLang="cs-CZ" sz="2400" b="1" dirty="0"/>
              <a:t>. </a:t>
            </a:r>
            <a:r>
              <a:rPr lang="en-US" altLang="cs-CZ" sz="2400" b="1" dirty="0" err="1"/>
              <a:t>půjčky</a:t>
            </a:r>
            <a:r>
              <a:rPr lang="en-US" altLang="cs-CZ" sz="2400" b="1" dirty="0"/>
              <a:t>, </a:t>
            </a:r>
            <a:r>
              <a:rPr lang="en-US" altLang="cs-CZ" sz="2400" b="1" dirty="0" err="1"/>
              <a:t>dluhy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vůči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dodavatelům</a:t>
            </a:r>
            <a:r>
              <a:rPr lang="en-US" altLang="cs-CZ" sz="2400" b="1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9ED6F39-2242-9AC8-5D15-7A9AB28585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Vlastní kapitál - Equity</a:t>
            </a:r>
            <a:endParaRPr lang="en-US" altLang="cs-CZ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A2C845C-D135-3535-6F51-7272E51360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Vlastní kapitál </a:t>
            </a:r>
            <a:r>
              <a:rPr lang="cs-CZ" altLang="cs-CZ" dirty="0"/>
              <a:t>představuje částku, kterou </a:t>
            </a:r>
            <a:r>
              <a:rPr lang="cs-CZ" altLang="cs-CZ" b="1" dirty="0"/>
              <a:t>vlastníci nebo akcionáři </a:t>
            </a:r>
            <a:r>
              <a:rPr lang="cs-CZ" altLang="cs-CZ" dirty="0">
                <a:solidFill>
                  <a:srgbClr val="FF0000"/>
                </a:solidFill>
              </a:rPr>
              <a:t>vložili do podniku</a:t>
            </a:r>
            <a:r>
              <a:rPr lang="cs-CZ" altLang="cs-CZ" dirty="0"/>
              <a:t>, a zároveň </a:t>
            </a:r>
            <a:r>
              <a:rPr lang="cs-CZ" altLang="cs-CZ" b="1" dirty="0"/>
              <a:t>zahrnuje </a:t>
            </a:r>
            <a:r>
              <a:rPr lang="cs-CZ" altLang="cs-CZ" dirty="0">
                <a:solidFill>
                  <a:srgbClr val="FF0000"/>
                </a:solidFill>
              </a:rPr>
              <a:t>zisky, které nebyly vyplaceny, ale zůstaly v podniku</a:t>
            </a:r>
            <a:r>
              <a:rPr lang="cs-CZ" altLang="cs-CZ" dirty="0"/>
              <a:t>. </a:t>
            </a:r>
          </a:p>
          <a:p>
            <a:r>
              <a:rPr lang="cs-CZ" altLang="cs-CZ" dirty="0"/>
              <a:t>Je to tedy </a:t>
            </a:r>
            <a:r>
              <a:rPr lang="cs-CZ" altLang="cs-CZ" b="1" dirty="0"/>
              <a:t>majetek podniku</a:t>
            </a:r>
            <a:r>
              <a:rPr lang="cs-CZ" altLang="cs-CZ" dirty="0"/>
              <a:t>, který </a:t>
            </a:r>
            <a:r>
              <a:rPr lang="cs-CZ" altLang="cs-CZ" b="1" dirty="0"/>
              <a:t>náleží jeho vlastníkům </a:t>
            </a:r>
            <a:r>
              <a:rPr lang="cs-CZ" altLang="cs-CZ" dirty="0">
                <a:solidFill>
                  <a:srgbClr val="FF0000"/>
                </a:solidFill>
              </a:rPr>
              <a:t>po odečtení veškerých závazků</a:t>
            </a:r>
            <a:r>
              <a:rPr lang="cs-CZ" altLang="cs-CZ" dirty="0"/>
              <a:t>. </a:t>
            </a:r>
          </a:p>
          <a:p>
            <a:r>
              <a:rPr lang="cs-CZ" altLang="cs-CZ" b="1" dirty="0"/>
              <a:t>Vlastní kapitál</a:t>
            </a:r>
            <a:r>
              <a:rPr lang="cs-CZ" altLang="cs-CZ" dirty="0"/>
              <a:t> se často označuje jako </a:t>
            </a:r>
            <a:r>
              <a:rPr lang="cs-CZ" altLang="cs-CZ" dirty="0">
                <a:solidFill>
                  <a:srgbClr val="FF0000"/>
                </a:solidFill>
              </a:rPr>
              <a:t>čisté jmění podniku</a:t>
            </a:r>
            <a:r>
              <a:rPr lang="cs-CZ" altLang="cs-CZ" dirty="0"/>
              <a:t>.</a:t>
            </a:r>
          </a:p>
          <a:p>
            <a:r>
              <a:rPr lang="cs-CZ" altLang="cs-CZ" dirty="0"/>
              <a:t>Bilanční rovnice / </a:t>
            </a:r>
            <a:r>
              <a:rPr lang="cs-CZ" altLang="cs-CZ" dirty="0" err="1"/>
              <a:t>Accounting</a:t>
            </a:r>
            <a:r>
              <a:rPr lang="cs-CZ" altLang="cs-CZ" dirty="0"/>
              <a:t> </a:t>
            </a:r>
            <a:r>
              <a:rPr lang="cs-CZ" altLang="cs-CZ" dirty="0" err="1"/>
              <a:t>equation</a:t>
            </a:r>
            <a:endParaRPr lang="cs-CZ" altLang="cs-CZ" dirty="0"/>
          </a:p>
          <a:p>
            <a:r>
              <a:rPr lang="cs-CZ" altLang="cs-CZ" dirty="0"/>
              <a:t>VK = A – Z     /     E = A – L </a:t>
            </a:r>
          </a:p>
          <a:p>
            <a:r>
              <a:rPr lang="cs-CZ" altLang="cs-CZ" dirty="0"/>
              <a:t>A = VK + Z     /     A = E + L</a:t>
            </a:r>
          </a:p>
          <a:p>
            <a:r>
              <a:rPr lang="cs-CZ" altLang="cs-CZ" dirty="0"/>
              <a:t>Mezinárodní účetní standardy pojem pasiva či zdroje nepoužívají</a:t>
            </a:r>
          </a:p>
          <a:p>
            <a:endParaRPr lang="en-US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C4828-73E3-A77B-6131-17257850B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kapitál - </a:t>
            </a:r>
            <a:r>
              <a:rPr lang="cs-CZ" dirty="0" err="1"/>
              <a:t>Equity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4B7C1C-8661-71FA-01BD-AED0267B7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Vlastní kapitál zahrnuje následující položky:</a:t>
            </a:r>
          </a:p>
          <a:p>
            <a:pPr>
              <a:buFont typeface="+mj-lt"/>
              <a:buAutoNum type="arabicPeriod"/>
            </a:pPr>
            <a:r>
              <a:rPr lang="cs-CZ" b="1" dirty="0"/>
              <a:t>Základní kapitál</a:t>
            </a:r>
            <a:r>
              <a:rPr lang="cs-CZ" dirty="0"/>
              <a:t> – počáteční vklady vlastníků nebo akcionářů, které byly vloženy při založení podniku nebo při navýšení kapitálu.</a:t>
            </a:r>
          </a:p>
          <a:p>
            <a:pPr>
              <a:buFont typeface="+mj-lt"/>
              <a:buAutoNum type="arabicPeriod"/>
            </a:pPr>
            <a:r>
              <a:rPr lang="cs-CZ" b="1" dirty="0"/>
              <a:t>Emisní ážio</a:t>
            </a:r>
            <a:r>
              <a:rPr lang="cs-CZ" dirty="0"/>
              <a:t> – rozdíl mezi nominální hodnotou akcií a jejich skutečnou prodejní cenou, pokud byly prodány za vyšší hodnotu.</a:t>
            </a:r>
          </a:p>
          <a:p>
            <a:pPr>
              <a:buFont typeface="+mj-lt"/>
              <a:buAutoNum type="arabicPeriod"/>
            </a:pPr>
            <a:r>
              <a:rPr lang="cs-CZ" b="1" dirty="0"/>
              <a:t>Nerozdělený zisk</a:t>
            </a:r>
            <a:r>
              <a:rPr lang="cs-CZ" dirty="0"/>
              <a:t> (hospodářský výsledek minulých let) – zisky, které podnik vytvořil a které nebyly vyplaceny ve formě dividend, ale byly ponechány v podniku pro další využití.</a:t>
            </a:r>
          </a:p>
          <a:p>
            <a:pPr>
              <a:buFont typeface="+mj-lt"/>
              <a:buAutoNum type="arabicPeriod"/>
            </a:pPr>
            <a:r>
              <a:rPr lang="cs-CZ" b="1" dirty="0"/>
              <a:t>Fondy vytvořené z výsledků hospodaření</a:t>
            </a:r>
            <a:r>
              <a:rPr lang="cs-CZ" dirty="0"/>
              <a:t> – rezervní fondy nebo jiné fondy, které podnik vytváří z dosaženého zisku pro budoucí potřeby.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Vlastní kapitál </a:t>
            </a:r>
            <a:r>
              <a:rPr lang="cs-CZ" dirty="0"/>
              <a:t>se v rozvaze nachází </a:t>
            </a:r>
            <a:r>
              <a:rPr lang="cs-CZ" u="sng" dirty="0">
                <a:solidFill>
                  <a:srgbClr val="FF0000"/>
                </a:solidFill>
              </a:rPr>
              <a:t>na straně pasiv </a:t>
            </a:r>
            <a:r>
              <a:rPr lang="cs-CZ" dirty="0"/>
              <a:t>a </a:t>
            </a:r>
            <a:r>
              <a:rPr lang="cs-CZ" b="1" dirty="0"/>
              <a:t>vyjadřuje podíl vlastníků na aktivech podniku po uhrazení všech závazků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431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Týden 1_ Finanční účetnictví 1</Template>
  <TotalTime>96</TotalTime>
  <Words>3372</Words>
  <Application>Microsoft Office PowerPoint</Application>
  <PresentationFormat>Předvádění na obrazovce (4:3)</PresentationFormat>
  <Paragraphs>355</Paragraphs>
  <Slides>53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9" baseType="lpstr">
      <vt:lpstr>Batang</vt:lpstr>
      <vt:lpstr>Arial</vt:lpstr>
      <vt:lpstr>Calibri</vt:lpstr>
      <vt:lpstr>Calibri Light</vt:lpstr>
      <vt:lpstr>Wingdings</vt:lpstr>
      <vt:lpstr>Motiv Office</vt:lpstr>
      <vt:lpstr>Finanční účetnictví 1     prezantace 2 </vt:lpstr>
      <vt:lpstr>Téma</vt:lpstr>
      <vt:lpstr>Obsah přednášky</vt:lpstr>
      <vt:lpstr>Shrnutí role účetnictví</vt:lpstr>
      <vt:lpstr>Základní stavební prvky rozvahy</vt:lpstr>
      <vt:lpstr>Aktiva - Assets</vt:lpstr>
      <vt:lpstr>Závazky - Liabilities</vt:lpstr>
      <vt:lpstr>Vlastní kapitál - Equity</vt:lpstr>
      <vt:lpstr>Vlastní kapitál - Equity</vt:lpstr>
      <vt:lpstr>Struktura rozvahy</vt:lpstr>
      <vt:lpstr>Podmínka rozpoznání a vykázání</vt:lpstr>
      <vt:lpstr>Rozpoznání a vykázání konkrétních položek</vt:lpstr>
      <vt:lpstr>Základní prvky</vt:lpstr>
      <vt:lpstr>Bilanční rovnice</vt:lpstr>
      <vt:lpstr>Bilanční rovnice</vt:lpstr>
      <vt:lpstr>Význam bilanční rovnice</vt:lpstr>
      <vt:lpstr>Bilanční rovnice</vt:lpstr>
      <vt:lpstr>Základní rozvahové změny </vt:lpstr>
      <vt:lpstr>Základní rozvahové změny</vt:lpstr>
      <vt:lpstr>Základní rozvahové změny</vt:lpstr>
      <vt:lpstr>Základní rozvahové změny</vt:lpstr>
      <vt:lpstr>Rozvaha I</vt:lpstr>
      <vt:lpstr>Rozvaha II</vt:lpstr>
      <vt:lpstr>Rozvaha III</vt:lpstr>
      <vt:lpstr>Formální náležitosti rozvahy</vt:lpstr>
      <vt:lpstr>Struktura rozvahy</vt:lpstr>
      <vt:lpstr>Prezentace aplikace PowerPoint</vt:lpstr>
      <vt:lpstr>Prezentace aplikace PowerPoint</vt:lpstr>
      <vt:lpstr>Struktura aktiv dle IFRS</vt:lpstr>
      <vt:lpstr>Struktura aktiv dle IFRS</vt:lpstr>
      <vt:lpstr>Struktura aktiv dle IFRS</vt:lpstr>
      <vt:lpstr>Struktura závazků dle IFRS</vt:lpstr>
      <vt:lpstr>Struktura závazků dle IFRS</vt:lpstr>
      <vt:lpstr>Struktura závazků dle IFRS</vt:lpstr>
      <vt:lpstr>Struktura vlastního kapitálu dle IFRS</vt:lpstr>
      <vt:lpstr>Struktura vlastního kapitálu dle IFRS</vt:lpstr>
      <vt:lpstr>Struktura vlastního kapitálu dle IFRS</vt:lpstr>
      <vt:lpstr>Rozvahové účetnictví</vt:lpstr>
      <vt:lpstr>Aktivní účty I</vt:lpstr>
      <vt:lpstr>Aktivní účty II</vt:lpstr>
      <vt:lpstr>Účty vlastního kapitálu a závazků I</vt:lpstr>
      <vt:lpstr>Účty vlastního kapitálu a závazků II</vt:lpstr>
      <vt:lpstr>Rozvinuté rozvahové účetnictví I</vt:lpstr>
      <vt:lpstr>Rozvinuté rozvahové účetnictví II</vt:lpstr>
      <vt:lpstr>Otevření účetních knih</vt:lpstr>
      <vt:lpstr>Účetní zobrazení</vt:lpstr>
      <vt:lpstr>Uzavření účetních knih</vt:lpstr>
      <vt:lpstr>Praktický příklad I</vt:lpstr>
      <vt:lpstr>Praktický příklad II</vt:lpstr>
      <vt:lpstr>Praktický příklad III</vt:lpstr>
      <vt:lpstr>Praktický příklad IV</vt:lpstr>
      <vt:lpstr>Praktický příklad V</vt:lpstr>
      <vt:lpstr>Readings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účetnictví 1     prezantace 1 </dc:title>
  <dc:creator>Závadská Miroslava</dc:creator>
  <cp:lastModifiedBy>Miroslava Čechová Závadská</cp:lastModifiedBy>
  <cp:revision>31</cp:revision>
  <dcterms:created xsi:type="dcterms:W3CDTF">2024-09-17T07:29:45Z</dcterms:created>
  <dcterms:modified xsi:type="dcterms:W3CDTF">2024-09-28T15:17:22Z</dcterms:modified>
</cp:coreProperties>
</file>