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73" r:id="rId10"/>
    <p:sldId id="274" r:id="rId11"/>
    <p:sldId id="275" r:id="rId12"/>
    <p:sldId id="276" r:id="rId13"/>
    <p:sldId id="278" r:id="rId14"/>
    <p:sldId id="279" r:id="rId15"/>
    <p:sldId id="280" r:id="rId16"/>
    <p:sldId id="281" r:id="rId17"/>
    <p:sldId id="282" r:id="rId18"/>
    <p:sldId id="283" r:id="rId19"/>
    <p:sldId id="285" r:id="rId20"/>
    <p:sldId id="286" r:id="rId21"/>
    <p:sldId id="287" r:id="rId22"/>
    <p:sldId id="288" r:id="rId23"/>
    <p:sldId id="289" r:id="rId24"/>
    <p:sldId id="291" r:id="rId25"/>
    <p:sldId id="290" r:id="rId26"/>
    <p:sldId id="292" r:id="rId27"/>
    <p:sldId id="293" r:id="rId28"/>
    <p:sldId id="294" r:id="rId29"/>
    <p:sldId id="284" r:id="rId30"/>
    <p:sldId id="264" r:id="rId31"/>
    <p:sldId id="266" r:id="rId32"/>
    <p:sldId id="267" r:id="rId33"/>
    <p:sldId id="268" r:id="rId34"/>
    <p:sldId id="277" r:id="rId35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7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4000" dirty="0" err="1"/>
              <a:t>prezantace</a:t>
            </a:r>
            <a:r>
              <a:rPr lang="cs-CZ" sz="4000" dirty="0"/>
              <a:t> 1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			</a:t>
            </a:r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BFE4A-8DF5-F9C0-8F15-3F96745C7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účetních informací v rozhodovacím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BAF5F5-CFE7-08C0-AC03-6416A712B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Investoři</a:t>
            </a:r>
            <a:r>
              <a:rPr lang="cs-CZ" dirty="0"/>
              <a:t>: Potřebují údaje o finanční výkonnosti, aby mohli rozhodovat o alokaci kapitálu.</a:t>
            </a:r>
          </a:p>
          <a:p>
            <a:r>
              <a:rPr lang="cs-CZ" b="1" dirty="0"/>
              <a:t>Management: </a:t>
            </a:r>
            <a:r>
              <a:rPr lang="cs-CZ" dirty="0"/>
              <a:t>Zásadní pro plánování, řízení a kontrolu podnikových aktivit.</a:t>
            </a:r>
          </a:p>
          <a:p>
            <a:r>
              <a:rPr lang="cs-CZ" b="1" dirty="0"/>
              <a:t>Věřitelé: </a:t>
            </a:r>
            <a:r>
              <a:rPr lang="cs-CZ" dirty="0"/>
              <a:t>Sledují platební schopnost firmy, aby mohli správně vyhodnotit riziko úvěrování.</a:t>
            </a:r>
          </a:p>
          <a:p>
            <a:r>
              <a:rPr lang="cs-CZ" b="1" dirty="0"/>
              <a:t>Vláda: </a:t>
            </a:r>
            <a:r>
              <a:rPr lang="cs-CZ" dirty="0"/>
              <a:t>Zajištění souladu s daňovými a právními předpisy.</a:t>
            </a:r>
          </a:p>
          <a:p>
            <a:r>
              <a:rPr lang="cs-CZ" b="1" dirty="0"/>
              <a:t>Zaměstnanci: </a:t>
            </a:r>
            <a:r>
              <a:rPr lang="cs-CZ" dirty="0"/>
              <a:t>Zajímají se o stabilitu podniku a o dlouhodobou zaměstnanost.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65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4B670-5DAA-8650-133D-69292C5D1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úlohy na základě účetních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10BC6-EB5C-DE00-759D-5E03A6BC2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Finanční analýza: </a:t>
            </a:r>
            <a:r>
              <a:rPr lang="cs-CZ" dirty="0"/>
              <a:t>Posouzení výkonnosti podniku pomocí ukazatelů jako likvidita, rentabilita, solventnost.</a:t>
            </a:r>
          </a:p>
          <a:p>
            <a:endParaRPr lang="cs-CZ" dirty="0"/>
          </a:p>
          <a:p>
            <a:r>
              <a:rPr lang="cs-CZ" b="1" dirty="0"/>
              <a:t>Investiční rozhodování</a:t>
            </a:r>
            <a:r>
              <a:rPr lang="cs-CZ" dirty="0"/>
              <a:t>: Vyhodnocení investičních příležitostí na základě výnosnosti a rizika.</a:t>
            </a:r>
          </a:p>
          <a:p>
            <a:endParaRPr lang="cs-CZ" dirty="0"/>
          </a:p>
          <a:p>
            <a:r>
              <a:rPr lang="cs-CZ" b="1" dirty="0"/>
              <a:t>Kreditní rozhodování</a:t>
            </a:r>
            <a:r>
              <a:rPr lang="cs-CZ" dirty="0"/>
              <a:t>: Věřitelé vyhodnocují, zda je podnik schopen splatit své závazky.</a:t>
            </a:r>
          </a:p>
          <a:p>
            <a:endParaRPr lang="cs-CZ" dirty="0"/>
          </a:p>
          <a:p>
            <a:r>
              <a:rPr lang="cs-CZ" b="1" dirty="0"/>
              <a:t>Zdanění a regulace</a:t>
            </a:r>
            <a:r>
              <a:rPr lang="cs-CZ" dirty="0"/>
              <a:t>: Účetní výkazy slouží jako podklad pro stanovení daňových povinností a regulaci trhu.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561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8E11D-6FBB-4906-7ED9-C11266D57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0A3CE-EA88-1535-99E0-BD91B6F08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b="1" dirty="0"/>
              <a:t>Opora paměti podnikatele</a:t>
            </a:r>
          </a:p>
          <a:p>
            <a:endParaRPr lang="cs-CZ" sz="2400" b="1" dirty="0"/>
          </a:p>
          <a:p>
            <a:r>
              <a:rPr lang="cs-CZ" sz="2400" b="1" dirty="0"/>
              <a:t>Důkazní prostředek ve sporech</a:t>
            </a:r>
          </a:p>
          <a:p>
            <a:endParaRPr lang="cs-CZ" sz="2400" b="1" dirty="0"/>
          </a:p>
          <a:p>
            <a:r>
              <a:rPr lang="cs-CZ" sz="2400" b="1" dirty="0"/>
              <a:t>Písemný přehled pro vlastníka</a:t>
            </a:r>
          </a:p>
          <a:p>
            <a:endParaRPr lang="cs-CZ" sz="2400" b="1" dirty="0"/>
          </a:p>
          <a:p>
            <a:r>
              <a:rPr lang="cs-CZ" sz="2400" b="1" dirty="0"/>
              <a:t>Podklad pro vyměření daní</a:t>
            </a:r>
          </a:p>
          <a:p>
            <a:endParaRPr lang="cs-CZ" sz="2400" b="1" dirty="0"/>
          </a:p>
          <a:p>
            <a:r>
              <a:rPr lang="cs-CZ" sz="2400" b="1" dirty="0"/>
              <a:t>Informace o podnikatelské zdatnosti vedení podniku</a:t>
            </a:r>
          </a:p>
          <a:p>
            <a:endParaRPr lang="cs-CZ" sz="2400" b="1" dirty="0"/>
          </a:p>
          <a:p>
            <a:r>
              <a:rPr lang="cs-CZ" sz="2400" b="1" dirty="0"/>
              <a:t>Podklad pro rozhodování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414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8B948-DB8D-A7A0-DE10-E0CCE162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Opora paměti podnikatele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CED538-3C82-159B-9A1E-0E725B48B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Vazba na rozsah účetní jednotky</a:t>
            </a:r>
          </a:p>
          <a:p>
            <a:endParaRPr lang="cs-CZ" sz="2400" b="1" dirty="0"/>
          </a:p>
          <a:p>
            <a:r>
              <a:rPr lang="cs-CZ" sz="2400" b="1" dirty="0"/>
              <a:t>Systém pro zaznamenávání:</a:t>
            </a:r>
          </a:p>
          <a:p>
            <a:pPr marL="0" indent="0">
              <a:buNone/>
            </a:pPr>
            <a:r>
              <a:rPr lang="cs-CZ" sz="2400" b="1" dirty="0"/>
              <a:t>	Co zaznamenat - rozpoznání, ocenění</a:t>
            </a:r>
          </a:p>
          <a:p>
            <a:pPr marL="0" indent="0">
              <a:buNone/>
            </a:pPr>
            <a:r>
              <a:rPr lang="cs-CZ" sz="2400" b="1" dirty="0"/>
              <a:t>	Jak zaznamenat - definiční znaky</a:t>
            </a:r>
          </a:p>
          <a:p>
            <a:pPr marL="0" indent="0">
              <a:buNone/>
            </a:pPr>
            <a:r>
              <a:rPr lang="cs-CZ" sz="2400" b="1" dirty="0"/>
              <a:t>	Kam zaznamenat – účetní formy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352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9DA6E-3673-F265-AB47-2354838B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prostředek ve sporech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25D6C0-4E3F-401C-7077-B4719B054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záznamy chápány jako průkazné</a:t>
            </a:r>
          </a:p>
          <a:p>
            <a:endParaRPr lang="cs-CZ" dirty="0"/>
          </a:p>
          <a:p>
            <a:r>
              <a:rPr lang="cs-CZ" dirty="0"/>
              <a:t>Prezentace zaznamenaných skutečností</a:t>
            </a:r>
          </a:p>
          <a:p>
            <a:endParaRPr lang="cs-CZ" dirty="0"/>
          </a:p>
          <a:p>
            <a:r>
              <a:rPr lang="cs-CZ" dirty="0"/>
              <a:t>Přednost měly upravené a neproškrtané</a:t>
            </a:r>
          </a:p>
          <a:p>
            <a:endParaRPr lang="cs-CZ" dirty="0"/>
          </a:p>
          <a:p>
            <a:r>
              <a:rPr lang="cs-CZ" dirty="0"/>
              <a:t>Historie – Al </a:t>
            </a:r>
            <a:r>
              <a:rPr lang="cs-CZ" dirty="0" err="1"/>
              <a:t>Capone</a:t>
            </a:r>
            <a:r>
              <a:rPr lang="cs-CZ" dirty="0"/>
              <a:t> a blízká historie – ENRON (V obou případech – Al </a:t>
            </a:r>
            <a:r>
              <a:rPr lang="cs-CZ" dirty="0" err="1"/>
              <a:t>Capone</a:t>
            </a:r>
            <a:r>
              <a:rPr lang="cs-CZ" dirty="0"/>
              <a:t> a </a:t>
            </a:r>
            <a:r>
              <a:rPr lang="cs-CZ" dirty="0" err="1"/>
              <a:t>Enron</a:t>
            </a:r>
            <a:r>
              <a:rPr lang="cs-CZ" dirty="0"/>
              <a:t> – se jednalo o klíčové historické události spojené s podvodnými aktivitami a účetními podvody)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267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23739-5FFF-A880-56BE-A03C43B5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– Al </a:t>
            </a:r>
            <a:r>
              <a:rPr lang="cs-CZ" dirty="0" err="1"/>
              <a:t>Capone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B96068-BF9B-DD64-CAF4-9A62DBA05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 </a:t>
            </a:r>
            <a:r>
              <a:rPr lang="cs-CZ" dirty="0" err="1"/>
              <a:t>Capone</a:t>
            </a:r>
            <a:r>
              <a:rPr lang="cs-CZ" dirty="0"/>
              <a:t> byl americký gangster a zločinec z období prohibice ve 20. a 30. letech 20. století. Byl známý pro svou činnost v oblasti organizovaného zločinu, jako bylo nelegální obchodování s alkoholem, vydírání a hazard.</a:t>
            </a:r>
          </a:p>
          <a:p>
            <a:r>
              <a:rPr lang="cs-CZ" dirty="0"/>
              <a:t>Zatímco jeho kriminální aktivity byly rozsáhlé, nakonec byl zatčen a odsouzen nikoliv za zločiny spojené s jeho mafiánskou činností, ale za daňové úniky. Americká vláda ho nemohla přímo usvědčit z vražd či pašování, ale díky důkazům o daňových podvodech byl odsouzen k 11 letům vězení. Toto ukazuje, jak může účetnictví, i v případě zločinců, sloužit jako důkaz pro stíhání.</a:t>
            </a:r>
          </a:p>
        </p:txBody>
      </p:sp>
    </p:spTree>
    <p:extLst>
      <p:ext uri="{BB962C8B-B14F-4D97-AF65-F5344CB8AC3E}">
        <p14:creationId xmlns:p14="http://schemas.microsoft.com/office/powerpoint/2010/main" val="2708462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4B6B6-7D10-1C50-9456-C9FCF7EA7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Blízká historie – </a:t>
            </a:r>
            <a:r>
              <a:rPr lang="cs-CZ" dirty="0" err="1"/>
              <a:t>Enron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21A2D-F56D-83BA-6389-56B7C86A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Enron</a:t>
            </a:r>
            <a:r>
              <a:rPr lang="cs-CZ" dirty="0"/>
              <a:t> byla jednou z největších energetických společností ve Spojených státech, která v roce 2001 zkrachovala v důsledku jednoho z největších účetních skandálů v historii. Společnost manipulovala se svými finančními výkazy a uměle navyšovala své příjmy a zisky pomocí tzv. </a:t>
            </a:r>
            <a:r>
              <a:rPr lang="cs-CZ" dirty="0" err="1"/>
              <a:t>offshore</a:t>
            </a:r>
            <a:r>
              <a:rPr lang="cs-CZ" dirty="0"/>
              <a:t> účtů a kreativního účetnictví.</a:t>
            </a:r>
          </a:p>
          <a:p>
            <a:r>
              <a:rPr lang="cs-CZ" dirty="0"/>
              <a:t>Případ </a:t>
            </a:r>
            <a:r>
              <a:rPr lang="cs-CZ" dirty="0" err="1"/>
              <a:t>Enron</a:t>
            </a:r>
            <a:r>
              <a:rPr lang="cs-CZ" dirty="0"/>
              <a:t> odhalil závažné nedostatky v účetních standardech a selhání auditu. Společnost Arthur Andersen, která byla auditorem </a:t>
            </a:r>
            <a:r>
              <a:rPr lang="cs-CZ" dirty="0" err="1"/>
              <a:t>Enronu</a:t>
            </a:r>
            <a:r>
              <a:rPr lang="cs-CZ" dirty="0"/>
              <a:t>, byla obviněna z toho, že nedostatečně kontrolovala účetní praktiky společnosti. Tento skandál vedl k bankrotu </a:t>
            </a:r>
            <a:r>
              <a:rPr lang="cs-CZ" dirty="0" err="1"/>
              <a:t>Enronu</a:t>
            </a:r>
            <a:r>
              <a:rPr lang="cs-CZ" dirty="0"/>
              <a:t> a hlubokým změnám v regulaci účetnictví, což vedlo k přijetí zákona </a:t>
            </a:r>
            <a:r>
              <a:rPr lang="cs-CZ" dirty="0" err="1"/>
              <a:t>Sarbanes-Oxley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(2002), který zpřísnil účetní pravidla a požadavky na audity.</a:t>
            </a:r>
          </a:p>
        </p:txBody>
      </p:sp>
    </p:spTree>
    <p:extLst>
      <p:ext uri="{BB962C8B-B14F-4D97-AF65-F5344CB8AC3E}">
        <p14:creationId xmlns:p14="http://schemas.microsoft.com/office/powerpoint/2010/main" val="860839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05E52-73C0-F517-6C9E-74E664F4E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podnikové podstaty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A93307-79B7-CF5F-8972-CB701E01C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</a:t>
            </a:r>
          </a:p>
          <a:p>
            <a:r>
              <a:rPr lang="cs-CZ" dirty="0"/>
              <a:t>Hodnotové</a:t>
            </a:r>
          </a:p>
          <a:p>
            <a:r>
              <a:rPr lang="cs-CZ" dirty="0"/>
              <a:t>Ekonomické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947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3776D-04FD-9C90-D7B5-9F2376D1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 pro vyměření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42B455-B5CC-7D5B-7557-681EAE270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účetnictví a daní řešen různě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Zcela oddělené systémy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Zcela propojené systémy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/>
              <a:t>Účetní HV není totožný se Základem daně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Dualita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Úpravy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Dočasné rozdíly – existence odložené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769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2A3A6-EFB5-7E03-091A-36CCD448D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Informace o podnikatelské zdatnosti vedení podniku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B0CB6-8A5F-2457-42BD-FBBFBD6D9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Vazba na oddělení vlastnictví a řízení (</a:t>
            </a:r>
            <a:r>
              <a:rPr lang="cs-CZ" b="1" dirty="0" err="1"/>
              <a:t>principal</a:t>
            </a:r>
            <a:r>
              <a:rPr lang="cs-CZ" b="1" dirty="0"/>
              <a:t> – agent, </a:t>
            </a:r>
            <a:r>
              <a:rPr lang="cs-CZ" b="1" dirty="0" err="1"/>
              <a:t>owner</a:t>
            </a:r>
            <a:r>
              <a:rPr lang="cs-CZ" b="1" dirty="0"/>
              <a:t> – </a:t>
            </a:r>
            <a:r>
              <a:rPr lang="cs-CZ" b="1" dirty="0" err="1"/>
              <a:t>steward</a:t>
            </a:r>
            <a:r>
              <a:rPr lang="cs-CZ" b="1" dirty="0"/>
              <a:t>, </a:t>
            </a:r>
            <a:r>
              <a:rPr lang="cs-CZ" b="1" dirty="0" err="1"/>
              <a:t>shareholder</a:t>
            </a:r>
            <a:r>
              <a:rPr lang="cs-CZ" b="1" dirty="0"/>
              <a:t> – manager)</a:t>
            </a:r>
          </a:p>
          <a:p>
            <a:endParaRPr lang="cs-CZ" b="1" dirty="0"/>
          </a:p>
          <a:p>
            <a:r>
              <a:rPr lang="cs-CZ" b="1" dirty="0" err="1"/>
              <a:t>Accountability</a:t>
            </a:r>
            <a:r>
              <a:rPr lang="cs-CZ" b="1" dirty="0"/>
              <a:t> – zodpovědnost, zodpovídání se</a:t>
            </a:r>
          </a:p>
          <a:p>
            <a:endParaRPr lang="cs-CZ" b="1" dirty="0"/>
          </a:p>
          <a:p>
            <a:r>
              <a:rPr lang="cs-CZ" b="1" dirty="0"/>
              <a:t>Konflikt zájmu – manažer x vlastník</a:t>
            </a:r>
          </a:p>
          <a:p>
            <a:endParaRPr lang="cs-CZ" b="1" dirty="0"/>
          </a:p>
          <a:p>
            <a:r>
              <a:rPr lang="cs-CZ" b="1" dirty="0"/>
              <a:t>Konflikt cíle – výkonnost x zajištění výkonnosti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4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F285AE-776D-D1F7-6FEF-EDA70CE6A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BA841-7EA8-0BA1-1872-CD888BEF7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Uživatelé a jejich rozhodovací úlohy</a:t>
            </a:r>
          </a:p>
          <a:p>
            <a:endParaRPr lang="cs-CZ" sz="3600" b="1" dirty="0"/>
          </a:p>
          <a:p>
            <a:endParaRPr lang="cs-CZ" sz="3600" b="1" dirty="0"/>
          </a:p>
          <a:p>
            <a:r>
              <a:rPr lang="cs-CZ" sz="3600" b="1" dirty="0"/>
              <a:t>Historický kontext účetnictví</a:t>
            </a:r>
          </a:p>
        </p:txBody>
      </p:sp>
    </p:spTree>
    <p:extLst>
      <p:ext uri="{BB962C8B-B14F-4D97-AF65-F5344CB8AC3E}">
        <p14:creationId xmlns:p14="http://schemas.microsoft.com/office/powerpoint/2010/main" val="4250204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3A23EF-F452-AAB7-8801-C8197B1C5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 pro rozhodování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9E1821-DE89-2949-1811-3312B3C6F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Orientace na: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Analýzu minulosti – kauzalita, odpovědnost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Predikci budoucnosti – pravděpodobnost, variantnost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r>
              <a:rPr lang="cs-CZ" b="1" dirty="0"/>
              <a:t>Odhady, projekce, predikce,…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483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9612B-CFF1-A195-5CF0-1E87257A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účetních informací a jejich rozhodovací úlohy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060F1F-2173-F57E-669A-25B348CA3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Vlastník</a:t>
            </a:r>
          </a:p>
          <a:p>
            <a:r>
              <a:rPr lang="cs-CZ" b="1" dirty="0" err="1"/>
              <a:t>Shareholder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----------------------------------------------------------------</a:t>
            </a:r>
          </a:p>
          <a:p>
            <a:endParaRPr lang="cs-CZ" dirty="0"/>
          </a:p>
          <a:p>
            <a:r>
              <a:rPr lang="cs-CZ" dirty="0"/>
              <a:t>Manažer</a:t>
            </a:r>
          </a:p>
          <a:p>
            <a:r>
              <a:rPr lang="cs-CZ" dirty="0"/>
              <a:t>Stát</a:t>
            </a:r>
          </a:p>
          <a:p>
            <a:r>
              <a:rPr lang="cs-CZ" dirty="0"/>
              <a:t>Partner</a:t>
            </a:r>
          </a:p>
          <a:p>
            <a:r>
              <a:rPr lang="cs-CZ" dirty="0"/>
              <a:t>Zaměstnanec</a:t>
            </a:r>
          </a:p>
          <a:p>
            <a:r>
              <a:rPr lang="cs-CZ" dirty="0"/>
              <a:t>…</a:t>
            </a:r>
          </a:p>
          <a:p>
            <a:r>
              <a:rPr lang="cs-CZ" b="1" dirty="0"/>
              <a:t>Stakeholder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195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322B1-141A-27AB-7BEF-0FFE7E0C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312D8F-9556-032A-4DF3-B5E91FCF5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Poskytovatel kapitálu / investor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Současný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Potenciální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r>
              <a:rPr lang="cs-CZ" b="1" dirty="0"/>
              <a:t>Pozice investora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Snaha získat zhodnocení kapitálu (investorský </a:t>
            </a:r>
            <a:r>
              <a:rPr lang="cs-CZ" dirty="0" err="1"/>
              <a:t>trojúhleník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Snaha kontrolovat účetní jednotku – expanze, akvizice, …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r>
              <a:rPr lang="cs-CZ" b="1" dirty="0"/>
              <a:t>„Kde je výkonnost?“ - Performance </a:t>
            </a:r>
            <a:r>
              <a:rPr lang="cs-CZ" b="1" dirty="0" err="1"/>
              <a:t>measurement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829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E316C-3C7F-B7B8-F929-C2AEEA69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A507D-ECA4-136B-2AE5-59FBF7AA4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/>
              <a:t>Správce, hospodář, agent</a:t>
            </a:r>
          </a:p>
          <a:p>
            <a:endParaRPr lang="cs-CZ" sz="2400" b="1" dirty="0"/>
          </a:p>
          <a:p>
            <a:r>
              <a:rPr lang="cs-CZ" sz="2400" b="1" dirty="0"/>
              <a:t>Svěřený podnik / účetní jednotka</a:t>
            </a:r>
          </a:p>
          <a:p>
            <a:endParaRPr lang="cs-CZ" sz="2400" b="1" dirty="0"/>
          </a:p>
          <a:p>
            <a:r>
              <a:rPr lang="cs-CZ" sz="2400" b="1" dirty="0"/>
              <a:t>Najímaný / placený vlastníkem</a:t>
            </a:r>
          </a:p>
          <a:p>
            <a:endParaRPr lang="cs-CZ" sz="2400" b="1" dirty="0"/>
          </a:p>
          <a:p>
            <a:r>
              <a:rPr lang="cs-CZ" sz="2400" b="1" dirty="0"/>
              <a:t>Odlišné zájmy od vlastníka – konflikt (prospěch manažera ≠ prospěch vlastníka)</a:t>
            </a:r>
          </a:p>
          <a:p>
            <a:endParaRPr lang="cs-CZ" sz="2400" b="1" dirty="0"/>
          </a:p>
          <a:p>
            <a:r>
              <a:rPr lang="cs-CZ" sz="2400" b="1" dirty="0"/>
              <a:t>„Jak zajistit výkonnost?“ – Performance management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27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7B92C-F2C2-AA93-002D-551CC8C67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CF1A5-7C72-7E2D-6298-991CF06AF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Výběrčí daně:</a:t>
            </a:r>
          </a:p>
          <a:p>
            <a:endParaRPr lang="cs-CZ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Vymezení daňově uznatelných položek ≠ výsledkové položky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Rozhodovací úloha ≠ měření či řízení výkonnosti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Optimem je samostatný nástroj (daňové účetnictví)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Vztah FU a DU (dva samostatné systémy, jeden integrovaný)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770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9C9A8-3E17-1E41-3F70-00C6A2536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2DBE36-4E26-BEE5-A11F-D18A61286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Statistická šetření</a:t>
            </a:r>
          </a:p>
          <a:p>
            <a:r>
              <a:rPr lang="cs-CZ" sz="2400" b="1" dirty="0"/>
              <a:t>Dotační programy</a:t>
            </a:r>
          </a:p>
          <a:p>
            <a:r>
              <a:rPr lang="cs-CZ" sz="2400" b="1" dirty="0"/>
              <a:t>Realizace hospodářské politiky</a:t>
            </a:r>
          </a:p>
          <a:p>
            <a:r>
              <a:rPr lang="cs-CZ" sz="2400" b="1" dirty="0"/>
              <a:t>Sociální programy</a:t>
            </a:r>
          </a:p>
          <a:p>
            <a:r>
              <a:rPr lang="cs-CZ" sz="2400" b="1" dirty="0"/>
              <a:t>Prevence kriminality</a:t>
            </a:r>
          </a:p>
          <a:p>
            <a:r>
              <a:rPr lang="cs-CZ" sz="2400" b="1" dirty="0"/>
              <a:t>Životní prostředí </a:t>
            </a:r>
          </a:p>
          <a:p>
            <a:r>
              <a:rPr lang="cs-CZ" sz="2400" b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57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41EBCA-7A62-A517-A7A0-401F26A47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Partner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7D9DD-3264-5696-5F3A-494B38970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Dodavatel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Chce mít klienta (dnes i zítra)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Chce dostat zaplaceno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r>
              <a:rPr lang="cs-CZ" sz="2400" b="1" dirty="0"/>
              <a:t>Odběratel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Spoléhá na schopnost účetní jednotky plnit smlouvu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Chce dodavatele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527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BA2D6-24EE-A659-140D-992A3A8B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Zaměstnanec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5A4F4-9005-A2DE-C6FE-C740639EB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Investoval lidský kapitál</a:t>
            </a:r>
          </a:p>
          <a:p>
            <a:endParaRPr lang="cs-CZ" sz="2400" b="1" dirty="0"/>
          </a:p>
          <a:p>
            <a:r>
              <a:rPr lang="cs-CZ" sz="2400" b="1" dirty="0"/>
              <a:t>Chce práci (a mzdu)</a:t>
            </a:r>
          </a:p>
          <a:p>
            <a:endParaRPr lang="cs-CZ" sz="2400" b="1" dirty="0"/>
          </a:p>
          <a:p>
            <a:r>
              <a:rPr lang="cs-CZ" sz="2400" b="1" dirty="0"/>
              <a:t>Chce penzi (zejména zahraničí)</a:t>
            </a:r>
          </a:p>
          <a:p>
            <a:endParaRPr lang="cs-CZ" sz="2400" b="1" dirty="0"/>
          </a:p>
          <a:p>
            <a:r>
              <a:rPr lang="cs-CZ" sz="2400" b="1" dirty="0"/>
              <a:t>Chce minimalizovat riziko (pojištění,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1772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8761A-2B76-A882-A84A-86F465E7A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5B5DDA0-92E3-0DC6-16C7-20B3BF7562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750" y="3499216"/>
            <a:ext cx="8064500" cy="734280"/>
          </a:xfrm>
        </p:spPr>
      </p:pic>
    </p:spTree>
    <p:extLst>
      <p:ext uri="{BB962C8B-B14F-4D97-AF65-F5344CB8AC3E}">
        <p14:creationId xmlns:p14="http://schemas.microsoft.com/office/powerpoint/2010/main" val="24083247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00D54-6640-BD0D-1D45-F57064364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Písemný přehled pro vlastníka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9BEE98-E974-3D59-28A2-2D85A9AE1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Vazba na informační potřeby</a:t>
            </a:r>
          </a:p>
          <a:p>
            <a:endParaRPr lang="cs-CZ" dirty="0"/>
          </a:p>
          <a:p>
            <a:r>
              <a:rPr lang="cs-CZ" dirty="0"/>
              <a:t>Systém pro vykázání informací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Standardizovaný – účetní závěrka (viz samostatná přednáška)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Nestandardizovaný – přehledy, reporty, analýzy …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/>
              <a:t>Měření výkonnosti</a:t>
            </a:r>
          </a:p>
          <a:p>
            <a:endParaRPr lang="cs-CZ" dirty="0"/>
          </a:p>
          <a:p>
            <a:r>
              <a:rPr lang="cs-CZ" dirty="0"/>
              <a:t>Uchování podnikové podstaty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98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FCC2B-67BA-1090-2BD5-1722A9DC1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účetnictví a jeho uživatelé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BDD51-3863-1492-B299-EF327DE3D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Účetnictví slouží k zaznamenávání hospodářských jevů o podniku v peněžních jednotkách. </a:t>
            </a:r>
            <a:r>
              <a:rPr lang="cs-CZ" u="sng" dirty="0"/>
              <a:t>Hlavní funkcí účetnictví </a:t>
            </a:r>
            <a:r>
              <a:rPr lang="cs-CZ" dirty="0"/>
              <a:t>je </a:t>
            </a:r>
            <a:r>
              <a:rPr lang="cs-CZ" b="1" dirty="0"/>
              <a:t>podpora pro ekonomické rozhodování</a:t>
            </a:r>
            <a:r>
              <a:rPr lang="cs-CZ" dirty="0"/>
              <a:t>. Vedle této funkce, lze vymezit i další funkce účetnictví, mezi které patří:</a:t>
            </a:r>
          </a:p>
          <a:p>
            <a:r>
              <a:rPr lang="cs-CZ" dirty="0"/>
              <a:t>	opora paměti podnikatele,</a:t>
            </a:r>
          </a:p>
          <a:p>
            <a:r>
              <a:rPr lang="cs-CZ" dirty="0"/>
              <a:t>	důkazní prostředek ve sporech,</a:t>
            </a:r>
          </a:p>
          <a:p>
            <a:r>
              <a:rPr lang="cs-CZ" dirty="0"/>
              <a:t>	písemný přehled pro vlastníka,</a:t>
            </a:r>
          </a:p>
          <a:p>
            <a:r>
              <a:rPr lang="cs-CZ" dirty="0"/>
              <a:t>	podklad pro vyměření daní,</a:t>
            </a:r>
          </a:p>
          <a:p>
            <a:r>
              <a:rPr lang="cs-CZ" dirty="0"/>
              <a:t>	informace o podnikatelské zdatnosti vedení podniku.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309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AF232C-14E7-6CD4-FAEE-4E9B341D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kontext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E1156-F618-0A99-15B0-CE42946EB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starověké civilizace </a:t>
            </a:r>
            <a:r>
              <a:rPr lang="cs-CZ" dirty="0"/>
              <a:t>(Mezopotámie, Egypt) a jejich první formy zaznamenávání majetku.</a:t>
            </a:r>
          </a:p>
          <a:p>
            <a:r>
              <a:rPr lang="cs-CZ" b="1" u="sng" dirty="0"/>
              <a:t>Počátky účetnictví:</a:t>
            </a:r>
          </a:p>
          <a:p>
            <a:endParaRPr lang="cs-CZ" dirty="0"/>
          </a:p>
          <a:p>
            <a:r>
              <a:rPr lang="cs-CZ" dirty="0"/>
              <a:t>Účetnictví v Mezopotámii (okolo 3500 př. n. l.) – používání hliněných tabulek k zaznamenávání transakcí.</a:t>
            </a:r>
          </a:p>
          <a:p>
            <a:r>
              <a:rPr lang="cs-CZ" dirty="0"/>
              <a:t>Starověký Egypt – zaznamenávání majetku a výnosů při spravování zemědělských ploch.</a:t>
            </a:r>
          </a:p>
          <a:p>
            <a:r>
              <a:rPr lang="cs-CZ" dirty="0"/>
              <a:t>Antika – Římské impérium a důležitost účetnictví při řízení rozlehlého impéria (správa daní, veřejných financí).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72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9486E-73E8-3063-923F-E1686664C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kontext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DA1C0-3156-29CC-0251-F1AA5EE35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Účetnictví ve </a:t>
            </a:r>
            <a:r>
              <a:rPr lang="cs-CZ" dirty="0">
                <a:highlight>
                  <a:srgbClr val="FFFF00"/>
                </a:highlight>
              </a:rPr>
              <a:t>středověku:</a:t>
            </a:r>
          </a:p>
          <a:p>
            <a:endParaRPr lang="cs-CZ" dirty="0"/>
          </a:p>
          <a:p>
            <a:r>
              <a:rPr lang="cs-CZ" dirty="0"/>
              <a:t>Vývoj obchodního účetnictví v Itálii (Florencie, Benátky) během 14. a 15. století.</a:t>
            </a:r>
          </a:p>
          <a:p>
            <a:endParaRPr lang="cs-CZ" dirty="0"/>
          </a:p>
          <a:p>
            <a:r>
              <a:rPr lang="cs-CZ" dirty="0"/>
              <a:t>Luca </a:t>
            </a:r>
            <a:r>
              <a:rPr lang="cs-CZ" dirty="0" err="1"/>
              <a:t>Pacioli</a:t>
            </a:r>
            <a:r>
              <a:rPr lang="cs-CZ" dirty="0"/>
              <a:t> (1494) a jeho kniha "</a:t>
            </a:r>
            <a:r>
              <a:rPr lang="cs-CZ" dirty="0" err="1"/>
              <a:t>Summa</a:t>
            </a:r>
            <a:r>
              <a:rPr lang="cs-CZ" dirty="0"/>
              <a:t> de </a:t>
            </a:r>
            <a:r>
              <a:rPr lang="cs-CZ" dirty="0" err="1"/>
              <a:t>Arithmetica</a:t>
            </a:r>
            <a:r>
              <a:rPr lang="cs-CZ" dirty="0"/>
              <a:t>" – zrod podvojného účetnictví.</a:t>
            </a:r>
          </a:p>
          <a:p>
            <a:endParaRPr lang="cs-CZ" dirty="0"/>
          </a:p>
          <a:p>
            <a:r>
              <a:rPr lang="cs-CZ" dirty="0"/>
              <a:t>Vliv renesančního myšlení na rozvoj účetních metod a standardů.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5337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5AEC6-D0C9-25E3-CF59-88159E757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kontext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C26B4-39AF-E6D2-B9B9-3E19D7A79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ighlight>
                  <a:srgbClr val="FFFF00"/>
                </a:highlight>
              </a:rPr>
              <a:t>Průmyslová revoluce </a:t>
            </a:r>
            <a:r>
              <a:rPr lang="cs-CZ" dirty="0"/>
              <a:t>a účetnictví:</a:t>
            </a:r>
          </a:p>
          <a:p>
            <a:endParaRPr lang="cs-CZ" dirty="0"/>
          </a:p>
          <a:p>
            <a:r>
              <a:rPr lang="cs-CZ" dirty="0"/>
              <a:t>Vznik moderního účetnictví v 19. století s nástupem průmyslové revoluce.</a:t>
            </a:r>
          </a:p>
          <a:p>
            <a:endParaRPr lang="cs-CZ" dirty="0"/>
          </a:p>
          <a:p>
            <a:r>
              <a:rPr lang="cs-CZ" dirty="0"/>
              <a:t>Potřeba sledovat kapitálové investice, zisky a ztráty pro velké podniky.</a:t>
            </a:r>
          </a:p>
          <a:p>
            <a:endParaRPr lang="cs-CZ" dirty="0"/>
          </a:p>
          <a:p>
            <a:r>
              <a:rPr lang="cs-CZ" dirty="0"/>
              <a:t>Vznik účetních profesí a regulací.</a:t>
            </a:r>
          </a:p>
          <a:p>
            <a:endParaRPr lang="cs-CZ" dirty="0"/>
          </a:p>
          <a:p>
            <a:r>
              <a:rPr lang="cs-CZ" dirty="0"/>
              <a:t>Rozvoj auditu jako nástroje kontroly finančních výkazů.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92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116E8-290C-459A-BAB3-275CD468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kontext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FF7826-14A6-0B39-3931-068E301D0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ighlight>
                  <a:srgbClr val="FFFF00"/>
                </a:highlight>
              </a:rPr>
              <a:t>20. a 21. století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Globalizace a harmonizace účetních standardů (</a:t>
            </a:r>
            <a:r>
              <a:rPr lang="cs-CZ" b="1" dirty="0"/>
              <a:t>IFRS</a:t>
            </a:r>
            <a:r>
              <a:rPr lang="cs-CZ" dirty="0"/>
              <a:t>=International </a:t>
            </a:r>
            <a:r>
              <a:rPr lang="cs-CZ" dirty="0" err="1"/>
              <a:t>Financial</a:t>
            </a:r>
            <a:r>
              <a:rPr lang="cs-CZ" dirty="0"/>
              <a:t> Reporting </a:t>
            </a:r>
            <a:r>
              <a:rPr lang="cs-CZ" dirty="0" err="1"/>
              <a:t>Standards</a:t>
            </a:r>
            <a:r>
              <a:rPr lang="cs-CZ" dirty="0"/>
              <a:t>, </a:t>
            </a:r>
            <a:r>
              <a:rPr lang="cs-CZ" b="1" dirty="0"/>
              <a:t>GAAP</a:t>
            </a:r>
            <a:r>
              <a:rPr lang="cs-CZ" dirty="0"/>
              <a:t>=</a:t>
            </a:r>
            <a:r>
              <a:rPr lang="cs-CZ" dirty="0" err="1"/>
              <a:t>Generally</a:t>
            </a:r>
            <a:r>
              <a:rPr lang="cs-CZ" dirty="0"/>
              <a:t> </a:t>
            </a:r>
            <a:r>
              <a:rPr lang="cs-CZ" dirty="0" err="1"/>
              <a:t>Accepted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</a:t>
            </a:r>
            <a:r>
              <a:rPr lang="cs-CZ" dirty="0" err="1"/>
              <a:t>Principles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Vývoj účetních systémů a technologických nástrojů (ERP systémy, digitalizace účetnictví).</a:t>
            </a:r>
          </a:p>
          <a:p>
            <a:endParaRPr lang="cs-CZ" dirty="0"/>
          </a:p>
          <a:p>
            <a:r>
              <a:rPr lang="cs-CZ" dirty="0"/>
              <a:t>Moderní trendy v účetnictví: udržitelnost, etické účetnictví, finanční transparentnost.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04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0C1CE-031B-DC5D-C0DA-98E6D1DD6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A55DD-E552-C10E-1DAC-6DE34A833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Diskuse na příkladu fiktivní společnosti: Jak různé skupiny uživatelů analyzují účetní informace.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Rozbor výkazu zisku a ztráty, rozvahy a výkazu o peněžních tocích.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Jak by taková analýza mohla vypadat?</a:t>
            </a:r>
          </a:p>
        </p:txBody>
      </p:sp>
    </p:spTree>
    <p:extLst>
      <p:ext uri="{BB962C8B-B14F-4D97-AF65-F5344CB8AC3E}">
        <p14:creationId xmlns:p14="http://schemas.microsoft.com/office/powerpoint/2010/main" val="357605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7B4BC-5BD5-DEB3-644B-D08F35942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C90DC9-BD30-EE4C-05D8-E77C8903D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Ti, </a:t>
            </a:r>
            <a:r>
              <a:rPr lang="cs-CZ" u="sng" dirty="0"/>
              <a:t>co využívají informace získané z účetnictví</a:t>
            </a:r>
            <a:r>
              <a:rPr lang="cs-CZ" dirty="0"/>
              <a:t>, se označují </a:t>
            </a:r>
            <a:r>
              <a:rPr lang="cs-CZ" b="1" dirty="0"/>
              <a:t>za uživatele účetnictví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u="sng" dirty="0"/>
              <a:t>Hlavním uživatelem </a:t>
            </a:r>
            <a:r>
              <a:rPr lang="cs-CZ" dirty="0"/>
              <a:t>účetnictví je </a:t>
            </a:r>
            <a:r>
              <a:rPr lang="cs-CZ" b="1" dirty="0"/>
              <a:t>samotná účetní jednotka</a:t>
            </a:r>
            <a:r>
              <a:rPr lang="cs-CZ" dirty="0"/>
              <a:t>, která vede účetnictví. </a:t>
            </a:r>
          </a:p>
          <a:p>
            <a:endParaRPr lang="cs-CZ" dirty="0"/>
          </a:p>
          <a:p>
            <a:r>
              <a:rPr lang="cs-CZ" dirty="0"/>
              <a:t>Vedle toho spadá v úvahu také řada externích uživatelů jako např. banky, dodavatelé či odběratelé. </a:t>
            </a:r>
          </a:p>
        </p:txBody>
      </p:sp>
    </p:spTree>
    <p:extLst>
      <p:ext uri="{BB962C8B-B14F-4D97-AF65-F5344CB8AC3E}">
        <p14:creationId xmlns:p14="http://schemas.microsoft.com/office/powerpoint/2010/main" val="257793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3CA4F-ECCE-5B90-000F-CA674A45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vede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9BFD0B-A612-71A9-7BF5-DF431B7E0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360022"/>
          </a:xfrm>
        </p:spPr>
        <p:txBody>
          <a:bodyPr>
            <a:normAutofit/>
          </a:bodyPr>
          <a:lstStyle/>
          <a:p>
            <a:r>
              <a:rPr lang="cs-CZ" dirty="0"/>
              <a:t>Ten, kdo vede účetnictví je podle zákona o účetnictví považován za účetní jednotku. V rámci účet-</a:t>
            </a:r>
            <a:r>
              <a:rPr lang="cs-CZ" dirty="0" err="1"/>
              <a:t>nictví</a:t>
            </a:r>
            <a:r>
              <a:rPr lang="cs-CZ" dirty="0"/>
              <a:t> je zaznamenáván stav a pohyb majetku a závazků, stav a změny vlastního kapitálu, dále pak náklady, výnosy, příjmy a výdaje. </a:t>
            </a:r>
          </a:p>
          <a:p>
            <a:pPr marL="0" indent="0">
              <a:buNone/>
            </a:pPr>
            <a:r>
              <a:rPr lang="cs-CZ" u="sng" dirty="0"/>
              <a:t>Za účetní jednotky jsou považovány dle zákona o účetnictví např. :</a:t>
            </a:r>
          </a:p>
          <a:p>
            <a:r>
              <a:rPr lang="cs-CZ" dirty="0"/>
              <a:t>	</a:t>
            </a:r>
            <a:r>
              <a:rPr lang="cs-CZ" b="1" dirty="0"/>
              <a:t>právnické osoby</a:t>
            </a:r>
            <a:r>
              <a:rPr lang="cs-CZ" dirty="0"/>
              <a:t>,</a:t>
            </a:r>
          </a:p>
          <a:p>
            <a:r>
              <a:rPr lang="cs-CZ" dirty="0"/>
              <a:t>	</a:t>
            </a:r>
            <a:r>
              <a:rPr lang="cs-CZ" b="1" dirty="0"/>
              <a:t>fyzické osoby zapsané v obchodním rejstříku</a:t>
            </a:r>
            <a:r>
              <a:rPr lang="cs-CZ" dirty="0"/>
              <a:t>,</a:t>
            </a:r>
          </a:p>
          <a:p>
            <a:r>
              <a:rPr lang="cs-CZ" dirty="0"/>
              <a:t>	</a:t>
            </a:r>
            <a:r>
              <a:rPr lang="cs-CZ" b="1" dirty="0"/>
              <a:t>fyzické osoby</a:t>
            </a:r>
            <a:r>
              <a:rPr lang="cs-CZ" dirty="0"/>
              <a:t>, jejichž </a:t>
            </a:r>
            <a:r>
              <a:rPr lang="cs-CZ" b="1" dirty="0"/>
              <a:t>obrat</a:t>
            </a:r>
            <a:r>
              <a:rPr lang="cs-CZ" dirty="0"/>
              <a:t> za předchozí kalendářní </a:t>
            </a:r>
            <a:r>
              <a:rPr lang="cs-CZ" b="1" dirty="0"/>
              <a:t>rok převýšil 25 	000 000 Kč,</a:t>
            </a:r>
          </a:p>
          <a:p>
            <a:r>
              <a:rPr lang="cs-CZ" dirty="0"/>
              <a:t>	</a:t>
            </a:r>
            <a:r>
              <a:rPr lang="cs-CZ" b="1" dirty="0"/>
              <a:t>ostatní fyzické osoby</a:t>
            </a:r>
            <a:r>
              <a:rPr lang="cs-CZ" dirty="0"/>
              <a:t>, které se rozhodly vést účetnictví na základě 	svého dobrovolného rozhodnutí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85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6EDD8-BDCC-48E6-BAC7-7B6CA4A6F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vede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FC3CD-C681-B79B-BA9D-AE43739E7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Ten, kdo vede účetnictví, je považován za účetní jednotku. V současné době se rozlišují účetní jednotky podle velikosti na mikro účetní jednotky, malé účetní jednotky, střední účetní jednotky a velké účetní jednotky. Kritériem pro zařazení do příslušné kategorie je hodnota aktiv, obrat a počet zaměstnanců. </a:t>
            </a:r>
          </a:p>
          <a:p>
            <a:endParaRPr lang="cs-CZ" dirty="0"/>
          </a:p>
          <a:p>
            <a:r>
              <a:rPr lang="cs-CZ" dirty="0"/>
              <a:t>Kromě již zmíněného zákona o účetnictví je pro podnikatelské subjekty při vedení účetnictví důležitá také prováděcí vyhláška č. 500/2002 Sb., kterou se provádějí některá ustanovení zákona č. 563/1991 Sb., o účetnictví, ve znění pozdějších předpisů a České účetní standardy pro podnikatelské subjekty. </a:t>
            </a:r>
          </a:p>
        </p:txBody>
      </p:sp>
    </p:spTree>
    <p:extLst>
      <p:ext uri="{BB962C8B-B14F-4D97-AF65-F5344CB8AC3E}">
        <p14:creationId xmlns:p14="http://schemas.microsoft.com/office/powerpoint/2010/main" val="1033817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6A34A-477A-F580-6FDE-DCF5FAF9F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struktura zákona o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D4808-01EA-475E-F5D5-7BD4C2BAE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42725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	První část – obecná ustanovení </a:t>
            </a:r>
          </a:p>
          <a:p>
            <a:r>
              <a:rPr lang="cs-CZ" dirty="0"/>
              <a:t>	Druhá část – rozsah vedení účetnictví, účetní doklady, účetní zápisy 	a účetní knihy </a:t>
            </a:r>
          </a:p>
          <a:p>
            <a:r>
              <a:rPr lang="cs-CZ" dirty="0"/>
              <a:t>	Třetí část – účetní závěrka</a:t>
            </a:r>
          </a:p>
          <a:p>
            <a:r>
              <a:rPr lang="cs-CZ" dirty="0"/>
              <a:t>	Čtvrtá část – způsoby oceňování</a:t>
            </a:r>
          </a:p>
          <a:p>
            <a:r>
              <a:rPr lang="cs-CZ" dirty="0"/>
              <a:t>	Pátá část – inventarizace majetku a závazků</a:t>
            </a:r>
          </a:p>
          <a:p>
            <a:r>
              <a:rPr lang="cs-CZ" dirty="0"/>
              <a:t>	Šestá část – úschova účetních záznamů</a:t>
            </a:r>
          </a:p>
          <a:p>
            <a:r>
              <a:rPr lang="cs-CZ" dirty="0"/>
              <a:t>	Sedmá část – zpráva o platbách orgánům správy</a:t>
            </a:r>
          </a:p>
          <a:p>
            <a:r>
              <a:rPr lang="cs-CZ" dirty="0"/>
              <a:t>	Osmá část – zpráva o udržitelnosti</a:t>
            </a:r>
          </a:p>
          <a:p>
            <a:r>
              <a:rPr lang="cs-CZ" dirty="0"/>
              <a:t>	Devátá část – zpráva o dani z příjmů</a:t>
            </a:r>
          </a:p>
          <a:p>
            <a:r>
              <a:rPr lang="cs-CZ" dirty="0"/>
              <a:t>	Desátá část – ustanovení společná, přechodná a závěrečná </a:t>
            </a:r>
          </a:p>
        </p:txBody>
      </p:sp>
    </p:spTree>
    <p:extLst>
      <p:ext uri="{BB962C8B-B14F-4D97-AF65-F5344CB8AC3E}">
        <p14:creationId xmlns:p14="http://schemas.microsoft.com/office/powerpoint/2010/main" val="2021419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A4BB9-F8CC-DC34-F0B6-54821FF6D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371533-4762-7B96-787C-85B17506A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b="1" dirty="0"/>
          </a:p>
          <a:p>
            <a:r>
              <a:rPr lang="cs-CZ" sz="2800" b="1" dirty="0"/>
              <a:t>Účetnictví je často považováno za "jazyk byznysu", jeho vývoj ovlivňuje </a:t>
            </a:r>
            <a:r>
              <a:rPr lang="cs-CZ" sz="2800" b="1" dirty="0">
                <a:highlight>
                  <a:srgbClr val="FFFF00"/>
                </a:highlight>
              </a:rPr>
              <a:t>SOUČASNÉ</a:t>
            </a:r>
            <a:r>
              <a:rPr lang="cs-CZ" sz="2800" b="1" dirty="0"/>
              <a:t> obchodní prostředí.</a:t>
            </a:r>
          </a:p>
        </p:txBody>
      </p:sp>
    </p:spTree>
    <p:extLst>
      <p:ext uri="{BB962C8B-B14F-4D97-AF65-F5344CB8AC3E}">
        <p14:creationId xmlns:p14="http://schemas.microsoft.com/office/powerpoint/2010/main" val="2251154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D4CE46-85F5-ADB1-CEF5-8CC697AE6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uživatelů účetních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92CF3E-CD5F-5B82-953A-B5E41F7A3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ighlight>
                  <a:srgbClr val="FFFF00"/>
                </a:highlight>
              </a:rPr>
              <a:t>Interní a externí uživatelé</a:t>
            </a:r>
          </a:p>
          <a:p>
            <a:endParaRPr lang="cs-CZ" b="1" dirty="0">
              <a:highlight>
                <a:srgbClr val="FFFF00"/>
              </a:highlight>
            </a:endParaRPr>
          </a:p>
          <a:p>
            <a:r>
              <a:rPr lang="cs-CZ" b="1" u="sng" dirty="0"/>
              <a:t>Interní uživatelé: </a:t>
            </a:r>
            <a:r>
              <a:rPr lang="cs-CZ" dirty="0"/>
              <a:t>Management, zaměstnanci, vlastníci.</a:t>
            </a:r>
          </a:p>
          <a:p>
            <a:endParaRPr lang="cs-CZ" dirty="0"/>
          </a:p>
          <a:p>
            <a:r>
              <a:rPr lang="cs-CZ" b="1" u="sng" dirty="0"/>
              <a:t>Externí uživatelé: </a:t>
            </a:r>
            <a:r>
              <a:rPr lang="cs-CZ" dirty="0"/>
              <a:t>Investoři, věřitelé, vláda, zákazníci, dodavatelé, široká veřejnost.</a:t>
            </a:r>
          </a:p>
          <a:p>
            <a:endParaRPr lang="cs-CZ" dirty="0"/>
          </a:p>
          <a:p>
            <a:r>
              <a:rPr lang="cs-CZ" dirty="0"/>
              <a:t>Každá skupina uživatelů má specifické potřeby a očekávání od účetních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740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Týden 1_ Finanční účetnictví 1</Template>
  <TotalTime>90</TotalTime>
  <Words>1571</Words>
  <Application>Microsoft Office PowerPoint</Application>
  <PresentationFormat>Předvádění na obrazovce (4:3)</PresentationFormat>
  <Paragraphs>242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Motiv Office</vt:lpstr>
      <vt:lpstr>Finanční účetnictví 1     prezantace 1 </vt:lpstr>
      <vt:lpstr>Téma 1</vt:lpstr>
      <vt:lpstr>Význam účetnictví a jeho uživatelé</vt:lpstr>
      <vt:lpstr>Uživatelé účetnictví</vt:lpstr>
      <vt:lpstr>Kdo vede účetnictví</vt:lpstr>
      <vt:lpstr>Kdo vede účetnictví</vt:lpstr>
      <vt:lpstr>Současná struktura zákona o účetnictví</vt:lpstr>
      <vt:lpstr>Účetnictví</vt:lpstr>
      <vt:lpstr>Typy uživatelů účetních informací</vt:lpstr>
      <vt:lpstr>Role účetních informací v rozhodovacím procesu</vt:lpstr>
      <vt:lpstr>Rozhodovací úlohy na základě účetních informací</vt:lpstr>
      <vt:lpstr>Funkce účetnictví</vt:lpstr>
      <vt:lpstr>Opora paměti podnikatele</vt:lpstr>
      <vt:lpstr>Důkazní prostředek ve sporech</vt:lpstr>
      <vt:lpstr>Historie – Al Capone</vt:lpstr>
      <vt:lpstr>Blízká historie – Enron</vt:lpstr>
      <vt:lpstr>Pojetí podnikové podstaty</vt:lpstr>
      <vt:lpstr>Podklad pro vyměření daní</vt:lpstr>
      <vt:lpstr>Informace o podnikatelské zdatnosti vedení podniku</vt:lpstr>
      <vt:lpstr>Podklad pro rozhodování</vt:lpstr>
      <vt:lpstr>Uživatelé účetních informací a jejich rozhodovací úlohy</vt:lpstr>
      <vt:lpstr>Vlastník</vt:lpstr>
      <vt:lpstr>Manažer</vt:lpstr>
      <vt:lpstr>Stát I</vt:lpstr>
      <vt:lpstr>Stát II</vt:lpstr>
      <vt:lpstr>Partner</vt:lpstr>
      <vt:lpstr>Zaměstnanec</vt:lpstr>
      <vt:lpstr>Účetnictví</vt:lpstr>
      <vt:lpstr>Písemný přehled pro vlastníka</vt:lpstr>
      <vt:lpstr>Historický kontext</vt:lpstr>
      <vt:lpstr>Historický kontext</vt:lpstr>
      <vt:lpstr>Historický kontext</vt:lpstr>
      <vt:lpstr>Historický kontext</vt:lpstr>
      <vt:lpstr>PRAKTICKÝ PŘÍKLAD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prezantace 1 </dc:title>
  <dc:creator>Závadská Miroslava</dc:creator>
  <cp:lastModifiedBy>Závadská Miroslava</cp:lastModifiedBy>
  <cp:revision>21</cp:revision>
  <cp:lastPrinted>2024-09-17T10:40:13Z</cp:lastPrinted>
  <dcterms:created xsi:type="dcterms:W3CDTF">2024-09-17T07:29:45Z</dcterms:created>
  <dcterms:modified xsi:type="dcterms:W3CDTF">2024-09-17T10:40:30Z</dcterms:modified>
</cp:coreProperties>
</file>