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337" r:id="rId3"/>
    <p:sldId id="298" r:id="rId4"/>
    <p:sldId id="302" r:id="rId5"/>
    <p:sldId id="299" r:id="rId6"/>
    <p:sldId id="300" r:id="rId7"/>
    <p:sldId id="301" r:id="rId8"/>
    <p:sldId id="303" r:id="rId9"/>
    <p:sldId id="304" r:id="rId10"/>
    <p:sldId id="305" r:id="rId11"/>
    <p:sldId id="306" r:id="rId12"/>
    <p:sldId id="307" r:id="rId13"/>
    <p:sldId id="308" r:id="rId14"/>
    <p:sldId id="309" r:id="rId15"/>
    <p:sldId id="310" r:id="rId16"/>
    <p:sldId id="311" r:id="rId17"/>
    <p:sldId id="312" r:id="rId18"/>
    <p:sldId id="313" r:id="rId19"/>
    <p:sldId id="314" r:id="rId20"/>
    <p:sldId id="315" r:id="rId21"/>
    <p:sldId id="316" r:id="rId22"/>
    <p:sldId id="321" r:id="rId23"/>
    <p:sldId id="322" r:id="rId24"/>
    <p:sldId id="323" r:id="rId25"/>
    <p:sldId id="324" r:id="rId26"/>
    <p:sldId id="325" r:id="rId27"/>
    <p:sldId id="326" r:id="rId28"/>
    <p:sldId id="327" r:id="rId29"/>
    <p:sldId id="328" r:id="rId30"/>
    <p:sldId id="329" r:id="rId31"/>
    <p:sldId id="330" r:id="rId32"/>
    <p:sldId id="317" r:id="rId33"/>
    <p:sldId id="331" r:id="rId34"/>
    <p:sldId id="332" r:id="rId35"/>
    <p:sldId id="333" r:id="rId36"/>
    <p:sldId id="334" r:id="rId37"/>
    <p:sldId id="336" r:id="rId38"/>
    <p:sldId id="318" r:id="rId39"/>
    <p:sldId id="319" r:id="rId40"/>
    <p:sldId id="320" r:id="rId4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1F28"/>
    <a:srgbClr val="3131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showGuides="1">
      <p:cViewPr varScale="1">
        <p:scale>
          <a:sx n="130" d="100"/>
          <a:sy n="130" d="100"/>
        </p:scale>
        <p:origin x="936" y="12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2" name="Obdélník 11"/>
          <p:cNvSpPr/>
          <p:nvPr userDrawn="1"/>
        </p:nvSpPr>
        <p:spPr>
          <a:xfrm>
            <a:off x="4371278" y="6138250"/>
            <a:ext cx="4776297" cy="6337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pic>
        <p:nvPicPr>
          <p:cNvPr id="7" name="Obrázek 6"/>
          <p:cNvPicPr>
            <a:picLocks noChangeAspect="1"/>
          </p:cNvPicPr>
          <p:nvPr userDrawn="1"/>
        </p:nvPicPr>
        <p:blipFill rotWithShape="1">
          <a:blip r:embed="rId2" cstate="print">
            <a:extLst>
              <a:ext uri="{28A0092B-C50C-407E-A947-70E740481C1C}">
                <a14:useLocalDpi xmlns:a14="http://schemas.microsoft.com/office/drawing/2010/main" val="0"/>
              </a:ext>
            </a:extLst>
          </a:blip>
          <a:srcRect r="23216" b="5584"/>
          <a:stretch/>
        </p:blipFill>
        <p:spPr>
          <a:xfrm>
            <a:off x="5187843" y="1423285"/>
            <a:ext cx="3964866" cy="5447778"/>
          </a:xfrm>
          <a:prstGeom prst="rect">
            <a:avLst/>
          </a:prstGeom>
        </p:spPr>
      </p:pic>
      <p:sp>
        <p:nvSpPr>
          <p:cNvPr id="2" name="Nadpis 1"/>
          <p:cNvSpPr>
            <a:spLocks noGrp="1"/>
          </p:cNvSpPr>
          <p:nvPr>
            <p:ph type="ctrTitle"/>
          </p:nvPr>
        </p:nvSpPr>
        <p:spPr>
          <a:xfrm>
            <a:off x="628650" y="2362672"/>
            <a:ext cx="7886700" cy="2387600"/>
          </a:xfrm>
        </p:spPr>
        <p:txBody>
          <a:bodyPr anchor="b">
            <a:normAutofit/>
          </a:bodyPr>
          <a:lstStyle>
            <a:lvl1pPr algn="l">
              <a:defRPr sz="6000" b="0" cap="all" baseline="0">
                <a:solidFill>
                  <a:srgbClr val="CF1F28"/>
                </a:solidFill>
                <a:latin typeface="+mn-lt"/>
              </a:defRPr>
            </a:lvl1pPr>
          </a:lstStyle>
          <a:p>
            <a:r>
              <a:rPr lang="cs-CZ"/>
              <a:t>Kliknutím lze upravit styl.</a:t>
            </a:r>
            <a:endParaRPr lang="cs-CZ" dirty="0"/>
          </a:p>
        </p:txBody>
      </p:sp>
      <p:sp>
        <p:nvSpPr>
          <p:cNvPr id="3"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můžete upravit styl předlohy.</a:t>
            </a:r>
            <a:endParaRPr lang="cs-CZ" dirty="0"/>
          </a:p>
        </p:txBody>
      </p:sp>
      <p:pic>
        <p:nvPicPr>
          <p:cNvPr id="4" name="Obrázek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303557" y="6267816"/>
            <a:ext cx="4571343" cy="230400"/>
          </a:xfrm>
          <a:prstGeom prst="rect">
            <a:avLst/>
          </a:prstGeom>
        </p:spPr>
      </p:pic>
    </p:spTree>
    <p:extLst>
      <p:ext uri="{BB962C8B-B14F-4D97-AF65-F5344CB8AC3E}">
        <p14:creationId xmlns:p14="http://schemas.microsoft.com/office/powerpoint/2010/main" val="385936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180721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6"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2" y="365125"/>
            <a:ext cx="5800725"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054251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atin typeface="+mn-lt"/>
              </a:defRPr>
            </a:lvl1pPr>
          </a:lstStyle>
          <a:p>
            <a:r>
              <a:rPr lang="cs-CZ"/>
              <a:t>Kliknutím lze upravit styl.</a:t>
            </a:r>
            <a:endParaRPr lang="cs-CZ" dirty="0"/>
          </a:p>
        </p:txBody>
      </p:sp>
      <p:sp>
        <p:nvSpPr>
          <p:cNvPr id="3" name="Zástupný symbol pro obsah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094712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áhlaví části">
    <p:spTree>
      <p:nvGrpSpPr>
        <p:cNvPr id="1" name=""/>
        <p:cNvGrpSpPr/>
        <p:nvPr/>
      </p:nvGrpSpPr>
      <p:grpSpPr>
        <a:xfrm>
          <a:off x="0" y="0"/>
          <a:ext cx="0" cy="0"/>
          <a:chOff x="0" y="0"/>
          <a:chExt cx="0" cy="0"/>
        </a:xfrm>
      </p:grpSpPr>
      <p:sp>
        <p:nvSpPr>
          <p:cNvPr id="7" name="Nadpis 1"/>
          <p:cNvSpPr>
            <a:spLocks noGrp="1"/>
          </p:cNvSpPr>
          <p:nvPr>
            <p:ph type="ctrTitle"/>
          </p:nvPr>
        </p:nvSpPr>
        <p:spPr>
          <a:xfrm>
            <a:off x="628650" y="2362672"/>
            <a:ext cx="7886700" cy="2387600"/>
          </a:xfrm>
        </p:spPr>
        <p:txBody>
          <a:bodyPr anchor="b">
            <a:normAutofit/>
          </a:bodyPr>
          <a:lstStyle>
            <a:lvl1pPr algn="l">
              <a:defRPr sz="4125" b="0" cap="all" baseline="0">
                <a:solidFill>
                  <a:srgbClr val="CF1F28"/>
                </a:solidFill>
                <a:latin typeface="+mn-lt"/>
              </a:defRPr>
            </a:lvl1pPr>
          </a:lstStyle>
          <a:p>
            <a:r>
              <a:rPr lang="cs-CZ"/>
              <a:t>Kliknutím lze upravit styl.</a:t>
            </a:r>
            <a:endParaRPr lang="cs-CZ" dirty="0"/>
          </a:p>
        </p:txBody>
      </p:sp>
      <p:sp>
        <p:nvSpPr>
          <p:cNvPr id="8"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můžete upravit styl předlohy.</a:t>
            </a:r>
            <a:endParaRPr lang="cs-CZ" dirty="0"/>
          </a:p>
        </p:txBody>
      </p:sp>
    </p:spTree>
    <p:extLst>
      <p:ext uri="{BB962C8B-B14F-4D97-AF65-F5344CB8AC3E}">
        <p14:creationId xmlns:p14="http://schemas.microsoft.com/office/powerpoint/2010/main" val="1202308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862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29150" y="1825625"/>
            <a:ext cx="38862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632573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29841" y="365129"/>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29842" y="1681163"/>
            <a:ext cx="3868340"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Po kliknutí můžete upravovat styly textu v předloze.</a:t>
            </a:r>
          </a:p>
        </p:txBody>
      </p:sp>
      <p:sp>
        <p:nvSpPr>
          <p:cNvPr id="4" name="Zástupný symbol pro obsah 3"/>
          <p:cNvSpPr>
            <a:spLocks noGrp="1"/>
          </p:cNvSpPr>
          <p:nvPr>
            <p:ph sz="half" idx="2"/>
          </p:nvPr>
        </p:nvSpPr>
        <p:spPr>
          <a:xfrm>
            <a:off x="629842" y="2505075"/>
            <a:ext cx="3868340"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2" y="1681163"/>
            <a:ext cx="3887391"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Po kliknutí můžete upravovat styly textu v předloze.</a:t>
            </a:r>
          </a:p>
        </p:txBody>
      </p:sp>
      <p:sp>
        <p:nvSpPr>
          <p:cNvPr id="6" name="Zástupný symbol pro obsah 5"/>
          <p:cNvSpPr>
            <a:spLocks noGrp="1"/>
          </p:cNvSpPr>
          <p:nvPr>
            <p:ph sz="quarter" idx="4"/>
          </p:nvPr>
        </p:nvSpPr>
        <p:spPr>
          <a:xfrm>
            <a:off x="4629152" y="2505075"/>
            <a:ext cx="3887391"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694159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Tree>
    <p:extLst>
      <p:ext uri="{BB962C8B-B14F-4D97-AF65-F5344CB8AC3E}">
        <p14:creationId xmlns:p14="http://schemas.microsoft.com/office/powerpoint/2010/main" val="518170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3792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sah 2"/>
          <p:cNvSpPr>
            <a:spLocks noGrp="1"/>
          </p:cNvSpPr>
          <p:nvPr>
            <p:ph idx="1"/>
          </p:nvPr>
        </p:nvSpPr>
        <p:spPr>
          <a:xfrm>
            <a:off x="3887391" y="987430"/>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Po kliknutí můžete upravovat styly textu v předloze.</a:t>
            </a:r>
          </a:p>
        </p:txBody>
      </p:sp>
    </p:spTree>
    <p:extLst>
      <p:ext uri="{BB962C8B-B14F-4D97-AF65-F5344CB8AC3E}">
        <p14:creationId xmlns:p14="http://schemas.microsoft.com/office/powerpoint/2010/main" val="638602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rázek 2"/>
          <p:cNvSpPr>
            <a:spLocks noGrp="1"/>
          </p:cNvSpPr>
          <p:nvPr>
            <p:ph type="pic" idx="1"/>
          </p:nvPr>
        </p:nvSpPr>
        <p:spPr>
          <a:xfrm>
            <a:off x="3887391" y="987430"/>
            <a:ext cx="4629150" cy="4873625"/>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cs-CZ"/>
              <a:t>Kliknutím na ikonu přidáte obrázek.</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Po kliknutí můžete upravovat styly textu v předloze.</a:t>
            </a:r>
          </a:p>
        </p:txBody>
      </p:sp>
    </p:spTree>
    <p:extLst>
      <p:ext uri="{BB962C8B-B14F-4D97-AF65-F5344CB8AC3E}">
        <p14:creationId xmlns:p14="http://schemas.microsoft.com/office/powerpoint/2010/main" val="1986417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Obrázek 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027919" y="6267815"/>
            <a:ext cx="3846981" cy="230400"/>
          </a:xfrm>
          <a:prstGeom prst="rect">
            <a:avLst/>
          </a:prstGeom>
        </p:spPr>
      </p:pic>
      <p:sp>
        <p:nvSpPr>
          <p:cNvPr id="2" name="Zástupný symbol pro nadpis 1"/>
          <p:cNvSpPr>
            <a:spLocks noGrp="1"/>
          </p:cNvSpPr>
          <p:nvPr>
            <p:ph type="title"/>
          </p:nvPr>
        </p:nvSpPr>
        <p:spPr>
          <a:xfrm>
            <a:off x="540000" y="365129"/>
            <a:ext cx="8064000" cy="1325563"/>
          </a:xfrm>
          <a:prstGeom prst="rect">
            <a:avLst/>
          </a:prstGeom>
        </p:spPr>
        <p:txBody>
          <a:bodyPr vert="horz" lIns="91440" tIns="45720" rIns="91440" bIns="45720" rtlCol="0" anchor="ctr">
            <a:noAutofit/>
          </a:bodyPr>
          <a:lstStyle/>
          <a:p>
            <a:r>
              <a:rPr lang="cs-CZ" dirty="0"/>
              <a:t>Kliknutím lze upravit styl.</a:t>
            </a:r>
          </a:p>
        </p:txBody>
      </p:sp>
      <p:sp>
        <p:nvSpPr>
          <p:cNvPr id="3" name="Zástupný symbol pro text 2"/>
          <p:cNvSpPr>
            <a:spLocks noGrp="1"/>
          </p:cNvSpPr>
          <p:nvPr>
            <p:ph type="body" idx="1"/>
          </p:nvPr>
        </p:nvSpPr>
        <p:spPr>
          <a:xfrm>
            <a:off x="540000" y="1825625"/>
            <a:ext cx="8064000" cy="4081204"/>
          </a:xfrm>
          <a:prstGeom prst="rect">
            <a:avLst/>
          </a:prstGeom>
        </p:spPr>
        <p:txBody>
          <a:bodyPr vert="horz" lIns="91440" tIns="45720" rIns="91440" bIns="45720" rtlCol="0">
            <a:norm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7" name="Obdélník 6"/>
          <p:cNvSpPr/>
          <p:nvPr userDrawn="1"/>
        </p:nvSpPr>
        <p:spPr>
          <a:xfrm>
            <a:off x="0" y="5"/>
            <a:ext cx="9144000" cy="123825"/>
          </a:xfrm>
          <a:prstGeom prst="rect">
            <a:avLst/>
          </a:prstGeom>
          <a:solidFill>
            <a:srgbClr val="CF1F2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cs-CZ" sz="1350"/>
          </a:p>
        </p:txBody>
      </p:sp>
    </p:spTree>
    <p:extLst>
      <p:ext uri="{BB962C8B-B14F-4D97-AF65-F5344CB8AC3E}">
        <p14:creationId xmlns:p14="http://schemas.microsoft.com/office/powerpoint/2010/main" val="2531905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783" rtl="0" eaLnBrk="1" latinLnBrk="0" hangingPunct="1">
        <a:lnSpc>
          <a:spcPct val="90000"/>
        </a:lnSpc>
        <a:spcBef>
          <a:spcPct val="0"/>
        </a:spcBef>
        <a:buNone/>
        <a:defRPr sz="4125" b="0" kern="1200" cap="none" baseline="0">
          <a:solidFill>
            <a:srgbClr val="CF1F28"/>
          </a:solidFill>
          <a:latin typeface="+mn-lt"/>
          <a:ea typeface="+mj-ea"/>
          <a:cs typeface="+mj-cs"/>
        </a:defRPr>
      </a:lvl1pPr>
    </p:titleStyle>
    <p:bodyStyle>
      <a:lvl1pPr marL="171446"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2100" kern="1200">
          <a:solidFill>
            <a:srgbClr val="313131"/>
          </a:solidFill>
          <a:latin typeface="+mj-lt"/>
          <a:ea typeface="+mn-ea"/>
          <a:cs typeface="+mn-cs"/>
        </a:defRPr>
      </a:lvl1pPr>
      <a:lvl2pPr marL="514337"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2pPr>
      <a:lvl3pPr marL="857228"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3pPr>
      <a:lvl4pPr marL="1200120"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4pPr>
      <a:lvl5pPr marL="1543012"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Finanční účetnictví 1</a:t>
            </a:r>
            <a:br>
              <a:rPr lang="cs-CZ" dirty="0"/>
            </a:br>
            <a:r>
              <a:rPr lang="cs-CZ" dirty="0"/>
              <a:t>				</a:t>
            </a:r>
            <a:r>
              <a:rPr lang="cs-CZ" sz="2800" dirty="0" err="1"/>
              <a:t>prezEntace</a:t>
            </a:r>
            <a:r>
              <a:rPr lang="cs-CZ" sz="2800" dirty="0"/>
              <a:t> 18 </a:t>
            </a:r>
          </a:p>
        </p:txBody>
      </p:sp>
      <p:sp>
        <p:nvSpPr>
          <p:cNvPr id="3" name="Podnadpis 2"/>
          <p:cNvSpPr>
            <a:spLocks noGrp="1"/>
          </p:cNvSpPr>
          <p:nvPr>
            <p:ph type="subTitle" idx="1"/>
          </p:nvPr>
        </p:nvSpPr>
        <p:spPr/>
        <p:txBody>
          <a:bodyPr/>
          <a:lstStyle/>
          <a:p>
            <a:endParaRPr lang="cs-CZ" dirty="0"/>
          </a:p>
          <a:p>
            <a:r>
              <a:rPr lang="cs-CZ" dirty="0"/>
              <a:t>			Dr. Miroslava Čechová Závadská, </a:t>
            </a:r>
            <a:r>
              <a:rPr lang="cs-CZ" dirty="0" err="1"/>
              <a:t>BSc</a:t>
            </a:r>
            <a:r>
              <a:rPr lang="cs-CZ" dirty="0"/>
              <a:t>. </a:t>
            </a:r>
            <a:r>
              <a:rPr lang="cs-CZ" dirty="0" err="1"/>
              <a:t>MSc</a:t>
            </a:r>
            <a:r>
              <a:rPr lang="cs-CZ" dirty="0"/>
              <a:t>.</a:t>
            </a:r>
          </a:p>
        </p:txBody>
      </p:sp>
    </p:spTree>
    <p:extLst>
      <p:ext uri="{BB962C8B-B14F-4D97-AF65-F5344CB8AC3E}">
        <p14:creationId xmlns:p14="http://schemas.microsoft.com/office/powerpoint/2010/main" val="2537606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B89B97-F7B8-B9EA-1199-6EA491976C21}"/>
              </a:ext>
            </a:extLst>
          </p:cNvPr>
          <p:cNvSpPr>
            <a:spLocks noGrp="1"/>
          </p:cNvSpPr>
          <p:nvPr>
            <p:ph type="title"/>
          </p:nvPr>
        </p:nvSpPr>
        <p:spPr/>
        <p:txBody>
          <a:bodyPr>
            <a:normAutofit/>
          </a:bodyPr>
          <a:lstStyle/>
          <a:p>
            <a:r>
              <a:rPr lang="cs-CZ" dirty="0"/>
              <a:t>Účetní- Hrdina</a:t>
            </a:r>
          </a:p>
        </p:txBody>
      </p:sp>
      <p:sp>
        <p:nvSpPr>
          <p:cNvPr id="3" name="Zástupný obsah 2">
            <a:extLst>
              <a:ext uri="{FF2B5EF4-FFF2-40B4-BE49-F238E27FC236}">
                <a16:creationId xmlns:a16="http://schemas.microsoft.com/office/drawing/2014/main" id="{0222D5FA-F1C4-991B-FBC8-F7939CE50626}"/>
              </a:ext>
            </a:extLst>
          </p:cNvPr>
          <p:cNvSpPr>
            <a:spLocks noGrp="1"/>
          </p:cNvSpPr>
          <p:nvPr>
            <p:ph idx="1"/>
          </p:nvPr>
        </p:nvSpPr>
        <p:spPr/>
        <p:txBody>
          <a:bodyPr/>
          <a:lstStyle/>
          <a:p>
            <a:pPr>
              <a:lnSpc>
                <a:spcPct val="100000"/>
              </a:lnSpc>
            </a:pPr>
            <a:r>
              <a:rPr lang="cs-CZ" sz="2800" b="1" dirty="0"/>
              <a:t>Účetní jako </a:t>
            </a:r>
            <a:r>
              <a:rPr lang="cs-CZ" sz="2800" b="1" dirty="0">
                <a:solidFill>
                  <a:srgbClr val="C00000"/>
                </a:solidFill>
              </a:rPr>
              <a:t>strážci zákona</a:t>
            </a:r>
          </a:p>
          <a:p>
            <a:pPr>
              <a:lnSpc>
                <a:spcPct val="100000"/>
              </a:lnSpc>
            </a:pPr>
            <a:endParaRPr lang="cs-CZ" sz="2800" b="1" dirty="0">
              <a:highlight>
                <a:srgbClr val="FFFF00"/>
              </a:highlight>
            </a:endParaRPr>
          </a:p>
          <a:p>
            <a:pPr>
              <a:lnSpc>
                <a:spcPct val="100000"/>
              </a:lnSpc>
            </a:pPr>
            <a:r>
              <a:rPr lang="cs-CZ" sz="2800" b="1" dirty="0"/>
              <a:t>Na druhé straně jsou účetní ti, kteří odhalují podvody, sledují legální a etické postupy a chrání firmy před krachem.</a:t>
            </a:r>
          </a:p>
          <a:p>
            <a:endParaRPr lang="cs-CZ" dirty="0"/>
          </a:p>
          <a:p>
            <a:endParaRPr lang="cs-CZ" dirty="0"/>
          </a:p>
        </p:txBody>
      </p:sp>
      <p:sp>
        <p:nvSpPr>
          <p:cNvPr id="5" name="Zástupný symbol pro číslo snímku 4">
            <a:extLst>
              <a:ext uri="{FF2B5EF4-FFF2-40B4-BE49-F238E27FC236}">
                <a16:creationId xmlns:a16="http://schemas.microsoft.com/office/drawing/2014/main" id="{667C4329-9DF8-2A5C-38EF-932FC1EF16F1}"/>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200" kern="1200">
                <a:solidFill>
                  <a:srgbClr val="0054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56C1FA-8DED-774F-A9BF-965BD70CC5BD}" type="slidenum">
              <a:rPr lang="cs-CZ" smtClean="0"/>
              <a:pPr/>
              <a:t>10</a:t>
            </a:fld>
            <a:endParaRPr lang="cs-CZ"/>
          </a:p>
        </p:txBody>
      </p:sp>
    </p:spTree>
    <p:extLst>
      <p:ext uri="{BB962C8B-B14F-4D97-AF65-F5344CB8AC3E}">
        <p14:creationId xmlns:p14="http://schemas.microsoft.com/office/powerpoint/2010/main" val="5268421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CCEA05-0C8F-D4CD-8CF7-9556C122E7BF}"/>
              </a:ext>
            </a:extLst>
          </p:cNvPr>
          <p:cNvSpPr>
            <a:spLocks noGrp="1"/>
          </p:cNvSpPr>
          <p:nvPr>
            <p:ph type="title"/>
          </p:nvPr>
        </p:nvSpPr>
        <p:spPr/>
        <p:txBody>
          <a:bodyPr>
            <a:normAutofit/>
          </a:bodyPr>
          <a:lstStyle/>
          <a:p>
            <a:r>
              <a:rPr lang="cs-CZ" dirty="0"/>
              <a:t>Účetní- Hrdina</a:t>
            </a:r>
          </a:p>
        </p:txBody>
      </p:sp>
      <p:sp>
        <p:nvSpPr>
          <p:cNvPr id="3" name="Zástupný obsah 2">
            <a:extLst>
              <a:ext uri="{FF2B5EF4-FFF2-40B4-BE49-F238E27FC236}">
                <a16:creationId xmlns:a16="http://schemas.microsoft.com/office/drawing/2014/main" id="{AC4FF5E1-3751-CE90-CB8B-DD17B3E74213}"/>
              </a:ext>
            </a:extLst>
          </p:cNvPr>
          <p:cNvSpPr>
            <a:spLocks noGrp="1"/>
          </p:cNvSpPr>
          <p:nvPr>
            <p:ph idx="1"/>
          </p:nvPr>
        </p:nvSpPr>
        <p:spPr/>
        <p:txBody>
          <a:bodyPr>
            <a:normAutofit/>
          </a:bodyPr>
          <a:lstStyle/>
          <a:p>
            <a:pPr marL="0" indent="0">
              <a:lnSpc>
                <a:spcPct val="100000"/>
              </a:lnSpc>
              <a:buNone/>
            </a:pPr>
            <a:r>
              <a:rPr lang="cs-CZ" sz="2800" b="1" u="sng" dirty="0"/>
              <a:t>Hrdinské příběhy:</a:t>
            </a:r>
          </a:p>
          <a:p>
            <a:pPr>
              <a:lnSpc>
                <a:spcPct val="100000"/>
              </a:lnSpc>
            </a:pPr>
            <a:endParaRPr lang="cs-CZ" sz="2800" dirty="0"/>
          </a:p>
          <a:p>
            <a:pPr>
              <a:lnSpc>
                <a:spcPct val="100000"/>
              </a:lnSpc>
            </a:pPr>
            <a:r>
              <a:rPr lang="cs-CZ" sz="2800" b="1" dirty="0">
                <a:solidFill>
                  <a:srgbClr val="C00000"/>
                </a:solidFill>
              </a:rPr>
              <a:t>Whistleblower účetní: </a:t>
            </a:r>
          </a:p>
          <a:p>
            <a:pPr marL="0" indent="0">
              <a:buNone/>
            </a:pPr>
            <a:r>
              <a:rPr lang="cs-CZ" sz="2800" b="1" dirty="0"/>
              <a:t>V několika případech účetní pomohli odhalit nelegální praktiky ve firmách tím, že poskytli důkazy o manipulaci s účetními výkazy.</a:t>
            </a:r>
          </a:p>
          <a:p>
            <a:endParaRPr lang="cs-CZ" dirty="0"/>
          </a:p>
          <a:p>
            <a:endParaRPr lang="cs-CZ" dirty="0"/>
          </a:p>
        </p:txBody>
      </p:sp>
      <p:sp>
        <p:nvSpPr>
          <p:cNvPr id="5" name="Zástupný symbol pro číslo snímku 4">
            <a:extLst>
              <a:ext uri="{FF2B5EF4-FFF2-40B4-BE49-F238E27FC236}">
                <a16:creationId xmlns:a16="http://schemas.microsoft.com/office/drawing/2014/main" id="{7FB47709-73F0-612C-E4A8-7CBC9F5EDD2F}"/>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200" kern="1200">
                <a:solidFill>
                  <a:srgbClr val="0054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56C1FA-8DED-774F-A9BF-965BD70CC5BD}" type="slidenum">
              <a:rPr lang="cs-CZ" smtClean="0"/>
              <a:pPr/>
              <a:t>11</a:t>
            </a:fld>
            <a:endParaRPr lang="cs-CZ"/>
          </a:p>
        </p:txBody>
      </p:sp>
    </p:spTree>
    <p:extLst>
      <p:ext uri="{BB962C8B-B14F-4D97-AF65-F5344CB8AC3E}">
        <p14:creationId xmlns:p14="http://schemas.microsoft.com/office/powerpoint/2010/main" val="16443199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866737-C72C-C8CD-9476-0304919D83C2}"/>
              </a:ext>
            </a:extLst>
          </p:cNvPr>
          <p:cNvSpPr>
            <a:spLocks noGrp="1"/>
          </p:cNvSpPr>
          <p:nvPr>
            <p:ph type="title"/>
          </p:nvPr>
        </p:nvSpPr>
        <p:spPr/>
        <p:txBody>
          <a:bodyPr>
            <a:normAutofit/>
          </a:bodyPr>
          <a:lstStyle/>
          <a:p>
            <a:r>
              <a:rPr lang="cs-CZ" dirty="0"/>
              <a:t>DISKUSE</a:t>
            </a:r>
          </a:p>
        </p:txBody>
      </p:sp>
      <p:sp>
        <p:nvSpPr>
          <p:cNvPr id="3" name="Zástupný obsah 2">
            <a:extLst>
              <a:ext uri="{FF2B5EF4-FFF2-40B4-BE49-F238E27FC236}">
                <a16:creationId xmlns:a16="http://schemas.microsoft.com/office/drawing/2014/main" id="{258F20A1-DB91-E36E-0DDD-AB7434439AD5}"/>
              </a:ext>
            </a:extLst>
          </p:cNvPr>
          <p:cNvSpPr>
            <a:spLocks noGrp="1"/>
          </p:cNvSpPr>
          <p:nvPr>
            <p:ph idx="1"/>
          </p:nvPr>
        </p:nvSpPr>
        <p:spPr/>
        <p:txBody>
          <a:bodyPr/>
          <a:lstStyle/>
          <a:p>
            <a:endParaRPr lang="cs-CZ" b="1" dirty="0"/>
          </a:p>
          <a:p>
            <a:r>
              <a:rPr lang="cs-CZ" sz="2800" b="1" dirty="0"/>
              <a:t>Proč je důležité, aby účetní byli etičtí?</a:t>
            </a:r>
          </a:p>
          <a:p>
            <a:endParaRPr lang="cs-CZ" sz="2800" b="1" dirty="0"/>
          </a:p>
          <a:p>
            <a:r>
              <a:rPr lang="cs-CZ" sz="2800" b="1" dirty="0"/>
              <a:t> Mohou být účetní jak padouchy, tak i hrdiny?</a:t>
            </a:r>
          </a:p>
          <a:p>
            <a:endParaRPr lang="cs-CZ" dirty="0"/>
          </a:p>
        </p:txBody>
      </p:sp>
      <p:sp>
        <p:nvSpPr>
          <p:cNvPr id="5" name="Zástupný symbol pro číslo snímku 4">
            <a:extLst>
              <a:ext uri="{FF2B5EF4-FFF2-40B4-BE49-F238E27FC236}">
                <a16:creationId xmlns:a16="http://schemas.microsoft.com/office/drawing/2014/main" id="{AB56BC98-1999-5893-9C23-3661A36A7399}"/>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200" kern="1200">
                <a:solidFill>
                  <a:srgbClr val="0054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56C1FA-8DED-774F-A9BF-965BD70CC5BD}" type="slidenum">
              <a:rPr lang="cs-CZ" smtClean="0"/>
              <a:pPr/>
              <a:t>12</a:t>
            </a:fld>
            <a:endParaRPr lang="cs-CZ"/>
          </a:p>
        </p:txBody>
      </p:sp>
    </p:spTree>
    <p:extLst>
      <p:ext uri="{BB962C8B-B14F-4D97-AF65-F5344CB8AC3E}">
        <p14:creationId xmlns:p14="http://schemas.microsoft.com/office/powerpoint/2010/main" val="19571297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E70A88-386A-2DC3-C7E2-C171E6C4E129}"/>
              </a:ext>
            </a:extLst>
          </p:cNvPr>
          <p:cNvSpPr>
            <a:spLocks noGrp="1"/>
          </p:cNvSpPr>
          <p:nvPr>
            <p:ph type="title"/>
          </p:nvPr>
        </p:nvSpPr>
        <p:spPr/>
        <p:txBody>
          <a:bodyPr>
            <a:normAutofit/>
          </a:bodyPr>
          <a:lstStyle/>
          <a:p>
            <a:r>
              <a:rPr lang="cs-CZ" dirty="0"/>
              <a:t>Účetní a společenská odpovědnost </a:t>
            </a:r>
          </a:p>
        </p:txBody>
      </p:sp>
      <p:sp>
        <p:nvSpPr>
          <p:cNvPr id="3" name="Zástupný obsah 2">
            <a:extLst>
              <a:ext uri="{FF2B5EF4-FFF2-40B4-BE49-F238E27FC236}">
                <a16:creationId xmlns:a16="http://schemas.microsoft.com/office/drawing/2014/main" id="{8F637FBD-CAD3-0F16-A098-318730EE0D7D}"/>
              </a:ext>
            </a:extLst>
          </p:cNvPr>
          <p:cNvSpPr>
            <a:spLocks noGrp="1"/>
          </p:cNvSpPr>
          <p:nvPr>
            <p:ph idx="1"/>
          </p:nvPr>
        </p:nvSpPr>
        <p:spPr/>
        <p:txBody>
          <a:bodyPr/>
          <a:lstStyle/>
          <a:p>
            <a:pPr>
              <a:lnSpc>
                <a:spcPct val="100000"/>
              </a:lnSpc>
            </a:pPr>
            <a:endParaRPr lang="cs-CZ" sz="2800" b="1" dirty="0"/>
          </a:p>
          <a:p>
            <a:pPr>
              <a:lnSpc>
                <a:spcPct val="100000"/>
              </a:lnSpc>
            </a:pPr>
            <a:r>
              <a:rPr lang="cs-CZ" sz="2800" b="1" dirty="0"/>
              <a:t>Účetní nejsou jen správci čísel – hrají důležitou roli při zajištění transparentnosti firem a správného odvádění daní.</a:t>
            </a:r>
          </a:p>
          <a:p>
            <a:endParaRPr lang="cs-CZ" dirty="0"/>
          </a:p>
        </p:txBody>
      </p:sp>
      <p:sp>
        <p:nvSpPr>
          <p:cNvPr id="5" name="Zástupný symbol pro číslo snímku 4">
            <a:extLst>
              <a:ext uri="{FF2B5EF4-FFF2-40B4-BE49-F238E27FC236}">
                <a16:creationId xmlns:a16="http://schemas.microsoft.com/office/drawing/2014/main" id="{98685494-1442-C890-88C7-9497956AE8DF}"/>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200" kern="1200">
                <a:solidFill>
                  <a:srgbClr val="0054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56C1FA-8DED-774F-A9BF-965BD70CC5BD}" type="slidenum">
              <a:rPr lang="cs-CZ" smtClean="0"/>
              <a:pPr/>
              <a:t>13</a:t>
            </a:fld>
            <a:endParaRPr lang="cs-CZ"/>
          </a:p>
        </p:txBody>
      </p:sp>
    </p:spTree>
    <p:extLst>
      <p:ext uri="{BB962C8B-B14F-4D97-AF65-F5344CB8AC3E}">
        <p14:creationId xmlns:p14="http://schemas.microsoft.com/office/powerpoint/2010/main" val="2182102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27050C-B429-70F1-9A97-7916FB82BBA8}"/>
              </a:ext>
            </a:extLst>
          </p:cNvPr>
          <p:cNvSpPr>
            <a:spLocks noGrp="1"/>
          </p:cNvSpPr>
          <p:nvPr>
            <p:ph type="title"/>
          </p:nvPr>
        </p:nvSpPr>
        <p:spPr/>
        <p:txBody>
          <a:bodyPr>
            <a:normAutofit/>
          </a:bodyPr>
          <a:lstStyle/>
          <a:p>
            <a:r>
              <a:rPr lang="cs-CZ" dirty="0"/>
              <a:t>Role účetních v dnešní době</a:t>
            </a:r>
          </a:p>
        </p:txBody>
      </p:sp>
      <p:sp>
        <p:nvSpPr>
          <p:cNvPr id="3" name="Zástupný obsah 2">
            <a:extLst>
              <a:ext uri="{FF2B5EF4-FFF2-40B4-BE49-F238E27FC236}">
                <a16:creationId xmlns:a16="http://schemas.microsoft.com/office/drawing/2014/main" id="{E29833C1-7B5E-3D86-3186-DE80EFF028CD}"/>
              </a:ext>
            </a:extLst>
          </p:cNvPr>
          <p:cNvSpPr>
            <a:spLocks noGrp="1"/>
          </p:cNvSpPr>
          <p:nvPr>
            <p:ph idx="1"/>
          </p:nvPr>
        </p:nvSpPr>
        <p:spPr/>
        <p:txBody>
          <a:bodyPr/>
          <a:lstStyle/>
          <a:p>
            <a:r>
              <a:rPr lang="cs-CZ" sz="3000" b="1" dirty="0"/>
              <a:t>Boj proti korupci:</a:t>
            </a:r>
          </a:p>
          <a:p>
            <a:pPr marL="0" indent="0">
              <a:buNone/>
            </a:pPr>
            <a:r>
              <a:rPr lang="cs-CZ" dirty="0"/>
              <a:t>Etické účetnictví pomáhá odhalovat nelegální aktivity.</a:t>
            </a:r>
          </a:p>
          <a:p>
            <a:endParaRPr lang="cs-CZ" dirty="0"/>
          </a:p>
          <a:p>
            <a:r>
              <a:rPr lang="cs-CZ" sz="3000" b="1" dirty="0"/>
              <a:t>Podpora udržitelnosti: </a:t>
            </a:r>
          </a:p>
          <a:p>
            <a:pPr marL="0" indent="0">
              <a:buNone/>
            </a:pPr>
            <a:r>
              <a:rPr lang="cs-CZ" dirty="0"/>
              <a:t>Firmy dnes stále častěji hlásí nejen finanční výsledky, ale i ekologické a sociální dopady svých aktivit.</a:t>
            </a:r>
          </a:p>
          <a:p>
            <a:endParaRPr lang="cs-CZ" dirty="0"/>
          </a:p>
          <a:p>
            <a:endParaRPr lang="cs-CZ" dirty="0"/>
          </a:p>
        </p:txBody>
      </p:sp>
      <p:sp>
        <p:nvSpPr>
          <p:cNvPr id="5" name="Zástupný symbol pro číslo snímku 4">
            <a:extLst>
              <a:ext uri="{FF2B5EF4-FFF2-40B4-BE49-F238E27FC236}">
                <a16:creationId xmlns:a16="http://schemas.microsoft.com/office/drawing/2014/main" id="{A471A7AE-C286-3D82-70CF-E3050029B16E}"/>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200" kern="1200">
                <a:solidFill>
                  <a:srgbClr val="0054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56C1FA-8DED-774F-A9BF-965BD70CC5BD}" type="slidenum">
              <a:rPr lang="cs-CZ" smtClean="0"/>
              <a:pPr/>
              <a:t>14</a:t>
            </a:fld>
            <a:endParaRPr lang="cs-CZ"/>
          </a:p>
        </p:txBody>
      </p:sp>
    </p:spTree>
    <p:extLst>
      <p:ext uri="{BB962C8B-B14F-4D97-AF65-F5344CB8AC3E}">
        <p14:creationId xmlns:p14="http://schemas.microsoft.com/office/powerpoint/2010/main" val="871664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F1352E-43CF-F9F9-644F-153C02CEBB06}"/>
              </a:ext>
            </a:extLst>
          </p:cNvPr>
          <p:cNvSpPr>
            <a:spLocks noGrp="1"/>
          </p:cNvSpPr>
          <p:nvPr>
            <p:ph type="title"/>
          </p:nvPr>
        </p:nvSpPr>
        <p:spPr/>
        <p:txBody>
          <a:bodyPr>
            <a:normAutofit/>
          </a:bodyPr>
          <a:lstStyle/>
          <a:p>
            <a:r>
              <a:rPr lang="cs-CZ" dirty="0"/>
              <a:t>AKTIVITA</a:t>
            </a:r>
          </a:p>
        </p:txBody>
      </p:sp>
      <p:sp>
        <p:nvSpPr>
          <p:cNvPr id="3" name="Zástupný obsah 2">
            <a:extLst>
              <a:ext uri="{FF2B5EF4-FFF2-40B4-BE49-F238E27FC236}">
                <a16:creationId xmlns:a16="http://schemas.microsoft.com/office/drawing/2014/main" id="{AF086C9B-9A03-D572-D87C-60314B1AEA6D}"/>
              </a:ext>
            </a:extLst>
          </p:cNvPr>
          <p:cNvSpPr>
            <a:spLocks noGrp="1"/>
          </p:cNvSpPr>
          <p:nvPr>
            <p:ph idx="1"/>
          </p:nvPr>
        </p:nvSpPr>
        <p:spPr/>
        <p:txBody>
          <a:bodyPr/>
          <a:lstStyle/>
          <a:p>
            <a:pPr>
              <a:lnSpc>
                <a:spcPct val="100000"/>
              </a:lnSpc>
            </a:pPr>
            <a:endParaRPr lang="cs-CZ" sz="2800" b="1" dirty="0"/>
          </a:p>
          <a:p>
            <a:pPr>
              <a:lnSpc>
                <a:spcPct val="100000"/>
              </a:lnSpc>
            </a:pPr>
            <a:r>
              <a:rPr lang="cs-CZ" sz="2800" b="1" dirty="0"/>
              <a:t>Jak by mohli účetní pomoci při boji proti daňovým únikům nebo podpořit ekologické praktiky firem?</a:t>
            </a:r>
          </a:p>
          <a:p>
            <a:endParaRPr lang="cs-CZ" dirty="0"/>
          </a:p>
        </p:txBody>
      </p:sp>
      <p:sp>
        <p:nvSpPr>
          <p:cNvPr id="5" name="Zástupný symbol pro číslo snímku 4">
            <a:extLst>
              <a:ext uri="{FF2B5EF4-FFF2-40B4-BE49-F238E27FC236}">
                <a16:creationId xmlns:a16="http://schemas.microsoft.com/office/drawing/2014/main" id="{0CCBE45C-B09C-68E3-49B1-AAEB09B39A09}"/>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200" kern="1200">
                <a:solidFill>
                  <a:srgbClr val="0054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56C1FA-8DED-774F-A9BF-965BD70CC5BD}" type="slidenum">
              <a:rPr lang="cs-CZ" smtClean="0"/>
              <a:pPr/>
              <a:t>15</a:t>
            </a:fld>
            <a:endParaRPr lang="cs-CZ"/>
          </a:p>
        </p:txBody>
      </p:sp>
    </p:spTree>
    <p:extLst>
      <p:ext uri="{BB962C8B-B14F-4D97-AF65-F5344CB8AC3E}">
        <p14:creationId xmlns:p14="http://schemas.microsoft.com/office/powerpoint/2010/main" val="30808746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77AB98-E4E1-A6D4-F862-0A8280193512}"/>
              </a:ext>
            </a:extLst>
          </p:cNvPr>
          <p:cNvSpPr>
            <a:spLocks noGrp="1"/>
          </p:cNvSpPr>
          <p:nvPr>
            <p:ph type="title"/>
          </p:nvPr>
        </p:nvSpPr>
        <p:spPr/>
        <p:txBody>
          <a:bodyPr>
            <a:normAutofit/>
          </a:bodyPr>
          <a:lstStyle/>
          <a:p>
            <a:r>
              <a:rPr lang="pl-PL" dirty="0"/>
              <a:t>Nástroje a technologie moderního účetnictví </a:t>
            </a:r>
            <a:endParaRPr lang="cs-CZ" dirty="0"/>
          </a:p>
        </p:txBody>
      </p:sp>
      <p:sp>
        <p:nvSpPr>
          <p:cNvPr id="3" name="Zástupný obsah 2">
            <a:extLst>
              <a:ext uri="{FF2B5EF4-FFF2-40B4-BE49-F238E27FC236}">
                <a16:creationId xmlns:a16="http://schemas.microsoft.com/office/drawing/2014/main" id="{1CA111E5-2258-B068-30E2-F185E477A6D7}"/>
              </a:ext>
            </a:extLst>
          </p:cNvPr>
          <p:cNvSpPr>
            <a:spLocks noGrp="1"/>
          </p:cNvSpPr>
          <p:nvPr>
            <p:ph idx="1"/>
          </p:nvPr>
        </p:nvSpPr>
        <p:spPr/>
        <p:txBody>
          <a:bodyPr>
            <a:normAutofit/>
          </a:bodyPr>
          <a:lstStyle/>
          <a:p>
            <a:pPr>
              <a:lnSpc>
                <a:spcPct val="110000"/>
              </a:lnSpc>
            </a:pPr>
            <a:r>
              <a:rPr lang="cs-CZ" sz="2400" dirty="0"/>
              <a:t>Dnes mají účetní k dispozici mnoho nástrojů, které jim usnadňují práci a minimalizují riziko chyb.</a:t>
            </a:r>
          </a:p>
          <a:p>
            <a:endParaRPr lang="cs-CZ" sz="2400" dirty="0"/>
          </a:p>
          <a:p>
            <a:r>
              <a:rPr lang="cs-CZ" sz="2400" b="1" u="sng" dirty="0"/>
              <a:t>Moderní technologie v účetnictví:</a:t>
            </a:r>
          </a:p>
          <a:p>
            <a:pPr marL="472679">
              <a:buFont typeface="Wingdings" panose="05000000000000000000" pitchFamily="2" charset="2"/>
              <a:buChar char="Ø"/>
            </a:pPr>
            <a:r>
              <a:rPr lang="cs-CZ" sz="2400" b="1" dirty="0"/>
              <a:t>Softwary pro účetnictví</a:t>
            </a:r>
          </a:p>
          <a:p>
            <a:pPr marL="472679">
              <a:buFont typeface="Wingdings" panose="05000000000000000000" pitchFamily="2" charset="2"/>
              <a:buChar char="Ø"/>
            </a:pPr>
            <a:r>
              <a:rPr lang="cs-CZ" sz="2400" b="1" dirty="0"/>
              <a:t>Automatizace</a:t>
            </a:r>
            <a:endParaRPr lang="cs-CZ" sz="2400" dirty="0"/>
          </a:p>
          <a:p>
            <a:pPr marL="472679">
              <a:buFont typeface="Wingdings" panose="05000000000000000000" pitchFamily="2" charset="2"/>
              <a:buChar char="Ø"/>
            </a:pPr>
            <a:r>
              <a:rPr lang="cs-CZ" sz="2400" b="1" dirty="0"/>
              <a:t>Blockchain a digitální měny</a:t>
            </a:r>
            <a:endParaRPr lang="cs-CZ" sz="2400" dirty="0"/>
          </a:p>
        </p:txBody>
      </p:sp>
      <p:sp>
        <p:nvSpPr>
          <p:cNvPr id="5" name="Zástupný symbol pro číslo snímku 4">
            <a:extLst>
              <a:ext uri="{FF2B5EF4-FFF2-40B4-BE49-F238E27FC236}">
                <a16:creationId xmlns:a16="http://schemas.microsoft.com/office/drawing/2014/main" id="{69AB8E2F-0059-2E25-539A-395705E40973}"/>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200" kern="1200">
                <a:solidFill>
                  <a:srgbClr val="0054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56C1FA-8DED-774F-A9BF-965BD70CC5BD}" type="slidenum">
              <a:rPr lang="cs-CZ" smtClean="0"/>
              <a:pPr/>
              <a:t>16</a:t>
            </a:fld>
            <a:endParaRPr lang="cs-CZ"/>
          </a:p>
        </p:txBody>
      </p:sp>
    </p:spTree>
    <p:extLst>
      <p:ext uri="{BB962C8B-B14F-4D97-AF65-F5344CB8AC3E}">
        <p14:creationId xmlns:p14="http://schemas.microsoft.com/office/powerpoint/2010/main" val="31868947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529DCD-4F2D-8214-3741-E18A146399A6}"/>
              </a:ext>
            </a:extLst>
          </p:cNvPr>
          <p:cNvSpPr>
            <a:spLocks noGrp="1"/>
          </p:cNvSpPr>
          <p:nvPr>
            <p:ph type="title"/>
          </p:nvPr>
        </p:nvSpPr>
        <p:spPr/>
        <p:txBody>
          <a:bodyPr>
            <a:normAutofit/>
          </a:bodyPr>
          <a:lstStyle/>
          <a:p>
            <a:r>
              <a:rPr lang="cs-CZ" dirty="0"/>
              <a:t>BLOCKCHAIN</a:t>
            </a:r>
          </a:p>
        </p:txBody>
      </p:sp>
      <p:sp>
        <p:nvSpPr>
          <p:cNvPr id="3" name="Zástupný obsah 2">
            <a:extLst>
              <a:ext uri="{FF2B5EF4-FFF2-40B4-BE49-F238E27FC236}">
                <a16:creationId xmlns:a16="http://schemas.microsoft.com/office/drawing/2014/main" id="{870C3A5F-8C99-336C-10F4-F9766171187A}"/>
              </a:ext>
            </a:extLst>
          </p:cNvPr>
          <p:cNvSpPr>
            <a:spLocks noGrp="1"/>
          </p:cNvSpPr>
          <p:nvPr>
            <p:ph idx="1"/>
          </p:nvPr>
        </p:nvSpPr>
        <p:spPr/>
        <p:txBody>
          <a:bodyPr/>
          <a:lstStyle/>
          <a:p>
            <a:endParaRPr lang="cs-CZ" dirty="0"/>
          </a:p>
          <a:p>
            <a:r>
              <a:rPr lang="cs-CZ" sz="2800" b="1" dirty="0">
                <a:solidFill>
                  <a:schemeClr val="tx1"/>
                </a:solidFill>
              </a:rPr>
              <a:t>Blockchain</a:t>
            </a:r>
            <a:r>
              <a:rPr lang="cs-CZ" sz="2800" b="1" i="1" dirty="0">
                <a:solidFill>
                  <a:schemeClr val="tx1"/>
                </a:solidFill>
              </a:rPr>
              <a:t> významně ovlivňuje </a:t>
            </a:r>
            <a:r>
              <a:rPr lang="cs-CZ" sz="2800" b="1" i="1" dirty="0">
                <a:solidFill>
                  <a:srgbClr val="FF0000"/>
                </a:solidFill>
              </a:rPr>
              <a:t>transparentnost finančních transakcí </a:t>
            </a:r>
            <a:r>
              <a:rPr lang="cs-CZ" sz="2800" b="1" i="1" dirty="0">
                <a:solidFill>
                  <a:schemeClr val="tx1"/>
                </a:solidFill>
              </a:rPr>
              <a:t>tím, že přináší řadu vlastností, které</a:t>
            </a:r>
            <a:r>
              <a:rPr lang="cs-CZ" sz="2800" b="1" i="1" dirty="0">
                <a:solidFill>
                  <a:srgbClr val="FF0000"/>
                </a:solidFill>
              </a:rPr>
              <a:t> zvyšují důvěru a sledovatelnost.</a:t>
            </a:r>
          </a:p>
          <a:p>
            <a:endParaRPr lang="cs-CZ" dirty="0"/>
          </a:p>
          <a:p>
            <a:endParaRPr lang="cs-CZ" dirty="0"/>
          </a:p>
          <a:p>
            <a:endParaRPr lang="cs-CZ" dirty="0"/>
          </a:p>
        </p:txBody>
      </p:sp>
      <p:sp>
        <p:nvSpPr>
          <p:cNvPr id="5" name="Zástupný symbol pro číslo snímku 4">
            <a:extLst>
              <a:ext uri="{FF2B5EF4-FFF2-40B4-BE49-F238E27FC236}">
                <a16:creationId xmlns:a16="http://schemas.microsoft.com/office/drawing/2014/main" id="{4ABDA7DB-809A-8546-4064-B47C03229F0A}"/>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200" kern="1200">
                <a:solidFill>
                  <a:srgbClr val="0054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56C1FA-8DED-774F-A9BF-965BD70CC5BD}" type="slidenum">
              <a:rPr lang="cs-CZ" smtClean="0"/>
              <a:pPr/>
              <a:t>17</a:t>
            </a:fld>
            <a:endParaRPr lang="cs-CZ"/>
          </a:p>
        </p:txBody>
      </p:sp>
    </p:spTree>
    <p:extLst>
      <p:ext uri="{BB962C8B-B14F-4D97-AF65-F5344CB8AC3E}">
        <p14:creationId xmlns:p14="http://schemas.microsoft.com/office/powerpoint/2010/main" val="1141023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5DB44D-B5AF-A9B4-EB51-48C27E2F8F20}"/>
              </a:ext>
            </a:extLst>
          </p:cNvPr>
          <p:cNvSpPr>
            <a:spLocks noGrp="1"/>
          </p:cNvSpPr>
          <p:nvPr>
            <p:ph type="title"/>
          </p:nvPr>
        </p:nvSpPr>
        <p:spPr/>
        <p:txBody>
          <a:bodyPr>
            <a:normAutofit/>
          </a:bodyPr>
          <a:lstStyle/>
          <a:p>
            <a:r>
              <a:rPr lang="cs-CZ" dirty="0"/>
              <a:t>Blockchain</a:t>
            </a:r>
          </a:p>
        </p:txBody>
      </p:sp>
      <p:sp>
        <p:nvSpPr>
          <p:cNvPr id="3" name="Zástupný obsah 2">
            <a:extLst>
              <a:ext uri="{FF2B5EF4-FFF2-40B4-BE49-F238E27FC236}">
                <a16:creationId xmlns:a16="http://schemas.microsoft.com/office/drawing/2014/main" id="{363D3085-5F46-7EA2-F234-9457E96F8EE6}"/>
              </a:ext>
            </a:extLst>
          </p:cNvPr>
          <p:cNvSpPr>
            <a:spLocks noGrp="1"/>
          </p:cNvSpPr>
          <p:nvPr>
            <p:ph idx="1"/>
          </p:nvPr>
        </p:nvSpPr>
        <p:spPr/>
        <p:txBody>
          <a:bodyPr>
            <a:normAutofit/>
          </a:bodyPr>
          <a:lstStyle/>
          <a:p>
            <a:r>
              <a:rPr lang="cs-CZ" dirty="0"/>
              <a:t> </a:t>
            </a:r>
            <a:r>
              <a:rPr lang="cs-CZ" sz="2400" b="1" u="sng" dirty="0"/>
              <a:t>Jak blockchain zlepšuje transparentnost:</a:t>
            </a:r>
          </a:p>
          <a:p>
            <a:endParaRPr lang="cs-CZ" sz="2400" b="1" u="sng" dirty="0"/>
          </a:p>
          <a:p>
            <a:pPr marL="342900" indent="-342900">
              <a:buFont typeface="+mj-lt"/>
              <a:buAutoNum type="arabicParenR"/>
            </a:pPr>
            <a:r>
              <a:rPr lang="cs-CZ" sz="2400" b="1" dirty="0"/>
              <a:t>Decentralizovaná databáze</a:t>
            </a:r>
          </a:p>
          <a:p>
            <a:pPr>
              <a:buFont typeface="Wingdings" panose="05000000000000000000" pitchFamily="2" charset="2"/>
              <a:buChar char="Ø"/>
            </a:pPr>
            <a:r>
              <a:rPr lang="cs-CZ" sz="2400" dirty="0"/>
              <a:t>Bez centrální autority</a:t>
            </a:r>
          </a:p>
          <a:p>
            <a:pPr>
              <a:buFont typeface="Wingdings" panose="05000000000000000000" pitchFamily="2" charset="2"/>
              <a:buChar char="Ø"/>
            </a:pPr>
            <a:endParaRPr lang="cs-CZ" sz="2400" dirty="0"/>
          </a:p>
          <a:p>
            <a:pPr marL="342900" indent="-342900">
              <a:buFont typeface="+mj-lt"/>
              <a:buAutoNum type="arabicParenR" startAt="2"/>
            </a:pPr>
            <a:r>
              <a:rPr lang="cs-CZ" sz="2400" b="1" dirty="0"/>
              <a:t>Veřejná dostupnost záznamů</a:t>
            </a:r>
          </a:p>
          <a:p>
            <a:pPr>
              <a:buFont typeface="Wingdings" panose="05000000000000000000" pitchFamily="2" charset="2"/>
              <a:buChar char="Ø"/>
            </a:pPr>
            <a:r>
              <a:rPr lang="cs-CZ" sz="2400" dirty="0"/>
              <a:t>Každá transakce je veřejně viditelná</a:t>
            </a:r>
          </a:p>
          <a:p>
            <a:endParaRPr lang="cs-CZ" sz="2400" b="1" u="sng" dirty="0"/>
          </a:p>
          <a:p>
            <a:endParaRPr lang="cs-CZ" dirty="0"/>
          </a:p>
        </p:txBody>
      </p:sp>
      <p:sp>
        <p:nvSpPr>
          <p:cNvPr id="5" name="Zástupný symbol pro číslo snímku 4">
            <a:extLst>
              <a:ext uri="{FF2B5EF4-FFF2-40B4-BE49-F238E27FC236}">
                <a16:creationId xmlns:a16="http://schemas.microsoft.com/office/drawing/2014/main" id="{ACC29393-4364-E38E-F929-F76C03381408}"/>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200" kern="1200">
                <a:solidFill>
                  <a:srgbClr val="0054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56C1FA-8DED-774F-A9BF-965BD70CC5BD}" type="slidenum">
              <a:rPr lang="cs-CZ" smtClean="0"/>
              <a:pPr/>
              <a:t>18</a:t>
            </a:fld>
            <a:endParaRPr lang="cs-CZ"/>
          </a:p>
        </p:txBody>
      </p:sp>
    </p:spTree>
    <p:extLst>
      <p:ext uri="{BB962C8B-B14F-4D97-AF65-F5344CB8AC3E}">
        <p14:creationId xmlns:p14="http://schemas.microsoft.com/office/powerpoint/2010/main" val="29502495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9A9FE5-AB5A-2FCE-EEA3-01466B58F94F}"/>
              </a:ext>
            </a:extLst>
          </p:cNvPr>
          <p:cNvSpPr>
            <a:spLocks noGrp="1"/>
          </p:cNvSpPr>
          <p:nvPr>
            <p:ph type="title"/>
          </p:nvPr>
        </p:nvSpPr>
        <p:spPr/>
        <p:txBody>
          <a:bodyPr>
            <a:normAutofit/>
          </a:bodyPr>
          <a:lstStyle/>
          <a:p>
            <a:r>
              <a:rPr lang="cs-CZ" dirty="0"/>
              <a:t>Blockchain</a:t>
            </a:r>
          </a:p>
        </p:txBody>
      </p:sp>
      <p:sp>
        <p:nvSpPr>
          <p:cNvPr id="3" name="Zástupný obsah 2">
            <a:extLst>
              <a:ext uri="{FF2B5EF4-FFF2-40B4-BE49-F238E27FC236}">
                <a16:creationId xmlns:a16="http://schemas.microsoft.com/office/drawing/2014/main" id="{10A223A0-62DA-EDF3-ACA9-E700B798C69B}"/>
              </a:ext>
            </a:extLst>
          </p:cNvPr>
          <p:cNvSpPr>
            <a:spLocks noGrp="1"/>
          </p:cNvSpPr>
          <p:nvPr>
            <p:ph idx="1"/>
          </p:nvPr>
        </p:nvSpPr>
        <p:spPr/>
        <p:txBody>
          <a:bodyPr>
            <a:normAutofit/>
          </a:bodyPr>
          <a:lstStyle/>
          <a:p>
            <a:pPr marL="342900" indent="-342900">
              <a:buFont typeface="+mj-lt"/>
              <a:buAutoNum type="arabicParenR" startAt="3"/>
            </a:pPr>
            <a:r>
              <a:rPr lang="cs-CZ" sz="2400" b="1" dirty="0"/>
              <a:t>Nezměnitelnost (</a:t>
            </a:r>
            <a:r>
              <a:rPr lang="cs-CZ" sz="2400" b="1" dirty="0" err="1"/>
              <a:t>immutability</a:t>
            </a:r>
            <a:r>
              <a:rPr lang="cs-CZ" sz="2400" b="1" dirty="0"/>
              <a:t>) záznamů</a:t>
            </a:r>
          </a:p>
          <a:p>
            <a:pPr>
              <a:buFont typeface="Wingdings" panose="05000000000000000000" pitchFamily="2" charset="2"/>
              <a:buChar char="Ø"/>
            </a:pPr>
            <a:r>
              <a:rPr lang="cs-CZ" sz="2400" dirty="0" err="1"/>
              <a:t>Nezfalšovatelnost</a:t>
            </a:r>
            <a:endParaRPr lang="cs-CZ" sz="2400" dirty="0"/>
          </a:p>
          <a:p>
            <a:pPr>
              <a:buFont typeface="Wingdings" panose="05000000000000000000" pitchFamily="2" charset="2"/>
              <a:buChar char="Ø"/>
            </a:pPr>
            <a:endParaRPr lang="cs-CZ" sz="2400" dirty="0"/>
          </a:p>
          <a:p>
            <a:pPr marL="342900" indent="-342900">
              <a:buFont typeface="+mj-lt"/>
              <a:buAutoNum type="arabicParenR" startAt="4"/>
            </a:pPr>
            <a:r>
              <a:rPr lang="cs-CZ" sz="2400" b="1" dirty="0"/>
              <a:t>Sledovatelnost a auditovatelnost</a:t>
            </a:r>
          </a:p>
          <a:p>
            <a:pPr>
              <a:buFont typeface="Wingdings" panose="05000000000000000000" pitchFamily="2" charset="2"/>
              <a:buChar char="Ø"/>
            </a:pPr>
            <a:r>
              <a:rPr lang="cs-CZ" sz="2400" dirty="0"/>
              <a:t>Plná sledovatelnost transakcí</a:t>
            </a:r>
          </a:p>
          <a:p>
            <a:pPr>
              <a:buFont typeface="Wingdings" panose="05000000000000000000" pitchFamily="2" charset="2"/>
              <a:buChar char="Ø"/>
            </a:pPr>
            <a:endParaRPr lang="cs-CZ" sz="2400" dirty="0"/>
          </a:p>
          <a:p>
            <a:pPr marL="342900" indent="-342900">
              <a:buFont typeface="+mj-lt"/>
              <a:buAutoNum type="arabicParenR" startAt="5"/>
            </a:pPr>
            <a:r>
              <a:rPr lang="cs-CZ" sz="2400" b="1" dirty="0"/>
              <a:t>Eliminace potřeby prostředníků</a:t>
            </a:r>
          </a:p>
          <a:p>
            <a:pPr>
              <a:buFont typeface="Wingdings" panose="05000000000000000000" pitchFamily="2" charset="2"/>
              <a:buChar char="Ø"/>
            </a:pPr>
            <a:r>
              <a:rPr lang="cs-CZ" sz="2400" dirty="0"/>
              <a:t>Přímé transakce mezi stranami</a:t>
            </a:r>
          </a:p>
        </p:txBody>
      </p:sp>
      <p:sp>
        <p:nvSpPr>
          <p:cNvPr id="5" name="Zástupný symbol pro číslo snímku 4">
            <a:extLst>
              <a:ext uri="{FF2B5EF4-FFF2-40B4-BE49-F238E27FC236}">
                <a16:creationId xmlns:a16="http://schemas.microsoft.com/office/drawing/2014/main" id="{3E863ADE-C6C8-225F-5B51-73E014BB9348}"/>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200" kern="1200">
                <a:solidFill>
                  <a:srgbClr val="0054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56C1FA-8DED-774F-A9BF-965BD70CC5BD}" type="slidenum">
              <a:rPr lang="cs-CZ" smtClean="0"/>
              <a:pPr/>
              <a:t>19</a:t>
            </a:fld>
            <a:endParaRPr lang="cs-CZ"/>
          </a:p>
        </p:txBody>
      </p:sp>
    </p:spTree>
    <p:extLst>
      <p:ext uri="{BB962C8B-B14F-4D97-AF65-F5344CB8AC3E}">
        <p14:creationId xmlns:p14="http://schemas.microsoft.com/office/powerpoint/2010/main" val="1748511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Téma</a:t>
            </a:r>
          </a:p>
        </p:txBody>
      </p:sp>
      <p:sp>
        <p:nvSpPr>
          <p:cNvPr id="3" name="Zástupný symbol pro obsah 2"/>
          <p:cNvSpPr>
            <a:spLocks noGrp="1"/>
          </p:cNvSpPr>
          <p:nvPr>
            <p:ph idx="1"/>
          </p:nvPr>
        </p:nvSpPr>
        <p:spPr/>
        <p:txBody>
          <a:bodyPr>
            <a:normAutofit/>
          </a:bodyPr>
          <a:lstStyle/>
          <a:p>
            <a:endParaRPr lang="cs-CZ" sz="3600" b="1" dirty="0"/>
          </a:p>
          <a:p>
            <a:r>
              <a:rPr lang="cs-CZ" sz="4800" b="1" dirty="0"/>
              <a:t>Účetní podvody</a:t>
            </a:r>
          </a:p>
        </p:txBody>
      </p:sp>
    </p:spTree>
    <p:extLst>
      <p:ext uri="{BB962C8B-B14F-4D97-AF65-F5344CB8AC3E}">
        <p14:creationId xmlns:p14="http://schemas.microsoft.com/office/powerpoint/2010/main" val="39923642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7870FC-4BEE-862E-19CC-B0A3AA6D73B6}"/>
              </a:ext>
            </a:extLst>
          </p:cNvPr>
          <p:cNvSpPr>
            <a:spLocks noGrp="1"/>
          </p:cNvSpPr>
          <p:nvPr>
            <p:ph type="title"/>
          </p:nvPr>
        </p:nvSpPr>
        <p:spPr/>
        <p:txBody>
          <a:bodyPr>
            <a:normAutofit/>
          </a:bodyPr>
          <a:lstStyle/>
          <a:p>
            <a:r>
              <a:rPr lang="cs-CZ" dirty="0"/>
              <a:t>Blockchain</a:t>
            </a:r>
          </a:p>
        </p:txBody>
      </p:sp>
      <p:sp>
        <p:nvSpPr>
          <p:cNvPr id="3" name="Zástupný obsah 2">
            <a:extLst>
              <a:ext uri="{FF2B5EF4-FFF2-40B4-BE49-F238E27FC236}">
                <a16:creationId xmlns:a16="http://schemas.microsoft.com/office/drawing/2014/main" id="{E858EC18-0A7C-A36D-1C22-6422EA41A338}"/>
              </a:ext>
            </a:extLst>
          </p:cNvPr>
          <p:cNvSpPr>
            <a:spLocks noGrp="1"/>
          </p:cNvSpPr>
          <p:nvPr>
            <p:ph idx="1"/>
          </p:nvPr>
        </p:nvSpPr>
        <p:spPr/>
        <p:txBody>
          <a:bodyPr>
            <a:noAutofit/>
          </a:bodyPr>
          <a:lstStyle/>
          <a:p>
            <a:pPr marL="342900" indent="-342900">
              <a:buFont typeface="+mj-lt"/>
              <a:buAutoNum type="arabicParenR" startAt="6"/>
            </a:pPr>
            <a:r>
              <a:rPr lang="cs-CZ" sz="2400" b="1" dirty="0"/>
              <a:t> Zabezpečení proti podvodům</a:t>
            </a:r>
          </a:p>
          <a:p>
            <a:pPr>
              <a:buFont typeface="Wingdings" panose="05000000000000000000" pitchFamily="2" charset="2"/>
              <a:buChar char="Ø"/>
            </a:pPr>
            <a:r>
              <a:rPr lang="cs-CZ" sz="2400" dirty="0"/>
              <a:t>Kryptografická bezpečnost</a:t>
            </a:r>
          </a:p>
          <a:p>
            <a:pPr>
              <a:buFont typeface="Wingdings" panose="05000000000000000000" pitchFamily="2" charset="2"/>
              <a:buChar char="Ø"/>
            </a:pPr>
            <a:endParaRPr lang="cs-CZ" sz="2400" dirty="0"/>
          </a:p>
          <a:p>
            <a:pPr marL="342900" indent="-342900">
              <a:buFont typeface="+mj-lt"/>
              <a:buAutoNum type="arabicParenR" startAt="7"/>
            </a:pPr>
            <a:r>
              <a:rPr lang="cs-CZ" sz="2400" b="1" dirty="0"/>
              <a:t> Zvýšená důvěra díky konsenzu</a:t>
            </a:r>
          </a:p>
          <a:p>
            <a:pPr>
              <a:buFont typeface="Wingdings" panose="05000000000000000000" pitchFamily="2" charset="2"/>
              <a:buChar char="Ø"/>
            </a:pPr>
            <a:r>
              <a:rPr lang="cs-CZ" sz="2400" dirty="0"/>
              <a:t>Validace každé transakce celou sítí</a:t>
            </a:r>
          </a:p>
          <a:p>
            <a:pPr>
              <a:buFont typeface="Wingdings" panose="05000000000000000000" pitchFamily="2" charset="2"/>
              <a:buChar char="Ø"/>
            </a:pPr>
            <a:endParaRPr lang="cs-CZ" sz="2400" dirty="0"/>
          </a:p>
          <a:p>
            <a:pPr marL="342900" indent="-342900">
              <a:buFont typeface="+mj-lt"/>
              <a:buAutoNum type="arabicParenR" startAt="8"/>
            </a:pPr>
            <a:r>
              <a:rPr lang="cs-CZ" sz="2400" b="1" dirty="0"/>
              <a:t>Transparentnost smluv a inteligentních kontraktů (</a:t>
            </a:r>
            <a:r>
              <a:rPr lang="cs-CZ" sz="2400" b="1" dirty="0" err="1"/>
              <a:t>smart</a:t>
            </a:r>
            <a:r>
              <a:rPr lang="cs-CZ" sz="2400" b="1" dirty="0"/>
              <a:t> </a:t>
            </a:r>
            <a:r>
              <a:rPr lang="cs-CZ" sz="2400" b="1" dirty="0" err="1"/>
              <a:t>contracts</a:t>
            </a:r>
            <a:r>
              <a:rPr lang="cs-CZ" sz="2400" b="1" dirty="0"/>
              <a:t>)</a:t>
            </a:r>
          </a:p>
          <a:p>
            <a:pPr>
              <a:buFont typeface="Wingdings" panose="05000000000000000000" pitchFamily="2" charset="2"/>
              <a:buChar char="Ø"/>
            </a:pPr>
            <a:r>
              <a:rPr lang="cs-CZ" sz="2400" dirty="0"/>
              <a:t>Automatizace a veřejné provedení smluv</a:t>
            </a:r>
          </a:p>
        </p:txBody>
      </p:sp>
      <p:sp>
        <p:nvSpPr>
          <p:cNvPr id="5" name="Zástupný symbol pro číslo snímku 4">
            <a:extLst>
              <a:ext uri="{FF2B5EF4-FFF2-40B4-BE49-F238E27FC236}">
                <a16:creationId xmlns:a16="http://schemas.microsoft.com/office/drawing/2014/main" id="{DA5ACDEB-9FD4-07EE-6557-8840C1E3D591}"/>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200" kern="1200">
                <a:solidFill>
                  <a:srgbClr val="0054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56C1FA-8DED-774F-A9BF-965BD70CC5BD}" type="slidenum">
              <a:rPr lang="cs-CZ" smtClean="0"/>
              <a:pPr/>
              <a:t>20</a:t>
            </a:fld>
            <a:endParaRPr lang="cs-CZ"/>
          </a:p>
        </p:txBody>
      </p:sp>
    </p:spTree>
    <p:extLst>
      <p:ext uri="{BB962C8B-B14F-4D97-AF65-F5344CB8AC3E}">
        <p14:creationId xmlns:p14="http://schemas.microsoft.com/office/powerpoint/2010/main" val="1737103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0EAA8D-D987-05C2-37BB-E2320372BFB4}"/>
              </a:ext>
            </a:extLst>
          </p:cNvPr>
          <p:cNvSpPr>
            <a:spLocks noGrp="1"/>
          </p:cNvSpPr>
          <p:nvPr>
            <p:ph type="title"/>
          </p:nvPr>
        </p:nvSpPr>
        <p:spPr/>
        <p:txBody>
          <a:bodyPr>
            <a:normAutofit/>
          </a:bodyPr>
          <a:lstStyle/>
          <a:p>
            <a:r>
              <a:rPr lang="cs-CZ" dirty="0"/>
              <a:t>Blockchain</a:t>
            </a:r>
          </a:p>
        </p:txBody>
      </p:sp>
      <p:sp>
        <p:nvSpPr>
          <p:cNvPr id="3" name="Zástupný obsah 2">
            <a:extLst>
              <a:ext uri="{FF2B5EF4-FFF2-40B4-BE49-F238E27FC236}">
                <a16:creationId xmlns:a16="http://schemas.microsoft.com/office/drawing/2014/main" id="{458C6F75-BE34-76C4-5835-2D9FE7D6053E}"/>
              </a:ext>
            </a:extLst>
          </p:cNvPr>
          <p:cNvSpPr>
            <a:spLocks noGrp="1"/>
          </p:cNvSpPr>
          <p:nvPr>
            <p:ph idx="1"/>
          </p:nvPr>
        </p:nvSpPr>
        <p:spPr/>
        <p:txBody>
          <a:bodyPr>
            <a:normAutofit/>
          </a:bodyPr>
          <a:lstStyle/>
          <a:p>
            <a:pPr marL="342900" indent="-342900">
              <a:buFont typeface="+mj-lt"/>
              <a:buAutoNum type="arabicParenR" startAt="9"/>
            </a:pPr>
            <a:r>
              <a:rPr lang="cs-CZ" sz="2400" b="1" dirty="0"/>
              <a:t>Ochrana proti dvojitým výdajům (double-</a:t>
            </a:r>
            <a:r>
              <a:rPr lang="cs-CZ" sz="2400" b="1" dirty="0" err="1"/>
              <a:t>spending</a:t>
            </a:r>
            <a:r>
              <a:rPr lang="cs-CZ" sz="2400" b="1" dirty="0"/>
              <a:t>)</a:t>
            </a:r>
          </a:p>
          <a:p>
            <a:pPr>
              <a:buFont typeface="Wingdings" panose="05000000000000000000" pitchFamily="2" charset="2"/>
              <a:buChar char="Ø"/>
            </a:pPr>
            <a:r>
              <a:rPr lang="cs-CZ" sz="2400" dirty="0"/>
              <a:t>Zabraňuje dvojitému použití stejné částky</a:t>
            </a:r>
          </a:p>
          <a:p>
            <a:pPr>
              <a:buFont typeface="Wingdings" panose="05000000000000000000" pitchFamily="2" charset="2"/>
              <a:buChar char="Ø"/>
            </a:pPr>
            <a:endParaRPr lang="cs-CZ" sz="2400" dirty="0"/>
          </a:p>
          <a:p>
            <a:pPr marL="342900" indent="-342900">
              <a:buFont typeface="+mj-lt"/>
              <a:buAutoNum type="arabicParenR" startAt="10"/>
            </a:pPr>
            <a:r>
              <a:rPr lang="cs-CZ" sz="2400" b="1" dirty="0"/>
              <a:t> Globální přístupnost</a:t>
            </a:r>
          </a:p>
          <a:p>
            <a:pPr>
              <a:buFont typeface="Wingdings" panose="05000000000000000000" pitchFamily="2" charset="2"/>
              <a:buChar char="Ø"/>
            </a:pPr>
            <a:r>
              <a:rPr lang="cs-CZ" sz="2400" dirty="0"/>
              <a:t>Transparentní a sledovatelné přeshraniční transakce</a:t>
            </a:r>
          </a:p>
          <a:p>
            <a:pPr>
              <a:buFont typeface="Wingdings" panose="05000000000000000000" pitchFamily="2" charset="2"/>
              <a:buChar char="Ø"/>
            </a:pPr>
            <a:endParaRPr lang="cs-CZ" sz="2400" dirty="0"/>
          </a:p>
          <a:p>
            <a:r>
              <a:rPr lang="cs-CZ" sz="2400" b="1" i="1" dirty="0">
                <a:solidFill>
                  <a:srgbClr val="FF0000"/>
                </a:solidFill>
              </a:rPr>
              <a:t>Blockchain tímto způsobem výrazně přispívá k transparentnosti, důvěře a bezpečnosti ve finančním sektoru, čímž mění způsob, jakým lidé provádějí transakce a interagují s finančními systémy.</a:t>
            </a:r>
          </a:p>
        </p:txBody>
      </p:sp>
      <p:sp>
        <p:nvSpPr>
          <p:cNvPr id="5" name="Zástupný symbol pro číslo snímku 4">
            <a:extLst>
              <a:ext uri="{FF2B5EF4-FFF2-40B4-BE49-F238E27FC236}">
                <a16:creationId xmlns:a16="http://schemas.microsoft.com/office/drawing/2014/main" id="{54D9535E-8045-8314-BEE7-33652D9C8CE2}"/>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200" kern="1200">
                <a:solidFill>
                  <a:srgbClr val="0054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56C1FA-8DED-774F-A9BF-965BD70CC5BD}" type="slidenum">
              <a:rPr lang="cs-CZ" smtClean="0"/>
              <a:pPr/>
              <a:t>21</a:t>
            </a:fld>
            <a:endParaRPr lang="cs-CZ"/>
          </a:p>
        </p:txBody>
      </p:sp>
    </p:spTree>
    <p:extLst>
      <p:ext uri="{BB962C8B-B14F-4D97-AF65-F5344CB8AC3E}">
        <p14:creationId xmlns:p14="http://schemas.microsoft.com/office/powerpoint/2010/main" val="39827268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8B4313-0C7E-95E0-2C12-8207E56C6300}"/>
              </a:ext>
            </a:extLst>
          </p:cNvPr>
          <p:cNvSpPr>
            <a:spLocks noGrp="1"/>
          </p:cNvSpPr>
          <p:nvPr>
            <p:ph type="title"/>
          </p:nvPr>
        </p:nvSpPr>
        <p:spPr/>
        <p:txBody>
          <a:bodyPr>
            <a:normAutofit/>
          </a:bodyPr>
          <a:lstStyle/>
          <a:p>
            <a:r>
              <a:rPr lang="cs-CZ" dirty="0"/>
              <a:t>ÚČETNÍ - PODPORA V PODNIKÁNÍ</a:t>
            </a:r>
          </a:p>
        </p:txBody>
      </p:sp>
      <p:sp>
        <p:nvSpPr>
          <p:cNvPr id="3" name="Zástupný obsah 2">
            <a:extLst>
              <a:ext uri="{FF2B5EF4-FFF2-40B4-BE49-F238E27FC236}">
                <a16:creationId xmlns:a16="http://schemas.microsoft.com/office/drawing/2014/main" id="{BF89992C-80BF-EB76-6EFD-DE32A3139D12}"/>
              </a:ext>
            </a:extLst>
          </p:cNvPr>
          <p:cNvSpPr>
            <a:spLocks noGrp="1"/>
          </p:cNvSpPr>
          <p:nvPr>
            <p:ph idx="1"/>
          </p:nvPr>
        </p:nvSpPr>
        <p:spPr/>
        <p:txBody>
          <a:bodyPr>
            <a:normAutofit/>
          </a:bodyPr>
          <a:lstStyle/>
          <a:p>
            <a:endParaRPr lang="cs-CZ" sz="2400" dirty="0"/>
          </a:p>
          <a:p>
            <a:pPr algn="just"/>
            <a:r>
              <a:rPr lang="cs-CZ" sz="2400" dirty="0"/>
              <a:t>Účetnictví a účetní mohou hrát </a:t>
            </a:r>
            <a:r>
              <a:rPr lang="cs-CZ" sz="2400" b="1" dirty="0"/>
              <a:t>klíčovou roli</a:t>
            </a:r>
            <a:r>
              <a:rPr lang="cs-CZ" sz="2400" dirty="0"/>
              <a:t> při </a:t>
            </a:r>
            <a:r>
              <a:rPr lang="cs-CZ" sz="2400" b="1" dirty="0"/>
              <a:t>podpoře mladých lidí v podnikání </a:t>
            </a:r>
            <a:r>
              <a:rPr lang="cs-CZ" sz="2400" dirty="0"/>
              <a:t>tím, že jim </a:t>
            </a:r>
            <a:r>
              <a:rPr lang="cs-CZ" sz="2400" u="sng" dirty="0"/>
              <a:t>pomohou</a:t>
            </a:r>
            <a:r>
              <a:rPr lang="cs-CZ" sz="2400" dirty="0"/>
              <a:t> nejen </a:t>
            </a:r>
            <a:r>
              <a:rPr lang="cs-CZ" sz="2400" u="sng" dirty="0"/>
              <a:t>spravovat finance</a:t>
            </a:r>
            <a:r>
              <a:rPr lang="cs-CZ" sz="2400" dirty="0"/>
              <a:t>, ale i </a:t>
            </a:r>
            <a:r>
              <a:rPr lang="cs-CZ" sz="2400" u="sng" dirty="0"/>
              <a:t>porozumět ekonomickým a právním aspektům podnikání</a:t>
            </a:r>
            <a:r>
              <a:rPr lang="cs-CZ" sz="2400" dirty="0"/>
              <a:t>. </a:t>
            </a:r>
          </a:p>
          <a:p>
            <a:endParaRPr lang="cs-CZ" dirty="0"/>
          </a:p>
        </p:txBody>
      </p:sp>
      <p:sp>
        <p:nvSpPr>
          <p:cNvPr id="5" name="Zástupný symbol pro číslo snímku 4">
            <a:extLst>
              <a:ext uri="{FF2B5EF4-FFF2-40B4-BE49-F238E27FC236}">
                <a16:creationId xmlns:a16="http://schemas.microsoft.com/office/drawing/2014/main" id="{1D6FF78D-9835-E2EF-C184-2BC8234664F8}"/>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200" kern="1200">
                <a:solidFill>
                  <a:srgbClr val="0054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56C1FA-8DED-774F-A9BF-965BD70CC5BD}" type="slidenum">
              <a:rPr lang="cs-CZ" smtClean="0"/>
              <a:pPr/>
              <a:t>22</a:t>
            </a:fld>
            <a:endParaRPr lang="cs-CZ"/>
          </a:p>
        </p:txBody>
      </p:sp>
    </p:spTree>
    <p:extLst>
      <p:ext uri="{BB962C8B-B14F-4D97-AF65-F5344CB8AC3E}">
        <p14:creationId xmlns:p14="http://schemas.microsoft.com/office/powerpoint/2010/main" val="33509605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B0F171-B266-5F84-74E3-ACDFF7A4CAD7}"/>
              </a:ext>
            </a:extLst>
          </p:cNvPr>
          <p:cNvSpPr>
            <a:spLocks noGrp="1"/>
          </p:cNvSpPr>
          <p:nvPr>
            <p:ph type="title"/>
          </p:nvPr>
        </p:nvSpPr>
        <p:spPr/>
        <p:txBody>
          <a:bodyPr>
            <a:normAutofit/>
          </a:bodyPr>
          <a:lstStyle/>
          <a:p>
            <a:r>
              <a:rPr lang="cs-CZ" sz="3300" dirty="0">
                <a:solidFill>
                  <a:srgbClr val="C00000"/>
                </a:solidFill>
                <a:latin typeface="Arial" panose="020B0604020202020204"/>
              </a:rPr>
              <a:t>ÚČETNÍ - PODPORA V PODNIKÁNÍ</a:t>
            </a:r>
            <a:endParaRPr lang="cs-CZ" dirty="0">
              <a:solidFill>
                <a:srgbClr val="C00000"/>
              </a:solidFill>
            </a:endParaRPr>
          </a:p>
        </p:txBody>
      </p:sp>
      <p:sp>
        <p:nvSpPr>
          <p:cNvPr id="3" name="Zástupný obsah 2">
            <a:extLst>
              <a:ext uri="{FF2B5EF4-FFF2-40B4-BE49-F238E27FC236}">
                <a16:creationId xmlns:a16="http://schemas.microsoft.com/office/drawing/2014/main" id="{3730C48A-0F50-83FE-ED60-A74CDEC9AD10}"/>
              </a:ext>
            </a:extLst>
          </p:cNvPr>
          <p:cNvSpPr>
            <a:spLocks noGrp="1"/>
          </p:cNvSpPr>
          <p:nvPr>
            <p:ph idx="1"/>
          </p:nvPr>
        </p:nvSpPr>
        <p:spPr/>
        <p:txBody>
          <a:bodyPr>
            <a:normAutofit/>
          </a:bodyPr>
          <a:lstStyle/>
          <a:p>
            <a:pPr marL="0" indent="0">
              <a:buNone/>
            </a:pPr>
            <a:r>
              <a:rPr lang="cs-CZ" sz="2400" b="1" u="sng" dirty="0"/>
              <a:t>Hlavní způsoby, jak účetní nebo účetnictví může podpořit </a:t>
            </a:r>
            <a:r>
              <a:rPr lang="cs-CZ" sz="2400" b="1" u="sng" dirty="0">
                <a:solidFill>
                  <a:srgbClr val="FF0000"/>
                </a:solidFill>
              </a:rPr>
              <a:t>mladé podnikatele</a:t>
            </a:r>
            <a:r>
              <a:rPr lang="cs-CZ" sz="2400" b="1" u="sng" dirty="0"/>
              <a:t>:</a:t>
            </a:r>
          </a:p>
          <a:p>
            <a:pPr marL="0" indent="0">
              <a:buNone/>
            </a:pPr>
            <a:r>
              <a:rPr lang="cs-CZ" sz="2400" b="1" dirty="0"/>
              <a:t>1. Finanční plánování a rozpočtování</a:t>
            </a:r>
          </a:p>
          <a:p>
            <a:pPr>
              <a:buFont typeface="Wingdings" panose="05000000000000000000" pitchFamily="2" charset="2"/>
              <a:buChar char="Ø"/>
            </a:pPr>
            <a:r>
              <a:rPr lang="cs-CZ" dirty="0">
                <a:latin typeface="+mn-lt"/>
              </a:rPr>
              <a:t>Účetní mohou mladým podnikatelům pomoci vytvořit realistický finanční plán a rozpočet. To zahrnuje předpovědi příjmů, výdajů a cashflow. Kvalitní plánování je zásadní pro udržení likvidity a stabilního podnikání.</a:t>
            </a:r>
          </a:p>
          <a:p>
            <a:pPr>
              <a:buFont typeface="Wingdings" panose="05000000000000000000" pitchFamily="2" charset="2"/>
              <a:buChar char="Ø"/>
            </a:pPr>
            <a:r>
              <a:rPr lang="cs-CZ" dirty="0">
                <a:latin typeface="+mn-lt"/>
              </a:rPr>
              <a:t>Dobrý rozpočet mladým podnikatelům umožní vědět, jaké investice jsou potřebné, kdy očekávat zisky, a pomůže jim plánovat růst.</a:t>
            </a:r>
          </a:p>
          <a:p>
            <a:endParaRPr lang="cs-CZ" dirty="0"/>
          </a:p>
        </p:txBody>
      </p:sp>
      <p:sp>
        <p:nvSpPr>
          <p:cNvPr id="5" name="Zástupný symbol pro číslo snímku 4">
            <a:extLst>
              <a:ext uri="{FF2B5EF4-FFF2-40B4-BE49-F238E27FC236}">
                <a16:creationId xmlns:a16="http://schemas.microsoft.com/office/drawing/2014/main" id="{AD6D33E1-6FD2-F41B-2396-34E26527E410}"/>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200" kern="1200">
                <a:solidFill>
                  <a:srgbClr val="0054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56C1FA-8DED-774F-A9BF-965BD70CC5BD}" type="slidenum">
              <a:rPr lang="cs-CZ" smtClean="0"/>
              <a:pPr/>
              <a:t>23</a:t>
            </a:fld>
            <a:endParaRPr lang="cs-CZ"/>
          </a:p>
        </p:txBody>
      </p:sp>
    </p:spTree>
    <p:extLst>
      <p:ext uri="{BB962C8B-B14F-4D97-AF65-F5344CB8AC3E}">
        <p14:creationId xmlns:p14="http://schemas.microsoft.com/office/powerpoint/2010/main" val="34422955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2CE459-5FF7-EDA9-5F84-B87C68F81729}"/>
              </a:ext>
            </a:extLst>
          </p:cNvPr>
          <p:cNvSpPr>
            <a:spLocks noGrp="1"/>
          </p:cNvSpPr>
          <p:nvPr>
            <p:ph type="title"/>
          </p:nvPr>
        </p:nvSpPr>
        <p:spPr/>
        <p:txBody>
          <a:bodyPr>
            <a:normAutofit/>
          </a:bodyPr>
          <a:lstStyle/>
          <a:p>
            <a:r>
              <a:rPr lang="cs-CZ" sz="3300" dirty="0">
                <a:solidFill>
                  <a:srgbClr val="C00000"/>
                </a:solidFill>
                <a:latin typeface="Arial" panose="020B0604020202020204"/>
              </a:rPr>
              <a:t>ÚČETNÍ - PODPORA V PODNIKÁNÍ</a:t>
            </a:r>
            <a:endParaRPr lang="cs-CZ" dirty="0">
              <a:solidFill>
                <a:srgbClr val="C00000"/>
              </a:solidFill>
            </a:endParaRPr>
          </a:p>
        </p:txBody>
      </p:sp>
      <p:sp>
        <p:nvSpPr>
          <p:cNvPr id="3" name="Zástupný obsah 2">
            <a:extLst>
              <a:ext uri="{FF2B5EF4-FFF2-40B4-BE49-F238E27FC236}">
                <a16:creationId xmlns:a16="http://schemas.microsoft.com/office/drawing/2014/main" id="{AE9FAF13-CCC2-E379-B6C6-AC518EA30DF0}"/>
              </a:ext>
            </a:extLst>
          </p:cNvPr>
          <p:cNvSpPr>
            <a:spLocks noGrp="1"/>
          </p:cNvSpPr>
          <p:nvPr>
            <p:ph idx="1"/>
          </p:nvPr>
        </p:nvSpPr>
        <p:spPr/>
        <p:txBody>
          <a:bodyPr>
            <a:normAutofit/>
          </a:bodyPr>
          <a:lstStyle/>
          <a:p>
            <a:pPr marL="0" indent="0" defTabSz="685800">
              <a:lnSpc>
                <a:spcPct val="90000"/>
              </a:lnSpc>
              <a:buClrTx/>
              <a:buSzTx/>
              <a:buNone/>
              <a:defRPr/>
            </a:pPr>
            <a:r>
              <a:rPr lang="cs-CZ" b="1" dirty="0">
                <a:solidFill>
                  <a:srgbClr val="CF1F28"/>
                </a:solidFill>
              </a:rPr>
              <a:t>2. Vedení účetnictví a správa daní</a:t>
            </a:r>
          </a:p>
          <a:p>
            <a:pPr marL="0" indent="0" defTabSz="685800">
              <a:lnSpc>
                <a:spcPct val="90000"/>
              </a:lnSpc>
              <a:buClrTx/>
              <a:buSzTx/>
              <a:buNone/>
              <a:defRPr/>
            </a:pPr>
            <a:endParaRPr lang="cs-CZ" b="1" dirty="0">
              <a:solidFill>
                <a:srgbClr val="CF1F28"/>
              </a:solidFill>
              <a:latin typeface="Arial" panose="020B0604020202020204"/>
            </a:endParaRPr>
          </a:p>
          <a:p>
            <a:pPr defTabSz="685800">
              <a:lnSpc>
                <a:spcPct val="90000"/>
              </a:lnSpc>
              <a:buClrTx/>
              <a:buSzTx/>
              <a:buFont typeface="Wingdings" panose="05000000000000000000" pitchFamily="2" charset="2"/>
              <a:buChar char="Ø"/>
              <a:defRPr/>
            </a:pPr>
            <a:r>
              <a:rPr lang="cs-CZ" dirty="0">
                <a:solidFill>
                  <a:schemeClr val="tx1"/>
                </a:solidFill>
                <a:latin typeface="+mn-lt"/>
              </a:rPr>
              <a:t>Účetní zajistí, že podnikatelé </a:t>
            </a:r>
            <a:r>
              <a:rPr lang="cs-CZ" b="1" dirty="0">
                <a:solidFill>
                  <a:schemeClr val="tx1"/>
                </a:solidFill>
                <a:latin typeface="+mn-lt"/>
              </a:rPr>
              <a:t>správně vedou účetnictví a splňují daňové povinnosti</a:t>
            </a:r>
            <a:r>
              <a:rPr lang="cs-CZ" dirty="0">
                <a:solidFill>
                  <a:schemeClr val="tx1"/>
                </a:solidFill>
                <a:latin typeface="+mn-lt"/>
              </a:rPr>
              <a:t>. Daně mohou být složité, a nesprávné daňové postupy mohou mladé podnikatele přivést do problémů.</a:t>
            </a:r>
          </a:p>
          <a:p>
            <a:pPr defTabSz="685800">
              <a:lnSpc>
                <a:spcPct val="90000"/>
              </a:lnSpc>
              <a:buClrTx/>
              <a:buSzTx/>
              <a:buFont typeface="Wingdings" panose="05000000000000000000" pitchFamily="2" charset="2"/>
              <a:buChar char="Ø"/>
              <a:defRPr/>
            </a:pPr>
            <a:endParaRPr lang="cs-CZ" dirty="0">
              <a:solidFill>
                <a:schemeClr val="tx1"/>
              </a:solidFill>
              <a:latin typeface="+mn-lt"/>
            </a:endParaRPr>
          </a:p>
          <a:p>
            <a:pPr defTabSz="685800">
              <a:lnSpc>
                <a:spcPct val="90000"/>
              </a:lnSpc>
              <a:buClrTx/>
              <a:buSzTx/>
              <a:buFont typeface="Wingdings" panose="05000000000000000000" pitchFamily="2" charset="2"/>
              <a:buChar char="Ø"/>
              <a:defRPr/>
            </a:pPr>
            <a:r>
              <a:rPr lang="cs-CZ" dirty="0">
                <a:solidFill>
                  <a:schemeClr val="tx1"/>
                </a:solidFill>
                <a:latin typeface="+mn-lt"/>
              </a:rPr>
              <a:t>Mladým podnikatelům může účetní vysvětlit, jak správně evidovat náklady, jak využít daňových odpočtů, a pomůže jim optimalizovat daňové povinnosti.</a:t>
            </a:r>
          </a:p>
          <a:p>
            <a:endParaRPr lang="cs-CZ" dirty="0"/>
          </a:p>
        </p:txBody>
      </p:sp>
      <p:sp>
        <p:nvSpPr>
          <p:cNvPr id="5" name="Zástupný symbol pro číslo snímku 4">
            <a:extLst>
              <a:ext uri="{FF2B5EF4-FFF2-40B4-BE49-F238E27FC236}">
                <a16:creationId xmlns:a16="http://schemas.microsoft.com/office/drawing/2014/main" id="{039C86DA-C6A2-F1F7-E5FF-AAF37B6D2C8F}"/>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200" kern="1200">
                <a:solidFill>
                  <a:srgbClr val="0054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56C1FA-8DED-774F-A9BF-965BD70CC5BD}" type="slidenum">
              <a:rPr lang="cs-CZ" smtClean="0"/>
              <a:pPr/>
              <a:t>24</a:t>
            </a:fld>
            <a:endParaRPr lang="cs-CZ"/>
          </a:p>
        </p:txBody>
      </p:sp>
    </p:spTree>
    <p:extLst>
      <p:ext uri="{BB962C8B-B14F-4D97-AF65-F5344CB8AC3E}">
        <p14:creationId xmlns:p14="http://schemas.microsoft.com/office/powerpoint/2010/main" val="34712742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3341F2-B736-9FD7-A9AE-F094E72AA480}"/>
              </a:ext>
            </a:extLst>
          </p:cNvPr>
          <p:cNvSpPr>
            <a:spLocks noGrp="1"/>
          </p:cNvSpPr>
          <p:nvPr>
            <p:ph type="title"/>
          </p:nvPr>
        </p:nvSpPr>
        <p:spPr/>
        <p:txBody>
          <a:bodyPr>
            <a:normAutofit/>
          </a:bodyPr>
          <a:lstStyle/>
          <a:p>
            <a:r>
              <a:rPr lang="cs-CZ" sz="3300" dirty="0">
                <a:latin typeface="Arial" panose="020B0604020202020204"/>
              </a:rPr>
              <a:t>ÚČETNÍ - PODPORA V PODNIKÁNÍ</a:t>
            </a:r>
            <a:endParaRPr lang="cs-CZ" dirty="0"/>
          </a:p>
        </p:txBody>
      </p:sp>
      <p:sp>
        <p:nvSpPr>
          <p:cNvPr id="3" name="Zástupný obsah 2">
            <a:extLst>
              <a:ext uri="{FF2B5EF4-FFF2-40B4-BE49-F238E27FC236}">
                <a16:creationId xmlns:a16="http://schemas.microsoft.com/office/drawing/2014/main" id="{0E0DCEFF-D4E9-3CC9-4A92-CD082E0C58F0}"/>
              </a:ext>
            </a:extLst>
          </p:cNvPr>
          <p:cNvSpPr>
            <a:spLocks noGrp="1"/>
          </p:cNvSpPr>
          <p:nvPr>
            <p:ph idx="1"/>
          </p:nvPr>
        </p:nvSpPr>
        <p:spPr/>
        <p:txBody>
          <a:bodyPr>
            <a:normAutofit/>
          </a:bodyPr>
          <a:lstStyle/>
          <a:p>
            <a:pPr marL="0" indent="0">
              <a:buNone/>
            </a:pPr>
            <a:r>
              <a:rPr lang="cs-CZ" b="1" dirty="0">
                <a:solidFill>
                  <a:srgbClr val="CF1F28"/>
                </a:solidFill>
              </a:rPr>
              <a:t>3. Získávání finančních prostředků a investic</a:t>
            </a:r>
          </a:p>
          <a:p>
            <a:pPr marL="0" indent="0">
              <a:buNone/>
            </a:pPr>
            <a:endParaRPr lang="cs-CZ" b="1" dirty="0"/>
          </a:p>
          <a:p>
            <a:pPr>
              <a:buFont typeface="Wingdings" panose="05000000000000000000" pitchFamily="2" charset="2"/>
              <a:buChar char="Ø"/>
            </a:pPr>
            <a:r>
              <a:rPr lang="cs-CZ" dirty="0"/>
              <a:t>Účetní mohou </a:t>
            </a:r>
            <a:r>
              <a:rPr lang="cs-CZ" b="1" dirty="0"/>
              <a:t>připravit finanční výkazy a analýzy </a:t>
            </a:r>
            <a:r>
              <a:rPr lang="cs-CZ" dirty="0"/>
              <a:t>potřebné pro získání financí od bank, investorů nebo grantů. Kvalitní finanční informace zvýší šance na </a:t>
            </a:r>
            <a:r>
              <a:rPr lang="cs-CZ" b="1" dirty="0"/>
              <a:t>získání financí pro rozvoj podnikání</a:t>
            </a:r>
            <a:r>
              <a:rPr lang="cs-CZ" dirty="0"/>
              <a:t>.</a:t>
            </a:r>
          </a:p>
          <a:p>
            <a:pPr>
              <a:buFont typeface="Wingdings" panose="05000000000000000000" pitchFamily="2" charset="2"/>
              <a:buChar char="Ø"/>
            </a:pPr>
            <a:endParaRPr lang="cs-CZ" dirty="0"/>
          </a:p>
          <a:p>
            <a:pPr>
              <a:buFont typeface="Wingdings" panose="05000000000000000000" pitchFamily="2" charset="2"/>
              <a:buChar char="Ø"/>
            </a:pPr>
            <a:r>
              <a:rPr lang="cs-CZ" dirty="0"/>
              <a:t>Mohou také poradit, zda je lepší získat úvěr, přilákat investory nebo hledat jiné finanční zdroje.</a:t>
            </a:r>
          </a:p>
          <a:p>
            <a:endParaRPr lang="cs-CZ" dirty="0"/>
          </a:p>
        </p:txBody>
      </p:sp>
      <p:sp>
        <p:nvSpPr>
          <p:cNvPr id="5" name="Zástupný symbol pro číslo snímku 4">
            <a:extLst>
              <a:ext uri="{FF2B5EF4-FFF2-40B4-BE49-F238E27FC236}">
                <a16:creationId xmlns:a16="http://schemas.microsoft.com/office/drawing/2014/main" id="{6AC34C28-8066-62FD-2819-31F9CDB5EAA8}"/>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200" kern="1200">
                <a:solidFill>
                  <a:srgbClr val="0054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56C1FA-8DED-774F-A9BF-965BD70CC5BD}" type="slidenum">
              <a:rPr lang="cs-CZ" smtClean="0"/>
              <a:pPr/>
              <a:t>25</a:t>
            </a:fld>
            <a:endParaRPr lang="cs-CZ"/>
          </a:p>
        </p:txBody>
      </p:sp>
    </p:spTree>
    <p:extLst>
      <p:ext uri="{BB962C8B-B14F-4D97-AF65-F5344CB8AC3E}">
        <p14:creationId xmlns:p14="http://schemas.microsoft.com/office/powerpoint/2010/main" val="24444225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83816E-6909-1904-DBF2-221039918E61}"/>
              </a:ext>
            </a:extLst>
          </p:cNvPr>
          <p:cNvSpPr>
            <a:spLocks noGrp="1"/>
          </p:cNvSpPr>
          <p:nvPr>
            <p:ph type="title"/>
          </p:nvPr>
        </p:nvSpPr>
        <p:spPr/>
        <p:txBody>
          <a:bodyPr>
            <a:normAutofit/>
          </a:bodyPr>
          <a:lstStyle/>
          <a:p>
            <a:r>
              <a:rPr lang="cs-CZ" sz="3300" dirty="0">
                <a:latin typeface="Arial" panose="020B0604020202020204"/>
              </a:rPr>
              <a:t>ÚČETNÍ - PODPORA V PODNIKÁNÍ</a:t>
            </a:r>
            <a:endParaRPr lang="cs-CZ" dirty="0"/>
          </a:p>
        </p:txBody>
      </p:sp>
      <p:sp>
        <p:nvSpPr>
          <p:cNvPr id="3" name="Zástupný obsah 2">
            <a:extLst>
              <a:ext uri="{FF2B5EF4-FFF2-40B4-BE49-F238E27FC236}">
                <a16:creationId xmlns:a16="http://schemas.microsoft.com/office/drawing/2014/main" id="{603DECCD-80F0-1CA3-A85C-EB73DAA57B43}"/>
              </a:ext>
            </a:extLst>
          </p:cNvPr>
          <p:cNvSpPr>
            <a:spLocks noGrp="1"/>
          </p:cNvSpPr>
          <p:nvPr>
            <p:ph idx="1"/>
          </p:nvPr>
        </p:nvSpPr>
        <p:spPr/>
        <p:txBody>
          <a:bodyPr>
            <a:normAutofit/>
          </a:bodyPr>
          <a:lstStyle/>
          <a:p>
            <a:pPr marL="0" indent="0">
              <a:buNone/>
            </a:pPr>
            <a:r>
              <a:rPr lang="cs-CZ" b="1" dirty="0">
                <a:solidFill>
                  <a:srgbClr val="CF1F28"/>
                </a:solidFill>
              </a:rPr>
              <a:t>4. Pomoc s cashflow a řízením likvidity</a:t>
            </a:r>
          </a:p>
          <a:p>
            <a:pPr marL="0" indent="0">
              <a:buNone/>
            </a:pPr>
            <a:endParaRPr lang="cs-CZ" b="1" dirty="0"/>
          </a:p>
          <a:p>
            <a:pPr>
              <a:buFont typeface="Wingdings" panose="05000000000000000000" pitchFamily="2" charset="2"/>
              <a:buChar char="Ø"/>
            </a:pPr>
            <a:r>
              <a:rPr lang="cs-CZ" dirty="0"/>
              <a:t>Jednou z největších výzev pro mladé podnikatele je řízení cashflow. Účetní mohou pomoci udržet přehled o příjmech a výdajích, což pomáhá předcházet problémům s platební neschopností.</a:t>
            </a:r>
          </a:p>
          <a:p>
            <a:pPr>
              <a:buFont typeface="Wingdings" panose="05000000000000000000" pitchFamily="2" charset="2"/>
              <a:buChar char="Ø"/>
            </a:pPr>
            <a:endParaRPr lang="cs-CZ" dirty="0"/>
          </a:p>
          <a:p>
            <a:pPr>
              <a:buFont typeface="Wingdings" panose="05000000000000000000" pitchFamily="2" charset="2"/>
              <a:buChar char="Ø"/>
            </a:pPr>
            <a:r>
              <a:rPr lang="cs-CZ" dirty="0"/>
              <a:t>Pravidelné sledování cashflow a plánování krátkodobých finančních toků umožňuje mladým podnikatelům udržet podnik na správné cestě.</a:t>
            </a:r>
          </a:p>
          <a:p>
            <a:endParaRPr lang="cs-CZ" dirty="0"/>
          </a:p>
        </p:txBody>
      </p:sp>
      <p:sp>
        <p:nvSpPr>
          <p:cNvPr id="5" name="Zástupný symbol pro číslo snímku 4">
            <a:extLst>
              <a:ext uri="{FF2B5EF4-FFF2-40B4-BE49-F238E27FC236}">
                <a16:creationId xmlns:a16="http://schemas.microsoft.com/office/drawing/2014/main" id="{F524EB69-C93F-8698-440F-89CF288A5A50}"/>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200" kern="1200">
                <a:solidFill>
                  <a:srgbClr val="0054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56C1FA-8DED-774F-A9BF-965BD70CC5BD}" type="slidenum">
              <a:rPr lang="cs-CZ" smtClean="0"/>
              <a:pPr/>
              <a:t>26</a:t>
            </a:fld>
            <a:endParaRPr lang="cs-CZ"/>
          </a:p>
        </p:txBody>
      </p:sp>
    </p:spTree>
    <p:extLst>
      <p:ext uri="{BB962C8B-B14F-4D97-AF65-F5344CB8AC3E}">
        <p14:creationId xmlns:p14="http://schemas.microsoft.com/office/powerpoint/2010/main" val="6874701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9B8C83-F3F6-833C-A7AD-18118DD6926B}"/>
              </a:ext>
            </a:extLst>
          </p:cNvPr>
          <p:cNvSpPr>
            <a:spLocks noGrp="1"/>
          </p:cNvSpPr>
          <p:nvPr>
            <p:ph type="title"/>
          </p:nvPr>
        </p:nvSpPr>
        <p:spPr/>
        <p:txBody>
          <a:bodyPr>
            <a:normAutofit/>
          </a:bodyPr>
          <a:lstStyle/>
          <a:p>
            <a:r>
              <a:rPr lang="cs-CZ" sz="3300" dirty="0">
                <a:latin typeface="Arial" panose="020B0604020202020204"/>
              </a:rPr>
              <a:t>ÚČETNÍ - PODPORA V PODNIKÁNÍ</a:t>
            </a:r>
            <a:endParaRPr lang="cs-CZ" dirty="0"/>
          </a:p>
        </p:txBody>
      </p:sp>
      <p:sp>
        <p:nvSpPr>
          <p:cNvPr id="3" name="Zástupný obsah 2">
            <a:extLst>
              <a:ext uri="{FF2B5EF4-FFF2-40B4-BE49-F238E27FC236}">
                <a16:creationId xmlns:a16="http://schemas.microsoft.com/office/drawing/2014/main" id="{67EAD3EA-B727-52F3-5CD2-BDFAB9A753AD}"/>
              </a:ext>
            </a:extLst>
          </p:cNvPr>
          <p:cNvSpPr>
            <a:spLocks noGrp="1"/>
          </p:cNvSpPr>
          <p:nvPr>
            <p:ph idx="1"/>
          </p:nvPr>
        </p:nvSpPr>
        <p:spPr/>
        <p:txBody>
          <a:bodyPr>
            <a:normAutofit/>
          </a:bodyPr>
          <a:lstStyle/>
          <a:p>
            <a:pPr marL="0" indent="0">
              <a:buNone/>
            </a:pPr>
            <a:r>
              <a:rPr lang="cs-CZ" b="1" dirty="0">
                <a:solidFill>
                  <a:srgbClr val="CF1F28"/>
                </a:solidFill>
              </a:rPr>
              <a:t>5. Právní a regulační poradenství</a:t>
            </a:r>
          </a:p>
          <a:p>
            <a:pPr marL="0" indent="0">
              <a:buNone/>
            </a:pPr>
            <a:endParaRPr lang="cs-CZ" b="1" dirty="0"/>
          </a:p>
          <a:p>
            <a:pPr>
              <a:buFont typeface="Wingdings" panose="05000000000000000000" pitchFamily="2" charset="2"/>
              <a:buChar char="Ø"/>
            </a:pPr>
            <a:r>
              <a:rPr lang="cs-CZ" dirty="0"/>
              <a:t>Účetní mohou mladé podnikatele </a:t>
            </a:r>
            <a:r>
              <a:rPr lang="cs-CZ" b="1" dirty="0"/>
              <a:t>informovat o právních požadavcích</a:t>
            </a:r>
            <a:r>
              <a:rPr lang="cs-CZ" dirty="0"/>
              <a:t>, jako jsou registrace k DPH, pracovněprávní regulace nebo zakládání obchodních společností. Tím zajistí, že podnikání bude </a:t>
            </a:r>
            <a:r>
              <a:rPr lang="cs-CZ" b="1" dirty="0"/>
              <a:t>v souladu s platnými zákony</a:t>
            </a:r>
            <a:r>
              <a:rPr lang="cs-CZ" dirty="0"/>
              <a:t>.</a:t>
            </a:r>
          </a:p>
          <a:p>
            <a:pPr>
              <a:buFont typeface="Wingdings" panose="05000000000000000000" pitchFamily="2" charset="2"/>
              <a:buChar char="Ø"/>
            </a:pPr>
            <a:endParaRPr lang="cs-CZ" dirty="0"/>
          </a:p>
          <a:p>
            <a:pPr>
              <a:buFont typeface="Wingdings" panose="05000000000000000000" pitchFamily="2" charset="2"/>
              <a:buChar char="Ø"/>
            </a:pPr>
            <a:r>
              <a:rPr lang="cs-CZ" dirty="0"/>
              <a:t>Mohou také doporučit, jakou právní formu podnikání zvolit (např. živnost, s.r.o., a.s.), což má vliv na daně, odpovědnost a financování.</a:t>
            </a:r>
          </a:p>
          <a:p>
            <a:endParaRPr lang="cs-CZ" dirty="0"/>
          </a:p>
        </p:txBody>
      </p:sp>
      <p:sp>
        <p:nvSpPr>
          <p:cNvPr id="5" name="Zástupný symbol pro číslo snímku 4">
            <a:extLst>
              <a:ext uri="{FF2B5EF4-FFF2-40B4-BE49-F238E27FC236}">
                <a16:creationId xmlns:a16="http://schemas.microsoft.com/office/drawing/2014/main" id="{76EE4CED-E367-B9DD-D2D3-0260F78A8FB4}"/>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200" kern="1200">
                <a:solidFill>
                  <a:srgbClr val="0054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56C1FA-8DED-774F-A9BF-965BD70CC5BD}" type="slidenum">
              <a:rPr lang="cs-CZ" smtClean="0"/>
              <a:pPr/>
              <a:t>27</a:t>
            </a:fld>
            <a:endParaRPr lang="cs-CZ"/>
          </a:p>
        </p:txBody>
      </p:sp>
    </p:spTree>
    <p:extLst>
      <p:ext uri="{BB962C8B-B14F-4D97-AF65-F5344CB8AC3E}">
        <p14:creationId xmlns:p14="http://schemas.microsoft.com/office/powerpoint/2010/main" val="23787018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B79ED9-432D-BB10-01D4-0C4077B9E1FA}"/>
              </a:ext>
            </a:extLst>
          </p:cNvPr>
          <p:cNvSpPr>
            <a:spLocks noGrp="1"/>
          </p:cNvSpPr>
          <p:nvPr>
            <p:ph type="title"/>
          </p:nvPr>
        </p:nvSpPr>
        <p:spPr/>
        <p:txBody>
          <a:bodyPr>
            <a:normAutofit/>
          </a:bodyPr>
          <a:lstStyle/>
          <a:p>
            <a:r>
              <a:rPr lang="cs-CZ" sz="3300" dirty="0">
                <a:latin typeface="Arial" panose="020B0604020202020204"/>
              </a:rPr>
              <a:t>ÚČETNÍ - PODPORA V PODNIKÁNÍ</a:t>
            </a:r>
            <a:endParaRPr lang="cs-CZ" dirty="0"/>
          </a:p>
        </p:txBody>
      </p:sp>
      <p:sp>
        <p:nvSpPr>
          <p:cNvPr id="3" name="Zástupný obsah 2">
            <a:extLst>
              <a:ext uri="{FF2B5EF4-FFF2-40B4-BE49-F238E27FC236}">
                <a16:creationId xmlns:a16="http://schemas.microsoft.com/office/drawing/2014/main" id="{DF9F7847-47D9-1731-0FE1-0F541FE6421D}"/>
              </a:ext>
            </a:extLst>
          </p:cNvPr>
          <p:cNvSpPr>
            <a:spLocks noGrp="1"/>
          </p:cNvSpPr>
          <p:nvPr>
            <p:ph idx="1"/>
          </p:nvPr>
        </p:nvSpPr>
        <p:spPr/>
        <p:txBody>
          <a:bodyPr>
            <a:normAutofit/>
          </a:bodyPr>
          <a:lstStyle/>
          <a:p>
            <a:pPr marL="0" indent="0">
              <a:buNone/>
            </a:pPr>
            <a:r>
              <a:rPr lang="cs-CZ" b="1" dirty="0">
                <a:solidFill>
                  <a:srgbClr val="CF1F28"/>
                </a:solidFill>
              </a:rPr>
              <a:t>6. Poradenství při rozhodování</a:t>
            </a:r>
          </a:p>
          <a:p>
            <a:pPr marL="0" indent="0">
              <a:buNone/>
            </a:pPr>
            <a:endParaRPr lang="cs-CZ" b="1" dirty="0"/>
          </a:p>
          <a:p>
            <a:pPr>
              <a:buFont typeface="Wingdings" panose="05000000000000000000" pitchFamily="2" charset="2"/>
              <a:buChar char="Ø"/>
            </a:pPr>
            <a:r>
              <a:rPr lang="cs-CZ" dirty="0"/>
              <a:t>Účetní mohou </a:t>
            </a:r>
            <a:r>
              <a:rPr lang="cs-CZ" b="1" dirty="0"/>
              <a:t>pomoci mladým podnikatelům při rozhodování o strategických krocích</a:t>
            </a:r>
            <a:r>
              <a:rPr lang="cs-CZ" dirty="0"/>
              <a:t>. Analýza finančních údajů může odhalit slabá místa nebo příležitosti pro růst, například kdy investovat do nového vybavení nebo rozšířit podnikání.</a:t>
            </a:r>
          </a:p>
          <a:p>
            <a:pPr>
              <a:buFont typeface="Wingdings" panose="05000000000000000000" pitchFamily="2" charset="2"/>
              <a:buChar char="Ø"/>
            </a:pPr>
            <a:endParaRPr lang="cs-CZ" dirty="0"/>
          </a:p>
          <a:p>
            <a:pPr>
              <a:buFont typeface="Wingdings" panose="05000000000000000000" pitchFamily="2" charset="2"/>
              <a:buChar char="Ø"/>
            </a:pPr>
            <a:r>
              <a:rPr lang="cs-CZ" dirty="0"/>
              <a:t>Účetní mohou provést </a:t>
            </a:r>
            <a:r>
              <a:rPr lang="cs-CZ" b="1" dirty="0"/>
              <a:t>analýzu rentability projektů a investic,</a:t>
            </a:r>
            <a:r>
              <a:rPr lang="cs-CZ" dirty="0"/>
              <a:t> což je </a:t>
            </a:r>
            <a:r>
              <a:rPr lang="cs-CZ" b="1" dirty="0"/>
              <a:t>klíčové pro dlouhodobou udržitelnost.</a:t>
            </a:r>
          </a:p>
          <a:p>
            <a:endParaRPr lang="cs-CZ" dirty="0"/>
          </a:p>
        </p:txBody>
      </p:sp>
      <p:sp>
        <p:nvSpPr>
          <p:cNvPr id="5" name="Zástupný symbol pro číslo snímku 4">
            <a:extLst>
              <a:ext uri="{FF2B5EF4-FFF2-40B4-BE49-F238E27FC236}">
                <a16:creationId xmlns:a16="http://schemas.microsoft.com/office/drawing/2014/main" id="{9D0A9E69-2926-C32F-8452-FBEC65CEFE57}"/>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200" kern="1200">
                <a:solidFill>
                  <a:srgbClr val="0054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56C1FA-8DED-774F-A9BF-965BD70CC5BD}" type="slidenum">
              <a:rPr lang="cs-CZ" smtClean="0"/>
              <a:pPr/>
              <a:t>28</a:t>
            </a:fld>
            <a:endParaRPr lang="cs-CZ"/>
          </a:p>
        </p:txBody>
      </p:sp>
    </p:spTree>
    <p:extLst>
      <p:ext uri="{BB962C8B-B14F-4D97-AF65-F5344CB8AC3E}">
        <p14:creationId xmlns:p14="http://schemas.microsoft.com/office/powerpoint/2010/main" val="4628782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0F89DE-4D16-B30B-50AA-D3A43386FC98}"/>
              </a:ext>
            </a:extLst>
          </p:cNvPr>
          <p:cNvSpPr>
            <a:spLocks noGrp="1"/>
          </p:cNvSpPr>
          <p:nvPr>
            <p:ph type="title"/>
          </p:nvPr>
        </p:nvSpPr>
        <p:spPr/>
        <p:txBody>
          <a:bodyPr>
            <a:normAutofit/>
          </a:bodyPr>
          <a:lstStyle/>
          <a:p>
            <a:r>
              <a:rPr lang="cs-CZ" sz="3300" dirty="0">
                <a:latin typeface="Arial" panose="020B0604020202020204"/>
              </a:rPr>
              <a:t>ÚČETNÍ - PODPORA V PODNIKÁNÍ</a:t>
            </a:r>
            <a:endParaRPr lang="cs-CZ" dirty="0"/>
          </a:p>
        </p:txBody>
      </p:sp>
      <p:sp>
        <p:nvSpPr>
          <p:cNvPr id="3" name="Zástupný obsah 2">
            <a:extLst>
              <a:ext uri="{FF2B5EF4-FFF2-40B4-BE49-F238E27FC236}">
                <a16:creationId xmlns:a16="http://schemas.microsoft.com/office/drawing/2014/main" id="{A9964397-9577-38D4-C36C-05E70923E503}"/>
              </a:ext>
            </a:extLst>
          </p:cNvPr>
          <p:cNvSpPr>
            <a:spLocks noGrp="1"/>
          </p:cNvSpPr>
          <p:nvPr>
            <p:ph idx="1"/>
          </p:nvPr>
        </p:nvSpPr>
        <p:spPr/>
        <p:txBody>
          <a:bodyPr>
            <a:normAutofit/>
          </a:bodyPr>
          <a:lstStyle/>
          <a:p>
            <a:pPr marL="0" indent="0">
              <a:buNone/>
            </a:pPr>
            <a:r>
              <a:rPr lang="cs-CZ" b="1" dirty="0">
                <a:solidFill>
                  <a:srgbClr val="CF1F28"/>
                </a:solidFill>
              </a:rPr>
              <a:t>7. Podpora v automatizaci a digitalizaci</a:t>
            </a:r>
          </a:p>
          <a:p>
            <a:pPr marL="0" indent="0">
              <a:buNone/>
            </a:pPr>
            <a:endParaRPr lang="cs-CZ" b="1" dirty="0"/>
          </a:p>
          <a:p>
            <a:pPr>
              <a:buFont typeface="Wingdings" panose="05000000000000000000" pitchFamily="2" charset="2"/>
              <a:buChar char="Ø"/>
            </a:pPr>
            <a:r>
              <a:rPr lang="cs-CZ" dirty="0"/>
              <a:t>Účetní mohou poradit s </a:t>
            </a:r>
            <a:r>
              <a:rPr lang="cs-CZ" b="1" dirty="0"/>
              <a:t>výběrem moderních účetních systémů </a:t>
            </a:r>
            <a:r>
              <a:rPr lang="cs-CZ" dirty="0"/>
              <a:t>a softwarových nástrojů, které mohou mladým podnikatelům </a:t>
            </a:r>
            <a:r>
              <a:rPr lang="cs-CZ" b="1" dirty="0"/>
              <a:t>usnadnit administrativu a účetnictví</a:t>
            </a:r>
            <a:r>
              <a:rPr lang="cs-CZ" dirty="0"/>
              <a:t>.</a:t>
            </a:r>
          </a:p>
          <a:p>
            <a:pPr>
              <a:buFont typeface="Wingdings" panose="05000000000000000000" pitchFamily="2" charset="2"/>
              <a:buChar char="Ø"/>
            </a:pPr>
            <a:endParaRPr lang="cs-CZ" dirty="0"/>
          </a:p>
          <a:p>
            <a:pPr>
              <a:buFont typeface="Wingdings" panose="05000000000000000000" pitchFamily="2" charset="2"/>
              <a:buChar char="Ø"/>
            </a:pPr>
            <a:r>
              <a:rPr lang="cs-CZ" dirty="0"/>
              <a:t>Automatizace finančních procesů může </a:t>
            </a:r>
            <a:r>
              <a:rPr lang="cs-CZ" b="1" dirty="0"/>
              <a:t>výrazně ušetřit čas </a:t>
            </a:r>
            <a:r>
              <a:rPr lang="cs-CZ" dirty="0"/>
              <a:t>a </a:t>
            </a:r>
            <a:r>
              <a:rPr lang="cs-CZ" b="1" dirty="0"/>
              <a:t>snížit riziko chyb</a:t>
            </a:r>
            <a:r>
              <a:rPr lang="cs-CZ" dirty="0"/>
              <a:t>, což mladým podnikatelům umožní soustředit se na růst podnikání.</a:t>
            </a:r>
          </a:p>
          <a:p>
            <a:endParaRPr lang="cs-CZ" dirty="0"/>
          </a:p>
        </p:txBody>
      </p:sp>
      <p:sp>
        <p:nvSpPr>
          <p:cNvPr id="5" name="Zástupný symbol pro číslo snímku 4">
            <a:extLst>
              <a:ext uri="{FF2B5EF4-FFF2-40B4-BE49-F238E27FC236}">
                <a16:creationId xmlns:a16="http://schemas.microsoft.com/office/drawing/2014/main" id="{F7DF9144-C04F-699A-4090-3BC513C4E276}"/>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200" kern="1200">
                <a:solidFill>
                  <a:srgbClr val="0054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56C1FA-8DED-774F-A9BF-965BD70CC5BD}" type="slidenum">
              <a:rPr lang="cs-CZ" smtClean="0"/>
              <a:pPr/>
              <a:t>29</a:t>
            </a:fld>
            <a:endParaRPr lang="cs-CZ"/>
          </a:p>
        </p:txBody>
      </p:sp>
    </p:spTree>
    <p:extLst>
      <p:ext uri="{BB962C8B-B14F-4D97-AF65-F5344CB8AC3E}">
        <p14:creationId xmlns:p14="http://schemas.microsoft.com/office/powerpoint/2010/main" val="1994790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Úvod</a:t>
            </a:r>
          </a:p>
        </p:txBody>
      </p:sp>
      <p:sp>
        <p:nvSpPr>
          <p:cNvPr id="3" name="Zástupný symbol pro obsah 2"/>
          <p:cNvSpPr>
            <a:spLocks noGrp="1"/>
          </p:cNvSpPr>
          <p:nvPr>
            <p:ph idx="1"/>
          </p:nvPr>
        </p:nvSpPr>
        <p:spPr/>
        <p:txBody>
          <a:bodyPr>
            <a:normAutofit/>
          </a:bodyPr>
          <a:lstStyle/>
          <a:p>
            <a:r>
              <a:rPr lang="cs-CZ" sz="2000" dirty="0"/>
              <a:t>KDO JE ÚČETNÍ?</a:t>
            </a:r>
          </a:p>
          <a:p>
            <a:pPr lvl="1">
              <a:lnSpc>
                <a:spcPct val="100000"/>
              </a:lnSpc>
            </a:pPr>
            <a:endParaRPr lang="cs-CZ" sz="2000" b="1" dirty="0"/>
          </a:p>
          <a:p>
            <a:pPr lvl="1">
              <a:lnSpc>
                <a:spcPct val="100000"/>
              </a:lnSpc>
            </a:pPr>
            <a:r>
              <a:rPr lang="cs-CZ" sz="2000" b="1" dirty="0"/>
              <a:t>Účetní je profesionál, který </a:t>
            </a:r>
            <a:r>
              <a:rPr lang="cs-CZ" sz="2000" b="1" i="1" dirty="0">
                <a:solidFill>
                  <a:srgbClr val="C00000"/>
                </a:solidFill>
              </a:rPr>
              <a:t>spravuje</a:t>
            </a:r>
            <a:r>
              <a:rPr lang="cs-CZ" sz="2000" b="1" dirty="0"/>
              <a:t> a </a:t>
            </a:r>
            <a:r>
              <a:rPr lang="cs-CZ" sz="2000" b="1" i="1" dirty="0">
                <a:solidFill>
                  <a:srgbClr val="C00000"/>
                </a:solidFill>
              </a:rPr>
              <a:t>sleduje</a:t>
            </a:r>
            <a:r>
              <a:rPr lang="cs-CZ" sz="2000" b="1" dirty="0">
                <a:solidFill>
                  <a:srgbClr val="C00000"/>
                </a:solidFill>
              </a:rPr>
              <a:t> </a:t>
            </a:r>
            <a:r>
              <a:rPr lang="cs-CZ" sz="2000" b="1" u="sng" dirty="0"/>
              <a:t>finanční transakce </a:t>
            </a:r>
            <a:r>
              <a:rPr lang="cs-CZ" sz="2000" b="1" dirty="0"/>
              <a:t>organizace, firmy nebo jednotlivců. </a:t>
            </a:r>
          </a:p>
          <a:p>
            <a:pPr marL="342900" lvl="1" indent="0">
              <a:buNone/>
            </a:pPr>
            <a:endParaRPr lang="cs-CZ" sz="2000" b="1" dirty="0"/>
          </a:p>
          <a:p>
            <a:pPr lvl="1">
              <a:lnSpc>
                <a:spcPct val="100000"/>
              </a:lnSpc>
            </a:pPr>
            <a:r>
              <a:rPr lang="cs-CZ" sz="2000" b="1" dirty="0"/>
              <a:t>Někdy je však účetní práce neprávem považována za nudnou nebo dokonce za něco, co pomáhá „padouchům“ obcházet zákon. </a:t>
            </a:r>
          </a:p>
          <a:p>
            <a:pPr marL="342900" lvl="1" indent="0">
              <a:buNone/>
            </a:pPr>
            <a:endParaRPr lang="cs-CZ" sz="2000" b="1" dirty="0"/>
          </a:p>
          <a:p>
            <a:pPr lvl="1">
              <a:lnSpc>
                <a:spcPct val="100000"/>
              </a:lnSpc>
            </a:pPr>
            <a:r>
              <a:rPr lang="cs-CZ" sz="2000" b="1" dirty="0"/>
              <a:t>Na druhé straně, účetní jsou hrdinové, kteří udržují pořádek v ekonomice a pomáhají organizacím zůstat legální a efektivní.</a:t>
            </a:r>
          </a:p>
        </p:txBody>
      </p:sp>
      <p:sp>
        <p:nvSpPr>
          <p:cNvPr id="6" name="Zástupný symbol pro číslo snímku 5"/>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200" kern="1200">
                <a:solidFill>
                  <a:srgbClr val="0054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56C1FA-8DED-774F-A9BF-965BD70CC5BD}" type="slidenum">
              <a:rPr lang="cs-CZ" smtClean="0"/>
              <a:pPr/>
              <a:t>3</a:t>
            </a:fld>
            <a:endParaRPr lang="cs-CZ"/>
          </a:p>
        </p:txBody>
      </p:sp>
    </p:spTree>
    <p:extLst>
      <p:ext uri="{BB962C8B-B14F-4D97-AF65-F5344CB8AC3E}">
        <p14:creationId xmlns:p14="http://schemas.microsoft.com/office/powerpoint/2010/main" val="37430919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E12615-B64B-E5B2-8D18-C4E389E1C305}"/>
              </a:ext>
            </a:extLst>
          </p:cNvPr>
          <p:cNvSpPr>
            <a:spLocks noGrp="1"/>
          </p:cNvSpPr>
          <p:nvPr>
            <p:ph type="title"/>
          </p:nvPr>
        </p:nvSpPr>
        <p:spPr/>
        <p:txBody>
          <a:bodyPr>
            <a:normAutofit/>
          </a:bodyPr>
          <a:lstStyle/>
          <a:p>
            <a:r>
              <a:rPr lang="cs-CZ" sz="3300" dirty="0">
                <a:latin typeface="Arial" panose="020B0604020202020204"/>
              </a:rPr>
              <a:t>ÚČETNÍ - PODPORA V PODNIKÁNÍ</a:t>
            </a:r>
            <a:endParaRPr lang="cs-CZ" dirty="0"/>
          </a:p>
        </p:txBody>
      </p:sp>
      <p:sp>
        <p:nvSpPr>
          <p:cNvPr id="3" name="Zástupný obsah 2">
            <a:extLst>
              <a:ext uri="{FF2B5EF4-FFF2-40B4-BE49-F238E27FC236}">
                <a16:creationId xmlns:a16="http://schemas.microsoft.com/office/drawing/2014/main" id="{641B6405-966D-4A6D-1C84-18356B437CF1}"/>
              </a:ext>
            </a:extLst>
          </p:cNvPr>
          <p:cNvSpPr>
            <a:spLocks noGrp="1"/>
          </p:cNvSpPr>
          <p:nvPr>
            <p:ph idx="1"/>
          </p:nvPr>
        </p:nvSpPr>
        <p:spPr/>
        <p:txBody>
          <a:bodyPr/>
          <a:lstStyle/>
          <a:p>
            <a:pPr marL="0" indent="0">
              <a:buNone/>
            </a:pPr>
            <a:r>
              <a:rPr lang="cs-CZ" b="1" dirty="0">
                <a:solidFill>
                  <a:srgbClr val="CF1F28"/>
                </a:solidFill>
              </a:rPr>
              <a:t>8. Mentoring a vzdělávání</a:t>
            </a:r>
          </a:p>
          <a:p>
            <a:pPr marL="0" indent="0">
              <a:buNone/>
            </a:pPr>
            <a:endParaRPr lang="cs-CZ" b="1" dirty="0"/>
          </a:p>
          <a:p>
            <a:pPr>
              <a:buFont typeface="Wingdings" panose="05000000000000000000" pitchFamily="2" charset="2"/>
              <a:buChar char="Ø"/>
            </a:pPr>
            <a:r>
              <a:rPr lang="cs-CZ" dirty="0"/>
              <a:t>Účetní mohou mladé podnikatele vzdělávat v oblasti finanční gramotnosti, což jim pomůže lépe rozumět financím, nákladům, výnosům a celkovému řízení podniku.</a:t>
            </a:r>
          </a:p>
          <a:p>
            <a:pPr>
              <a:buFont typeface="Wingdings" panose="05000000000000000000" pitchFamily="2" charset="2"/>
              <a:buChar char="Ø"/>
            </a:pPr>
            <a:endParaRPr lang="cs-CZ" dirty="0"/>
          </a:p>
          <a:p>
            <a:pPr>
              <a:buFont typeface="Wingdings" panose="05000000000000000000" pitchFamily="2" charset="2"/>
              <a:buChar char="Ø"/>
            </a:pPr>
            <a:r>
              <a:rPr lang="cs-CZ" dirty="0"/>
              <a:t>Mohou sloužit jako mentoři, kteří mladým podnikatelům předají důležité znalosti o finančním řízení a rozvoji podnikání.</a:t>
            </a:r>
          </a:p>
          <a:p>
            <a:endParaRPr lang="cs-CZ" dirty="0"/>
          </a:p>
        </p:txBody>
      </p:sp>
      <p:sp>
        <p:nvSpPr>
          <p:cNvPr id="5" name="Zástupný symbol pro číslo snímku 4">
            <a:extLst>
              <a:ext uri="{FF2B5EF4-FFF2-40B4-BE49-F238E27FC236}">
                <a16:creationId xmlns:a16="http://schemas.microsoft.com/office/drawing/2014/main" id="{A154ABF5-405E-5A2B-A687-A04FE5C20E9B}"/>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200" kern="1200">
                <a:solidFill>
                  <a:srgbClr val="0054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56C1FA-8DED-774F-A9BF-965BD70CC5BD}" type="slidenum">
              <a:rPr lang="cs-CZ" smtClean="0"/>
              <a:pPr/>
              <a:t>30</a:t>
            </a:fld>
            <a:endParaRPr lang="cs-CZ"/>
          </a:p>
        </p:txBody>
      </p:sp>
    </p:spTree>
    <p:extLst>
      <p:ext uri="{BB962C8B-B14F-4D97-AF65-F5344CB8AC3E}">
        <p14:creationId xmlns:p14="http://schemas.microsoft.com/office/powerpoint/2010/main" val="23062031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793F07-8836-AEBD-FB80-7A97CEF89E4B}"/>
              </a:ext>
            </a:extLst>
          </p:cNvPr>
          <p:cNvSpPr>
            <a:spLocks noGrp="1"/>
          </p:cNvSpPr>
          <p:nvPr>
            <p:ph type="title"/>
          </p:nvPr>
        </p:nvSpPr>
        <p:spPr/>
        <p:txBody>
          <a:bodyPr>
            <a:normAutofit/>
          </a:bodyPr>
          <a:lstStyle/>
          <a:p>
            <a:r>
              <a:rPr lang="cs-CZ" dirty="0"/>
              <a:t>ÚČETNÍ</a:t>
            </a:r>
          </a:p>
        </p:txBody>
      </p:sp>
      <p:sp>
        <p:nvSpPr>
          <p:cNvPr id="3" name="Zástupný obsah 2">
            <a:extLst>
              <a:ext uri="{FF2B5EF4-FFF2-40B4-BE49-F238E27FC236}">
                <a16:creationId xmlns:a16="http://schemas.microsoft.com/office/drawing/2014/main" id="{C48B9CFB-059A-AEA6-4783-98E8D430BA87}"/>
              </a:ext>
            </a:extLst>
          </p:cNvPr>
          <p:cNvSpPr>
            <a:spLocks noGrp="1"/>
          </p:cNvSpPr>
          <p:nvPr>
            <p:ph idx="1"/>
          </p:nvPr>
        </p:nvSpPr>
        <p:spPr/>
        <p:txBody>
          <a:bodyPr/>
          <a:lstStyle/>
          <a:p>
            <a:pPr algn="just"/>
            <a:r>
              <a:rPr lang="cs-CZ" dirty="0"/>
              <a:t>Účetní nebo účetnictví mohou výrazně </a:t>
            </a:r>
            <a:r>
              <a:rPr lang="cs-CZ" b="1" dirty="0"/>
              <a:t>podpořit mladé podnikatele</a:t>
            </a:r>
            <a:r>
              <a:rPr lang="cs-CZ" dirty="0"/>
              <a:t> v oblasti finančního plánování, správy daní, získávání financí, řízení cashflow a právních otázek. </a:t>
            </a:r>
          </a:p>
          <a:p>
            <a:pPr algn="just"/>
            <a:endParaRPr lang="cs-CZ" dirty="0"/>
          </a:p>
          <a:p>
            <a:pPr algn="just"/>
            <a:r>
              <a:rPr lang="cs-CZ" dirty="0"/>
              <a:t>Kromě toho mohou poskytnout </a:t>
            </a:r>
            <a:r>
              <a:rPr lang="cs-CZ" b="1" dirty="0"/>
              <a:t>poradenství při rozhodování</a:t>
            </a:r>
            <a:r>
              <a:rPr lang="cs-CZ" dirty="0"/>
              <a:t>, pomoci s automatizací a vzděláváním v oblasti finanční gramotnosti, což přispívá k dlouhodobému úspěchu mladých podnikatelů.</a:t>
            </a:r>
          </a:p>
        </p:txBody>
      </p:sp>
      <p:sp>
        <p:nvSpPr>
          <p:cNvPr id="5" name="Zástupný symbol pro číslo snímku 4">
            <a:extLst>
              <a:ext uri="{FF2B5EF4-FFF2-40B4-BE49-F238E27FC236}">
                <a16:creationId xmlns:a16="http://schemas.microsoft.com/office/drawing/2014/main" id="{B50CEB76-359E-649A-D8A2-7BA5A958B94F}"/>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200" kern="1200">
                <a:solidFill>
                  <a:srgbClr val="0054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56C1FA-8DED-774F-A9BF-965BD70CC5BD}" type="slidenum">
              <a:rPr lang="cs-CZ" smtClean="0"/>
              <a:pPr/>
              <a:t>31</a:t>
            </a:fld>
            <a:endParaRPr lang="cs-CZ"/>
          </a:p>
        </p:txBody>
      </p:sp>
    </p:spTree>
    <p:extLst>
      <p:ext uri="{BB962C8B-B14F-4D97-AF65-F5344CB8AC3E}">
        <p14:creationId xmlns:p14="http://schemas.microsoft.com/office/powerpoint/2010/main" val="22596961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A6E8B2-352F-CD91-3185-508CAB3D2529}"/>
              </a:ext>
            </a:extLst>
          </p:cNvPr>
          <p:cNvSpPr>
            <a:spLocks noGrp="1"/>
          </p:cNvSpPr>
          <p:nvPr>
            <p:ph type="title"/>
          </p:nvPr>
        </p:nvSpPr>
        <p:spPr/>
        <p:txBody>
          <a:bodyPr>
            <a:normAutofit/>
          </a:bodyPr>
          <a:lstStyle/>
          <a:p>
            <a:r>
              <a:rPr lang="cs-CZ" dirty="0"/>
              <a:t>Role účetního</a:t>
            </a:r>
          </a:p>
        </p:txBody>
      </p:sp>
      <p:sp>
        <p:nvSpPr>
          <p:cNvPr id="3" name="Zástupný obsah 2">
            <a:extLst>
              <a:ext uri="{FF2B5EF4-FFF2-40B4-BE49-F238E27FC236}">
                <a16:creationId xmlns:a16="http://schemas.microsoft.com/office/drawing/2014/main" id="{337EFA3E-9280-1292-B4F0-E06363BCBD53}"/>
              </a:ext>
            </a:extLst>
          </p:cNvPr>
          <p:cNvSpPr>
            <a:spLocks noGrp="1"/>
          </p:cNvSpPr>
          <p:nvPr>
            <p:ph idx="1"/>
          </p:nvPr>
        </p:nvSpPr>
        <p:spPr/>
        <p:txBody>
          <a:bodyPr>
            <a:normAutofit fontScale="92500" lnSpcReduction="10000"/>
          </a:bodyPr>
          <a:lstStyle/>
          <a:p>
            <a:r>
              <a:rPr lang="cs-CZ" sz="3000" b="1" dirty="0"/>
              <a:t>Proč je účetní důležitý pro fungování firmy a ekonomiky? </a:t>
            </a:r>
          </a:p>
          <a:p>
            <a:pPr marL="333375">
              <a:lnSpc>
                <a:spcPct val="120000"/>
              </a:lnSpc>
              <a:buFont typeface="Wingdings" panose="05000000000000000000" pitchFamily="2" charset="2"/>
              <a:buChar char="Ø"/>
            </a:pPr>
            <a:r>
              <a:rPr lang="cs-CZ" dirty="0"/>
              <a:t>Účetní zajišťují, že firmy fungují v souladu se zákony a předpisy.</a:t>
            </a:r>
          </a:p>
          <a:p>
            <a:pPr marL="333375">
              <a:lnSpc>
                <a:spcPct val="120000"/>
              </a:lnSpc>
              <a:buFont typeface="Wingdings" panose="05000000000000000000" pitchFamily="2" charset="2"/>
              <a:buChar char="Ø"/>
            </a:pPr>
            <a:r>
              <a:rPr lang="cs-CZ" dirty="0"/>
              <a:t> Pomáhají také firmám růst a udržet si důvěru veřejnosti, investorů a zaměstnanců.</a:t>
            </a:r>
          </a:p>
          <a:p>
            <a:pPr>
              <a:lnSpc>
                <a:spcPct val="120000"/>
              </a:lnSpc>
            </a:pPr>
            <a:r>
              <a:rPr lang="cs-CZ" b="1" u="sng" dirty="0"/>
              <a:t>Hlavní přínosy účetních pro firmu a ekonomiku:</a:t>
            </a:r>
          </a:p>
          <a:p>
            <a:pPr marL="404813">
              <a:lnSpc>
                <a:spcPct val="120000"/>
              </a:lnSpc>
            </a:pPr>
            <a:r>
              <a:rPr lang="cs-CZ" b="1" i="1" dirty="0">
                <a:solidFill>
                  <a:srgbClr val="FF0000"/>
                </a:solidFill>
              </a:rPr>
              <a:t>Finanční stabilita</a:t>
            </a:r>
            <a:r>
              <a:rPr lang="cs-CZ" b="1" i="1" dirty="0"/>
              <a:t>: </a:t>
            </a:r>
            <a:r>
              <a:rPr lang="cs-CZ" dirty="0"/>
              <a:t>Bez účetního by firma nemohla efektivně hospodařit.</a:t>
            </a:r>
          </a:p>
          <a:p>
            <a:pPr marL="404813">
              <a:lnSpc>
                <a:spcPct val="120000"/>
              </a:lnSpc>
            </a:pPr>
            <a:r>
              <a:rPr lang="cs-CZ" b="1" i="1" dirty="0">
                <a:solidFill>
                  <a:srgbClr val="FF0000"/>
                </a:solidFill>
              </a:rPr>
              <a:t>Průhlednost</a:t>
            </a:r>
            <a:r>
              <a:rPr lang="cs-CZ" b="1" i="1" dirty="0"/>
              <a:t>: </a:t>
            </a:r>
            <a:r>
              <a:rPr lang="cs-CZ" dirty="0"/>
              <a:t>Účetní zajišťují, že firma podává správné informace svým akcionářům a veřejnosti.</a:t>
            </a:r>
          </a:p>
          <a:p>
            <a:pPr marL="404813">
              <a:lnSpc>
                <a:spcPct val="120000"/>
              </a:lnSpc>
            </a:pPr>
            <a:r>
              <a:rPr lang="cs-CZ" b="1" i="1" dirty="0">
                <a:solidFill>
                  <a:srgbClr val="FF0000"/>
                </a:solidFill>
              </a:rPr>
              <a:t>Prevence podvodů</a:t>
            </a:r>
            <a:r>
              <a:rPr lang="cs-CZ" b="1" i="1" dirty="0"/>
              <a:t>: </a:t>
            </a:r>
            <a:r>
              <a:rPr lang="cs-CZ" dirty="0"/>
              <a:t>Účetní jsou klíčoví hráči při odhalování nelegálních aktivit.</a:t>
            </a:r>
          </a:p>
          <a:p>
            <a:pPr marL="0" indent="0">
              <a:buNone/>
            </a:pPr>
            <a:endParaRPr lang="cs-CZ" dirty="0"/>
          </a:p>
        </p:txBody>
      </p:sp>
      <p:sp>
        <p:nvSpPr>
          <p:cNvPr id="5" name="Zástupný symbol pro číslo snímku 4">
            <a:extLst>
              <a:ext uri="{FF2B5EF4-FFF2-40B4-BE49-F238E27FC236}">
                <a16:creationId xmlns:a16="http://schemas.microsoft.com/office/drawing/2014/main" id="{656635F2-CE81-CE0A-2CBF-4320F299CC56}"/>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200" kern="1200">
                <a:solidFill>
                  <a:srgbClr val="0054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56C1FA-8DED-774F-A9BF-965BD70CC5BD}" type="slidenum">
              <a:rPr lang="cs-CZ" smtClean="0"/>
              <a:pPr/>
              <a:t>32</a:t>
            </a:fld>
            <a:endParaRPr lang="cs-CZ"/>
          </a:p>
        </p:txBody>
      </p:sp>
    </p:spTree>
    <p:extLst>
      <p:ext uri="{BB962C8B-B14F-4D97-AF65-F5344CB8AC3E}">
        <p14:creationId xmlns:p14="http://schemas.microsoft.com/office/powerpoint/2010/main" val="30770159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A8785D-05BA-E137-4130-C953A3B698B1}"/>
              </a:ext>
            </a:extLst>
          </p:cNvPr>
          <p:cNvSpPr>
            <a:spLocks noGrp="1"/>
          </p:cNvSpPr>
          <p:nvPr>
            <p:ph type="title"/>
          </p:nvPr>
        </p:nvSpPr>
        <p:spPr/>
        <p:txBody>
          <a:bodyPr>
            <a:normAutofit/>
          </a:bodyPr>
          <a:lstStyle/>
          <a:p>
            <a:r>
              <a:rPr lang="cs-CZ" dirty="0"/>
              <a:t>SKUPINOVÁ AKTIVITA</a:t>
            </a:r>
          </a:p>
        </p:txBody>
      </p:sp>
      <p:sp>
        <p:nvSpPr>
          <p:cNvPr id="3" name="Zástupný obsah 2">
            <a:extLst>
              <a:ext uri="{FF2B5EF4-FFF2-40B4-BE49-F238E27FC236}">
                <a16:creationId xmlns:a16="http://schemas.microsoft.com/office/drawing/2014/main" id="{3B550F06-8BBC-6BF7-C5F9-E5BF649C87DF}"/>
              </a:ext>
            </a:extLst>
          </p:cNvPr>
          <p:cNvSpPr>
            <a:spLocks noGrp="1"/>
          </p:cNvSpPr>
          <p:nvPr>
            <p:ph idx="1"/>
          </p:nvPr>
        </p:nvSpPr>
        <p:spPr/>
        <p:txBody>
          <a:bodyPr/>
          <a:lstStyle/>
          <a:p>
            <a:r>
              <a:rPr lang="cs-CZ" b="1" dirty="0"/>
              <a:t>FIKTIVNÍ Soudní případ: </a:t>
            </a:r>
            <a:r>
              <a:rPr lang="cs-CZ" b="1" dirty="0">
                <a:solidFill>
                  <a:srgbClr val="FF0000"/>
                </a:solidFill>
              </a:rPr>
              <a:t>Účetní na lavici obžalovaných</a:t>
            </a:r>
          </a:p>
          <a:p>
            <a:endParaRPr lang="cs-CZ" b="1" dirty="0">
              <a:solidFill>
                <a:srgbClr val="FF0000"/>
              </a:solidFill>
            </a:endParaRPr>
          </a:p>
          <a:p>
            <a:r>
              <a:rPr lang="cs-CZ" b="1" dirty="0"/>
              <a:t>Cíl: </a:t>
            </a:r>
            <a:r>
              <a:rPr lang="cs-CZ" dirty="0"/>
              <a:t>Aktivita studentům umožní zamyslet se nad etickými dilematy, kterým účetní čelí, a prozkoumat, zda je účetní spíše "padouch" nebo "hrdina."</a:t>
            </a:r>
          </a:p>
          <a:p>
            <a:endParaRPr lang="cs-CZ" dirty="0"/>
          </a:p>
        </p:txBody>
      </p:sp>
      <p:sp>
        <p:nvSpPr>
          <p:cNvPr id="5" name="Zástupný symbol pro číslo snímku 4">
            <a:extLst>
              <a:ext uri="{FF2B5EF4-FFF2-40B4-BE49-F238E27FC236}">
                <a16:creationId xmlns:a16="http://schemas.microsoft.com/office/drawing/2014/main" id="{2D5EA8B4-354F-3E1C-7226-2BAA1C80A682}"/>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200" kern="1200">
                <a:solidFill>
                  <a:srgbClr val="0054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56C1FA-8DED-774F-A9BF-965BD70CC5BD}" type="slidenum">
              <a:rPr lang="cs-CZ" smtClean="0"/>
              <a:pPr/>
              <a:t>33</a:t>
            </a:fld>
            <a:endParaRPr lang="cs-CZ"/>
          </a:p>
        </p:txBody>
      </p:sp>
    </p:spTree>
    <p:extLst>
      <p:ext uri="{BB962C8B-B14F-4D97-AF65-F5344CB8AC3E}">
        <p14:creationId xmlns:p14="http://schemas.microsoft.com/office/powerpoint/2010/main" val="10559836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61601E-24C7-E084-2701-5FB6D9FD9283}"/>
              </a:ext>
            </a:extLst>
          </p:cNvPr>
          <p:cNvSpPr>
            <a:spLocks noGrp="1"/>
          </p:cNvSpPr>
          <p:nvPr>
            <p:ph type="title"/>
          </p:nvPr>
        </p:nvSpPr>
        <p:spPr/>
        <p:txBody>
          <a:bodyPr>
            <a:normAutofit/>
          </a:bodyPr>
          <a:lstStyle/>
          <a:p>
            <a:r>
              <a:rPr lang="cs-CZ" sz="3300" dirty="0">
                <a:latin typeface="Arial" panose="020B0604020202020204"/>
              </a:rPr>
              <a:t>SKUPINOVÁ AKTIVITA</a:t>
            </a:r>
            <a:endParaRPr lang="cs-CZ" dirty="0"/>
          </a:p>
        </p:txBody>
      </p:sp>
      <p:sp>
        <p:nvSpPr>
          <p:cNvPr id="3" name="Zástupný obsah 2">
            <a:extLst>
              <a:ext uri="{FF2B5EF4-FFF2-40B4-BE49-F238E27FC236}">
                <a16:creationId xmlns:a16="http://schemas.microsoft.com/office/drawing/2014/main" id="{8F3516B7-E5D8-D063-84A6-0136705E9F6B}"/>
              </a:ext>
            </a:extLst>
          </p:cNvPr>
          <p:cNvSpPr>
            <a:spLocks noGrp="1"/>
          </p:cNvSpPr>
          <p:nvPr>
            <p:ph idx="1"/>
          </p:nvPr>
        </p:nvSpPr>
        <p:spPr/>
        <p:txBody>
          <a:bodyPr>
            <a:normAutofit/>
          </a:bodyPr>
          <a:lstStyle/>
          <a:p>
            <a:pPr marL="0" indent="0">
              <a:buNone/>
            </a:pPr>
            <a:r>
              <a:rPr lang="cs-CZ" b="1" u="sng" dirty="0">
                <a:latin typeface="Arial" panose="020B0604020202020204"/>
              </a:rPr>
              <a:t>Postup</a:t>
            </a:r>
            <a:r>
              <a:rPr lang="cs-CZ" b="1" u="sng" dirty="0">
                <a:solidFill>
                  <a:schemeClr val="tx1"/>
                </a:solidFill>
                <a:latin typeface="Arial" panose="020B0604020202020204"/>
              </a:rPr>
              <a:t>:</a:t>
            </a:r>
          </a:p>
          <a:p>
            <a:pPr marL="385763" indent="-385763">
              <a:buFont typeface="+mj-lt"/>
              <a:buAutoNum type="arabicParenR"/>
            </a:pPr>
            <a:r>
              <a:rPr lang="cs-CZ" b="1" dirty="0">
                <a:latin typeface="Arial" panose="020B0604020202020204"/>
              </a:rPr>
              <a:t>Rozdělení do 3 skupin (OBŽALOBA, OBHAJOBA, POROTA) </a:t>
            </a:r>
          </a:p>
          <a:p>
            <a:pPr>
              <a:buFont typeface="Wingdings" panose="05000000000000000000" pitchFamily="2" charset="2"/>
              <a:buChar char="Ø"/>
            </a:pPr>
            <a:r>
              <a:rPr lang="cs-CZ" b="1" dirty="0">
                <a:latin typeface="Arial" panose="020B0604020202020204"/>
              </a:rPr>
              <a:t>Obžaloba: </a:t>
            </a:r>
            <a:r>
              <a:rPr lang="cs-CZ" dirty="0">
                <a:latin typeface="Arial" panose="020B0604020202020204"/>
              </a:rPr>
              <a:t>Tým, který má za úkol prokázat, že účetní mohou být „padouši“ a podílet se na nekalých praktikách.</a:t>
            </a:r>
          </a:p>
          <a:p>
            <a:pPr>
              <a:buFont typeface="Wingdings" panose="05000000000000000000" pitchFamily="2" charset="2"/>
              <a:buChar char="Ø"/>
            </a:pPr>
            <a:r>
              <a:rPr lang="cs-CZ" b="1" dirty="0">
                <a:latin typeface="Arial" panose="020B0604020202020204"/>
              </a:rPr>
              <a:t>Obhajoba: </a:t>
            </a:r>
            <a:r>
              <a:rPr lang="cs-CZ" dirty="0">
                <a:latin typeface="Arial" panose="020B0604020202020204"/>
              </a:rPr>
              <a:t>Tým, který bude argumentovat, že účetní jsou nezbytní „hrdinové“, kteří zajišťují transparentnost a odpovědnost.</a:t>
            </a:r>
          </a:p>
          <a:p>
            <a:pPr>
              <a:buFont typeface="Wingdings" panose="05000000000000000000" pitchFamily="2" charset="2"/>
              <a:buChar char="Ø"/>
            </a:pPr>
            <a:r>
              <a:rPr lang="cs-CZ" b="1" dirty="0">
                <a:latin typeface="Arial" panose="020B0604020202020204"/>
              </a:rPr>
              <a:t>Porota: </a:t>
            </a:r>
            <a:r>
              <a:rPr lang="cs-CZ" dirty="0">
                <a:latin typeface="Arial" panose="020B0604020202020204"/>
              </a:rPr>
              <a:t>Tým, který bude analyzovat oba argumenty a rozhodne, zda je účetní „padouch“ nebo „hrdina“.</a:t>
            </a:r>
          </a:p>
          <a:p>
            <a:pPr marL="385763" indent="-385763">
              <a:buFont typeface="+mj-lt"/>
              <a:buAutoNum type="arabicPeriod"/>
            </a:pPr>
            <a:endParaRPr lang="cs-CZ" b="1" dirty="0">
              <a:latin typeface="Arial" panose="020B0604020202020204"/>
            </a:endParaRPr>
          </a:p>
          <a:p>
            <a:pPr marL="385763" indent="-385763">
              <a:buFont typeface="+mj-lt"/>
              <a:buAutoNum type="arabicPeriod"/>
            </a:pPr>
            <a:endParaRPr lang="cs-CZ" dirty="0"/>
          </a:p>
        </p:txBody>
      </p:sp>
      <p:sp>
        <p:nvSpPr>
          <p:cNvPr id="5" name="Zástupný symbol pro číslo snímku 4">
            <a:extLst>
              <a:ext uri="{FF2B5EF4-FFF2-40B4-BE49-F238E27FC236}">
                <a16:creationId xmlns:a16="http://schemas.microsoft.com/office/drawing/2014/main" id="{3C23F05B-C164-8660-E983-336887B15D52}"/>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200" kern="1200">
                <a:solidFill>
                  <a:srgbClr val="0054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56C1FA-8DED-774F-A9BF-965BD70CC5BD}" type="slidenum">
              <a:rPr lang="cs-CZ" smtClean="0"/>
              <a:pPr/>
              <a:t>34</a:t>
            </a:fld>
            <a:endParaRPr lang="cs-CZ"/>
          </a:p>
        </p:txBody>
      </p:sp>
    </p:spTree>
    <p:extLst>
      <p:ext uri="{BB962C8B-B14F-4D97-AF65-F5344CB8AC3E}">
        <p14:creationId xmlns:p14="http://schemas.microsoft.com/office/powerpoint/2010/main" val="9243823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BB06A0-BDA7-67D1-ECEF-8C8ECE2A2827}"/>
              </a:ext>
            </a:extLst>
          </p:cNvPr>
          <p:cNvSpPr>
            <a:spLocks noGrp="1"/>
          </p:cNvSpPr>
          <p:nvPr>
            <p:ph type="title"/>
          </p:nvPr>
        </p:nvSpPr>
        <p:spPr/>
        <p:txBody>
          <a:bodyPr/>
          <a:lstStyle/>
          <a:p>
            <a:r>
              <a:rPr lang="cs-CZ" sz="3000" dirty="0">
                <a:latin typeface="Arial" panose="020B0604020202020204"/>
              </a:rPr>
              <a:t>SKUPINOVÁ AKTIVITA</a:t>
            </a:r>
            <a:endParaRPr lang="cs-CZ" dirty="0"/>
          </a:p>
        </p:txBody>
      </p:sp>
      <p:sp>
        <p:nvSpPr>
          <p:cNvPr id="3" name="Zástupný obsah 2">
            <a:extLst>
              <a:ext uri="{FF2B5EF4-FFF2-40B4-BE49-F238E27FC236}">
                <a16:creationId xmlns:a16="http://schemas.microsoft.com/office/drawing/2014/main" id="{EADD0CE7-AB45-7C48-5EE8-6201BDCAA68E}"/>
              </a:ext>
            </a:extLst>
          </p:cNvPr>
          <p:cNvSpPr>
            <a:spLocks noGrp="1"/>
          </p:cNvSpPr>
          <p:nvPr>
            <p:ph idx="1"/>
          </p:nvPr>
        </p:nvSpPr>
        <p:spPr/>
        <p:txBody>
          <a:bodyPr>
            <a:normAutofit/>
          </a:bodyPr>
          <a:lstStyle/>
          <a:p>
            <a:pPr marL="385763" indent="-385763">
              <a:buFont typeface="+mj-lt"/>
              <a:buAutoNum type="arabicParenR" startAt="2"/>
            </a:pPr>
            <a:r>
              <a:rPr lang="cs-CZ" b="1" dirty="0">
                <a:latin typeface="Arial" panose="020B0604020202020204" pitchFamily="34" charset="0"/>
                <a:cs typeface="Arial" panose="020B0604020202020204" pitchFamily="34" charset="0"/>
              </a:rPr>
              <a:t>Soudní proces – příprava</a:t>
            </a:r>
            <a:r>
              <a:rPr lang="cs-CZ" dirty="0">
                <a:latin typeface="Arial" panose="020B0604020202020204" pitchFamily="34" charset="0"/>
                <a:cs typeface="Arial" panose="020B0604020202020204" pitchFamily="34" charset="0"/>
              </a:rPr>
              <a:t>:</a:t>
            </a:r>
          </a:p>
          <a:p>
            <a:pPr marL="385763" indent="-385763">
              <a:buFont typeface="+mj-lt"/>
              <a:buAutoNum type="arabicParenR" startAt="2"/>
            </a:pPr>
            <a:endParaRPr lang="cs-CZ" dirty="0">
              <a:latin typeface="Arial" panose="020B0604020202020204" pitchFamily="34" charset="0"/>
              <a:cs typeface="Arial" panose="020B0604020202020204" pitchFamily="34" charset="0"/>
            </a:endParaRPr>
          </a:p>
          <a:p>
            <a:pPr>
              <a:buFont typeface="Wingdings" panose="05000000000000000000" pitchFamily="2" charset="2"/>
              <a:buChar char="Ø"/>
            </a:pPr>
            <a:r>
              <a:rPr lang="cs-CZ" b="1" dirty="0">
                <a:latin typeface="Arial" panose="020B0604020202020204" pitchFamily="34" charset="0"/>
                <a:cs typeface="Arial" panose="020B0604020202020204" pitchFamily="34" charset="0"/>
              </a:rPr>
              <a:t>Týmy obžaloby a obhajoby </a:t>
            </a:r>
            <a:r>
              <a:rPr lang="cs-CZ" dirty="0">
                <a:latin typeface="Arial" panose="020B0604020202020204" pitchFamily="34" charset="0"/>
                <a:cs typeface="Arial" panose="020B0604020202020204" pitchFamily="34" charset="0"/>
              </a:rPr>
              <a:t>mají čas na přípravu svých argumentů. Mohou zkoumat skutečné případy, kdy účetní buď selhali, nebo vykonali hrdinské činy. Mohou si připravit svědky nebo důkazy (mohou se inspirovat například případy podvodů jako </a:t>
            </a:r>
            <a:r>
              <a:rPr lang="cs-CZ" dirty="0" err="1">
                <a:latin typeface="Arial" panose="020B0604020202020204" pitchFamily="34" charset="0"/>
                <a:cs typeface="Arial" panose="020B0604020202020204" pitchFamily="34" charset="0"/>
              </a:rPr>
              <a:t>Enron</a:t>
            </a:r>
            <a:r>
              <a:rPr lang="cs-CZ" dirty="0">
                <a:latin typeface="Arial" panose="020B0604020202020204" pitchFamily="34" charset="0"/>
                <a:cs typeface="Arial" panose="020B0604020202020204" pitchFamily="34" charset="0"/>
              </a:rPr>
              <a:t>, </a:t>
            </a:r>
            <a:r>
              <a:rPr lang="cs-CZ" dirty="0" err="1">
                <a:latin typeface="Arial" panose="020B0604020202020204" pitchFamily="34" charset="0"/>
                <a:cs typeface="Arial" panose="020B0604020202020204" pitchFamily="34" charset="0"/>
              </a:rPr>
              <a:t>Bernie</a:t>
            </a:r>
            <a:r>
              <a:rPr lang="cs-CZ" dirty="0">
                <a:latin typeface="Arial" panose="020B0604020202020204" pitchFamily="34" charset="0"/>
                <a:cs typeface="Arial" panose="020B0604020202020204" pitchFamily="34" charset="0"/>
              </a:rPr>
              <a:t> </a:t>
            </a:r>
            <a:r>
              <a:rPr lang="cs-CZ" dirty="0" err="1">
                <a:latin typeface="Arial" panose="020B0604020202020204" pitchFamily="34" charset="0"/>
                <a:cs typeface="Arial" panose="020B0604020202020204" pitchFamily="34" charset="0"/>
              </a:rPr>
              <a:t>Madoff</a:t>
            </a:r>
            <a:r>
              <a:rPr lang="cs-CZ" dirty="0">
                <a:latin typeface="Arial" panose="020B0604020202020204" pitchFamily="34" charset="0"/>
                <a:cs typeface="Arial" panose="020B0604020202020204" pitchFamily="34" charset="0"/>
              </a:rPr>
              <a:t>, nebo naopak příklady účetních, kteří odhalili podvody).</a:t>
            </a:r>
          </a:p>
          <a:p>
            <a:pPr>
              <a:buFont typeface="Wingdings" panose="05000000000000000000" pitchFamily="2" charset="2"/>
              <a:buChar char="Ø"/>
            </a:pPr>
            <a:endParaRPr lang="cs-CZ" dirty="0">
              <a:latin typeface="Arial" panose="020B0604020202020204" pitchFamily="34" charset="0"/>
              <a:cs typeface="Arial" panose="020B0604020202020204" pitchFamily="34" charset="0"/>
            </a:endParaRPr>
          </a:p>
          <a:p>
            <a:pPr>
              <a:buFont typeface="Wingdings" panose="05000000000000000000" pitchFamily="2" charset="2"/>
              <a:buChar char="Ø"/>
            </a:pPr>
            <a:r>
              <a:rPr lang="cs-CZ" b="1" dirty="0">
                <a:latin typeface="Arial" panose="020B0604020202020204" pitchFamily="34" charset="0"/>
                <a:cs typeface="Arial" panose="020B0604020202020204" pitchFamily="34" charset="0"/>
              </a:rPr>
              <a:t>Porota</a:t>
            </a:r>
            <a:r>
              <a:rPr lang="cs-CZ" dirty="0">
                <a:latin typeface="Arial" panose="020B0604020202020204" pitchFamily="34" charset="0"/>
                <a:cs typeface="Arial" panose="020B0604020202020204" pitchFamily="34" charset="0"/>
              </a:rPr>
              <a:t> se mezitím seznámí se základními fakty o roli účetních a připraví si otázky, které položí oběma stranám.</a:t>
            </a:r>
          </a:p>
          <a:p>
            <a:endParaRPr lang="cs-CZ" dirty="0"/>
          </a:p>
        </p:txBody>
      </p:sp>
      <p:sp>
        <p:nvSpPr>
          <p:cNvPr id="5" name="Zástupný symbol pro číslo snímku 4">
            <a:extLst>
              <a:ext uri="{FF2B5EF4-FFF2-40B4-BE49-F238E27FC236}">
                <a16:creationId xmlns:a16="http://schemas.microsoft.com/office/drawing/2014/main" id="{1B529E11-4E18-2620-8997-41D97E0FCC1E}"/>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200" kern="1200">
                <a:solidFill>
                  <a:srgbClr val="0054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56C1FA-8DED-774F-A9BF-965BD70CC5BD}" type="slidenum">
              <a:rPr lang="cs-CZ" smtClean="0"/>
              <a:pPr/>
              <a:t>35</a:t>
            </a:fld>
            <a:endParaRPr lang="cs-CZ"/>
          </a:p>
        </p:txBody>
      </p:sp>
    </p:spTree>
    <p:extLst>
      <p:ext uri="{BB962C8B-B14F-4D97-AF65-F5344CB8AC3E}">
        <p14:creationId xmlns:p14="http://schemas.microsoft.com/office/powerpoint/2010/main" val="24175010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A4B48C-9A2A-8CAC-4A6F-4898634A9582}"/>
              </a:ext>
            </a:extLst>
          </p:cNvPr>
          <p:cNvSpPr>
            <a:spLocks noGrp="1"/>
          </p:cNvSpPr>
          <p:nvPr>
            <p:ph type="title"/>
          </p:nvPr>
        </p:nvSpPr>
        <p:spPr/>
        <p:txBody>
          <a:bodyPr/>
          <a:lstStyle/>
          <a:p>
            <a:r>
              <a:rPr lang="cs-CZ" sz="3000" dirty="0">
                <a:solidFill>
                  <a:srgbClr val="C00000"/>
                </a:solidFill>
                <a:latin typeface="Arial" panose="020B0604020202020204"/>
              </a:rPr>
              <a:t>SKUPINOVÁ AKTIVITA</a:t>
            </a:r>
            <a:endParaRPr lang="cs-CZ" dirty="0">
              <a:solidFill>
                <a:srgbClr val="C00000"/>
              </a:solidFill>
            </a:endParaRPr>
          </a:p>
        </p:txBody>
      </p:sp>
      <p:sp>
        <p:nvSpPr>
          <p:cNvPr id="3" name="Zástupný obsah 2">
            <a:extLst>
              <a:ext uri="{FF2B5EF4-FFF2-40B4-BE49-F238E27FC236}">
                <a16:creationId xmlns:a16="http://schemas.microsoft.com/office/drawing/2014/main" id="{D00B785D-392A-5FF8-677A-9E22BDE43F11}"/>
              </a:ext>
            </a:extLst>
          </p:cNvPr>
          <p:cNvSpPr>
            <a:spLocks noGrp="1"/>
          </p:cNvSpPr>
          <p:nvPr>
            <p:ph idx="1"/>
          </p:nvPr>
        </p:nvSpPr>
        <p:spPr/>
        <p:txBody>
          <a:bodyPr>
            <a:normAutofit/>
          </a:bodyPr>
          <a:lstStyle/>
          <a:p>
            <a:pPr marL="385763" indent="-385763">
              <a:buFont typeface="+mj-lt"/>
              <a:buAutoNum type="arabicParenR" startAt="3"/>
            </a:pPr>
            <a:r>
              <a:rPr lang="cs-CZ" b="1" dirty="0">
                <a:latin typeface="Arial" panose="020B0604020202020204" pitchFamily="34" charset="0"/>
                <a:cs typeface="Arial" panose="020B0604020202020204" pitchFamily="34" charset="0"/>
              </a:rPr>
              <a:t>Soudní proces – prezentace argumentů</a:t>
            </a:r>
            <a:r>
              <a:rPr lang="cs-CZ" dirty="0">
                <a:latin typeface="Arial" panose="020B0604020202020204" pitchFamily="34" charset="0"/>
                <a:cs typeface="Arial" panose="020B0604020202020204" pitchFamily="34" charset="0"/>
              </a:rPr>
              <a:t>:</a:t>
            </a:r>
          </a:p>
          <a:p>
            <a:pPr marL="385763" indent="-385763">
              <a:buFont typeface="+mj-lt"/>
              <a:buAutoNum type="arabicParenR" startAt="3"/>
            </a:pPr>
            <a:endParaRPr lang="cs-CZ" dirty="0">
              <a:latin typeface="Arial" panose="020B0604020202020204" pitchFamily="34" charset="0"/>
              <a:cs typeface="Arial" panose="020B0604020202020204" pitchFamily="34" charset="0"/>
            </a:endParaRPr>
          </a:p>
          <a:p>
            <a:pPr>
              <a:buFont typeface="Wingdings" panose="05000000000000000000" pitchFamily="2" charset="2"/>
              <a:buChar char="Ø"/>
            </a:pPr>
            <a:r>
              <a:rPr lang="cs-CZ" b="1" dirty="0">
                <a:latin typeface="Arial" panose="020B0604020202020204" pitchFamily="34" charset="0"/>
                <a:cs typeface="Arial" panose="020B0604020202020204" pitchFamily="34" charset="0"/>
              </a:rPr>
              <a:t>Obžaloba</a:t>
            </a:r>
            <a:r>
              <a:rPr lang="cs-CZ" dirty="0">
                <a:latin typeface="Arial" panose="020B0604020202020204" pitchFamily="34" charset="0"/>
                <a:cs typeface="Arial" panose="020B0604020202020204" pitchFamily="34" charset="0"/>
              </a:rPr>
              <a:t> začne prezentací svých argumentů, včetně případných svědectví a důkazů. Tým obhajoby může klást otázky a napadat důkazy.</a:t>
            </a:r>
          </a:p>
          <a:p>
            <a:pPr>
              <a:buFont typeface="Wingdings" panose="05000000000000000000" pitchFamily="2" charset="2"/>
              <a:buChar char="Ø"/>
            </a:pPr>
            <a:endParaRPr lang="cs-CZ" dirty="0">
              <a:latin typeface="Arial" panose="020B0604020202020204" pitchFamily="34" charset="0"/>
              <a:cs typeface="Arial" panose="020B0604020202020204" pitchFamily="34" charset="0"/>
            </a:endParaRPr>
          </a:p>
          <a:p>
            <a:pPr>
              <a:buFont typeface="Wingdings" panose="05000000000000000000" pitchFamily="2" charset="2"/>
              <a:buChar char="Ø"/>
            </a:pPr>
            <a:r>
              <a:rPr lang="cs-CZ" b="1" dirty="0">
                <a:latin typeface="Arial" panose="020B0604020202020204" pitchFamily="34" charset="0"/>
                <a:cs typeface="Arial" panose="020B0604020202020204" pitchFamily="34" charset="0"/>
              </a:rPr>
              <a:t>Obhajoba</a:t>
            </a:r>
            <a:r>
              <a:rPr lang="cs-CZ" dirty="0">
                <a:latin typeface="Arial" panose="020B0604020202020204" pitchFamily="34" charset="0"/>
                <a:cs typeface="Arial" panose="020B0604020202020204" pitchFamily="34" charset="0"/>
              </a:rPr>
              <a:t> následně přednesou své důkazy, které ukazují, jak jsou účetní důležití pro zdravé fungování firem a ekonomiky.</a:t>
            </a:r>
          </a:p>
          <a:p>
            <a:pPr>
              <a:buFont typeface="Wingdings" panose="05000000000000000000" pitchFamily="2" charset="2"/>
              <a:buChar char="Ø"/>
            </a:pPr>
            <a:endParaRPr lang="cs-CZ" dirty="0">
              <a:latin typeface="Arial" panose="020B0604020202020204" pitchFamily="34" charset="0"/>
              <a:cs typeface="Arial" panose="020B0604020202020204" pitchFamily="34" charset="0"/>
            </a:endParaRPr>
          </a:p>
          <a:p>
            <a:pPr>
              <a:buFont typeface="Wingdings" panose="05000000000000000000" pitchFamily="2" charset="2"/>
              <a:buChar char="Ø"/>
            </a:pPr>
            <a:r>
              <a:rPr lang="cs-CZ" b="1" dirty="0">
                <a:latin typeface="Arial" panose="020B0604020202020204" pitchFamily="34" charset="0"/>
                <a:cs typeface="Arial" panose="020B0604020202020204" pitchFamily="34" charset="0"/>
              </a:rPr>
              <a:t>Porota</a:t>
            </a:r>
            <a:r>
              <a:rPr lang="cs-CZ" dirty="0">
                <a:latin typeface="Arial" panose="020B0604020202020204" pitchFamily="34" charset="0"/>
                <a:cs typeface="Arial" panose="020B0604020202020204" pitchFamily="34" charset="0"/>
              </a:rPr>
              <a:t> může oběma týmům klást otázky.</a:t>
            </a:r>
          </a:p>
          <a:p>
            <a:endParaRPr lang="cs-CZ" dirty="0"/>
          </a:p>
        </p:txBody>
      </p:sp>
      <p:sp>
        <p:nvSpPr>
          <p:cNvPr id="5" name="Zástupný symbol pro číslo snímku 4">
            <a:extLst>
              <a:ext uri="{FF2B5EF4-FFF2-40B4-BE49-F238E27FC236}">
                <a16:creationId xmlns:a16="http://schemas.microsoft.com/office/drawing/2014/main" id="{AC696FF8-3098-59F2-B49A-A9CA907841BB}"/>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200" kern="1200">
                <a:solidFill>
                  <a:srgbClr val="0054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56C1FA-8DED-774F-A9BF-965BD70CC5BD}" type="slidenum">
              <a:rPr lang="cs-CZ" smtClean="0"/>
              <a:pPr/>
              <a:t>36</a:t>
            </a:fld>
            <a:endParaRPr lang="cs-CZ"/>
          </a:p>
        </p:txBody>
      </p:sp>
    </p:spTree>
    <p:extLst>
      <p:ext uri="{BB962C8B-B14F-4D97-AF65-F5344CB8AC3E}">
        <p14:creationId xmlns:p14="http://schemas.microsoft.com/office/powerpoint/2010/main" val="34855535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20ED65-A7A0-30B0-F365-625EC7C58EB7}"/>
              </a:ext>
            </a:extLst>
          </p:cNvPr>
          <p:cNvSpPr>
            <a:spLocks noGrp="1"/>
          </p:cNvSpPr>
          <p:nvPr>
            <p:ph type="title"/>
          </p:nvPr>
        </p:nvSpPr>
        <p:spPr/>
        <p:txBody>
          <a:bodyPr/>
          <a:lstStyle/>
          <a:p>
            <a:r>
              <a:rPr lang="cs-CZ" sz="3000" dirty="0">
                <a:solidFill>
                  <a:srgbClr val="C00000"/>
                </a:solidFill>
                <a:latin typeface="Arial" panose="020B0604020202020204"/>
              </a:rPr>
              <a:t>SKUPINOVÁ AKTIVITA</a:t>
            </a:r>
            <a:endParaRPr lang="cs-CZ" dirty="0">
              <a:solidFill>
                <a:srgbClr val="C00000"/>
              </a:solidFill>
            </a:endParaRPr>
          </a:p>
        </p:txBody>
      </p:sp>
      <p:sp>
        <p:nvSpPr>
          <p:cNvPr id="3" name="Zástupný obsah 2">
            <a:extLst>
              <a:ext uri="{FF2B5EF4-FFF2-40B4-BE49-F238E27FC236}">
                <a16:creationId xmlns:a16="http://schemas.microsoft.com/office/drawing/2014/main" id="{B728F5A2-E79C-7F33-AA3D-35994D3964A4}"/>
              </a:ext>
            </a:extLst>
          </p:cNvPr>
          <p:cNvSpPr>
            <a:spLocks noGrp="1"/>
          </p:cNvSpPr>
          <p:nvPr>
            <p:ph idx="1"/>
          </p:nvPr>
        </p:nvSpPr>
        <p:spPr/>
        <p:txBody>
          <a:bodyPr/>
          <a:lstStyle/>
          <a:p>
            <a:pPr marL="385763" indent="-385763">
              <a:buFont typeface="+mj-lt"/>
              <a:buAutoNum type="arabicParenR" startAt="4"/>
            </a:pPr>
            <a:r>
              <a:rPr lang="cs-CZ" b="1" dirty="0">
                <a:latin typeface="Arial" panose="020B0604020202020204" pitchFamily="34" charset="0"/>
                <a:cs typeface="Arial" panose="020B0604020202020204" pitchFamily="34" charset="0"/>
              </a:rPr>
              <a:t>Porada poroty a rozsudek</a:t>
            </a:r>
            <a:r>
              <a:rPr lang="cs-CZ" dirty="0">
                <a:latin typeface="Arial" panose="020B0604020202020204" pitchFamily="34" charset="0"/>
                <a:cs typeface="Arial" panose="020B0604020202020204" pitchFamily="34" charset="0"/>
              </a:rPr>
              <a:t>:</a:t>
            </a:r>
          </a:p>
          <a:p>
            <a:pPr marL="385763" indent="-385763">
              <a:buFont typeface="+mj-lt"/>
              <a:buAutoNum type="arabicParenR" startAt="4"/>
            </a:pPr>
            <a:endParaRPr lang="cs-CZ" dirty="0">
              <a:latin typeface="Arial" panose="020B0604020202020204" pitchFamily="34" charset="0"/>
              <a:cs typeface="Arial" panose="020B0604020202020204" pitchFamily="34" charset="0"/>
            </a:endParaRPr>
          </a:p>
          <a:p>
            <a:pPr>
              <a:buFont typeface="Wingdings" panose="05000000000000000000" pitchFamily="2" charset="2"/>
              <a:buChar char="Ø"/>
            </a:pPr>
            <a:r>
              <a:rPr lang="cs-CZ" b="1" dirty="0">
                <a:latin typeface="Arial" panose="020B0604020202020204" pitchFamily="34" charset="0"/>
                <a:cs typeface="Arial" panose="020B0604020202020204" pitchFamily="34" charset="0"/>
              </a:rPr>
              <a:t>Porota</a:t>
            </a:r>
            <a:r>
              <a:rPr lang="cs-CZ" dirty="0">
                <a:latin typeface="Arial" panose="020B0604020202020204" pitchFamily="34" charset="0"/>
                <a:cs typeface="Arial" panose="020B0604020202020204" pitchFamily="34" charset="0"/>
              </a:rPr>
              <a:t> se poradí a rozhodne, zda účetní v konkrétním "procesu" byli spíše padouchy, nebo hrdiny, na základě prezentovaných důkazů a argumentů.</a:t>
            </a:r>
          </a:p>
          <a:p>
            <a:pPr>
              <a:buFont typeface="Wingdings" panose="05000000000000000000" pitchFamily="2" charset="2"/>
              <a:buChar char="Ø"/>
            </a:pPr>
            <a:endParaRPr lang="cs-CZ" dirty="0">
              <a:latin typeface="Arial" panose="020B0604020202020204" pitchFamily="34" charset="0"/>
              <a:cs typeface="Arial" panose="020B0604020202020204" pitchFamily="34" charset="0"/>
            </a:endParaRPr>
          </a:p>
          <a:p>
            <a:pPr>
              <a:buFont typeface="Wingdings" panose="05000000000000000000" pitchFamily="2" charset="2"/>
              <a:buChar char="Ø"/>
            </a:pPr>
            <a:r>
              <a:rPr lang="cs-CZ" dirty="0">
                <a:latin typeface="Arial" panose="020B0604020202020204" pitchFamily="34" charset="0"/>
                <a:cs typeface="Arial" panose="020B0604020202020204" pitchFamily="34" charset="0"/>
              </a:rPr>
              <a:t>Nakonec porota přednese své rozhodnutí a odůvodnění.</a:t>
            </a:r>
          </a:p>
          <a:p>
            <a:endParaRPr lang="cs-CZ" dirty="0"/>
          </a:p>
        </p:txBody>
      </p:sp>
      <p:sp>
        <p:nvSpPr>
          <p:cNvPr id="5" name="Zástupný symbol pro číslo snímku 4">
            <a:extLst>
              <a:ext uri="{FF2B5EF4-FFF2-40B4-BE49-F238E27FC236}">
                <a16:creationId xmlns:a16="http://schemas.microsoft.com/office/drawing/2014/main" id="{1A634A5F-A781-D11E-F347-EBCD23C69E4F}"/>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200" kern="1200">
                <a:solidFill>
                  <a:srgbClr val="0054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56C1FA-8DED-774F-A9BF-965BD70CC5BD}" type="slidenum">
              <a:rPr lang="cs-CZ" smtClean="0"/>
              <a:pPr/>
              <a:t>37</a:t>
            </a:fld>
            <a:endParaRPr lang="cs-CZ"/>
          </a:p>
        </p:txBody>
      </p:sp>
    </p:spTree>
    <p:extLst>
      <p:ext uri="{BB962C8B-B14F-4D97-AF65-F5344CB8AC3E}">
        <p14:creationId xmlns:p14="http://schemas.microsoft.com/office/powerpoint/2010/main" val="3073173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338F35-2B7C-BA14-9C7B-933967BC20DF}"/>
              </a:ext>
            </a:extLst>
          </p:cNvPr>
          <p:cNvSpPr>
            <a:spLocks noGrp="1"/>
          </p:cNvSpPr>
          <p:nvPr>
            <p:ph type="title"/>
          </p:nvPr>
        </p:nvSpPr>
        <p:spPr/>
        <p:txBody>
          <a:bodyPr>
            <a:normAutofit/>
          </a:bodyPr>
          <a:lstStyle/>
          <a:p>
            <a:r>
              <a:rPr lang="cs-CZ" dirty="0"/>
              <a:t>Závěr</a:t>
            </a:r>
          </a:p>
        </p:txBody>
      </p:sp>
      <p:sp>
        <p:nvSpPr>
          <p:cNvPr id="3" name="Zástupný obsah 2">
            <a:extLst>
              <a:ext uri="{FF2B5EF4-FFF2-40B4-BE49-F238E27FC236}">
                <a16:creationId xmlns:a16="http://schemas.microsoft.com/office/drawing/2014/main" id="{23FD4331-31D8-DCB3-F67B-FEA9BF25AD69}"/>
              </a:ext>
            </a:extLst>
          </p:cNvPr>
          <p:cNvSpPr>
            <a:spLocks noGrp="1"/>
          </p:cNvSpPr>
          <p:nvPr>
            <p:ph idx="1"/>
          </p:nvPr>
        </p:nvSpPr>
        <p:spPr/>
        <p:txBody>
          <a:bodyPr>
            <a:normAutofit fontScale="92500" lnSpcReduction="10000"/>
          </a:bodyPr>
          <a:lstStyle/>
          <a:p>
            <a:r>
              <a:rPr lang="cs-CZ" sz="3300" b="1" dirty="0">
                <a:latin typeface="Arial" panose="020B0604020202020204" pitchFamily="34" charset="0"/>
                <a:cs typeface="Arial" panose="020B0604020202020204" pitchFamily="34" charset="0"/>
              </a:rPr>
              <a:t>Padouch nebo hrdina?</a:t>
            </a:r>
          </a:p>
          <a:p>
            <a:endParaRPr lang="cs-CZ" dirty="0">
              <a:latin typeface="Arial" panose="020B0604020202020204" pitchFamily="34" charset="0"/>
              <a:cs typeface="Arial" panose="020B0604020202020204" pitchFamily="34" charset="0"/>
            </a:endParaRPr>
          </a:p>
          <a:p>
            <a:pPr>
              <a:lnSpc>
                <a:spcPct val="120000"/>
              </a:lnSpc>
            </a:pPr>
            <a:r>
              <a:rPr lang="cs-CZ" dirty="0">
                <a:latin typeface="Arial" panose="020B0604020202020204" pitchFamily="34" charset="0"/>
                <a:cs typeface="Arial" panose="020B0604020202020204" pitchFamily="34" charset="0"/>
              </a:rPr>
              <a:t>Na základě toho, co jsme si řekli, se dá konstatovat, že </a:t>
            </a:r>
            <a:r>
              <a:rPr lang="cs-CZ" b="1" u="sng" dirty="0">
                <a:latin typeface="Arial" panose="020B0604020202020204" pitchFamily="34" charset="0"/>
                <a:cs typeface="Arial" panose="020B0604020202020204" pitchFamily="34" charset="0"/>
              </a:rPr>
              <a:t>účetní může </a:t>
            </a:r>
            <a:r>
              <a:rPr lang="cs-CZ" dirty="0">
                <a:latin typeface="Arial" panose="020B0604020202020204" pitchFamily="34" charset="0"/>
                <a:cs typeface="Arial" panose="020B0604020202020204" pitchFamily="34" charset="0"/>
              </a:rPr>
              <a:t>být jak </a:t>
            </a:r>
            <a:r>
              <a:rPr lang="cs-CZ" dirty="0">
                <a:solidFill>
                  <a:srgbClr val="FF0000"/>
                </a:solidFill>
                <a:latin typeface="Arial" panose="020B0604020202020204" pitchFamily="34" charset="0"/>
                <a:cs typeface="Arial" panose="020B0604020202020204" pitchFamily="34" charset="0"/>
              </a:rPr>
              <a:t>padouch</a:t>
            </a:r>
            <a:r>
              <a:rPr lang="cs-CZ" dirty="0">
                <a:latin typeface="Arial" panose="020B0604020202020204" pitchFamily="34" charset="0"/>
                <a:cs typeface="Arial" panose="020B0604020202020204" pitchFamily="34" charset="0"/>
              </a:rPr>
              <a:t>, když své schopnosti </a:t>
            </a:r>
            <a:r>
              <a:rPr lang="cs-CZ" b="1" dirty="0">
                <a:latin typeface="Arial" panose="020B0604020202020204" pitchFamily="34" charset="0"/>
                <a:cs typeface="Arial" panose="020B0604020202020204" pitchFamily="34" charset="0"/>
              </a:rPr>
              <a:t>zneužívá</a:t>
            </a:r>
            <a:r>
              <a:rPr lang="cs-CZ" dirty="0">
                <a:latin typeface="Arial" panose="020B0604020202020204" pitchFamily="34" charset="0"/>
                <a:cs typeface="Arial" panose="020B0604020202020204" pitchFamily="34" charset="0"/>
              </a:rPr>
              <a:t>, tak i </a:t>
            </a:r>
            <a:r>
              <a:rPr lang="cs-CZ" dirty="0">
                <a:solidFill>
                  <a:srgbClr val="FF0000"/>
                </a:solidFill>
                <a:latin typeface="Arial" panose="020B0604020202020204" pitchFamily="34" charset="0"/>
                <a:cs typeface="Arial" panose="020B0604020202020204" pitchFamily="34" charset="0"/>
              </a:rPr>
              <a:t>hrdina</a:t>
            </a:r>
            <a:r>
              <a:rPr lang="cs-CZ" dirty="0">
                <a:latin typeface="Arial" panose="020B0604020202020204" pitchFamily="34" charset="0"/>
                <a:cs typeface="Arial" panose="020B0604020202020204" pitchFamily="34" charset="0"/>
              </a:rPr>
              <a:t>, když funguje eticky a </a:t>
            </a:r>
            <a:r>
              <a:rPr lang="cs-CZ" b="1" dirty="0">
                <a:latin typeface="Arial" panose="020B0604020202020204" pitchFamily="34" charset="0"/>
                <a:cs typeface="Arial" panose="020B0604020202020204" pitchFamily="34" charset="0"/>
              </a:rPr>
              <a:t>pomáhá</a:t>
            </a:r>
            <a:r>
              <a:rPr lang="cs-CZ" dirty="0">
                <a:latin typeface="Arial" panose="020B0604020202020204" pitchFamily="34" charset="0"/>
                <a:cs typeface="Arial" panose="020B0604020202020204" pitchFamily="34" charset="0"/>
              </a:rPr>
              <a:t> firmám udržet se na správné cestě. </a:t>
            </a:r>
          </a:p>
          <a:p>
            <a:pPr>
              <a:lnSpc>
                <a:spcPct val="120000"/>
              </a:lnSpc>
            </a:pPr>
            <a:endParaRPr lang="cs-CZ" dirty="0">
              <a:latin typeface="Arial" panose="020B0604020202020204" pitchFamily="34" charset="0"/>
              <a:cs typeface="Arial" panose="020B0604020202020204" pitchFamily="34" charset="0"/>
            </a:endParaRPr>
          </a:p>
          <a:p>
            <a:pPr>
              <a:lnSpc>
                <a:spcPct val="120000"/>
              </a:lnSpc>
            </a:pPr>
            <a:r>
              <a:rPr lang="cs-CZ" sz="3000" b="1" dirty="0">
                <a:solidFill>
                  <a:srgbClr val="FF0000"/>
                </a:solidFill>
                <a:latin typeface="Arial" panose="020B0604020202020204" pitchFamily="34" charset="0"/>
                <a:cs typeface="Arial" panose="020B0604020202020204" pitchFamily="34" charset="0"/>
              </a:rPr>
              <a:t>Účetní je zásadní postava v každé firmě a ekonomice a jejich role bude ještě důležitější s příchodem nových technologií.</a:t>
            </a:r>
          </a:p>
        </p:txBody>
      </p:sp>
      <p:sp>
        <p:nvSpPr>
          <p:cNvPr id="5" name="Zástupný symbol pro číslo snímku 4">
            <a:extLst>
              <a:ext uri="{FF2B5EF4-FFF2-40B4-BE49-F238E27FC236}">
                <a16:creationId xmlns:a16="http://schemas.microsoft.com/office/drawing/2014/main" id="{3CB0C8FE-4238-F8A1-2599-ADBF9A3B7CD5}"/>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200" kern="1200">
                <a:solidFill>
                  <a:srgbClr val="0054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56C1FA-8DED-774F-A9BF-965BD70CC5BD}" type="slidenum">
              <a:rPr lang="cs-CZ" smtClean="0"/>
              <a:pPr/>
              <a:t>38</a:t>
            </a:fld>
            <a:endParaRPr lang="cs-CZ"/>
          </a:p>
        </p:txBody>
      </p:sp>
    </p:spTree>
    <p:extLst>
      <p:ext uri="{BB962C8B-B14F-4D97-AF65-F5344CB8AC3E}">
        <p14:creationId xmlns:p14="http://schemas.microsoft.com/office/powerpoint/2010/main" val="40867855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06AFB5-91E7-B37B-A35C-FBEF0B70954F}"/>
              </a:ext>
            </a:extLst>
          </p:cNvPr>
          <p:cNvSpPr>
            <a:spLocks noGrp="1"/>
          </p:cNvSpPr>
          <p:nvPr>
            <p:ph type="title"/>
          </p:nvPr>
        </p:nvSpPr>
        <p:spPr/>
        <p:txBody>
          <a:bodyPr>
            <a:normAutofit/>
          </a:bodyPr>
          <a:lstStyle/>
          <a:p>
            <a:r>
              <a:rPr lang="cs-CZ" dirty="0"/>
              <a:t>Závěrečné otázky</a:t>
            </a:r>
          </a:p>
        </p:txBody>
      </p:sp>
      <p:sp>
        <p:nvSpPr>
          <p:cNvPr id="3" name="Zástupný obsah 2">
            <a:extLst>
              <a:ext uri="{FF2B5EF4-FFF2-40B4-BE49-F238E27FC236}">
                <a16:creationId xmlns:a16="http://schemas.microsoft.com/office/drawing/2014/main" id="{C72262F0-3F65-E48A-B431-D9322B1164E3}"/>
              </a:ext>
            </a:extLst>
          </p:cNvPr>
          <p:cNvSpPr>
            <a:spLocks noGrp="1"/>
          </p:cNvSpPr>
          <p:nvPr>
            <p:ph idx="1"/>
          </p:nvPr>
        </p:nvSpPr>
        <p:spPr/>
        <p:txBody>
          <a:bodyPr>
            <a:normAutofit/>
          </a:bodyPr>
          <a:lstStyle/>
          <a:p>
            <a:r>
              <a:rPr lang="cs-CZ" sz="2800" b="1" dirty="0"/>
              <a:t>Jak byste chtěli, aby vypadala budoucnost účetnictví? </a:t>
            </a:r>
          </a:p>
          <a:p>
            <a:endParaRPr lang="cs-CZ" sz="2800" b="1" dirty="0"/>
          </a:p>
          <a:p>
            <a:r>
              <a:rPr lang="cs-CZ" sz="2800" b="1" dirty="0"/>
              <a:t>Může účetní hrát roli hrdiny při řešení některých globálních problémů, jako jsou finanční krize nebo klimatické změny?</a:t>
            </a:r>
          </a:p>
        </p:txBody>
      </p:sp>
      <p:sp>
        <p:nvSpPr>
          <p:cNvPr id="5" name="Zástupný symbol pro číslo snímku 4">
            <a:extLst>
              <a:ext uri="{FF2B5EF4-FFF2-40B4-BE49-F238E27FC236}">
                <a16:creationId xmlns:a16="http://schemas.microsoft.com/office/drawing/2014/main" id="{F62A48A8-D088-BCFD-D432-D69E72BCFBE7}"/>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200" kern="1200">
                <a:solidFill>
                  <a:srgbClr val="0054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56C1FA-8DED-774F-A9BF-965BD70CC5BD}" type="slidenum">
              <a:rPr lang="cs-CZ" smtClean="0"/>
              <a:pPr/>
              <a:t>39</a:t>
            </a:fld>
            <a:endParaRPr lang="cs-CZ"/>
          </a:p>
        </p:txBody>
      </p:sp>
    </p:spTree>
    <p:extLst>
      <p:ext uri="{BB962C8B-B14F-4D97-AF65-F5344CB8AC3E}">
        <p14:creationId xmlns:p14="http://schemas.microsoft.com/office/powerpoint/2010/main" val="1945197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DE9F20-34C6-29C4-6B28-DD1C8996F831}"/>
              </a:ext>
            </a:extLst>
          </p:cNvPr>
          <p:cNvSpPr>
            <a:spLocks noGrp="1"/>
          </p:cNvSpPr>
          <p:nvPr>
            <p:ph type="title"/>
          </p:nvPr>
        </p:nvSpPr>
        <p:spPr/>
        <p:txBody>
          <a:bodyPr>
            <a:normAutofit/>
          </a:bodyPr>
          <a:lstStyle/>
          <a:p>
            <a:r>
              <a:rPr lang="cs-CZ" dirty="0"/>
              <a:t>DISKUSE</a:t>
            </a:r>
          </a:p>
        </p:txBody>
      </p:sp>
      <p:sp>
        <p:nvSpPr>
          <p:cNvPr id="3" name="Zástupný obsah 2">
            <a:extLst>
              <a:ext uri="{FF2B5EF4-FFF2-40B4-BE49-F238E27FC236}">
                <a16:creationId xmlns:a16="http://schemas.microsoft.com/office/drawing/2014/main" id="{A184BB70-1D58-72FC-4D96-473B79C98F9E}"/>
              </a:ext>
            </a:extLst>
          </p:cNvPr>
          <p:cNvSpPr>
            <a:spLocks noGrp="1"/>
          </p:cNvSpPr>
          <p:nvPr>
            <p:ph idx="1"/>
          </p:nvPr>
        </p:nvSpPr>
        <p:spPr/>
        <p:txBody>
          <a:bodyPr/>
          <a:lstStyle/>
          <a:p>
            <a:pPr>
              <a:lnSpc>
                <a:spcPct val="100000"/>
              </a:lnSpc>
            </a:pPr>
            <a:endParaRPr lang="cs-CZ" dirty="0"/>
          </a:p>
          <a:p>
            <a:pPr>
              <a:lnSpc>
                <a:spcPct val="100000"/>
              </a:lnSpc>
            </a:pPr>
            <a:r>
              <a:rPr lang="cs-CZ" dirty="0"/>
              <a:t> </a:t>
            </a:r>
            <a:r>
              <a:rPr lang="cs-CZ" sz="3200" b="1" dirty="0"/>
              <a:t>Jaké máte představy o účetních?</a:t>
            </a:r>
          </a:p>
          <a:p>
            <a:pPr>
              <a:lnSpc>
                <a:spcPct val="100000"/>
              </a:lnSpc>
            </a:pPr>
            <a:endParaRPr lang="cs-CZ" dirty="0"/>
          </a:p>
          <a:p>
            <a:pPr marL="0" indent="0">
              <a:buNone/>
            </a:pPr>
            <a:endParaRPr lang="cs-CZ" dirty="0"/>
          </a:p>
          <a:p>
            <a:endParaRPr lang="cs-CZ" dirty="0"/>
          </a:p>
        </p:txBody>
      </p:sp>
      <p:sp>
        <p:nvSpPr>
          <p:cNvPr id="5" name="Zástupný symbol pro číslo snímku 4">
            <a:extLst>
              <a:ext uri="{FF2B5EF4-FFF2-40B4-BE49-F238E27FC236}">
                <a16:creationId xmlns:a16="http://schemas.microsoft.com/office/drawing/2014/main" id="{39BAA5C3-E163-9BDA-F5E3-C0D070A43FF0}"/>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200" kern="1200">
                <a:solidFill>
                  <a:srgbClr val="0054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56C1FA-8DED-774F-A9BF-965BD70CC5BD}" type="slidenum">
              <a:rPr lang="cs-CZ" smtClean="0"/>
              <a:pPr/>
              <a:t>4</a:t>
            </a:fld>
            <a:endParaRPr lang="cs-CZ"/>
          </a:p>
        </p:txBody>
      </p:sp>
    </p:spTree>
    <p:extLst>
      <p:ext uri="{BB962C8B-B14F-4D97-AF65-F5344CB8AC3E}">
        <p14:creationId xmlns:p14="http://schemas.microsoft.com/office/powerpoint/2010/main" val="31219981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43DF50-5D08-8891-400E-4B37BB88C9F5}"/>
              </a:ext>
            </a:extLst>
          </p:cNvPr>
          <p:cNvSpPr>
            <a:spLocks noGrp="1"/>
          </p:cNvSpPr>
          <p:nvPr>
            <p:ph type="title"/>
          </p:nvPr>
        </p:nvSpPr>
        <p:spPr/>
        <p:txBody>
          <a:bodyPr>
            <a:normAutofit/>
          </a:bodyPr>
          <a:lstStyle/>
          <a:p>
            <a:r>
              <a:rPr lang="cs-CZ" dirty="0"/>
              <a:t>Závěrem</a:t>
            </a:r>
          </a:p>
        </p:txBody>
      </p:sp>
      <p:sp>
        <p:nvSpPr>
          <p:cNvPr id="3" name="Zástupný obsah 2">
            <a:extLst>
              <a:ext uri="{FF2B5EF4-FFF2-40B4-BE49-F238E27FC236}">
                <a16:creationId xmlns:a16="http://schemas.microsoft.com/office/drawing/2014/main" id="{16B6997A-C931-03FC-F574-53F41B5CF8C8}"/>
              </a:ext>
            </a:extLst>
          </p:cNvPr>
          <p:cNvSpPr>
            <a:spLocks noGrp="1"/>
          </p:cNvSpPr>
          <p:nvPr>
            <p:ph idx="1"/>
          </p:nvPr>
        </p:nvSpPr>
        <p:spPr/>
        <p:txBody>
          <a:bodyPr/>
          <a:lstStyle/>
          <a:p>
            <a:pPr marL="0" indent="0">
              <a:buNone/>
            </a:pPr>
            <a:endParaRPr lang="cs-CZ" b="1" i="1" dirty="0">
              <a:solidFill>
                <a:srgbClr val="C00000"/>
              </a:solidFill>
            </a:endParaRPr>
          </a:p>
          <a:p>
            <a:pPr marL="0" indent="0" algn="ctr">
              <a:buNone/>
            </a:pPr>
            <a:endParaRPr lang="cs-CZ" b="1" i="1" dirty="0">
              <a:solidFill>
                <a:srgbClr val="C00000"/>
              </a:solidFill>
            </a:endParaRPr>
          </a:p>
          <a:p>
            <a:pPr marL="0" indent="0" algn="ctr">
              <a:buNone/>
            </a:pPr>
            <a:endParaRPr lang="cs-CZ" sz="3600" b="1" i="1" dirty="0">
              <a:solidFill>
                <a:srgbClr val="C00000"/>
              </a:solidFill>
            </a:endParaRPr>
          </a:p>
          <a:p>
            <a:pPr marL="0" indent="0" algn="ctr">
              <a:buNone/>
            </a:pPr>
            <a:r>
              <a:rPr lang="cs-CZ" sz="3600" b="1" i="1" dirty="0">
                <a:solidFill>
                  <a:srgbClr val="C00000"/>
                </a:solidFill>
              </a:rPr>
              <a:t>DĚKUJI ZA POZORNOST</a:t>
            </a:r>
          </a:p>
          <a:p>
            <a:pPr marL="0" indent="0">
              <a:buNone/>
            </a:pPr>
            <a:endParaRPr lang="cs-CZ" dirty="0"/>
          </a:p>
        </p:txBody>
      </p:sp>
      <p:sp>
        <p:nvSpPr>
          <p:cNvPr id="5" name="Zástupný symbol pro číslo snímku 4">
            <a:extLst>
              <a:ext uri="{FF2B5EF4-FFF2-40B4-BE49-F238E27FC236}">
                <a16:creationId xmlns:a16="http://schemas.microsoft.com/office/drawing/2014/main" id="{3FC15CF8-7C97-6FD5-5371-70ACCA504ACE}"/>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200" kern="1200">
                <a:solidFill>
                  <a:srgbClr val="0054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56C1FA-8DED-774F-A9BF-965BD70CC5BD}" type="slidenum">
              <a:rPr lang="cs-CZ" smtClean="0"/>
              <a:pPr/>
              <a:t>40</a:t>
            </a:fld>
            <a:endParaRPr lang="cs-CZ"/>
          </a:p>
        </p:txBody>
      </p:sp>
    </p:spTree>
    <p:extLst>
      <p:ext uri="{BB962C8B-B14F-4D97-AF65-F5344CB8AC3E}">
        <p14:creationId xmlns:p14="http://schemas.microsoft.com/office/powerpoint/2010/main" val="3741111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5D4E5C-B3FC-13BC-074E-F7E937AC9413}"/>
              </a:ext>
            </a:extLst>
          </p:cNvPr>
          <p:cNvSpPr>
            <a:spLocks noGrp="1"/>
          </p:cNvSpPr>
          <p:nvPr>
            <p:ph type="title"/>
          </p:nvPr>
        </p:nvSpPr>
        <p:spPr/>
        <p:txBody>
          <a:bodyPr>
            <a:normAutofit/>
          </a:bodyPr>
          <a:lstStyle/>
          <a:p>
            <a:r>
              <a:rPr lang="pl-PL" dirty="0"/>
              <a:t>Historie a role účetnictví v ekonomice </a:t>
            </a:r>
            <a:endParaRPr lang="cs-CZ" dirty="0"/>
          </a:p>
        </p:txBody>
      </p:sp>
      <p:sp>
        <p:nvSpPr>
          <p:cNvPr id="3" name="Zástupný obsah 2">
            <a:extLst>
              <a:ext uri="{FF2B5EF4-FFF2-40B4-BE49-F238E27FC236}">
                <a16:creationId xmlns:a16="http://schemas.microsoft.com/office/drawing/2014/main" id="{2678426F-EFA3-AE4E-5BA2-42899AA1CFC7}"/>
              </a:ext>
            </a:extLst>
          </p:cNvPr>
          <p:cNvSpPr>
            <a:spLocks noGrp="1"/>
          </p:cNvSpPr>
          <p:nvPr>
            <p:ph idx="1"/>
          </p:nvPr>
        </p:nvSpPr>
        <p:spPr/>
        <p:txBody>
          <a:bodyPr>
            <a:normAutofit/>
          </a:bodyPr>
          <a:lstStyle/>
          <a:p>
            <a:pPr>
              <a:lnSpc>
                <a:spcPct val="110000"/>
              </a:lnSpc>
            </a:pPr>
            <a:endParaRPr lang="cs-CZ" b="1" dirty="0"/>
          </a:p>
          <a:p>
            <a:pPr>
              <a:lnSpc>
                <a:spcPct val="110000"/>
              </a:lnSpc>
            </a:pPr>
            <a:r>
              <a:rPr lang="cs-CZ" b="1" dirty="0"/>
              <a:t>Účetnictví má dlouhou historii, která sahá až do starověkých civilizací. </a:t>
            </a:r>
          </a:p>
          <a:p>
            <a:pPr>
              <a:lnSpc>
                <a:spcPct val="110000"/>
              </a:lnSpc>
            </a:pPr>
            <a:endParaRPr lang="cs-CZ" sz="1125" b="1" dirty="0"/>
          </a:p>
          <a:p>
            <a:pPr>
              <a:lnSpc>
                <a:spcPct val="110000"/>
              </a:lnSpc>
            </a:pPr>
            <a:r>
              <a:rPr lang="cs-CZ" b="1" dirty="0"/>
              <a:t>V Mezopotámii a starověkém Egyptě se vedly záznamy o majetku a plodinách. </a:t>
            </a:r>
          </a:p>
          <a:p>
            <a:pPr>
              <a:lnSpc>
                <a:spcPct val="110000"/>
              </a:lnSpc>
            </a:pPr>
            <a:endParaRPr lang="cs-CZ" sz="1125" b="1" dirty="0"/>
          </a:p>
          <a:p>
            <a:pPr>
              <a:lnSpc>
                <a:spcPct val="110000"/>
              </a:lnSpc>
            </a:pPr>
            <a:r>
              <a:rPr lang="cs-CZ" b="1" dirty="0"/>
              <a:t>Moderní účetnictví, jak jej známe dnes, má kořeny v renesanci, kdy italský matematik Luca Pacioli popsal základní principy dvojitého účetnictví.</a:t>
            </a:r>
          </a:p>
        </p:txBody>
      </p:sp>
      <p:sp>
        <p:nvSpPr>
          <p:cNvPr id="5" name="Zástupný symbol pro číslo snímku 4">
            <a:extLst>
              <a:ext uri="{FF2B5EF4-FFF2-40B4-BE49-F238E27FC236}">
                <a16:creationId xmlns:a16="http://schemas.microsoft.com/office/drawing/2014/main" id="{9A5F51E7-644B-F412-052A-4F0F458220D6}"/>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200" kern="1200">
                <a:solidFill>
                  <a:srgbClr val="0054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56C1FA-8DED-774F-A9BF-965BD70CC5BD}" type="slidenum">
              <a:rPr lang="cs-CZ" smtClean="0"/>
              <a:pPr/>
              <a:t>5</a:t>
            </a:fld>
            <a:endParaRPr lang="cs-CZ"/>
          </a:p>
        </p:txBody>
      </p:sp>
    </p:spTree>
    <p:extLst>
      <p:ext uri="{BB962C8B-B14F-4D97-AF65-F5344CB8AC3E}">
        <p14:creationId xmlns:p14="http://schemas.microsoft.com/office/powerpoint/2010/main" val="2835276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71AC08-7D35-4212-31EE-930A06E040C7}"/>
              </a:ext>
            </a:extLst>
          </p:cNvPr>
          <p:cNvSpPr>
            <a:spLocks noGrp="1"/>
          </p:cNvSpPr>
          <p:nvPr>
            <p:ph type="title"/>
          </p:nvPr>
        </p:nvSpPr>
        <p:spPr/>
        <p:txBody>
          <a:bodyPr>
            <a:normAutofit/>
          </a:bodyPr>
          <a:lstStyle/>
          <a:p>
            <a:r>
              <a:rPr lang="cs-CZ" dirty="0"/>
              <a:t>Funkce účetnictví</a:t>
            </a:r>
          </a:p>
        </p:txBody>
      </p:sp>
      <p:sp>
        <p:nvSpPr>
          <p:cNvPr id="3" name="Zástupný obsah 2">
            <a:extLst>
              <a:ext uri="{FF2B5EF4-FFF2-40B4-BE49-F238E27FC236}">
                <a16:creationId xmlns:a16="http://schemas.microsoft.com/office/drawing/2014/main" id="{1CFEF5B7-3FB3-1DB8-F347-736FE963F346}"/>
              </a:ext>
            </a:extLst>
          </p:cNvPr>
          <p:cNvSpPr>
            <a:spLocks noGrp="1"/>
          </p:cNvSpPr>
          <p:nvPr>
            <p:ph idx="1"/>
          </p:nvPr>
        </p:nvSpPr>
        <p:spPr/>
        <p:txBody>
          <a:bodyPr/>
          <a:lstStyle/>
          <a:p>
            <a:pPr>
              <a:lnSpc>
                <a:spcPct val="100000"/>
              </a:lnSpc>
            </a:pPr>
            <a:r>
              <a:rPr lang="cs-CZ" sz="2400" b="1" dirty="0"/>
              <a:t>Sledování financí: </a:t>
            </a:r>
            <a:r>
              <a:rPr lang="cs-CZ" b="1" dirty="0"/>
              <a:t>Přehled o příjmech a výdajích.</a:t>
            </a:r>
          </a:p>
          <a:p>
            <a:pPr>
              <a:lnSpc>
                <a:spcPct val="100000"/>
              </a:lnSpc>
            </a:pPr>
            <a:endParaRPr lang="cs-CZ" sz="1500" b="1" dirty="0"/>
          </a:p>
          <a:p>
            <a:pPr>
              <a:lnSpc>
                <a:spcPct val="100000"/>
              </a:lnSpc>
            </a:pPr>
            <a:r>
              <a:rPr lang="cs-CZ" sz="2400" b="1" dirty="0"/>
              <a:t>Daňové přiznání: </a:t>
            </a:r>
            <a:r>
              <a:rPr lang="cs-CZ" b="1" dirty="0"/>
              <a:t>Pomáhá dodržovat zákony a platit daně správně.</a:t>
            </a:r>
          </a:p>
          <a:p>
            <a:pPr>
              <a:lnSpc>
                <a:spcPct val="100000"/>
              </a:lnSpc>
            </a:pPr>
            <a:endParaRPr lang="cs-CZ" sz="1500" b="1" dirty="0"/>
          </a:p>
          <a:p>
            <a:pPr>
              <a:lnSpc>
                <a:spcPct val="100000"/>
              </a:lnSpc>
            </a:pPr>
            <a:r>
              <a:rPr lang="cs-CZ" sz="2400" b="1" dirty="0"/>
              <a:t>Rozpočtování: </a:t>
            </a:r>
            <a:r>
              <a:rPr lang="cs-CZ" b="1" dirty="0"/>
              <a:t>Umožňuje firmám plánovat své finanční zdroje.</a:t>
            </a:r>
          </a:p>
          <a:p>
            <a:pPr marL="0" indent="0">
              <a:buNone/>
            </a:pPr>
            <a:endParaRPr lang="cs-CZ" dirty="0"/>
          </a:p>
        </p:txBody>
      </p:sp>
      <p:sp>
        <p:nvSpPr>
          <p:cNvPr id="5" name="Zástupný symbol pro číslo snímku 4">
            <a:extLst>
              <a:ext uri="{FF2B5EF4-FFF2-40B4-BE49-F238E27FC236}">
                <a16:creationId xmlns:a16="http://schemas.microsoft.com/office/drawing/2014/main" id="{394B958D-1C14-81CB-1A9D-2FCA7A6EA552}"/>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200" kern="1200">
                <a:solidFill>
                  <a:srgbClr val="0054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56C1FA-8DED-774F-A9BF-965BD70CC5BD}" type="slidenum">
              <a:rPr lang="cs-CZ" smtClean="0"/>
              <a:pPr/>
              <a:t>6</a:t>
            </a:fld>
            <a:endParaRPr lang="cs-CZ"/>
          </a:p>
        </p:txBody>
      </p:sp>
    </p:spTree>
    <p:extLst>
      <p:ext uri="{BB962C8B-B14F-4D97-AF65-F5344CB8AC3E}">
        <p14:creationId xmlns:p14="http://schemas.microsoft.com/office/powerpoint/2010/main" val="2668990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F702C7-1C50-D6B6-0D05-401F988C9088}"/>
              </a:ext>
            </a:extLst>
          </p:cNvPr>
          <p:cNvSpPr>
            <a:spLocks noGrp="1"/>
          </p:cNvSpPr>
          <p:nvPr>
            <p:ph type="title"/>
          </p:nvPr>
        </p:nvSpPr>
        <p:spPr/>
        <p:txBody>
          <a:bodyPr>
            <a:normAutofit/>
          </a:bodyPr>
          <a:lstStyle/>
          <a:p>
            <a:r>
              <a:rPr lang="cs-CZ" dirty="0"/>
              <a:t>AKTIVITA</a:t>
            </a:r>
          </a:p>
        </p:txBody>
      </p:sp>
      <p:sp>
        <p:nvSpPr>
          <p:cNvPr id="3" name="Zástupný obsah 2">
            <a:extLst>
              <a:ext uri="{FF2B5EF4-FFF2-40B4-BE49-F238E27FC236}">
                <a16:creationId xmlns:a16="http://schemas.microsoft.com/office/drawing/2014/main" id="{E8EA50EF-1B0E-719D-04EB-0AD20363BA26}"/>
              </a:ext>
            </a:extLst>
          </p:cNvPr>
          <p:cNvSpPr>
            <a:spLocks noGrp="1"/>
          </p:cNvSpPr>
          <p:nvPr>
            <p:ph idx="1"/>
          </p:nvPr>
        </p:nvSpPr>
        <p:spPr/>
        <p:txBody>
          <a:bodyPr/>
          <a:lstStyle/>
          <a:p>
            <a:r>
              <a:rPr lang="cs-CZ" sz="3200" b="1" dirty="0"/>
              <a:t>Znáte, jak funguje daňové přiznání?</a:t>
            </a:r>
          </a:p>
          <a:p>
            <a:endParaRPr lang="cs-CZ" sz="3200" b="1" dirty="0"/>
          </a:p>
          <a:p>
            <a:r>
              <a:rPr lang="cs-CZ" sz="3200" b="1" dirty="0"/>
              <a:t>Můžete vysvětlit jeho význam?</a:t>
            </a:r>
          </a:p>
          <a:p>
            <a:endParaRPr lang="cs-CZ" dirty="0"/>
          </a:p>
        </p:txBody>
      </p:sp>
      <p:sp>
        <p:nvSpPr>
          <p:cNvPr id="5" name="Zástupný symbol pro číslo snímku 4">
            <a:extLst>
              <a:ext uri="{FF2B5EF4-FFF2-40B4-BE49-F238E27FC236}">
                <a16:creationId xmlns:a16="http://schemas.microsoft.com/office/drawing/2014/main" id="{F78BB40C-B18C-0480-FED9-C8A80E9D5E04}"/>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200" kern="1200">
                <a:solidFill>
                  <a:srgbClr val="0054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56C1FA-8DED-774F-A9BF-965BD70CC5BD}" type="slidenum">
              <a:rPr lang="cs-CZ" smtClean="0"/>
              <a:pPr/>
              <a:t>7</a:t>
            </a:fld>
            <a:endParaRPr lang="cs-CZ"/>
          </a:p>
        </p:txBody>
      </p:sp>
    </p:spTree>
    <p:extLst>
      <p:ext uri="{BB962C8B-B14F-4D97-AF65-F5344CB8AC3E}">
        <p14:creationId xmlns:p14="http://schemas.microsoft.com/office/powerpoint/2010/main" val="854765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92F3DE-496F-683D-C967-3E79E56F780A}"/>
              </a:ext>
            </a:extLst>
          </p:cNvPr>
          <p:cNvSpPr>
            <a:spLocks noGrp="1"/>
          </p:cNvSpPr>
          <p:nvPr>
            <p:ph type="title"/>
          </p:nvPr>
        </p:nvSpPr>
        <p:spPr/>
        <p:txBody>
          <a:bodyPr>
            <a:normAutofit/>
          </a:bodyPr>
          <a:lstStyle/>
          <a:p>
            <a:r>
              <a:rPr lang="cs-CZ" dirty="0"/>
              <a:t>Padouch nebo hrdina? </a:t>
            </a:r>
          </a:p>
        </p:txBody>
      </p:sp>
      <p:sp>
        <p:nvSpPr>
          <p:cNvPr id="3" name="Zástupný obsah 2">
            <a:extLst>
              <a:ext uri="{FF2B5EF4-FFF2-40B4-BE49-F238E27FC236}">
                <a16:creationId xmlns:a16="http://schemas.microsoft.com/office/drawing/2014/main" id="{3F0DB730-46CA-C838-8D8F-AA6DAA72A6CD}"/>
              </a:ext>
            </a:extLst>
          </p:cNvPr>
          <p:cNvSpPr>
            <a:spLocks noGrp="1"/>
          </p:cNvSpPr>
          <p:nvPr>
            <p:ph idx="1"/>
          </p:nvPr>
        </p:nvSpPr>
        <p:spPr/>
        <p:txBody>
          <a:bodyPr/>
          <a:lstStyle/>
          <a:p>
            <a:r>
              <a:rPr lang="cs-CZ" sz="2800" b="1" dirty="0"/>
              <a:t>Padouch – Když účetnictví </a:t>
            </a:r>
            <a:r>
              <a:rPr lang="cs-CZ" sz="2800" b="1" i="1" dirty="0">
                <a:solidFill>
                  <a:srgbClr val="C00000"/>
                </a:solidFill>
              </a:rPr>
              <a:t>selže</a:t>
            </a:r>
          </a:p>
          <a:p>
            <a:endParaRPr lang="cs-CZ" sz="2800" b="1" dirty="0">
              <a:highlight>
                <a:srgbClr val="FFFF00"/>
              </a:highlight>
            </a:endParaRPr>
          </a:p>
          <a:p>
            <a:pPr>
              <a:lnSpc>
                <a:spcPct val="100000"/>
              </a:lnSpc>
            </a:pPr>
            <a:r>
              <a:rPr lang="cs-CZ" sz="2800" b="1" dirty="0"/>
              <a:t>Některé z největších finančních skandálů v historii vznikly špatným účetnictvím, kde byly záměrně upravovány finanční výkazy pro osobní obohacení.</a:t>
            </a:r>
          </a:p>
          <a:p>
            <a:endParaRPr lang="cs-CZ" dirty="0"/>
          </a:p>
        </p:txBody>
      </p:sp>
      <p:sp>
        <p:nvSpPr>
          <p:cNvPr id="5" name="Zástupný symbol pro číslo snímku 4">
            <a:extLst>
              <a:ext uri="{FF2B5EF4-FFF2-40B4-BE49-F238E27FC236}">
                <a16:creationId xmlns:a16="http://schemas.microsoft.com/office/drawing/2014/main" id="{EEB3D653-43BB-2AC3-C3CD-61CC8D7BA6C9}"/>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200" kern="1200">
                <a:solidFill>
                  <a:srgbClr val="0054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56C1FA-8DED-774F-A9BF-965BD70CC5BD}" type="slidenum">
              <a:rPr lang="cs-CZ" smtClean="0"/>
              <a:pPr/>
              <a:t>8</a:t>
            </a:fld>
            <a:endParaRPr lang="cs-CZ"/>
          </a:p>
        </p:txBody>
      </p:sp>
    </p:spTree>
    <p:extLst>
      <p:ext uri="{BB962C8B-B14F-4D97-AF65-F5344CB8AC3E}">
        <p14:creationId xmlns:p14="http://schemas.microsoft.com/office/powerpoint/2010/main" val="1720592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A2F4A0-DB5D-37EA-7BAB-1FB9FB573EEA}"/>
              </a:ext>
            </a:extLst>
          </p:cNvPr>
          <p:cNvSpPr>
            <a:spLocks noGrp="1"/>
          </p:cNvSpPr>
          <p:nvPr>
            <p:ph type="title"/>
          </p:nvPr>
        </p:nvSpPr>
        <p:spPr/>
        <p:txBody>
          <a:bodyPr>
            <a:normAutofit/>
          </a:bodyPr>
          <a:lstStyle/>
          <a:p>
            <a:r>
              <a:rPr lang="cs-CZ" dirty="0"/>
              <a:t>Padouch nebo hrdina? </a:t>
            </a:r>
          </a:p>
        </p:txBody>
      </p:sp>
      <p:sp>
        <p:nvSpPr>
          <p:cNvPr id="3" name="Zástupný obsah 2">
            <a:extLst>
              <a:ext uri="{FF2B5EF4-FFF2-40B4-BE49-F238E27FC236}">
                <a16:creationId xmlns:a16="http://schemas.microsoft.com/office/drawing/2014/main" id="{6F04878C-1E14-F9BC-8FEE-4E14403661D7}"/>
              </a:ext>
            </a:extLst>
          </p:cNvPr>
          <p:cNvSpPr>
            <a:spLocks noGrp="1"/>
          </p:cNvSpPr>
          <p:nvPr>
            <p:ph idx="1"/>
          </p:nvPr>
        </p:nvSpPr>
        <p:spPr/>
        <p:txBody>
          <a:bodyPr>
            <a:normAutofit fontScale="92500"/>
          </a:bodyPr>
          <a:lstStyle/>
          <a:p>
            <a:r>
              <a:rPr lang="cs-CZ" sz="2400" b="1" u="sng" dirty="0"/>
              <a:t>Slavné případy:</a:t>
            </a:r>
          </a:p>
          <a:p>
            <a:pPr>
              <a:lnSpc>
                <a:spcPct val="120000"/>
              </a:lnSpc>
            </a:pPr>
            <a:r>
              <a:rPr lang="cs-CZ" sz="2400" b="1" dirty="0"/>
              <a:t>Enron (2001): Energetická společnost z USA, která falšovala své účetní knihy, aby zakryla obrovské dluhy.</a:t>
            </a:r>
          </a:p>
          <a:p>
            <a:endParaRPr lang="cs-CZ" sz="2400" b="1" dirty="0"/>
          </a:p>
          <a:p>
            <a:pPr>
              <a:lnSpc>
                <a:spcPct val="120000"/>
              </a:lnSpc>
            </a:pPr>
            <a:r>
              <a:rPr lang="cs-CZ" sz="2400" b="1" dirty="0" err="1"/>
              <a:t>Bernie</a:t>
            </a:r>
            <a:r>
              <a:rPr lang="cs-CZ" sz="2400" b="1" dirty="0"/>
              <a:t> </a:t>
            </a:r>
            <a:r>
              <a:rPr lang="cs-CZ" sz="2400" b="1" dirty="0" err="1"/>
              <a:t>Madoff</a:t>
            </a:r>
            <a:r>
              <a:rPr lang="cs-CZ" sz="2400" b="1" dirty="0"/>
              <a:t> (2008): Finanční podvodník, který využíval falešné účetní výkazy, aby vytvořil největší </a:t>
            </a:r>
            <a:r>
              <a:rPr lang="cs-CZ" sz="2400" b="1" dirty="0" err="1"/>
              <a:t>Ponziho</a:t>
            </a:r>
            <a:r>
              <a:rPr lang="cs-CZ" sz="2400" b="1" dirty="0"/>
              <a:t> schéma v historii.</a:t>
            </a:r>
          </a:p>
          <a:p>
            <a:endParaRPr lang="cs-CZ" sz="2400" dirty="0"/>
          </a:p>
          <a:p>
            <a:pPr marL="0" indent="0" algn="ctr">
              <a:lnSpc>
                <a:spcPct val="120000"/>
              </a:lnSpc>
              <a:buNone/>
            </a:pPr>
            <a:r>
              <a:rPr lang="cs-CZ" sz="2400" b="1" i="1" dirty="0">
                <a:solidFill>
                  <a:srgbClr val="FF0000"/>
                </a:solidFill>
              </a:rPr>
              <a:t>Tyto příklady vedly k obrovským ekonomickým ztrátám a tisíce lidí přišly o své peníze.</a:t>
            </a:r>
          </a:p>
          <a:p>
            <a:endParaRPr lang="cs-CZ" dirty="0"/>
          </a:p>
          <a:p>
            <a:endParaRPr lang="cs-CZ" dirty="0"/>
          </a:p>
        </p:txBody>
      </p:sp>
      <p:sp>
        <p:nvSpPr>
          <p:cNvPr id="5" name="Zástupný symbol pro číslo snímku 4">
            <a:extLst>
              <a:ext uri="{FF2B5EF4-FFF2-40B4-BE49-F238E27FC236}">
                <a16:creationId xmlns:a16="http://schemas.microsoft.com/office/drawing/2014/main" id="{0B01D4FD-40BC-2861-9B08-BB84B41343B8}"/>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200" kern="1200">
                <a:solidFill>
                  <a:srgbClr val="0054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56C1FA-8DED-774F-A9BF-965BD70CC5BD}" type="slidenum">
              <a:rPr lang="cs-CZ" smtClean="0"/>
              <a:pPr/>
              <a:t>9</a:t>
            </a:fld>
            <a:endParaRPr lang="cs-CZ"/>
          </a:p>
        </p:txBody>
      </p:sp>
    </p:spTree>
    <p:extLst>
      <p:ext uri="{BB962C8B-B14F-4D97-AF65-F5344CB8AC3E}">
        <p14:creationId xmlns:p14="http://schemas.microsoft.com/office/powerpoint/2010/main" val="3066354823"/>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2" id="{42B34AD4-CC8C-42C8-A123-A24A28B23F52}" vid="{CAA84E04-F411-4E5F-9AFE-C1503F826B3B}"/>
    </a:ext>
  </a:extLst>
</a:theme>
</file>

<file path=docProps/app.xml><?xml version="1.0" encoding="utf-8"?>
<Properties xmlns="http://schemas.openxmlformats.org/officeDocument/2006/extended-properties" xmlns:vt="http://schemas.openxmlformats.org/officeDocument/2006/docPropsVTypes">
  <Template>Prezentace_18_XFU_Účetní podvody</Template>
  <TotalTime>18</TotalTime>
  <Words>1739</Words>
  <Application>Microsoft Office PowerPoint</Application>
  <PresentationFormat>Předvádění na obrazovce (4:3)</PresentationFormat>
  <Paragraphs>262</Paragraphs>
  <Slides>40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40</vt:i4>
      </vt:variant>
    </vt:vector>
  </HeadingPairs>
  <TitlesOfParts>
    <vt:vector size="45" baseType="lpstr">
      <vt:lpstr>Arial</vt:lpstr>
      <vt:lpstr>Calibri</vt:lpstr>
      <vt:lpstr>Calibri Light</vt:lpstr>
      <vt:lpstr>Wingdings</vt:lpstr>
      <vt:lpstr>Motiv Office</vt:lpstr>
      <vt:lpstr>Finanční účetnictví 1     prezEntace 18 </vt:lpstr>
      <vt:lpstr>Téma</vt:lpstr>
      <vt:lpstr>Úvod</vt:lpstr>
      <vt:lpstr>DISKUSE</vt:lpstr>
      <vt:lpstr>Historie a role účetnictví v ekonomice </vt:lpstr>
      <vt:lpstr>Funkce účetnictví</vt:lpstr>
      <vt:lpstr>AKTIVITA</vt:lpstr>
      <vt:lpstr>Padouch nebo hrdina? </vt:lpstr>
      <vt:lpstr>Padouch nebo hrdina? </vt:lpstr>
      <vt:lpstr>Účetní- Hrdina</vt:lpstr>
      <vt:lpstr>Účetní- Hrdina</vt:lpstr>
      <vt:lpstr>DISKUSE</vt:lpstr>
      <vt:lpstr>Účetní a společenská odpovědnost </vt:lpstr>
      <vt:lpstr>Role účetních v dnešní době</vt:lpstr>
      <vt:lpstr>AKTIVITA</vt:lpstr>
      <vt:lpstr>Nástroje a technologie moderního účetnictví </vt:lpstr>
      <vt:lpstr>BLOCKCHAIN</vt:lpstr>
      <vt:lpstr>Blockchain</vt:lpstr>
      <vt:lpstr>Blockchain</vt:lpstr>
      <vt:lpstr>Blockchain</vt:lpstr>
      <vt:lpstr>Blockchain</vt:lpstr>
      <vt:lpstr>ÚČETNÍ - PODPORA V PODNIKÁNÍ</vt:lpstr>
      <vt:lpstr>ÚČETNÍ - PODPORA V PODNIKÁNÍ</vt:lpstr>
      <vt:lpstr>ÚČETNÍ - PODPORA V PODNIKÁNÍ</vt:lpstr>
      <vt:lpstr>ÚČETNÍ - PODPORA V PODNIKÁNÍ</vt:lpstr>
      <vt:lpstr>ÚČETNÍ - PODPORA V PODNIKÁNÍ</vt:lpstr>
      <vt:lpstr>ÚČETNÍ - PODPORA V PODNIKÁNÍ</vt:lpstr>
      <vt:lpstr>ÚČETNÍ - PODPORA V PODNIKÁNÍ</vt:lpstr>
      <vt:lpstr>ÚČETNÍ - PODPORA V PODNIKÁNÍ</vt:lpstr>
      <vt:lpstr>ÚČETNÍ - PODPORA V PODNIKÁNÍ</vt:lpstr>
      <vt:lpstr>ÚČETNÍ</vt:lpstr>
      <vt:lpstr>Role účetního</vt:lpstr>
      <vt:lpstr>SKUPINOVÁ AKTIVITA</vt:lpstr>
      <vt:lpstr>SKUPINOVÁ AKTIVITA</vt:lpstr>
      <vt:lpstr>SKUPINOVÁ AKTIVITA</vt:lpstr>
      <vt:lpstr>SKUPINOVÁ AKTIVITA</vt:lpstr>
      <vt:lpstr>SKUPINOVÁ AKTIVITA</vt:lpstr>
      <vt:lpstr>Závěr</vt:lpstr>
      <vt:lpstr>Závěrečné otázky</vt:lpstr>
      <vt:lpstr>Závěrem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Závadská Miroslava</dc:creator>
  <cp:lastModifiedBy>Závadská Miroslava</cp:lastModifiedBy>
  <cp:revision>22</cp:revision>
  <dcterms:created xsi:type="dcterms:W3CDTF">2024-11-12T10:03:02Z</dcterms:created>
  <dcterms:modified xsi:type="dcterms:W3CDTF">2024-11-12T11:23:36Z</dcterms:modified>
</cp:coreProperties>
</file>