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84" r:id="rId2"/>
  </p:sldMasterIdLst>
  <p:notesMasterIdLst>
    <p:notesMasterId r:id="rId10"/>
  </p:notesMasterIdLst>
  <p:sldIdLst>
    <p:sldId id="347" r:id="rId3"/>
    <p:sldId id="404" r:id="rId4"/>
    <p:sldId id="405" r:id="rId5"/>
    <p:sldId id="406" r:id="rId6"/>
    <p:sldId id="407" r:id="rId7"/>
    <p:sldId id="393" r:id="rId8"/>
    <p:sldId id="38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C000"/>
    <a:srgbClr val="FFCC66"/>
    <a:srgbClr val="00FF99"/>
    <a:srgbClr val="66FF99"/>
    <a:srgbClr val="00B0F0"/>
    <a:srgbClr val="0091EA"/>
    <a:srgbClr val="FF0000"/>
    <a:srgbClr val="00B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>
        <p:scale>
          <a:sx n="82" d="100"/>
          <a:sy n="82" d="100"/>
        </p:scale>
        <p:origin x="-112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6549-8FB2-4D15-BD2D-F2DCE531A14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9FBAC-59F0-4789-9546-FCD3B5F67F8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7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DA7E-275E-4283-B67C-DD7CFE4D5D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1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613F-1CE7-444F-BC0B-C523A8DC653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00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3679B-BF8C-4C43-983B-D2DD83920E2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549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7973-004B-47B1-9C46-E54669ACA1C1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98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23DC-7F74-4D16-BF46-8DA9F8D24F3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39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D350-7079-4C3B-AE07-9A5CCFB3F3A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19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1429-4570-4484-91FB-63ED1121D25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26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CFBA-6DA1-49F8-92E4-627D6D909B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2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A9390-83BF-47F6-B09A-6A556DCEA4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2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3AF8-82E4-40D6-A4DC-65EEB6B228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31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3E1B-F0C6-48AC-A213-CDF7EB90999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45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BAC8D-2D6F-4EE6-B660-411C7EC49D9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39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DC2B4-1228-4B97-992E-02431A0ABD4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0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A699-330E-4E04-ADFC-9AB0A74F72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0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B336A-7E71-4873-8133-110B45DDF8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48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9530-1B66-472F-9234-E95EB93CE3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B75CF-000F-48E3-B420-44733EC323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5E6A-D6E2-4935-A462-25789A095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5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9365-1AA9-4117-A2BF-F0E2A4C1AA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3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23D-565B-49FD-9608-115B9F1CF1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2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A98AE-8906-4FEE-8AD1-3ABE928D75E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899F2-921E-4664-A3D7-C26F3CD4357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228600" y="2057400"/>
            <a:ext cx="5105400" cy="159726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6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 MARKETING</a:t>
            </a:r>
          </a:p>
          <a:p>
            <a:pPr>
              <a:spcBef>
                <a:spcPts val="1200"/>
              </a:spcBef>
            </a:pPr>
            <a:r>
              <a:rPr lang="cs-CZ" sz="2800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„Vyhodnocení </a:t>
            </a:r>
            <a:r>
              <a:rPr lang="cs-CZ" sz="2800" b="1" dirty="0" err="1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sz="2800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ru-RU" sz="2800" b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228600" y="3886200"/>
            <a:ext cx="3963390" cy="45921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>
                <a:solidFill>
                  <a:srgbClr val="002060"/>
                </a:solidFill>
              </a:rPr>
              <a:t>PhDr. Ing. Mgr. Renáta Pavlíčková, MBA</a:t>
            </a:r>
          </a:p>
          <a:p>
            <a:pPr marL="0" indent="0" algn="just">
              <a:buFont typeface="Arial" pitchFamily="34" charset="0"/>
              <a:buNone/>
            </a:pP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Tlak na kvalitu provedení </a:t>
            </a:r>
            <a:r>
              <a:rPr lang="cs-CZ" sz="2000" dirty="0" err="1" smtClean="0">
                <a:solidFill>
                  <a:srgbClr val="343434"/>
                </a:solidFill>
              </a:rPr>
              <a:t>eventů</a:t>
            </a:r>
            <a:endParaRPr lang="cs-CZ" sz="2000" dirty="0" smtClean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Tlak na snižování nákladů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„Osekávání“ nákladů – trend tlumení marketingových aktivit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>
                <a:solidFill>
                  <a:srgbClr val="343434"/>
                </a:solidFill>
              </a:rPr>
              <a:t>Požadavek prezentace reálných výsledků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 err="1" smtClean="0">
                <a:solidFill>
                  <a:srgbClr val="343434"/>
                </a:solidFill>
              </a:rPr>
              <a:t>Event</a:t>
            </a:r>
            <a:r>
              <a:rPr lang="cs-CZ" sz="2000" dirty="0" smtClean="0">
                <a:solidFill>
                  <a:srgbClr val="343434"/>
                </a:solidFill>
              </a:rPr>
              <a:t> marketing jako nová součást podnikových strategií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Měření B2C </a:t>
            </a:r>
            <a:r>
              <a:rPr kumimoji="1" lang="cs-CZ" altLang="ko-KR" sz="3200" dirty="0" err="1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067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Služby profesionálních výzkumných týmů pro vyhodnocování </a:t>
            </a:r>
            <a:r>
              <a:rPr lang="cs-CZ" sz="2000" dirty="0" err="1" smtClean="0">
                <a:solidFill>
                  <a:srgbClr val="343434"/>
                </a:solidFill>
              </a:rPr>
              <a:t>eventů</a:t>
            </a:r>
            <a:endParaRPr lang="cs-CZ" sz="2000" dirty="0" smtClean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Firemní (vlastní) systém měření efektivity </a:t>
            </a:r>
            <a:r>
              <a:rPr lang="cs-CZ" sz="2000" dirty="0" err="1" smtClean="0">
                <a:solidFill>
                  <a:srgbClr val="343434"/>
                </a:solidFill>
              </a:rPr>
              <a:t>eventů</a:t>
            </a:r>
            <a:endParaRPr lang="cs-CZ" sz="2000" dirty="0" smtClean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Kombinace obojího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 smtClean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             </a:t>
            </a:r>
            <a:r>
              <a:rPr lang="cs-CZ" sz="2000" dirty="0" err="1" smtClean="0">
                <a:solidFill>
                  <a:srgbClr val="343434"/>
                </a:solidFill>
              </a:rPr>
              <a:t>Eventy</a:t>
            </a:r>
            <a:r>
              <a:rPr lang="cs-CZ" sz="2000" dirty="0" smtClean="0">
                <a:solidFill>
                  <a:srgbClr val="343434"/>
                </a:solidFill>
              </a:rPr>
              <a:t> </a:t>
            </a:r>
            <a:r>
              <a:rPr lang="cs-CZ" sz="2000" dirty="0">
                <a:solidFill>
                  <a:srgbClr val="343434"/>
                </a:solidFill>
              </a:rPr>
              <a:t>jsou pořádány kvůli vztahům a vztahy nezměříme.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cs-CZ" sz="2000" dirty="0" smtClean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Měření B2C </a:t>
            </a:r>
            <a:r>
              <a:rPr kumimoji="1" lang="cs-CZ" altLang="ko-KR" sz="3200" dirty="0" err="1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199" y="3733800"/>
            <a:ext cx="974725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075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Odlišné pohledy na věc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  <p:sp>
        <p:nvSpPr>
          <p:cNvPr id="2" name="Ovál 1"/>
          <p:cNvSpPr/>
          <p:nvPr/>
        </p:nvSpPr>
        <p:spPr>
          <a:xfrm>
            <a:off x="373284" y="3048000"/>
            <a:ext cx="2743199" cy="107597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rgbClr val="343434"/>
                </a:solidFill>
              </a:rPr>
              <a:t>Klient/zadavatel</a:t>
            </a:r>
            <a:endParaRPr lang="cs-CZ" sz="2000" b="1" dirty="0">
              <a:solidFill>
                <a:srgbClr val="343434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5562600" y="1257300"/>
            <a:ext cx="2743199" cy="10414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rgbClr val="343434"/>
                </a:solidFill>
              </a:rPr>
              <a:t>Host/účastník</a:t>
            </a:r>
            <a:endParaRPr lang="cs-CZ" sz="2000" b="1" dirty="0">
              <a:solidFill>
                <a:srgbClr val="343434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585986"/>
            <a:ext cx="4945063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ál 2"/>
          <p:cNvSpPr/>
          <p:nvPr/>
        </p:nvSpPr>
        <p:spPr>
          <a:xfrm>
            <a:off x="4419600" y="3859896"/>
            <a:ext cx="876301" cy="264077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>
                <a:solidFill>
                  <a:srgbClr val="343434"/>
                </a:solidFill>
              </a:rPr>
              <a:t>Klient</a:t>
            </a:r>
            <a:endParaRPr lang="cs-CZ" sz="1200" b="1" dirty="0">
              <a:solidFill>
                <a:srgbClr val="343434"/>
              </a:solidFill>
            </a:endParaRPr>
          </a:p>
        </p:txBody>
      </p:sp>
      <p:sp>
        <p:nvSpPr>
          <p:cNvPr id="8" name="Ovál 7"/>
          <p:cNvSpPr/>
          <p:nvPr/>
        </p:nvSpPr>
        <p:spPr>
          <a:xfrm>
            <a:off x="7811102" y="3926460"/>
            <a:ext cx="723901" cy="224581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>
                <a:solidFill>
                  <a:srgbClr val="343434"/>
                </a:solidFill>
              </a:rPr>
              <a:t>Host</a:t>
            </a:r>
            <a:endParaRPr lang="cs-CZ" sz="1200" b="1" dirty="0">
              <a:solidFill>
                <a:srgbClr val="3434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93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ROI = výpočet návratnosti investic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ROI – porovnáváme výši nákladů na </a:t>
            </a:r>
            <a:r>
              <a:rPr lang="cs-CZ" sz="2000" dirty="0" err="1" smtClean="0">
                <a:solidFill>
                  <a:srgbClr val="343434"/>
                </a:solidFill>
              </a:rPr>
              <a:t>event</a:t>
            </a:r>
            <a:r>
              <a:rPr lang="cs-CZ" sz="2000" dirty="0" smtClean="0">
                <a:solidFill>
                  <a:srgbClr val="343434"/>
                </a:solidFill>
              </a:rPr>
              <a:t> s kvantifikovaným přínosem pro klienta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 smtClean="0">
              <a:solidFill>
                <a:srgbClr val="343434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Sedm </a:t>
            </a:r>
            <a:r>
              <a:rPr kumimoji="1"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kroků, jak změřit ROI </a:t>
            </a:r>
            <a:r>
              <a:rPr kumimoji="1"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95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Stanovení </a:t>
            </a:r>
            <a:r>
              <a:rPr lang="cs-CZ" sz="2000" dirty="0" err="1" smtClean="0">
                <a:solidFill>
                  <a:srgbClr val="343434"/>
                </a:solidFill>
              </a:rPr>
              <a:t>byznysových</a:t>
            </a:r>
            <a:r>
              <a:rPr lang="cs-CZ" sz="2000" dirty="0" smtClean="0">
                <a:solidFill>
                  <a:srgbClr val="343434"/>
                </a:solidFill>
              </a:rPr>
              <a:t> cílů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Stanovení aktivit, které by účastníci měli udělat </a:t>
            </a:r>
            <a:r>
              <a:rPr lang="cs-CZ" sz="2000" dirty="0">
                <a:solidFill>
                  <a:srgbClr val="343434"/>
                </a:solidFill>
              </a:rPr>
              <a:t>po skončení </a:t>
            </a:r>
            <a:r>
              <a:rPr lang="cs-CZ" sz="2000" dirty="0" err="1" smtClean="0">
                <a:solidFill>
                  <a:srgbClr val="343434"/>
                </a:solidFill>
              </a:rPr>
              <a:t>eventu</a:t>
            </a:r>
            <a:endParaRPr lang="cs-CZ" sz="2000" dirty="0" smtClean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Zjistit, </a:t>
            </a:r>
            <a:r>
              <a:rPr lang="cs-CZ" sz="2000" dirty="0">
                <a:solidFill>
                  <a:srgbClr val="343434"/>
                </a:solidFill>
              </a:rPr>
              <a:t>co je požadovaná zkušenost, kterou si odnesou účastníci z </a:t>
            </a:r>
            <a:r>
              <a:rPr lang="cs-CZ" sz="2000" dirty="0" err="1" smtClean="0">
                <a:solidFill>
                  <a:srgbClr val="343434"/>
                </a:solidFill>
              </a:rPr>
              <a:t>eventu</a:t>
            </a:r>
            <a:endParaRPr lang="cs-CZ" sz="2000" dirty="0" smtClean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Vytvořit </a:t>
            </a:r>
            <a:r>
              <a:rPr lang="cs-CZ" sz="2000" dirty="0">
                <a:solidFill>
                  <a:srgbClr val="343434"/>
                </a:solidFill>
              </a:rPr>
              <a:t>vhodné prostředí pro </a:t>
            </a:r>
            <a:r>
              <a:rPr lang="cs-CZ" sz="2000" dirty="0" smtClean="0">
                <a:solidFill>
                  <a:srgbClr val="343434"/>
                </a:solidFill>
              </a:rPr>
              <a:t>učení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Měřit </a:t>
            </a:r>
            <a:r>
              <a:rPr lang="cs-CZ" sz="2000" dirty="0">
                <a:solidFill>
                  <a:srgbClr val="343434"/>
                </a:solidFill>
              </a:rPr>
              <a:t>spokojenost a následné </a:t>
            </a:r>
            <a:r>
              <a:rPr lang="cs-CZ" sz="2000" dirty="0" smtClean="0">
                <a:solidFill>
                  <a:srgbClr val="343434"/>
                </a:solidFill>
              </a:rPr>
              <a:t>akce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Měřit </a:t>
            </a:r>
            <a:r>
              <a:rPr lang="cs-CZ" sz="2000" dirty="0">
                <a:solidFill>
                  <a:srgbClr val="343434"/>
                </a:solidFill>
              </a:rPr>
              <a:t>výsledky a </a:t>
            </a:r>
            <a:r>
              <a:rPr lang="cs-CZ" sz="2000" dirty="0" smtClean="0">
                <a:solidFill>
                  <a:srgbClr val="343434"/>
                </a:solidFill>
              </a:rPr>
              <a:t>následky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rabicParenR"/>
              <a:defRPr/>
            </a:pPr>
            <a:r>
              <a:rPr lang="cs-CZ" sz="2000" dirty="0" smtClean="0">
                <a:solidFill>
                  <a:srgbClr val="343434"/>
                </a:solidFill>
              </a:rPr>
              <a:t>Změřit </a:t>
            </a:r>
            <a:r>
              <a:rPr lang="cs-CZ" sz="2000" dirty="0">
                <a:solidFill>
                  <a:srgbClr val="343434"/>
                </a:solidFill>
              </a:rPr>
              <a:t>obchodní výsledky a ROI</a:t>
            </a:r>
          </a:p>
          <a:p>
            <a:pPr marL="457200" indent="-457200" algn="just">
              <a:lnSpc>
                <a:spcPct val="150000"/>
              </a:lnSpc>
              <a:buAutoNum type="arabicParenR"/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AutoNum type="arabicParenR"/>
              <a:defRPr/>
            </a:pPr>
            <a:endParaRPr lang="cs-CZ" sz="2000" dirty="0" smtClean="0">
              <a:solidFill>
                <a:srgbClr val="343434"/>
              </a:solidFill>
            </a:endParaRPr>
          </a:p>
          <a:p>
            <a:pPr algn="just">
              <a:lnSpc>
                <a:spcPct val="150000"/>
              </a:lnSpc>
              <a:defRPr/>
            </a:pPr>
            <a:endParaRPr lang="cs-CZ" sz="2000" dirty="0">
              <a:solidFill>
                <a:srgbClr val="343434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cs-CZ" sz="16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Sedm </a:t>
            </a:r>
            <a:r>
              <a:rPr kumimoji="1"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kroků, jak změřit ROI </a:t>
            </a:r>
            <a:r>
              <a:rPr kumimoji="1"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eventů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939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7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9" y="3048000"/>
            <a:ext cx="4945063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xmlns="" id="{6D3C3DB4-C217-4BEC-9375-A9E58A4ED050}"/>
              </a:ext>
            </a:extLst>
          </p:cNvPr>
          <p:cNvSpPr txBox="1">
            <a:spLocks/>
          </p:cNvSpPr>
          <p:nvPr/>
        </p:nvSpPr>
        <p:spPr>
          <a:xfrm>
            <a:off x="3482181" y="1219200"/>
            <a:ext cx="3619500" cy="1226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400" i="1" dirty="0" smtClean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ysClr val="windowText" lastClr="000000">
                      <a:alpha val="40000"/>
                    </a:sysClr>
                  </a:outerShdw>
                </a:effectLst>
              </a:rPr>
              <a:t>Děkuji vám za pozornost</a:t>
            </a:r>
            <a:br>
              <a:rPr lang="cs-CZ" sz="2400" i="1" dirty="0" smtClean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ysClr val="windowText" lastClr="000000">
                      <a:alpha val="40000"/>
                    </a:sysClr>
                  </a:outerShdw>
                </a:effectLst>
              </a:rPr>
            </a:br>
            <a:r>
              <a:rPr lang="cs-CZ" sz="2400" i="1" dirty="0" smtClean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ysClr val="windowText" lastClr="000000">
                      <a:alpha val="40000"/>
                    </a:sysClr>
                  </a:outerShdw>
                </a:effectLst>
              </a:rPr>
              <a:t>a těším se na příště</a:t>
            </a:r>
            <a:endParaRPr lang="cs-CZ" sz="2400" i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2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170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15_Office Theme</vt:lpstr>
      <vt:lpstr>2_Office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Renáta</cp:lastModifiedBy>
  <cp:revision>353</cp:revision>
  <dcterms:created xsi:type="dcterms:W3CDTF">2012-04-26T17:06:14Z</dcterms:created>
  <dcterms:modified xsi:type="dcterms:W3CDTF">2024-10-08T17:56:06Z</dcterms:modified>
</cp:coreProperties>
</file>