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7"/>
  </p:notesMasterIdLst>
  <p:sldIdLst>
    <p:sldId id="256" r:id="rId5"/>
    <p:sldId id="517" r:id="rId6"/>
    <p:sldId id="651" r:id="rId7"/>
    <p:sldId id="686" r:id="rId8"/>
    <p:sldId id="687" r:id="rId9"/>
    <p:sldId id="688" r:id="rId10"/>
    <p:sldId id="689" r:id="rId11"/>
    <p:sldId id="690" r:id="rId12"/>
    <p:sldId id="691" r:id="rId13"/>
    <p:sldId id="692" r:id="rId14"/>
    <p:sldId id="693" r:id="rId15"/>
    <p:sldId id="694" r:id="rId16"/>
    <p:sldId id="695" r:id="rId17"/>
    <p:sldId id="696" r:id="rId18"/>
    <p:sldId id="697" r:id="rId19"/>
    <p:sldId id="698" r:id="rId20"/>
    <p:sldId id="699" r:id="rId21"/>
    <p:sldId id="700" r:id="rId22"/>
    <p:sldId id="701" r:id="rId23"/>
    <p:sldId id="702" r:id="rId24"/>
    <p:sldId id="703" r:id="rId25"/>
    <p:sldId id="704" r:id="rId26"/>
    <p:sldId id="705" r:id="rId27"/>
    <p:sldId id="706" r:id="rId28"/>
    <p:sldId id="707" r:id="rId29"/>
    <p:sldId id="708" r:id="rId30"/>
    <p:sldId id="709" r:id="rId31"/>
    <p:sldId id="710" r:id="rId32"/>
    <p:sldId id="711" r:id="rId33"/>
    <p:sldId id="712" r:id="rId34"/>
    <p:sldId id="713" r:id="rId35"/>
    <p:sldId id="685" r:id="rId36"/>
    <p:sldId id="652" r:id="rId37"/>
    <p:sldId id="714" r:id="rId38"/>
    <p:sldId id="715" r:id="rId39"/>
    <p:sldId id="716" r:id="rId40"/>
    <p:sldId id="717" r:id="rId41"/>
    <p:sldId id="718" r:id="rId42"/>
    <p:sldId id="719" r:id="rId43"/>
    <p:sldId id="720" r:id="rId44"/>
    <p:sldId id="721" r:id="rId45"/>
    <p:sldId id="722" r:id="rId46"/>
    <p:sldId id="723" r:id="rId47"/>
    <p:sldId id="724" r:id="rId48"/>
    <p:sldId id="725" r:id="rId49"/>
    <p:sldId id="726" r:id="rId50"/>
    <p:sldId id="727" r:id="rId51"/>
    <p:sldId id="728" r:id="rId52"/>
    <p:sldId id="729" r:id="rId53"/>
    <p:sldId id="730" r:id="rId54"/>
    <p:sldId id="684" r:id="rId55"/>
    <p:sldId id="436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5170" autoAdjust="0"/>
  </p:normalViewPr>
  <p:slideViewPr>
    <p:cSldViewPr snapToGrid="0" snapToObjects="1">
      <p:cViewPr varScale="1">
        <p:scale>
          <a:sx n="70" d="100"/>
          <a:sy n="70" d="100"/>
        </p:scale>
        <p:origin x="179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26.10.2023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2706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150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277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5568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264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144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6959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2594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870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899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6460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0808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9532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51690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92258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02469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6626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81692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51841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174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2164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85505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37011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528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1843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0903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1958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74306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31763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13340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1319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04704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6118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6435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79140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57946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074674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55176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5799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5358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84135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755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88341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3355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010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812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579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781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596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 EU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Škrabal, Ph.D.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31. 10. 2023; 7.11. 2023 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Dvě z těchto organizací měly co dočinění s energetickou politikou, bez nadsázky lze tedy tvrdit, že za </a:t>
            </a:r>
            <a:r>
              <a:rPr lang="cs-CZ" b="1" dirty="0"/>
              <a:t>zrodem evropské integrace stála spolupráce v oblasti energetiky a energetických zdrojů</a:t>
            </a:r>
            <a:r>
              <a:rPr lang="cs-CZ" dirty="0"/>
              <a:t>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Společný dohled nad uhlím znamenal v poválečné Evropě jistotu pro mír, později se do společné právní úpravy přidalo jádro.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Tyto instituce ještě nepředstavovaly základ pro společnou energetickou politiku.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1%/52</a:t>
            </a:r>
          </a:p>
        </p:txBody>
      </p:sp>
    </p:spTree>
    <p:extLst>
      <p:ext uri="{BB962C8B-B14F-4D97-AF65-F5344CB8AC3E}">
        <p14:creationId xmlns:p14="http://schemas.microsoft.com/office/powerpoint/2010/main" val="96368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 té se přihlásili v roce 1986 ministři Společenství v rezoluci, která stanovila obecné cíle energetické politiky do roku 1995.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Bílou knihu </a:t>
            </a:r>
            <a:r>
              <a:rPr lang="cs-CZ" dirty="0"/>
              <a:t>o energetické politice, která za hlavní cíle považuje konkurenceschopnost, spolehlivost dodávek a ochranu životního prostředí, vydala Evropská komise až v prosinci 1995.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Ústředním faktorem zde byla </a:t>
            </a:r>
            <a:r>
              <a:rPr lang="cs-CZ" b="1" dirty="0"/>
              <a:t>integrace trhu</a:t>
            </a:r>
            <a:r>
              <a:rPr lang="cs-CZ" dirty="0"/>
              <a:t>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11/52</a:t>
            </a:r>
          </a:p>
        </p:txBody>
      </p:sp>
    </p:spTree>
    <p:extLst>
      <p:ext uri="{BB962C8B-B14F-4D97-AF65-F5344CB8AC3E}">
        <p14:creationId xmlns:p14="http://schemas.microsoft.com/office/powerpoint/2010/main" val="399800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Dalším impulsem pro sjednocování energetické politiky byla Evropskou komisí v roce 2006 předložená </a:t>
            </a:r>
            <a:r>
              <a:rPr lang="cs-CZ" b="1" dirty="0"/>
              <a:t>Zelená kniha</a:t>
            </a:r>
            <a:r>
              <a:rPr lang="cs-CZ" dirty="0"/>
              <a:t>, která si za cíl klade udržitelnost, konkurenceschopnost a zabezpečení dodávek.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Komise ji dvakrát přezkoumala v „balíčcích“ z let </a:t>
            </a:r>
            <a:r>
              <a:rPr lang="cs-CZ" b="1" dirty="0"/>
              <a:t>2007</a:t>
            </a:r>
            <a:r>
              <a:rPr lang="cs-CZ" dirty="0"/>
              <a:t> a </a:t>
            </a:r>
            <a:r>
              <a:rPr lang="cs-CZ" b="1" dirty="0"/>
              <a:t>2008</a:t>
            </a:r>
            <a:r>
              <a:rPr lang="cs-CZ" dirty="0"/>
              <a:t>. 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12/52</a:t>
            </a:r>
          </a:p>
        </p:txBody>
      </p:sp>
    </p:spTree>
    <p:extLst>
      <p:ext uri="{BB962C8B-B14F-4D97-AF65-F5344CB8AC3E}">
        <p14:creationId xmlns:p14="http://schemas.microsoft.com/office/powerpoint/2010/main" val="193484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Evropská rada pak přijala v březnu 2007 </a:t>
            </a:r>
            <a:r>
              <a:rPr lang="cs-CZ" b="1" dirty="0"/>
              <a:t>Akční plán pro energetickou politiku</a:t>
            </a:r>
            <a:r>
              <a:rPr lang="cs-CZ" dirty="0"/>
              <a:t> a Evropská komise od září 2007 předkládá konkrétní návrhy legislativy.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Zásadními legislativními „balíčky“ jsou tzv. </a:t>
            </a:r>
            <a:r>
              <a:rPr lang="cs-CZ" b="1" dirty="0"/>
              <a:t>3.liberalizační balíček a klimaticko-energetický balíček</a:t>
            </a:r>
            <a:r>
              <a:rPr lang="cs-CZ" dirty="0"/>
              <a:t>, které obsahují soubor předpisů a nástrojů, jak cílů dosáhnout.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13/52</a:t>
            </a:r>
          </a:p>
        </p:txBody>
      </p:sp>
    </p:spTree>
    <p:extLst>
      <p:ext uri="{BB962C8B-B14F-4D97-AF65-F5344CB8AC3E}">
        <p14:creationId xmlns:p14="http://schemas.microsoft.com/office/powerpoint/2010/main" val="366872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Zásadní je přijetí pravidel členskými státy, jelikož v řadě zemí není implementován ani tzv. „</a:t>
            </a:r>
            <a:r>
              <a:rPr lang="cs-CZ" b="1" dirty="0"/>
              <a:t>druhý balíček</a:t>
            </a:r>
            <a:r>
              <a:rPr lang="cs-CZ" dirty="0"/>
              <a:t>“.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Evropskou unii v budoucnosti čeká další „balíček“, který zavede jednotné uspořádání vztahů mezi </a:t>
            </a:r>
            <a:r>
              <a:rPr lang="cs-CZ" b="1" dirty="0"/>
              <a:t>výrobou a přenosem energií</a:t>
            </a:r>
            <a:r>
              <a:rPr lang="cs-CZ" dirty="0"/>
              <a:t>, tzv. </a:t>
            </a:r>
            <a:r>
              <a:rPr lang="cs-CZ" b="1" dirty="0"/>
              <a:t>vlastnický </a:t>
            </a:r>
            <a:r>
              <a:rPr lang="cs-CZ" b="1" dirty="0" err="1"/>
              <a:t>unbundling</a:t>
            </a:r>
            <a:r>
              <a:rPr lang="cs-CZ" dirty="0"/>
              <a:t>, bude-li chtít vyšší konkurenci na vnitřním trhu s energiemi a jejich nižší ceny.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14/52</a:t>
            </a:r>
          </a:p>
        </p:txBody>
      </p:sp>
    </p:spTree>
    <p:extLst>
      <p:ext uri="{BB962C8B-B14F-4D97-AF65-F5344CB8AC3E}">
        <p14:creationId xmlns:p14="http://schemas.microsoft.com/office/powerpoint/2010/main" val="110135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 přijetím </a:t>
            </a:r>
            <a:r>
              <a:rPr lang="cs-CZ" b="1" dirty="0"/>
              <a:t>Lisabonské smlouvy </a:t>
            </a:r>
            <a:r>
              <a:rPr lang="cs-CZ" dirty="0"/>
              <a:t>získává energetická politika poprvé zakotvení ve smlouvě.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Konkrétně </a:t>
            </a:r>
            <a:r>
              <a:rPr lang="cs-CZ" b="1" dirty="0"/>
              <a:t>čl. 194</a:t>
            </a:r>
            <a:r>
              <a:rPr lang="cs-CZ" dirty="0"/>
              <a:t> udává za cíl členských států zajistit fungování trhu s energií, zajistit bezpečnost dodávek energie v Unii, podporovat energetickou účinnost a úspory energie jakož i rozvoj nových a obnovitelných zdrojů a podporovat propojení energetických sítí.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 Lisabonskou smlouvou pod Evropskou unii přechází také oblast jaderné energetiky, kterou pokrývala Smlouva Euratom.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15/52</a:t>
            </a:r>
          </a:p>
        </p:txBody>
      </p:sp>
    </p:spTree>
    <p:extLst>
      <p:ext uri="{BB962C8B-B14F-4D97-AF65-F5344CB8AC3E}">
        <p14:creationId xmlns:p14="http://schemas.microsoft.com/office/powerpoint/2010/main" val="58344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Energetika hraje důležitou roli také v evropské hospodářské strategii Evropa 2020, v rámci které členské státy plní závazně cíl v dosažení podílu obnovitelných zdrojů energie na svém energetickém mixu a nezávazně v oblasti zvyšování energetické účinnosti.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Energetické cíle jsou úzce provázány s klimatickou politikou a závazkem Unie snižovat emise.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16/52</a:t>
            </a:r>
          </a:p>
        </p:txBody>
      </p:sp>
    </p:spTree>
    <p:extLst>
      <p:ext uri="{BB962C8B-B14F-4D97-AF65-F5344CB8AC3E}">
        <p14:creationId xmlns:p14="http://schemas.microsoft.com/office/powerpoint/2010/main" val="378472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 rámci strategie Evropa 2020 je daný indikativní cíl pro zvýšení energetické účinnosti na unijní úrovni </a:t>
            </a:r>
            <a:r>
              <a:rPr lang="cs-CZ" b="1" dirty="0"/>
              <a:t>o 20 %.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Vláda přesto v tuto chvíli nestanoví kvantitativně určený cíl v oblasti energetické účinnosti, a to z toho důvodu, že nejprve hodlá detailně a realisticky analyzovat možnosti národního hospodářství z hlediska dlouhodobé udržitelnosti jeho konkurenceschopnosti.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17/52</a:t>
            </a:r>
          </a:p>
        </p:txBody>
      </p:sp>
    </p:spTree>
    <p:extLst>
      <p:ext uri="{BB962C8B-B14F-4D97-AF65-F5344CB8AC3E}">
        <p14:creationId xmlns:p14="http://schemas.microsoft.com/office/powerpoint/2010/main" val="404230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Národní akční plán České republiky pro energii z obnovitelných zdrojů navrhuje cíl podílu energie z obnovitelných zdrojů na hrubé konečné spotřebě energie ve výši 13,5 % a splnění cíle podílu energie z obnovitelných zdrojů na hrubé konečné spotřebě v dopravě ve výši 10,8 %.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Tyto cíle budou vyhodnocovány s tím, že mohou být modifikovány.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Minimální cíle jsou ty určené směrnicí 2009/28/ES.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18/52</a:t>
            </a:r>
          </a:p>
        </p:txBody>
      </p:sp>
    </p:spTree>
    <p:extLst>
      <p:ext uri="{BB962C8B-B14F-4D97-AF65-F5344CB8AC3E}">
        <p14:creationId xmlns:p14="http://schemas.microsoft.com/office/powerpoint/2010/main" val="293381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Energetická strategie 2030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strategie 2030, přijatá v říjnu 2014, stanovila konkrétní cíle v oblasti energetiky a ochrany klimatu.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Strategie stanovila snížení emisí skleníkových plynů do roku 2030 nejméně o 40 % v porovnání s úrovněmi roku 1990, energie z obnovitelných zdrojů by měla tvořit alespoň 27 % spotřeby, energetická účinnost by se na úrovni EU jako celku měla zvýšit nejméně o 27 % a navíc by mělo do roku 2020 dojít k 10% propojení přenosových soustav (navýšenému o dalších 5 procentních bodů do roku 2030).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19/52</a:t>
            </a:r>
          </a:p>
        </p:txBody>
      </p:sp>
    </p:spTree>
    <p:extLst>
      <p:ext uri="{BB962C8B-B14F-4D97-AF65-F5344CB8AC3E}">
        <p14:creationId xmlns:p14="http://schemas.microsoft.com/office/powerpoint/2010/main" val="340796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Základy evropské integrace spočívají </a:t>
            </a:r>
            <a:r>
              <a:rPr lang="cs-CZ" sz="2800" b="1" dirty="0"/>
              <a:t>na spolupráci v energetické politice</a:t>
            </a:r>
            <a:r>
              <a:rPr lang="cs-CZ" sz="2800" dirty="0"/>
              <a:t>, přesto však o jednotné energetické politice dodnes nemůže být řeč. 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2/52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Energetická strategie 2030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strategie 2030 definovala i kvalitativní cíle, mezi které patří reforma systému EU pro obchodování s tzv. emisními povolenkami nebo nový rámec pro podávání zpráv členskými státy.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20/52</a:t>
            </a:r>
          </a:p>
        </p:txBody>
      </p:sp>
    </p:spTree>
    <p:extLst>
      <p:ext uri="{BB962C8B-B14F-4D97-AF65-F5344CB8AC3E}">
        <p14:creationId xmlns:p14="http://schemas.microsoft.com/office/powerpoint/2010/main" val="296205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Energetická unie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 únoru 2015 přijala Evropská komise balíček opatření pro energetickou unii, která má zajistit cenově dostupnou, bezpečnou a udržitelnou energii pro evropské občany.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Dne 25. února 2015 byla zveřejněna Rámcová strategie k vytvoření energetické unie, která si klade za cíl zajištění bezpečných dodávek energie, udržitelnost a konkurenceschopnost vnitřního trhu s energií.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21/52</a:t>
            </a:r>
          </a:p>
        </p:txBody>
      </p:sp>
    </p:spTree>
    <p:extLst>
      <p:ext uri="{BB962C8B-B14F-4D97-AF65-F5344CB8AC3E}">
        <p14:creationId xmlns:p14="http://schemas.microsoft.com/office/powerpoint/2010/main" val="19750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Energetická unie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i="1" dirty="0"/>
              <a:t>Navrhuje opatření v pěti hlavních oblastech: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bezpečnost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dotvoření vnitřního trhu s energií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účinnost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dekarbonizace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výzkum, inovace a konkurenceschopnost.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22/52</a:t>
            </a:r>
          </a:p>
        </p:txBody>
      </p:sp>
    </p:spTree>
    <p:extLst>
      <p:ext uri="{BB962C8B-B14F-4D97-AF65-F5344CB8AC3E}">
        <p14:creationId xmlns:p14="http://schemas.microsoft.com/office/powerpoint/2010/main" val="367469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 primárního práva EU (články 170-172 SFEU) vyplývá úkol propojovat evropské regiony za účelem budování vnitřního trhu, růstu zaměstnanosti a udržitelný rozvoj.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 oblasti energetiky jsou tyto Transevropské sítě rozčleněny do devíti hlavních směrů, které se soustředí na propojení izolovaných regionů s celoevropskými trhy s plynem, ropu a elektřinou.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23/52</a:t>
            </a:r>
          </a:p>
        </p:txBody>
      </p:sp>
    </p:spTree>
    <p:extLst>
      <p:ext uri="{BB962C8B-B14F-4D97-AF65-F5344CB8AC3E}">
        <p14:creationId xmlns:p14="http://schemas.microsoft.com/office/powerpoint/2010/main" val="333802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Realizace projektů v rámci TEN-E j financována z části Evropskou unií a z části zainteresovanými členskými státy.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tento účel zřídila EU v roce 2013 Nástroj pro propojení Evropy (CEF), který má rozpočet 30,4 miliardy eur do roku 2020, z čehož je pro energetiku vyčleněno 5,35 miliard eur.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Na financování v rámci tohoto nástroje mají šanci dosáhnout zejména projekty ze seznamu Projektů společného zájmu (PCI), sestaveného Komisí v roce 2015.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24/52</a:t>
            </a:r>
          </a:p>
        </p:txBody>
      </p:sp>
    </p:spTree>
    <p:extLst>
      <p:ext uri="{BB962C8B-B14F-4D97-AF65-F5344CB8AC3E}">
        <p14:creationId xmlns:p14="http://schemas.microsoft.com/office/powerpoint/2010/main" val="114264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25/52</a:t>
            </a:r>
          </a:p>
        </p:txBody>
      </p:sp>
      <p:pic>
        <p:nvPicPr>
          <p:cNvPr id="1026" name="Picture 2" descr="energetika T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562" y="2148090"/>
            <a:ext cx="5335438" cy="39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46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Jaderná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Jaderná energie byla jednou z prvních oblastí spolupráce v Evropě, již v roce </a:t>
            </a:r>
            <a:r>
              <a:rPr lang="cs-CZ" b="1" dirty="0"/>
              <a:t>1958</a:t>
            </a:r>
            <a:r>
              <a:rPr lang="cs-CZ" dirty="0"/>
              <a:t> bylo založeno </a:t>
            </a:r>
            <a:r>
              <a:rPr lang="cs-CZ" b="1" dirty="0"/>
              <a:t>Evropské společenství pro atomovou energii </a:t>
            </a:r>
            <a:r>
              <a:rPr lang="cs-CZ" dirty="0"/>
              <a:t>– Euratom, jehož cílem byla podpora mírového výzkumu a využití jaderné energie.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26/52</a:t>
            </a:r>
          </a:p>
        </p:txBody>
      </p:sp>
    </p:spTree>
    <p:extLst>
      <p:ext uri="{BB962C8B-B14F-4D97-AF65-F5344CB8AC3E}">
        <p14:creationId xmlns:p14="http://schemas.microsoft.com/office/powerpoint/2010/main" val="52947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Jaderná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Postupem času se Euratom stal důležitým prvkem pro uplatňování a kontrolu bezpečnostních standardů v jaderné energetice, které se kromě bezpečnosti samotných elektráren dotýkají také zacházení s jaderným palivem, likvidace a uložení jaderného odpadu či ochrany před radioaktivním zářením.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Klíčovou roli v EU hraje Euratom také v oblasti výzkumu, pod jeho vedením probíhá například výzkum využití jaderné fúze a výstavba demonstračního fúzního reaktoru ITER.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27/52</a:t>
            </a:r>
          </a:p>
        </p:txBody>
      </p:sp>
    </p:spTree>
    <p:extLst>
      <p:ext uri="{BB962C8B-B14F-4D97-AF65-F5344CB8AC3E}">
        <p14:creationId xmlns:p14="http://schemas.microsoft.com/office/powerpoint/2010/main" val="36358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Instituce EU a energetická politika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komise </a:t>
            </a:r>
            <a:r>
              <a:rPr lang="cs-CZ" dirty="0"/>
              <a:t>– Generální ředitelství pro energetiku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parlament </a:t>
            </a:r>
            <a:r>
              <a:rPr lang="cs-CZ" dirty="0"/>
              <a:t>– Výbor pro průmysl, výzkum a energetiku (ITRE)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28/52</a:t>
            </a:r>
          </a:p>
        </p:txBody>
      </p:sp>
    </p:spTree>
    <p:extLst>
      <p:ext uri="{BB962C8B-B14F-4D97-AF65-F5344CB8AC3E}">
        <p14:creationId xmlns:p14="http://schemas.microsoft.com/office/powerpoint/2010/main" val="47315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Orgány a instituce EU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parlament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Výbor pro průmysl, výzkum a energetiku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Rada Evropské unie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Doprava, telekomunikace a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komise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Energie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hospodářský a sociální výbor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Doprava, energetika, infrastruktura a informační společnost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Výbor regionů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Komise pro životní prostředí, změnu klimatu a energetiku (ENVE)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investiční banka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Evropská investiční banka a energetika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29/52</a:t>
            </a:r>
          </a:p>
        </p:txBody>
      </p:sp>
    </p:spTree>
    <p:extLst>
      <p:ext uri="{BB962C8B-B14F-4D97-AF65-F5344CB8AC3E}">
        <p14:creationId xmlns:p14="http://schemas.microsoft.com/office/powerpoint/2010/main" val="142704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Především nás zajímají oblasti: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tepelné ochrany budovy;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osvětlení;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řízení vlhkosti;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akustika.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3/52</a:t>
            </a:r>
          </a:p>
        </p:txBody>
      </p:sp>
    </p:spTree>
    <p:extLst>
      <p:ext uri="{BB962C8B-B14F-4D97-AF65-F5344CB8AC3E}">
        <p14:creationId xmlns:p14="http://schemas.microsoft.com/office/powerpoint/2010/main" val="24880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Orgány a instituce EU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Agentury EU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Agentura pro spolupráci energetických regulačních orgánů (ACER)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Energie z jaderné syntézy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Výkonná agentura pro inovace a sítě (INEA)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Výkonná agentura pro malé a střední podniky (EASME)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Zásobovací agentura Euratomu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Další subjekty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Společný podnik pro palivové články a vodík 2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30/52</a:t>
            </a:r>
          </a:p>
        </p:txBody>
      </p:sp>
    </p:spTree>
    <p:extLst>
      <p:ext uri="{BB962C8B-B14F-4D97-AF65-F5344CB8AC3E}">
        <p14:creationId xmlns:p14="http://schemas.microsoft.com/office/powerpoint/2010/main" val="158031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Důležité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Energetické priority pro Evropu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Energetické projekty EU financované v rámci plánu evropské hospodářské obnovy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Evropská strategie pro udržitelnou konkurenceschopnou a bezpečnou energii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Na cestě k zabezpečené, udržitelné a konkurenceschopné evropské energetické síti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31/52</a:t>
            </a:r>
          </a:p>
        </p:txBody>
      </p:sp>
    </p:spTree>
    <p:extLst>
      <p:ext uri="{BB962C8B-B14F-4D97-AF65-F5344CB8AC3E}">
        <p14:creationId xmlns:p14="http://schemas.microsoft.com/office/powerpoint/2010/main" val="340847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 ČR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14. 11. 2022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34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Po roce </a:t>
            </a:r>
            <a:r>
              <a:rPr lang="cs-CZ" sz="2800" b="1" dirty="0"/>
              <a:t>2004</a:t>
            </a:r>
            <a:r>
              <a:rPr lang="cs-CZ" sz="2800" dirty="0"/>
              <a:t> dochází v rámci snah o rozvoj nové energetické politiky EU k poměrně dynamickému vývoji v oblasti legislativy i strategických dokumentů.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Energetická politika je úzce propojena s dopravní politikou, politikou životního prostředí a s dalšími oblastmi politik.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33/52</a:t>
            </a:r>
          </a:p>
        </p:txBody>
      </p:sp>
    </p:spTree>
    <p:extLst>
      <p:ext uri="{BB962C8B-B14F-4D97-AF65-F5344CB8AC3E}">
        <p14:creationId xmlns:p14="http://schemas.microsoft.com/office/powerpoint/2010/main" val="222883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Komise v březnu 2006 vydala zelenou knihu s názvem Evropská strategie pro udržitelnou, konkurenceschopnou a bezpečnou energii a v lednu 2007 strategický balíček dokumentů s názvem Energetická politika pro Evropu.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něm si EU vytkla jednak ekologické cíle týkající se obnovitelných zdrojů (OZE) a omezování emisí skleníkových plynů, jednak cíl v podobě dobudování vnitřního trhu s energií.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34/52</a:t>
            </a:r>
          </a:p>
        </p:txBody>
      </p:sp>
    </p:spTree>
    <p:extLst>
      <p:ext uri="{BB962C8B-B14F-4D97-AF65-F5344CB8AC3E}">
        <p14:creationId xmlns:p14="http://schemas.microsoft.com/office/powerpoint/2010/main" val="42448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Následovaly konkrétní balíčky legislativních návrhů v podobě tzv. třetího liberalizačního balíku (nařízení č. 713/2009, nařízení č. 714/2009, nařízení č. 715/2009, směrnice č. 2009/72 a směrnice č. 2009/73) a klimaticko-energetického balíku (směrnice č. 2009/29, rozhodnutí č. 406/2009, směrnice č. 2009/31 a směrnice č. 2009/28).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35/52</a:t>
            </a:r>
          </a:p>
        </p:txBody>
      </p:sp>
    </p:spTree>
    <p:extLst>
      <p:ext uri="{BB962C8B-B14F-4D97-AF65-F5344CB8AC3E}">
        <p14:creationId xmlns:p14="http://schemas.microsoft.com/office/powerpoint/2010/main" val="216665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listopadu 2008 následovalo vydání dalšího strategického souboru dokumentů (Druhý strategický přezkum energetiky s podtitulem „Zajistit energetickou budoucnost“).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Důraz kladl na bezpečnost energetických dodávek, budování energetických sítí a energetickou účinnost.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36/52</a:t>
            </a:r>
          </a:p>
        </p:txBody>
      </p:sp>
    </p:spTree>
    <p:extLst>
      <p:ext uri="{BB962C8B-B14F-4D97-AF65-F5344CB8AC3E}">
        <p14:creationId xmlns:p14="http://schemas.microsoft.com/office/powerpoint/2010/main" val="420056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souladu s naznačenými prioritami byly schváleny další důležité nové předpisy, např. v květnu 2010 to byly směrnice č. 2010/31 o energetické náročnosti budov a směrnice č. 2010/30 o energetických štítcích a v říjnu 2010 nařízení č. 994/2010 týkající se bezpečnosti dodávek plynu.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37/52</a:t>
            </a:r>
          </a:p>
        </p:txBody>
      </p:sp>
    </p:spTree>
    <p:extLst>
      <p:ext uri="{BB962C8B-B14F-4D97-AF65-F5344CB8AC3E}">
        <p14:creationId xmlns:p14="http://schemas.microsoft.com/office/powerpoint/2010/main" val="351076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Následně v listopadu 2010 Komise zveřejnila další klíčový strategický dokument, kterým je strategie Energie 2020, v březnu 2011 potom přijala plán na vybudování konkurenceschopného nízkouhlíkového hospodářství do roku 2050 a v prosinci 2011 zveřejnila energetický plán do roku 2050.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38/52</a:t>
            </a:r>
          </a:p>
        </p:txBody>
      </p:sp>
    </p:spTree>
    <p:extLst>
      <p:ext uri="{BB962C8B-B14F-4D97-AF65-F5344CB8AC3E}">
        <p14:creationId xmlns:p14="http://schemas.microsoft.com/office/powerpoint/2010/main" val="372310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lednu 2014 představila Komise rámec pro oblast klimatu a energetiky do roku 2030.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Jedná se o sdělení, ve kterém je stanoven rámec politiky EU v oblasti klimatu a energetiky v období 2020–2030.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Cílem bylo iniciovat diskusi o tom, jak v těchto politikách pokračovat po skončení rámce platného do roku 2020.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39/52</a:t>
            </a:r>
          </a:p>
        </p:txBody>
      </p:sp>
    </p:spTree>
    <p:extLst>
      <p:ext uri="{BB962C8B-B14F-4D97-AF65-F5344CB8AC3E}">
        <p14:creationId xmlns:p14="http://schemas.microsoft.com/office/powerpoint/2010/main" val="201240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Lisabonská smlouva </a:t>
            </a:r>
            <a:r>
              <a:rPr lang="cs-CZ" sz="2800" dirty="0"/>
              <a:t>a dění posledních let nicméně výrazně změnily dosavadní postavení této politiky.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K výzvám, jimž EU čelí v </a:t>
            </a:r>
            <a:r>
              <a:rPr lang="cs-CZ" sz="2800" b="1" dirty="0"/>
              <a:t>oblasti energetiky</a:t>
            </a:r>
            <a:r>
              <a:rPr lang="cs-CZ" sz="2800" dirty="0"/>
              <a:t>, patří: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rostoucí závislost na dovozu, nízká míra diverzifikace zdrojů a cest, vysoké a kolísavé ceny energie, rostoucí celosvětová poptávka po energii, bezpečnostní rizika postihující producentské a tranzitní země, rostoucí hrozby související se změnou klimatu, dekarbonizace, pomalý pokrok v oblasti energetické účinnosti, výzvy spojené s rostoucím podílem obnovitelných zdrojů energie a potřeba větší transparentnosti, integrace a propojenosti energetických trhů.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4/52</a:t>
            </a:r>
          </a:p>
        </p:txBody>
      </p:sp>
    </p:spTree>
    <p:extLst>
      <p:ext uri="{BB962C8B-B14F-4D97-AF65-F5344CB8AC3E}">
        <p14:creationId xmlns:p14="http://schemas.microsoft.com/office/powerpoint/2010/main" val="344933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Rámec pro období do roku 2030 by měl EU pomoci řešit například tyto otázky: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uskutečnění dalšího kroku ke splnění cíle, jímž je snížit emise skleníkových plynů do roku 2050 o 80–95 % oproti úrovni z roku 1990;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vysoké ceny energie a ekonomická zranitelnost EU vůči růstu cen, především ropy a plynu, v budoucnosti;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závislost EU na dovozu energie, často z politicky nestabilních oblastí;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potřeba nahradit a modernizovat energetickou infrastrukturu a vytvořit stabilní regulační rámec pro potenciální investory;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dohoda ohledně cíle snížení emisí skleníkových plynů pro rok 2030.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40/52</a:t>
            </a:r>
          </a:p>
        </p:txBody>
      </p:sp>
    </p:spTree>
    <p:extLst>
      <p:ext uri="{BB962C8B-B14F-4D97-AF65-F5344CB8AC3E}">
        <p14:creationId xmlns:p14="http://schemas.microsoft.com/office/powerpoint/2010/main" val="38901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Z pohledu ČR představují důležitou otázku také aktivity EU v oblasti jaderné energetiky, zesílené v souvislosti s havárií JE </a:t>
            </a:r>
            <a:r>
              <a:rPr lang="cs-CZ" sz="2400" dirty="0" err="1"/>
              <a:t>Fukušima</a:t>
            </a:r>
            <a:r>
              <a:rPr lang="cs-CZ" sz="2400" dirty="0"/>
              <a:t> a postupným odstavováním jaderných elektráren v Německu (poslední jaderná elektrárna má být odpojena ze sítě v roce 2022 (v současné době se doba prodlužuje)). 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41/52</a:t>
            </a:r>
          </a:p>
        </p:txBody>
      </p:sp>
    </p:spTree>
    <p:extLst>
      <p:ext uri="{BB962C8B-B14F-4D97-AF65-F5344CB8AC3E}">
        <p14:creationId xmlns:p14="http://schemas.microsoft.com/office/powerpoint/2010/main" val="215413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 K předmětům zájmu institucí EU náleží s ochranou životního prostředí související problematika nakládání s radioaktivním odpadem (přijetí směrnice o bezpečném nakládání s radioaktivním odpadem a použitým jaderným palivem), ale také otázka bezpečnosti jaderných elektráren v EU.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říjnu 2012 EK prostřednictvím sdělení zveřejnila výsledky zátěžových testů, která EK nařídila právě v souvislosti s havárií ve </a:t>
            </a:r>
            <a:r>
              <a:rPr lang="cs-CZ" sz="2400" dirty="0" err="1"/>
              <a:t>Fukušimě</a:t>
            </a:r>
            <a:r>
              <a:rPr lang="cs-CZ" sz="2400" dirty="0"/>
              <a:t>. 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42/52</a:t>
            </a:r>
          </a:p>
        </p:txBody>
      </p:sp>
    </p:spTree>
    <p:extLst>
      <p:ext uri="{BB962C8B-B14F-4D97-AF65-F5344CB8AC3E}">
        <p14:creationId xmlns:p14="http://schemas.microsoft.com/office/powerpoint/2010/main" val="282915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Testy, kterých se zúčastnily také české JE v Dukovanech a v Temelíně, konstatovaly, že většina jaderných elektráren v EU sice splňuje vysoké standardy bezpečnosti, prakticky ve všech případech ale byla současně navržena zlepšení a úpravy s cílem zvýšení bezpečnosti.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blízké budoucnosti se očekává ze strany EK vydání návrhu směrnice o jaderné bezpečnosti.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43/52</a:t>
            </a:r>
          </a:p>
        </p:txBody>
      </p:sp>
    </p:spTree>
    <p:extLst>
      <p:ext uri="{BB962C8B-B14F-4D97-AF65-F5344CB8AC3E}">
        <p14:creationId xmlns:p14="http://schemas.microsoft.com/office/powerpoint/2010/main" val="326954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Důležitým tématem zůstává vytváření jednotného energetického trhu v EU a implementace legislativních opatření třetího liberalizačního balíku, v níž některé členské státy EU (na rozdíl od ČR) zaostávají.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této souvislosti EU nadále akcentuje témata rozvoje energetické infrastruktury v EU a tzv. inteligentních sítí.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44/52</a:t>
            </a:r>
          </a:p>
        </p:txBody>
      </p:sp>
    </p:spTree>
    <p:extLst>
      <p:ext uri="{BB962C8B-B14F-4D97-AF65-F5344CB8AC3E}">
        <p14:creationId xmlns:p14="http://schemas.microsoft.com/office/powerpoint/2010/main" val="392012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Stranou pozornosti nezůstává ani vnější dimenze energetické politiky EU, v září 2011 vydala EK sdělení týkající se dodávek energie a vnější dimenze energetické politiky EU, mj. s </a:t>
            </a:r>
            <a:r>
              <a:rPr lang="cs-CZ" sz="2400" b="1" dirty="0"/>
              <a:t>cílem posílit koordinaci v oblasti spolupráce mezi EU a třetími státy, dodavatelskými, ale také spotřebitelskými a tranzitními zeměmi</a:t>
            </a:r>
            <a:r>
              <a:rPr lang="cs-CZ" sz="2400" dirty="0"/>
              <a:t>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45/52</a:t>
            </a:r>
          </a:p>
        </p:txBody>
      </p:sp>
    </p:spTree>
    <p:extLst>
      <p:ext uri="{BB962C8B-B14F-4D97-AF65-F5344CB8AC3E}">
        <p14:creationId xmlns:p14="http://schemas.microsoft.com/office/powerpoint/2010/main" val="44130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Systém EU pro obchodování s emisemi (EU ETS) byl zřízen na podporu snižování emisí skleníkových plynů nákladově efektivním a ekonomicky účinným způsobem.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Systém omezuje objem skleníkových plynů, které mohou určitá průmyslová odvětví vypouštět do ovzduší.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Počet emisních povolenek je zastropován na určité úrovni, kterou určuje EU, a podnikům se jednotlivé povolenky přidělují nebo si je podniky kupují.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46/52</a:t>
            </a:r>
          </a:p>
        </p:txBody>
      </p:sp>
    </p:spTree>
    <p:extLst>
      <p:ext uri="{BB962C8B-B14F-4D97-AF65-F5344CB8AC3E}">
        <p14:creationId xmlns:p14="http://schemas.microsoft.com/office/powerpoint/2010/main" val="353760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Základním kamenem EU ETS je Směrnice 2003/87/ES, o vytvoření systému pro obchodování s povolenkami na emise skleníkových plynů.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Směrnice byla několikrát novelizována a podobu EU ETS ve třetím obchodovacím období 2013-2020 udává Směrnice 2009/29/ES.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Pro čtvrté obchodovací období pro roky 2021 – 2030 došlo ke k novele směrnice č. 2018/430.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47/52</a:t>
            </a:r>
          </a:p>
        </p:txBody>
      </p:sp>
    </p:spTree>
    <p:extLst>
      <p:ext uri="{BB962C8B-B14F-4D97-AF65-F5344CB8AC3E}">
        <p14:creationId xmlns:p14="http://schemas.microsoft.com/office/powerpoint/2010/main" val="29191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Aktualizovaná směrnice bude implementována do českého právního řádu změnou zákona č. 383/2012 Sb. </a:t>
            </a:r>
            <a:endParaRPr lang="cs-CZ" sz="24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48/52</a:t>
            </a:r>
          </a:p>
        </p:txBody>
      </p:sp>
    </p:spTree>
    <p:extLst>
      <p:ext uri="{BB962C8B-B14F-4D97-AF65-F5344CB8AC3E}">
        <p14:creationId xmlns:p14="http://schemas.microsoft.com/office/powerpoint/2010/main" val="266230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95173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Pro stávající obchodovací období, které končí na konci roku 2020 je v ČR EU ETS upraveno zákonem č. 383/2012 Sb.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Zákon uvádí, na jaká zařízení se systém vztahuje a jaká jsou práva a povinnosti jejich provozovatelů.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Provozovatelé monitorují své emise, vykazují je každoročně Ministerstvu životního prostředí a vyřazují za ně povolenky. Část povolenek dostanou provozovatelé bezplatně, zbytek si mohou koupit na trhu nebo v aukci.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Povolenky existují a pohybují se na účtech v rejstříku povolenek.</a:t>
            </a:r>
            <a:endParaRPr lang="cs-CZ" sz="24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49/52</a:t>
            </a:r>
          </a:p>
        </p:txBody>
      </p:sp>
    </p:spTree>
    <p:extLst>
      <p:ext uri="{BB962C8B-B14F-4D97-AF65-F5344CB8AC3E}">
        <p14:creationId xmlns:p14="http://schemas.microsoft.com/office/powerpoint/2010/main" val="387192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Vlastní jádro energetické politiky EU tvoří různá opatření zaměřená na vytvoření integrovaného trhu s energií, zabezpečení dodávek energie a udržitelnost odvětví energetiky.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5/52</a:t>
            </a:r>
          </a:p>
        </p:txBody>
      </p:sp>
    </p:spTree>
    <p:extLst>
      <p:ext uri="{BB962C8B-B14F-4D97-AF65-F5344CB8AC3E}">
        <p14:creationId xmlns:p14="http://schemas.microsoft.com/office/powerpoint/2010/main" val="123502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951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Speciálně vytvořený seznam zahrnuje všechna stacionární zařízení v České republice, která byla ke dni 1. července 2019 součástí Evropského systému emisního obchodování vč. aktuálních čísel povolení k emisím skleníkových plynů.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Jejich cena totiž vzrostla za roky 2017 a 2018 celkem pětinásobně a blíží se k rekordním 30 € za tunu vypuštěného oxidu uhličitého. </a:t>
            </a:r>
            <a:endParaRPr lang="cs-CZ" sz="24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Cenu tlačí nahoru hlavně zmenšující se objem povolenek.</a:t>
            </a:r>
            <a:endParaRPr lang="cs-CZ" sz="24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50/52</a:t>
            </a:r>
          </a:p>
        </p:txBody>
      </p:sp>
    </p:spTree>
    <p:extLst>
      <p:ext uri="{BB962C8B-B14F-4D97-AF65-F5344CB8AC3E}">
        <p14:creationId xmlns:p14="http://schemas.microsoft.com/office/powerpoint/2010/main" val="275238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363538"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tabLst>
                <a:tab pos="1165225" algn="l"/>
              </a:tabLst>
            </a:pPr>
            <a:r>
              <a:rPr lang="cs-CZ" b="1" dirty="0"/>
              <a:t>Zdroj:</a:t>
            </a:r>
          </a:p>
          <a:p>
            <a:pPr marL="714375"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https://euroskop.cz/evropska-unie/politiky-eu/vnitrni-trh/energetika/</a:t>
            </a:r>
          </a:p>
          <a:p>
            <a:pPr marL="714375"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https://euroskop.cz/evropska-unie/cr-a-eu/clenstvi-cr-v-eu/cr-a-eu-energetika/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51/52</a:t>
            </a:r>
          </a:p>
        </p:txBody>
      </p:sp>
    </p:spTree>
    <p:extLst>
      <p:ext uri="{BB962C8B-B14F-4D97-AF65-F5344CB8AC3E}">
        <p14:creationId xmlns:p14="http://schemas.microsoft.com/office/powerpoint/2010/main" val="156142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 současné době Unie v oblasti energetiky řeší </a:t>
            </a:r>
            <a:r>
              <a:rPr lang="cs-CZ" sz="2800" b="1" dirty="0"/>
              <a:t>5 zásadních tematických oblastí: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1) Bezpečnost, solidarita a důvěra (diverzifikace zdrojů, zajištění energetické bezpečnosti);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2) Plně integrovaný vnitřní trh s energií;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3) Energetická účinnost;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4) Boj proti změně klimatu – dekarbonizace ekonomiky (EU ETS, nízkoemisní mobilita, podpora obnovitelných zdrojů);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5) Výzkum, inovace a konkurenceschopnost (inovace zejména čistých energetických technologií).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6/52</a:t>
            </a:r>
          </a:p>
        </p:txBody>
      </p:sp>
    </p:spTree>
    <p:extLst>
      <p:ext uri="{BB962C8B-B14F-4D97-AF65-F5344CB8AC3E}">
        <p14:creationId xmlns:p14="http://schemas.microsoft.com/office/powerpoint/2010/main" val="278278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Energetika EU v číslech:</a:t>
            </a:r>
          </a:p>
          <a:p>
            <a:pPr lvl="1" fontAlgn="base"/>
            <a:r>
              <a:rPr lang="cs-CZ" sz="2400" dirty="0"/>
              <a:t>EU dováží více než 2/3 ropných produktů a 26 % plynu ze zemí mimo Unii;</a:t>
            </a:r>
          </a:p>
          <a:p>
            <a:pPr lvl="1" fontAlgn="base"/>
            <a:r>
              <a:rPr lang="cs-CZ" sz="2400" dirty="0"/>
              <a:t>EU odebírá přibližně 30 % veškerých svých spotřebovaných ropných produktů a plynu od Ruska;</a:t>
            </a:r>
          </a:p>
          <a:p>
            <a:pPr lvl="1" fontAlgn="base"/>
            <a:r>
              <a:rPr lang="cs-CZ" sz="2400" dirty="0"/>
              <a:t>šest členských států je při dovozu plynu zcela závislých na jediném externím dodavateli;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7/52</a:t>
            </a:r>
          </a:p>
        </p:txBody>
      </p:sp>
    </p:spTree>
    <p:extLst>
      <p:ext uri="{BB962C8B-B14F-4D97-AF65-F5344CB8AC3E}">
        <p14:creationId xmlns:p14="http://schemas.microsoft.com/office/powerpoint/2010/main" val="38987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Energetika EU v číslech:</a:t>
            </a:r>
          </a:p>
          <a:p>
            <a:pPr lvl="1" fontAlgn="base"/>
            <a:r>
              <a:rPr lang="cs-CZ" sz="2400" dirty="0"/>
              <a:t>75 % obytných budov v EU nesplňuje podmínky energetické účinnosti;</a:t>
            </a:r>
          </a:p>
          <a:p>
            <a:pPr lvl="1" fontAlgn="base"/>
            <a:r>
              <a:rPr lang="cs-CZ" sz="2400" dirty="0"/>
              <a:t>energetický spotřeba v EU klesla mezi lety 2005-2017 o 5,9 %;</a:t>
            </a:r>
          </a:p>
          <a:p>
            <a:pPr lvl="1" fontAlgn="base"/>
            <a:r>
              <a:rPr lang="cs-CZ" sz="2400" dirty="0"/>
              <a:t>doprava z 94 % závisí na ropných produktech;</a:t>
            </a:r>
          </a:p>
          <a:p>
            <a:pPr lvl="1" fontAlgn="base"/>
            <a:r>
              <a:rPr lang="cs-CZ" sz="2400" dirty="0"/>
              <a:t>velkoobchodní ceny jsou v případě elektřiny o 30 % a v případě plynu o více než 100 % vyšší než v USA.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8/52</a:t>
            </a:r>
          </a:p>
        </p:txBody>
      </p:sp>
    </p:spTree>
    <p:extLst>
      <p:ext uri="{BB962C8B-B14F-4D97-AF65-F5344CB8AC3E}">
        <p14:creationId xmlns:p14="http://schemas.microsoft.com/office/powerpoint/2010/main" val="2238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Základy Evropské unie leží na spojení tří významných organizací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Evropského společenství uhlí a ocele,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Evropského společenství pro atomovou energii a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Evropského hospodářského společenství.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9/52</a:t>
            </a:r>
          </a:p>
        </p:txBody>
      </p:sp>
    </p:spTree>
    <p:extLst>
      <p:ext uri="{BB962C8B-B14F-4D97-AF65-F5344CB8AC3E}">
        <p14:creationId xmlns:p14="http://schemas.microsoft.com/office/powerpoint/2010/main" val="122929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3002</Words>
  <Application>Microsoft Office PowerPoint</Application>
  <PresentationFormat>Předvádění na obrazovce (4:3)</PresentationFormat>
  <Paragraphs>330</Paragraphs>
  <Slides>52</Slides>
  <Notes>51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5" baseType="lpstr">
      <vt:lpstr>Arial</vt:lpstr>
      <vt:lpstr>Calibri</vt:lpstr>
      <vt:lpstr>Office Theme</vt:lpstr>
      <vt:lpstr>Energetická politika a legislativa Energetická politika a legislativa EU XEM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 Energetická politika a legislativa ČR XEM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Rössler Miroslav</cp:lastModifiedBy>
  <cp:revision>168</cp:revision>
  <dcterms:created xsi:type="dcterms:W3CDTF">2020-01-28T10:37:38Z</dcterms:created>
  <dcterms:modified xsi:type="dcterms:W3CDTF">2023-10-26T10:18:49Z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