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2"/>
  </p:notesMasterIdLst>
  <p:sldIdLst>
    <p:sldId id="256" r:id="rId5"/>
    <p:sldId id="517" r:id="rId6"/>
    <p:sldId id="651" r:id="rId7"/>
    <p:sldId id="652" r:id="rId8"/>
    <p:sldId id="653" r:id="rId9"/>
    <p:sldId id="654" r:id="rId10"/>
    <p:sldId id="655" r:id="rId11"/>
    <p:sldId id="656" r:id="rId12"/>
    <p:sldId id="657" r:id="rId13"/>
    <p:sldId id="658" r:id="rId14"/>
    <p:sldId id="659" r:id="rId15"/>
    <p:sldId id="660" r:id="rId16"/>
    <p:sldId id="661" r:id="rId17"/>
    <p:sldId id="662" r:id="rId18"/>
    <p:sldId id="663" r:id="rId19"/>
    <p:sldId id="664" r:id="rId20"/>
    <p:sldId id="665" r:id="rId21"/>
    <p:sldId id="666" r:id="rId22"/>
    <p:sldId id="667" r:id="rId23"/>
    <p:sldId id="668" r:id="rId24"/>
    <p:sldId id="669" r:id="rId25"/>
    <p:sldId id="670" r:id="rId26"/>
    <p:sldId id="671" r:id="rId27"/>
    <p:sldId id="672" r:id="rId28"/>
    <p:sldId id="673" r:id="rId29"/>
    <p:sldId id="674" r:id="rId30"/>
    <p:sldId id="675" r:id="rId31"/>
    <p:sldId id="676" r:id="rId32"/>
    <p:sldId id="677" r:id="rId33"/>
    <p:sldId id="678" r:id="rId34"/>
    <p:sldId id="679" r:id="rId35"/>
    <p:sldId id="680" r:id="rId36"/>
    <p:sldId id="681" r:id="rId37"/>
    <p:sldId id="682" r:id="rId38"/>
    <p:sldId id="683" r:id="rId39"/>
    <p:sldId id="684" r:id="rId40"/>
    <p:sldId id="436" r:id="rId4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5170" autoAdjust="0"/>
  </p:normalViewPr>
  <p:slideViewPr>
    <p:cSldViewPr snapToGrid="0" snapToObjects="1">
      <p:cViewPr varScale="1">
        <p:scale>
          <a:sx n="70" d="100"/>
          <a:sy n="70" d="100"/>
        </p:scale>
        <p:origin x="179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26.10.2023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31882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5053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66355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88559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566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39549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39620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54081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7727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1875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43244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1689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679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90914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35726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978991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894763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652902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46354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7766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2164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5904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89610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660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279218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918963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62953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6010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184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3649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00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909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7556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78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Energetická efektivnost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Zaměření na budovy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Škrabal, Ph.D.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>
                <a:cs typeface="Arial"/>
              </a:rPr>
              <a:t>24. </a:t>
            </a:r>
            <a:r>
              <a:rPr lang="cs-CZ" sz="1800" b="1" dirty="0">
                <a:cs typeface="Arial"/>
              </a:rPr>
              <a:t>10. 2022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Správná akustika budov zajišťuje ideální vlastnosti vnitřních prostorů, tak aby co nejvíce vyhovovaly typu provozu a způsobu užívání.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Ochraňuje před nadměrným hlukem a vibracemi.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Zdroje hluku a vibrací mohou být externí nebo interní.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budovách se hluk šíří jako: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Zvuk šířen vzduchem;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Zvuk šířen v konstrukcí;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Kročejový (nárazový) zvuk.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10/37</a:t>
            </a:r>
          </a:p>
          <a:p>
            <a:endParaRPr lang="cs-CZ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906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přenosu zvuku vzduchem dochází ve formě vln, které se šíří od zdroje a prostupují konstrukcemi.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konstrukci se zvuky přenášejí pomocí vibrací.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Kročejový hluk vzniká padajícími předměty nebo pohybem po podlaze nebo po stěně a dále se šíří do objektu konstrukcemi, které jsou mezi sebou pevně spojeny.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11/37</a:t>
            </a:r>
          </a:p>
        </p:txBody>
      </p:sp>
    </p:spTree>
    <p:extLst>
      <p:ext uri="{BB962C8B-B14F-4D97-AF65-F5344CB8AC3E}">
        <p14:creationId xmlns:p14="http://schemas.microsoft.com/office/powerpoint/2010/main" val="198320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Akustika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 návrhu vhodných opatření jsou u materiálů nejdůležitější jejich absorpční odrazové a přenosové vlastnosti.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 vzniku zvuku v místnosti je část zvuku odrážena, část přenášena do další místnosti a část zvuku je rozptýlena v konstrukcí.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12/37</a:t>
            </a:r>
          </a:p>
        </p:txBody>
      </p:sp>
    </p:spTree>
    <p:extLst>
      <p:ext uri="{BB962C8B-B14F-4D97-AF65-F5344CB8AC3E}">
        <p14:creationId xmlns:p14="http://schemas.microsoft.com/office/powerpoint/2010/main" val="317496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pohoda </a:t>
            </a:r>
            <a:r>
              <a:rPr lang="cs-CZ" sz="2800" dirty="0"/>
              <a:t>je jedním ze základních požadavků, které jsou na bundový kladeny.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Pro vhodné zdroje tepla nebo chladu, a tedy dostatečné zajištění vytápění v zimních měsících a chlazení, je nutné správně stanovit velikost teplených ztrát.</a:t>
            </a:r>
            <a:endParaRPr lang="cs-CZ" sz="1800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13/37</a:t>
            </a:r>
          </a:p>
        </p:txBody>
      </p:sp>
    </p:spTree>
    <p:extLst>
      <p:ext uri="{BB962C8B-B14F-4D97-AF65-F5344CB8AC3E}">
        <p14:creationId xmlns:p14="http://schemas.microsoft.com/office/powerpoint/2010/main" val="106524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Pro distribuci tepla v objektu je možné využít různá média a systémy.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Každý systém má své výhody a nevýhody a každý se hodí pro jiné pokrývání energetických ztrát.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Mezi nejpoužívanější typy lze považovat: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Teplovodní systém (radiátory, konvektory, sálavé topení,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Vzduchová ventilace (rekuperace, ohřev převáděného vzduchu,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Tepelná čerpadla („mini-split“ jednotky, …)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dirty="0"/>
              <a:t>Elektrické systémy (přímotopy, …)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14/37</a:t>
            </a:r>
          </a:p>
        </p:txBody>
      </p:sp>
    </p:spTree>
    <p:extLst>
      <p:ext uri="{BB962C8B-B14F-4D97-AF65-F5344CB8AC3E}">
        <p14:creationId xmlns:p14="http://schemas.microsoft.com/office/powerpoint/2010/main" val="3504639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moderních pasivních domů jsou tepelné ztráty nízké a pro dodání tepla a jeho distribucí je možné využít rozvody vzduchotechniky.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Přiváděný čerstvý vzduch je po rekuperaci dodatečně ohříván na požadovanou teplotu.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Ohřev se provádí napojením na tepelnou vodu nebo pomocí elektrické spirály.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15/37</a:t>
            </a:r>
          </a:p>
        </p:txBody>
      </p:sp>
    </p:spTree>
    <p:extLst>
      <p:ext uri="{BB962C8B-B14F-4D97-AF65-F5344CB8AC3E}">
        <p14:creationId xmlns:p14="http://schemas.microsoft.com/office/powerpoint/2010/main" val="2997832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Vytápění a chlazení objektů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Distribuce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pasivních domů nebo u ostatních domů s velmi výkonnou teplenou obálkou budovy, která zajišťuje minimální energetické ztráty, je nutné brát v úvahu i tepelné ztráty/zisky od potrubí v objektu.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Základním principem je při návrhu postupovat ta, aby potrubí v objektu bylo co nejkratší, především potrubí, které je vedeno mimo tepelnou obálku budovy.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16/37</a:t>
            </a:r>
          </a:p>
        </p:txBody>
      </p:sp>
    </p:spTree>
    <p:extLst>
      <p:ext uri="{BB962C8B-B14F-4D97-AF65-F5344CB8AC3E}">
        <p14:creationId xmlns:p14="http://schemas.microsoft.com/office/powerpoint/2010/main" val="1271273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Větrání objektu je nutné z důvodu udržení vnitřní pohody.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Přívodem čerstvého vzduchu se odvádí znečišťující látky a pomáhá při regulaci vlhkosti,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Přirozené větrání přívod čerstvého záduchu zajisti, ale není možná regulace.</a:t>
            </a: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17/37</a:t>
            </a:r>
          </a:p>
        </p:txBody>
      </p:sp>
    </p:spTree>
    <p:extLst>
      <p:ext uri="{BB962C8B-B14F-4D97-AF65-F5344CB8AC3E}">
        <p14:creationId xmlns:p14="http://schemas.microsoft.com/office/powerpoint/2010/main" val="87978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Mechanické větrání přináší další výhody a možnosti při úpravě přiváděného vzduchu: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Využití rekuperace tepla;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Snížení rizika plísní;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Snížení vlhkosti vzduchu;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Chlazení/vyhřívání přiváděného vzduchu;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Filtrace vzduchu.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18/37</a:t>
            </a:r>
          </a:p>
        </p:txBody>
      </p:sp>
    </p:spTree>
    <p:extLst>
      <p:ext uri="{BB962C8B-B14F-4D97-AF65-F5344CB8AC3E}">
        <p14:creationId xmlns:p14="http://schemas.microsoft.com/office/powerpoint/2010/main" val="105802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Jednotka mechanické ventilace s rekuperací tepla je centrem ventilačního systému budov.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Jednotka by měla být správně umístěna, aby během provozu nerušila správně navržena, aby dokázala svůj potenciál na maximum, vysoce izolovaná, tak aby se zabránilo zbytečném tepelným ztrátám.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Moderní jednotka dokáže využít až 90 % odpadního tepla pro ohřev přivádění čerstvého vzduchu.</a:t>
            </a:r>
            <a:endParaRPr lang="cs-CZ" sz="2400" dirty="0"/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19/37</a:t>
            </a:r>
          </a:p>
        </p:txBody>
      </p:sp>
    </p:spTree>
    <p:extLst>
      <p:ext uri="{BB962C8B-B14F-4D97-AF65-F5344CB8AC3E}">
        <p14:creationId xmlns:p14="http://schemas.microsoft.com/office/powerpoint/2010/main" val="27893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Jednám ze základních požadavků na budovy, je vytvoření vhodného vnitřního prostředí, které má pozitivní dopad na pohodu a zdraví obyvatel.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Aby mohlo být takové prostředí vytvoření, je třeba sledovat fyzikální parametry stavebních konstrukcí a technického vybavení budovy.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2/37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20/37</a:t>
            </a:r>
          </a:p>
        </p:txBody>
      </p:sp>
      <p:pic>
        <p:nvPicPr>
          <p:cNvPr id="1026" name="Picture 2" descr="Jak funguje rekuperační jednotka a její instalace | Fachmani.cz">
            <a:extLst>
              <a:ext uri="{FF2B5EF4-FFF2-40B4-BE49-F238E27FC236}">
                <a16:creationId xmlns:a16="http://schemas.microsoft.com/office/drawing/2014/main" id="{72E13C51-B1DF-4C40-88F2-225CD4CE94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9" y="2018581"/>
            <a:ext cx="3475042" cy="347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E68DC9C-E6FA-41BE-97C8-9D1BB7A742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312301"/>
            <a:ext cx="3801648" cy="2754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783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Větrání a rekuperace vzduchu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53227"/>
                <a:ext cx="8229600" cy="4272312"/>
              </a:xfrm>
            </p:spPr>
            <p:txBody>
              <a:bodyPr>
                <a:normAutofit/>
              </a:bodyPr>
              <a:lstStyle/>
              <a:p>
                <a:pPr lvl="1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Množství přiváděného vzduchu se stanoví jako nejvyšší z minimálních potřeb dodávky vzduchu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dodávky vzduchu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(30</m:t>
                    </m:r>
                    <m:sSup>
                      <m:s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cs-CZ" dirty="0"/>
                  <a:t>/osobu);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potřeba odsávání (podle zařízení);</a:t>
                </a:r>
              </a:p>
              <a:p>
                <a:pPr lvl="2">
                  <a:lnSpc>
                    <a:spcPct val="107000"/>
                  </a:lnSpc>
                  <a:spcBef>
                    <a:spcPts val="0"/>
                  </a:spcBef>
                  <a:spcAft>
                    <a:spcPts val="600"/>
                  </a:spcAft>
                </a:pPr>
                <a:r>
                  <a:rPr lang="cs-CZ" dirty="0"/>
                  <a:t>Minimální hygienická výměna vzduchu.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53227"/>
                <a:ext cx="8229600" cy="4272312"/>
              </a:xfrm>
              <a:blipFill>
                <a:blip r:embed="rId3"/>
                <a:stretch>
                  <a:fillRect t="-128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21/37</a:t>
            </a:r>
          </a:p>
        </p:txBody>
      </p:sp>
    </p:spTree>
    <p:extLst>
      <p:ext uri="{BB962C8B-B14F-4D97-AF65-F5344CB8AC3E}">
        <p14:creationId xmlns:p14="http://schemas.microsoft.com/office/powerpoint/2010/main" val="227854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86734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85667"/>
            <a:ext cx="8229600" cy="4039871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Obálka budovy je hranicí mezi vnějším proměnlivým a vnitřním stabilním kontrolovaným prostředím.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Mezi její základní funkce patří tepelná izolace, zajištění vzduchotěsnosti, izolace proti dešťové vodě, ochrana proti větru nebo kontrola a řízení páry.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22/37</a:t>
            </a:r>
          </a:p>
        </p:txBody>
      </p:sp>
    </p:spTree>
    <p:extLst>
      <p:ext uri="{BB962C8B-B14F-4D97-AF65-F5344CB8AC3E}">
        <p14:creationId xmlns:p14="http://schemas.microsoft.com/office/powerpoint/2010/main" val="72986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178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02921"/>
            <a:ext cx="8229600" cy="4022618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Výhody neprůvzdušnosti obálky budovy: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dopadu větru na výkonnost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schopnosti tepelné izolační vrstvy;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tepelné ztráty a snížené nákladů na vytápění;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komfortu v budově.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23/37</a:t>
            </a:r>
          </a:p>
        </p:txBody>
      </p:sp>
    </p:spTree>
    <p:extLst>
      <p:ext uri="{BB962C8B-B14F-4D97-AF65-F5344CB8AC3E}">
        <p14:creationId xmlns:p14="http://schemas.microsoft.com/office/powerpoint/2010/main" val="3507542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32299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5063"/>
            <a:ext cx="8229600" cy="3910475"/>
          </a:xfrm>
        </p:spPr>
        <p:txBody>
          <a:bodyPr>
            <a:normAutofit lnSpcReduction="10000"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se teplý a vlhký vzduch dostane do kontaktu s chladným povrchem začne kondenzovat.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tomuto procesu bude docházet dlouhodobě je vysoké riziko vzniku plísní nebo degradace konstrukce.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Největší riziko je u materiálů, které jsou náchylné k rozkladu (především dřevěná konstrukce).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24/37</a:t>
            </a:r>
          </a:p>
        </p:txBody>
      </p:sp>
    </p:spTree>
    <p:extLst>
      <p:ext uri="{BB962C8B-B14F-4D97-AF65-F5344CB8AC3E}">
        <p14:creationId xmlns:p14="http://schemas.microsoft.com/office/powerpoint/2010/main" val="4125980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58178"/>
            <a:ext cx="8229600" cy="86649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Vzduchotěsnost, neprůvzdušnost a procesy vodní páry v konstrukci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63305"/>
            <a:ext cx="8229600" cy="3962233"/>
          </a:xfrm>
        </p:spPr>
        <p:txBody>
          <a:bodyPr>
            <a:normAutofit fontScale="92500" lnSpcReduction="20000"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Pokud se vlhkost do konstrukce dostane, je třeba zajistit, aby se všechna dostala z konstrukce ven a nedocházelo k její koncentraci uvnitř konstrukce.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Výhody kontrolovaného řízení par v konstrukci: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Zabránění úniku par do vnějších vrstev obálky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Vytvoření vnější obálky, která propouští vodní páry do exteriéru;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Snížení rizika kondenzace par a vzniku plísní v obálce budovy;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Ochrana strukturální integrity;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Zvýšení životnosti konstrukce vrstev obálky budovy.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25/37</a:t>
            </a:r>
          </a:p>
        </p:txBody>
      </p:sp>
    </p:spTree>
    <p:extLst>
      <p:ext uri="{BB962C8B-B14F-4D97-AF65-F5344CB8AC3E}">
        <p14:creationId xmlns:p14="http://schemas.microsoft.com/office/powerpoint/2010/main" val="102324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Energetická bilance budovy je souhrn výpočtů, které představují pohyby energie mezi budovou a okolním prostředím.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Jedná se tedy o popsání vztahu mezi tepelnými ztrátami a tepelnými zisky budovy, které jsou balancovány množstvím dodané energie.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26/37</a:t>
            </a:r>
          </a:p>
        </p:txBody>
      </p:sp>
    </p:spTree>
    <p:extLst>
      <p:ext uri="{BB962C8B-B14F-4D97-AF65-F5344CB8AC3E}">
        <p14:creationId xmlns:p14="http://schemas.microsoft.com/office/powerpoint/2010/main" val="367795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sestavené energetické bilance objektu se nejčastěji využiv měsíční metoda, která vychází z výpočtu potřeby tepla v každém měsíci a na základě těchto hodnot se poté stanovuje celková roční potřeba tepla pro vytápění/chlazení.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Roční potřeba tepla se stanoví jako součet měsíčních potřeb tepla na vytápění.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27/37</a:t>
            </a:r>
          </a:p>
        </p:txBody>
      </p:sp>
    </p:spTree>
    <p:extLst>
      <p:ext uri="{BB962C8B-B14F-4D97-AF65-F5344CB8AC3E}">
        <p14:creationId xmlns:p14="http://schemas.microsoft.com/office/powerpoint/2010/main" val="3022806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Dodaná teplená energie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Dodaná tepelná energie charakterizuje množství energie, které je potřebné k zajištění tepelné pohody uvnitř obývané zóny.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Výše měsíční potřeby tepla na vytápění je závislá na velkosti tepelných ztrát a tepelných zisků v daném měsíci.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tepelné zisky je nutné stanovit faktor využitelnosti tepelných zisků.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28/37</a:t>
            </a:r>
          </a:p>
        </p:txBody>
      </p:sp>
    </p:spTree>
    <p:extLst>
      <p:ext uri="{BB962C8B-B14F-4D97-AF65-F5344CB8AC3E}">
        <p14:creationId xmlns:p14="http://schemas.microsoft.com/office/powerpoint/2010/main" val="371125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Tepelné ztráty se dají zařadit do dvou hlavních skupin, a to tepelné ztráty způsobené postupem tepla skrz obvodovou konstrukci vytápěného prostoru a tepelné ztráty způsobené větráním.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K dalším tepelným ztrátám dochází v zavilosti na efektivitě systému budovy.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29/37</a:t>
            </a:r>
          </a:p>
        </p:txBody>
      </p:sp>
    </p:spTree>
    <p:extLst>
      <p:ext uri="{BB962C8B-B14F-4D97-AF65-F5344CB8AC3E}">
        <p14:creationId xmlns:p14="http://schemas.microsoft.com/office/powerpoint/2010/main" val="34300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dirty="0"/>
              <a:t>Především nás zajímají oblasti: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tepelné ochrany budovy;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osvětlení;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vlhkosti;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akustika.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3/37</a:t>
            </a:r>
          </a:p>
        </p:txBody>
      </p:sp>
    </p:spTree>
    <p:extLst>
      <p:ext uri="{BB962C8B-B14F-4D97-AF65-F5344CB8AC3E}">
        <p14:creationId xmlns:p14="http://schemas.microsoft.com/office/powerpoint/2010/main" val="24880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postupem tepla: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Do této skupiny se dají veškeré ztráty, ke kterým dochází pronikáním tepla skrze konstrukcí z tepelné vytápěné zóny do zóny chladnější, nevytápěné nebo do exteriéru.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výpočet se uvažují veškeré plochy obvodového pláště na rozhraní vytápěného prostoru a těchto prostředí: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Exteriér,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Nevytápěný nebo temperovaný prostor;</a:t>
            </a:r>
          </a:p>
          <a:p>
            <a:pPr lvl="4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Zemina.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30/37</a:t>
            </a:r>
          </a:p>
        </p:txBody>
      </p:sp>
    </p:spTree>
    <p:extLst>
      <p:ext uri="{BB962C8B-B14F-4D97-AF65-F5344CB8AC3E}">
        <p14:creationId xmlns:p14="http://schemas.microsoft.com/office/powerpoint/2010/main" val="55917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větráním: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Větrání objektu je jednou ze základních aktivit, </a:t>
            </a:r>
            <a:r>
              <a:rPr lang="cs-CZ" dirty="0" err="1"/>
              <a:t>teré</a:t>
            </a:r>
            <a:r>
              <a:rPr lang="cs-CZ" dirty="0"/>
              <a:t> je nutné provádět pro udržení kvalitního prostředí v budově.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Výměnou vnitřního odpadového tepelného vzduchu za čerstvý studený venkovní vzduch dochází k tepelné ztrátě.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Tepelné ztráty, ke kterým dochází při výměně vzduchu uvnitř vytápěné zóny, přispívají k celkovým tepelným ztrátám objektu.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31/37</a:t>
            </a:r>
          </a:p>
        </p:txBody>
      </p:sp>
    </p:spTree>
    <p:extLst>
      <p:ext uri="{BB962C8B-B14F-4D97-AF65-F5344CB8AC3E}">
        <p14:creationId xmlns:p14="http://schemas.microsoft.com/office/powerpoint/2010/main" val="241718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ztráty větráním: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Jejich význam velmi narůstá, především u nových budov s nízkou tepelnou ztrátou postupem tepla z důvodu provádění dobré tepelné obálky budovy.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Výpočet tepelné ztráty větráním pro stanovení energetické bilance objektu je třeba provádět především s ohledem na způsob větráním nebo zda je využito mechanického větrání nebo mechanického větrání s rekuperací.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32/37</a:t>
            </a:r>
          </a:p>
        </p:txBody>
      </p:sp>
    </p:spTree>
    <p:extLst>
      <p:ext uri="{BB962C8B-B14F-4D97-AF65-F5344CB8AC3E}">
        <p14:creationId xmlns:p14="http://schemas.microsoft.com/office/powerpoint/2010/main" val="3753945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Solární energetické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Jsou tvořeny dopadajícím slunečním zářením na průhledné čísti obvodového pláště;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tyto plochy se počítá účinná solární plocha, která charakterizuje plochu prvku sníženou o vliv faktorů ovlivňujících využitelnosti sluneční energie.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Musejí se vzít v potaz veškeré prvky, které brání průniku slunečního záření například stínící prostředky (žaluzie, závěsy, záclony, …) nebo vlastnosti zasklení konstrukce  (propustnost sluneční energie).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33/37</a:t>
            </a:r>
          </a:p>
        </p:txBody>
      </p:sp>
    </p:spTree>
    <p:extLst>
      <p:ext uri="{BB962C8B-B14F-4D97-AF65-F5344CB8AC3E}">
        <p14:creationId xmlns:p14="http://schemas.microsoft.com/office/powerpoint/2010/main" val="125662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Vnitřní tepelné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Jsou tvořeny především produkcí tepla od osob, osvětlení i ostatních zařízení ve vytápěné zóně.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Výše zisků se liší v závislosti na typu provozu v daném objektu, pro který se výpočet provádí.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Je třeba vždy vytvořit co nejpřesnější model na základě kterého se výpočet provede.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34/37</a:t>
            </a:r>
          </a:p>
        </p:txBody>
      </p:sp>
    </p:spTree>
    <p:extLst>
      <p:ext uri="{BB962C8B-B14F-4D97-AF65-F5344CB8AC3E}">
        <p14:creationId xmlns:p14="http://schemas.microsoft.com/office/powerpoint/2010/main" val="276725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bilance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Tepelné zisky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Vnitřní tepelné zisky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Pro tepelné zisky od osob je důležitá nejen doba, pro kterou jsou vytápěné zóně přítomny, ale i činnost, kterou osoby provádějí.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Osoby předají mnohem více tepelné energie, do okolního prostředí při aktivní činnosti než například při kladném sezení.</a:t>
            </a:r>
          </a:p>
          <a:p>
            <a:pPr marL="1371600" lvl="3" indent="0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35/37</a:t>
            </a:r>
          </a:p>
        </p:txBody>
      </p:sp>
    </p:spTree>
    <p:extLst>
      <p:ext uri="{BB962C8B-B14F-4D97-AF65-F5344CB8AC3E}">
        <p14:creationId xmlns:p14="http://schemas.microsoft.com/office/powerpoint/2010/main" val="378396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dirty="0"/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Zdroj: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dirty="0"/>
              <a:t>POLAR, J., KARÁSEK, J., BAČOVSKÝ M., KVASNICA, J. a L. MEDOVÁ. </a:t>
            </a:r>
            <a:r>
              <a:rPr lang="cs-CZ" i="1" dirty="0"/>
              <a:t>Energetický management budov.</a:t>
            </a:r>
            <a:r>
              <a:rPr lang="cs-CZ" dirty="0"/>
              <a:t> ČVUT, s. 120, 2020. ISBN 978-80-01-06683-6.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36/37</a:t>
            </a:r>
          </a:p>
        </p:txBody>
      </p:sp>
    </p:spTree>
    <p:extLst>
      <p:ext uri="{BB962C8B-B14F-4D97-AF65-F5344CB8AC3E}">
        <p14:creationId xmlns:p14="http://schemas.microsoft.com/office/powerpoint/2010/main" val="156142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Má za úkol co nejvíce zamezit tepelným ztrátám, ke kterým dochází z důvodu přenosu tepla mezi teplejším prostředí interiéru a chladnějším prostředím exteriéru (pro chlazení obráceně.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V budovách je snaha o co nejstabilnější udržení vnitřní teploty, bez zbytečných tepelných ztrát.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4/37</a:t>
            </a:r>
          </a:p>
        </p:txBody>
      </p:sp>
    </p:spTree>
    <p:extLst>
      <p:ext uri="{BB962C8B-B14F-4D97-AF65-F5344CB8AC3E}">
        <p14:creationId xmlns:p14="http://schemas.microsoft.com/office/powerpoint/2010/main" val="222883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Dodaná nebo získaná energie je udržována v objektu kvalitním provedením tepelné obálky budovy, která přenos tepla přes obvodovou konstrukci co nejvíce sníží.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Přenos tepla v budovách probíhá vedením, prouděním nebo zářením.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přenosu tepla vedením dochází v momentě, kdy se dotýkají dvě tělesa s rozdílnou teplotou.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5/37</a:t>
            </a:r>
          </a:p>
        </p:txBody>
      </p:sp>
    </p:spTree>
    <p:extLst>
      <p:ext uri="{BB962C8B-B14F-4D97-AF65-F5344CB8AC3E}">
        <p14:creationId xmlns:p14="http://schemas.microsoft.com/office/powerpoint/2010/main" val="1812295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Tepelná ochrana budovy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Tento princip lze pozorovat i u kapalin a plynů v malých objemech.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U větších plynových nebo kapalných objemů dochází k přenosu prouděním.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Teplo se přenáší pohybem plynovými nebo tekutými částicemi mezi pevnými tělesy bez kontaktu.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K bezkontaktními přenosu dochází i pomocí záření.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6/37</a:t>
            </a:r>
          </a:p>
        </p:txBody>
      </p:sp>
    </p:spTree>
    <p:extLst>
      <p:ext uri="{BB962C8B-B14F-4D97-AF65-F5344CB8AC3E}">
        <p14:creationId xmlns:p14="http://schemas.microsoft.com/office/powerpoint/2010/main" val="199160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Osvětlení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tepla v interiéru je nedílnou součástí při zajištění světelné pohody v objektu,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Požadovaný vizuální komfort ovlivňuje schopnost člověka při plnění úkolu a ovlivňuje vnímání okolního prostředí.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7/37</a:t>
            </a:r>
          </a:p>
        </p:txBody>
      </p:sp>
    </p:spTree>
    <p:extLst>
      <p:ext uri="{BB962C8B-B14F-4D97-AF65-F5344CB8AC3E}">
        <p14:creationId xmlns:p14="http://schemas.microsoft.com/office/powerpoint/2010/main" val="1936893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Osvětlení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Světelná pohoda je závislá na těchto faktorech: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Podoba světla (intenzita, teplota, tonalita, apod.);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Umístění zdroje světla;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Směr světelného toku;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Kontrast viděných povrchů;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Odraz světla;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Typ prováděné činnosti a individuálních vnímání.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Osvětlení v objektu lze rozdělit na dvě základní kategorie podle zdroje světla, a to denní osvětlení a osvětlení umělé.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8/37</a:t>
            </a:r>
          </a:p>
        </p:txBody>
      </p:sp>
    </p:spTree>
    <p:extLst>
      <p:ext uri="{BB962C8B-B14F-4D97-AF65-F5344CB8AC3E}">
        <p14:creationId xmlns:p14="http://schemas.microsoft.com/office/powerpoint/2010/main" val="2974202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Energetická efektivnost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Řízení vlhkosti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Řízení vlhkosti se v objektu provádí nejen z důvodu udržení vhodného vnitřního prostředí, ale především pro zamezení degradace a destrukce stavebních konstrukcí.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Běžnou činností v objektu, přítomnosti lidí a rostlin ve vnitřním prostředí vzniká vlhkost.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200" dirty="0"/>
              <a:t>Úkolem správného návrhu řízení vlhkosti je zabránit pronikání vlhkosti do konstrukce, nebo zajistit, aby proniklá vlhkosti měla možnost v dostatečném objektu z konstrukce uniknout (difúzně otevřené a uzavřené konstrukce).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9/37</a:t>
            </a:r>
          </a:p>
        </p:txBody>
      </p:sp>
    </p:spTree>
    <p:extLst>
      <p:ext uri="{BB962C8B-B14F-4D97-AF65-F5344CB8AC3E}">
        <p14:creationId xmlns:p14="http://schemas.microsoft.com/office/powerpoint/2010/main" val="249950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2844</TotalTime>
  <Words>1899</Words>
  <Application>Microsoft Office PowerPoint</Application>
  <PresentationFormat>Předvádění na obrazovce (4:3)</PresentationFormat>
  <Paragraphs>259</Paragraphs>
  <Slides>37</Slides>
  <Notes>36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37</vt:i4>
      </vt:variant>
    </vt:vector>
  </HeadingPairs>
  <TitlesOfParts>
    <vt:vector size="41" baseType="lpstr">
      <vt:lpstr>Arial</vt:lpstr>
      <vt:lpstr>Calibri</vt:lpstr>
      <vt:lpstr>Cambria Math</vt:lpstr>
      <vt:lpstr>Office Theme</vt:lpstr>
      <vt:lpstr>Energetická efektivnost Zaměření na budovy XEM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Energetická efektivnost</vt:lpstr>
      <vt:lpstr>Vytápění a chlazení objektů</vt:lpstr>
      <vt:lpstr>Vytápění a chlazení objektů</vt:lpstr>
      <vt:lpstr>Vytápění a chlazení objektů</vt:lpstr>
      <vt:lpstr>Vytápění a chlazení objektů</vt:lpstr>
      <vt:lpstr>Větrání a rekuperace vzduchu</vt:lpstr>
      <vt:lpstr>Větrání a rekuperace vzduchu</vt:lpstr>
      <vt:lpstr>Větrání a rekuperace vzduchu</vt:lpstr>
      <vt:lpstr>Větrání a rekuperace vzduchu</vt:lpstr>
      <vt:lpstr>Větrání a rekuperace vzduchu</vt:lpstr>
      <vt:lpstr>Vzduchotěsnost, neprůvzdušnost a procesy vodní páry v konstrukci</vt:lpstr>
      <vt:lpstr>Vzduchotěsnost, neprůvzdušnost a procesy vodní páry v konstrukci</vt:lpstr>
      <vt:lpstr>Vzduchotěsnost, neprůvzdušnost a procesy vodní páry v konstrukci</vt:lpstr>
      <vt:lpstr>Vzduchotěsnost, neprůvzdušnost a procesy vodní páry v konstrukci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Energetická bilance budovy</vt:lpstr>
      <vt:lpstr>Prezentace aplikace PowerPoint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Rössler Miroslav</cp:lastModifiedBy>
  <cp:revision>160</cp:revision>
  <dcterms:created xsi:type="dcterms:W3CDTF">2020-01-28T10:37:38Z</dcterms:created>
  <dcterms:modified xsi:type="dcterms:W3CDTF">2023-10-26T10:17:19Z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