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517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69" r:id="rId25"/>
    <p:sldId id="670" r:id="rId26"/>
    <p:sldId id="671" r:id="rId27"/>
    <p:sldId id="672" r:id="rId28"/>
    <p:sldId id="673" r:id="rId29"/>
    <p:sldId id="674" r:id="rId30"/>
    <p:sldId id="675" r:id="rId31"/>
    <p:sldId id="676" r:id="rId32"/>
    <p:sldId id="677" r:id="rId33"/>
    <p:sldId id="678" r:id="rId34"/>
    <p:sldId id="679" r:id="rId35"/>
    <p:sldId id="680" r:id="rId36"/>
    <p:sldId id="681" r:id="rId37"/>
    <p:sldId id="682" r:id="rId38"/>
    <p:sldId id="683" r:id="rId39"/>
    <p:sldId id="684" r:id="rId40"/>
    <p:sldId id="43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70" d="100"/>
          <a:sy n="70" d="100"/>
        </p:scale>
        <p:origin x="17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26.10.2023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8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53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635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55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566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54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62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08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72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87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24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679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091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5726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99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47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529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35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76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590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961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6609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7921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896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29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64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0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0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55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8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efektivnost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Zaměření na budovy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Škrabal, Ph.D.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>
                <a:cs typeface="Arial"/>
              </a:rPr>
              <a:t>24. </a:t>
            </a:r>
            <a:r>
              <a:rPr lang="cs-CZ" sz="1800" b="1" dirty="0">
                <a:cs typeface="Arial"/>
              </a:rPr>
              <a:t>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Správná akustika budov zajišťuje ideální vlastnosti vnitřních prostorů, tak aby co nejvíce vyhovovaly typu provozu a způsobu užívání.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Ochraňuje před nadměrným hlukem a vibracemi.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Zdroje hluku a vibrací mohou být externí nebo interní.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se hluk šíří jako: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vzduchem;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 konstrukcí;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Kročejový (nárazový) zvuk.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10/37</a:t>
            </a:r>
          </a:p>
          <a:p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0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zvuku vzduchem dochází ve formě vln, které se šíří od zdroje a prostupují konstrukcemi.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konstrukci se zvuky přenášejí pomocí vibrací.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Kročejový hluk vzniká padajícími předměty nebo pohybem po podlaze nebo po stěně a dále se šíří do objektu konstrukcemi, které jsou mezi sebou pevně spojeny.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11/37</a:t>
            </a:r>
          </a:p>
        </p:txBody>
      </p:sp>
    </p:spTree>
    <p:extLst>
      <p:ext uri="{BB962C8B-B14F-4D97-AF65-F5344CB8AC3E}">
        <p14:creationId xmlns:p14="http://schemas.microsoft.com/office/powerpoint/2010/main" val="1983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návrhu vhodných opatření jsou u materiálů nejdůležitější jejich absorpční odrazové a přenosové vlastnosti.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vzniku zvuku v místnosti je část zvuku odrážena, část přenášena do další místnosti a část zvuku je rozptýlena v konstrukcí.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12/37</a:t>
            </a:r>
          </a:p>
        </p:txBody>
      </p:sp>
    </p:spTree>
    <p:extLst>
      <p:ext uri="{BB962C8B-B14F-4D97-AF65-F5344CB8AC3E}">
        <p14:creationId xmlns:p14="http://schemas.microsoft.com/office/powerpoint/2010/main" val="31749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pohoda </a:t>
            </a:r>
            <a:r>
              <a:rPr lang="cs-CZ" sz="2800" dirty="0"/>
              <a:t>je jedním ze základních požadavků, které jsou na bundový kladeny.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Pro vhodné zdroje tepla nebo chladu, a tedy dostatečné zajištění vytápění v zimních měsících a chlazení, je nutné správně stanovit velikost teplených ztrát.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13/37</a:t>
            </a:r>
          </a:p>
        </p:txBody>
      </p:sp>
    </p:spTree>
    <p:extLst>
      <p:ext uri="{BB962C8B-B14F-4D97-AF65-F5344CB8AC3E}">
        <p14:creationId xmlns:p14="http://schemas.microsoft.com/office/powerpoint/2010/main" val="10652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Pro distribuci tepla v objektu je možné využít různá média a systémy.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Každý systém má své výhody a nevýhody a každý se hodí pro jiné pokrývání energetických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Mezi nejpoužívanější typy lze považovat: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Teplovodní systém (radiátory, konvektory, sálavé topení,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Vzduchová ventilace (rekuperace, ohřev převáděného vzduchu,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Tepelná čerpadla („mini-split“ jednotky,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Elektrické systémy (přímotopy, …)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14/37</a:t>
            </a:r>
          </a:p>
        </p:txBody>
      </p:sp>
    </p:spTree>
    <p:extLst>
      <p:ext uri="{BB962C8B-B14F-4D97-AF65-F5344CB8AC3E}">
        <p14:creationId xmlns:p14="http://schemas.microsoft.com/office/powerpoint/2010/main" val="350463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moderních pasivních domů jsou tepelné ztráty nízké a pro dodání tepla a jeho distribucí je možné využít rozvody vzduchotechniky.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Přiváděný čerstvý vzduch je po rekuperaci dodatečně ohříván na požadovanou teplotu.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Ohřev se provádí napojením na tepelnou vodu nebo pomocí elektrické spirály.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15/37</a:t>
            </a:r>
          </a:p>
        </p:txBody>
      </p:sp>
    </p:spTree>
    <p:extLst>
      <p:ext uri="{BB962C8B-B14F-4D97-AF65-F5344CB8AC3E}">
        <p14:creationId xmlns:p14="http://schemas.microsoft.com/office/powerpoint/2010/main" val="299783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pasivních domů nebo u ostatních domů s velmi výkonnou teplenou obálkou budovy, která zajišťuje minimální energetické ztráty, je nutné brát v úvahu i tepelné ztráty/zisky od potrubí v objektu.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Základním principem je při návrhu postupovat ta, aby potrubí v objektu bylo co nejkratší, především potrubí, které je vedeno mimo tepelnou obálku budovy.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16/37</a:t>
            </a:r>
          </a:p>
        </p:txBody>
      </p:sp>
    </p:spTree>
    <p:extLst>
      <p:ext uri="{BB962C8B-B14F-4D97-AF65-F5344CB8AC3E}">
        <p14:creationId xmlns:p14="http://schemas.microsoft.com/office/powerpoint/2010/main" val="12712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Větrání objektu je nutné z důvodu udržení vnitřní pohody.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Přívodem čerstvého vzduchu se odvádí znečišťující látky a pomáhá při regulaci vlhkosti,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Přirozené větrání přívod čerstvého záduchu zajisti, ale není možná regulace.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17/37</a:t>
            </a:r>
          </a:p>
        </p:txBody>
      </p:sp>
    </p:spTree>
    <p:extLst>
      <p:ext uri="{BB962C8B-B14F-4D97-AF65-F5344CB8AC3E}">
        <p14:creationId xmlns:p14="http://schemas.microsoft.com/office/powerpoint/2010/main" val="87978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Mechanické větrání přináší další výhody a možnosti při úpravě přiváděného vzduchu: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Využití rekuperace 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rizika plísní;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vlhkosti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Chlazení/vyhřívání přiváděného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Filtrace vzduchu.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18/37</a:t>
            </a:r>
          </a:p>
        </p:txBody>
      </p:sp>
    </p:spTree>
    <p:extLst>
      <p:ext uri="{BB962C8B-B14F-4D97-AF65-F5344CB8AC3E}">
        <p14:creationId xmlns:p14="http://schemas.microsoft.com/office/powerpoint/2010/main" val="105802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mechanické ventilace s rekuperací tepla je centrem ventilačního systému budov.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by měla být správně umístěna, aby během provozu nerušila správně navržena, aby dokázala svůj potenciál na maximum, vysoce izolovaná, tak aby se zabránilo zbytečném tepelným ztrátám.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Moderní jednotka dokáže využít až 90 % odpadního tepla pro ohřev přivádění čerstvého vzduchu.</a:t>
            </a:r>
            <a:endParaRPr lang="cs-CZ" sz="24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19/37</a:t>
            </a:r>
          </a:p>
        </p:txBody>
      </p:sp>
    </p:spTree>
    <p:extLst>
      <p:ext uri="{BB962C8B-B14F-4D97-AF65-F5344CB8AC3E}">
        <p14:creationId xmlns:p14="http://schemas.microsoft.com/office/powerpoint/2010/main" val="27893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Jednám ze základních požadavků na budovy, je vytvoření vhodného vnitřního prostředí, které má pozitivní dopad na pohodu a zdraví obyvatel.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Aby mohlo být takové prostředí vytvoření, je třeba sledovat fyzikální parametry stavebních konstrukcí a technického vybavení budovy.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2/37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20/37</a:t>
            </a:r>
          </a:p>
        </p:txBody>
      </p:sp>
      <p:pic>
        <p:nvPicPr>
          <p:cNvPr id="1026" name="Picture 2" descr="Jak funguje rekuperační jednotka a její instalace | Fachmani.cz">
            <a:extLst>
              <a:ext uri="{FF2B5EF4-FFF2-40B4-BE49-F238E27FC236}">
                <a16:creationId xmlns:a16="http://schemas.microsoft.com/office/drawing/2014/main" id="{72E13C51-B1DF-4C40-88F2-225CD4CE9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9" y="2018581"/>
            <a:ext cx="3475042" cy="347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E68DC9C-E6FA-41BE-97C8-9D1BB7A74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12301"/>
            <a:ext cx="3801648" cy="27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8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Množství přiváděného vzduchu se stanoví jako nejvyšší z minimálních potřeb dodávky vzduchu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dodávky vzduchu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(30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/osobu);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potřeba odsávání (podle zařízení);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hygienická výměna vzduchu.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  <a:blipFill>
                <a:blip r:embed="rId3"/>
                <a:stretch>
                  <a:fillRect t="-12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21/37</a:t>
            </a:r>
          </a:p>
        </p:txBody>
      </p:sp>
    </p:spTree>
    <p:extLst>
      <p:ext uri="{BB962C8B-B14F-4D97-AF65-F5344CB8AC3E}">
        <p14:creationId xmlns:p14="http://schemas.microsoft.com/office/powerpoint/2010/main" val="227854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6734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667"/>
            <a:ext cx="8229600" cy="4039871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Obálka budovy je hranicí mezi vnějším proměnlivým a vnitřním stabilním kontrolovaným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Mezi její základní funkce patří tepelná izolace, zajištění vzduchotěsnosti, izolace proti dešťové vodě, ochrana proti větru nebo kontrola a řízení páry.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22/37</a:t>
            </a:r>
          </a:p>
        </p:txBody>
      </p:sp>
    </p:spTree>
    <p:extLst>
      <p:ext uri="{BB962C8B-B14F-4D97-AF65-F5344CB8AC3E}">
        <p14:creationId xmlns:p14="http://schemas.microsoft.com/office/powerpoint/2010/main" val="72986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2921"/>
            <a:ext cx="8229600" cy="4022618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Výhody neprůvzdušnosti obálky budovy: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dopadu větru na výkonnost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schopnosti tepelné izolační vrstvy;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tepelné ztráty a snížené nákladů na vytápění;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komfortu v budově.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23/37</a:t>
            </a:r>
          </a:p>
        </p:txBody>
      </p:sp>
    </p:spTree>
    <p:extLst>
      <p:ext uri="{BB962C8B-B14F-4D97-AF65-F5344CB8AC3E}">
        <p14:creationId xmlns:p14="http://schemas.microsoft.com/office/powerpoint/2010/main" val="35075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2299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5063"/>
            <a:ext cx="8229600" cy="391047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teplý a vlhký vzduch dostane do kontaktu s chladným povrchem začne kondenzovat.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tomuto procesu bude docházet dlouhodobě je vysoké riziko vzniku plísní nebo degradace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Největší riziko je u materiálů, které jsou náchylné k rozkladu (především dřevěná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24/37</a:t>
            </a:r>
          </a:p>
        </p:txBody>
      </p:sp>
    </p:spTree>
    <p:extLst>
      <p:ext uri="{BB962C8B-B14F-4D97-AF65-F5344CB8AC3E}">
        <p14:creationId xmlns:p14="http://schemas.microsoft.com/office/powerpoint/2010/main" val="41259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3305"/>
            <a:ext cx="8229600" cy="396223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vlhkost do konstrukce dostane, je třeba zajistit, aby se všechna dostala z konstrukce ven a nedocházelo k její koncentraci uvnitř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Výhody kontrolovaného řízení par v konstrukci: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Zabránění úniku par do vnějších vrstev obálky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Vytvoření vnější obálky, která propouští vodní páry do exteriéru;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rizika kondenzace par a vzniku plísní v obálce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Ochrana strukturální integrity;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životnosti konstrukce vrstev obálky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25/37</a:t>
            </a:r>
          </a:p>
        </p:txBody>
      </p:sp>
    </p:spTree>
    <p:extLst>
      <p:ext uri="{BB962C8B-B14F-4D97-AF65-F5344CB8AC3E}">
        <p14:creationId xmlns:p14="http://schemas.microsoft.com/office/powerpoint/2010/main" val="102324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bilance budovy je souhrn výpočtů, které představují pohyby energie mezi budovou a okolním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Jedná se tedy o popsání vztahu mezi tepelnými ztrátami a tepelnými zisky budovy, které jsou balancovány množstvím dodané energie.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26/37</a:t>
            </a:r>
          </a:p>
        </p:txBody>
      </p:sp>
    </p:spTree>
    <p:extLst>
      <p:ext uri="{BB962C8B-B14F-4D97-AF65-F5344CB8AC3E}">
        <p14:creationId xmlns:p14="http://schemas.microsoft.com/office/powerpoint/2010/main" val="36779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sestavené energetické bilance objektu se nejčastěji využiv měsíční metoda, která vychází z výpočtu potřeby tepla v každém měsíci a na základě těchto hodnot se poté stanovuje celková roční potřeba tepla pro vytápění/chlazení.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Roční potřeba tepla se stanoví jako součet měsíčních potřeb tepla na vytápění.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27/37</a:t>
            </a:r>
          </a:p>
        </p:txBody>
      </p:sp>
    </p:spTree>
    <p:extLst>
      <p:ext uri="{BB962C8B-B14F-4D97-AF65-F5344CB8AC3E}">
        <p14:creationId xmlns:p14="http://schemas.microsoft.com/office/powerpoint/2010/main" val="302280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Dodaná teplená energie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Dodaná tepelná energie charakterizuje množství energie, které je potřebné k zajištění tepelné pohody uvnitř obývané zóny.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měsíční potřeby tepla na vytápění je závislá na velkosti tepelných ztrát a tepelných zisků v daném měsíci.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je nutné stanovit faktor využitelnosti tepelných zisků.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28/37</a:t>
            </a:r>
          </a:p>
        </p:txBody>
      </p:sp>
    </p:spTree>
    <p:extLst>
      <p:ext uri="{BB962C8B-B14F-4D97-AF65-F5344CB8AC3E}">
        <p14:creationId xmlns:p14="http://schemas.microsoft.com/office/powerpoint/2010/main" val="37112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 se dají zařadit do dvou hlavních skupin, a to tepelné ztráty způsobené postupem tepla skrz obvodovou konstrukci vytápěného prostoru a tepelné ztráty způsobené větráním.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dalším tepelným ztrátám dochází v zavilosti na efektivitě systému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29/37</a:t>
            </a:r>
          </a:p>
        </p:txBody>
      </p:sp>
    </p:spTree>
    <p:extLst>
      <p:ext uri="{BB962C8B-B14F-4D97-AF65-F5344CB8AC3E}">
        <p14:creationId xmlns:p14="http://schemas.microsoft.com/office/powerpoint/2010/main" val="34300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3/37</a:t>
            </a: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postupem tepla: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 této skupiny se dají veškeré ztráty, ke kterým dochází pronikáním tepla skrze konstrukcí z tepelné vytápěné zóny do zóny chladnější, nevytápěné nebo do exteriéru.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výpočet se uvažují veškeré plochy obvodového pláště na rozhraní vytápěného prostoru a těchto prostředí: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Exteriér,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Nevytápěný nebo temperovaný prostor;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Zemina.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30/37</a:t>
            </a:r>
          </a:p>
        </p:txBody>
      </p:sp>
    </p:spTree>
    <p:extLst>
      <p:ext uri="{BB962C8B-B14F-4D97-AF65-F5344CB8AC3E}">
        <p14:creationId xmlns:p14="http://schemas.microsoft.com/office/powerpoint/2010/main" val="5591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Větrání objektu je jednou ze základních aktivit, </a:t>
            </a:r>
            <a:r>
              <a:rPr lang="cs-CZ" dirty="0" err="1"/>
              <a:t>teré</a:t>
            </a:r>
            <a:r>
              <a:rPr lang="cs-CZ" dirty="0"/>
              <a:t> je nutné provádět pro udržení kvalitního prostředí v budově.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Výměnou vnitřního odpadového tepelného vzduchu za čerstvý studený venkovní vzduch dochází k tepelné ztrátě.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ztráty, ke kterým dochází při výměně vzduchu uvnitř vytápěné zóny, přispívají k celkovým tepelným ztrátám objektu.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31/37</a:t>
            </a:r>
          </a:p>
        </p:txBody>
      </p:sp>
    </p:spTree>
    <p:extLst>
      <p:ext uri="{BB962C8B-B14F-4D97-AF65-F5344CB8AC3E}">
        <p14:creationId xmlns:p14="http://schemas.microsoft.com/office/powerpoint/2010/main" val="241718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Jejich význam velmi narůstá, především u nových budov s nízkou tepelnou ztrátou postupem tepla z důvodu provádění dobré tepelné obálky budovy.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Výpočet tepelné ztráty větráním pro stanovení energetické bilance objektu je třeba provádět především s ohledem na způsob větráním nebo zda je využito mechanického větrání nebo mechanického větrání s rekuperací.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32/37</a:t>
            </a:r>
          </a:p>
        </p:txBody>
      </p:sp>
    </p:spTree>
    <p:extLst>
      <p:ext uri="{BB962C8B-B14F-4D97-AF65-F5344CB8AC3E}">
        <p14:creationId xmlns:p14="http://schemas.microsoft.com/office/powerpoint/2010/main" val="37539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Solární energetické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dopadajícím slunečním zářením na průhledné čísti obvodového pláště;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tyto plochy se počítá účinná solární plocha, která charakterizuje plochu prvku sníženou o vliv faktorů ovlivňujících využitelnosti sluneční energie.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Musejí se vzít v potaz veškeré prvky, které brání průniku slunečního záření například stínící prostředky (žaluzie, závěsy, záclony, …) nebo vlastnosti zasklení konstrukce  (propustnost sluneční energie).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33/37</a:t>
            </a:r>
          </a:p>
        </p:txBody>
      </p:sp>
    </p:spTree>
    <p:extLst>
      <p:ext uri="{BB962C8B-B14F-4D97-AF65-F5344CB8AC3E}">
        <p14:creationId xmlns:p14="http://schemas.microsoft.com/office/powerpoint/2010/main" val="125662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především produkcí tepla od osob, osvětlení i ostatních zařízení ve vytápěné zóně.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zisků se liší v závislosti na typu provozu v daném objektu, pro který se výpočet provádí.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 třeba vždy vytvořit co nejpřesnější model na základě kterého se výpočet provede.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34/37</a:t>
            </a:r>
          </a:p>
        </p:txBody>
      </p:sp>
    </p:spTree>
    <p:extLst>
      <p:ext uri="{BB962C8B-B14F-4D97-AF65-F5344CB8AC3E}">
        <p14:creationId xmlns:p14="http://schemas.microsoft.com/office/powerpoint/2010/main" val="276725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od osob je důležitá nejen doba, pro kterou jsou vytápěné zóně přítomny, ale i činnost, kterou osoby provádějí.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Osoby předají mnohem více tepelné energie, do okolního prostředí při aktivní činnosti než například při kladném sezení.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35/37</a:t>
            </a:r>
          </a:p>
        </p:txBody>
      </p:sp>
    </p:spTree>
    <p:extLst>
      <p:ext uri="{BB962C8B-B14F-4D97-AF65-F5344CB8AC3E}">
        <p14:creationId xmlns:p14="http://schemas.microsoft.com/office/powerpoint/2010/main" val="378396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Zdroj: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POLAR, J., KARÁSEK, J., BAČOVSKÝ M., KVASNICA, J. a L. MEDOVÁ. </a:t>
            </a:r>
            <a:r>
              <a:rPr lang="cs-CZ" i="1" dirty="0"/>
              <a:t>Energetický management budov.</a:t>
            </a:r>
            <a:r>
              <a:rPr lang="cs-CZ" dirty="0"/>
              <a:t> ČVUT, s. 120, 2020. ISBN 978-80-01-06683-6.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36/37</a:t>
            </a: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Má za úkol co nejvíce zamezit tepelným ztrátám, ke kterým dochází z důvodu přenosu tepla mezi teplejším prostředí interiéru a chladnějším prostředím exteriéru (pro chlazení obráceně.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je snaha o co nejstabilnější udržení vnitřní teploty, bez zbytečných tepelných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4/37</a:t>
            </a: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Dodaná nebo získaná energie je udržována v objektu kvalitním provedením tepelné obálky budovy, která přenos tepla přes obvodovou konstrukci co nejvíce sníží.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Přenos tepla v budovách probíhá vedením, prouděním nebo zářením.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tepla vedením dochází v momentě, kdy se dotýkají dvě tělesa s rozdílnou teplotou.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5/37</a:t>
            </a:r>
          </a:p>
        </p:txBody>
      </p:sp>
    </p:spTree>
    <p:extLst>
      <p:ext uri="{BB962C8B-B14F-4D97-AF65-F5344CB8AC3E}">
        <p14:creationId xmlns:p14="http://schemas.microsoft.com/office/powerpoint/2010/main" val="181229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Tento princip lze pozorovat i u kapalin a plynů v malých objemech.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větších plynových nebo kapalných objemů dochází k přenosu prouděním.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Teplo se přenáší pohybem plynovými nebo tekutými částicemi mezi pevnými tělesy bez kontaktu.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bezkontaktními přenosu dochází i pomocí záření.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6/37</a:t>
            </a:r>
          </a:p>
        </p:txBody>
      </p:sp>
    </p:spTree>
    <p:extLst>
      <p:ext uri="{BB962C8B-B14F-4D97-AF65-F5344CB8AC3E}">
        <p14:creationId xmlns:p14="http://schemas.microsoft.com/office/powerpoint/2010/main" val="199160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tepla v interiéru je nedílnou součástí při zajištění světelné pohody v objektu,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Požadovaný vizuální komfort ovlivňuje schopnost člověka při plnění úkolu a ovlivňuje vnímání okolního prostředí.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7/37</a:t>
            </a:r>
          </a:p>
        </p:txBody>
      </p:sp>
    </p:spTree>
    <p:extLst>
      <p:ext uri="{BB962C8B-B14F-4D97-AF65-F5344CB8AC3E}">
        <p14:creationId xmlns:p14="http://schemas.microsoft.com/office/powerpoint/2010/main" val="193689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Světelná pohoda je závislá na těchto faktorech: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Podoba světla (intenzita, teplota, tonalita, apod.);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Umístění zdroje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Směr světelného toku;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Kontrast viděných povrchů;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Odraz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Typ prováděné činnosti a individuálních vnímání.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 v objektu lze rozdělit na dvě základní kategorie podle zdroje světla, a to denní osvětlení a osvětlení umělé.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8/37</a:t>
            </a:r>
          </a:p>
        </p:txBody>
      </p:sp>
    </p:spTree>
    <p:extLst>
      <p:ext uri="{BB962C8B-B14F-4D97-AF65-F5344CB8AC3E}">
        <p14:creationId xmlns:p14="http://schemas.microsoft.com/office/powerpoint/2010/main" val="297420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Řízení vlhkosti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 se v objektu provádí nejen z důvodu udržení vhodného vnitřního prostředí, ale především pro zamezení degradace a destrukce stavebních konstrukcí.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Běžnou činností v objektu, přítomnosti lidí a rostlin ve vnitřním prostředí vzniká vlhkost.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Úkolem správného návrhu řízení vlhkosti je zabránit pronikání vlhkosti do konstrukce, nebo zajistit, aby proniklá vlhkosti měla možnost v dostatečném objektu z konstrukce uniknout (difúzně otevřené a uzavřené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9/37</a:t>
            </a:r>
          </a:p>
        </p:txBody>
      </p:sp>
    </p:spTree>
    <p:extLst>
      <p:ext uri="{BB962C8B-B14F-4D97-AF65-F5344CB8AC3E}">
        <p14:creationId xmlns:p14="http://schemas.microsoft.com/office/powerpoint/2010/main" val="249950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1899</Words>
  <Application>Microsoft Office PowerPoint</Application>
  <PresentationFormat>Předvádění na obrazovce (4:3)</PresentationFormat>
  <Paragraphs>259</Paragraphs>
  <Slides>37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Energetická efektivnost Zaměření na budovy XEM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Vytápění a chlazení objektů</vt:lpstr>
      <vt:lpstr>Vytápění a chlazení objektů</vt:lpstr>
      <vt:lpstr>Vytápění a chlazení objektů</vt:lpstr>
      <vt:lpstr>Vytápění a chlazení objektů</vt:lpstr>
      <vt:lpstr>Větrání a rekuperace vzduchu</vt:lpstr>
      <vt:lpstr>Větrání a rekuperace vzduchu</vt:lpstr>
      <vt:lpstr>Větrání a rekuperace vzduchu</vt:lpstr>
      <vt:lpstr>Větrání a rekuperace vzduchu</vt:lpstr>
      <vt:lpstr>Větrání a rekuperace vzduchu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Rössler Miroslav</cp:lastModifiedBy>
  <cp:revision>160</cp:revision>
  <dcterms:created xsi:type="dcterms:W3CDTF">2020-01-28T10:37:38Z</dcterms:created>
  <dcterms:modified xsi:type="dcterms:W3CDTF">2023-10-26T10:17:19Z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