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517" r:id="rId6"/>
    <p:sldId id="731" r:id="rId7"/>
    <p:sldId id="732" r:id="rId8"/>
    <p:sldId id="733" r:id="rId9"/>
    <p:sldId id="734" r:id="rId10"/>
    <p:sldId id="735" r:id="rId11"/>
    <p:sldId id="736" r:id="rId12"/>
    <p:sldId id="737" r:id="rId13"/>
    <p:sldId id="739" r:id="rId14"/>
    <p:sldId id="740" r:id="rId15"/>
    <p:sldId id="741" r:id="rId16"/>
    <p:sldId id="742" r:id="rId17"/>
    <p:sldId id="743" r:id="rId18"/>
    <p:sldId id="744" r:id="rId19"/>
    <p:sldId id="747" r:id="rId20"/>
    <p:sldId id="748" r:id="rId21"/>
    <p:sldId id="745" r:id="rId22"/>
    <p:sldId id="746" r:id="rId23"/>
    <p:sldId id="43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548" autoAdjust="0"/>
  </p:normalViewPr>
  <p:slideViewPr>
    <p:cSldViewPr snapToGrid="0" snapToObjects="1">
      <p:cViewPr varScale="1">
        <p:scale>
          <a:sx n="77" d="100"/>
          <a:sy n="77" d="100"/>
        </p:scale>
        <p:origin x="15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E6FD3-7C40-4D0B-A3CC-D54265A3B7C3}" type="datetimeFigureOut">
              <a:rPr lang="cs-CZ" smtClean="0"/>
              <a:t>26.10.2023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C0AE8-794E-4D1E-A093-7D7ED22AF9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989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163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828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5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9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31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68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921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44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79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3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130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15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59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03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2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9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56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C0AE8-794E-4D1E-A093-7D7ED22AF91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99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br>
              <a:rPr lang="cs-CZ" b="1" dirty="0">
                <a:solidFill>
                  <a:srgbClr val="D10202"/>
                </a:solidFill>
                <a:cs typeface="Arial"/>
              </a:rPr>
            </a:br>
            <a:r>
              <a:rPr lang="cs-CZ" b="1" dirty="0">
                <a:solidFill>
                  <a:srgbClr val="D10202"/>
                </a:solidFill>
                <a:cs typeface="Arial"/>
              </a:rPr>
              <a:t>XEM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234" y="5884219"/>
            <a:ext cx="4894206" cy="534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cs typeface="Arial"/>
              </a:rPr>
              <a:t>Autor: Ing. Jaroslav Škrabal</a:t>
            </a:r>
            <a:r>
              <a:rPr lang="cs-CZ" sz="1800" b="1">
                <a:cs typeface="Arial"/>
              </a:rPr>
              <a:t>, Ph.D.</a:t>
            </a:r>
            <a:endParaRPr lang="cs-CZ" sz="1800" b="1" dirty="0">
              <a:cs typeface="Arial"/>
            </a:endParaRPr>
          </a:p>
          <a:p>
            <a:pPr algn="l"/>
            <a:endParaRPr lang="en-US" sz="1600" dirty="0">
              <a:cs typeface="Arial"/>
            </a:endParaRPr>
          </a:p>
        </p:txBody>
      </p:sp>
      <p:sp>
        <p:nvSpPr>
          <p:cNvPr id="4" name="AutoShape 2" descr="Výsledek obrázku pro ikea logo">
            <a:extLst>
              <a:ext uri="{FF2B5EF4-FFF2-40B4-BE49-F238E27FC236}">
                <a16:creationId xmlns:a16="http://schemas.microsoft.com/office/drawing/2014/main" id="{DDEB829F-8CF2-41BF-A451-6203373024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703717"/>
            <a:ext cx="1877683" cy="187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B311A1-B6B0-4DD7-8056-9BDD7DA4E1D6}"/>
              </a:ext>
            </a:extLst>
          </p:cNvPr>
          <p:cNvSpPr txBox="1">
            <a:spLocks/>
          </p:cNvSpPr>
          <p:nvPr/>
        </p:nvSpPr>
        <p:spPr>
          <a:xfrm>
            <a:off x="4800942" y="5604868"/>
            <a:ext cx="3878824" cy="725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cs typeface="Arial"/>
              </a:rPr>
              <a:t>28. 11. 2023</a:t>
            </a:r>
          </a:p>
          <a:p>
            <a:pPr algn="r"/>
            <a:r>
              <a:rPr lang="cs-CZ" sz="1800" b="1" dirty="0">
                <a:cs typeface="Arial"/>
              </a:rPr>
              <a:t>Olomouc</a:t>
            </a:r>
          </a:p>
          <a:p>
            <a:pPr algn="l"/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Z povinnosti zpracování energetického auditu jsou vyjmuty budovy, pro které bylo provedeno hodnocení energetické náročnosti a vystaven tzv. </a:t>
            </a:r>
            <a:r>
              <a:rPr lang="cs-CZ" sz="2400" b="1" dirty="0"/>
              <a:t>Průkaz energetické náročnosti budovy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10/20</a:t>
            </a:r>
          </a:p>
        </p:txBody>
      </p:sp>
    </p:spTree>
    <p:extLst>
      <p:ext uri="{BB962C8B-B14F-4D97-AF65-F5344CB8AC3E}">
        <p14:creationId xmlns:p14="http://schemas.microsoft.com/office/powerpoint/2010/main" val="40781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Průkaz energetické náročnosti budovy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11/20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2000" t="30592" r="62667" b="11630"/>
          <a:stretch/>
        </p:blipFill>
        <p:spPr>
          <a:xfrm>
            <a:off x="2955851" y="1993350"/>
            <a:ext cx="3168503" cy="40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12/20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dirty="0"/>
              <a:t>Energetický štítek budov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13/20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4000" t="47112" r="63375" b="14222"/>
          <a:stretch/>
        </p:blipFill>
        <p:spPr>
          <a:xfrm>
            <a:off x="2125980" y="2105337"/>
            <a:ext cx="4137660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6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štítek budov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štítek definuje, že budovy ve skupinách A–C jsou současné zástavby realizované již v souvislosti s vyhláškou 148/2007 Sb. a plní všechny povinnosti.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Objekty ve skupinách D-E již neplní povinnosti vyhlášky a totéž platí o skupinách F-G, kdy se jedná o stavby objektů do roku 1992.</a:t>
            </a:r>
            <a:endParaRPr lang="cs-CZ" sz="24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14/20</a:t>
            </a:r>
          </a:p>
        </p:txBody>
      </p:sp>
    </p:spTree>
    <p:extLst>
      <p:ext uri="{BB962C8B-B14F-4D97-AF65-F5344CB8AC3E}">
        <p14:creationId xmlns:p14="http://schemas.microsoft.com/office/powerpoint/2010/main" val="40731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osoba, která rozumí dané problematice přeměny energie, její distribuce a užití.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Tyto znalosti umožňují energetickému specialistovi zhodnotit, zda se hodnocené systémy chovají správně resp. efektivně, podle příslušné legislativy a norem platné v České republice.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musí být pojištěn pro případ odpovědnosti za škodu, která by mohla vzniknout v souvislosti s výkonem jeho činnosti.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specialista je povinen zachovávat mlčenlivost o všech skutečnostech týkajících se fyzické nebo právnické osoby, o kterých se dozvěděl v souvislosti se svou činností.</a:t>
            </a:r>
            <a:endParaRPr lang="cs-CZ" sz="24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15/20</a:t>
            </a:r>
          </a:p>
        </p:txBody>
      </p:sp>
    </p:spTree>
    <p:extLst>
      <p:ext uri="{BB962C8B-B14F-4D97-AF65-F5344CB8AC3E}">
        <p14:creationId xmlns:p14="http://schemas.microsoft.com/office/powerpoint/2010/main" val="12813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je (podle § 10 zákona č. 406/2000 Sb.) fyzická osoba, která je držitelem oprávnění uděleného Ministerstvem průmyslu a obchodu ke: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zpracovávání energetického auditu a energetického posudku;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zpracovávání průkazu energetické náročnosti budov (tzv. PENB);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provádění kontroly provozovaných kotlů a rozvodů tepelné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provádění kontroly klimatizačních systémů.</a:t>
            </a:r>
            <a:endParaRPr lang="cs-CZ" sz="20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16/20</a:t>
            </a:r>
          </a:p>
        </p:txBody>
      </p:sp>
    </p:spTree>
    <p:extLst>
      <p:ext uri="{BB962C8B-B14F-4D97-AF65-F5344CB8AC3E}">
        <p14:creationId xmlns:p14="http://schemas.microsoft.com/office/powerpoint/2010/main" val="27677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specialista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Energetickým specialistou se může stát osoba: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 vysokoškolským (bakalářským, magisterským nebo doktorským) vzděláním v oblasti technických věd a jejich oborech energetiky nebo stavebnictví a 3 roky praxe v oboru;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se středním vzděláním s maturitní zkouškou v oblastech technického směru v oboru energetiky nebo stavebnictví a 6 let praxe v oboru;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s vyšším odborným vzděláním v oblastech technického směru v oboru energetiky nebo stavebnictví a 5 let praxe v oboru.</a:t>
            </a:r>
            <a:endParaRPr lang="cs-CZ" sz="16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17/20</a:t>
            </a:r>
          </a:p>
        </p:txBody>
      </p:sp>
    </p:spTree>
    <p:extLst>
      <p:ext uri="{BB962C8B-B14F-4D97-AF65-F5344CB8AC3E}">
        <p14:creationId xmlns:p14="http://schemas.microsoft.com/office/powerpoint/2010/main" val="4293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v zákoně 406/2000 Sb. Zákon o hospodaření energií definován následovně: Energetický posudek je písemná zpráva obsahující informace o posouzení plnění předem stanovených technických, ekologických a ekonomických parametrů určených zadavatelem energetického posudku včetně výsledků a vyhodnocení.</a:t>
            </a:r>
            <a:endParaRPr lang="cs-CZ" sz="24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18/20</a:t>
            </a:r>
          </a:p>
        </p:txBody>
      </p:sp>
    </p:spTree>
    <p:extLst>
      <p:ext uri="{BB962C8B-B14F-4D97-AF65-F5344CB8AC3E}">
        <p14:creationId xmlns:p14="http://schemas.microsoft.com/office/powerpoint/2010/main" val="21563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posudek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Energetický posudek je zpracováván v písemné formě. V této zprávě jsou posouzena opatření definované zadavatelem posudku.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Hlavním rozdílem mezi energetickým auditem a energetickým posudkem spočívá v tom, že v energetickém auditu je popsán aktuální stav energetického hospodářství nebo systému a jsou v auditu hledána opatření, pro vylepšení této situace v energetickém posudku jsou pouze navržená opatření, aniž by byla hledána optimální situace.</a:t>
            </a:r>
            <a:endParaRPr lang="cs-CZ" sz="2400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19/20</a:t>
            </a:r>
          </a:p>
        </p:txBody>
      </p:sp>
    </p:spTree>
    <p:extLst>
      <p:ext uri="{BB962C8B-B14F-4D97-AF65-F5344CB8AC3E}">
        <p14:creationId xmlns:p14="http://schemas.microsoft.com/office/powerpoint/2010/main" val="27614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Energetický audit slouží pro odborné vyhodnocení efektivity využití energie v daném objektu a pro navržení opatření pro dosažení energetických úspor.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Zpracovává se zejména pro větší budovy a výrobní závody.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/>
              <a:t>Lze jej použít také pro vyhodnocení energetiky a ekonomiky investičního záměru, a to např. pro projekt malé elektrárny, kogenerační jednotky apod.</a:t>
            </a:r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2/20</a:t>
            </a:r>
          </a:p>
        </p:txBody>
      </p:sp>
    </p:spTree>
    <p:extLst>
      <p:ext uri="{BB962C8B-B14F-4D97-AF65-F5344CB8AC3E}">
        <p14:creationId xmlns:p14="http://schemas.microsoft.com/office/powerpoint/2010/main" val="27230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C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040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zpracovat energetický audit a podpora zavádění energetických auditů je upravena v zákoně o hospodaření energií resp. § 9 zákon č. 406/2000 Sb. ve znění pozdějších předpisů a vyhláškou č. 213/2001 Sb.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Vyhláška Ministerstva průmyslu a obchodu, kterou se vydávají podrobnosti náležitostí energetického auditu a její novelou č. 425/2004Sb.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Povinnost zajistit zpracování energetického auditu byla zavedena do zákona o hospodaření energií zákonem č. 318/2012 Sb.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3/20</a:t>
            </a:r>
          </a:p>
        </p:txBody>
      </p:sp>
    </p:spTree>
    <p:extLst>
      <p:ext uri="{BB962C8B-B14F-4D97-AF65-F5344CB8AC3E}">
        <p14:creationId xmlns:p14="http://schemas.microsoft.com/office/powerpoint/2010/main" val="2110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Definice energetického auditu dle novely zákona č. 318/2012 Sb.: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i="1" dirty="0"/>
              <a:t>"Pro účely tohoto zákona se rozumí energetickým auditem písemná zpráva obsahující informace o stávající nebo předpokládané úrovni využívání energie v budovách, v energetickém hospodářství, v průmyslovém postupu a energetických službách s popisem a stanovením technicky, ekologicky a ekonomicky efektivních návrhů na zvýšení úspor energie nebo zvýšení energetické účinnosti včetně doporučení k realizaci."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965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/>
              <a:t>Auditem se hodnotí: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tepelně-technické vlastnosti konstrukcí budov;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zdroje dodávané energie; 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rozvody energií (tepla, chladu, teplé vody, technologické rozvody aj);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významné spotřebiče energie;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/>
              <a:t>systém managementu hospodaření energií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5/20</a:t>
            </a:r>
          </a:p>
        </p:txBody>
      </p:sp>
    </p:spTree>
    <p:extLst>
      <p:ext uri="{BB962C8B-B14F-4D97-AF65-F5344CB8AC3E}">
        <p14:creationId xmlns:p14="http://schemas.microsoft.com/office/powerpoint/2010/main" val="3835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Výsledkem tohoto energetického auditu jsou informace o stávajícím stavu v rámci energetického hospodářství a také návrhy, které vedou k úsporám energií.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Navržená opatření také informují o úsporách nákladů, environmentálním vlivu a časové návratnosti dané investice, která vede k uspořeným nákladům za energie.</a:t>
            </a: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6/20</a:t>
            </a:r>
          </a:p>
        </p:txBody>
      </p:sp>
    </p:spTree>
    <p:extLst>
      <p:ext uri="{BB962C8B-B14F-4D97-AF65-F5344CB8AC3E}">
        <p14:creationId xmlns:p14="http://schemas.microsoft.com/office/powerpoint/2010/main" val="10140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Cílem energetického auditu lze definovat jako zhodnocení současného stavu využívání energií v budovách nebo jiných energetických systémech a identifikovat optimální způsob energeticích úspor z pohledu technického, ekonomického a environmentálního.</a:t>
            </a: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7/20</a:t>
            </a:r>
          </a:p>
        </p:txBody>
      </p:sp>
    </p:spTree>
    <p:extLst>
      <p:ext uri="{BB962C8B-B14F-4D97-AF65-F5344CB8AC3E}">
        <p14:creationId xmlns:p14="http://schemas.microsoft.com/office/powerpoint/2010/main" val="3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povinné subjekty pro zpracování energetického auditu podle zákona č. 406/2000 Sb.</a:t>
            </a: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8/20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625" t="37333" r="52625" b="35111"/>
          <a:stretch/>
        </p:blipFill>
        <p:spPr>
          <a:xfrm>
            <a:off x="1179662" y="3440104"/>
            <a:ext cx="7040880" cy="2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8074"/>
            <a:ext cx="8229600" cy="609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D10202"/>
                </a:solidFill>
                <a:cs typeface="Arial"/>
              </a:rPr>
              <a:t>Energetický audit budov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3227"/>
            <a:ext cx="8229600" cy="4272312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b="1" dirty="0"/>
              <a:t>Energetický audit budov podle novelizované legislativy:</a:t>
            </a:r>
            <a:endParaRPr lang="cs-CZ" sz="1200" b="1" dirty="0"/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U osob s celkovou roční spotřebou energie (organizační složky státu, krajů, obcí nebo příspěvkových organizací a fyzické a právnické osoby – bytová družstva, soubor bytových domů…) vzniká povinnost zajistit zpracování energetického auditu pro všechny budovy a areály samostatně zásobované energií od 700 GJ celkové roční spotřeby energie.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Některé banky a dotační programy pro posouzení žádosti o finanční podporu, dotaci či úvěr na financování energetického projektu vyžadují energetický audit financovaného projektu.</a:t>
            </a:r>
            <a:endParaRPr lang="cs-CZ" sz="2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BA8E5DC-DA62-4595-9890-57CCB11B4A5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9/20</a:t>
            </a:r>
          </a:p>
        </p:txBody>
      </p:sp>
    </p:spTree>
    <p:extLst>
      <p:ext uri="{BB962C8B-B14F-4D97-AF65-F5344CB8AC3E}">
        <p14:creationId xmlns:p14="http://schemas.microsoft.com/office/powerpoint/2010/main" val="342683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D8C21EA77D964F8735E8A7CE2242BF" ma:contentTypeVersion="0" ma:contentTypeDescription="Vytvoří nový dokument" ma:contentTypeScope="" ma:versionID="b0d6b4d6caad77d344d1c3476d98040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3b0c0cd93dd2b4d7dcf680e894e1b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3C3F3-4557-4EAE-B664-81648A0D27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E1CA43-0DAE-4E29-86BE-EB81BAB4A8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60907-4A90-45AF-A235-EC8A31771D4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1011</Words>
  <Application>Microsoft Office PowerPoint</Application>
  <PresentationFormat>Předvádění na obrazovce (4:3)</PresentationFormat>
  <Paragraphs>116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Energetický audit budov XEM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Energetický audit budov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IKEA a společenská odpovědnost</dc:title>
  <dc:creator>Filip Zaoral</dc:creator>
  <cp:lastModifiedBy>Rössler Miroslav</cp:lastModifiedBy>
  <cp:revision>169</cp:revision>
  <dcterms:created xsi:type="dcterms:W3CDTF">2020-01-28T10:37:38Z</dcterms:created>
  <dcterms:modified xsi:type="dcterms:W3CDTF">2023-10-26T10:21:21Z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0x01010036D8C21EA77D964F8735E8A7CE2242BF</vt:lpwstr>
  </property>
</Properties>
</file>