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80" r:id="rId4"/>
    <p:sldId id="272" r:id="rId5"/>
    <p:sldId id="267" r:id="rId6"/>
    <p:sldId id="268" r:id="rId7"/>
    <p:sldId id="257" r:id="rId8"/>
    <p:sldId id="259" r:id="rId9"/>
    <p:sldId id="296" r:id="rId10"/>
    <p:sldId id="294" r:id="rId11"/>
    <p:sldId id="295" r:id="rId12"/>
    <p:sldId id="297" r:id="rId13"/>
    <p:sldId id="299" r:id="rId14"/>
    <p:sldId id="298" r:id="rId15"/>
    <p:sldId id="300" r:id="rId16"/>
    <p:sldId id="302" r:id="rId17"/>
    <p:sldId id="303" r:id="rId18"/>
    <p:sldId id="260" r:id="rId19"/>
    <p:sldId id="270" r:id="rId20"/>
    <p:sldId id="269" r:id="rId21"/>
    <p:sldId id="271" r:id="rId22"/>
    <p:sldId id="261" r:id="rId23"/>
    <p:sldId id="273" r:id="rId24"/>
    <p:sldId id="274" r:id="rId25"/>
    <p:sldId id="275" r:id="rId26"/>
    <p:sldId id="276" r:id="rId27"/>
    <p:sldId id="262" r:id="rId28"/>
    <p:sldId id="304" r:id="rId29"/>
    <p:sldId id="305" r:id="rId30"/>
    <p:sldId id="307" r:id="rId31"/>
    <p:sldId id="306" r:id="rId32"/>
    <p:sldId id="309" r:id="rId33"/>
    <p:sldId id="308" r:id="rId34"/>
    <p:sldId id="310" r:id="rId35"/>
    <p:sldId id="311" r:id="rId36"/>
    <p:sldId id="312" r:id="rId37"/>
    <p:sldId id="313" r:id="rId38"/>
    <p:sldId id="314" r:id="rId39"/>
    <p:sldId id="315" r:id="rId40"/>
    <p:sldId id="316" r:id="rId41"/>
    <p:sldId id="317" r:id="rId42"/>
    <p:sldId id="318" r:id="rId43"/>
    <p:sldId id="319" r:id="rId44"/>
    <p:sldId id="263" r:id="rId45"/>
    <p:sldId id="321" r:id="rId46"/>
    <p:sldId id="326" r:id="rId47"/>
    <p:sldId id="325" r:id="rId48"/>
    <p:sldId id="324" r:id="rId49"/>
    <p:sldId id="327" r:id="rId50"/>
    <p:sldId id="328" r:id="rId51"/>
    <p:sldId id="329" r:id="rId52"/>
    <p:sldId id="330" r:id="rId53"/>
    <p:sldId id="264" r:id="rId54"/>
    <p:sldId id="331" r:id="rId55"/>
    <p:sldId id="332" r:id="rId56"/>
    <p:sldId id="335" r:id="rId57"/>
    <p:sldId id="336" r:id="rId58"/>
    <p:sldId id="337" r:id="rId59"/>
    <p:sldId id="338" r:id="rId60"/>
    <p:sldId id="339" r:id="rId61"/>
    <p:sldId id="340" r:id="rId62"/>
    <p:sldId id="334" r:id="rId63"/>
    <p:sldId id="333" r:id="rId64"/>
    <p:sldId id="265" r:id="rId65"/>
    <p:sldId id="282" r:id="rId66"/>
    <p:sldId id="283" r:id="rId67"/>
    <p:sldId id="284" r:id="rId68"/>
    <p:sldId id="285" r:id="rId69"/>
    <p:sldId id="286" r:id="rId70"/>
    <p:sldId id="278" r:id="rId71"/>
    <p:sldId id="279" r:id="rId72"/>
    <p:sldId id="258" r:id="rId73"/>
    <p:sldId id="290" r:id="rId74"/>
    <p:sldId id="291" r:id="rId75"/>
    <p:sldId id="277" r:id="rId76"/>
    <p:sldId id="288" r:id="rId77"/>
    <p:sldId id="289" r:id="rId78"/>
    <p:sldId id="287" r:id="rId79"/>
    <p:sldId id="281" r:id="rId80"/>
    <p:sldId id="293" r:id="rId81"/>
    <p:sldId id="292" r:id="rId82"/>
    <p:sldId id="266" r:id="rId83"/>
    <p:sldId id="322" r:id="rId84"/>
    <p:sldId id="323" r:id="rId8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123" d="100"/>
          <a:sy n="123" d="100"/>
        </p:scale>
        <p:origin x="1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44811-6287-981C-C99F-B0142AA0D3E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537A0B3-6716-A832-84EE-7D1BC9869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DA0A532-8534-9535-F88A-8721537D6E4C}"/>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21B02060-A091-2FE2-4266-F93C32C937C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E27624-7F9A-EA46-D416-6E21A011ABA5}"/>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250925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9EC8A-5784-CD67-2588-48F5265606C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8AB2765-5131-0A33-AAE5-01955F48DED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D6B93EF-0713-0AB6-E917-43BB509F81F0}"/>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0F2D2BB6-8109-B301-BF6A-874386E8F77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55B12A-987F-EE9C-0E24-9B8398F11014}"/>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204763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BCB927D-4E35-9F65-8319-F48D8594856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BCA9188-F64F-68F6-8C78-98407C6A46A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BB6E03-A9D7-E49D-0997-9665588CA9ED}"/>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A08AC875-B9FA-A6C7-8557-F9CAF76867C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038856B-FDB8-6D85-4BEE-1E632EF3EDAD}"/>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62100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62462-6B82-22FD-DC8F-0DBA9FCBBCE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648E0CD-FCD3-BF82-191D-A9248E0DE52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244F7D7-A6A5-CF02-9EB0-4D6095E47EE8}"/>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7FE6A288-C694-50F1-CD3C-184A254FF2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F21EA06-078A-8773-54DC-4DD7950B56BA}"/>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63514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46453F-A7A3-BDEB-11B5-D28EAFAF4A8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447D91A-F7BB-EA4A-929C-D3EE2EA69F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A457FBA-3148-13E1-1357-096E9239A34E}"/>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91D47DD1-A31E-981D-7A03-FC2332CE8E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611AD86-F809-1653-6E74-16C7FD7749B7}"/>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95239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698B1-5136-DC0B-C2EB-988142568F2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23B6615-DECF-BAE3-5AE5-9688DA29618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61F028A-AA48-1620-9BD1-ED4D73FE980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2EC9897-B507-9276-977C-1C6AFC35EDC6}"/>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6" name="Zástupný symbol pro zápatí 5">
            <a:extLst>
              <a:ext uri="{FF2B5EF4-FFF2-40B4-BE49-F238E27FC236}">
                <a16:creationId xmlns:a16="http://schemas.microsoft.com/office/drawing/2014/main" id="{012D2BB9-FC72-12D3-63BF-9ECB41450C6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B8E5E6-46F3-537E-B4F4-90C6CA73D4EC}"/>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376279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3A4BA-46CD-78B7-2727-82E752F3535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70B4E4E-4951-B71D-098E-F2B210C61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F803744-ABD5-1C3C-DB85-31A553B08CB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0688EA3-8F96-E18D-26BB-90EB5FA67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416E083-5644-382A-2B99-7BC012DEAFD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456DB59-AF31-55E9-55AB-546F019C32CE}"/>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8" name="Zástupný symbol pro zápatí 7">
            <a:extLst>
              <a:ext uri="{FF2B5EF4-FFF2-40B4-BE49-F238E27FC236}">
                <a16:creationId xmlns:a16="http://schemas.microsoft.com/office/drawing/2014/main" id="{978A521D-B7E6-E281-181D-FE5C25006E9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5942164-A87A-FE34-C8A2-B87181589AAA}"/>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434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6DB2F7-6F4D-D864-AC15-B84D3032A63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906F7C2-FDE7-9AF7-1F36-063FAC57F4DD}"/>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4" name="Zástupný symbol pro zápatí 3">
            <a:extLst>
              <a:ext uri="{FF2B5EF4-FFF2-40B4-BE49-F238E27FC236}">
                <a16:creationId xmlns:a16="http://schemas.microsoft.com/office/drawing/2014/main" id="{896D18B1-D734-8E41-F3E1-7FA1172A889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D45CE95-9F87-F250-2E82-BB858B1E0BC4}"/>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152599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DD07CA6-A191-9EC9-6693-5655E3FF2958}"/>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3" name="Zástupný symbol pro zápatí 2">
            <a:extLst>
              <a:ext uri="{FF2B5EF4-FFF2-40B4-BE49-F238E27FC236}">
                <a16:creationId xmlns:a16="http://schemas.microsoft.com/office/drawing/2014/main" id="{AE391394-6CAB-9353-C59A-6BC029313E6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067ACCC-1675-7A34-A0C7-2C8673E1D2D6}"/>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46729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3A09BB-245E-9704-498B-8176C5B22AD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9C361A3-64F2-3D6B-FE63-0F1A80C6B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1C54D90-6BC8-FE61-64D6-65D7352CD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B40B93C-28B6-1714-CDDD-7E98E4A42E2C}"/>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6" name="Zástupný symbol pro zápatí 5">
            <a:extLst>
              <a:ext uri="{FF2B5EF4-FFF2-40B4-BE49-F238E27FC236}">
                <a16:creationId xmlns:a16="http://schemas.microsoft.com/office/drawing/2014/main" id="{F14196F1-C7DA-D2E3-9D7A-B9F4E1FDD1C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546FD3-6262-BDB9-F13D-ACC2DA4D1A8F}"/>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156888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46558-071E-A9F3-AC3D-3FF24F48EC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A133FF3-E81F-DD69-722F-22B1386E4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21355E6-8F02-E9B8-4286-287A52785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00D8F9-8377-AD0F-A283-73823BA1A426}"/>
              </a:ext>
            </a:extLst>
          </p:cNvPr>
          <p:cNvSpPr>
            <a:spLocks noGrp="1"/>
          </p:cNvSpPr>
          <p:nvPr>
            <p:ph type="dt" sz="half" idx="10"/>
          </p:nvPr>
        </p:nvSpPr>
        <p:spPr/>
        <p:txBody>
          <a:bodyPr/>
          <a:lstStyle/>
          <a:p>
            <a:fld id="{63E27647-2495-450E-AD9F-35E8961CB943}" type="datetimeFigureOut">
              <a:rPr lang="cs-CZ" smtClean="0"/>
              <a:t>21.10.2024</a:t>
            </a:fld>
            <a:endParaRPr lang="cs-CZ"/>
          </a:p>
        </p:txBody>
      </p:sp>
      <p:sp>
        <p:nvSpPr>
          <p:cNvPr id="6" name="Zástupný symbol pro zápatí 5">
            <a:extLst>
              <a:ext uri="{FF2B5EF4-FFF2-40B4-BE49-F238E27FC236}">
                <a16:creationId xmlns:a16="http://schemas.microsoft.com/office/drawing/2014/main" id="{94103E60-390E-16C1-4AB7-CCBD7AFE3B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B0E73FF-B016-9D05-EFA5-75EDCDD5C32E}"/>
              </a:ext>
            </a:extLst>
          </p:cNvPr>
          <p:cNvSpPr>
            <a:spLocks noGrp="1"/>
          </p:cNvSpPr>
          <p:nvPr>
            <p:ph type="sldNum" sz="quarter" idx="12"/>
          </p:nvPr>
        </p:nvSpPr>
        <p:spPr/>
        <p:txBody>
          <a:bodyPr/>
          <a:lstStyle/>
          <a:p>
            <a:fld id="{E01769F6-F8E4-4B3F-B42E-38ED0CEC8BB2}" type="slidenum">
              <a:rPr lang="cs-CZ" smtClean="0"/>
              <a:t>‹#›</a:t>
            </a:fld>
            <a:endParaRPr lang="cs-CZ"/>
          </a:p>
        </p:txBody>
      </p:sp>
    </p:spTree>
    <p:extLst>
      <p:ext uri="{BB962C8B-B14F-4D97-AF65-F5344CB8AC3E}">
        <p14:creationId xmlns:p14="http://schemas.microsoft.com/office/powerpoint/2010/main" val="315438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3EE0613-04D8-BF1C-84DC-4BE2371D2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64AE1AE-1B5F-8200-D9FA-8209183AD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3C69590-27BB-41F2-E5A3-C4D2A1801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E27647-2495-450E-AD9F-35E8961CB943}" type="datetimeFigureOut">
              <a:rPr lang="cs-CZ" smtClean="0"/>
              <a:t>21.10.2024</a:t>
            </a:fld>
            <a:endParaRPr lang="cs-CZ"/>
          </a:p>
        </p:txBody>
      </p:sp>
      <p:sp>
        <p:nvSpPr>
          <p:cNvPr id="5" name="Zástupný symbol pro zápatí 4">
            <a:extLst>
              <a:ext uri="{FF2B5EF4-FFF2-40B4-BE49-F238E27FC236}">
                <a16:creationId xmlns:a16="http://schemas.microsoft.com/office/drawing/2014/main" id="{D70CF642-687B-F5B9-3A38-F939CAF3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DF671309-9985-09F9-099C-45568435A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1769F6-F8E4-4B3F-B42E-38ED0CEC8BB2}" type="slidenum">
              <a:rPr lang="cs-CZ" smtClean="0"/>
              <a:t>‹#›</a:t>
            </a:fld>
            <a:endParaRPr lang="cs-CZ"/>
          </a:p>
        </p:txBody>
      </p:sp>
    </p:spTree>
    <p:extLst>
      <p:ext uri="{BB962C8B-B14F-4D97-AF65-F5344CB8AC3E}">
        <p14:creationId xmlns:p14="http://schemas.microsoft.com/office/powerpoint/2010/main" val="327195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mi.cz/files/portal/docs/uoco/oez/nis/nis_do_cz.html" TargetMode="External"/><Relationship Id="rId2" Type="http://schemas.openxmlformats.org/officeDocument/2006/relationships/hyperlink" Target="https://climate.ec.europa.eu/eu-action/eu-emissions-trading-system-eu-ets/union-registry_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nutiduha.cz/aktualne/neprijatelne-elektrarna-pocerady-chce-prodlouzit-vyjimku-vypoustet-nadlimitni-mnozstv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ceenergynews.com/electricity/greening-of-the-czech-republics-largest-coal-fired-power-plant-to-start-this-year/" TargetMode="External"/><Relationship Id="rId2" Type="http://schemas.openxmlformats.org/officeDocument/2006/relationships/hyperlink" Target="http://www.nottsheritagegateway.org.uk/themes/coal.htm" TargetMode="External"/><Relationship Id="rId1" Type="http://schemas.openxmlformats.org/officeDocument/2006/relationships/slideLayout" Target="../slideLayouts/slideLayout2.xml"/><Relationship Id="rId4" Type="http://schemas.openxmlformats.org/officeDocument/2006/relationships/hyperlink" Target="https://oenergetice.cz/uhli/podil-britske-vyroby-elektriny-uhli-klesl-ve-druhem-ctvrtleti-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ng.com/ck/a?!&amp;&amp;p=10cc8e0868921f5395dd2c2c8628a6d6460ea75783866973f9d09a6d1472a43bJmltdHM9MTcyOTM4MjQwMA&amp;ptn=3&amp;ver=2&amp;hsh=4&amp;fclid=37b75f49-4e8a-68cd-10dd-4a4e4f2e693b&amp;psq=elektr%c3%a1rny+na+biomasu&amp;u=a1aHR0cHM6Ly9lbmVyZ2V0aWtvLmN6L2VsZWt0cmFybnktbmEtYmlvbWFzdS8&amp;ntb=1" TargetMode="External"/><Relationship Id="rId2" Type="http://schemas.openxmlformats.org/officeDocument/2006/relationships/hyperlink" Target="https://www.bing.com/ck/a?!&amp;&amp;p=386f9dd8414a08acbd323cffc2b310b419af5916692f6b348081a9d79c0767bfJmltdHM9MTcyOTM4MjQwMA&amp;ptn=3&amp;ver=2&amp;hsh=4&amp;fclid=37b75f49-4e8a-68cd-10dd-4a4e4f2e693b&amp;psq=elektr%c3%a1rny+na+biomasu&amp;u=a1aHR0cHM6Ly93d3cuaW5mb3JtYWNuaS1wb3J0YWwuY3ovY2xhbmVrL2VsZWt0cmFybnktbmEtYmlvbWFzdQ&amp;ntb=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nazeleno.cz/energie/vodni-energi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oenergetice.cz/vyroba-elektriny-v-c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eon.cz/radce/zelena-energie/solarni-energie/na-jakou-strechu-umistit-solarni-panely/"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A3CD01-2447-0B4D-D4E7-A31542B57B9D}"/>
              </a:ext>
            </a:extLst>
          </p:cNvPr>
          <p:cNvSpPr>
            <a:spLocks noGrp="1"/>
          </p:cNvSpPr>
          <p:nvPr>
            <p:ph type="ctrTitle"/>
          </p:nvPr>
        </p:nvSpPr>
        <p:spPr>
          <a:xfrm>
            <a:off x="1524000" y="432619"/>
            <a:ext cx="9144000" cy="4825181"/>
          </a:xfrm>
        </p:spPr>
        <p:txBody>
          <a:bodyPr>
            <a:normAutofit fontScale="90000"/>
          </a:bodyPr>
          <a:lstStyle/>
          <a:p>
            <a:r>
              <a:rPr lang="cs-CZ" sz="8900" b="1" dirty="0">
                <a:solidFill>
                  <a:srgbClr val="FF0000"/>
                </a:solidFill>
              </a:rPr>
              <a:t>ENERGETICKÝ MANAGEMENT</a:t>
            </a:r>
            <a:br>
              <a:rPr lang="cs-CZ" b="1" dirty="0">
                <a:solidFill>
                  <a:srgbClr val="FF0000"/>
                </a:solidFill>
              </a:rPr>
            </a:br>
            <a:br>
              <a:rPr lang="cs-CZ" b="1" dirty="0">
                <a:solidFill>
                  <a:srgbClr val="FF0000"/>
                </a:solidFill>
              </a:rPr>
            </a:br>
            <a:r>
              <a:rPr lang="cs-CZ" sz="6700" b="1" dirty="0">
                <a:solidFill>
                  <a:srgbClr val="FF0000"/>
                </a:solidFill>
              </a:rPr>
              <a:t>5. INVESTICE DO ZDROJŮ ENERGIE</a:t>
            </a:r>
          </a:p>
        </p:txBody>
      </p:sp>
      <p:sp>
        <p:nvSpPr>
          <p:cNvPr id="3" name="Podnadpis 2">
            <a:extLst>
              <a:ext uri="{FF2B5EF4-FFF2-40B4-BE49-F238E27FC236}">
                <a16:creationId xmlns:a16="http://schemas.microsoft.com/office/drawing/2014/main" id="{7DF8943D-D144-85CE-7E8B-6FDBB0580CBB}"/>
              </a:ext>
            </a:extLst>
          </p:cNvPr>
          <p:cNvSpPr>
            <a:spLocks noGrp="1"/>
          </p:cNvSpPr>
          <p:nvPr>
            <p:ph type="subTitle" idx="1"/>
          </p:nvPr>
        </p:nvSpPr>
        <p:spPr>
          <a:xfrm>
            <a:off x="1524000" y="5417317"/>
            <a:ext cx="9144000" cy="636639"/>
          </a:xfrm>
        </p:spPr>
        <p:txBody>
          <a:bodyPr>
            <a:normAutofit/>
          </a:bodyPr>
          <a:lstStyle/>
          <a:p>
            <a:r>
              <a:rPr lang="cs-CZ" sz="3600" b="1" dirty="0"/>
              <a:t>M. Rössler</a:t>
            </a:r>
          </a:p>
        </p:txBody>
      </p:sp>
    </p:spTree>
    <p:extLst>
      <p:ext uri="{BB962C8B-B14F-4D97-AF65-F5344CB8AC3E}">
        <p14:creationId xmlns:p14="http://schemas.microsoft.com/office/powerpoint/2010/main" val="42870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5F25783-7F4D-39D0-4F8C-129AD3560CB6}"/>
              </a:ext>
            </a:extLst>
          </p:cNvPr>
          <p:cNvSpPr>
            <a:spLocks noGrp="1"/>
          </p:cNvSpPr>
          <p:nvPr>
            <p:ph type="title"/>
          </p:nvPr>
        </p:nvSpPr>
        <p:spPr/>
        <p:txBody>
          <a:bodyPr>
            <a:normAutofit/>
          </a:bodyPr>
          <a:lstStyle/>
          <a:p>
            <a:pPr algn="ctr"/>
            <a:r>
              <a:rPr lang="cs-CZ" b="1" i="0" dirty="0">
                <a:solidFill>
                  <a:srgbClr val="F24F00"/>
                </a:solidFill>
                <a:effectLst/>
                <a:latin typeface="RoobertCEZ"/>
              </a:rPr>
              <a:t>JAK FUNGUJE UHELNÁ ELEKTRÁRNA?</a:t>
            </a:r>
            <a:endParaRPr lang="cs-CZ" b="1" dirty="0"/>
          </a:p>
        </p:txBody>
      </p:sp>
      <p:sp>
        <p:nvSpPr>
          <p:cNvPr id="4" name="Zástupný obsah 3">
            <a:extLst>
              <a:ext uri="{FF2B5EF4-FFF2-40B4-BE49-F238E27FC236}">
                <a16:creationId xmlns:a16="http://schemas.microsoft.com/office/drawing/2014/main" id="{686E08C9-34DD-1DDA-7F63-8E9D37752E1B}"/>
              </a:ext>
            </a:extLst>
          </p:cNvPr>
          <p:cNvSpPr>
            <a:spLocks noGrp="1"/>
          </p:cNvSpPr>
          <p:nvPr>
            <p:ph idx="1"/>
          </p:nvPr>
        </p:nvSpPr>
        <p:spPr/>
        <p:txBody>
          <a:bodyPr>
            <a:normAutofit fontScale="92500" lnSpcReduction="20000"/>
          </a:bodyPr>
          <a:lstStyle/>
          <a:p>
            <a:pPr algn="l"/>
            <a:r>
              <a:rPr lang="cs-CZ" b="1" i="0" dirty="0">
                <a:solidFill>
                  <a:srgbClr val="00B0F0"/>
                </a:solidFill>
                <a:effectLst/>
                <a:latin typeface="RoobertCEZ"/>
              </a:rPr>
              <a:t>Základní princip fungování uhelné elektrárny je založen na přeměně energie tepelné na  mechanickou a mechanické na elektrickou.</a:t>
            </a:r>
          </a:p>
          <a:p>
            <a:pPr algn="l"/>
            <a:r>
              <a:rPr lang="cs-CZ" b="1" i="0" dirty="0">
                <a:solidFill>
                  <a:srgbClr val="363738"/>
                </a:solidFill>
                <a:effectLst/>
                <a:latin typeface="RoobertCEZ"/>
              </a:rPr>
              <a:t>Teplo uvolněné v kotli ohřívá vodu procházející trubkami uvnitř kotle a mění ji v páru. Pára proudí do turbíny, jejím lopatkám předá svou pohybovou energii a roztočí ji. Vzhledem k tomu, že je turbína pevně spojena s generátorem, roztáčí se i ten a přeměňuje mechanickou energii na elektřinu. V elektrárenském generátoru rotuje magnet (elektromagnet), vinutí, v němž se indukuje napětí a proud, je umístěno na statoru okolo něj. Celé soustrojí se otáčí rychlostí 3000 otáček za minutu. Pára vycházející z turbíny je vedena do kondenzátoru, kde zkondenzuje, tj. z plynu se stane opět kapalina. Z kondenzátoru je voda vedena zpět do kotle, kde celý cyklus začíná znovu. Pára vyrobená v kotli nemusí být využita pouze k výrobě elektřiny, může sloužit i k vytápění přilehlých obcí a měst.</a:t>
            </a:r>
          </a:p>
          <a:p>
            <a:endParaRPr lang="cs-CZ" dirty="0"/>
          </a:p>
        </p:txBody>
      </p:sp>
    </p:spTree>
    <p:extLst>
      <p:ext uri="{BB962C8B-B14F-4D97-AF65-F5344CB8AC3E}">
        <p14:creationId xmlns:p14="http://schemas.microsoft.com/office/powerpoint/2010/main" val="118878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BE868-E345-92F3-778F-1636520FCC39}"/>
              </a:ext>
            </a:extLst>
          </p:cNvPr>
          <p:cNvSpPr>
            <a:spLocks noGrp="1"/>
          </p:cNvSpPr>
          <p:nvPr>
            <p:ph type="title"/>
          </p:nvPr>
        </p:nvSpPr>
        <p:spPr/>
        <p:txBody>
          <a:bodyPr/>
          <a:lstStyle/>
          <a:p>
            <a:pPr algn="ctr"/>
            <a:r>
              <a:rPr lang="cs-CZ" b="1" dirty="0">
                <a:solidFill>
                  <a:srgbClr val="FF0000"/>
                </a:solidFill>
              </a:rPr>
              <a:t>VÝROBNÍ BLOKY UHELNÝCH ELEKTRÁREN</a:t>
            </a:r>
          </a:p>
        </p:txBody>
      </p:sp>
      <p:sp>
        <p:nvSpPr>
          <p:cNvPr id="3" name="Zástupný obsah 2">
            <a:extLst>
              <a:ext uri="{FF2B5EF4-FFF2-40B4-BE49-F238E27FC236}">
                <a16:creationId xmlns:a16="http://schemas.microsoft.com/office/drawing/2014/main" id="{A59B37BB-8150-4A7C-B101-863DEE7A7D4E}"/>
              </a:ext>
            </a:extLst>
          </p:cNvPr>
          <p:cNvSpPr>
            <a:spLocks noGrp="1"/>
          </p:cNvSpPr>
          <p:nvPr>
            <p:ph idx="1"/>
          </p:nvPr>
        </p:nvSpPr>
        <p:spPr/>
        <p:txBody>
          <a:bodyPr>
            <a:normAutofit fontScale="77500" lnSpcReduction="20000"/>
          </a:bodyPr>
          <a:lstStyle/>
          <a:p>
            <a:pPr algn="l"/>
            <a:r>
              <a:rPr lang="cs-CZ" b="1" i="0" dirty="0">
                <a:solidFill>
                  <a:srgbClr val="363738"/>
                </a:solidFill>
                <a:effectLst/>
                <a:latin typeface="RoobertCEZ"/>
              </a:rPr>
              <a:t>Fyzikálním jevem, na němž je ve většině typů elektráren založena výroba elektrického proudu, je elektromagnetická indukce. Podle Faradayova zákona o elektromagnetické indukci se na koncích smyčky, která se otáčí v magnetickém poli, indukuje střídavé elektrické napětí. Uzavřeme-li obvod, prochází smyčkou střídavý elektrický proud. Platí, že čím rychleji vodičem v magnetickém poli pohybujeme, tím je indukované napětí větší. </a:t>
            </a:r>
          </a:p>
          <a:p>
            <a:pPr algn="l"/>
            <a:r>
              <a:rPr lang="cs-CZ" b="1" i="0" dirty="0">
                <a:solidFill>
                  <a:srgbClr val="363738"/>
                </a:solidFill>
                <a:effectLst/>
                <a:latin typeface="RoobertCEZ"/>
              </a:rPr>
              <a:t>Většina uhelných elektráren je uspořádána do tzv. výrobních bloků. Elektrárenský výrobní blok znamená samostatnou jednotku skládající se z kotle, turbíny a příslušenství, z generátoru, odlučovačů popílku, chladicí věže, blokového transformátoru a v novější době také z odsiřovacího zařízení. Zařízením, které může být společné několika blokům, je zauhlování, vodní hospodářství (přivaděče, čerpadla a chemická úprava vody), komín, pomocná zařízení k odběru popílku a odsiřování.</a:t>
            </a:r>
          </a:p>
          <a:p>
            <a:pPr algn="l"/>
            <a:r>
              <a:rPr lang="cs-CZ" b="1" i="0" dirty="0">
                <a:solidFill>
                  <a:srgbClr val="363738"/>
                </a:solidFill>
                <a:effectLst/>
                <a:latin typeface="RoobertCEZ"/>
              </a:rPr>
              <a:t>Naprostou většinu výrobních bloků uhelných elektráren Skupiny ČEZ tvoří bloky o instalovaném výkonu 200 MW (elektrárny Tušimice II, </a:t>
            </a:r>
            <a:r>
              <a:rPr lang="cs-CZ" b="1" i="0" dirty="0" err="1">
                <a:solidFill>
                  <a:srgbClr val="363738"/>
                </a:solidFill>
                <a:effectLst/>
                <a:latin typeface="RoobertCEZ"/>
              </a:rPr>
              <a:t>Prunéřov</a:t>
            </a:r>
            <a:r>
              <a:rPr lang="cs-CZ" b="1" i="0" dirty="0">
                <a:solidFill>
                  <a:srgbClr val="363738"/>
                </a:solidFill>
                <a:effectLst/>
                <a:latin typeface="RoobertCEZ"/>
              </a:rPr>
              <a:t> II a Dětmarovice). Do portfolia výrobních kapacit patří i několik bloků o instalovaném výkonu 110 MW (Mělník II, a Ledvice); bloky o nižším instalovaném výkonu jsou spíše výjimkou. Blokem s největším instalovaným výkonem je 660 MW blok v Elektrárně Ledvice.</a:t>
            </a:r>
          </a:p>
        </p:txBody>
      </p:sp>
    </p:spTree>
    <p:extLst>
      <p:ext uri="{BB962C8B-B14F-4D97-AF65-F5344CB8AC3E}">
        <p14:creationId xmlns:p14="http://schemas.microsoft.com/office/powerpoint/2010/main" val="149596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0BFC2-F23D-06DE-BC48-43FC2B6E50C9}"/>
              </a:ext>
            </a:extLst>
          </p:cNvPr>
          <p:cNvSpPr>
            <a:spLocks noGrp="1"/>
          </p:cNvSpPr>
          <p:nvPr>
            <p:ph type="title"/>
          </p:nvPr>
        </p:nvSpPr>
        <p:spPr/>
        <p:txBody>
          <a:bodyPr/>
          <a:lstStyle/>
          <a:p>
            <a:pPr algn="ctr"/>
            <a:r>
              <a:rPr lang="cs-CZ" b="1" dirty="0">
                <a:solidFill>
                  <a:srgbClr val="FF0000"/>
                </a:solidFill>
              </a:rPr>
              <a:t>PRODUKCE SKLENÍKOVÉHO OXIDU UHLIČITÉHO</a:t>
            </a:r>
          </a:p>
        </p:txBody>
      </p:sp>
      <p:sp>
        <p:nvSpPr>
          <p:cNvPr id="3" name="Zástupný obsah 2">
            <a:extLst>
              <a:ext uri="{FF2B5EF4-FFF2-40B4-BE49-F238E27FC236}">
                <a16:creationId xmlns:a16="http://schemas.microsoft.com/office/drawing/2014/main" id="{39BC2733-2C67-96AA-0F6B-20AAD8B172EE}"/>
              </a:ext>
            </a:extLst>
          </p:cNvPr>
          <p:cNvSpPr>
            <a:spLocks noGrp="1"/>
          </p:cNvSpPr>
          <p:nvPr>
            <p:ph idx="1"/>
          </p:nvPr>
        </p:nvSpPr>
        <p:spPr>
          <a:xfrm>
            <a:off x="838200" y="2278251"/>
            <a:ext cx="10515600" cy="3898712"/>
          </a:xfrm>
        </p:spPr>
        <p:txBody>
          <a:bodyPr/>
          <a:lstStyle/>
          <a:p>
            <a:r>
              <a:rPr lang="cs-CZ" b="1" i="0" dirty="0">
                <a:solidFill>
                  <a:srgbClr val="000000"/>
                </a:solidFill>
                <a:effectLst/>
                <a:latin typeface="SourceSerifPro"/>
              </a:rPr>
              <a:t>Uhelné elektrárny Počerady, Tušimice a </a:t>
            </a:r>
            <a:r>
              <a:rPr lang="cs-CZ" b="1" i="0" dirty="0" err="1">
                <a:solidFill>
                  <a:srgbClr val="000000"/>
                </a:solidFill>
                <a:effectLst/>
                <a:latin typeface="SourceSerifPro"/>
              </a:rPr>
              <a:t>Prunéřov</a:t>
            </a:r>
            <a:r>
              <a:rPr lang="cs-CZ" b="1" i="0" dirty="0">
                <a:solidFill>
                  <a:srgbClr val="000000"/>
                </a:solidFill>
                <a:effectLst/>
                <a:latin typeface="SourceSerifPro"/>
              </a:rPr>
              <a:t> vypustily v roce 2023 dohromady 10 690 770 tun skleníkového oxidu uhličitého. Vyplývá to ze </a:t>
            </a:r>
            <a:r>
              <a:rPr lang="cs-CZ" b="1" i="0" dirty="0">
                <a:solidFill>
                  <a:srgbClr val="00B0F0"/>
                </a:solidFill>
                <a:effectLst/>
                <a:latin typeface="SourceSerifPro"/>
              </a:rPr>
              <a:t>s</a:t>
            </a:r>
            <a:r>
              <a:rPr lang="cs-CZ" b="1" i="0" dirty="0">
                <a:solidFill>
                  <a:srgbClr val="00B0F0"/>
                </a:solidFill>
                <a:effectLst/>
                <a:latin typeface="SourceSerifPro"/>
                <a:hlinkClick r:id="rId2" tooltip="This link will lead you to climate.ec.europa.eu">
                  <a:extLst>
                    <a:ext uri="{A12FA001-AC4F-418D-AE19-62706E023703}">
                      <ahyp:hlinkClr xmlns:ahyp="http://schemas.microsoft.com/office/drawing/2018/hyperlinkcolor" val="tx"/>
                    </a:ext>
                  </a:extLst>
                </a:hlinkClick>
              </a:rPr>
              <a:t>tatistiky emisních povolenek za rok 2023, kterou právě zveřejnila Evropská komise</a:t>
            </a:r>
            <a:r>
              <a:rPr lang="cs-CZ" b="1" i="0" dirty="0">
                <a:solidFill>
                  <a:srgbClr val="00B0F0"/>
                </a:solidFill>
                <a:effectLst/>
                <a:latin typeface="SourceSerifPro"/>
              </a:rPr>
              <a:t>.</a:t>
            </a:r>
            <a:r>
              <a:rPr lang="cs-CZ" b="1" i="0" dirty="0">
                <a:solidFill>
                  <a:srgbClr val="000000"/>
                </a:solidFill>
                <a:effectLst/>
                <a:latin typeface="SourceSerifPro"/>
              </a:rPr>
              <a:t> Je to tedy téměř stejně, jako </a:t>
            </a:r>
            <a:r>
              <a:rPr lang="cs-CZ" b="1" i="0" dirty="0">
                <a:solidFill>
                  <a:srgbClr val="00B0F0"/>
                </a:solidFill>
                <a:effectLst/>
                <a:latin typeface="SourceSerifPro"/>
                <a:hlinkClick r:id="rId3" tooltip="This link will lead you to chmi.cz">
                  <a:extLst>
                    <a:ext uri="{A12FA001-AC4F-418D-AE19-62706E023703}">
                      <ahyp:hlinkClr xmlns:ahyp="http://schemas.microsoft.com/office/drawing/2018/hyperlinkcolor" val="tx"/>
                    </a:ext>
                  </a:extLst>
                </a:hlinkClick>
              </a:rPr>
              <a:t>vypustila všechna osobní auta</a:t>
            </a:r>
            <a:r>
              <a:rPr lang="cs-CZ" b="1" i="0" dirty="0">
                <a:solidFill>
                  <a:srgbClr val="000000"/>
                </a:solidFill>
                <a:effectLst/>
                <a:latin typeface="SourceSerifPro"/>
              </a:rPr>
              <a:t>, která jezdí na českých silnicích (11 075 860 tun). Největší český zdroj emisí – uhelná elektrárna Počerady ze skupiny </a:t>
            </a:r>
            <a:r>
              <a:rPr lang="cs-CZ" b="1" i="0" dirty="0" err="1">
                <a:solidFill>
                  <a:srgbClr val="000000"/>
                </a:solidFill>
                <a:effectLst/>
                <a:latin typeface="SourceSerifPro"/>
              </a:rPr>
              <a:t>Sev.En</a:t>
            </a:r>
            <a:r>
              <a:rPr lang="cs-CZ" b="1" i="0" dirty="0">
                <a:solidFill>
                  <a:srgbClr val="000000"/>
                </a:solidFill>
                <a:effectLst/>
                <a:latin typeface="SourceSerifPro"/>
              </a:rPr>
              <a:t> miliardáře Pavla Tykače – je </a:t>
            </a:r>
            <a:r>
              <a:rPr lang="cs-CZ" b="1" i="0" dirty="0" err="1">
                <a:solidFill>
                  <a:srgbClr val="000000"/>
                </a:solidFill>
                <a:effectLst/>
                <a:latin typeface="SourceSerifPro"/>
              </a:rPr>
              <a:t>neplýtvavější</a:t>
            </a:r>
            <a:r>
              <a:rPr lang="cs-CZ" b="1" i="0" dirty="0">
                <a:solidFill>
                  <a:srgbClr val="000000"/>
                </a:solidFill>
                <a:effectLst/>
                <a:latin typeface="SourceSerifPro"/>
              </a:rPr>
              <a:t> uhelný zdroj, nedodává žádné teplo a bez její výroby elektřiny se obejdeme, pouze se sníží vývoz.</a:t>
            </a:r>
            <a:endParaRPr lang="cs-CZ" b="1" dirty="0"/>
          </a:p>
        </p:txBody>
      </p:sp>
    </p:spTree>
    <p:extLst>
      <p:ext uri="{BB962C8B-B14F-4D97-AF65-F5344CB8AC3E}">
        <p14:creationId xmlns:p14="http://schemas.microsoft.com/office/powerpoint/2010/main" val="288521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C298A-A1E9-E628-73F2-4D4031DF6B41}"/>
              </a:ext>
            </a:extLst>
          </p:cNvPr>
          <p:cNvSpPr>
            <a:spLocks noGrp="1"/>
          </p:cNvSpPr>
          <p:nvPr>
            <p:ph type="title"/>
          </p:nvPr>
        </p:nvSpPr>
        <p:spPr/>
        <p:txBody>
          <a:bodyPr/>
          <a:lstStyle/>
          <a:p>
            <a:pPr algn="ctr"/>
            <a:r>
              <a:rPr lang="cs-CZ" b="1" dirty="0">
                <a:solidFill>
                  <a:srgbClr val="FF0000"/>
                </a:solidFill>
              </a:rPr>
              <a:t>EMISE OXIDU UHLIČITÉHO V UHELNÝCH ELEKTRÁRNÁCH</a:t>
            </a:r>
          </a:p>
        </p:txBody>
      </p:sp>
      <p:sp>
        <p:nvSpPr>
          <p:cNvPr id="3" name="Zástupný obsah 2">
            <a:extLst>
              <a:ext uri="{FF2B5EF4-FFF2-40B4-BE49-F238E27FC236}">
                <a16:creationId xmlns:a16="http://schemas.microsoft.com/office/drawing/2014/main" id="{B9BE49A8-02DF-F4D1-1125-A8C1A1D23AFF}"/>
              </a:ext>
            </a:extLst>
          </p:cNvPr>
          <p:cNvSpPr>
            <a:spLocks noGrp="1"/>
          </p:cNvSpPr>
          <p:nvPr>
            <p:ph idx="1"/>
          </p:nvPr>
        </p:nvSpPr>
        <p:spPr>
          <a:xfrm>
            <a:off x="838200" y="2014779"/>
            <a:ext cx="10515600" cy="4162183"/>
          </a:xfrm>
        </p:spPr>
        <p:txBody>
          <a:bodyPr/>
          <a:lstStyle/>
          <a:p>
            <a:r>
              <a:rPr lang="cs-CZ" b="1" i="0" dirty="0">
                <a:solidFill>
                  <a:srgbClr val="000000"/>
                </a:solidFill>
                <a:effectLst/>
                <a:latin typeface="SourceSerifPro"/>
              </a:rPr>
              <a:t>Největší zdroje emisí oxidu uhličitého – uhelné elektrárny – však nejsou problém jen kvůli změně klimatu, ale také kvůli vypouštění toxických látek do ovzduší. Právě elektrárna Počerady aktuálně žádá o prodloužení současné emisní výjimky pro rtuť, která má končit</a:t>
            </a:r>
            <a:br>
              <a:rPr lang="cs-CZ" b="1" i="0" dirty="0">
                <a:solidFill>
                  <a:srgbClr val="000000"/>
                </a:solidFill>
                <a:effectLst/>
                <a:latin typeface="SourceSerifPro"/>
              </a:rPr>
            </a:br>
            <a:r>
              <a:rPr lang="cs-CZ" b="1" i="0" dirty="0">
                <a:solidFill>
                  <a:srgbClr val="000000"/>
                </a:solidFill>
                <a:effectLst/>
                <a:latin typeface="SourceSerifPro"/>
              </a:rPr>
              <a:t>u dvou kotlů 30. 6. 2024, pro jeden kotel 31. 12. 2024 a pro poslední dva 30. 6. 2025. Provozovatel ji chce u všech kotlů prodloužit až do konce dubna 2027. A to přestože slíbil emise snížit a za tímto účelem i první výjimku dostal. Ekologické organizace Greenpeace a Hnutí DUHA a expertní skupina Frank </a:t>
            </a:r>
            <a:r>
              <a:rPr lang="cs-CZ" b="1" i="0" dirty="0" err="1">
                <a:solidFill>
                  <a:srgbClr val="000000"/>
                </a:solidFill>
                <a:effectLst/>
                <a:latin typeface="SourceSerifPro"/>
              </a:rPr>
              <a:t>Bold</a:t>
            </a:r>
            <a:r>
              <a:rPr lang="cs-CZ" b="1" i="0" dirty="0">
                <a:solidFill>
                  <a:srgbClr val="000000"/>
                </a:solidFill>
                <a:effectLst/>
                <a:latin typeface="SourceSerifPro"/>
              </a:rPr>
              <a:t> považují udělení takové nové výjimky </a:t>
            </a:r>
            <a:r>
              <a:rPr lang="cs-CZ" b="1" i="0" dirty="0">
                <a:solidFill>
                  <a:srgbClr val="00B0F0"/>
                </a:solidFill>
                <a:effectLst/>
                <a:latin typeface="SourceSerifPro"/>
                <a:hlinkClick r:id="rId2" tooltip="This link will lead you to hnutiduha.cz">
                  <a:extLst>
                    <a:ext uri="{A12FA001-AC4F-418D-AE19-62706E023703}">
                      <ahyp:hlinkClr xmlns:ahyp="http://schemas.microsoft.com/office/drawing/2018/hyperlinkcolor" val="tx"/>
                    </a:ext>
                  </a:extLst>
                </a:hlinkClick>
              </a:rPr>
              <a:t>za nepřijatelné a v rozporu se zákonem</a:t>
            </a:r>
            <a:r>
              <a:rPr lang="cs-CZ" b="1" i="0" dirty="0">
                <a:solidFill>
                  <a:srgbClr val="00B0F0"/>
                </a:solidFill>
                <a:effectLst/>
                <a:latin typeface="SourceSerifPro"/>
              </a:rPr>
              <a:t>.</a:t>
            </a:r>
            <a:endParaRPr lang="cs-CZ" b="1" dirty="0">
              <a:solidFill>
                <a:srgbClr val="00B0F0"/>
              </a:solidFill>
            </a:endParaRPr>
          </a:p>
        </p:txBody>
      </p:sp>
    </p:spTree>
    <p:extLst>
      <p:ext uri="{BB962C8B-B14F-4D97-AF65-F5344CB8AC3E}">
        <p14:creationId xmlns:p14="http://schemas.microsoft.com/office/powerpoint/2010/main" val="202846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1433B60-1918-8D1A-BA78-0EDF555D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68" b="116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42E260D3-C6C3-9D36-E38C-DD6456B1433A}"/>
              </a:ext>
            </a:extLst>
          </p:cNvPr>
          <p:cNvSpPr>
            <a:spLocks noGrp="1"/>
          </p:cNvSpPr>
          <p:nvPr>
            <p:ph type="title"/>
          </p:nvPr>
        </p:nvSpPr>
        <p:spPr>
          <a:xfrm>
            <a:off x="1771650" y="5254391"/>
            <a:ext cx="8867012" cy="774934"/>
          </a:xfrm>
          <a:noFill/>
        </p:spPr>
        <p:txBody>
          <a:bodyPr>
            <a:normAutofit/>
          </a:bodyPr>
          <a:lstStyle/>
          <a:p>
            <a:pPr algn="ctr"/>
            <a:r>
              <a:rPr lang="cs-CZ" sz="4000" dirty="0">
                <a:solidFill>
                  <a:srgbClr val="FFFFFF"/>
                </a:solidFill>
              </a:rPr>
              <a:t>ELEKTRÁRNA POČERADY</a:t>
            </a:r>
          </a:p>
        </p:txBody>
      </p:sp>
    </p:spTree>
    <p:extLst>
      <p:ext uri="{BB962C8B-B14F-4D97-AF65-F5344CB8AC3E}">
        <p14:creationId xmlns:p14="http://schemas.microsoft.com/office/powerpoint/2010/main" val="422626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C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F6D074-AA28-A96D-F924-C04214FA9C4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fontScale="90000"/>
          </a:bodyPr>
          <a:lstStyle/>
          <a:p>
            <a:pPr algn="ctr"/>
            <a:r>
              <a:rPr lang="cs-CZ" sz="2000" dirty="0">
                <a:solidFill>
                  <a:srgbClr val="FF0000"/>
                </a:solidFill>
              </a:rPr>
              <a:t>STATUS PLÁNŮ ODCHODU OD UHLÍ</a:t>
            </a:r>
            <a:br>
              <a:rPr lang="cs-CZ" sz="2000" dirty="0">
                <a:solidFill>
                  <a:srgbClr val="FF0000"/>
                </a:solidFill>
              </a:rPr>
            </a:br>
            <a:r>
              <a:rPr lang="cs-CZ" sz="2000" dirty="0">
                <a:solidFill>
                  <a:srgbClr val="FF0000"/>
                </a:solidFill>
              </a:rPr>
              <a:t>V JEDNOTLIVÝCH ZEMÍCH EVROPY</a:t>
            </a:r>
          </a:p>
        </p:txBody>
      </p:sp>
      <p:pic>
        <p:nvPicPr>
          <p:cNvPr id="3074" name="Picture 2" descr="Kdy přijde konec doby uhelné v EU? - Greenpeace Česká republika">
            <a:extLst>
              <a:ext uri="{FF2B5EF4-FFF2-40B4-BE49-F238E27FC236}">
                <a16:creationId xmlns:a16="http://schemas.microsoft.com/office/drawing/2014/main" id="{19F66217-5F76-541E-4F79-DBCD0B7D6F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3101" y="961812"/>
            <a:ext cx="7019197"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8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12FC667-33EE-37C5-6FDB-453267B6382B}"/>
              </a:ext>
            </a:extLst>
          </p:cNvPr>
          <p:cNvSpPr>
            <a:spLocks noGrp="1"/>
          </p:cNvSpPr>
          <p:nvPr>
            <p:ph type="title"/>
          </p:nvPr>
        </p:nvSpPr>
        <p:spPr/>
        <p:txBody>
          <a:bodyPr>
            <a:normAutofit/>
          </a:bodyPr>
          <a:lstStyle/>
          <a:p>
            <a:pPr algn="ctr"/>
            <a:r>
              <a:rPr lang="cs-CZ" b="1" i="0" dirty="0">
                <a:solidFill>
                  <a:srgbClr val="FF0000"/>
                </a:solidFill>
                <a:effectLst/>
                <a:latin typeface="ui-sans-serif"/>
              </a:rPr>
              <a:t>KONEC JEDNÉ ÉRY: POSLEDNÍ UHELNÁ ELEKTRÁRNA V UK UKONČÍ SVŮJ PROVOZ</a:t>
            </a:r>
            <a:endParaRPr lang="cs-CZ" dirty="0">
              <a:solidFill>
                <a:srgbClr val="FF0000"/>
              </a:solidFill>
            </a:endParaRPr>
          </a:p>
        </p:txBody>
      </p:sp>
      <p:sp>
        <p:nvSpPr>
          <p:cNvPr id="4" name="Zástupný obsah 3">
            <a:extLst>
              <a:ext uri="{FF2B5EF4-FFF2-40B4-BE49-F238E27FC236}">
                <a16:creationId xmlns:a16="http://schemas.microsoft.com/office/drawing/2014/main" id="{68820385-462F-E7B1-7F1E-B0A8605B8A9F}"/>
              </a:ext>
            </a:extLst>
          </p:cNvPr>
          <p:cNvSpPr>
            <a:spLocks noGrp="1"/>
          </p:cNvSpPr>
          <p:nvPr>
            <p:ph idx="1"/>
          </p:nvPr>
        </p:nvSpPr>
        <p:spPr>
          <a:xfrm>
            <a:off x="838200" y="2053525"/>
            <a:ext cx="10515600" cy="4123438"/>
          </a:xfrm>
        </p:spPr>
        <p:txBody>
          <a:bodyPr>
            <a:normAutofit fontScale="70000" lnSpcReduction="20000"/>
          </a:bodyPr>
          <a:lstStyle/>
          <a:p>
            <a:pPr algn="just"/>
            <a:r>
              <a:rPr lang="cs-CZ" b="1" i="0" dirty="0">
                <a:solidFill>
                  <a:srgbClr val="00B0F0"/>
                </a:solidFill>
                <a:effectLst/>
                <a:latin typeface="__Poppins_35b7d2"/>
              </a:rPr>
              <a:t>Ve Spojeném království letos v září odstaví poslední uhelnou elektrárnu. Elektrárna </a:t>
            </a:r>
            <a:r>
              <a:rPr lang="cs-CZ" b="1" i="0" dirty="0" err="1">
                <a:solidFill>
                  <a:srgbClr val="00B0F0"/>
                </a:solidFill>
                <a:effectLst/>
                <a:latin typeface="__Poppins_35b7d2"/>
              </a:rPr>
              <a:t>Ratcliffe</a:t>
            </a:r>
            <a:r>
              <a:rPr lang="cs-CZ" b="1" i="0" dirty="0">
                <a:solidFill>
                  <a:srgbClr val="00B0F0"/>
                </a:solidFill>
                <a:effectLst/>
                <a:latin typeface="__Poppins_35b7d2"/>
              </a:rPr>
              <a:t>-on-</a:t>
            </a:r>
            <a:r>
              <a:rPr lang="cs-CZ" b="1" i="0" dirty="0" err="1">
                <a:solidFill>
                  <a:srgbClr val="00B0F0"/>
                </a:solidFill>
                <a:effectLst/>
                <a:latin typeface="__Poppins_35b7d2"/>
              </a:rPr>
              <a:t>Soar</a:t>
            </a:r>
            <a:r>
              <a:rPr lang="cs-CZ" b="1" i="0" dirty="0">
                <a:solidFill>
                  <a:srgbClr val="00B0F0"/>
                </a:solidFill>
                <a:effectLst/>
                <a:latin typeface="__Poppins_35b7d2"/>
              </a:rPr>
              <a:t>, která byla jednou z páteřních celého energetického systému, ukončí provoz po dlouhých 56 letech. Spojené království tak definitivně vyřazuje uhlí ze svého energetického mixu. Jaký osud čeká elektrárnu v budoucnu?</a:t>
            </a:r>
          </a:p>
          <a:p>
            <a:pPr algn="just"/>
            <a:r>
              <a:rPr lang="cs-CZ" b="1" i="0" dirty="0">
                <a:solidFill>
                  <a:srgbClr val="1E293B"/>
                </a:solidFill>
                <a:effectLst/>
                <a:latin typeface="__Poppins_35b7d2"/>
              </a:rPr>
              <a:t>Elektrárna zahájila svůj provoz v roce 1968, přičemž svého času spalovala až 65 % veškerého vytěženého uhlí v hrabství Jižního </a:t>
            </a:r>
            <a:r>
              <a:rPr lang="cs-CZ" b="1" i="0" dirty="0" err="1">
                <a:solidFill>
                  <a:srgbClr val="1E293B"/>
                </a:solidFill>
                <a:effectLst/>
                <a:latin typeface="__Poppins_35b7d2"/>
              </a:rPr>
              <a:t>Nottinghamshire</a:t>
            </a:r>
            <a:r>
              <a:rPr lang="cs-CZ" b="1" i="0" dirty="0">
                <a:solidFill>
                  <a:srgbClr val="1E293B"/>
                </a:solidFill>
                <a:effectLst/>
                <a:latin typeface="__Poppins_35b7d2"/>
              </a:rPr>
              <a:t>, </a:t>
            </a:r>
            <a:r>
              <a:rPr lang="cs-CZ" b="1" i="0" dirty="0">
                <a:solidFill>
                  <a:srgbClr val="00B0F0"/>
                </a:solidFill>
                <a:effectLst/>
                <a:latin typeface="__Poppins_35b7d2"/>
                <a:hlinkClick r:id="rId2">
                  <a:extLst>
                    <a:ext uri="{A12FA001-AC4F-418D-AE19-62706E023703}">
                      <ahyp:hlinkClr xmlns:ahyp="http://schemas.microsoft.com/office/drawing/2018/hyperlinkcolor" val="tx"/>
                    </a:ext>
                  </a:extLst>
                </a:hlinkClick>
              </a:rPr>
              <a:t>regionu tradičně bohatého na „černé zlato“</a:t>
            </a:r>
            <a:r>
              <a:rPr lang="cs-CZ" b="1" i="0" dirty="0">
                <a:solidFill>
                  <a:srgbClr val="00B0F0"/>
                </a:solidFill>
                <a:effectLst/>
                <a:latin typeface="__Poppins_35b7d2"/>
              </a:rPr>
              <a:t>. </a:t>
            </a:r>
            <a:r>
              <a:rPr lang="cs-CZ" b="1" i="0" dirty="0">
                <a:solidFill>
                  <a:srgbClr val="1E293B"/>
                </a:solidFill>
                <a:effectLst/>
                <a:latin typeface="__Poppins_35b7d2"/>
              </a:rPr>
              <a:t>Instalovaný výkon 2000 MW ji řadil k největším elektrárnám tohoto typu v zemi, pro porovnání české </a:t>
            </a:r>
            <a:r>
              <a:rPr lang="cs-CZ" b="1" i="0" dirty="0">
                <a:solidFill>
                  <a:srgbClr val="00B0F0"/>
                </a:solidFill>
                <a:effectLst/>
                <a:latin typeface="__Poppins_35b7d2"/>
                <a:hlinkClick r:id="rId3">
                  <a:extLst>
                    <a:ext uri="{A12FA001-AC4F-418D-AE19-62706E023703}">
                      <ahyp:hlinkClr xmlns:ahyp="http://schemas.microsoft.com/office/drawing/2018/hyperlinkcolor" val="tx"/>
                    </a:ext>
                  </a:extLst>
                </a:hlinkClick>
              </a:rPr>
              <a:t>Počerady disponují výkonem 1000 MW</a:t>
            </a:r>
            <a:r>
              <a:rPr lang="cs-CZ" b="1" i="0" dirty="0">
                <a:solidFill>
                  <a:srgbClr val="00B0F0"/>
                </a:solidFill>
                <a:effectLst/>
                <a:latin typeface="__Poppins_35b7d2"/>
              </a:rPr>
              <a:t>. </a:t>
            </a:r>
            <a:r>
              <a:rPr lang="cs-CZ" b="1" i="0" dirty="0">
                <a:solidFill>
                  <a:srgbClr val="1E293B"/>
                </a:solidFill>
                <a:effectLst/>
                <a:latin typeface="__Poppins_35b7d2"/>
              </a:rPr>
              <a:t>Její název </a:t>
            </a:r>
            <a:r>
              <a:rPr lang="cs-CZ" b="1" i="0" dirty="0" err="1">
                <a:solidFill>
                  <a:srgbClr val="1E293B"/>
                </a:solidFill>
                <a:effectLst/>
                <a:latin typeface="__Poppins_35b7d2"/>
              </a:rPr>
              <a:t>Ratcliffe</a:t>
            </a:r>
            <a:r>
              <a:rPr lang="cs-CZ" b="1" i="0" dirty="0">
                <a:solidFill>
                  <a:srgbClr val="1E293B"/>
                </a:solidFill>
                <a:effectLst/>
                <a:latin typeface="__Poppins_35b7d2"/>
              </a:rPr>
              <a:t>-on-</a:t>
            </a:r>
            <a:r>
              <a:rPr lang="cs-CZ" b="1" i="0" dirty="0" err="1">
                <a:solidFill>
                  <a:srgbClr val="1E293B"/>
                </a:solidFill>
                <a:effectLst/>
                <a:latin typeface="__Poppins_35b7d2"/>
              </a:rPr>
              <a:t>Soar</a:t>
            </a:r>
            <a:r>
              <a:rPr lang="cs-CZ" b="1" i="0" dirty="0">
                <a:solidFill>
                  <a:srgbClr val="1E293B"/>
                </a:solidFill>
                <a:effectLst/>
                <a:latin typeface="__Poppins_35b7d2"/>
              </a:rPr>
              <a:t> odkazuje na přilehlou vesnici ležící na řece </a:t>
            </a:r>
            <a:r>
              <a:rPr lang="cs-CZ" b="1" i="0" dirty="0" err="1">
                <a:solidFill>
                  <a:srgbClr val="1E293B"/>
                </a:solidFill>
                <a:effectLst/>
                <a:latin typeface="__Poppins_35b7d2"/>
              </a:rPr>
              <a:t>Soar</a:t>
            </a:r>
            <a:r>
              <a:rPr lang="cs-CZ" b="1" i="0" dirty="0">
                <a:solidFill>
                  <a:srgbClr val="1E293B"/>
                </a:solidFill>
                <a:effectLst/>
                <a:latin typeface="__Poppins_35b7d2"/>
              </a:rPr>
              <a:t>.</a:t>
            </a:r>
          </a:p>
          <a:p>
            <a:pPr algn="just"/>
            <a:r>
              <a:rPr lang="cs-CZ" b="1" i="0" dirty="0">
                <a:solidFill>
                  <a:srgbClr val="1E293B"/>
                </a:solidFill>
                <a:effectLst/>
                <a:latin typeface="__Poppins_35b7d2"/>
              </a:rPr>
              <a:t>V dobách největšího rozmachu elektrárna zaměstnávala až 3000 lidí, spalovala přibližně</a:t>
            </a:r>
            <a:br>
              <a:rPr lang="cs-CZ" b="1" i="0" dirty="0">
                <a:solidFill>
                  <a:srgbClr val="1E293B"/>
                </a:solidFill>
                <a:effectLst/>
                <a:latin typeface="__Poppins_35b7d2"/>
              </a:rPr>
            </a:br>
            <a:r>
              <a:rPr lang="cs-CZ" b="1" i="0" dirty="0">
                <a:solidFill>
                  <a:srgbClr val="1E293B"/>
                </a:solidFill>
                <a:effectLst/>
                <a:latin typeface="__Poppins_35b7d2"/>
              </a:rPr>
              <a:t>6 milionů tun uhlí za rok. Elektrárna se mimo jiné zasluhovala o 4 % celkové produkce elektřiny v zemi.</a:t>
            </a:r>
          </a:p>
          <a:p>
            <a:pPr algn="just"/>
            <a:r>
              <a:rPr lang="cs-CZ" b="1" i="0" dirty="0">
                <a:solidFill>
                  <a:srgbClr val="1E293B"/>
                </a:solidFill>
                <a:effectLst/>
                <a:latin typeface="__Poppins_35b7d2"/>
              </a:rPr>
              <a:t>Tomu je však konec, neboť spalování </a:t>
            </a:r>
            <a:r>
              <a:rPr lang="cs-CZ" b="1" i="0" dirty="0">
                <a:solidFill>
                  <a:srgbClr val="00B0F0"/>
                </a:solidFill>
                <a:effectLst/>
                <a:latin typeface="__Poppins_35b7d2"/>
                <a:hlinkClick r:id="rId4">
                  <a:extLst>
                    <a:ext uri="{A12FA001-AC4F-418D-AE19-62706E023703}">
                      <ahyp:hlinkClr xmlns:ahyp="http://schemas.microsoft.com/office/drawing/2018/hyperlinkcolor" val="tx"/>
                    </a:ext>
                  </a:extLst>
                </a:hlinkClick>
              </a:rPr>
              <a:t>uhlí je ve Spojeném království již delší dobu na ústupu</a:t>
            </a:r>
            <a:r>
              <a:rPr lang="cs-CZ" b="1" i="0" dirty="0">
                <a:solidFill>
                  <a:srgbClr val="00B0F0"/>
                </a:solidFill>
                <a:effectLst/>
                <a:latin typeface="__Poppins_35b7d2"/>
              </a:rPr>
              <a:t>. </a:t>
            </a:r>
            <a:r>
              <a:rPr lang="cs-CZ" b="1" i="0" dirty="0">
                <a:solidFill>
                  <a:srgbClr val="1E293B"/>
                </a:solidFill>
                <a:effectLst/>
                <a:latin typeface="__Poppins_35b7d2"/>
              </a:rPr>
              <a:t>V této, kdysi velké, elektrárně dnes pracuje jen zhruba 350 zaměstnanců, přičemž samotný akt odstavení je již pouhou formalitou. Její osud přitom zřejmě nebude následovat podobně velké elektrárny, jako například </a:t>
            </a:r>
            <a:r>
              <a:rPr lang="cs-CZ" b="1" i="0" dirty="0" err="1">
                <a:solidFill>
                  <a:srgbClr val="1E293B"/>
                </a:solidFill>
                <a:effectLst/>
                <a:latin typeface="__Poppins_35b7d2"/>
              </a:rPr>
              <a:t>Drax</a:t>
            </a:r>
            <a:r>
              <a:rPr lang="cs-CZ" b="1" i="0" dirty="0">
                <a:solidFill>
                  <a:srgbClr val="1E293B"/>
                </a:solidFill>
                <a:effectLst/>
                <a:latin typeface="__Poppins_35b7d2"/>
              </a:rPr>
              <a:t>, kde provozovatel uzpůsobil provoz na spalování biomasy.</a:t>
            </a:r>
          </a:p>
        </p:txBody>
      </p:sp>
    </p:spTree>
    <p:extLst>
      <p:ext uri="{BB962C8B-B14F-4D97-AF65-F5344CB8AC3E}">
        <p14:creationId xmlns:p14="http://schemas.microsoft.com/office/powerpoint/2010/main" val="116765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7325841-84F9-4C44-B6E8-7FB5C33A5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5128">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30" name="Rectangle 5129">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B97CE437-FC3F-B890-A3BF-4DCEE7A3D6E1}"/>
              </a:ext>
            </a:extLst>
          </p:cNvPr>
          <p:cNvSpPr>
            <a:spLocks noGrp="1"/>
          </p:cNvSpPr>
          <p:nvPr>
            <p:ph type="title"/>
          </p:nvPr>
        </p:nvSpPr>
        <p:spPr>
          <a:xfrm>
            <a:off x="1306015" y="246152"/>
            <a:ext cx="9579970" cy="825951"/>
          </a:xfrm>
        </p:spPr>
        <p:txBody>
          <a:bodyPr anchor="t">
            <a:noAutofit/>
          </a:bodyPr>
          <a:lstStyle/>
          <a:p>
            <a:pPr algn="ctr"/>
            <a:r>
              <a:rPr lang="cs-CZ" sz="3600" b="1" dirty="0">
                <a:solidFill>
                  <a:srgbClr val="FF0000"/>
                </a:solidFill>
              </a:rPr>
              <a:t>KONTRAST – SITUACE V ČR</a:t>
            </a:r>
          </a:p>
        </p:txBody>
      </p:sp>
      <p:sp>
        <p:nvSpPr>
          <p:cNvPr id="3" name="Zástupný obsah 2">
            <a:extLst>
              <a:ext uri="{FF2B5EF4-FFF2-40B4-BE49-F238E27FC236}">
                <a16:creationId xmlns:a16="http://schemas.microsoft.com/office/drawing/2014/main" id="{82B9D14E-09CC-6D6C-5253-BAA869F43117}"/>
              </a:ext>
            </a:extLst>
          </p:cNvPr>
          <p:cNvSpPr>
            <a:spLocks noGrp="1"/>
          </p:cNvSpPr>
          <p:nvPr>
            <p:ph idx="1"/>
          </p:nvPr>
        </p:nvSpPr>
        <p:spPr>
          <a:xfrm>
            <a:off x="247972" y="1365666"/>
            <a:ext cx="5602637" cy="5222475"/>
          </a:xfrm>
        </p:spPr>
        <p:txBody>
          <a:bodyPr anchor="t">
            <a:normAutofit/>
          </a:bodyPr>
          <a:lstStyle/>
          <a:p>
            <a:pPr algn="just"/>
            <a:r>
              <a:rPr lang="cs-CZ" sz="1400" b="1" i="0" dirty="0">
                <a:solidFill>
                  <a:srgbClr val="00B0F0"/>
                </a:solidFill>
                <a:effectLst/>
                <a:latin typeface="__Poppins_35b7d2"/>
              </a:rPr>
              <a:t>Sokolovská uhelná nechává opravit 60 let starou parní turbínu v Elektrárně Tisová na Sokolovsku. Vedení elektrárny chce tímto krokem zajistit další bezpečný a bezproblémový provoz zařízení, které mimo jiné zásobuje teplem část Sokolovska. Opravu má na starosti společnost </a:t>
            </a:r>
            <a:r>
              <a:rPr lang="cs-CZ" sz="1400" b="1" i="0" dirty="0" err="1">
                <a:solidFill>
                  <a:srgbClr val="00B0F0"/>
                </a:solidFill>
                <a:effectLst/>
                <a:latin typeface="__Poppins_35b7d2"/>
              </a:rPr>
              <a:t>Doosan</a:t>
            </a:r>
            <a:r>
              <a:rPr lang="cs-CZ" sz="1400" b="1" i="0" dirty="0">
                <a:solidFill>
                  <a:srgbClr val="00B0F0"/>
                </a:solidFill>
                <a:effectLst/>
                <a:latin typeface="__Poppins_35b7d2"/>
              </a:rPr>
              <a:t> Škoda </a:t>
            </a:r>
            <a:r>
              <a:rPr lang="cs-CZ" sz="1400" b="1" i="0" dirty="0" err="1">
                <a:solidFill>
                  <a:srgbClr val="00B0F0"/>
                </a:solidFill>
                <a:effectLst/>
                <a:latin typeface="__Poppins_35b7d2"/>
              </a:rPr>
              <a:t>Power</a:t>
            </a:r>
            <a:r>
              <a:rPr lang="cs-CZ" sz="1400" b="1" i="0" dirty="0">
                <a:solidFill>
                  <a:srgbClr val="00B0F0"/>
                </a:solidFill>
                <a:effectLst/>
                <a:latin typeface="__Poppins_35b7d2"/>
              </a:rPr>
              <a:t>, která je výrobcem turbíny. Odhadované náklady na opravu jsou přes 100 milionů korun, informovala dnes Sokolovská uhelná v tiskové zprávě.</a:t>
            </a:r>
          </a:p>
          <a:p>
            <a:pPr algn="just"/>
            <a:r>
              <a:rPr lang="cs-CZ" sz="1400" b="1" i="0" dirty="0">
                <a:solidFill>
                  <a:srgbClr val="1E293B"/>
                </a:solidFill>
                <a:effectLst/>
                <a:latin typeface="__Poppins_35b7d2"/>
              </a:rPr>
              <a:t>Poslední rozšířená generální oprava turbíny se uskutečnila roce 2011. Práce na nynější opravě začaly v červnu letošního roku. Turbína je kvůli pracím v odstávce, nejprve je nutné demontovat všechny díly, které čeká oprava či výměna. „Některé bude nutné přepravit do výrobního závodu v Plzni. Důležité je i provedení garančního měření před a po opravě turbíny, které nám prokáže, zda zhotovitel provedl opravu v požadované kvalitě a v souladu s programem zabezpečení jakosti. Nedílnou součástí dodávky jsou také revizní zprávy a technická dokumentace opravy. </a:t>
            </a:r>
            <a:r>
              <a:rPr lang="cs-CZ" sz="1400" b="1" i="0" dirty="0" err="1">
                <a:solidFill>
                  <a:srgbClr val="1E293B"/>
                </a:solidFill>
                <a:effectLst/>
                <a:latin typeface="__Poppins_35b7d2"/>
              </a:rPr>
              <a:t>Přifázování</a:t>
            </a:r>
            <a:r>
              <a:rPr lang="cs-CZ" sz="1400" b="1" i="0" dirty="0">
                <a:solidFill>
                  <a:srgbClr val="1E293B"/>
                </a:solidFill>
                <a:effectLst/>
                <a:latin typeface="__Poppins_35b7d2"/>
              </a:rPr>
              <a:t> turbogenerátoru a uvedení do provozu by mělo nastat na konci září. Samotné předání díla je v plánu na 15. října. Oprava by měla zajistit prodloužení životnosti turbíny na dalších deset let.</a:t>
            </a:r>
          </a:p>
          <a:p>
            <a:pPr algn="just"/>
            <a:r>
              <a:rPr lang="cs-CZ" sz="1400" b="1" i="0" dirty="0">
                <a:solidFill>
                  <a:srgbClr val="1E293B"/>
                </a:solidFill>
                <a:effectLst/>
                <a:latin typeface="__Poppins_35b7d2"/>
              </a:rPr>
              <a:t>Sokolovská uhelná a SUAS GROUP uvedly, že se snaží nadále zajistit bezpečné a dostupné dodávky tepla pro obyvatele regionu, a to přes sílící trend dekarbonizace teplárenství a významné zhoršování ekonomických podmínek pro provoz zařízení, jež kombinovaně vyrábějí elektřinu a teplo. </a:t>
            </a:r>
          </a:p>
        </p:txBody>
      </p:sp>
      <p:pic>
        <p:nvPicPr>
          <p:cNvPr id="5122" name="Picture 2" descr="elektrárna tisová">
            <a:extLst>
              <a:ext uri="{FF2B5EF4-FFF2-40B4-BE49-F238E27FC236}">
                <a16:creationId xmlns:a16="http://schemas.microsoft.com/office/drawing/2014/main" id="{960BBBC5-B9D8-F559-6103-193C60822E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765" y="1896739"/>
            <a:ext cx="4540031" cy="3064521"/>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3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D549A1-B3C9-1989-0901-1A4F4622A860}"/>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ZEMNÍ PLYN</a:t>
            </a:r>
          </a:p>
        </p:txBody>
      </p:sp>
    </p:spTree>
    <p:extLst>
      <p:ext uri="{BB962C8B-B14F-4D97-AF65-F5344CB8AC3E}">
        <p14:creationId xmlns:p14="http://schemas.microsoft.com/office/powerpoint/2010/main" val="133824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5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314ED2-2EDA-0CDD-A580-026536236BBA}"/>
              </a:ext>
            </a:extLst>
          </p:cNvPr>
          <p:cNvSpPr>
            <a:spLocks noGrp="1"/>
          </p:cNvSpPr>
          <p:nvPr>
            <p:ph type="title"/>
          </p:nvPr>
        </p:nvSpPr>
        <p:spPr>
          <a:xfrm>
            <a:off x="838200" y="171162"/>
            <a:ext cx="2840182" cy="2371148"/>
          </a:xfrm>
        </p:spPr>
        <p:txBody>
          <a:bodyPr>
            <a:normAutofit/>
          </a:bodyPr>
          <a:lstStyle/>
          <a:p>
            <a:r>
              <a:rPr lang="cs-CZ" sz="3200" b="1" dirty="0">
                <a:solidFill>
                  <a:srgbClr val="FF0000"/>
                </a:solidFill>
              </a:rPr>
              <a:t>KOGENERACE</a:t>
            </a:r>
          </a:p>
        </p:txBody>
      </p:sp>
      <p:pic>
        <p:nvPicPr>
          <p:cNvPr id="1026" name="Picture 2">
            <a:extLst>
              <a:ext uri="{FF2B5EF4-FFF2-40B4-BE49-F238E27FC236}">
                <a16:creationId xmlns:a16="http://schemas.microsoft.com/office/drawing/2014/main" id="{A4C1989B-A517-D078-31F2-60B16FAC53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07933" y="1087461"/>
            <a:ext cx="7347537" cy="468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1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5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B9898F2-1AE2-6206-B660-2979A05EBB7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cs-CZ" sz="2400" b="1" dirty="0">
                <a:solidFill>
                  <a:srgbClr val="FF0000"/>
                </a:solidFill>
              </a:rPr>
              <a:t>ZDROJE ELEKTRICKÉ ENERGIE</a:t>
            </a:r>
            <a:br>
              <a:rPr lang="cs-CZ" sz="2400" b="1" dirty="0">
                <a:solidFill>
                  <a:srgbClr val="FF0000"/>
                </a:solidFill>
              </a:rPr>
            </a:br>
            <a:r>
              <a:rPr lang="cs-CZ" sz="2400" b="1" dirty="0">
                <a:solidFill>
                  <a:srgbClr val="FF0000"/>
                </a:solidFill>
              </a:rPr>
              <a:t>V ČR</a:t>
            </a:r>
          </a:p>
        </p:txBody>
      </p:sp>
      <p:pic>
        <p:nvPicPr>
          <p:cNvPr id="4098" name="Picture 2" descr="Elektrárny V čr Mapa | MAPA">
            <a:extLst>
              <a:ext uri="{FF2B5EF4-FFF2-40B4-BE49-F238E27FC236}">
                <a16:creationId xmlns:a16="http://schemas.microsoft.com/office/drawing/2014/main" id="{91DDE703-F5D8-277B-4AEA-C0D7252EAD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198964"/>
            <a:ext cx="7188199" cy="445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2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3D4C66A-BACB-8F74-390C-CBFDEE3889CF}"/>
              </a:ext>
            </a:extLst>
          </p:cNvPr>
          <p:cNvSpPr>
            <a:spLocks noGrp="1"/>
          </p:cNvSpPr>
          <p:nvPr>
            <p:ph type="title"/>
          </p:nvPr>
        </p:nvSpPr>
        <p:spPr/>
        <p:txBody>
          <a:bodyPr/>
          <a:lstStyle/>
          <a:p>
            <a:pPr algn="ctr"/>
            <a:r>
              <a:rPr lang="cs-CZ" b="1" i="0" dirty="0">
                <a:solidFill>
                  <a:srgbClr val="FF0000"/>
                </a:solidFill>
                <a:effectLst/>
                <a:latin typeface="var(--ff-h, 'Fira Sans')"/>
              </a:rPr>
              <a:t>JAK FUNGUJÍ KOGENERAČNÍ JEDNOTKY?</a:t>
            </a:r>
            <a:endParaRPr lang="cs-CZ" b="1" dirty="0">
              <a:solidFill>
                <a:srgbClr val="FF0000"/>
              </a:solidFill>
            </a:endParaRPr>
          </a:p>
        </p:txBody>
      </p:sp>
      <p:sp>
        <p:nvSpPr>
          <p:cNvPr id="4" name="Zástupný obsah 3">
            <a:extLst>
              <a:ext uri="{FF2B5EF4-FFF2-40B4-BE49-F238E27FC236}">
                <a16:creationId xmlns:a16="http://schemas.microsoft.com/office/drawing/2014/main" id="{AFF6D486-C298-D2B4-843C-FF7C25DBBD57}"/>
              </a:ext>
            </a:extLst>
          </p:cNvPr>
          <p:cNvSpPr>
            <a:spLocks noGrp="1"/>
          </p:cNvSpPr>
          <p:nvPr>
            <p:ph idx="1"/>
          </p:nvPr>
        </p:nvSpPr>
        <p:spPr>
          <a:xfrm>
            <a:off x="838200" y="1582994"/>
            <a:ext cx="10515600" cy="4909881"/>
          </a:xfrm>
        </p:spPr>
        <p:txBody>
          <a:bodyPr>
            <a:noAutofit/>
          </a:bodyPr>
          <a:lstStyle/>
          <a:p>
            <a:pPr algn="l"/>
            <a:r>
              <a:rPr lang="cs-CZ" b="1" i="0" dirty="0">
                <a:solidFill>
                  <a:srgbClr val="263238"/>
                </a:solidFill>
                <a:effectLst/>
                <a:latin typeface="Inter"/>
              </a:rPr>
              <a:t>Kogenerační jednotky spalováním plynu (příp. biometanu či vodíku) vyrábějí současně elektřinu a teplo.</a:t>
            </a:r>
          </a:p>
          <a:p>
            <a:pPr algn="l"/>
            <a:r>
              <a:rPr lang="cs-CZ" b="1" i="0" dirty="0">
                <a:solidFill>
                  <a:srgbClr val="263238"/>
                </a:solidFill>
                <a:effectLst/>
                <a:latin typeface="Inter"/>
              </a:rPr>
              <a:t>Proces kogenerace dosahuje až 90% účinnosti a 30% úspory paliva oproti </a:t>
            </a:r>
            <a:r>
              <a:rPr lang="cs-CZ" b="1" i="0" dirty="0" err="1">
                <a:solidFill>
                  <a:srgbClr val="263238"/>
                </a:solidFill>
                <a:effectLst/>
                <a:latin typeface="Inter"/>
              </a:rPr>
              <a:t>monovýrobě</a:t>
            </a:r>
            <a:r>
              <a:rPr lang="cs-CZ" b="1" i="0" dirty="0">
                <a:solidFill>
                  <a:srgbClr val="263238"/>
                </a:solidFill>
                <a:effectLst/>
                <a:latin typeface="Inter"/>
              </a:rPr>
              <a:t>.</a:t>
            </a:r>
          </a:p>
          <a:p>
            <a:pPr algn="l"/>
            <a:r>
              <a:rPr lang="cs-CZ" b="1" i="0" dirty="0">
                <a:solidFill>
                  <a:srgbClr val="263238"/>
                </a:solidFill>
                <a:effectLst/>
                <a:latin typeface="Inter"/>
              </a:rPr>
              <a:t>Kogenerační jednotky jsou schopny plného výkonu už během</a:t>
            </a:r>
            <a:br>
              <a:rPr lang="cs-CZ" b="1" i="0" dirty="0">
                <a:solidFill>
                  <a:srgbClr val="263238"/>
                </a:solidFill>
                <a:effectLst/>
                <a:latin typeface="Inter"/>
              </a:rPr>
            </a:br>
            <a:r>
              <a:rPr lang="cs-CZ" b="1" i="0" dirty="0">
                <a:solidFill>
                  <a:srgbClr val="263238"/>
                </a:solidFill>
                <a:effectLst/>
                <a:latin typeface="Inter"/>
              </a:rPr>
              <a:t>2 minut.</a:t>
            </a:r>
          </a:p>
          <a:p>
            <a:pPr algn="l"/>
            <a:r>
              <a:rPr lang="cs-CZ" b="1" i="0" dirty="0">
                <a:solidFill>
                  <a:srgbClr val="263238"/>
                </a:solidFill>
                <a:effectLst/>
                <a:latin typeface="Inter"/>
              </a:rPr>
              <a:t>KGJ jsou rychlé na výstavbu. Zatímco jaderný reaktor se staví</a:t>
            </a:r>
            <a:br>
              <a:rPr lang="cs-CZ" b="1" i="0" dirty="0">
                <a:solidFill>
                  <a:srgbClr val="263238"/>
                </a:solidFill>
                <a:effectLst/>
                <a:latin typeface="Inter"/>
              </a:rPr>
            </a:br>
            <a:r>
              <a:rPr lang="cs-CZ" b="1" i="0" dirty="0">
                <a:solidFill>
                  <a:srgbClr val="263238"/>
                </a:solidFill>
                <a:effectLst/>
                <a:latin typeface="Inter"/>
              </a:rPr>
              <a:t>15-20 let a paroplynová elektrárna 5-8 let, u kogenerace je doba výstavby 1-2 roky.</a:t>
            </a:r>
          </a:p>
          <a:p>
            <a:pPr algn="l"/>
            <a:r>
              <a:rPr lang="cs-CZ" b="1" i="0" dirty="0">
                <a:solidFill>
                  <a:srgbClr val="263238"/>
                </a:solidFill>
                <a:effectLst/>
                <a:latin typeface="Inter"/>
              </a:rPr>
              <a:t>Jednotky jsou nezávislé na počasí a zajišťují stabilní dodávky i při výpadcích sítě.</a:t>
            </a:r>
          </a:p>
        </p:txBody>
      </p:sp>
    </p:spTree>
    <p:extLst>
      <p:ext uri="{BB962C8B-B14F-4D97-AF65-F5344CB8AC3E}">
        <p14:creationId xmlns:p14="http://schemas.microsoft.com/office/powerpoint/2010/main" val="379872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89DB8A4-21A3-AB37-14ED-612D06F36D49}"/>
              </a:ext>
            </a:extLst>
          </p:cNvPr>
          <p:cNvSpPr>
            <a:spLocks noGrp="1"/>
          </p:cNvSpPr>
          <p:nvPr>
            <p:ph type="title"/>
          </p:nvPr>
        </p:nvSpPr>
        <p:spPr>
          <a:xfrm>
            <a:off x="481013" y="3752849"/>
            <a:ext cx="3290887" cy="2452687"/>
          </a:xfrm>
        </p:spPr>
        <p:txBody>
          <a:bodyPr anchor="ctr">
            <a:normAutofit/>
          </a:bodyPr>
          <a:lstStyle/>
          <a:p>
            <a:pPr algn="ctr"/>
            <a:r>
              <a:rPr lang="cs-CZ" sz="3600" b="1" dirty="0">
                <a:solidFill>
                  <a:srgbClr val="FF0000"/>
                </a:solidFill>
              </a:rPr>
              <a:t>KOGENERACE V PRAXI</a:t>
            </a:r>
          </a:p>
        </p:txBody>
      </p:sp>
      <p:pic>
        <p:nvPicPr>
          <p:cNvPr id="6" name="Obrázek 5" descr="Obsah obrázku venku, obloha, mrak, strom&#10;&#10;Popis byl vytvořen automaticky">
            <a:extLst>
              <a:ext uri="{FF2B5EF4-FFF2-40B4-BE49-F238E27FC236}">
                <a16:creationId xmlns:a16="http://schemas.microsoft.com/office/drawing/2014/main" id="{AD33E69F-A900-B974-C24F-3546A5A122A8}"/>
              </a:ext>
            </a:extLst>
          </p:cNvPr>
          <p:cNvPicPr>
            <a:picLocks noChangeAspect="1"/>
          </p:cNvPicPr>
          <p:nvPr/>
        </p:nvPicPr>
        <p:blipFill>
          <a:blip r:embed="rId2"/>
          <a:srcRect t="35028" b="183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Zástupný obsah 3">
            <a:extLst>
              <a:ext uri="{FF2B5EF4-FFF2-40B4-BE49-F238E27FC236}">
                <a16:creationId xmlns:a16="http://schemas.microsoft.com/office/drawing/2014/main" id="{22C1CAB5-4C29-CA33-13D6-0A4922B4CD15}"/>
              </a:ext>
            </a:extLst>
          </p:cNvPr>
          <p:cNvSpPr>
            <a:spLocks noGrp="1"/>
          </p:cNvSpPr>
          <p:nvPr>
            <p:ph idx="1"/>
          </p:nvPr>
        </p:nvSpPr>
        <p:spPr>
          <a:xfrm>
            <a:off x="4223982" y="3752850"/>
            <a:ext cx="7485413" cy="2452687"/>
          </a:xfrm>
        </p:spPr>
        <p:txBody>
          <a:bodyPr anchor="ctr">
            <a:normAutofit/>
          </a:bodyPr>
          <a:lstStyle/>
          <a:p>
            <a:r>
              <a:rPr lang="cs-CZ" sz="1700" b="1" i="0">
                <a:effectLst/>
                <a:latin typeface="Inter"/>
              </a:rPr>
              <a:t>Unikátní energetický projekt založený na přímém napojení kogeneračních jednotek na vrt zemního plynu odstartoval</a:t>
            </a:r>
            <a:br>
              <a:rPr lang="cs-CZ" sz="1700" b="1" i="0">
                <a:effectLst/>
                <a:latin typeface="Inter"/>
              </a:rPr>
            </a:br>
            <a:r>
              <a:rPr lang="cs-CZ" sz="1700" b="1" i="0">
                <a:effectLst/>
                <a:latin typeface="Inter"/>
              </a:rPr>
              <a:t>v Borkovanech u Brna.</a:t>
            </a:r>
            <a:br>
              <a:rPr lang="cs-CZ" sz="1700" b="1" i="0">
                <a:effectLst/>
                <a:latin typeface="Inter"/>
              </a:rPr>
            </a:br>
            <a:r>
              <a:rPr lang="cs-CZ" sz="1700" b="1" i="0">
                <a:effectLst/>
                <a:latin typeface="Inter"/>
              </a:rPr>
              <a:t>Výhodou je úspora kapacit v distribuční soustavě plynu</a:t>
            </a:r>
            <a:br>
              <a:rPr lang="cs-CZ" sz="1700" b="1" i="0">
                <a:effectLst/>
                <a:latin typeface="Inter"/>
              </a:rPr>
            </a:br>
            <a:r>
              <a:rPr lang="cs-CZ" sz="1700" b="1" i="0">
                <a:effectLst/>
                <a:latin typeface="Inter"/>
              </a:rPr>
              <a:t>a přímé využití suroviny, která se těží na jižní Moravě.</a:t>
            </a:r>
          </a:p>
          <a:p>
            <a:r>
              <a:rPr lang="cs-CZ" sz="1700" b="1" i="0">
                <a:effectLst/>
                <a:latin typeface="Inter"/>
              </a:rPr>
              <a:t>Investice ve výši 60 milionů korun.</a:t>
            </a:r>
          </a:p>
          <a:p>
            <a:r>
              <a:rPr lang="cs-CZ" sz="1700" b="1" i="0">
                <a:effectLst/>
                <a:latin typeface="Inter"/>
              </a:rPr>
              <a:t>Instalaci tvoří šest jednotek s celkovým výkonem</a:t>
            </a:r>
            <a:br>
              <a:rPr lang="cs-CZ" sz="1700" b="1" i="0">
                <a:effectLst/>
                <a:latin typeface="Inter"/>
              </a:rPr>
            </a:br>
            <a:r>
              <a:rPr lang="cs-CZ" sz="1700" b="1" i="0">
                <a:effectLst/>
                <a:latin typeface="Inter"/>
              </a:rPr>
              <a:t>3 000 kW, které jsou umístěny v sousedství a přímo napojeny na těžební středisko.</a:t>
            </a:r>
            <a:endParaRPr lang="cs-CZ" sz="1700" b="1"/>
          </a:p>
        </p:txBody>
      </p:sp>
    </p:spTree>
    <p:extLst>
      <p:ext uri="{BB962C8B-B14F-4D97-AF65-F5344CB8AC3E}">
        <p14:creationId xmlns:p14="http://schemas.microsoft.com/office/powerpoint/2010/main" val="184607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B847E-1A6D-24F5-A38D-A4A96FDC347D}"/>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JADERNÁ ENERGIE</a:t>
            </a:r>
          </a:p>
        </p:txBody>
      </p:sp>
    </p:spTree>
    <p:extLst>
      <p:ext uri="{BB962C8B-B14F-4D97-AF65-F5344CB8AC3E}">
        <p14:creationId xmlns:p14="http://schemas.microsoft.com/office/powerpoint/2010/main" val="278128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7" name="Group 2056">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058"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1"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A28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A49BA3E9-253C-077D-0A33-472B91E6E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7307" y="1158630"/>
            <a:ext cx="6711072" cy="4529973"/>
          </a:xfrm>
          <a:prstGeom prst="rect">
            <a:avLst/>
          </a:pr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64" name="Freeform: Shape 206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5" name="Freeform: Shape 206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6" name="Freeform: Shape 206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7" name="Freeform: Shape 206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 name="Freeform: Shape 206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9" name="Freeform: Shape 206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0" name="Freeform: Shape 206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Nadpis 2">
            <a:extLst>
              <a:ext uri="{FF2B5EF4-FFF2-40B4-BE49-F238E27FC236}">
                <a16:creationId xmlns:a16="http://schemas.microsoft.com/office/drawing/2014/main" id="{23D8C40E-4A72-DF11-E36D-0EE39DF6B066}"/>
              </a:ext>
            </a:extLst>
          </p:cNvPr>
          <p:cNvSpPr>
            <a:spLocks noGrp="1"/>
          </p:cNvSpPr>
          <p:nvPr>
            <p:ph type="title"/>
          </p:nvPr>
        </p:nvSpPr>
        <p:spPr>
          <a:xfrm>
            <a:off x="786385" y="756745"/>
            <a:ext cx="3778989" cy="2207776"/>
          </a:xfrm>
        </p:spPr>
        <p:txBody>
          <a:bodyPr anchor="b">
            <a:normAutofit/>
          </a:bodyPr>
          <a:lstStyle/>
          <a:p>
            <a:pPr algn="ctr"/>
            <a:r>
              <a:rPr lang="cs-CZ" sz="4800" b="1" dirty="0"/>
              <a:t>JADERNÁ ELEKTRÁRNA DUKOVANY</a:t>
            </a:r>
          </a:p>
        </p:txBody>
      </p:sp>
      <p:sp>
        <p:nvSpPr>
          <p:cNvPr id="4" name="Zástupný obsah 3">
            <a:extLst>
              <a:ext uri="{FF2B5EF4-FFF2-40B4-BE49-F238E27FC236}">
                <a16:creationId xmlns:a16="http://schemas.microsoft.com/office/drawing/2014/main" id="{C933E7A0-CA62-4420-D806-FB88478BE436}"/>
              </a:ext>
            </a:extLst>
          </p:cNvPr>
          <p:cNvSpPr>
            <a:spLocks noGrp="1"/>
          </p:cNvSpPr>
          <p:nvPr>
            <p:ph idx="1"/>
          </p:nvPr>
        </p:nvSpPr>
        <p:spPr>
          <a:xfrm>
            <a:off x="786384" y="3182190"/>
            <a:ext cx="3778988" cy="2506414"/>
          </a:xfrm>
        </p:spPr>
        <p:txBody>
          <a:bodyPr anchor="t">
            <a:normAutofit/>
          </a:bodyPr>
          <a:lstStyle/>
          <a:p>
            <a:r>
              <a:rPr lang="cs-CZ" sz="2000" b="1" i="0" dirty="0">
                <a:solidFill>
                  <a:srgbClr val="1E293B"/>
                </a:solidFill>
                <a:effectLst/>
                <a:latin typeface="__Poppins_35b7d2"/>
              </a:rPr>
              <a:t>První jaderná elektrárna postavená na českém území stojí zhruba 30 km od Třebíče a produkuje dostatek elektřiny pro všechny české domácnosti. Jaderná elektrárna Dukovany (EDU) v roce 2015 oslavila</a:t>
            </a:r>
            <a:br>
              <a:rPr lang="cs-CZ" sz="2000" b="1" i="0" dirty="0">
                <a:solidFill>
                  <a:srgbClr val="1E293B"/>
                </a:solidFill>
                <a:effectLst/>
                <a:latin typeface="__Poppins_35b7d2"/>
              </a:rPr>
            </a:br>
            <a:r>
              <a:rPr lang="cs-CZ" sz="2000" b="1" i="0" dirty="0">
                <a:solidFill>
                  <a:srgbClr val="1E293B"/>
                </a:solidFill>
                <a:effectLst/>
                <a:latin typeface="__Poppins_35b7d2"/>
              </a:rPr>
              <a:t>30 let provozu.</a:t>
            </a:r>
            <a:endParaRPr lang="cs-CZ" sz="2000" dirty="0">
              <a:solidFill>
                <a:schemeClr val="tx2"/>
              </a:solidFill>
            </a:endParaRPr>
          </a:p>
        </p:txBody>
      </p:sp>
    </p:spTree>
    <p:extLst>
      <p:ext uri="{BB962C8B-B14F-4D97-AF65-F5344CB8AC3E}">
        <p14:creationId xmlns:p14="http://schemas.microsoft.com/office/powerpoint/2010/main" val="269290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1" name="Group 3080">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082"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85"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BF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3308A7B3-3C5E-2176-7A23-D5E60CFBF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85" r="8864" b="2"/>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3087" name="Group 3086">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088" name="Freeform: Shape 3087">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Freeform: Shape 3088">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Freeform: Shape 3089">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Freeform: Shape 3090">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Freeform: Shape 3091">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Shape 3092">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0C204895-0EBE-8A03-1913-FF892207A80F}"/>
              </a:ext>
            </a:extLst>
          </p:cNvPr>
          <p:cNvSpPr>
            <a:spLocks noGrp="1"/>
          </p:cNvSpPr>
          <p:nvPr>
            <p:ph type="title"/>
          </p:nvPr>
        </p:nvSpPr>
        <p:spPr>
          <a:xfrm>
            <a:off x="786385" y="841249"/>
            <a:ext cx="3761709" cy="2094999"/>
          </a:xfrm>
        </p:spPr>
        <p:txBody>
          <a:bodyPr anchor="b">
            <a:normAutofit/>
          </a:bodyPr>
          <a:lstStyle/>
          <a:p>
            <a:pPr algn="ctr"/>
            <a:r>
              <a:rPr lang="cs-CZ" sz="4800" b="1" dirty="0">
                <a:solidFill>
                  <a:schemeClr val="tx2"/>
                </a:solidFill>
              </a:rPr>
              <a:t>JADERNÁ ELEKTRÁRNA TEMELÍN</a:t>
            </a:r>
          </a:p>
        </p:txBody>
      </p:sp>
      <p:sp>
        <p:nvSpPr>
          <p:cNvPr id="3" name="Zástupný obsah 2">
            <a:extLst>
              <a:ext uri="{FF2B5EF4-FFF2-40B4-BE49-F238E27FC236}">
                <a16:creationId xmlns:a16="http://schemas.microsoft.com/office/drawing/2014/main" id="{C7EC879F-EACE-7A54-815E-B7AB0ED47BE6}"/>
              </a:ext>
            </a:extLst>
          </p:cNvPr>
          <p:cNvSpPr>
            <a:spLocks noGrp="1"/>
          </p:cNvSpPr>
          <p:nvPr>
            <p:ph idx="1"/>
          </p:nvPr>
        </p:nvSpPr>
        <p:spPr>
          <a:xfrm>
            <a:off x="810703" y="3101264"/>
            <a:ext cx="3761709" cy="2810113"/>
          </a:xfrm>
        </p:spPr>
        <p:txBody>
          <a:bodyPr anchor="t">
            <a:noAutofit/>
          </a:bodyPr>
          <a:lstStyle/>
          <a:p>
            <a:r>
              <a:rPr lang="cs-CZ" sz="2000" b="1" i="0" dirty="0">
                <a:solidFill>
                  <a:srgbClr val="1E293B"/>
                </a:solidFill>
                <a:effectLst/>
                <a:latin typeface="__Poppins_35b7d2"/>
              </a:rPr>
              <a:t>Jaderná elektrárna Temelín (ETE) je největší českou elektrárnou, která již od dob svého vzniku budí četné diskuse. V současnosti je elektrárna v polovině své plánované životnosti a s největší pravděpodobností bude v provozu déle než původně plánovaných 30 let. </a:t>
            </a:r>
            <a:endParaRPr lang="cs-CZ" sz="2000" dirty="0">
              <a:solidFill>
                <a:schemeClr val="tx2"/>
              </a:solidFill>
            </a:endParaRPr>
          </a:p>
        </p:txBody>
      </p:sp>
    </p:spTree>
    <p:extLst>
      <p:ext uri="{BB962C8B-B14F-4D97-AF65-F5344CB8AC3E}">
        <p14:creationId xmlns:p14="http://schemas.microsoft.com/office/powerpoint/2010/main" val="378254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949474-5649-9370-EFF3-D22095492F9F}"/>
              </a:ext>
            </a:extLst>
          </p:cNvPr>
          <p:cNvSpPr>
            <a:spLocks noGrp="1"/>
          </p:cNvSpPr>
          <p:nvPr>
            <p:ph type="title"/>
          </p:nvPr>
        </p:nvSpPr>
        <p:spPr>
          <a:xfrm>
            <a:off x="838200" y="365126"/>
            <a:ext cx="10515600" cy="883572"/>
          </a:xfrm>
        </p:spPr>
        <p:txBody>
          <a:bodyPr>
            <a:normAutofit fontScale="90000"/>
          </a:bodyPr>
          <a:lstStyle/>
          <a:p>
            <a:pPr algn="ctr"/>
            <a:r>
              <a:rPr lang="cs-CZ" sz="4800" b="1" dirty="0">
                <a:solidFill>
                  <a:srgbClr val="FF0000"/>
                </a:solidFill>
                <a:effectLst/>
                <a:latin typeface="__Poppins_35b7d2"/>
              </a:rPr>
              <a:t>VIZUALIZACE NOVÝCH BLOKŮ JE TEMELÍN</a:t>
            </a:r>
            <a:endParaRPr lang="cs-CZ" sz="4800" b="1" dirty="0">
              <a:solidFill>
                <a:srgbClr val="FF0000"/>
              </a:solidFill>
            </a:endParaRPr>
          </a:p>
        </p:txBody>
      </p:sp>
      <p:pic>
        <p:nvPicPr>
          <p:cNvPr id="4098" name="Picture 2" descr="Obsah obrázku Chladicí věž, Elektrárna, tráva, Jaderná elektrárna&#10;&#10;Popis byl vytvořen automaticky">
            <a:extLst>
              <a:ext uri="{FF2B5EF4-FFF2-40B4-BE49-F238E27FC236}">
                <a16:creationId xmlns:a16="http://schemas.microsoft.com/office/drawing/2014/main" id="{56CB2D47-30B1-6E8F-DEA1-B5319A61F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93"/>
          <a:stretch/>
        </p:blipFill>
        <p:spPr bwMode="auto">
          <a:xfrm>
            <a:off x="2514389" y="1561970"/>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10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51DAAC2-6551-97E1-D10B-3D81A42BCAE1}"/>
              </a:ext>
            </a:extLst>
          </p:cNvPr>
          <p:cNvSpPr>
            <a:spLocks noGrp="1"/>
          </p:cNvSpPr>
          <p:nvPr>
            <p:ph type="title"/>
          </p:nvPr>
        </p:nvSpPr>
        <p:spPr/>
        <p:txBody>
          <a:bodyPr/>
          <a:lstStyle/>
          <a:p>
            <a:pPr algn="ctr"/>
            <a:r>
              <a:rPr lang="cs-CZ" b="1" dirty="0">
                <a:solidFill>
                  <a:srgbClr val="FF0000"/>
                </a:solidFill>
              </a:rPr>
              <a:t>OTÁZKA DOSTAVBY</a:t>
            </a:r>
          </a:p>
        </p:txBody>
      </p:sp>
      <p:sp>
        <p:nvSpPr>
          <p:cNvPr id="5" name="Zástupný obsah 4">
            <a:extLst>
              <a:ext uri="{FF2B5EF4-FFF2-40B4-BE49-F238E27FC236}">
                <a16:creationId xmlns:a16="http://schemas.microsoft.com/office/drawing/2014/main" id="{53EDE2D1-CF40-B63C-9397-DB7E55F8F8DD}"/>
              </a:ext>
            </a:extLst>
          </p:cNvPr>
          <p:cNvSpPr>
            <a:spLocks noGrp="1"/>
          </p:cNvSpPr>
          <p:nvPr>
            <p:ph idx="1"/>
          </p:nvPr>
        </p:nvSpPr>
        <p:spPr/>
        <p:txBody>
          <a:bodyPr>
            <a:normAutofit/>
          </a:bodyPr>
          <a:lstStyle/>
          <a:p>
            <a:r>
              <a:rPr lang="cs-CZ" b="1" i="0" dirty="0">
                <a:solidFill>
                  <a:srgbClr val="1E293B"/>
                </a:solidFill>
                <a:effectLst/>
                <a:latin typeface="__Poppins_35b7d2"/>
              </a:rPr>
              <a:t>Vzhledem k původním plánům na výstavbu 4 bloků se již delší dobu hovoří o možnosti dostavby JE Temelín. V roce 2008 podala společnost ČEZ, provozovatel elektrárny, žádost o posouzení vlivu na životní prostředí (EIA) pro dostavbu elektrárny. V roce 2011 pak ČEZ předal výzvu k podání nabídek kvalifikovaným zájemcům o možnou dostavbu, ze které následně vzešly tři nabídky od společností AREVA, </a:t>
            </a:r>
            <a:r>
              <a:rPr lang="cs-CZ" b="1" i="0" dirty="0" err="1">
                <a:solidFill>
                  <a:srgbClr val="1E293B"/>
                </a:solidFill>
                <a:effectLst/>
                <a:latin typeface="__Poppins_35b7d2"/>
              </a:rPr>
              <a:t>Westinghouse</a:t>
            </a:r>
            <a:r>
              <a:rPr lang="cs-CZ" b="1" i="0" dirty="0">
                <a:solidFill>
                  <a:srgbClr val="1E293B"/>
                </a:solidFill>
                <a:effectLst/>
                <a:latin typeface="__Poppins_35b7d2"/>
              </a:rPr>
              <a:t> a konsorcia českých a ruských společností (Škoda JS, </a:t>
            </a:r>
            <a:r>
              <a:rPr lang="cs-CZ" b="1" i="0" dirty="0" err="1">
                <a:solidFill>
                  <a:srgbClr val="1E293B"/>
                </a:solidFill>
                <a:effectLst/>
                <a:latin typeface="__Poppins_35b7d2"/>
              </a:rPr>
              <a:t>Atomstrojexport</a:t>
            </a:r>
            <a:r>
              <a:rPr lang="cs-CZ" b="1" i="0" dirty="0">
                <a:solidFill>
                  <a:srgbClr val="1E293B"/>
                </a:solidFill>
                <a:effectLst/>
                <a:latin typeface="__Poppins_35b7d2"/>
              </a:rPr>
              <a:t> a </a:t>
            </a:r>
            <a:r>
              <a:rPr lang="cs-CZ" b="1" i="0" dirty="0" err="1">
                <a:solidFill>
                  <a:srgbClr val="1E293B"/>
                </a:solidFill>
                <a:effectLst/>
                <a:latin typeface="__Poppins_35b7d2"/>
              </a:rPr>
              <a:t>Gidropress</a:t>
            </a:r>
            <a:r>
              <a:rPr lang="cs-CZ" b="1" i="0" dirty="0">
                <a:solidFill>
                  <a:srgbClr val="1E293B"/>
                </a:solidFill>
                <a:effectLst/>
                <a:latin typeface="__Poppins_35b7d2"/>
              </a:rPr>
              <a:t>). Z tendru byla následně pro nesplnění požadavků vyloučena společnost AREVA a v roce 2014 byl tendr ukončen z důvodu zamítnutí české vlády garantovat finanční podporu pro nové jaderné bloky.</a:t>
            </a:r>
          </a:p>
        </p:txBody>
      </p:sp>
    </p:spTree>
    <p:extLst>
      <p:ext uri="{BB962C8B-B14F-4D97-AF65-F5344CB8AC3E}">
        <p14:creationId xmlns:p14="http://schemas.microsoft.com/office/powerpoint/2010/main" val="196538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0AA821-E50E-A710-8FF3-7CFB1792C941}"/>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BIOMASA</a:t>
            </a:r>
          </a:p>
        </p:txBody>
      </p:sp>
    </p:spTree>
    <p:extLst>
      <p:ext uri="{BB962C8B-B14F-4D97-AF65-F5344CB8AC3E}">
        <p14:creationId xmlns:p14="http://schemas.microsoft.com/office/powerpoint/2010/main" val="701931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29DF9DB-D486-7145-7914-7C0A53A9A553}"/>
              </a:ext>
            </a:extLst>
          </p:cNvPr>
          <p:cNvSpPr>
            <a:spLocks noGrp="1"/>
          </p:cNvSpPr>
          <p:nvPr>
            <p:ph type="title"/>
          </p:nvPr>
        </p:nvSpPr>
        <p:spPr/>
        <p:txBody>
          <a:bodyPr/>
          <a:lstStyle/>
          <a:p>
            <a:pPr algn="ctr"/>
            <a:r>
              <a:rPr lang="cs-CZ" b="1" dirty="0">
                <a:solidFill>
                  <a:srgbClr val="FF0000"/>
                </a:solidFill>
              </a:rPr>
              <a:t>ELEKTRÁRNY NA BIOMASU V ČR</a:t>
            </a:r>
          </a:p>
        </p:txBody>
      </p:sp>
      <p:sp>
        <p:nvSpPr>
          <p:cNvPr id="4" name="Zástupný obsah 3">
            <a:extLst>
              <a:ext uri="{FF2B5EF4-FFF2-40B4-BE49-F238E27FC236}">
                <a16:creationId xmlns:a16="http://schemas.microsoft.com/office/drawing/2014/main" id="{6D028610-E422-A72F-52E4-4F8C100F4364}"/>
              </a:ext>
            </a:extLst>
          </p:cNvPr>
          <p:cNvSpPr>
            <a:spLocks noGrp="1"/>
          </p:cNvSpPr>
          <p:nvPr>
            <p:ph idx="1"/>
          </p:nvPr>
        </p:nvSpPr>
        <p:spPr>
          <a:xfrm>
            <a:off x="838200" y="2394487"/>
            <a:ext cx="10515600" cy="3782475"/>
          </a:xfrm>
        </p:spPr>
        <p:txBody>
          <a:bodyPr/>
          <a:lstStyle/>
          <a:p>
            <a:r>
              <a:rPr lang="cs-CZ" b="1" i="0" u="none" strike="noStrike" dirty="0">
                <a:solidFill>
                  <a:srgbClr val="00B0F0"/>
                </a:solidFill>
                <a:effectLst/>
                <a:latin typeface="-apple-system"/>
                <a:hlinkClick r:id="rId2">
                  <a:extLst>
                    <a:ext uri="{A12FA001-AC4F-418D-AE19-62706E023703}">
                      <ahyp:hlinkClr xmlns:ahyp="http://schemas.microsoft.com/office/drawing/2018/hyperlinkcolor" val="tx"/>
                    </a:ext>
                  </a:extLst>
                </a:hlinkClick>
              </a:rPr>
              <a:t>Elektrárny na biomasu jsou využívány jako zdroj energie v České republice.</a:t>
            </a:r>
          </a:p>
          <a:p>
            <a:r>
              <a:rPr lang="cs-CZ" b="1" i="0" u="none" strike="noStrike" dirty="0">
                <a:solidFill>
                  <a:srgbClr val="00B0F0"/>
                </a:solidFill>
                <a:effectLst/>
                <a:latin typeface="-apple-system"/>
                <a:hlinkClick r:id="rId2">
                  <a:extLst>
                    <a:ext uri="{A12FA001-AC4F-418D-AE19-62706E023703}">
                      <ahyp:hlinkClr xmlns:ahyp="http://schemas.microsoft.com/office/drawing/2018/hyperlinkcolor" val="tx"/>
                    </a:ext>
                  </a:extLst>
                </a:hlinkClick>
              </a:rPr>
              <a:t>Tvoří 3% z obnovitelných zdrojů elektřiny a mají instalovaný výkon přes 1600 megawattů</a:t>
            </a:r>
            <a:r>
              <a:rPr lang="cs-CZ" b="1" i="0" u="none" strike="noStrike" dirty="0">
                <a:solidFill>
                  <a:srgbClr val="00B0F0"/>
                </a:solidFill>
                <a:effectLst/>
                <a:latin typeface="-apple-system"/>
              </a:rPr>
              <a:t>.</a:t>
            </a:r>
          </a:p>
          <a:p>
            <a:r>
              <a:rPr lang="cs-CZ" b="1" i="0" u="none" strike="noStrike" dirty="0">
                <a:solidFill>
                  <a:srgbClr val="00B0F0"/>
                </a:solidFill>
                <a:effectLst/>
                <a:latin typeface="-apple-system"/>
                <a:hlinkClick r:id="rId3">
                  <a:extLst>
                    <a:ext uri="{A12FA001-AC4F-418D-AE19-62706E023703}">
                      <ahyp:hlinkClr xmlns:ahyp="http://schemas.microsoft.com/office/drawing/2018/hyperlinkcolor" val="tx"/>
                    </a:ext>
                  </a:extLst>
                </a:hlinkClick>
              </a:rPr>
              <a:t>Mezi výhody patří spolehlivost a nízké množství odpadu, ale nevýhody zahrnují vysokou cenu provozu, emise skleníkových plynů a negativní dopad na životní prostředí</a:t>
            </a:r>
            <a:r>
              <a:rPr lang="cs-CZ" b="1" i="0" u="none" strike="noStrike" dirty="0">
                <a:solidFill>
                  <a:srgbClr val="00B0F0"/>
                </a:solidFill>
                <a:effectLst/>
                <a:latin typeface="-apple-system"/>
              </a:rPr>
              <a:t>.</a:t>
            </a:r>
            <a:endParaRPr lang="cs-CZ" b="1" dirty="0">
              <a:solidFill>
                <a:srgbClr val="00B0F0"/>
              </a:solidFill>
            </a:endParaRPr>
          </a:p>
        </p:txBody>
      </p:sp>
    </p:spTree>
    <p:extLst>
      <p:ext uri="{BB962C8B-B14F-4D97-AF65-F5344CB8AC3E}">
        <p14:creationId xmlns:p14="http://schemas.microsoft.com/office/powerpoint/2010/main" val="4276144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C3C71-1BE5-16BC-BED6-CE6A323C5163}"/>
              </a:ext>
            </a:extLst>
          </p:cNvPr>
          <p:cNvSpPr>
            <a:spLocks noGrp="1"/>
          </p:cNvSpPr>
          <p:nvPr>
            <p:ph type="title"/>
          </p:nvPr>
        </p:nvSpPr>
        <p:spPr/>
        <p:txBody>
          <a:bodyPr>
            <a:normAutofit/>
          </a:bodyPr>
          <a:lstStyle/>
          <a:p>
            <a:pPr algn="ctr"/>
            <a:r>
              <a:rPr lang="pl-PL" b="1" i="0" dirty="0">
                <a:solidFill>
                  <a:srgbClr val="FF0000"/>
                </a:solidFill>
                <a:effectLst/>
                <a:latin typeface="Raleway" pitchFamily="2" charset="-18"/>
              </a:rPr>
              <a:t>JAK FUNGUJÍ ELEKTRÁRNY NA BIOMASU?</a:t>
            </a:r>
            <a:endParaRPr lang="cs-CZ" dirty="0">
              <a:solidFill>
                <a:srgbClr val="FF0000"/>
              </a:solidFill>
            </a:endParaRPr>
          </a:p>
        </p:txBody>
      </p:sp>
      <p:sp>
        <p:nvSpPr>
          <p:cNvPr id="3" name="Zástupný obsah 2">
            <a:extLst>
              <a:ext uri="{FF2B5EF4-FFF2-40B4-BE49-F238E27FC236}">
                <a16:creationId xmlns:a16="http://schemas.microsoft.com/office/drawing/2014/main" id="{BDBDF56D-EA10-7CB2-61EA-4EF2DBEAE17C}"/>
              </a:ext>
            </a:extLst>
          </p:cNvPr>
          <p:cNvSpPr>
            <a:spLocks noGrp="1"/>
          </p:cNvSpPr>
          <p:nvPr>
            <p:ph idx="1"/>
          </p:nvPr>
        </p:nvSpPr>
        <p:spPr>
          <a:xfrm>
            <a:off x="838200" y="1825625"/>
            <a:ext cx="10515600" cy="4667250"/>
          </a:xfrm>
        </p:spPr>
        <p:txBody>
          <a:bodyPr>
            <a:normAutofit fontScale="70000" lnSpcReduction="20000"/>
          </a:bodyPr>
          <a:lstStyle/>
          <a:p>
            <a:pPr algn="l"/>
            <a:r>
              <a:rPr lang="cs-CZ" b="1" i="0" dirty="0">
                <a:solidFill>
                  <a:srgbClr val="000000"/>
                </a:solidFill>
                <a:effectLst/>
                <a:latin typeface="Raleway" pitchFamily="2" charset="-18"/>
              </a:rPr>
              <a:t>Biomasa je organická hmota pocházející z rostlin a živočichů. Jako zdroj energie</a:t>
            </a:r>
            <a:br>
              <a:rPr lang="cs-CZ" b="1" i="0" dirty="0">
                <a:solidFill>
                  <a:srgbClr val="000000"/>
                </a:solidFill>
                <a:effectLst/>
                <a:latin typeface="Raleway" pitchFamily="2" charset="-18"/>
              </a:rPr>
            </a:br>
            <a:r>
              <a:rPr lang="cs-CZ" b="1" i="0" dirty="0">
                <a:solidFill>
                  <a:srgbClr val="000000"/>
                </a:solidFill>
                <a:effectLst/>
                <a:latin typeface="Raleway" pitchFamily="2" charset="-18"/>
              </a:rPr>
              <a:t>z biomasy lze využít organický odpad, jako je dřevo, rostlinný odpad, živočišný odpad, potravinový odpad, odpad ze zahrad a dřevní odpad. V tomto článku přesně popíšu, jak fungují elektrárny na biomasu a jaké má jejich fungování výhody</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nevýhody.</a:t>
            </a:r>
          </a:p>
          <a:p>
            <a:pPr algn="l" fontAlgn="base">
              <a:buFont typeface="Arial" panose="020B0604020202020204" pitchFamily="34" charset="0"/>
              <a:buChar char="•"/>
            </a:pPr>
            <a:r>
              <a:rPr lang="cs-CZ" b="1" i="0" dirty="0">
                <a:solidFill>
                  <a:srgbClr val="000000"/>
                </a:solidFill>
                <a:effectLst/>
                <a:latin typeface="Raleway" pitchFamily="2" charset="-18"/>
              </a:rPr>
              <a:t>Energie uložená v biomase se uvolňuje třemi různými způsoby.</a:t>
            </a:r>
          </a:p>
          <a:p>
            <a:pPr algn="l" fontAlgn="base">
              <a:buFont typeface="Arial" panose="020B0604020202020204" pitchFamily="34" charset="0"/>
              <a:buChar char="•"/>
            </a:pPr>
            <a:r>
              <a:rPr lang="cs-CZ" b="1" i="0" dirty="0">
                <a:solidFill>
                  <a:srgbClr val="000000"/>
                </a:solidFill>
                <a:effectLst/>
                <a:latin typeface="Raleway" pitchFamily="2" charset="-18"/>
              </a:rPr>
              <a:t>Biomasu lze jako zdroj energie využít dvěma způsoby: za účelem výroby tepla a za účelem získání energie.</a:t>
            </a:r>
          </a:p>
          <a:p>
            <a:pPr algn="l" fontAlgn="base">
              <a:buFont typeface="Arial" panose="020B0604020202020204" pitchFamily="34" charset="0"/>
              <a:buChar char="•"/>
            </a:pPr>
            <a:r>
              <a:rPr lang="cs-CZ" b="1" i="0" dirty="0">
                <a:solidFill>
                  <a:srgbClr val="000000"/>
                </a:solidFill>
                <a:effectLst/>
                <a:latin typeface="Raleway" pitchFamily="2" charset="-18"/>
              </a:rPr>
              <a:t>Mezi výhody elektrárny na biomasu patří například spolehlivost a nízké množství odpadu.</a:t>
            </a:r>
          </a:p>
          <a:p>
            <a:pPr algn="l" fontAlgn="base">
              <a:buFont typeface="Arial" panose="020B0604020202020204" pitchFamily="34" charset="0"/>
              <a:buChar char="•"/>
            </a:pPr>
            <a:r>
              <a:rPr lang="cs-CZ" b="1" i="0" dirty="0">
                <a:solidFill>
                  <a:srgbClr val="000000"/>
                </a:solidFill>
                <a:effectLst/>
                <a:latin typeface="Raleway" pitchFamily="2" charset="-18"/>
              </a:rPr>
              <a:t>Mezi nevýhody pak patří vysoká cena provozu, vznik emisí skleníkových plynů</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negativní dopad na životní prostředí.</a:t>
            </a:r>
          </a:p>
          <a:p>
            <a:pPr marL="0" indent="0" algn="l" fontAlgn="base">
              <a:buNone/>
            </a:pPr>
            <a:endParaRPr lang="cs-CZ" b="1" i="0" dirty="0">
              <a:solidFill>
                <a:srgbClr val="000000"/>
              </a:solidFill>
              <a:effectLst/>
              <a:latin typeface="Raleway" pitchFamily="2" charset="-18"/>
            </a:endParaRPr>
          </a:p>
          <a:p>
            <a:pPr algn="l"/>
            <a:r>
              <a:rPr lang="cs-CZ" b="1" i="0" dirty="0">
                <a:solidFill>
                  <a:srgbClr val="00B0F0"/>
                </a:solidFill>
                <a:effectLst/>
                <a:latin typeface="Raleway" pitchFamily="2" charset="-18"/>
              </a:rPr>
              <a:t>Jak fungují elektrárny na biomasu?</a:t>
            </a:r>
          </a:p>
          <a:p>
            <a:pPr algn="l"/>
            <a:r>
              <a:rPr lang="cs-CZ" b="1" i="0" dirty="0">
                <a:solidFill>
                  <a:srgbClr val="000000"/>
                </a:solidFill>
                <a:effectLst/>
                <a:latin typeface="Raleway" pitchFamily="2" charset="-18"/>
              </a:rPr>
              <a:t>Existují tři způsoby, jak uvolnit energii uloženou v biomase pro výrobu bioenergie: spalování, bakteriální rozklad a přeměna na plynné/kapalné palivo.</a:t>
            </a:r>
          </a:p>
        </p:txBody>
      </p:sp>
    </p:spTree>
    <p:extLst>
      <p:ext uri="{BB962C8B-B14F-4D97-AF65-F5344CB8AC3E}">
        <p14:creationId xmlns:p14="http://schemas.microsoft.com/office/powerpoint/2010/main" val="218004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CADAAEF4-4DA8-1644-1D42-8DB82A303873}"/>
              </a:ext>
            </a:extLst>
          </p:cNvPr>
          <p:cNvSpPr>
            <a:spLocks noGrp="1"/>
          </p:cNvSpPr>
          <p:nvPr>
            <p:ph type="title"/>
          </p:nvPr>
        </p:nvSpPr>
        <p:spPr>
          <a:xfrm>
            <a:off x="699714" y="5490971"/>
            <a:ext cx="6962072" cy="1159200"/>
          </a:xfrm>
        </p:spPr>
        <p:txBody>
          <a:bodyPr vert="horz" lIns="91440" tIns="45720" rIns="91440" bIns="45720" rtlCol="0" anchor="ctr">
            <a:normAutofit fontScale="90000"/>
          </a:bodyPr>
          <a:lstStyle/>
          <a:p>
            <a:pPr algn="ctr"/>
            <a:r>
              <a:rPr lang="cs-CZ" sz="4000" b="1" kern="1200" dirty="0">
                <a:solidFill>
                  <a:srgbClr val="FF0000"/>
                </a:solidFill>
                <a:latin typeface="+mj-lt"/>
                <a:ea typeface="+mj-ea"/>
                <a:cs typeface="+mj-cs"/>
              </a:rPr>
              <a:t>VÝROBA ELEKTRICKÉ ENERGIE</a:t>
            </a:r>
            <a:br>
              <a:rPr lang="cs-CZ" sz="4000" b="1" kern="1200" dirty="0">
                <a:solidFill>
                  <a:srgbClr val="FF0000"/>
                </a:solidFill>
                <a:latin typeface="+mj-lt"/>
                <a:ea typeface="+mj-ea"/>
                <a:cs typeface="+mj-cs"/>
              </a:rPr>
            </a:br>
            <a:r>
              <a:rPr lang="cs-CZ" sz="4000" b="1" kern="1200" dirty="0">
                <a:solidFill>
                  <a:srgbClr val="FF0000"/>
                </a:solidFill>
                <a:latin typeface="+mj-lt"/>
                <a:ea typeface="+mj-ea"/>
                <a:cs typeface="+mj-cs"/>
              </a:rPr>
              <a:t>V ČESKÉ REPUBLICE (2023)</a:t>
            </a:r>
            <a:endParaRPr lang="en-US" sz="4000" b="1" kern="1200" dirty="0">
              <a:solidFill>
                <a:srgbClr val="FF0000"/>
              </a:solidFill>
              <a:latin typeface="+mj-lt"/>
              <a:ea typeface="+mj-ea"/>
              <a:cs typeface="+mj-cs"/>
            </a:endParaRPr>
          </a:p>
        </p:txBody>
      </p:sp>
      <p:pic>
        <p:nvPicPr>
          <p:cNvPr id="6" name="Obrázek 5">
            <a:extLst>
              <a:ext uri="{FF2B5EF4-FFF2-40B4-BE49-F238E27FC236}">
                <a16:creationId xmlns:a16="http://schemas.microsoft.com/office/drawing/2014/main" id="{7E99C139-675B-928A-A546-0BB2064682A2}"/>
              </a:ext>
            </a:extLst>
          </p:cNvPr>
          <p:cNvPicPr>
            <a:picLocks noChangeAspect="1"/>
          </p:cNvPicPr>
          <p:nvPr/>
        </p:nvPicPr>
        <p:blipFill>
          <a:blip r:embed="rId2"/>
          <a:stretch>
            <a:fillRect/>
          </a:stretch>
        </p:blipFill>
        <p:spPr>
          <a:xfrm>
            <a:off x="2483107" y="390832"/>
            <a:ext cx="7318404" cy="4519114"/>
          </a:xfrm>
          <a:prstGeom prst="rect">
            <a:avLst/>
          </a:prstGeom>
        </p:spPr>
      </p:pic>
    </p:spTree>
    <p:extLst>
      <p:ext uri="{BB962C8B-B14F-4D97-AF65-F5344CB8AC3E}">
        <p14:creationId xmlns:p14="http://schemas.microsoft.com/office/powerpoint/2010/main" val="3803071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E8E1A9-704B-B140-F6BF-48217B421177}"/>
              </a:ext>
            </a:extLst>
          </p:cNvPr>
          <p:cNvSpPr>
            <a:spLocks noGrp="1"/>
          </p:cNvSpPr>
          <p:nvPr>
            <p:ph type="title"/>
          </p:nvPr>
        </p:nvSpPr>
        <p:spPr/>
        <p:txBody>
          <a:bodyPr/>
          <a:lstStyle/>
          <a:p>
            <a:pPr algn="ctr"/>
            <a:r>
              <a:rPr lang="cs-CZ" b="1" dirty="0">
                <a:solidFill>
                  <a:srgbClr val="FF0000"/>
                </a:solidFill>
              </a:rPr>
              <a:t>VYUŽITÍ BIOMASY</a:t>
            </a:r>
          </a:p>
        </p:txBody>
      </p:sp>
      <p:sp>
        <p:nvSpPr>
          <p:cNvPr id="3" name="Zástupný obsah 2">
            <a:extLst>
              <a:ext uri="{FF2B5EF4-FFF2-40B4-BE49-F238E27FC236}">
                <a16:creationId xmlns:a16="http://schemas.microsoft.com/office/drawing/2014/main" id="{8669C692-E01D-DCDB-5F15-C853E0597127}"/>
              </a:ext>
            </a:extLst>
          </p:cNvPr>
          <p:cNvSpPr>
            <a:spLocks noGrp="1"/>
          </p:cNvSpPr>
          <p:nvPr>
            <p:ph idx="1"/>
          </p:nvPr>
        </p:nvSpPr>
        <p:spPr/>
        <p:txBody>
          <a:bodyPr>
            <a:normAutofit lnSpcReduction="10000"/>
          </a:bodyPr>
          <a:lstStyle/>
          <a:p>
            <a:pPr algn="l"/>
            <a:r>
              <a:rPr lang="cs-CZ" b="1" i="0" dirty="0">
                <a:solidFill>
                  <a:srgbClr val="00B0F0"/>
                </a:solidFill>
                <a:effectLst/>
                <a:latin typeface="Raleway" pitchFamily="2" charset="-18"/>
              </a:rPr>
              <a:t>Biomasu lze jako zdroj energie využít dvěma způsoby: </a:t>
            </a:r>
          </a:p>
          <a:p>
            <a:pPr algn="l" fontAlgn="base">
              <a:buFont typeface="Arial" panose="020B0604020202020204" pitchFamily="34" charset="0"/>
              <a:buChar char="•"/>
            </a:pPr>
            <a:r>
              <a:rPr lang="cs-CZ" b="1" i="0" dirty="0">
                <a:solidFill>
                  <a:srgbClr val="000000"/>
                </a:solidFill>
                <a:effectLst/>
                <a:latin typeface="Raleway" pitchFamily="2" charset="-18"/>
              </a:rPr>
              <a:t>Přímé spalování organických materiálů za účelem výroby tepla</a:t>
            </a:r>
          </a:p>
          <a:p>
            <a:pPr algn="l" fontAlgn="base">
              <a:buFont typeface="Arial" panose="020B0604020202020204" pitchFamily="34" charset="0"/>
              <a:buChar char="•"/>
            </a:pPr>
            <a:r>
              <a:rPr lang="cs-CZ" b="1" i="0" dirty="0">
                <a:solidFill>
                  <a:srgbClr val="000000"/>
                </a:solidFill>
                <a:effectLst/>
                <a:latin typeface="Raleway" pitchFamily="2" charset="-18"/>
              </a:rPr>
              <a:t>Přeměna biomasy na kapalné biopalivo, které lze následně spalovat za účelem získání energie. </a:t>
            </a:r>
          </a:p>
          <a:p>
            <a:pPr algn="l"/>
            <a:r>
              <a:rPr lang="cs-CZ" b="1" i="0" dirty="0">
                <a:solidFill>
                  <a:srgbClr val="000000"/>
                </a:solidFill>
                <a:effectLst/>
                <a:latin typeface="Raleway" pitchFamily="2" charset="-18"/>
              </a:rPr>
              <a:t>Kapalná biopaliva, jako je bionafta a bioplyn, se obvykle používají jako zdroj paliva, který se využívá pro potřeby dopravy. Při přímém spalování biomasy se z ní vytváří pára, která roztáčí turbínu a vytváří elektřinu. V tomto článku se zaměříme především na energii z biomasy, která vytváří elektřinu, nikoli na biopaliva.</a:t>
            </a:r>
          </a:p>
          <a:p>
            <a:endParaRPr lang="cs-CZ" dirty="0"/>
          </a:p>
        </p:txBody>
      </p:sp>
    </p:spTree>
    <p:extLst>
      <p:ext uri="{BB962C8B-B14F-4D97-AF65-F5344CB8AC3E}">
        <p14:creationId xmlns:p14="http://schemas.microsoft.com/office/powerpoint/2010/main" val="100140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D0242A-F943-D5F9-C8F9-36D72374CC10}"/>
              </a:ext>
            </a:extLst>
          </p:cNvPr>
          <p:cNvSpPr>
            <a:spLocks noGrp="1"/>
          </p:cNvSpPr>
          <p:nvPr>
            <p:ph type="title"/>
          </p:nvPr>
        </p:nvSpPr>
        <p:spPr/>
        <p:txBody>
          <a:bodyPr/>
          <a:lstStyle/>
          <a:p>
            <a:pPr algn="ctr"/>
            <a:r>
              <a:rPr lang="cs-CZ" b="1" dirty="0">
                <a:solidFill>
                  <a:srgbClr val="FF0000"/>
                </a:solidFill>
              </a:rPr>
              <a:t>ZPŮSOBY UVOLŇOVÁNÍ ENERGIE</a:t>
            </a:r>
            <a:br>
              <a:rPr lang="cs-CZ" b="1" dirty="0">
                <a:solidFill>
                  <a:srgbClr val="FF0000"/>
                </a:solidFill>
              </a:rPr>
            </a:br>
            <a:r>
              <a:rPr lang="cs-CZ" b="1" dirty="0">
                <a:solidFill>
                  <a:srgbClr val="FF0000"/>
                </a:solidFill>
              </a:rPr>
              <a:t>Z BIOMASY</a:t>
            </a:r>
          </a:p>
        </p:txBody>
      </p:sp>
      <p:sp>
        <p:nvSpPr>
          <p:cNvPr id="3" name="Zástupný obsah 2">
            <a:extLst>
              <a:ext uri="{FF2B5EF4-FFF2-40B4-BE49-F238E27FC236}">
                <a16:creationId xmlns:a16="http://schemas.microsoft.com/office/drawing/2014/main" id="{6741AD28-2828-BA76-9FF7-55263B27BDEF}"/>
              </a:ext>
            </a:extLst>
          </p:cNvPr>
          <p:cNvSpPr>
            <a:spLocks noGrp="1"/>
          </p:cNvSpPr>
          <p:nvPr>
            <p:ph idx="1"/>
          </p:nvPr>
        </p:nvSpPr>
        <p:spPr/>
        <p:txBody>
          <a:bodyPr>
            <a:normAutofit fontScale="62500" lnSpcReduction="20000"/>
          </a:bodyPr>
          <a:lstStyle/>
          <a:p>
            <a:pPr algn="l"/>
            <a:r>
              <a:rPr lang="cs-CZ" b="1" i="0" dirty="0">
                <a:solidFill>
                  <a:srgbClr val="00B0F0"/>
                </a:solidFill>
                <a:effectLst/>
                <a:latin typeface="Raleway" pitchFamily="2" charset="-18"/>
              </a:rPr>
              <a:t>Spalování:</a:t>
            </a:r>
          </a:p>
          <a:p>
            <a:pPr algn="l"/>
            <a:r>
              <a:rPr lang="cs-CZ" b="1" i="0" dirty="0">
                <a:solidFill>
                  <a:srgbClr val="000000"/>
                </a:solidFill>
                <a:effectLst/>
                <a:latin typeface="Raleway" pitchFamily="2" charset="-18"/>
              </a:rPr>
              <a:t>Většina elektřiny vyrobené z biomasy se vyrábí přímým spalováním. Biomasa se spaluje</a:t>
            </a:r>
            <a:br>
              <a:rPr lang="cs-CZ" b="1" i="0" dirty="0">
                <a:solidFill>
                  <a:srgbClr val="000000"/>
                </a:solidFill>
                <a:effectLst/>
                <a:latin typeface="Raleway" pitchFamily="2" charset="-18"/>
              </a:rPr>
            </a:br>
            <a:r>
              <a:rPr lang="cs-CZ" b="1" i="0" dirty="0">
                <a:solidFill>
                  <a:srgbClr val="000000"/>
                </a:solidFill>
                <a:effectLst/>
                <a:latin typeface="Raleway" pitchFamily="2" charset="-18"/>
              </a:rPr>
              <a:t>v kotli za účelem výroby vysokotlaké páry. Tato pára proudí přes řadu lopatek turbíny</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způsobuje jejich otáčení. Otáčení turbíny pohání generátor a vyrábí elektřinu. Biomasa může také sloužit jako náhrada části uhlí ve stávajícím topeništi elektrárny v procesu zvaném </a:t>
            </a:r>
            <a:r>
              <a:rPr lang="cs-CZ" b="1" i="0" dirty="0" err="1">
                <a:solidFill>
                  <a:srgbClr val="000000"/>
                </a:solidFill>
                <a:effectLst/>
                <a:latin typeface="Raleway" pitchFamily="2" charset="-18"/>
              </a:rPr>
              <a:t>spoluspalování</a:t>
            </a:r>
            <a:r>
              <a:rPr lang="cs-CZ" b="1" i="0" dirty="0">
                <a:solidFill>
                  <a:srgbClr val="000000"/>
                </a:solidFill>
                <a:effectLst/>
                <a:latin typeface="Raleway" pitchFamily="2" charset="-18"/>
              </a:rPr>
              <a:t> (spalování dvou různých druhů materiálů současně).</a:t>
            </a:r>
          </a:p>
          <a:p>
            <a:pPr algn="l"/>
            <a:r>
              <a:rPr lang="cs-CZ" b="1" i="0" dirty="0">
                <a:solidFill>
                  <a:srgbClr val="00B0F0"/>
                </a:solidFill>
                <a:effectLst/>
                <a:latin typeface="Raleway" pitchFamily="2" charset="-18"/>
              </a:rPr>
              <a:t>Bakteriální rozklad:</a:t>
            </a:r>
          </a:p>
          <a:p>
            <a:pPr algn="l"/>
            <a:r>
              <a:rPr lang="cs-CZ" b="1" i="0" dirty="0">
                <a:solidFill>
                  <a:srgbClr val="000000"/>
                </a:solidFill>
                <a:effectLst/>
                <a:latin typeface="Raleway" pitchFamily="2" charset="-18"/>
              </a:rPr>
              <a:t>Organický odpadní materiál, jako je zvířecí trus nebo lidské splašky, se shromažďuje</a:t>
            </a:r>
            <a:br>
              <a:rPr lang="cs-CZ" b="1" i="0" dirty="0">
                <a:solidFill>
                  <a:srgbClr val="000000"/>
                </a:solidFill>
                <a:effectLst/>
                <a:latin typeface="Raleway" pitchFamily="2" charset="-18"/>
              </a:rPr>
            </a:br>
            <a:r>
              <a:rPr lang="cs-CZ" b="1" i="0" dirty="0">
                <a:solidFill>
                  <a:srgbClr val="000000"/>
                </a:solidFill>
                <a:effectLst/>
                <a:latin typeface="Raleway" pitchFamily="2" charset="-18"/>
              </a:rPr>
              <a:t>v nádržích bez přístupu kyslíku zvaných fermentory. Zde je materiál rozkládán anaerobními bakteriemi, které produkují metan a další vedlejší produkty za vzniku obnovitelného zemního plynu, který lze následně čistit a využívat k výrobě elektřiny.</a:t>
            </a:r>
          </a:p>
          <a:p>
            <a:pPr algn="l"/>
            <a:r>
              <a:rPr lang="cs-CZ" b="1" i="0" dirty="0">
                <a:solidFill>
                  <a:srgbClr val="00B0F0"/>
                </a:solidFill>
                <a:effectLst/>
                <a:latin typeface="Raleway" pitchFamily="2" charset="-18"/>
              </a:rPr>
              <a:t>Přeměna na plynné nebo kapalné palivo:</a:t>
            </a:r>
          </a:p>
          <a:p>
            <a:pPr algn="l"/>
            <a:r>
              <a:rPr lang="cs-CZ" b="1" i="0" dirty="0">
                <a:solidFill>
                  <a:srgbClr val="000000"/>
                </a:solidFill>
                <a:effectLst/>
                <a:latin typeface="Raleway" pitchFamily="2" charset="-18"/>
              </a:rPr>
              <a:t>Biomasu lze zplynováním a pyrolýzou přeměnit na plynné nebo kapalné palivo. Zplyňování je proces, při kterém je pevný materiál biomasy vystaven vysokým teplotám za velmi nízké přítomnosti kyslíku, čímž vzniká syntézní plyn (nebo </a:t>
            </a:r>
            <a:r>
              <a:rPr lang="cs-CZ" b="1" i="0" dirty="0" err="1">
                <a:solidFill>
                  <a:srgbClr val="000000"/>
                </a:solidFill>
                <a:effectLst/>
                <a:latin typeface="Raleway" pitchFamily="2" charset="-18"/>
              </a:rPr>
              <a:t>synplyn</a:t>
            </a:r>
            <a:r>
              <a:rPr lang="cs-CZ" b="1" i="0" dirty="0">
                <a:solidFill>
                  <a:srgbClr val="000000"/>
                </a:solidFill>
                <a:effectLst/>
                <a:latin typeface="Raleway" pitchFamily="2" charset="-18"/>
              </a:rPr>
              <a:t>) – směs, která se skládá převážně z oxidu uhelnatého a vodíku. Tento plyn lze následně spalovat v běžném kotli</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vyrábět z něj elektřinu. Lze jej také použít jako náhradu zemního plynu v plynové turbíně</a:t>
            </a:r>
            <a:br>
              <a:rPr lang="cs-CZ" b="1" i="0" dirty="0">
                <a:solidFill>
                  <a:srgbClr val="000000"/>
                </a:solidFill>
                <a:effectLst/>
                <a:latin typeface="Raleway" pitchFamily="2" charset="-18"/>
              </a:rPr>
            </a:br>
            <a:r>
              <a:rPr lang="cs-CZ" b="1" i="0" dirty="0">
                <a:solidFill>
                  <a:srgbClr val="000000"/>
                </a:solidFill>
                <a:effectLst/>
                <a:latin typeface="Raleway" pitchFamily="2" charset="-18"/>
              </a:rPr>
              <a:t>s kombinovaným cyklem.</a:t>
            </a:r>
          </a:p>
        </p:txBody>
      </p:sp>
    </p:spTree>
    <p:extLst>
      <p:ext uri="{BB962C8B-B14F-4D97-AF65-F5344CB8AC3E}">
        <p14:creationId xmlns:p14="http://schemas.microsoft.com/office/powerpoint/2010/main" val="203784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DFE74AC-486B-AB2A-F136-5A84A4830BC7}"/>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VÝHODY ENERGIE Z BIOMASY</a:t>
            </a:r>
          </a:p>
        </p:txBody>
      </p:sp>
    </p:spTree>
    <p:extLst>
      <p:ext uri="{BB962C8B-B14F-4D97-AF65-F5344CB8AC3E}">
        <p14:creationId xmlns:p14="http://schemas.microsoft.com/office/powerpoint/2010/main" val="3075159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4F46E-0F00-50B4-A815-9DE175CE9BBE}"/>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1. ENERGIE Z BIOMASY JE OBNOVITELNÁ</a:t>
            </a:r>
            <a:endParaRPr lang="cs-CZ" dirty="0">
              <a:solidFill>
                <a:srgbClr val="FF0000"/>
              </a:solidFill>
            </a:endParaRPr>
          </a:p>
        </p:txBody>
      </p:sp>
      <p:sp>
        <p:nvSpPr>
          <p:cNvPr id="3" name="Zástupný obsah 2">
            <a:extLst>
              <a:ext uri="{FF2B5EF4-FFF2-40B4-BE49-F238E27FC236}">
                <a16:creationId xmlns:a16="http://schemas.microsoft.com/office/drawing/2014/main" id="{18584F1D-4294-E0D7-305A-981D2C965E35}"/>
              </a:ext>
            </a:extLst>
          </p:cNvPr>
          <p:cNvSpPr>
            <a:spLocks noGrp="1"/>
          </p:cNvSpPr>
          <p:nvPr>
            <p:ph idx="1"/>
          </p:nvPr>
        </p:nvSpPr>
        <p:spPr>
          <a:xfrm>
            <a:off x="838200" y="2146515"/>
            <a:ext cx="10515600" cy="4030448"/>
          </a:xfrm>
        </p:spPr>
        <p:txBody>
          <a:bodyPr>
            <a:normAutofit/>
          </a:bodyPr>
          <a:lstStyle/>
          <a:p>
            <a:pPr algn="l"/>
            <a:r>
              <a:rPr lang="cs-CZ" sz="3600" b="1" i="0" dirty="0">
                <a:solidFill>
                  <a:srgbClr val="000000"/>
                </a:solidFill>
                <a:effectLst/>
                <a:latin typeface="Raleway" pitchFamily="2" charset="-18"/>
              </a:rPr>
              <a:t>Energie z biomasy je obnovitelnou formou energie. S využíváním materiálů z biomasy se zásoby organických látek zmenšují. Biomasu však lze rychle obnovit. </a:t>
            </a:r>
          </a:p>
          <a:p>
            <a:pPr algn="l"/>
            <a:r>
              <a:rPr lang="cs-CZ" sz="3600" b="1" i="0" dirty="0">
                <a:solidFill>
                  <a:srgbClr val="000000"/>
                </a:solidFill>
                <a:effectLst/>
                <a:latin typeface="Raleway" pitchFamily="2" charset="-18"/>
              </a:rPr>
              <a:t>Právě skutečnost, že zásoby biomasy lze obnovit během lidského života, činí biomasu obnovitelnou.</a:t>
            </a:r>
          </a:p>
        </p:txBody>
      </p:sp>
    </p:spTree>
    <p:extLst>
      <p:ext uri="{BB962C8B-B14F-4D97-AF65-F5344CB8AC3E}">
        <p14:creationId xmlns:p14="http://schemas.microsoft.com/office/powerpoint/2010/main" val="347270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18B371-8C7C-C3EC-D146-346282DB1307}"/>
              </a:ext>
            </a:extLst>
          </p:cNvPr>
          <p:cNvSpPr>
            <a:spLocks noGrp="1"/>
          </p:cNvSpPr>
          <p:nvPr>
            <p:ph type="title"/>
          </p:nvPr>
        </p:nvSpPr>
        <p:spPr/>
        <p:txBody>
          <a:bodyPr/>
          <a:lstStyle/>
          <a:p>
            <a:pPr algn="ctr"/>
            <a:r>
              <a:rPr lang="cs-CZ" b="1" i="0" dirty="0">
                <a:solidFill>
                  <a:srgbClr val="FF0000"/>
                </a:solidFill>
                <a:effectLst/>
                <a:latin typeface="Raleway" pitchFamily="2" charset="-18"/>
              </a:rPr>
              <a:t>2. VÝROBA JE SPOLEHLIVÁ</a:t>
            </a:r>
            <a:endParaRPr lang="cs-CZ" dirty="0">
              <a:solidFill>
                <a:srgbClr val="FF0000"/>
              </a:solidFill>
            </a:endParaRPr>
          </a:p>
        </p:txBody>
      </p:sp>
      <p:sp>
        <p:nvSpPr>
          <p:cNvPr id="3" name="Zástupný obsah 2">
            <a:extLst>
              <a:ext uri="{FF2B5EF4-FFF2-40B4-BE49-F238E27FC236}">
                <a16:creationId xmlns:a16="http://schemas.microsoft.com/office/drawing/2014/main" id="{90C66328-EB67-AE9A-0A18-175C3D2CACAC}"/>
              </a:ext>
            </a:extLst>
          </p:cNvPr>
          <p:cNvSpPr>
            <a:spLocks noGrp="1"/>
          </p:cNvSpPr>
          <p:nvPr>
            <p:ph idx="1"/>
          </p:nvPr>
        </p:nvSpPr>
        <p:spPr/>
        <p:txBody>
          <a:bodyPr>
            <a:normAutofit fontScale="92500"/>
          </a:bodyPr>
          <a:lstStyle/>
          <a:p>
            <a:pPr algn="l"/>
            <a:r>
              <a:rPr lang="cs-CZ" b="1" i="0" dirty="0">
                <a:solidFill>
                  <a:srgbClr val="000000"/>
                </a:solidFill>
                <a:effectLst/>
                <a:latin typeface="Raleway" pitchFamily="2" charset="-18"/>
              </a:rPr>
              <a:t>Biomasa je spolehlivým zdrojem, který může kdykoli vyrábět energii. To je výhoda oproti jiným obnovitelným zdrojům energie, jako je větrná a sluneční energie, které jsou nepravidelné. </a:t>
            </a:r>
          </a:p>
          <a:p>
            <a:pPr algn="l"/>
            <a:r>
              <a:rPr lang="cs-CZ" b="1" i="0" dirty="0">
                <a:solidFill>
                  <a:srgbClr val="000000"/>
                </a:solidFill>
                <a:effectLst/>
                <a:latin typeface="Raleway" pitchFamily="2" charset="-18"/>
              </a:rPr>
              <a:t>Když nefouká vítr, nevytvářejí turbíny žádnou větrnou energii. To znamená, že se nemůžete spolehnout na to, že vítr bude vyrábět elektřinu, kdykoli ji budete potřebovat. Pokud ovšem není větrná turbína spojena s bateriovým úložištěm. </a:t>
            </a:r>
          </a:p>
          <a:p>
            <a:pPr algn="l"/>
            <a:r>
              <a:rPr lang="cs-CZ" b="1" i="0" dirty="0">
                <a:solidFill>
                  <a:srgbClr val="000000"/>
                </a:solidFill>
                <a:effectLst/>
                <a:latin typeface="Raleway" pitchFamily="2" charset="-18"/>
              </a:rPr>
              <a:t>Bioenergetické elektrárny lze naproti tomu kdykoli zapnout</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vypnout, aby uspokojily poptávku po energii. Dokud je</a:t>
            </a:r>
            <a:br>
              <a:rPr lang="cs-CZ" b="1" i="0" dirty="0">
                <a:solidFill>
                  <a:srgbClr val="000000"/>
                </a:solidFill>
                <a:effectLst/>
                <a:latin typeface="Raleway" pitchFamily="2" charset="-18"/>
              </a:rPr>
            </a:br>
            <a:r>
              <a:rPr lang="cs-CZ" b="1" i="0" dirty="0">
                <a:solidFill>
                  <a:srgbClr val="000000"/>
                </a:solidFill>
                <a:effectLst/>
                <a:latin typeface="Raleway" pitchFamily="2" charset="-18"/>
              </a:rPr>
              <a:t>k dispozici biomasa, lze vyrábět elektřinu.</a:t>
            </a:r>
            <a:endParaRPr lang="cs-CZ" b="1" dirty="0"/>
          </a:p>
        </p:txBody>
      </p:sp>
    </p:spTree>
    <p:extLst>
      <p:ext uri="{BB962C8B-B14F-4D97-AF65-F5344CB8AC3E}">
        <p14:creationId xmlns:p14="http://schemas.microsoft.com/office/powerpoint/2010/main" val="34446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32AAF-7B5B-01BE-50E0-0EBE46D9046D}"/>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3. ENERGIE Z BIOMASY JE DOSTATEK</a:t>
            </a:r>
            <a:endParaRPr lang="cs-CZ" dirty="0">
              <a:solidFill>
                <a:srgbClr val="FF0000"/>
              </a:solidFill>
            </a:endParaRPr>
          </a:p>
        </p:txBody>
      </p:sp>
      <p:sp>
        <p:nvSpPr>
          <p:cNvPr id="3" name="Zástupný obsah 2">
            <a:extLst>
              <a:ext uri="{FF2B5EF4-FFF2-40B4-BE49-F238E27FC236}">
                <a16:creationId xmlns:a16="http://schemas.microsoft.com/office/drawing/2014/main" id="{489BF233-28C1-32AB-B70F-7ACC74D51B73}"/>
              </a:ext>
            </a:extLst>
          </p:cNvPr>
          <p:cNvSpPr>
            <a:spLocks noGrp="1"/>
          </p:cNvSpPr>
          <p:nvPr>
            <p:ph idx="1"/>
          </p:nvPr>
        </p:nvSpPr>
        <p:spPr>
          <a:xfrm>
            <a:off x="838200" y="2007031"/>
            <a:ext cx="10515600" cy="4169932"/>
          </a:xfrm>
        </p:spPr>
        <p:txBody>
          <a:bodyPr/>
          <a:lstStyle/>
          <a:p>
            <a:pPr algn="l"/>
            <a:r>
              <a:rPr lang="cs-CZ" b="1" i="0" dirty="0">
                <a:solidFill>
                  <a:srgbClr val="000000"/>
                </a:solidFill>
                <a:effectLst/>
                <a:latin typeface="Raleway" pitchFamily="2" charset="-18"/>
              </a:rPr>
              <a:t>Jedním z největších pozitiv energie z biomasy je, že jí je dostatek. Každý den se produkuje stále větší množství organického materiálu; biomasu najdete téměř všude na planetě. To znamená, že biomasa nebude mít problém</a:t>
            </a:r>
            <a:br>
              <a:rPr lang="cs-CZ" b="1" i="0" dirty="0">
                <a:solidFill>
                  <a:srgbClr val="000000"/>
                </a:solidFill>
                <a:effectLst/>
                <a:latin typeface="Raleway" pitchFamily="2" charset="-18"/>
              </a:rPr>
            </a:br>
            <a:r>
              <a:rPr lang="cs-CZ" b="1" i="0" dirty="0">
                <a:solidFill>
                  <a:srgbClr val="000000"/>
                </a:solidFill>
                <a:effectLst/>
                <a:latin typeface="Raleway" pitchFamily="2" charset="-18"/>
              </a:rPr>
              <a:t>s omezenou dostupností, jako je tomu u fosilních paliv. </a:t>
            </a:r>
          </a:p>
          <a:p>
            <a:pPr algn="l"/>
            <a:r>
              <a:rPr lang="cs-CZ" b="1" i="0" dirty="0">
                <a:solidFill>
                  <a:srgbClr val="000000"/>
                </a:solidFill>
                <a:effectLst/>
                <a:latin typeface="Raleway" pitchFamily="2" charset="-18"/>
              </a:rPr>
              <a:t>S biomasou je však třeba zodpovědně hospodařit, aby její bohaté zásoby zůstaly dobře zásobeny. Pokud bychom dostupnou biomasu spotřebovávali nadměrně, mohli bychom se dostat do problémů s její dostupností, zatímco bychom čekali na doplnění zásob.</a:t>
            </a:r>
          </a:p>
        </p:txBody>
      </p:sp>
    </p:spTree>
    <p:extLst>
      <p:ext uri="{BB962C8B-B14F-4D97-AF65-F5344CB8AC3E}">
        <p14:creationId xmlns:p14="http://schemas.microsoft.com/office/powerpoint/2010/main" val="19679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6E3250-B657-925B-E4C2-FB3060A2CEC4}"/>
              </a:ext>
            </a:extLst>
          </p:cNvPr>
          <p:cNvSpPr>
            <a:spLocks noGrp="1"/>
          </p:cNvSpPr>
          <p:nvPr>
            <p:ph type="title"/>
          </p:nvPr>
        </p:nvSpPr>
        <p:spPr/>
        <p:txBody>
          <a:bodyPr/>
          <a:lstStyle/>
          <a:p>
            <a:pPr algn="ctr"/>
            <a:r>
              <a:rPr lang="cs-CZ" b="1" i="0" dirty="0">
                <a:solidFill>
                  <a:srgbClr val="FF0000"/>
                </a:solidFill>
                <a:effectLst/>
                <a:latin typeface="Raleway" pitchFamily="2" charset="-18"/>
              </a:rPr>
              <a:t>4. SNIŽUJE SE MNOŽSTVÍ ODPADU</a:t>
            </a:r>
            <a:endParaRPr lang="cs-CZ" dirty="0">
              <a:solidFill>
                <a:srgbClr val="FF0000"/>
              </a:solidFill>
            </a:endParaRPr>
          </a:p>
        </p:txBody>
      </p:sp>
      <p:sp>
        <p:nvSpPr>
          <p:cNvPr id="3" name="Zástupný obsah 2">
            <a:extLst>
              <a:ext uri="{FF2B5EF4-FFF2-40B4-BE49-F238E27FC236}">
                <a16:creationId xmlns:a16="http://schemas.microsoft.com/office/drawing/2014/main" id="{257CD888-9794-9E0F-A79D-C2D21713E56F}"/>
              </a:ext>
            </a:extLst>
          </p:cNvPr>
          <p:cNvSpPr>
            <a:spLocks noGrp="1"/>
          </p:cNvSpPr>
          <p:nvPr>
            <p:ph idx="1"/>
          </p:nvPr>
        </p:nvSpPr>
        <p:spPr/>
        <p:txBody>
          <a:bodyPr>
            <a:normAutofit lnSpcReduction="10000"/>
          </a:bodyPr>
          <a:lstStyle/>
          <a:p>
            <a:pPr algn="l"/>
            <a:r>
              <a:rPr lang="cs-CZ" b="1" i="0" dirty="0">
                <a:solidFill>
                  <a:srgbClr val="000000"/>
                </a:solidFill>
                <a:effectLst/>
                <a:latin typeface="Raleway" pitchFamily="2" charset="-18"/>
              </a:rPr>
              <a:t>Jedním z důvodů, proč je biomasa tak široce dostupná, je skutečnost, že se produkuje velké množství odpadu. Velká část odpadu, který produkujeme, je biologicky rozložitelná, například potravinový a rostlinný odpad. Místo toho, aby se z něj stal odpad, mohli bychom jej místo toho přeměnit na elektřinu.</a:t>
            </a:r>
          </a:p>
          <a:p>
            <a:pPr algn="l"/>
            <a:r>
              <a:rPr lang="cs-CZ" b="1" i="0" dirty="0">
                <a:solidFill>
                  <a:srgbClr val="000000"/>
                </a:solidFill>
                <a:effectLst/>
                <a:latin typeface="Raleway" pitchFamily="2" charset="-18"/>
              </a:rPr>
              <a:t>Energie z biomasy využívá odpad, který by jinak skončil na skládce, a činí ho užitečným. Tím se snižuje množství odpadu, který se ukládá na skládky, což je lepší pro životní prostředí. S menším množstvím odpadu bychom navíc potřebovali menší skládky. Tím se uvolní více půdy, kterou mohou obce využít.</a:t>
            </a:r>
          </a:p>
        </p:txBody>
      </p:sp>
    </p:spTree>
    <p:extLst>
      <p:ext uri="{BB962C8B-B14F-4D97-AF65-F5344CB8AC3E}">
        <p14:creationId xmlns:p14="http://schemas.microsoft.com/office/powerpoint/2010/main" val="330164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95819E-0B0A-6E53-8219-32DAB2F2B7D9}"/>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5. VÝROBA JE UHLÍKOVĚ NEUTRÁLNÍ</a:t>
            </a:r>
            <a:endParaRPr lang="cs-CZ" dirty="0">
              <a:solidFill>
                <a:srgbClr val="FF0000"/>
              </a:solidFill>
            </a:endParaRPr>
          </a:p>
        </p:txBody>
      </p:sp>
      <p:sp>
        <p:nvSpPr>
          <p:cNvPr id="3" name="Zástupný obsah 2">
            <a:extLst>
              <a:ext uri="{FF2B5EF4-FFF2-40B4-BE49-F238E27FC236}">
                <a16:creationId xmlns:a16="http://schemas.microsoft.com/office/drawing/2014/main" id="{D373A81E-CF78-DFF6-6A45-B1C551B7F529}"/>
              </a:ext>
            </a:extLst>
          </p:cNvPr>
          <p:cNvSpPr>
            <a:spLocks noGrp="1"/>
          </p:cNvSpPr>
          <p:nvPr>
            <p:ph idx="1"/>
          </p:nvPr>
        </p:nvSpPr>
        <p:spPr/>
        <p:txBody>
          <a:bodyPr>
            <a:normAutofit lnSpcReduction="10000"/>
          </a:bodyPr>
          <a:lstStyle/>
          <a:p>
            <a:pPr algn="l"/>
            <a:r>
              <a:rPr lang="cs-CZ" b="1" i="0" dirty="0">
                <a:solidFill>
                  <a:srgbClr val="000000"/>
                </a:solidFill>
                <a:effectLst/>
                <a:latin typeface="Raleway" pitchFamily="2" charset="-18"/>
              </a:rPr>
              <a:t>Emise oxidu uhličitého jsou hnací silou změny klimatu. Biomasa je považována za uhlíkově neutrální zdroj energie, protože zapadá do přirozeného koloběhu uhlíku, což tradiční fosilní paliva nedělají. </a:t>
            </a:r>
          </a:p>
          <a:p>
            <a:pPr algn="l"/>
            <a:r>
              <a:rPr lang="cs-CZ" b="1" i="0" dirty="0">
                <a:solidFill>
                  <a:srgbClr val="000000"/>
                </a:solidFill>
                <a:effectLst/>
                <a:latin typeface="Raleway" pitchFamily="2" charset="-18"/>
              </a:rPr>
              <a:t>Při výrobě energie z biomasy se do atmosféry uvolňuje oxid uhličitý. Jedná se však o stejné množství oxidu uhličitého, které bylo absorbováno rostlinami během jejich životního cyklu. Při spalování biomasy se tedy do atmosféry neuvolňují žádné „nové“ emise uhlíku. Když pak vyrostou nové rostliny, pohltí oxid uhličitý z atmosféry zpět a znovu vstoupí do koloběhu.</a:t>
            </a:r>
          </a:p>
        </p:txBody>
      </p:sp>
    </p:spTree>
    <p:extLst>
      <p:ext uri="{BB962C8B-B14F-4D97-AF65-F5344CB8AC3E}">
        <p14:creationId xmlns:p14="http://schemas.microsoft.com/office/powerpoint/2010/main" val="6018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7B783-D560-2908-E01A-DEC233FA6D9D}"/>
              </a:ext>
            </a:extLst>
          </p:cNvPr>
          <p:cNvSpPr>
            <a:spLocks noGrp="1"/>
          </p:cNvSpPr>
          <p:nvPr>
            <p:ph type="title"/>
          </p:nvPr>
        </p:nvSpPr>
        <p:spPr>
          <a:xfrm>
            <a:off x="838200" y="2529984"/>
            <a:ext cx="10515600" cy="1798032"/>
          </a:xfrm>
        </p:spPr>
        <p:txBody>
          <a:bodyPr>
            <a:noAutofit/>
          </a:bodyPr>
          <a:lstStyle/>
          <a:p>
            <a:pPr algn="ctr"/>
            <a:r>
              <a:rPr lang="cs-CZ" sz="6000" b="1" i="0" dirty="0">
                <a:solidFill>
                  <a:srgbClr val="FF0000"/>
                </a:solidFill>
                <a:effectLst/>
                <a:latin typeface="Raleway" pitchFamily="2" charset="-18"/>
              </a:rPr>
              <a:t>NEVÝHODY ENERGIE</a:t>
            </a:r>
            <a:br>
              <a:rPr lang="cs-CZ" sz="6000" b="1" i="0" dirty="0">
                <a:solidFill>
                  <a:srgbClr val="FF0000"/>
                </a:solidFill>
                <a:effectLst/>
                <a:latin typeface="Raleway" pitchFamily="2" charset="-18"/>
              </a:rPr>
            </a:br>
            <a:r>
              <a:rPr lang="cs-CZ" sz="6000" b="1" i="0" dirty="0">
                <a:solidFill>
                  <a:srgbClr val="FF0000"/>
                </a:solidFill>
                <a:effectLst/>
                <a:latin typeface="Raleway" pitchFamily="2" charset="-18"/>
              </a:rPr>
              <a:t>Z BIOMASY</a:t>
            </a:r>
            <a:endParaRPr lang="cs-CZ" sz="6000" dirty="0">
              <a:solidFill>
                <a:srgbClr val="FF0000"/>
              </a:solidFill>
            </a:endParaRPr>
          </a:p>
        </p:txBody>
      </p:sp>
    </p:spTree>
    <p:extLst>
      <p:ext uri="{BB962C8B-B14F-4D97-AF65-F5344CB8AC3E}">
        <p14:creationId xmlns:p14="http://schemas.microsoft.com/office/powerpoint/2010/main" val="2170035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AB32E18-123E-A925-3C22-4DE6FDC1C448}"/>
              </a:ext>
            </a:extLst>
          </p:cNvPr>
          <p:cNvSpPr>
            <a:spLocks noGrp="1"/>
          </p:cNvSpPr>
          <p:nvPr>
            <p:ph type="title"/>
          </p:nvPr>
        </p:nvSpPr>
        <p:spPr/>
        <p:txBody>
          <a:bodyPr/>
          <a:lstStyle/>
          <a:p>
            <a:pPr algn="ctr"/>
            <a:r>
              <a:rPr lang="cs-CZ" b="1" i="0" dirty="0">
                <a:solidFill>
                  <a:srgbClr val="FF0000"/>
                </a:solidFill>
                <a:effectLst/>
                <a:latin typeface="Raleway" pitchFamily="2" charset="-18"/>
              </a:rPr>
              <a:t>1. VÝROBA JE DRAHÁ</a:t>
            </a:r>
            <a:endParaRPr lang="cs-CZ" dirty="0">
              <a:solidFill>
                <a:srgbClr val="FF0000"/>
              </a:solidFill>
            </a:endParaRPr>
          </a:p>
        </p:txBody>
      </p:sp>
      <p:sp>
        <p:nvSpPr>
          <p:cNvPr id="4" name="Zástupný obsah 3">
            <a:extLst>
              <a:ext uri="{FF2B5EF4-FFF2-40B4-BE49-F238E27FC236}">
                <a16:creationId xmlns:a16="http://schemas.microsoft.com/office/drawing/2014/main" id="{AB3C1AA5-2B16-ED11-F275-88B9392BF3CD}"/>
              </a:ext>
            </a:extLst>
          </p:cNvPr>
          <p:cNvSpPr>
            <a:spLocks noGrp="1"/>
          </p:cNvSpPr>
          <p:nvPr>
            <p:ph idx="1"/>
          </p:nvPr>
        </p:nvSpPr>
        <p:spPr/>
        <p:txBody>
          <a:bodyPr>
            <a:normAutofit fontScale="92500" lnSpcReduction="20000"/>
          </a:bodyPr>
          <a:lstStyle/>
          <a:p>
            <a:pPr algn="l"/>
            <a:r>
              <a:rPr lang="cs-CZ" b="1" i="0" dirty="0">
                <a:solidFill>
                  <a:srgbClr val="000000"/>
                </a:solidFill>
                <a:effectLst/>
                <a:latin typeface="Raleway" pitchFamily="2" charset="-18"/>
              </a:rPr>
              <a:t>Výroba energie z biomasy může být spojena s vysokou cenou. Za prvé, výstavba zařízení na výrobu energie z biomasy vyžaduje značné počáteční investice. Dále je třeba vzít v úvahu náklady na sklizeň a přepravu materiálů z biomasy. Navíc je třeba organický materiál po dodání do elektrárny uskladnit, což vyžaduje ještě více peněz. To vše činí biomasu dražší než jiné obnovitelné možnosti na trhu. </a:t>
            </a:r>
          </a:p>
          <a:p>
            <a:pPr algn="l"/>
            <a:r>
              <a:rPr lang="cs-CZ" b="1" i="0" dirty="0">
                <a:solidFill>
                  <a:srgbClr val="000000"/>
                </a:solidFill>
                <a:effectLst/>
                <a:latin typeface="Raleway" pitchFamily="2" charset="-18"/>
              </a:rPr>
              <a:t>Jiné obnovitelné zdroje, například solární, tyto pravidelné náklady na dopravu a skladování nevyžadují. Jakmile je solární elektrárna postavena, není třeba palivo nikam dopravovat ani skladovat sluneční světlo. </a:t>
            </a:r>
          </a:p>
          <a:p>
            <a:pPr algn="l"/>
            <a:r>
              <a:rPr lang="cs-CZ" b="1" i="0" dirty="0">
                <a:solidFill>
                  <a:srgbClr val="000000"/>
                </a:solidFill>
                <a:effectLst/>
                <a:latin typeface="Raleway" pitchFamily="2" charset="-18"/>
              </a:rPr>
              <a:t>I když je biomasa dražší než jiné obnovitelné zdroje, je stále levnější než fosilní paliva. Sklizeň biomasy stojí mnohem méně než těžba a získávání fosilních paliv.</a:t>
            </a:r>
          </a:p>
        </p:txBody>
      </p:sp>
    </p:spTree>
    <p:extLst>
      <p:ext uri="{BB962C8B-B14F-4D97-AF65-F5344CB8AC3E}">
        <p14:creationId xmlns:p14="http://schemas.microsoft.com/office/powerpoint/2010/main" val="234146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087C04C-C05F-3770-4B1E-7702BF164DE6}"/>
              </a:ext>
            </a:extLst>
          </p:cNvPr>
          <p:cNvSpPr>
            <a:spLocks noGrp="1"/>
          </p:cNvSpPr>
          <p:nvPr>
            <p:ph type="title"/>
          </p:nvPr>
        </p:nvSpPr>
        <p:spPr>
          <a:xfrm>
            <a:off x="5319252" y="365125"/>
            <a:ext cx="6034548" cy="1325563"/>
          </a:xfrm>
        </p:spPr>
        <p:txBody>
          <a:bodyPr/>
          <a:lstStyle/>
          <a:p>
            <a:pPr algn="ctr"/>
            <a:r>
              <a:rPr lang="cs-CZ" b="1" dirty="0">
                <a:solidFill>
                  <a:srgbClr val="FF0000"/>
                </a:solidFill>
              </a:rPr>
              <a:t>PERSPEKTIVA</a:t>
            </a:r>
          </a:p>
        </p:txBody>
      </p:sp>
      <p:sp>
        <p:nvSpPr>
          <p:cNvPr id="8" name="Zástupný obsah 7">
            <a:extLst>
              <a:ext uri="{FF2B5EF4-FFF2-40B4-BE49-F238E27FC236}">
                <a16:creationId xmlns:a16="http://schemas.microsoft.com/office/drawing/2014/main" id="{5D2A6EBE-2933-9925-3952-157338CDBFA0}"/>
              </a:ext>
            </a:extLst>
          </p:cNvPr>
          <p:cNvSpPr>
            <a:spLocks noGrp="1"/>
          </p:cNvSpPr>
          <p:nvPr>
            <p:ph idx="1"/>
          </p:nvPr>
        </p:nvSpPr>
        <p:spPr>
          <a:xfrm>
            <a:off x="838200" y="1825625"/>
            <a:ext cx="3073399" cy="4351338"/>
          </a:xfrm>
        </p:spPr>
        <p:txBody>
          <a:bodyPr/>
          <a:lstStyle/>
          <a:p>
            <a:r>
              <a:rPr lang="cs-CZ" b="1" i="0" dirty="0">
                <a:solidFill>
                  <a:srgbClr val="1E293B"/>
                </a:solidFill>
                <a:effectLst/>
                <a:latin typeface="__Poppins_35b7d2"/>
              </a:rPr>
              <a:t>Investice do české energetiky mohou do roku 2030 dosáhnout až tří bilionů korun, záležet bude na rychlosti odklonu od fosilních paliv.</a:t>
            </a:r>
            <a:endParaRPr lang="cs-CZ" dirty="0"/>
          </a:p>
        </p:txBody>
      </p:sp>
      <p:pic>
        <p:nvPicPr>
          <p:cNvPr id="6" name="Obrázek 5">
            <a:extLst>
              <a:ext uri="{FF2B5EF4-FFF2-40B4-BE49-F238E27FC236}">
                <a16:creationId xmlns:a16="http://schemas.microsoft.com/office/drawing/2014/main" id="{A21CB20F-EA55-ECD9-1434-C8F63EE8A95F}"/>
              </a:ext>
            </a:extLst>
          </p:cNvPr>
          <p:cNvPicPr>
            <a:picLocks noChangeAspect="1"/>
          </p:cNvPicPr>
          <p:nvPr/>
        </p:nvPicPr>
        <p:blipFill>
          <a:blip r:embed="rId2"/>
          <a:stretch>
            <a:fillRect/>
          </a:stretch>
        </p:blipFill>
        <p:spPr>
          <a:xfrm>
            <a:off x="5014452" y="1846893"/>
            <a:ext cx="6507314" cy="4408704"/>
          </a:xfrm>
          <a:prstGeom prst="rect">
            <a:avLst/>
          </a:prstGeom>
        </p:spPr>
      </p:pic>
    </p:spTree>
    <p:extLst>
      <p:ext uri="{BB962C8B-B14F-4D97-AF65-F5344CB8AC3E}">
        <p14:creationId xmlns:p14="http://schemas.microsoft.com/office/powerpoint/2010/main" val="395720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D752D-E61E-C8F6-9D85-CF5DB3F3611D}"/>
              </a:ext>
            </a:extLst>
          </p:cNvPr>
          <p:cNvSpPr>
            <a:spLocks noGrp="1"/>
          </p:cNvSpPr>
          <p:nvPr>
            <p:ph type="title"/>
          </p:nvPr>
        </p:nvSpPr>
        <p:spPr/>
        <p:txBody>
          <a:bodyPr/>
          <a:lstStyle/>
          <a:p>
            <a:pPr algn="ctr"/>
            <a:r>
              <a:rPr lang="cs-CZ" b="1" i="0" dirty="0">
                <a:solidFill>
                  <a:srgbClr val="FF0000"/>
                </a:solidFill>
                <a:effectLst/>
                <a:latin typeface="Raleway" pitchFamily="2" charset="-18"/>
              </a:rPr>
              <a:t>2. VYŽADUJE DOSTATEK PROSTORU</a:t>
            </a:r>
            <a:endParaRPr lang="cs-CZ" dirty="0">
              <a:solidFill>
                <a:srgbClr val="FF0000"/>
              </a:solidFill>
            </a:endParaRPr>
          </a:p>
        </p:txBody>
      </p:sp>
      <p:sp>
        <p:nvSpPr>
          <p:cNvPr id="3" name="Zástupný obsah 2">
            <a:extLst>
              <a:ext uri="{FF2B5EF4-FFF2-40B4-BE49-F238E27FC236}">
                <a16:creationId xmlns:a16="http://schemas.microsoft.com/office/drawing/2014/main" id="{1FDA6547-76FF-7F1D-EC71-7BDB0919152B}"/>
              </a:ext>
            </a:extLst>
          </p:cNvPr>
          <p:cNvSpPr>
            <a:spLocks noGrp="1"/>
          </p:cNvSpPr>
          <p:nvPr>
            <p:ph idx="1"/>
          </p:nvPr>
        </p:nvSpPr>
        <p:spPr/>
        <p:txBody>
          <a:bodyPr>
            <a:normAutofit/>
          </a:bodyPr>
          <a:lstStyle/>
          <a:p>
            <a:pPr algn="l"/>
            <a:r>
              <a:rPr lang="cs-CZ" b="1" i="0" dirty="0">
                <a:solidFill>
                  <a:srgbClr val="000000"/>
                </a:solidFill>
                <a:effectLst/>
                <a:latin typeface="Raleway" pitchFamily="2" charset="-18"/>
              </a:rPr>
              <a:t>Zařízení na výrobu energie z biomasy potřebují poměrně hodně místa, hlavně kvůli potřebě skladovacích prostor. To omezuje místa, kde lze elektrárny na energii z biomasy postavit. </a:t>
            </a:r>
          </a:p>
          <a:p>
            <a:pPr algn="l"/>
            <a:r>
              <a:rPr lang="cs-CZ" b="1" i="0" dirty="0">
                <a:solidFill>
                  <a:srgbClr val="000000"/>
                </a:solidFill>
                <a:effectLst/>
                <a:latin typeface="Raleway" pitchFamily="2" charset="-18"/>
              </a:rPr>
              <a:t>Některé elektrárny na biomasu také pěstují vlastní organický materiál. Tyto rostliny mohou potřebovat velké množství prostoru, aby mohly pěstovat plodiny nebo malé lesy. Energetické elektrárny na biomasu, které si pěstují vlastní palivo, spotřebují více půdy na kilowatthodinu vyrobené elektřiny.</a:t>
            </a:r>
          </a:p>
        </p:txBody>
      </p:sp>
    </p:spTree>
    <p:extLst>
      <p:ext uri="{BB962C8B-B14F-4D97-AF65-F5344CB8AC3E}">
        <p14:creationId xmlns:p14="http://schemas.microsoft.com/office/powerpoint/2010/main" val="2917129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1F47E-D603-2AED-F007-E3F6BCDEC118}"/>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3. UVOLŇUJÍ SE EMISE SKLENÍKOVÝCH PLYNŮ</a:t>
            </a:r>
            <a:endParaRPr lang="cs-CZ" dirty="0">
              <a:solidFill>
                <a:srgbClr val="FF0000"/>
              </a:solidFill>
            </a:endParaRPr>
          </a:p>
        </p:txBody>
      </p:sp>
      <p:sp>
        <p:nvSpPr>
          <p:cNvPr id="3" name="Zástupný obsah 2">
            <a:extLst>
              <a:ext uri="{FF2B5EF4-FFF2-40B4-BE49-F238E27FC236}">
                <a16:creationId xmlns:a16="http://schemas.microsoft.com/office/drawing/2014/main" id="{495C71E5-B7E4-9DFF-BDB0-2AB0F79EAB69}"/>
              </a:ext>
            </a:extLst>
          </p:cNvPr>
          <p:cNvSpPr>
            <a:spLocks noGrp="1"/>
          </p:cNvSpPr>
          <p:nvPr>
            <p:ph idx="1"/>
          </p:nvPr>
        </p:nvSpPr>
        <p:spPr/>
        <p:txBody>
          <a:bodyPr>
            <a:normAutofit lnSpcReduction="10000"/>
          </a:bodyPr>
          <a:lstStyle/>
          <a:p>
            <a:pPr algn="l"/>
            <a:r>
              <a:rPr lang="cs-CZ" b="1" dirty="0">
                <a:solidFill>
                  <a:srgbClr val="000000"/>
                </a:solidFill>
                <a:latin typeface="Raleway" pitchFamily="2" charset="-18"/>
              </a:rPr>
              <a:t>E</a:t>
            </a:r>
            <a:r>
              <a:rPr lang="cs-CZ" b="1" i="0" dirty="0">
                <a:solidFill>
                  <a:srgbClr val="000000"/>
                </a:solidFill>
                <a:effectLst/>
                <a:latin typeface="Raleway" pitchFamily="2" charset="-18"/>
              </a:rPr>
              <a:t>nergie z biomasy je uhlíkově neutrální. Z biomasy se však do atmosféry stále uvolňuje oxid uhličitý. Jiné obnovitelné zdroje mají nulové emise uhlíku, což je z hlediska boje proti změně klimatu mnohem lepší. Čím méně oxidu uhličitého se uvolňuje – tím lépe. </a:t>
            </a:r>
          </a:p>
          <a:p>
            <a:pPr algn="l"/>
            <a:r>
              <a:rPr lang="cs-CZ" b="1" i="0" dirty="0">
                <a:solidFill>
                  <a:srgbClr val="000000"/>
                </a:solidFill>
                <a:effectLst/>
                <a:latin typeface="Raleway" pitchFamily="2" charset="-18"/>
              </a:rPr>
              <a:t>Uhlík není to jediné, co se z biomasy uvolňuje do atmosféry. Spalováním dřeva a dalších paliv z biomasy se uvolňuje mnoho dalších skleníkových plynů, především oxidy dusíku, oxid uhelnatý a metan. Metan významně přispívá ke znečištění ovzduší a změně klimatu, protože zadržuje asi 30x více tepla než oxid uhličitý.</a:t>
            </a:r>
          </a:p>
        </p:txBody>
      </p:sp>
    </p:spTree>
    <p:extLst>
      <p:ext uri="{BB962C8B-B14F-4D97-AF65-F5344CB8AC3E}">
        <p14:creationId xmlns:p14="http://schemas.microsoft.com/office/powerpoint/2010/main" val="396598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A7DC6A-9B2F-4211-D2B7-B039B0BE22F1}"/>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4. NEGATIVNÍ VLIV NA ŽIVOTNÍ PROSTŘEDÍ</a:t>
            </a:r>
            <a:endParaRPr lang="cs-CZ" dirty="0">
              <a:solidFill>
                <a:srgbClr val="FF0000"/>
              </a:solidFill>
            </a:endParaRPr>
          </a:p>
        </p:txBody>
      </p:sp>
      <p:sp>
        <p:nvSpPr>
          <p:cNvPr id="3" name="Zástupný obsah 2">
            <a:extLst>
              <a:ext uri="{FF2B5EF4-FFF2-40B4-BE49-F238E27FC236}">
                <a16:creationId xmlns:a16="http://schemas.microsoft.com/office/drawing/2014/main" id="{E826BA09-3F2E-EE54-2FBF-8E01AADC2497}"/>
              </a:ext>
            </a:extLst>
          </p:cNvPr>
          <p:cNvSpPr>
            <a:spLocks noGrp="1"/>
          </p:cNvSpPr>
          <p:nvPr>
            <p:ph idx="1"/>
          </p:nvPr>
        </p:nvSpPr>
        <p:spPr>
          <a:xfrm>
            <a:off x="838200" y="2069023"/>
            <a:ext cx="10515600" cy="4107939"/>
          </a:xfrm>
        </p:spPr>
        <p:txBody>
          <a:bodyPr>
            <a:normAutofit fontScale="85000" lnSpcReduction="20000"/>
          </a:bodyPr>
          <a:lstStyle/>
          <a:p>
            <a:pPr algn="l"/>
            <a:r>
              <a:rPr lang="cs-CZ" b="1" i="0" dirty="0">
                <a:solidFill>
                  <a:srgbClr val="000000"/>
                </a:solidFill>
                <a:effectLst/>
                <a:latin typeface="Raleway" pitchFamily="2" charset="-18"/>
              </a:rPr>
              <a:t>Přestože je energie z biomasy obnovitelná, není nejšetrnější</a:t>
            </a:r>
            <a:br>
              <a:rPr lang="cs-CZ" b="1" i="0" dirty="0">
                <a:solidFill>
                  <a:srgbClr val="000000"/>
                </a:solidFill>
                <a:effectLst/>
                <a:latin typeface="Raleway" pitchFamily="2" charset="-18"/>
              </a:rPr>
            </a:br>
            <a:r>
              <a:rPr lang="cs-CZ" b="1" i="0" dirty="0">
                <a:solidFill>
                  <a:srgbClr val="000000"/>
                </a:solidFill>
                <a:effectLst/>
                <a:latin typeface="Raleway" pitchFamily="2" charset="-18"/>
              </a:rPr>
              <a:t>k životnímu prostředí. </a:t>
            </a:r>
          </a:p>
          <a:p>
            <a:pPr algn="l"/>
            <a:r>
              <a:rPr lang="cs-CZ" b="1" i="0" dirty="0">
                <a:solidFill>
                  <a:srgbClr val="000000"/>
                </a:solidFill>
                <a:effectLst/>
                <a:latin typeface="Raleway" pitchFamily="2" charset="-18"/>
              </a:rPr>
              <a:t>Spoléhání se na energii z biomasy by mohlo vést k ničivému odlesňování. Protože elektrárny na biomasu potřebují více materiálu, mohly by se lesy kácet rychleji. Může také podporovat pěstování monokulturních plodin, což snižuje biologickou rozmanitost</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zbavuje půdu živin, takže oblasti jsou náchylnější k erozi. </a:t>
            </a:r>
          </a:p>
          <a:p>
            <a:pPr algn="l"/>
            <a:r>
              <a:rPr lang="cs-CZ" b="1" i="0" dirty="0">
                <a:solidFill>
                  <a:srgbClr val="000000"/>
                </a:solidFill>
                <a:effectLst/>
                <a:latin typeface="Raleway" pitchFamily="2" charset="-18"/>
              </a:rPr>
              <a:t>Některé rostliny na biomasu jsou závislé na velkém množství fosforečných hnojiv, aby vyprodukovaly potřebné množství pro výrobu energie. Nadměrné používání hnojiv může způsobit vážné škody na místních vodních tocích a na volně žijících zvířatech, zejména ptácích. Také samotné využívání rostlin pro výrobu energie z biomasy by mohlo zvýšit množství používaných hnojiv a pesticidů</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negativně ovlivnit okolní ekosystém.</a:t>
            </a:r>
          </a:p>
        </p:txBody>
      </p:sp>
    </p:spTree>
    <p:extLst>
      <p:ext uri="{BB962C8B-B14F-4D97-AF65-F5344CB8AC3E}">
        <p14:creationId xmlns:p14="http://schemas.microsoft.com/office/powerpoint/2010/main" val="264992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D8F55-D70F-B592-251E-181284900495}"/>
              </a:ext>
            </a:extLst>
          </p:cNvPr>
          <p:cNvSpPr>
            <a:spLocks noGrp="1"/>
          </p:cNvSpPr>
          <p:nvPr>
            <p:ph type="title"/>
          </p:nvPr>
        </p:nvSpPr>
        <p:spPr/>
        <p:txBody>
          <a:bodyPr>
            <a:normAutofit/>
          </a:bodyPr>
          <a:lstStyle/>
          <a:p>
            <a:pPr algn="ctr"/>
            <a:r>
              <a:rPr lang="cs-CZ" b="1" i="0" dirty="0">
                <a:solidFill>
                  <a:srgbClr val="FF0000"/>
                </a:solidFill>
                <a:effectLst/>
                <a:latin typeface="Raleway" pitchFamily="2" charset="-18"/>
              </a:rPr>
              <a:t>5. ELEKTRÁRNA NA BIOMASU NENÍ EFEKTIVNÍ</a:t>
            </a:r>
            <a:endParaRPr lang="cs-CZ" dirty="0">
              <a:solidFill>
                <a:srgbClr val="FF0000"/>
              </a:solidFill>
            </a:endParaRPr>
          </a:p>
        </p:txBody>
      </p:sp>
      <p:sp>
        <p:nvSpPr>
          <p:cNvPr id="3" name="Zástupný obsah 2">
            <a:extLst>
              <a:ext uri="{FF2B5EF4-FFF2-40B4-BE49-F238E27FC236}">
                <a16:creationId xmlns:a16="http://schemas.microsoft.com/office/drawing/2014/main" id="{0E8DC292-5007-3748-6F26-EED1D9DFD4D5}"/>
              </a:ext>
            </a:extLst>
          </p:cNvPr>
          <p:cNvSpPr>
            <a:spLocks noGrp="1"/>
          </p:cNvSpPr>
          <p:nvPr>
            <p:ph idx="1"/>
          </p:nvPr>
        </p:nvSpPr>
        <p:spPr>
          <a:xfrm>
            <a:off x="838200" y="2355741"/>
            <a:ext cx="10515600" cy="2805195"/>
          </a:xfrm>
        </p:spPr>
        <p:txBody>
          <a:bodyPr/>
          <a:lstStyle/>
          <a:p>
            <a:pPr algn="l"/>
            <a:r>
              <a:rPr lang="cs-CZ" b="1" i="0" dirty="0">
                <a:solidFill>
                  <a:srgbClr val="000000"/>
                </a:solidFill>
                <a:effectLst/>
                <a:latin typeface="Raleway" pitchFamily="2" charset="-18"/>
              </a:rPr>
              <a:t>V současné době není energie z biomasy tak účinná jako jiné zdroje energie. V mnoha případech je ke spalování organického materiálu zapotřebí více energie, než se při tomto procesu skutečně vyrobí.  Pokud chceme biomasu využívat ve velkém měřítku, budou se muset objevit nové technologie, které ji zefektivní.</a:t>
            </a:r>
          </a:p>
        </p:txBody>
      </p:sp>
    </p:spTree>
    <p:extLst>
      <p:ext uri="{BB962C8B-B14F-4D97-AF65-F5344CB8AC3E}">
        <p14:creationId xmlns:p14="http://schemas.microsoft.com/office/powerpoint/2010/main" val="2034818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F0F05-1E97-B787-924C-778D6FA8CD7D}"/>
              </a:ext>
            </a:extLst>
          </p:cNvPr>
          <p:cNvSpPr>
            <a:spLocks noGrp="1"/>
          </p:cNvSpPr>
          <p:nvPr>
            <p:ph type="title"/>
          </p:nvPr>
        </p:nvSpPr>
        <p:spPr>
          <a:xfrm>
            <a:off x="838200" y="2842854"/>
            <a:ext cx="10515600" cy="1325563"/>
          </a:xfrm>
        </p:spPr>
        <p:txBody>
          <a:bodyPr>
            <a:normAutofit/>
          </a:bodyPr>
          <a:lstStyle/>
          <a:p>
            <a:pPr algn="ctr"/>
            <a:r>
              <a:rPr lang="cs-CZ" sz="7200" b="1" dirty="0">
                <a:solidFill>
                  <a:srgbClr val="FF0000"/>
                </a:solidFill>
              </a:rPr>
              <a:t>SLUNEČNÍ ENERGIE</a:t>
            </a:r>
          </a:p>
        </p:txBody>
      </p:sp>
    </p:spTree>
    <p:extLst>
      <p:ext uri="{BB962C8B-B14F-4D97-AF65-F5344CB8AC3E}">
        <p14:creationId xmlns:p14="http://schemas.microsoft.com/office/powerpoint/2010/main" val="1561075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784D89-77B7-03D3-7205-ACC14E4B9E83}"/>
              </a:ext>
            </a:extLst>
          </p:cNvPr>
          <p:cNvSpPr>
            <a:spLocks noGrp="1"/>
          </p:cNvSpPr>
          <p:nvPr>
            <p:ph type="title"/>
          </p:nvPr>
        </p:nvSpPr>
        <p:spPr>
          <a:xfrm>
            <a:off x="1028700" y="1967266"/>
            <a:ext cx="2628900" cy="2547257"/>
          </a:xfrm>
          <a:noFill/>
        </p:spPr>
        <p:txBody>
          <a:bodyPr anchor="ctr">
            <a:normAutofit/>
          </a:bodyPr>
          <a:lstStyle/>
          <a:p>
            <a:pPr algn="ctr"/>
            <a:r>
              <a:rPr lang="cs-CZ" sz="3600" b="1" dirty="0">
                <a:solidFill>
                  <a:srgbClr val="FF0000"/>
                </a:solidFill>
              </a:rPr>
              <a:t>BILANCE SLUNEČNÍ ENERGIE NA ZEMI</a:t>
            </a:r>
          </a:p>
        </p:txBody>
      </p:sp>
      <p:pic>
        <p:nvPicPr>
          <p:cNvPr id="7172" name="Picture 4" descr="Our Energy Future: Hydrogen: Back to Baking Bacon Bread">
            <a:extLst>
              <a:ext uri="{FF2B5EF4-FFF2-40B4-BE49-F238E27FC236}">
                <a16:creationId xmlns:a16="http://schemas.microsoft.com/office/drawing/2014/main" id="{7663DC8D-47CA-868E-076A-5281A8B365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09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705772-E60B-24A5-2068-7BA40B79968D}"/>
              </a:ext>
            </a:extLst>
          </p:cNvPr>
          <p:cNvSpPr>
            <a:spLocks noGrp="1"/>
          </p:cNvSpPr>
          <p:nvPr>
            <p:ph type="title"/>
          </p:nvPr>
        </p:nvSpPr>
        <p:spPr/>
        <p:txBody>
          <a:bodyPr/>
          <a:lstStyle/>
          <a:p>
            <a:pPr algn="ctr"/>
            <a:r>
              <a:rPr lang="cs-CZ" b="1" dirty="0">
                <a:solidFill>
                  <a:srgbClr val="FF0000"/>
                </a:solidFill>
              </a:rPr>
              <a:t>FOTOVOLTAICKÉ ELEKTRÁRNY</a:t>
            </a:r>
          </a:p>
        </p:txBody>
      </p:sp>
      <p:sp>
        <p:nvSpPr>
          <p:cNvPr id="3" name="Zástupný obsah 2">
            <a:extLst>
              <a:ext uri="{FF2B5EF4-FFF2-40B4-BE49-F238E27FC236}">
                <a16:creationId xmlns:a16="http://schemas.microsoft.com/office/drawing/2014/main" id="{09F22E21-7598-256F-0B62-68C7CB3954FD}"/>
              </a:ext>
            </a:extLst>
          </p:cNvPr>
          <p:cNvSpPr>
            <a:spLocks noGrp="1"/>
          </p:cNvSpPr>
          <p:nvPr>
            <p:ph idx="1"/>
          </p:nvPr>
        </p:nvSpPr>
        <p:spPr>
          <a:xfrm>
            <a:off x="838200" y="2022529"/>
            <a:ext cx="10515600" cy="4154434"/>
          </a:xfrm>
        </p:spPr>
        <p:txBody>
          <a:bodyPr>
            <a:normAutofit fontScale="92500" lnSpcReduction="10000"/>
          </a:bodyPr>
          <a:lstStyle/>
          <a:p>
            <a:r>
              <a:rPr lang="cs-CZ" b="1" i="0" dirty="0">
                <a:solidFill>
                  <a:srgbClr val="000000"/>
                </a:solidFill>
                <a:effectLst/>
                <a:latin typeface="nimbus_cez"/>
              </a:rPr>
              <a:t>Fotovoltaické panely generují stejnosměrný proud, a proto musí být elektrárny na výstupu vybaveny vhodným střídačem napětí, aby se jejich parametry shodovaly s požadavky distribuční sítě, do které budou připojeny. Instalovaný výkon malých fotovoltaických elektráren začíná</a:t>
            </a:r>
            <a:br>
              <a:rPr lang="cs-CZ" b="1" i="0" dirty="0">
                <a:solidFill>
                  <a:srgbClr val="000000"/>
                </a:solidFill>
                <a:effectLst/>
                <a:latin typeface="nimbus_cez"/>
              </a:rPr>
            </a:br>
            <a:r>
              <a:rPr lang="cs-CZ" b="1" i="0" dirty="0">
                <a:solidFill>
                  <a:srgbClr val="000000"/>
                </a:solidFill>
                <a:effectLst/>
                <a:latin typeface="nimbus_cez"/>
              </a:rPr>
              <a:t>v řádu jednotek kilowatt, velké elektrárny dosahují výkon až v řádu jednotek, desítek nebo stovek megawatt. Při omezené průměrné plošné hustotě výroby elektřiny přibližně 140 Wattů na čtvereční metr účinné plochy panelů, a rovněž při zohlednění dalších dodatečných nároků na plochu umožňující technickou realizovatelnost celé elektrárny, musí být pro fotovoltaické elektrárny větších výkonů vyčleněna značná plocha (1 000 MW – asi 20 až 40 km</a:t>
            </a:r>
            <a:r>
              <a:rPr lang="cs-CZ" b="1" i="0" baseline="30000" dirty="0">
                <a:solidFill>
                  <a:srgbClr val="000000"/>
                </a:solidFill>
                <a:effectLst/>
                <a:latin typeface="nimbus_cez"/>
              </a:rPr>
              <a:t>2</a:t>
            </a:r>
            <a:r>
              <a:rPr lang="cs-CZ" b="1" i="0" dirty="0">
                <a:solidFill>
                  <a:srgbClr val="000000"/>
                </a:solidFill>
                <a:effectLst/>
                <a:latin typeface="nimbus_cez"/>
              </a:rPr>
              <a:t>). Kdyby měla být celá spotřeba elektřiny</a:t>
            </a:r>
            <a:br>
              <a:rPr lang="cs-CZ" b="1" i="0" dirty="0">
                <a:solidFill>
                  <a:srgbClr val="000000"/>
                </a:solidFill>
                <a:effectLst/>
                <a:latin typeface="nimbus_cez"/>
              </a:rPr>
            </a:br>
            <a:r>
              <a:rPr lang="cs-CZ" b="1" i="0" dirty="0">
                <a:solidFill>
                  <a:srgbClr val="000000"/>
                </a:solidFill>
                <a:effectLst/>
                <a:latin typeface="nimbus_cez"/>
              </a:rPr>
              <a:t>v ČR pokryta jen z fotovoltaiky, panely by pokryly asi 1,5% území.</a:t>
            </a:r>
            <a:endParaRPr lang="cs-CZ" b="1" dirty="0"/>
          </a:p>
        </p:txBody>
      </p:sp>
    </p:spTree>
    <p:extLst>
      <p:ext uri="{BB962C8B-B14F-4D97-AF65-F5344CB8AC3E}">
        <p14:creationId xmlns:p14="http://schemas.microsoft.com/office/powerpoint/2010/main" val="3269570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886E6F1-A67D-F2C8-ED6A-B8A9827B91A4}"/>
              </a:ext>
            </a:extLst>
          </p:cNvPr>
          <p:cNvSpPr>
            <a:spLocks noGrp="1"/>
          </p:cNvSpPr>
          <p:nvPr>
            <p:ph type="title"/>
          </p:nvPr>
        </p:nvSpPr>
        <p:spPr>
          <a:xfrm>
            <a:off x="1472266" y="325485"/>
            <a:ext cx="9247467" cy="650929"/>
          </a:xfrm>
        </p:spPr>
        <p:txBody>
          <a:bodyPr anchor="b">
            <a:normAutofit/>
          </a:bodyPr>
          <a:lstStyle/>
          <a:p>
            <a:pPr algn="ctr"/>
            <a:r>
              <a:rPr lang="cs-CZ" sz="4000" b="1" dirty="0">
                <a:solidFill>
                  <a:srgbClr val="FF0000"/>
                </a:solidFill>
              </a:rPr>
              <a:t>PARKOVÉ SLUNEČNÍ ELEKTRÁRNY</a:t>
            </a:r>
          </a:p>
        </p:txBody>
      </p:sp>
      <p:sp>
        <p:nvSpPr>
          <p:cNvPr id="3" name="Zástupný obsah 2">
            <a:extLst>
              <a:ext uri="{FF2B5EF4-FFF2-40B4-BE49-F238E27FC236}">
                <a16:creationId xmlns:a16="http://schemas.microsoft.com/office/drawing/2014/main" id="{E150AED8-6DF2-08DB-CD29-B67538513963}"/>
              </a:ext>
            </a:extLst>
          </p:cNvPr>
          <p:cNvSpPr>
            <a:spLocks noGrp="1"/>
          </p:cNvSpPr>
          <p:nvPr>
            <p:ph idx="1"/>
          </p:nvPr>
        </p:nvSpPr>
        <p:spPr>
          <a:xfrm>
            <a:off x="410705" y="1301898"/>
            <a:ext cx="5685295" cy="4639079"/>
          </a:xfrm>
        </p:spPr>
        <p:txBody>
          <a:bodyPr anchor="t">
            <a:normAutofit/>
          </a:bodyPr>
          <a:lstStyle/>
          <a:p>
            <a:r>
              <a:rPr lang="cs-CZ" sz="2400" b="1" i="0" dirty="0">
                <a:effectLst/>
                <a:latin typeface="nimbus_cez"/>
              </a:rPr>
              <a:t>Koncentrační kolektory ve formě dlouhých parabolických zrcadel sledujících polohu Slunce. Soustřeďují sluneční záření z větší plochy do co nejmenšího ohniska, kde se nachází tmavý trubkový absorbér. Dosahují teploty v řádu stovek stupňů a jsou vhodné na výrobu elektrické energie</a:t>
            </a:r>
            <a:br>
              <a:rPr lang="cs-CZ" sz="2400" b="1" i="0" dirty="0">
                <a:effectLst/>
                <a:latin typeface="nimbus_cez"/>
              </a:rPr>
            </a:br>
            <a:r>
              <a:rPr lang="cs-CZ" sz="2400" b="1" i="0" dirty="0">
                <a:effectLst/>
                <a:latin typeface="nimbus_cez"/>
              </a:rPr>
              <a:t>v parkových slunečních elektrárnách. Perspektivnějším zdrojem můžou být </a:t>
            </a:r>
            <a:r>
              <a:rPr lang="cs-CZ" sz="2400" b="1" i="0" dirty="0" err="1">
                <a:effectLst/>
                <a:latin typeface="nimbus_cez"/>
              </a:rPr>
              <a:t>fresnelova</a:t>
            </a:r>
            <a:r>
              <a:rPr lang="cs-CZ" sz="2400" b="1" i="0" dirty="0">
                <a:effectLst/>
                <a:latin typeface="nimbus_cez"/>
              </a:rPr>
              <a:t> lineární zrcadla, která pracují na stejném principu jako žlabová zrcadla, ale s nižšími konstrukčními náklady.</a:t>
            </a:r>
            <a:endParaRPr lang="cs-CZ" sz="2400" b="1" dirty="0"/>
          </a:p>
        </p:txBody>
      </p:sp>
      <p:pic>
        <p:nvPicPr>
          <p:cNvPr id="11266" name="Picture 2">
            <a:extLst>
              <a:ext uri="{FF2B5EF4-FFF2-40B4-BE49-F238E27FC236}">
                <a16:creationId xmlns:a16="http://schemas.microsoft.com/office/drawing/2014/main" id="{D812E20A-5945-20CE-3371-C9FB556CD8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6705" y="1738668"/>
            <a:ext cx="5201023" cy="3380664"/>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99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64D81CB-B282-FED0-7813-34352899047D}"/>
              </a:ext>
            </a:extLst>
          </p:cNvPr>
          <p:cNvSpPr>
            <a:spLocks noGrp="1"/>
          </p:cNvSpPr>
          <p:nvPr>
            <p:ph type="title"/>
          </p:nvPr>
        </p:nvSpPr>
        <p:spPr>
          <a:xfrm>
            <a:off x="1204920" y="342859"/>
            <a:ext cx="9782159" cy="683599"/>
          </a:xfrm>
        </p:spPr>
        <p:txBody>
          <a:bodyPr anchor="b">
            <a:normAutofit/>
          </a:bodyPr>
          <a:lstStyle/>
          <a:p>
            <a:pPr algn="ctr"/>
            <a:r>
              <a:rPr lang="cs-CZ" sz="4000" b="1" dirty="0">
                <a:solidFill>
                  <a:srgbClr val="FF0000"/>
                </a:solidFill>
              </a:rPr>
              <a:t>SOLÁRNÍ ELEKTRÁRNY</a:t>
            </a:r>
          </a:p>
        </p:txBody>
      </p:sp>
      <p:sp>
        <p:nvSpPr>
          <p:cNvPr id="3" name="Zástupný obsah 2">
            <a:extLst>
              <a:ext uri="{FF2B5EF4-FFF2-40B4-BE49-F238E27FC236}">
                <a16:creationId xmlns:a16="http://schemas.microsoft.com/office/drawing/2014/main" id="{1A0D16BB-9E28-F392-623C-22F8B60633E6}"/>
              </a:ext>
            </a:extLst>
          </p:cNvPr>
          <p:cNvSpPr>
            <a:spLocks noGrp="1"/>
          </p:cNvSpPr>
          <p:nvPr>
            <p:ph idx="1"/>
          </p:nvPr>
        </p:nvSpPr>
        <p:spPr>
          <a:xfrm>
            <a:off x="478535" y="1712562"/>
            <a:ext cx="5617465" cy="4228415"/>
          </a:xfrm>
        </p:spPr>
        <p:txBody>
          <a:bodyPr anchor="t">
            <a:normAutofit/>
          </a:bodyPr>
          <a:lstStyle/>
          <a:p>
            <a:r>
              <a:rPr lang="cs-CZ" b="1" i="0" dirty="0">
                <a:effectLst/>
                <a:latin typeface="nimbus_cez"/>
              </a:rPr>
              <a:t>Systém sériově pospojovaných parabolických žlabů, v jejichž ohnisku se nachází trubka</a:t>
            </a:r>
            <a:br>
              <a:rPr lang="cs-CZ" b="1" i="0" dirty="0">
                <a:effectLst/>
                <a:latin typeface="nimbus_cez"/>
              </a:rPr>
            </a:br>
            <a:r>
              <a:rPr lang="cs-CZ" b="1" i="0" dirty="0">
                <a:effectLst/>
                <a:latin typeface="nimbus_cez"/>
              </a:rPr>
              <a:t>s teplonosnou látkou, byl použit</a:t>
            </a:r>
            <a:br>
              <a:rPr lang="cs-CZ" b="1" i="0" dirty="0">
                <a:effectLst/>
                <a:latin typeface="nimbus_cez"/>
              </a:rPr>
            </a:br>
            <a:r>
              <a:rPr lang="cs-CZ" b="1" i="0" dirty="0">
                <a:effectLst/>
                <a:latin typeface="nimbus_cez"/>
              </a:rPr>
              <a:t>i při stavbě solární elektrárny</a:t>
            </a:r>
            <a:br>
              <a:rPr lang="cs-CZ" b="1" i="0" dirty="0">
                <a:effectLst/>
                <a:latin typeface="nimbus_cez"/>
              </a:rPr>
            </a:br>
            <a:r>
              <a:rPr lang="cs-CZ" b="1" i="0" dirty="0">
                <a:effectLst/>
                <a:latin typeface="nimbus_cez"/>
              </a:rPr>
              <a:t>s výrobou elektrické energie</a:t>
            </a:r>
            <a:br>
              <a:rPr lang="cs-CZ" b="1" i="0" dirty="0">
                <a:effectLst/>
                <a:latin typeface="nimbus_cez"/>
              </a:rPr>
            </a:br>
            <a:r>
              <a:rPr lang="cs-CZ" b="1" i="0" dirty="0">
                <a:effectLst/>
                <a:latin typeface="nimbus_cez"/>
              </a:rPr>
              <a:t>v Mohavské poušti v Kalifornii. Devět elektráren s celkovým instalovaným výkonem 354 MW je stále v provozu.</a:t>
            </a:r>
            <a:endParaRPr lang="cs-CZ" b="1" dirty="0"/>
          </a:p>
        </p:txBody>
      </p:sp>
      <p:pic>
        <p:nvPicPr>
          <p:cNvPr id="10242" name="Picture 2">
            <a:extLst>
              <a:ext uri="{FF2B5EF4-FFF2-40B4-BE49-F238E27FC236}">
                <a16:creationId xmlns:a16="http://schemas.microsoft.com/office/drawing/2014/main" id="{24F302C9-A18D-1CCC-B342-C95109EBA6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2699" y="1977787"/>
            <a:ext cx="5201023" cy="3471682"/>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651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1E6A51-6085-1DFE-285D-537EDC104E53}"/>
              </a:ext>
            </a:extLst>
          </p:cNvPr>
          <p:cNvSpPr>
            <a:spLocks noGrp="1"/>
          </p:cNvSpPr>
          <p:nvPr>
            <p:ph type="title"/>
          </p:nvPr>
        </p:nvSpPr>
        <p:spPr>
          <a:xfrm>
            <a:off x="793662" y="386930"/>
            <a:ext cx="10066122" cy="883931"/>
          </a:xfrm>
        </p:spPr>
        <p:txBody>
          <a:bodyPr anchor="b">
            <a:normAutofit/>
          </a:bodyPr>
          <a:lstStyle/>
          <a:p>
            <a:pPr algn="ctr"/>
            <a:r>
              <a:rPr lang="cs-CZ" sz="4800" b="1" dirty="0">
                <a:solidFill>
                  <a:srgbClr val="FF0000"/>
                </a:solidFill>
              </a:rPr>
              <a:t>FOTOVOLTAICKÉ ELEKTRÁRNY</a:t>
            </a:r>
          </a:p>
        </p:txBody>
      </p:sp>
      <p:sp>
        <p:nvSpPr>
          <p:cNvPr id="12297" name="Rectangle 1229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A7665265-2EA6-2187-CFD2-5B7F525C6F30}"/>
              </a:ext>
            </a:extLst>
          </p:cNvPr>
          <p:cNvSpPr>
            <a:spLocks noGrp="1"/>
          </p:cNvSpPr>
          <p:nvPr>
            <p:ph idx="1"/>
          </p:nvPr>
        </p:nvSpPr>
        <p:spPr>
          <a:xfrm>
            <a:off x="278969" y="2599509"/>
            <a:ext cx="5045590" cy="3639450"/>
          </a:xfrm>
        </p:spPr>
        <p:txBody>
          <a:bodyPr anchor="ctr">
            <a:normAutofit/>
          </a:bodyPr>
          <a:lstStyle/>
          <a:p>
            <a:r>
              <a:rPr lang="cs-CZ" sz="1600" b="1" i="0" dirty="0">
                <a:effectLst/>
                <a:latin typeface="nimbus_cez"/>
              </a:rPr>
              <a:t>Sestavením fotovoltaických panelů do většího celku vzniká zdroj elektrické energie využitelné pro přímou spotřebu vlastníkem elektrárny nebo pro dodávku energie do distribuční sítě. Častým místem instalace fotovoltaických elektráren jsou střechy obytných nebo průmyslových budov, ale elektrárnu mohou samozřejmě tvořit i volně stojící jednotky s panely umístěnými na jednoduchých konstrukcích. Pro zvýšení účinnosti mohou být konstrukce vybaveny systémem sledujícím polohu Slunce na obzoru a natáčejícím rovinu panelů kolmo k dopadajícím paprskům slunečního záření, ale to se už dnes ekonomicky nevyplatí, a tak naprostá většina elektráren využívá konfiguraci s pevnou orientací i sklonem panelů.</a:t>
            </a:r>
            <a:endParaRPr lang="cs-CZ" sz="1600" b="1" dirty="0"/>
          </a:p>
        </p:txBody>
      </p:sp>
      <p:pic>
        <p:nvPicPr>
          <p:cNvPr id="12290" name="Picture 2">
            <a:extLst>
              <a:ext uri="{FF2B5EF4-FFF2-40B4-BE49-F238E27FC236}">
                <a16:creationId xmlns:a16="http://schemas.microsoft.com/office/drawing/2014/main" id="{7D9375A9-BB23-B590-7E17-BB44B3960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62" r="19705" b="-1"/>
          <a:stretch/>
        </p:blipFill>
        <p:spPr bwMode="auto">
          <a:xfrm>
            <a:off x="5895504" y="2562112"/>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28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8B932E-FB85-A179-DFE4-026F39573080}"/>
              </a:ext>
            </a:extLst>
          </p:cNvPr>
          <p:cNvSpPr>
            <a:spLocks noGrp="1"/>
          </p:cNvSpPr>
          <p:nvPr>
            <p:ph type="title"/>
          </p:nvPr>
        </p:nvSpPr>
        <p:spPr/>
        <p:txBody>
          <a:bodyPr>
            <a:normAutofit/>
          </a:bodyPr>
          <a:lstStyle/>
          <a:p>
            <a:pPr algn="ctr"/>
            <a:r>
              <a:rPr lang="cs-CZ" sz="5400" b="1" dirty="0">
                <a:solidFill>
                  <a:srgbClr val="FF0000"/>
                </a:solidFill>
              </a:rPr>
              <a:t>EGÚ BRNO – M. MACENAUER</a:t>
            </a:r>
          </a:p>
        </p:txBody>
      </p:sp>
      <p:sp>
        <p:nvSpPr>
          <p:cNvPr id="3" name="Zástupný obsah 2">
            <a:extLst>
              <a:ext uri="{FF2B5EF4-FFF2-40B4-BE49-F238E27FC236}">
                <a16:creationId xmlns:a16="http://schemas.microsoft.com/office/drawing/2014/main" id="{77725825-CF23-DFB7-73CF-BD6335D2DC7F}"/>
              </a:ext>
            </a:extLst>
          </p:cNvPr>
          <p:cNvSpPr>
            <a:spLocks noGrp="1"/>
          </p:cNvSpPr>
          <p:nvPr>
            <p:ph idx="1"/>
          </p:nvPr>
        </p:nvSpPr>
        <p:spPr>
          <a:xfrm>
            <a:off x="838200" y="1825625"/>
            <a:ext cx="10515600" cy="4667250"/>
          </a:xfrm>
        </p:spPr>
        <p:txBody>
          <a:bodyPr>
            <a:noAutofit/>
          </a:bodyPr>
          <a:lstStyle/>
          <a:p>
            <a:r>
              <a:rPr lang="cs-CZ" sz="3600" b="1" i="1" dirty="0">
                <a:solidFill>
                  <a:srgbClr val="1E293B"/>
                </a:solidFill>
                <a:effectLst/>
                <a:latin typeface="__Poppins_35b7d2"/>
              </a:rPr>
              <a:t>„Transformace energetiky vyžaduje nahradit převážnou většinu fosilních primárních zdrojů, zejména uhlí a ropných paliv. Náklady společností požadované dekarbonizace by firmy nemusely tolik bolet, protože téměř polovinu potřebných financí by měly být schopné pokrýt veřejné zdroje. Podpora investic do energetiky je účinnou brzdou růstu cen energií a je v zájmu státu. Pro průmysl bude vlna investic v energetice významnou příležitostí.“</a:t>
            </a:r>
            <a:endParaRPr lang="cs-CZ" sz="3600" dirty="0"/>
          </a:p>
        </p:txBody>
      </p:sp>
    </p:spTree>
    <p:extLst>
      <p:ext uri="{BB962C8B-B14F-4D97-AF65-F5344CB8AC3E}">
        <p14:creationId xmlns:p14="http://schemas.microsoft.com/office/powerpoint/2010/main" val="2907157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7325841-84F9-4C44-B6E8-7FB5C33A5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1" name="Group 13320">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322" name="Rectangle 13321">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9E5CB36A-F8E7-38F9-CA34-F42C693963B0}"/>
              </a:ext>
            </a:extLst>
          </p:cNvPr>
          <p:cNvSpPr>
            <a:spLocks noGrp="1"/>
          </p:cNvSpPr>
          <p:nvPr>
            <p:ph type="title"/>
          </p:nvPr>
        </p:nvSpPr>
        <p:spPr>
          <a:xfrm>
            <a:off x="1091407" y="139486"/>
            <a:ext cx="10009186" cy="1040900"/>
          </a:xfrm>
        </p:spPr>
        <p:txBody>
          <a:bodyPr anchor="t">
            <a:noAutofit/>
          </a:bodyPr>
          <a:lstStyle/>
          <a:p>
            <a:r>
              <a:rPr lang="cs-CZ" sz="3600" b="1" dirty="0">
                <a:solidFill>
                  <a:srgbClr val="FF0000"/>
                </a:solidFill>
              </a:rPr>
              <a:t>OBOUSTRANNÉ FOTOVOLTAICKÉ PANELY – ZVÝŠENÍ ÚČINNOSTI ELEKTRÁRNY</a:t>
            </a:r>
          </a:p>
        </p:txBody>
      </p:sp>
      <p:sp>
        <p:nvSpPr>
          <p:cNvPr id="3" name="Zástupný obsah 2">
            <a:extLst>
              <a:ext uri="{FF2B5EF4-FFF2-40B4-BE49-F238E27FC236}">
                <a16:creationId xmlns:a16="http://schemas.microsoft.com/office/drawing/2014/main" id="{0FE8FA83-B33F-5552-8D65-5BD511D4D21F}"/>
              </a:ext>
            </a:extLst>
          </p:cNvPr>
          <p:cNvSpPr>
            <a:spLocks noGrp="1"/>
          </p:cNvSpPr>
          <p:nvPr>
            <p:ph idx="1"/>
          </p:nvPr>
        </p:nvSpPr>
        <p:spPr>
          <a:xfrm>
            <a:off x="154982" y="1443460"/>
            <a:ext cx="4176793" cy="4903096"/>
          </a:xfrm>
        </p:spPr>
        <p:txBody>
          <a:bodyPr anchor="t">
            <a:noAutofit/>
          </a:bodyPr>
          <a:lstStyle/>
          <a:p>
            <a:r>
              <a:rPr lang="cs-CZ" sz="1800" b="1" i="0" dirty="0">
                <a:solidFill>
                  <a:schemeClr val="tx1">
                    <a:alpha val="60000"/>
                  </a:schemeClr>
                </a:solidFill>
                <a:effectLst/>
                <a:latin typeface="nimbus_cez"/>
              </a:rPr>
              <a:t>Zvýšení výkonu slibují nově instalované oboustranné fotovoltaické panely, využívající dopadající světlo z obou stran. Pro výsledný výkon je důležitý sklon těchto panelů, výška jejich instalace i odrazivost podloží, určující především výkon zadní strany panelu. Perspektivní využití mohou oboustranné panely najít</a:t>
            </a:r>
            <a:br>
              <a:rPr lang="cs-CZ" sz="1800" b="1" i="0" dirty="0">
                <a:solidFill>
                  <a:schemeClr val="tx1">
                    <a:alpha val="60000"/>
                  </a:schemeClr>
                </a:solidFill>
                <a:effectLst/>
                <a:latin typeface="nimbus_cez"/>
              </a:rPr>
            </a:br>
            <a:r>
              <a:rPr lang="cs-CZ" sz="1800" b="1" i="0" dirty="0">
                <a:solidFill>
                  <a:schemeClr val="tx1">
                    <a:alpha val="60000"/>
                  </a:schemeClr>
                </a:solidFill>
                <a:effectLst/>
                <a:latin typeface="nimbus_cez"/>
              </a:rPr>
              <a:t>v </a:t>
            </a:r>
            <a:r>
              <a:rPr lang="cs-CZ" sz="1800" b="1" i="0" dirty="0" err="1">
                <a:solidFill>
                  <a:schemeClr val="tx1">
                    <a:alpha val="60000"/>
                  </a:schemeClr>
                </a:solidFill>
                <a:effectLst/>
                <a:latin typeface="nimbus_cez"/>
              </a:rPr>
              <a:t>agrofotovoltaice</a:t>
            </a:r>
            <a:r>
              <a:rPr lang="cs-CZ" sz="1800" b="1" i="0" dirty="0">
                <a:solidFill>
                  <a:schemeClr val="tx1">
                    <a:alpha val="60000"/>
                  </a:schemeClr>
                </a:solidFill>
                <a:effectLst/>
                <a:latin typeface="nimbus_cez"/>
              </a:rPr>
              <a:t> – vertikálním rozmístěním panelů v řadách na polích tak, že jejich strany jsou orientované na východ a západ. Ve vzniklých panelových alejích je přitom zachována původní zemědělská produkce. Výkon </a:t>
            </a:r>
            <a:r>
              <a:rPr lang="cs-CZ" sz="1800" b="1" i="0" dirty="0" err="1">
                <a:solidFill>
                  <a:schemeClr val="tx1">
                    <a:alpha val="60000"/>
                  </a:schemeClr>
                </a:solidFill>
                <a:effectLst/>
                <a:latin typeface="nimbus_cez"/>
              </a:rPr>
              <a:t>agrofotovoltaických</a:t>
            </a:r>
            <a:r>
              <a:rPr lang="cs-CZ" sz="1800" b="1" i="0" dirty="0">
                <a:solidFill>
                  <a:schemeClr val="tx1">
                    <a:alpha val="60000"/>
                  </a:schemeClr>
                </a:solidFill>
                <a:effectLst/>
                <a:latin typeface="nimbus_cez"/>
              </a:rPr>
              <a:t> elektráren je nejvyšší ráno a večer a křivka jejich výroby lépe odpovídá dennímu profilu spotřeby elektřiny v síti.</a:t>
            </a:r>
            <a:endParaRPr lang="cs-CZ" sz="1800" b="1" dirty="0">
              <a:solidFill>
                <a:schemeClr val="tx1">
                  <a:alpha val="60000"/>
                </a:schemeClr>
              </a:solidFill>
            </a:endParaRPr>
          </a:p>
        </p:txBody>
      </p:sp>
      <p:pic>
        <p:nvPicPr>
          <p:cNvPr id="13314" name="Picture 2" descr="Obsah obrázku venku, území, obloha, solární energie&#10;&#10;Popis byl vytvořen automaticky">
            <a:extLst>
              <a:ext uri="{FF2B5EF4-FFF2-40B4-BE49-F238E27FC236}">
                <a16:creationId xmlns:a16="http://schemas.microsoft.com/office/drawing/2014/main" id="{FF98A5DF-9AED-E0D7-9D6D-FDE745FB51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624" y="1443459"/>
            <a:ext cx="6480175" cy="4325516"/>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48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Nadpis 9">
            <a:extLst>
              <a:ext uri="{FF2B5EF4-FFF2-40B4-BE49-F238E27FC236}">
                <a16:creationId xmlns:a16="http://schemas.microsoft.com/office/drawing/2014/main" id="{50E92837-36AD-2BBF-E2BD-E56B0CF68F49}"/>
              </a:ext>
            </a:extLst>
          </p:cNvPr>
          <p:cNvSpPr>
            <a:spLocks noGrp="1"/>
          </p:cNvSpPr>
          <p:nvPr>
            <p:ph type="title"/>
          </p:nvPr>
        </p:nvSpPr>
        <p:spPr>
          <a:xfrm>
            <a:off x="838200" y="292782"/>
            <a:ext cx="10515600" cy="1325563"/>
          </a:xfrm>
        </p:spPr>
        <p:txBody>
          <a:bodyPr/>
          <a:lstStyle/>
          <a:p>
            <a:pPr algn="ctr"/>
            <a:r>
              <a:rPr lang="cs-CZ" b="1" dirty="0">
                <a:solidFill>
                  <a:srgbClr val="FF0000"/>
                </a:solidFill>
              </a:rPr>
              <a:t>VÝROBA A SPOTŘEBA ELEKTRICKÉ ENERGIE V PRŮBĚHU DNE</a:t>
            </a:r>
          </a:p>
        </p:txBody>
      </p:sp>
      <p:sp>
        <p:nvSpPr>
          <p:cNvPr id="11" name="Zástupný obsah 10">
            <a:extLst>
              <a:ext uri="{FF2B5EF4-FFF2-40B4-BE49-F238E27FC236}">
                <a16:creationId xmlns:a16="http://schemas.microsoft.com/office/drawing/2014/main" id="{9BDD3159-6F78-4AD7-934E-AB7EAC79962B}"/>
              </a:ext>
            </a:extLst>
          </p:cNvPr>
          <p:cNvSpPr>
            <a:spLocks noGrp="1"/>
          </p:cNvSpPr>
          <p:nvPr>
            <p:ph idx="1"/>
          </p:nvPr>
        </p:nvSpPr>
        <p:spPr>
          <a:xfrm>
            <a:off x="276818" y="1825625"/>
            <a:ext cx="4822124" cy="4351338"/>
          </a:xfrm>
        </p:spPr>
        <p:txBody>
          <a:bodyPr>
            <a:normAutofit fontScale="77500" lnSpcReduction="20000"/>
          </a:bodyPr>
          <a:lstStyle/>
          <a:p>
            <a:r>
              <a:rPr lang="cs-CZ" b="1" i="0" dirty="0">
                <a:solidFill>
                  <a:srgbClr val="000000"/>
                </a:solidFill>
                <a:effectLst/>
                <a:latin typeface="nimbus_cez"/>
              </a:rPr>
              <a:t>Časový průběh výkonu fotovoltaických elektráren sice není rovnoměrný, ale při současném stupni predikce počasí je možný poměrně přesný odhad výroby elektřiny na několik hodin dopředu.</a:t>
            </a:r>
            <a:br>
              <a:rPr lang="cs-CZ" b="1" i="0" dirty="0">
                <a:solidFill>
                  <a:srgbClr val="000000"/>
                </a:solidFill>
                <a:effectLst/>
                <a:latin typeface="nimbus_cez"/>
              </a:rPr>
            </a:br>
            <a:r>
              <a:rPr lang="cs-CZ" b="1" i="0" dirty="0">
                <a:solidFill>
                  <a:srgbClr val="000000"/>
                </a:solidFill>
                <a:effectLst/>
                <a:latin typeface="nimbus_cez"/>
              </a:rPr>
              <a:t>U domácích instalací s bateriovým úložištěm probíhá nabíjení baterií</a:t>
            </a:r>
            <a:br>
              <a:rPr lang="cs-CZ" b="1" i="0" dirty="0">
                <a:solidFill>
                  <a:srgbClr val="000000"/>
                </a:solidFill>
                <a:effectLst/>
                <a:latin typeface="nimbus_cez"/>
              </a:rPr>
            </a:br>
            <a:r>
              <a:rPr lang="cs-CZ" b="1" i="0" dirty="0">
                <a:solidFill>
                  <a:srgbClr val="000000"/>
                </a:solidFill>
                <a:effectLst/>
                <a:latin typeface="nimbus_cez"/>
              </a:rPr>
              <a:t>v čase vyšší sluneční aktivity</a:t>
            </a:r>
            <a:br>
              <a:rPr lang="cs-CZ" b="1" i="0" dirty="0">
                <a:solidFill>
                  <a:srgbClr val="000000"/>
                </a:solidFill>
                <a:effectLst/>
                <a:latin typeface="nimbus_cez"/>
              </a:rPr>
            </a:br>
            <a:r>
              <a:rPr lang="cs-CZ" b="1" i="0" dirty="0">
                <a:solidFill>
                  <a:srgbClr val="000000"/>
                </a:solidFill>
                <a:effectLst/>
                <a:latin typeface="nimbus_cez"/>
              </a:rPr>
              <a:t>(v poledne) a využívání naakumulované elektrické energie</a:t>
            </a:r>
            <a:br>
              <a:rPr lang="cs-CZ" b="1" i="0" dirty="0">
                <a:solidFill>
                  <a:srgbClr val="000000"/>
                </a:solidFill>
                <a:effectLst/>
                <a:latin typeface="nimbus_cez"/>
              </a:rPr>
            </a:br>
            <a:r>
              <a:rPr lang="cs-CZ" b="1" i="0" dirty="0">
                <a:solidFill>
                  <a:srgbClr val="000000"/>
                </a:solidFill>
                <a:effectLst/>
                <a:latin typeface="nimbus_cez"/>
              </a:rPr>
              <a:t>v ranních a večerních hodinách, kdy je výroba panelů nízká a spotřeba vysoká. Dobře dimenzované domácí bateriové systémy výrazně snižují spotřebu objektu z připojené distribuční sítě.</a:t>
            </a:r>
            <a:endParaRPr lang="cs-CZ" b="1" dirty="0"/>
          </a:p>
        </p:txBody>
      </p:sp>
      <p:pic>
        <p:nvPicPr>
          <p:cNvPr id="8" name="Obrázek 7">
            <a:extLst>
              <a:ext uri="{FF2B5EF4-FFF2-40B4-BE49-F238E27FC236}">
                <a16:creationId xmlns:a16="http://schemas.microsoft.com/office/drawing/2014/main" id="{E53F558D-9F34-BCDA-0772-DBDE3EF0A138}"/>
              </a:ext>
            </a:extLst>
          </p:cNvPr>
          <p:cNvPicPr>
            <a:picLocks noChangeAspect="1"/>
          </p:cNvPicPr>
          <p:nvPr/>
        </p:nvPicPr>
        <p:blipFill>
          <a:blip r:embed="rId2"/>
          <a:stretch>
            <a:fillRect/>
          </a:stretch>
        </p:blipFill>
        <p:spPr>
          <a:xfrm>
            <a:off x="5627028" y="2460696"/>
            <a:ext cx="6288154" cy="3081196"/>
          </a:xfrm>
          <a:prstGeom prst="rect">
            <a:avLst/>
          </a:prstGeom>
        </p:spPr>
      </p:pic>
    </p:spTree>
    <p:extLst>
      <p:ext uri="{BB962C8B-B14F-4D97-AF65-F5344CB8AC3E}">
        <p14:creationId xmlns:p14="http://schemas.microsoft.com/office/powerpoint/2010/main" val="1576497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369" name="Rectangle 1536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A37878D-3AE7-A91D-0D42-793129303FEB}"/>
              </a:ext>
            </a:extLst>
          </p:cNvPr>
          <p:cNvSpPr>
            <a:spLocks noGrp="1"/>
          </p:cNvSpPr>
          <p:nvPr>
            <p:ph type="title"/>
          </p:nvPr>
        </p:nvSpPr>
        <p:spPr>
          <a:xfrm>
            <a:off x="643658" y="350196"/>
            <a:ext cx="10904680" cy="1023136"/>
          </a:xfrm>
        </p:spPr>
        <p:txBody>
          <a:bodyPr anchor="ctr">
            <a:normAutofit/>
          </a:bodyPr>
          <a:lstStyle/>
          <a:p>
            <a:pPr algn="ctr"/>
            <a:r>
              <a:rPr lang="cs-CZ" sz="4000" b="1" dirty="0">
                <a:solidFill>
                  <a:srgbClr val="FF0000"/>
                </a:solidFill>
              </a:rPr>
              <a:t>FOTOVOLTAICKÁ SLUNEČNÍ ELEKTRÁRNA</a:t>
            </a:r>
          </a:p>
        </p:txBody>
      </p:sp>
      <p:sp>
        <p:nvSpPr>
          <p:cNvPr id="3" name="Zástupný obsah 2">
            <a:extLst>
              <a:ext uri="{FF2B5EF4-FFF2-40B4-BE49-F238E27FC236}">
                <a16:creationId xmlns:a16="http://schemas.microsoft.com/office/drawing/2014/main" id="{B8FF3937-40FA-868A-68B5-4EF62C331C09}"/>
              </a:ext>
            </a:extLst>
          </p:cNvPr>
          <p:cNvSpPr>
            <a:spLocks noGrp="1"/>
          </p:cNvSpPr>
          <p:nvPr>
            <p:ph idx="1"/>
          </p:nvPr>
        </p:nvSpPr>
        <p:spPr>
          <a:xfrm>
            <a:off x="643658" y="2398320"/>
            <a:ext cx="6458805" cy="4109483"/>
          </a:xfrm>
        </p:spPr>
        <p:txBody>
          <a:bodyPr anchor="ctr">
            <a:noAutofit/>
          </a:bodyPr>
          <a:lstStyle/>
          <a:p>
            <a:r>
              <a:rPr lang="cs-CZ" sz="1800" b="1" i="0" dirty="0">
                <a:effectLst/>
                <a:latin typeface="nimbus_cez"/>
              </a:rPr>
              <a:t>Fotovoltaická sluneční elektrárna vyrábí čistou elektrickou energii v průběhu celé své životnosti, bez nutnosti zásobování palivem nebo doplňování drahých provozních médií, bez jakýchkoliv emisí či výpustí. Neprodukuje žádný hluk nebo odpady. Jediným negativním dopadem na životní prostředí může být vysoká energetická náročnost výroby solárních křemíkových panelů a s tím spojené používání fosilních paliv. Všechny vyrobené panely musí být také na konci své životnosti recyklovány nebo ekologicky likvidovány. Průměrná životnost fotovoltaického panelu je 25–30 let, kdy jeho účinnost klesne zhruba o 20 %.</a:t>
            </a:r>
          </a:p>
          <a:p>
            <a:r>
              <a:rPr lang="cs-CZ" sz="1800" b="1" i="0" dirty="0">
                <a:effectLst/>
                <a:latin typeface="nimbus_cez"/>
              </a:rPr>
              <a:t>S poklesem výrobní ceny panelů začínají být v posledních letech fotovoltaické elektrárny atraktivní pro stále širší okruh investorů. Spotřebitel se instalací fotovoltaiky zároveň stává výrobcem elektřiny a v případě zapojení vlastní elektrárny do sítě se podílí na lokálním udržování výkonové bilance.</a:t>
            </a:r>
          </a:p>
        </p:txBody>
      </p:sp>
      <p:pic>
        <p:nvPicPr>
          <p:cNvPr id="15362" name="Picture 2" descr="Solární energetika, jako obnovitelný zdroj, se vyznačuje minimálním vlivem na životní prostředí (Zdroj: © Satit _Srihin / stock.adobe.com)">
            <a:extLst>
              <a:ext uri="{FF2B5EF4-FFF2-40B4-BE49-F238E27FC236}">
                <a16:creationId xmlns:a16="http://schemas.microsoft.com/office/drawing/2014/main" id="{A3F00760-B417-530E-198E-DB9D19B7E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0" r="19109" b="-2"/>
          <a:stretch/>
        </p:blipFill>
        <p:spPr bwMode="auto">
          <a:xfrm>
            <a:off x="7764517" y="1874983"/>
            <a:ext cx="4434308" cy="498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16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96C33E-59DF-1B56-A65F-1B54E5F6E17A}"/>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VODNÍ ENERGIE</a:t>
            </a:r>
          </a:p>
        </p:txBody>
      </p:sp>
    </p:spTree>
    <p:extLst>
      <p:ext uri="{BB962C8B-B14F-4D97-AF65-F5344CB8AC3E}">
        <p14:creationId xmlns:p14="http://schemas.microsoft.com/office/powerpoint/2010/main" val="43381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4EC1F52-0465-9F23-2EAD-2866F75CC669}"/>
              </a:ext>
            </a:extLst>
          </p:cNvPr>
          <p:cNvSpPr>
            <a:spLocks noGrp="1"/>
          </p:cNvSpPr>
          <p:nvPr>
            <p:ph type="title"/>
          </p:nvPr>
        </p:nvSpPr>
        <p:spPr/>
        <p:txBody>
          <a:bodyPr/>
          <a:lstStyle/>
          <a:p>
            <a:pPr algn="ctr"/>
            <a:r>
              <a:rPr lang="cs-CZ" b="1" dirty="0">
                <a:solidFill>
                  <a:srgbClr val="FF0000"/>
                </a:solidFill>
              </a:rPr>
              <a:t>INVESTICE DO VODNÍCH ZDROJŮ ENERGIE</a:t>
            </a:r>
          </a:p>
        </p:txBody>
      </p:sp>
      <p:sp>
        <p:nvSpPr>
          <p:cNvPr id="4" name="Zástupný obsah 3">
            <a:extLst>
              <a:ext uri="{FF2B5EF4-FFF2-40B4-BE49-F238E27FC236}">
                <a16:creationId xmlns:a16="http://schemas.microsoft.com/office/drawing/2014/main" id="{AD0A9673-5054-E005-3943-4344E761C588}"/>
              </a:ext>
            </a:extLst>
          </p:cNvPr>
          <p:cNvSpPr>
            <a:spLocks noGrp="1"/>
          </p:cNvSpPr>
          <p:nvPr>
            <p:ph idx="1"/>
          </p:nvPr>
        </p:nvSpPr>
        <p:spPr>
          <a:xfrm>
            <a:off x="838200" y="2231755"/>
            <a:ext cx="10515600" cy="3945207"/>
          </a:xfrm>
        </p:spPr>
        <p:txBody>
          <a:bodyPr/>
          <a:lstStyle/>
          <a:p>
            <a:r>
              <a:rPr lang="cs-CZ" b="1" i="0" dirty="0">
                <a:effectLst/>
                <a:latin typeface="RoobertCEZ"/>
              </a:rPr>
              <a:t>Čistá elektřina pro další tisíce domácností, prodloužení životnosti o další dekády, spolehlivější, bezpečnější a ekologičtější provoz a významná úspora cenné vody – to jsou hlavní výsledky modernizace zhruba čtyřiceti soustrojí vodních elektráren Skupiny ČEZ za posledních 15 let. Alternativní postup ve srovnání s výstavbou zcela nových obnovitelných zdrojů si dosud vyžádal více než 3miliardovou investici. Modernizovaný a odolnější vůči kybernetickým hrozbám je také dispečink elektráren tzv. Vltavské kaskády.</a:t>
            </a:r>
            <a:endParaRPr lang="cs-CZ" b="1" dirty="0"/>
          </a:p>
        </p:txBody>
      </p:sp>
    </p:spTree>
    <p:extLst>
      <p:ext uri="{BB962C8B-B14F-4D97-AF65-F5344CB8AC3E}">
        <p14:creationId xmlns:p14="http://schemas.microsoft.com/office/powerpoint/2010/main" val="2555290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89D459-3855-9F09-9591-4833141831B6}"/>
              </a:ext>
            </a:extLst>
          </p:cNvPr>
          <p:cNvSpPr>
            <a:spLocks noGrp="1"/>
          </p:cNvSpPr>
          <p:nvPr>
            <p:ph type="title"/>
          </p:nvPr>
        </p:nvSpPr>
        <p:spPr>
          <a:xfrm>
            <a:off x="350003" y="365125"/>
            <a:ext cx="11491994" cy="1325563"/>
          </a:xfrm>
        </p:spPr>
        <p:txBody>
          <a:bodyPr/>
          <a:lstStyle/>
          <a:p>
            <a:pPr algn="ctr"/>
            <a:r>
              <a:rPr lang="cs-CZ" b="1" dirty="0">
                <a:solidFill>
                  <a:srgbClr val="FF0000"/>
                </a:solidFill>
              </a:rPr>
              <a:t>SOUČASNÝ STAV HYDROENERGETIKY V ČR</a:t>
            </a:r>
          </a:p>
        </p:txBody>
      </p:sp>
      <p:sp>
        <p:nvSpPr>
          <p:cNvPr id="3" name="Zástupný obsah 2">
            <a:extLst>
              <a:ext uri="{FF2B5EF4-FFF2-40B4-BE49-F238E27FC236}">
                <a16:creationId xmlns:a16="http://schemas.microsoft.com/office/drawing/2014/main" id="{4D9FA3A4-7A45-22E3-8734-33FBC4712434}"/>
              </a:ext>
            </a:extLst>
          </p:cNvPr>
          <p:cNvSpPr>
            <a:spLocks noGrp="1"/>
          </p:cNvSpPr>
          <p:nvPr>
            <p:ph idx="1"/>
          </p:nvPr>
        </p:nvSpPr>
        <p:spPr/>
        <p:txBody>
          <a:bodyPr>
            <a:normAutofit fontScale="85000" lnSpcReduction="20000"/>
          </a:bodyPr>
          <a:lstStyle/>
          <a:p>
            <a:pPr algn="l"/>
            <a:r>
              <a:rPr lang="cs-CZ" b="1" i="0" dirty="0">
                <a:solidFill>
                  <a:srgbClr val="363738"/>
                </a:solidFill>
                <a:effectLst/>
                <a:latin typeface="RoobertCEZ"/>
              </a:rPr>
              <a:t>Lipno, Slapy, Kamýk, Mohelno, Vrané nad Vltavou, přečerpávací vodní elektrárny Dalešice, Dlouhé stráně a Štěchovice nebo malé vodní elektrárny v Hradci Králové, Pardubicích a na brněnské přehradě. To je jen ochutnávka ze seznamu vodních elektráren Skupiny ČEZ, které v uplynulých 15 letech prošly komplexní modernizací, největší podobnou akcí v historii české hydroenergetiky. Omlazovací kúra za více než 3 miliardy korun dosud proběhla na 38 soustrojích 22 elektráren ČEZ po celé České republice. Celkový výkon modernizovaných soustrojí činí 1425 MW, tj. zhruba ¾ výkonu jaderné elektrárny Dukovany. Při konstantních hydrologických poměrech vyrobí modernizovaná soustrojí ročně o desítky milionů kWh ekologické elektřiny více.</a:t>
            </a:r>
          </a:p>
          <a:p>
            <a:pPr algn="l"/>
            <a:r>
              <a:rPr lang="cs-CZ" b="1" i="0" dirty="0">
                <a:solidFill>
                  <a:srgbClr val="363738"/>
                </a:solidFill>
                <a:effectLst/>
                <a:latin typeface="RoobertCEZ"/>
              </a:rPr>
              <a:t>Modernizační akce těží z nejnovějších poznatků vědy a techniky při konstrukci nových strojních i elektrických komponent soustrojí. Úplnou výměnou nebo „repasováním“ prochází většina prvků včetně těch největších – oběžných kol turbín, rotorů a statorů generátorů, řídících systémů atd. Díky tomu navýší elektrárny svou průměrnou účinnost až o cca 5 %. Dokáží tak následně vyrobit stejné množství elektřiny z menšího objemu stále cennější vody.</a:t>
            </a:r>
          </a:p>
        </p:txBody>
      </p:sp>
    </p:spTree>
    <p:extLst>
      <p:ext uri="{BB962C8B-B14F-4D97-AF65-F5344CB8AC3E}">
        <p14:creationId xmlns:p14="http://schemas.microsoft.com/office/powerpoint/2010/main" val="144948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E402524-EC4A-DD60-3FE4-DBCD9372FAB7}"/>
              </a:ext>
            </a:extLst>
          </p:cNvPr>
          <p:cNvSpPr>
            <a:spLocks noGrp="1"/>
          </p:cNvSpPr>
          <p:nvPr>
            <p:ph type="title"/>
          </p:nvPr>
        </p:nvSpPr>
        <p:spPr/>
        <p:txBody>
          <a:bodyPr>
            <a:normAutofit/>
          </a:bodyPr>
          <a:lstStyle/>
          <a:p>
            <a:pPr algn="ctr"/>
            <a:r>
              <a:rPr lang="cs-CZ" b="1" i="0" dirty="0">
                <a:solidFill>
                  <a:srgbClr val="FF0000"/>
                </a:solidFill>
                <a:effectLst/>
                <a:latin typeface="PT Sans" panose="020B0503020203020204" pitchFamily="34" charset="-18"/>
              </a:rPr>
              <a:t>5 NEJVĚTŠÍCH VODNÍCH ELEKTRÁREN</a:t>
            </a:r>
            <a:br>
              <a:rPr lang="cs-CZ" b="1" i="0" dirty="0">
                <a:solidFill>
                  <a:srgbClr val="FF0000"/>
                </a:solidFill>
                <a:effectLst/>
                <a:latin typeface="PT Sans" panose="020B0503020203020204" pitchFamily="34" charset="-18"/>
              </a:rPr>
            </a:br>
            <a:r>
              <a:rPr lang="cs-CZ" b="1" i="0" dirty="0">
                <a:solidFill>
                  <a:srgbClr val="FF0000"/>
                </a:solidFill>
                <a:effectLst/>
                <a:latin typeface="PT Sans" panose="020B0503020203020204" pitchFamily="34" charset="-18"/>
              </a:rPr>
              <a:t>V ČESKÉ REPUBLICE</a:t>
            </a:r>
            <a:endParaRPr lang="cs-CZ" dirty="0">
              <a:solidFill>
                <a:srgbClr val="FF0000"/>
              </a:solidFill>
            </a:endParaRPr>
          </a:p>
        </p:txBody>
      </p:sp>
      <p:sp>
        <p:nvSpPr>
          <p:cNvPr id="4" name="Zástupný obsah 3">
            <a:extLst>
              <a:ext uri="{FF2B5EF4-FFF2-40B4-BE49-F238E27FC236}">
                <a16:creationId xmlns:a16="http://schemas.microsoft.com/office/drawing/2014/main" id="{30A44313-AE71-423D-4594-97910AA7608C}"/>
              </a:ext>
            </a:extLst>
          </p:cNvPr>
          <p:cNvSpPr>
            <a:spLocks noGrp="1"/>
          </p:cNvSpPr>
          <p:nvPr>
            <p:ph idx="1"/>
          </p:nvPr>
        </p:nvSpPr>
        <p:spPr>
          <a:xfrm>
            <a:off x="838200" y="2065849"/>
            <a:ext cx="10515600" cy="4351338"/>
          </a:xfrm>
        </p:spPr>
        <p:txBody>
          <a:bodyPr>
            <a:normAutofit lnSpcReduction="10000"/>
          </a:bodyPr>
          <a:lstStyle/>
          <a:p>
            <a:pPr algn="l"/>
            <a:r>
              <a:rPr lang="cs-CZ" b="1" i="0" dirty="0">
                <a:solidFill>
                  <a:srgbClr val="000000"/>
                </a:solidFill>
                <a:effectLst/>
                <a:latin typeface="PT Sans" panose="020F0502020204030204" pitchFamily="34" charset="-18"/>
              </a:rPr>
              <a:t>Které vodní elektrárny patří mezi TOP 5 v české energetice? Jaký mají výkon a kolik elektřiny vyrobí? Podívejte se s námi na největší vodní elektrárny v České republice!</a:t>
            </a:r>
          </a:p>
          <a:p>
            <a:pPr algn="l"/>
            <a:r>
              <a:rPr lang="cs-CZ" b="1" i="0" dirty="0">
                <a:solidFill>
                  <a:srgbClr val="000000"/>
                </a:solidFill>
                <a:effectLst/>
                <a:latin typeface="PT Sans" panose="020F0502020204030204" pitchFamily="34" charset="-18"/>
              </a:rPr>
              <a:t>I přesto, že </a:t>
            </a:r>
            <a:r>
              <a:rPr lang="cs-CZ" b="1" i="0" dirty="0">
                <a:solidFill>
                  <a:srgbClr val="00B0F0"/>
                </a:solidFill>
                <a:effectLst/>
                <a:latin typeface="PT Sans" panose="020F0502020204030204" pitchFamily="34" charset="-18"/>
              </a:rPr>
              <a:t>v České republice </a:t>
            </a:r>
            <a:r>
              <a:rPr lang="cs-CZ" b="1" i="0" dirty="0">
                <a:solidFill>
                  <a:srgbClr val="000000"/>
                </a:solidFill>
                <a:effectLst/>
                <a:latin typeface="PT Sans" panose="020F0502020204030204" pitchFamily="34" charset="-18"/>
              </a:rPr>
              <a:t>nejsou pro výrobu </a:t>
            </a:r>
            <a:r>
              <a:rPr lang="cs-CZ" b="1" i="0" u="sng" dirty="0">
                <a:solidFill>
                  <a:srgbClr val="00B0F0"/>
                </a:solidFill>
                <a:effectLst/>
                <a:latin typeface="PT Sans" panose="020F0502020204030204" pitchFamily="34" charset="-18"/>
                <a:hlinkClick r:id="rId2">
                  <a:extLst>
                    <a:ext uri="{A12FA001-AC4F-418D-AE19-62706E023703}">
                      <ahyp:hlinkClr xmlns:ahyp="http://schemas.microsoft.com/office/drawing/2018/hyperlinkcolor" val="tx"/>
                    </a:ext>
                  </a:extLst>
                </a:hlinkClick>
              </a:rPr>
              <a:t>energie z vody</a:t>
            </a:r>
            <a:r>
              <a:rPr lang="cs-CZ" b="1" i="0" dirty="0">
                <a:solidFill>
                  <a:srgbClr val="00B0F0"/>
                </a:solidFill>
                <a:effectLst/>
                <a:latin typeface="PT Sans" panose="020F0502020204030204" pitchFamily="34" charset="-18"/>
              </a:rPr>
              <a:t> </a:t>
            </a:r>
            <a:r>
              <a:rPr lang="cs-CZ" b="1" i="0" dirty="0">
                <a:solidFill>
                  <a:srgbClr val="000000"/>
                </a:solidFill>
                <a:effectLst/>
                <a:latin typeface="PT Sans" panose="020F0502020204030204" pitchFamily="34" charset="-18"/>
              </a:rPr>
              <a:t>úplně optimální podmínky (chybí zde prudké horské toky a hustá říční síť), </a:t>
            </a:r>
            <a:r>
              <a:rPr lang="cs-CZ" b="1" i="0" dirty="0">
                <a:solidFill>
                  <a:srgbClr val="00B0F0"/>
                </a:solidFill>
                <a:effectLst/>
                <a:latin typeface="PT Sans" panose="020F0502020204030204" pitchFamily="34" charset="-18"/>
              </a:rPr>
              <a:t>hraje vodní energie při výrobě elektřiny nezastupitelnou roli. </a:t>
            </a:r>
            <a:r>
              <a:rPr lang="cs-CZ" b="1" i="0" dirty="0">
                <a:solidFill>
                  <a:srgbClr val="000000"/>
                </a:solidFill>
                <a:effectLst/>
                <a:latin typeface="PT Sans" panose="020F0502020204030204" pitchFamily="34" charset="-18"/>
              </a:rPr>
              <a:t>Na celkové výrobě elektřiny se vodní elektrárny podílí </a:t>
            </a:r>
            <a:r>
              <a:rPr lang="cs-CZ" b="1" i="0" dirty="0">
                <a:solidFill>
                  <a:srgbClr val="00B0F0"/>
                </a:solidFill>
                <a:effectLst/>
                <a:latin typeface="PT Sans" panose="020F0502020204030204" pitchFamily="34" charset="-18"/>
              </a:rPr>
              <a:t>3 %. </a:t>
            </a:r>
            <a:r>
              <a:rPr lang="cs-CZ" b="1" i="0" dirty="0">
                <a:solidFill>
                  <a:srgbClr val="000000"/>
                </a:solidFill>
                <a:effectLst/>
                <a:latin typeface="PT Sans" panose="020F0502020204030204" pitchFamily="34" charset="-18"/>
              </a:rPr>
              <a:t>Srovnáme-li je pouze s výrobou energie z obnovitelných zdrojů, pak je to dokonce plných </a:t>
            </a:r>
            <a:r>
              <a:rPr lang="cs-CZ" b="1" i="0" dirty="0">
                <a:solidFill>
                  <a:srgbClr val="00B0F0"/>
                </a:solidFill>
                <a:effectLst/>
                <a:latin typeface="PT Sans" panose="020F0502020204030204" pitchFamily="34" charset="-18"/>
              </a:rPr>
              <a:t>54 %. </a:t>
            </a:r>
            <a:r>
              <a:rPr lang="cs-CZ" b="1" i="0" dirty="0">
                <a:solidFill>
                  <a:srgbClr val="000000"/>
                </a:solidFill>
                <a:effectLst/>
                <a:latin typeface="PT Sans" panose="020F0502020204030204" pitchFamily="34" charset="-18"/>
              </a:rPr>
              <a:t>Které české vodní elektrárny disponují největším výkonem a vyrobí nejvíce elektřiny? Přinášíme vám přehled 5 největších!</a:t>
            </a:r>
          </a:p>
        </p:txBody>
      </p:sp>
    </p:spTree>
    <p:extLst>
      <p:ext uri="{BB962C8B-B14F-4D97-AF65-F5344CB8AC3E}">
        <p14:creationId xmlns:p14="http://schemas.microsoft.com/office/powerpoint/2010/main" val="2500273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37" name="Group 22536">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538" name="Rectangle 22537">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84CAABE8-3FA7-0473-A939-ED62AD932054}"/>
              </a:ext>
            </a:extLst>
          </p:cNvPr>
          <p:cNvSpPr>
            <a:spLocks noGrp="1"/>
          </p:cNvSpPr>
          <p:nvPr>
            <p:ph type="title"/>
          </p:nvPr>
        </p:nvSpPr>
        <p:spPr>
          <a:xfrm>
            <a:off x="1047427" y="261193"/>
            <a:ext cx="10097146" cy="465148"/>
          </a:xfrm>
        </p:spPr>
        <p:txBody>
          <a:bodyPr anchor="t">
            <a:noAutofit/>
          </a:bodyPr>
          <a:lstStyle/>
          <a:p>
            <a:pPr algn="ctr"/>
            <a:r>
              <a:rPr lang="cs-CZ" sz="2800" b="1" i="0" dirty="0">
                <a:solidFill>
                  <a:srgbClr val="FF0000"/>
                </a:solidFill>
                <a:effectLst/>
                <a:latin typeface="PT Sans" panose="020B0503020203020204" pitchFamily="34" charset="-18"/>
              </a:rPr>
              <a:t>VODNÍ ELEKTRÁRNA DLOUHÉ STRÁNĚ (650 MW)</a:t>
            </a:r>
            <a:endParaRPr lang="cs-CZ" sz="2800" dirty="0">
              <a:solidFill>
                <a:srgbClr val="FF0000"/>
              </a:solidFill>
            </a:endParaRPr>
          </a:p>
        </p:txBody>
      </p:sp>
      <p:sp>
        <p:nvSpPr>
          <p:cNvPr id="3" name="Zástupný obsah 2">
            <a:extLst>
              <a:ext uri="{FF2B5EF4-FFF2-40B4-BE49-F238E27FC236}">
                <a16:creationId xmlns:a16="http://schemas.microsoft.com/office/drawing/2014/main" id="{182B0FD9-A373-FC60-0E78-B43414371B53}"/>
              </a:ext>
            </a:extLst>
          </p:cNvPr>
          <p:cNvSpPr>
            <a:spLocks noGrp="1"/>
          </p:cNvSpPr>
          <p:nvPr>
            <p:ph idx="1"/>
          </p:nvPr>
        </p:nvSpPr>
        <p:spPr>
          <a:xfrm>
            <a:off x="178230" y="1463822"/>
            <a:ext cx="5207431" cy="4730587"/>
          </a:xfrm>
        </p:spPr>
        <p:txBody>
          <a:bodyPr anchor="t">
            <a:noAutofit/>
          </a:bodyPr>
          <a:lstStyle/>
          <a:p>
            <a:r>
              <a:rPr lang="cs-CZ" sz="1100" b="1" i="0" dirty="0">
                <a:solidFill>
                  <a:schemeClr val="tx1">
                    <a:alpha val="60000"/>
                  </a:schemeClr>
                </a:solidFill>
                <a:effectLst/>
                <a:latin typeface="PT Sans" panose="020B0503020203020204" pitchFamily="34" charset="-18"/>
              </a:rPr>
              <a:t>Přečerpávací vodní elektrárna Dlouhé stráně, která patří společnosti ČEZ, je vybudována na Moravě</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(v katastru obce Loučná nad Desnou, v okrese Šumperk) na řece Divoká Desná uvnitř chráněné krajinné oblasti Jeseníky. Celý provoz proto z ekologických důvodů funguje v podzemí. Výstavba započala sice již v roce 1978, ale do provozu byla elektrárna po mnoha peripetiích uvedena až v roce 1996. Celkové náklady stavby činily cca</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6,5 miliardy korun, nicméně za 7 let provozu byly zaplaceny. Jen za prvních</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10 let provozu totiž Dlouhé stráně dodaly do sítě</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2 672,716 </a:t>
            </a:r>
            <a:r>
              <a:rPr lang="cs-CZ" sz="1100" b="1" i="0" dirty="0" err="1">
                <a:solidFill>
                  <a:schemeClr val="tx1">
                    <a:alpha val="60000"/>
                  </a:schemeClr>
                </a:solidFill>
                <a:effectLst/>
                <a:latin typeface="PT Sans" panose="020B0503020203020204" pitchFamily="34" charset="-18"/>
              </a:rPr>
              <a:t>GWh</a:t>
            </a:r>
            <a:r>
              <a:rPr lang="cs-CZ" sz="1100" b="1" i="0" dirty="0">
                <a:solidFill>
                  <a:schemeClr val="tx1">
                    <a:alpha val="60000"/>
                  </a:schemeClr>
                </a:solidFill>
                <a:effectLst/>
                <a:latin typeface="PT Sans" panose="020B0503020203020204" pitchFamily="34" charset="-18"/>
              </a:rPr>
              <a:t> elektřiny. Za první čtvrtletí letošního roku pak vyrobily</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101 014 </a:t>
            </a:r>
            <a:r>
              <a:rPr lang="cs-CZ" sz="1100" b="1" i="0" dirty="0" err="1">
                <a:solidFill>
                  <a:schemeClr val="tx1">
                    <a:alpha val="60000"/>
                  </a:schemeClr>
                </a:solidFill>
                <a:effectLst/>
                <a:latin typeface="PT Sans" panose="020B0503020203020204" pitchFamily="34" charset="-18"/>
              </a:rPr>
              <a:t>MWh</a:t>
            </a:r>
            <a:r>
              <a:rPr lang="cs-CZ" sz="1100" b="1" i="0" dirty="0">
                <a:solidFill>
                  <a:schemeClr val="tx1">
                    <a:alpha val="60000"/>
                  </a:schemeClr>
                </a:solidFill>
                <a:effectLst/>
                <a:latin typeface="PT Sans" panose="020B0503020203020204" pitchFamily="34" charset="-18"/>
              </a:rPr>
              <a:t> elektřiny.</a:t>
            </a:r>
          </a:p>
          <a:p>
            <a:r>
              <a:rPr lang="cs-CZ" sz="1100" b="1" i="0" dirty="0">
                <a:solidFill>
                  <a:schemeClr val="tx1">
                    <a:alpha val="60000"/>
                  </a:schemeClr>
                </a:solidFill>
                <a:effectLst/>
                <a:latin typeface="PT Sans" panose="020B0503020203020204" pitchFamily="34" charset="-18"/>
              </a:rPr>
              <a:t>Jedná se o nejvýkonnější vodní elektrárnu v ČR – má instalovaný výkon</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2 x 325 MW a největší spád 510,7 metrů. Kromě dvou českých „nej“ mají Dlouhé stráně i jedno evropské „nej“, neboť elektrárna je vybavena největšími reverzními Francisovými turbínami v Evropě (každá má výkon 325 MW). Podzemní vybavení elektrárny sestává z propojené sítě komunikačních, větracích a odvodňovacích tunelů a šachet s celkovou délkou 8,5 km. Samotný provoz elektrárny je však řízen dálkově, z centrálního dispečinku společnosti ČEZ v Praze.</a:t>
            </a:r>
          </a:p>
          <a:p>
            <a:r>
              <a:rPr lang="cs-CZ" sz="1100" b="1" i="0" dirty="0">
                <a:solidFill>
                  <a:schemeClr val="tx1">
                    <a:alpha val="60000"/>
                  </a:schemeClr>
                </a:solidFill>
                <a:effectLst/>
                <a:latin typeface="PT Sans" panose="020B0503020203020204" pitchFamily="34" charset="-18"/>
              </a:rPr>
              <a:t>Vodní elektrárna Dlouhé stráně se pyšní hned třemi „nej“. </a:t>
            </a:r>
          </a:p>
          <a:p>
            <a:r>
              <a:rPr lang="cs-CZ" sz="1100" b="1" i="0" dirty="0">
                <a:solidFill>
                  <a:schemeClr val="tx1">
                    <a:alpha val="60000"/>
                  </a:schemeClr>
                </a:solidFill>
                <a:effectLst/>
                <a:latin typeface="PT Sans" panose="020B0503020203020204" pitchFamily="34" charset="-18"/>
              </a:rPr>
              <a:t>Vodní elektrárna Dlouhé stráně disponuje dvěma nádržemi, mezi nimiž je výškový rozdíl 510,7 metrů. Zatímco horní nádrž je umístěna na vrcholku hory Dlouhé stráně ve výšce 1 350 metrů, dolní nádrž</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(s výškou hráze 56 metrů) se nachází na řece Divoká Desná ve výšce</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824,7 metrů. Pro případ, že by horní nádrž nebyla přístupná po silnici</a:t>
            </a:r>
            <a:br>
              <a:rPr lang="cs-CZ" sz="1100" b="1" i="0" dirty="0">
                <a:solidFill>
                  <a:schemeClr val="tx1">
                    <a:alpha val="60000"/>
                  </a:schemeClr>
                </a:solidFill>
                <a:effectLst/>
                <a:latin typeface="PT Sans" panose="020B0503020203020204" pitchFamily="34" charset="-18"/>
              </a:rPr>
            </a:br>
            <a:r>
              <a:rPr lang="cs-CZ" sz="1100" b="1" i="0" dirty="0">
                <a:solidFill>
                  <a:schemeClr val="tx1">
                    <a:alpha val="60000"/>
                  </a:schemeClr>
                </a:solidFill>
                <a:effectLst/>
                <a:latin typeface="PT Sans" panose="020B0503020203020204" pitchFamily="34" charset="-18"/>
              </a:rPr>
              <a:t>(v délce cca 12 km), je dostupná tunelem s plošinovým výtahem.</a:t>
            </a:r>
            <a:endParaRPr lang="cs-CZ" sz="1100" b="1" dirty="0">
              <a:solidFill>
                <a:schemeClr val="tx1">
                  <a:alpha val="60000"/>
                </a:schemeClr>
              </a:solidFill>
            </a:endParaRPr>
          </a:p>
        </p:txBody>
      </p:sp>
      <p:pic>
        <p:nvPicPr>
          <p:cNvPr id="22530" name="Picture 2" descr="Obsah obrázku nábytek, interiér, strop, stůl&#10;&#10;Popis byl vytvořen automaticky">
            <a:extLst>
              <a:ext uri="{FF2B5EF4-FFF2-40B4-BE49-F238E27FC236}">
                <a16:creationId xmlns:a16="http://schemas.microsoft.com/office/drawing/2014/main" id="{C2F9A565-4AA2-71BD-E5B1-C1186ED54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79" r="3941" b="1"/>
          <a:stretch/>
        </p:blipFill>
        <p:spPr bwMode="auto">
          <a:xfrm>
            <a:off x="5889294" y="1838620"/>
            <a:ext cx="5512352" cy="3980993"/>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20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13" name="Group 21512">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514" name="Rectangle 21513">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9CD6C85F-EB13-5B65-7B95-4C9750CD2FCC}"/>
              </a:ext>
            </a:extLst>
          </p:cNvPr>
          <p:cNvSpPr>
            <a:spLocks noGrp="1"/>
          </p:cNvSpPr>
          <p:nvPr>
            <p:ph type="title"/>
          </p:nvPr>
        </p:nvSpPr>
        <p:spPr>
          <a:xfrm>
            <a:off x="825568" y="154785"/>
            <a:ext cx="10540864" cy="534890"/>
          </a:xfrm>
        </p:spPr>
        <p:txBody>
          <a:bodyPr anchor="t">
            <a:normAutofit/>
          </a:bodyPr>
          <a:lstStyle/>
          <a:p>
            <a:pPr algn="ctr"/>
            <a:r>
              <a:rPr lang="cs-CZ" sz="2200" b="1" i="0" dirty="0">
                <a:solidFill>
                  <a:srgbClr val="FF0000"/>
                </a:solidFill>
                <a:effectLst/>
                <a:latin typeface="PT Sans" panose="020B0503020203020204" pitchFamily="34" charset="-18"/>
              </a:rPr>
              <a:t>VODNÍ ELEKTRÁRNA DALEŠICE (480 MW)</a:t>
            </a:r>
            <a:endParaRPr lang="cs-CZ" sz="2200" dirty="0">
              <a:solidFill>
                <a:srgbClr val="FF0000"/>
              </a:solidFill>
            </a:endParaRPr>
          </a:p>
        </p:txBody>
      </p:sp>
      <p:sp>
        <p:nvSpPr>
          <p:cNvPr id="3" name="Zástupný obsah 2">
            <a:extLst>
              <a:ext uri="{FF2B5EF4-FFF2-40B4-BE49-F238E27FC236}">
                <a16:creationId xmlns:a16="http://schemas.microsoft.com/office/drawing/2014/main" id="{D6CFD52B-E865-8E82-9C8F-8A22CF53AFB0}"/>
              </a:ext>
            </a:extLst>
          </p:cNvPr>
          <p:cNvSpPr>
            <a:spLocks noGrp="1"/>
          </p:cNvSpPr>
          <p:nvPr>
            <p:ph idx="1"/>
          </p:nvPr>
        </p:nvSpPr>
        <p:spPr>
          <a:xfrm>
            <a:off x="302217" y="1089026"/>
            <a:ext cx="3741146" cy="4753190"/>
          </a:xfrm>
        </p:spPr>
        <p:txBody>
          <a:bodyPr anchor="t">
            <a:normAutofit lnSpcReduction="10000"/>
          </a:bodyPr>
          <a:lstStyle/>
          <a:p>
            <a:r>
              <a:rPr lang="cs-CZ" sz="1400" b="1" i="0" dirty="0">
                <a:solidFill>
                  <a:schemeClr val="tx1">
                    <a:alpha val="60000"/>
                  </a:schemeClr>
                </a:solidFill>
                <a:effectLst/>
                <a:latin typeface="PT Sans" panose="020B0503020203020204" pitchFamily="34" charset="-18"/>
              </a:rPr>
              <a:t>Přečerpávací vodní elektrárna Dalešice je také v majetku Skupiny ČEZ a nachází se na řece Jihlavě pod 104 metrů vysokou hrází vodní nádrže Dalešice (v katastru obce Kramolín). Byla spuštěna roku 1978. Celkem</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4 </a:t>
            </a:r>
            <a:r>
              <a:rPr lang="cs-CZ" sz="1400" b="1" i="0" dirty="0" err="1">
                <a:solidFill>
                  <a:schemeClr val="tx1">
                    <a:alpha val="60000"/>
                  </a:schemeClr>
                </a:solidFill>
                <a:effectLst/>
                <a:latin typeface="PT Sans" panose="020B0503020203020204" pitchFamily="34" charset="-18"/>
              </a:rPr>
              <a:t>Francisovy</a:t>
            </a:r>
            <a:r>
              <a:rPr lang="cs-CZ" sz="1400" b="1" i="0" dirty="0">
                <a:solidFill>
                  <a:schemeClr val="tx1">
                    <a:alpha val="60000"/>
                  </a:schemeClr>
                </a:solidFill>
                <a:effectLst/>
                <a:latin typeface="PT Sans" panose="020B0503020203020204" pitchFamily="34" charset="-18"/>
              </a:rPr>
              <a:t> reverzní turbíny pro spád</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90 metrů dávají dohromady výkon</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480 MW (každá 120 MW). Všechny turbíny jsou používány zřídka, obvykle se využívá pouze jednoho či dvou soustrojí. Za první čtvrtletí roku 2011 vyrobily Dalešice</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81 424 </a:t>
            </a:r>
            <a:r>
              <a:rPr lang="cs-CZ" sz="1400" b="1" i="0" dirty="0" err="1">
                <a:solidFill>
                  <a:schemeClr val="tx1">
                    <a:alpha val="60000"/>
                  </a:schemeClr>
                </a:solidFill>
                <a:effectLst/>
                <a:latin typeface="PT Sans" panose="020B0503020203020204" pitchFamily="34" charset="-18"/>
              </a:rPr>
              <a:t>MWh</a:t>
            </a:r>
            <a:r>
              <a:rPr lang="cs-CZ" sz="1400" b="1" i="0" dirty="0">
                <a:solidFill>
                  <a:schemeClr val="tx1">
                    <a:alpha val="60000"/>
                  </a:schemeClr>
                </a:solidFill>
                <a:effectLst/>
                <a:latin typeface="PT Sans" panose="020B0503020203020204" pitchFamily="34" charset="-18"/>
              </a:rPr>
              <a:t> elektřiny.</a:t>
            </a:r>
          </a:p>
          <a:p>
            <a:r>
              <a:rPr lang="cs-CZ" sz="1400" b="1" i="0" dirty="0">
                <a:solidFill>
                  <a:schemeClr val="tx1">
                    <a:alpha val="60000"/>
                  </a:schemeClr>
                </a:solidFill>
                <a:effectLst/>
                <a:latin typeface="PT Sans" panose="020B0503020203020204" pitchFamily="34" charset="-18"/>
              </a:rPr>
              <a:t>Vodní elektrárna Dalešice dokáže nahradit jeden blok Jaderné elektrárny Dukovany.</a:t>
            </a:r>
          </a:p>
          <a:p>
            <a:r>
              <a:rPr lang="cs-CZ" sz="1400" b="1" i="0" dirty="0">
                <a:solidFill>
                  <a:schemeClr val="tx1">
                    <a:alpha val="60000"/>
                  </a:schemeClr>
                </a:solidFill>
                <a:effectLst/>
                <a:latin typeface="PT Sans" panose="020B0503020203020204" pitchFamily="34" charset="-18"/>
              </a:rPr>
              <a:t>Hydroelektrárna Dalešice je součástí komplexu Dukovany a její výkon dokáže v případě náhlé poruchy nahradit jeden blok této jaderné elektrárny. I ona disponuje jedním „nej“: jedná se o nejrychleji nabíhající přečerpávací vodní elektrárnu v ČR. Z klidové fáze se na plný výkon rozjede za pouhých</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55 sekund. Stejně jako Dlouhé stráně je dálkově ovládána z pražské centrály.</a:t>
            </a:r>
          </a:p>
          <a:p>
            <a:endParaRPr lang="cs-CZ" sz="1000" dirty="0">
              <a:solidFill>
                <a:schemeClr val="tx1">
                  <a:alpha val="60000"/>
                </a:schemeClr>
              </a:solidFill>
            </a:endParaRPr>
          </a:p>
        </p:txBody>
      </p:sp>
      <p:pic>
        <p:nvPicPr>
          <p:cNvPr id="21506" name="Picture 2" descr="Obsah obrázku Letecké snímkování, venku, ve vzduchu, Pohled z ptačí perspektivy&#10;&#10;Popis byl vytvořen automaticky">
            <a:extLst>
              <a:ext uri="{FF2B5EF4-FFF2-40B4-BE49-F238E27FC236}">
                <a16:creationId xmlns:a16="http://schemas.microsoft.com/office/drawing/2014/main" id="{B02135B4-E6EE-EFF0-6CCD-62D6F18F8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307" r="-3" b="-3"/>
          <a:stretch/>
        </p:blipFill>
        <p:spPr bwMode="auto">
          <a:xfrm>
            <a:off x="4619624" y="1089025"/>
            <a:ext cx="6480175" cy="467995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12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89" name="Group 20488">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490" name="Rectangle 20489">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5A7091D5-C61A-2198-FBA3-5E42CD3B75B5}"/>
              </a:ext>
            </a:extLst>
          </p:cNvPr>
          <p:cNvSpPr>
            <a:spLocks noGrp="1"/>
          </p:cNvSpPr>
          <p:nvPr>
            <p:ph type="title"/>
          </p:nvPr>
        </p:nvSpPr>
        <p:spPr>
          <a:xfrm>
            <a:off x="1441625" y="290304"/>
            <a:ext cx="9308750" cy="383874"/>
          </a:xfrm>
        </p:spPr>
        <p:txBody>
          <a:bodyPr anchor="t">
            <a:normAutofit fontScale="90000"/>
          </a:bodyPr>
          <a:lstStyle/>
          <a:p>
            <a:pPr algn="ctr"/>
            <a:r>
              <a:rPr lang="cs-CZ" sz="2200" b="1" i="0" dirty="0">
                <a:solidFill>
                  <a:srgbClr val="FF0000"/>
                </a:solidFill>
                <a:effectLst/>
                <a:latin typeface="PT Sans" panose="020B0503020203020204" pitchFamily="34" charset="-18"/>
              </a:rPr>
              <a:t>VODNÍ ELEKTRÁRNA ORLÍK (364 MW)</a:t>
            </a:r>
            <a:endParaRPr lang="cs-CZ" sz="2200" dirty="0">
              <a:solidFill>
                <a:srgbClr val="FF0000"/>
              </a:solidFill>
            </a:endParaRPr>
          </a:p>
        </p:txBody>
      </p:sp>
      <p:sp>
        <p:nvSpPr>
          <p:cNvPr id="3" name="Zástupný obsah 2">
            <a:extLst>
              <a:ext uri="{FF2B5EF4-FFF2-40B4-BE49-F238E27FC236}">
                <a16:creationId xmlns:a16="http://schemas.microsoft.com/office/drawing/2014/main" id="{4033D405-000F-6F0F-3E79-AAA79E979B7C}"/>
              </a:ext>
            </a:extLst>
          </p:cNvPr>
          <p:cNvSpPr>
            <a:spLocks noGrp="1"/>
          </p:cNvSpPr>
          <p:nvPr>
            <p:ph idx="1"/>
          </p:nvPr>
        </p:nvSpPr>
        <p:spPr>
          <a:xfrm>
            <a:off x="263471" y="1089026"/>
            <a:ext cx="3779892" cy="4753190"/>
          </a:xfrm>
        </p:spPr>
        <p:txBody>
          <a:bodyPr anchor="t">
            <a:normAutofit lnSpcReduction="10000"/>
          </a:bodyPr>
          <a:lstStyle/>
          <a:p>
            <a:r>
              <a:rPr lang="cs-CZ" sz="1400" b="1" i="0" dirty="0">
                <a:solidFill>
                  <a:schemeClr val="tx1">
                    <a:alpha val="60000"/>
                  </a:schemeClr>
                </a:solidFill>
                <a:effectLst/>
                <a:latin typeface="PT Sans" panose="020B0503020203020204" pitchFamily="34" charset="-18"/>
              </a:rPr>
              <a:t>Akumulační hydroelektrárnu Orlík, kterou vlastní společnost ČEZ, najdete v levé části řeky u paty betonové hráze na stejnojmenné vodní nádrži na řece Vltavě. Je stěžejním článkem tzv. vltavské kaskády. Do provozu byla uvedena v letech 1961–1962. O celkový výkon 364 MW se starají</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4 Kaplanovy turbíny (každá 91 MW) pro spád 70,5 metrů.</a:t>
            </a:r>
          </a:p>
          <a:p>
            <a:r>
              <a:rPr lang="cs-CZ" sz="1400" b="1" i="0" dirty="0">
                <a:solidFill>
                  <a:schemeClr val="tx1">
                    <a:alpha val="60000"/>
                  </a:schemeClr>
                </a:solidFill>
                <a:effectLst/>
                <a:latin typeface="PT Sans" panose="020B0503020203020204" pitchFamily="34" charset="-18"/>
              </a:rPr>
              <a:t>Vodní elektrárna Orlík vyrábí nejvíce elektřiny z českých hydroelektráren. </a:t>
            </a:r>
          </a:p>
          <a:p>
            <a:r>
              <a:rPr lang="cs-CZ" sz="1400" b="1" i="0" dirty="0">
                <a:solidFill>
                  <a:schemeClr val="tx1">
                    <a:alpha val="60000"/>
                  </a:schemeClr>
                </a:solidFill>
                <a:effectLst/>
                <a:latin typeface="PT Sans" panose="020B0503020203020204" pitchFamily="34" charset="-18"/>
              </a:rPr>
              <a:t>Vodní nádrž Orlík s gravitační betonovou přehradou o výšce 91,5 metrů a délce koruny 450 metrů je nejobjemnější akumulační nádrží v ČR – její hladina dosahuje rozlohy 26 km</a:t>
            </a:r>
            <a:r>
              <a:rPr lang="cs-CZ" sz="1400" b="1" i="0" baseline="30000" dirty="0">
                <a:solidFill>
                  <a:schemeClr val="tx1">
                    <a:alpha val="60000"/>
                  </a:schemeClr>
                </a:solidFill>
                <a:effectLst/>
                <a:latin typeface="PT Sans" panose="020B0503020203020204" pitchFamily="34" charset="-18"/>
              </a:rPr>
              <a:t>2</a:t>
            </a:r>
            <a:r>
              <a:rPr lang="cs-CZ" sz="1400" b="1" i="0" dirty="0">
                <a:solidFill>
                  <a:schemeClr val="tx1">
                    <a:alpha val="60000"/>
                  </a:schemeClr>
                </a:solidFill>
                <a:effectLst/>
                <a:latin typeface="PT Sans" panose="020B0503020203020204" pitchFamily="34" charset="-18"/>
              </a:rPr>
              <a:t>, přičemž vzdouvá Vltavu v délce 70 km, Otavu po 22 km a Lužnici po délce 7 km od ústí. Samotná vodní elektrárna má pak jednoznačně největší podíl na výrobě elektřiny z českých hydroelektráren – jen za 1. čtvrtletí roku 2011 vyrobila 123 685 </a:t>
            </a:r>
            <a:r>
              <a:rPr lang="cs-CZ" sz="1400" b="1" i="0" dirty="0" err="1">
                <a:solidFill>
                  <a:schemeClr val="tx1">
                    <a:alpha val="60000"/>
                  </a:schemeClr>
                </a:solidFill>
                <a:effectLst/>
                <a:latin typeface="PT Sans" panose="020B0503020203020204" pitchFamily="34" charset="-18"/>
              </a:rPr>
              <a:t>MWh</a:t>
            </a:r>
            <a:r>
              <a:rPr lang="cs-CZ" sz="1400" b="1" i="0" dirty="0">
                <a:solidFill>
                  <a:schemeClr val="tx1">
                    <a:alpha val="60000"/>
                  </a:schemeClr>
                </a:solidFill>
                <a:effectLst/>
                <a:latin typeface="PT Sans" panose="020B0503020203020204" pitchFamily="34" charset="-18"/>
              </a:rPr>
              <a:t> elektřiny.</a:t>
            </a:r>
          </a:p>
          <a:p>
            <a:endParaRPr lang="cs-CZ" sz="1000" dirty="0">
              <a:solidFill>
                <a:schemeClr val="tx1">
                  <a:alpha val="60000"/>
                </a:schemeClr>
              </a:solidFill>
            </a:endParaRPr>
          </a:p>
        </p:txBody>
      </p:sp>
      <p:pic>
        <p:nvPicPr>
          <p:cNvPr id="20482" name="Picture 2" descr="Obsah obrázku výjev, přehrada, venku, obloha&#10;&#10;Popis byl vytvořen automaticky">
            <a:extLst>
              <a:ext uri="{FF2B5EF4-FFF2-40B4-BE49-F238E27FC236}">
                <a16:creationId xmlns:a16="http://schemas.microsoft.com/office/drawing/2014/main" id="{414F3C55-3CC0-6D5E-6A9C-000CBB290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20" r="1" b="1"/>
          <a:stretch/>
        </p:blipFill>
        <p:spPr bwMode="auto">
          <a:xfrm>
            <a:off x="4619624" y="1089025"/>
            <a:ext cx="6480175" cy="467995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3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96C7A-1C58-2055-8163-056C127DD0F3}"/>
              </a:ext>
            </a:extLst>
          </p:cNvPr>
          <p:cNvSpPr>
            <a:spLocks noGrp="1"/>
          </p:cNvSpPr>
          <p:nvPr>
            <p:ph type="title"/>
          </p:nvPr>
        </p:nvSpPr>
        <p:spPr/>
        <p:txBody>
          <a:bodyPr/>
          <a:lstStyle/>
          <a:p>
            <a:pPr algn="ctr"/>
            <a:r>
              <a:rPr lang="cs-CZ" b="1" dirty="0">
                <a:solidFill>
                  <a:srgbClr val="FF0000"/>
                </a:solidFill>
              </a:rPr>
              <a:t>POTŘEBA ZMĚN</a:t>
            </a:r>
          </a:p>
        </p:txBody>
      </p:sp>
      <p:sp>
        <p:nvSpPr>
          <p:cNvPr id="3" name="Zástupný obsah 2">
            <a:extLst>
              <a:ext uri="{FF2B5EF4-FFF2-40B4-BE49-F238E27FC236}">
                <a16:creationId xmlns:a16="http://schemas.microsoft.com/office/drawing/2014/main" id="{AA719E3F-AC82-8BA6-9F52-07177C8163BD}"/>
              </a:ext>
            </a:extLst>
          </p:cNvPr>
          <p:cNvSpPr>
            <a:spLocks noGrp="1"/>
          </p:cNvSpPr>
          <p:nvPr>
            <p:ph idx="1"/>
          </p:nvPr>
        </p:nvSpPr>
        <p:spPr/>
        <p:txBody>
          <a:bodyPr>
            <a:normAutofit/>
          </a:bodyPr>
          <a:lstStyle/>
          <a:p>
            <a:r>
              <a:rPr lang="cs-CZ" sz="3600" b="1" i="0" dirty="0">
                <a:solidFill>
                  <a:srgbClr val="1E293B"/>
                </a:solidFill>
                <a:effectLst/>
                <a:latin typeface="__Poppins_35b7d2"/>
              </a:rPr>
              <a:t>V energetické soustavě bude třeba nahradit</a:t>
            </a:r>
            <a:br>
              <a:rPr lang="cs-CZ" sz="3600" b="1" i="0" dirty="0">
                <a:solidFill>
                  <a:srgbClr val="1E293B"/>
                </a:solidFill>
                <a:effectLst/>
                <a:latin typeface="__Poppins_35b7d2"/>
              </a:rPr>
            </a:br>
            <a:r>
              <a:rPr lang="cs-CZ" sz="3600" b="1" i="0" dirty="0">
                <a:solidFill>
                  <a:srgbClr val="1E293B"/>
                </a:solidFill>
                <a:effectLst/>
                <a:latin typeface="__Poppins_35b7d2"/>
              </a:rPr>
              <a:t>30 terawatthodin (</a:t>
            </a:r>
            <a:r>
              <a:rPr lang="cs-CZ" sz="3600" b="1" i="0" dirty="0" err="1">
                <a:solidFill>
                  <a:srgbClr val="1E293B"/>
                </a:solidFill>
                <a:effectLst/>
                <a:latin typeface="__Poppins_35b7d2"/>
              </a:rPr>
              <a:t>TWh</a:t>
            </a:r>
            <a:r>
              <a:rPr lang="cs-CZ" sz="3600" b="1" i="0" dirty="0">
                <a:solidFill>
                  <a:srgbClr val="1E293B"/>
                </a:solidFill>
                <a:effectLst/>
                <a:latin typeface="__Poppins_35b7d2"/>
              </a:rPr>
              <a:t>) elektřiny vyrobené z uhlí, což tvoří asi 38 procent vyrobené elektřiny. Teplárenství bude muset nahradit přibližně 16 </a:t>
            </a:r>
            <a:r>
              <a:rPr lang="cs-CZ" sz="3600" b="1" i="0" dirty="0" err="1">
                <a:solidFill>
                  <a:srgbClr val="1E293B"/>
                </a:solidFill>
                <a:effectLst/>
                <a:latin typeface="__Poppins_35b7d2"/>
              </a:rPr>
              <a:t>TWh</a:t>
            </a:r>
            <a:r>
              <a:rPr lang="cs-CZ" sz="3600" b="1" i="0" dirty="0">
                <a:solidFill>
                  <a:srgbClr val="1E293B"/>
                </a:solidFill>
                <a:effectLst/>
                <a:latin typeface="__Poppins_35b7d2"/>
              </a:rPr>
              <a:t> tepla vyrobeného z uhlí, což je asi polovina nyní vyrobeného tepla. Celkem půjde v této oblasti o investici kolem 900 miliard korun.</a:t>
            </a:r>
            <a:endParaRPr lang="cs-CZ" sz="3600" b="1" dirty="0"/>
          </a:p>
        </p:txBody>
      </p:sp>
    </p:spTree>
    <p:extLst>
      <p:ext uri="{BB962C8B-B14F-4D97-AF65-F5344CB8AC3E}">
        <p14:creationId xmlns:p14="http://schemas.microsoft.com/office/powerpoint/2010/main" val="2659859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65" name="Group 19464">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466" name="Rectangle 19465">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7" name="Rectangle 19466">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AE303F8D-643B-4B32-548F-BF37532001D0}"/>
              </a:ext>
            </a:extLst>
          </p:cNvPr>
          <p:cNvSpPr>
            <a:spLocks noGrp="1"/>
          </p:cNvSpPr>
          <p:nvPr>
            <p:ph type="title"/>
          </p:nvPr>
        </p:nvSpPr>
        <p:spPr>
          <a:xfrm>
            <a:off x="1275018" y="280869"/>
            <a:ext cx="9641963" cy="499154"/>
          </a:xfrm>
        </p:spPr>
        <p:txBody>
          <a:bodyPr anchor="t">
            <a:normAutofit/>
          </a:bodyPr>
          <a:lstStyle/>
          <a:p>
            <a:pPr algn="ctr"/>
            <a:r>
              <a:rPr lang="cs-CZ" sz="2200" b="1" i="0" dirty="0">
                <a:solidFill>
                  <a:srgbClr val="FF0000"/>
                </a:solidFill>
                <a:effectLst/>
                <a:latin typeface="PT Sans" panose="020B0503020203020204" pitchFamily="34" charset="-18"/>
              </a:rPr>
              <a:t>VODNÍ ELEKTRÁRNA SLAPY (144 MW)</a:t>
            </a:r>
            <a:endParaRPr lang="cs-CZ" sz="2200" dirty="0">
              <a:solidFill>
                <a:srgbClr val="FF0000"/>
              </a:solidFill>
            </a:endParaRPr>
          </a:p>
        </p:txBody>
      </p:sp>
      <p:sp>
        <p:nvSpPr>
          <p:cNvPr id="3" name="Zástupný obsah 2">
            <a:extLst>
              <a:ext uri="{FF2B5EF4-FFF2-40B4-BE49-F238E27FC236}">
                <a16:creationId xmlns:a16="http://schemas.microsoft.com/office/drawing/2014/main" id="{0DDFC28F-0E78-2D3F-1F63-7E535B5C2A8B}"/>
              </a:ext>
            </a:extLst>
          </p:cNvPr>
          <p:cNvSpPr>
            <a:spLocks noGrp="1"/>
          </p:cNvSpPr>
          <p:nvPr>
            <p:ph idx="1"/>
          </p:nvPr>
        </p:nvSpPr>
        <p:spPr>
          <a:xfrm>
            <a:off x="232475" y="1089026"/>
            <a:ext cx="3810888" cy="4753190"/>
          </a:xfrm>
        </p:spPr>
        <p:txBody>
          <a:bodyPr anchor="t">
            <a:normAutofit/>
          </a:bodyPr>
          <a:lstStyle/>
          <a:p>
            <a:r>
              <a:rPr lang="cs-CZ" sz="1400" b="1" i="0" dirty="0">
                <a:solidFill>
                  <a:schemeClr val="tx1">
                    <a:alpha val="60000"/>
                  </a:schemeClr>
                </a:solidFill>
                <a:effectLst/>
                <a:latin typeface="PT Sans" panose="020B0503020203020204" pitchFamily="34" charset="-18"/>
              </a:rPr>
              <a:t>Stejně jako Orlík je i akumulační vodní elektrárna Slapy součástí vltavské kaskády a majetkem ČEZ. Nachází se na vodní nádrži Slapy na Vltavě, která byla dokončena v roce 1955. Elektrárna byla spuštěna již v roce 1956 a stala se tak první velkou stavbou vltavské kaskády po</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2. světové válce. Celkový výkon 144 MW zajišťují 3 Kaplanovy turbíny (každá 48 MW) pro spád 56 metrů. V 1. čtvrtletí roku 2011 již Slapy dodaly do sítě 103 125 </a:t>
            </a:r>
            <a:r>
              <a:rPr lang="cs-CZ" sz="1400" b="1" i="0" dirty="0" err="1">
                <a:solidFill>
                  <a:schemeClr val="tx1">
                    <a:alpha val="60000"/>
                  </a:schemeClr>
                </a:solidFill>
                <a:effectLst/>
                <a:latin typeface="PT Sans" panose="020B0503020203020204" pitchFamily="34" charset="-18"/>
              </a:rPr>
              <a:t>MWh</a:t>
            </a:r>
            <a:r>
              <a:rPr lang="cs-CZ" sz="1400" b="1" i="0" dirty="0">
                <a:solidFill>
                  <a:schemeClr val="tx1">
                    <a:alpha val="60000"/>
                  </a:schemeClr>
                </a:solidFill>
                <a:effectLst/>
                <a:latin typeface="PT Sans" panose="020B0503020203020204" pitchFamily="34" charset="-18"/>
              </a:rPr>
              <a:t> elektřiny.</a:t>
            </a:r>
          </a:p>
          <a:p>
            <a:r>
              <a:rPr lang="cs-CZ" sz="1400" b="1" i="0" dirty="0">
                <a:solidFill>
                  <a:schemeClr val="tx1">
                    <a:alpha val="60000"/>
                  </a:schemeClr>
                </a:solidFill>
                <a:effectLst/>
                <a:latin typeface="PT Sans" panose="020B0503020203020204" pitchFamily="34" charset="-18"/>
              </a:rPr>
              <a:t>Vodní elektrárna Slapy byla první velkou stavbou vltavské kaskády po</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2. světové válce.</a:t>
            </a:r>
          </a:p>
          <a:p>
            <a:r>
              <a:rPr lang="cs-CZ" sz="1400" b="1" i="0" dirty="0">
                <a:solidFill>
                  <a:schemeClr val="tx1">
                    <a:alpha val="60000"/>
                  </a:schemeClr>
                </a:solidFill>
                <a:effectLst/>
                <a:latin typeface="PT Sans" panose="020B0503020203020204" pitchFamily="34" charset="-18"/>
              </a:rPr>
              <a:t>Přehrada Slapy o ploše 14 km</a:t>
            </a:r>
            <a:r>
              <a:rPr lang="cs-CZ" sz="1400" b="1" i="0" baseline="30000" dirty="0">
                <a:solidFill>
                  <a:schemeClr val="tx1">
                    <a:alpha val="60000"/>
                  </a:schemeClr>
                </a:solidFill>
                <a:effectLst/>
                <a:latin typeface="PT Sans" panose="020B0503020203020204" pitchFamily="34" charset="-18"/>
              </a:rPr>
              <a:t>2</a:t>
            </a:r>
            <a:r>
              <a:rPr lang="cs-CZ" sz="1400" b="1" i="0" dirty="0">
                <a:solidFill>
                  <a:schemeClr val="tx1">
                    <a:alpha val="60000"/>
                  </a:schemeClr>
                </a:solidFill>
                <a:effectLst/>
                <a:latin typeface="PT Sans" panose="020B0503020203020204" pitchFamily="34" charset="-18"/>
              </a:rPr>
              <a:t> a délce</a:t>
            </a:r>
            <a:br>
              <a:rPr lang="cs-CZ" sz="1400" b="1" i="0" dirty="0">
                <a:solidFill>
                  <a:schemeClr val="tx1">
                    <a:alpha val="60000"/>
                  </a:schemeClr>
                </a:solidFill>
                <a:effectLst/>
                <a:latin typeface="PT Sans" panose="020B0503020203020204" pitchFamily="34" charset="-18"/>
              </a:rPr>
            </a:br>
            <a:r>
              <a:rPr lang="cs-CZ" sz="1400" b="1" i="0" dirty="0">
                <a:solidFill>
                  <a:schemeClr val="tx1">
                    <a:alpha val="60000"/>
                  </a:schemeClr>
                </a:solidFill>
                <a:effectLst/>
                <a:latin typeface="PT Sans" panose="020B0503020203020204" pitchFamily="34" charset="-18"/>
              </a:rPr>
              <a:t>44 km byla vytvořena betonovou gravitační hrází s výškou 65 metrů. Přímo v tělese hráze je umístěna strojovna elektrárny a další vybavení, jako například rozvodny, transformátory nebo i administrativní místnosti.</a:t>
            </a:r>
          </a:p>
          <a:p>
            <a:endParaRPr lang="cs-CZ" sz="1100" dirty="0">
              <a:solidFill>
                <a:schemeClr val="tx1">
                  <a:alpha val="60000"/>
                </a:schemeClr>
              </a:solidFill>
            </a:endParaRPr>
          </a:p>
        </p:txBody>
      </p:sp>
      <p:pic>
        <p:nvPicPr>
          <p:cNvPr id="19458" name="Picture 2" descr="Obsah obrázku venku, obloha, mrak, strom&#10;&#10;Popis byl vytvořen automaticky">
            <a:extLst>
              <a:ext uri="{FF2B5EF4-FFF2-40B4-BE49-F238E27FC236}">
                <a16:creationId xmlns:a16="http://schemas.microsoft.com/office/drawing/2014/main" id="{D0BA550C-EFB4-FA0C-D02A-96B301D05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20" r="1" b="1"/>
          <a:stretch/>
        </p:blipFill>
        <p:spPr bwMode="auto">
          <a:xfrm>
            <a:off x="4619624" y="1089025"/>
            <a:ext cx="6480175" cy="467995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8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86BF47BD-DB8D-4367-B0B5-D4A6D1A32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41" name="Group 18440">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442" name="Rectangle 18441">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EC31B10D-A0C5-A7BE-B408-EAA4C48B3234}"/>
              </a:ext>
            </a:extLst>
          </p:cNvPr>
          <p:cNvSpPr>
            <a:spLocks noGrp="1"/>
          </p:cNvSpPr>
          <p:nvPr>
            <p:ph type="title"/>
          </p:nvPr>
        </p:nvSpPr>
        <p:spPr>
          <a:xfrm>
            <a:off x="1375757" y="309524"/>
            <a:ext cx="9440485" cy="469978"/>
          </a:xfrm>
        </p:spPr>
        <p:txBody>
          <a:bodyPr anchor="t">
            <a:normAutofit/>
          </a:bodyPr>
          <a:lstStyle/>
          <a:p>
            <a:pPr algn="ctr"/>
            <a:r>
              <a:rPr lang="cs-CZ" sz="2200" b="1" i="0" dirty="0">
                <a:solidFill>
                  <a:srgbClr val="FF0000"/>
                </a:solidFill>
                <a:effectLst/>
                <a:latin typeface="PT Sans" panose="020B0503020203020204" pitchFamily="34" charset="-18"/>
              </a:rPr>
              <a:t>VODNÍ ELEKTRÁRNA LIPNO (120 MW)</a:t>
            </a:r>
            <a:endParaRPr lang="cs-CZ" sz="2200" dirty="0">
              <a:solidFill>
                <a:srgbClr val="FF0000"/>
              </a:solidFill>
            </a:endParaRPr>
          </a:p>
        </p:txBody>
      </p:sp>
      <p:sp>
        <p:nvSpPr>
          <p:cNvPr id="3" name="Zástupný obsah 2">
            <a:extLst>
              <a:ext uri="{FF2B5EF4-FFF2-40B4-BE49-F238E27FC236}">
                <a16:creationId xmlns:a16="http://schemas.microsoft.com/office/drawing/2014/main" id="{EF421FE1-BE5F-B5DA-809E-6019ABB79064}"/>
              </a:ext>
            </a:extLst>
          </p:cNvPr>
          <p:cNvSpPr>
            <a:spLocks noGrp="1"/>
          </p:cNvSpPr>
          <p:nvPr>
            <p:ph idx="1"/>
          </p:nvPr>
        </p:nvSpPr>
        <p:spPr>
          <a:xfrm>
            <a:off x="356461" y="934096"/>
            <a:ext cx="3725648" cy="4989808"/>
          </a:xfrm>
        </p:spPr>
        <p:txBody>
          <a:bodyPr anchor="t">
            <a:normAutofit/>
          </a:bodyPr>
          <a:lstStyle/>
          <a:p>
            <a:r>
              <a:rPr lang="cs-CZ" sz="1600" b="1" i="0" dirty="0">
                <a:solidFill>
                  <a:schemeClr val="tx1">
                    <a:alpha val="60000"/>
                  </a:schemeClr>
                </a:solidFill>
                <a:effectLst/>
                <a:latin typeface="PT Sans" panose="020B0503020203020204" pitchFamily="34" charset="-18"/>
              </a:rPr>
              <a:t>Lipno je další akumulační hydroelektrárna v majetku společnosti ČEZ, která patří také do vltavské kaskády a najdete ji na vodní nádrži Lipno na Vltavě. Do provozu byla uvedena v roce 1959 a disponuje</a:t>
            </a:r>
            <a:br>
              <a:rPr lang="cs-CZ" sz="1600" b="1" i="0" dirty="0">
                <a:solidFill>
                  <a:schemeClr val="tx1">
                    <a:alpha val="60000"/>
                  </a:schemeClr>
                </a:solidFill>
                <a:effectLst/>
                <a:latin typeface="PT Sans" panose="020B0503020203020204" pitchFamily="34" charset="-18"/>
              </a:rPr>
            </a:br>
            <a:r>
              <a:rPr lang="cs-CZ" sz="1600" b="1" i="0" dirty="0">
                <a:solidFill>
                  <a:schemeClr val="tx1">
                    <a:alpha val="60000"/>
                  </a:schemeClr>
                </a:solidFill>
                <a:effectLst/>
                <a:latin typeface="PT Sans" panose="020B0503020203020204" pitchFamily="34" charset="-18"/>
              </a:rPr>
              <a:t>2 Francisovými turbínami (každá</a:t>
            </a:r>
            <a:br>
              <a:rPr lang="cs-CZ" sz="1600" b="1" i="0" dirty="0">
                <a:solidFill>
                  <a:schemeClr val="tx1">
                    <a:alpha val="60000"/>
                  </a:schemeClr>
                </a:solidFill>
                <a:effectLst/>
                <a:latin typeface="PT Sans" panose="020B0503020203020204" pitchFamily="34" charset="-18"/>
              </a:rPr>
            </a:br>
            <a:r>
              <a:rPr lang="cs-CZ" sz="1600" b="1" i="0" dirty="0">
                <a:solidFill>
                  <a:schemeClr val="tx1">
                    <a:alpha val="60000"/>
                  </a:schemeClr>
                </a:solidFill>
                <a:effectLst/>
                <a:latin typeface="PT Sans" panose="020B0503020203020204" pitchFamily="34" charset="-18"/>
              </a:rPr>
              <a:t>60 MW). Je situována v podzemní kaverně v hloubce 160 metrů pod terénem v blízkosti hráze. Vodní elektrárna Lipno vyrobila za první čtvrtletí letošního roku 26 570 </a:t>
            </a:r>
            <a:r>
              <a:rPr lang="cs-CZ" sz="1600" b="1" i="0" dirty="0" err="1">
                <a:solidFill>
                  <a:schemeClr val="tx1">
                    <a:alpha val="60000"/>
                  </a:schemeClr>
                </a:solidFill>
                <a:effectLst/>
                <a:latin typeface="PT Sans" panose="020B0503020203020204" pitchFamily="34" charset="-18"/>
              </a:rPr>
              <a:t>MWh</a:t>
            </a:r>
            <a:r>
              <a:rPr lang="cs-CZ" sz="1600" b="1" i="0" dirty="0">
                <a:solidFill>
                  <a:schemeClr val="tx1">
                    <a:alpha val="60000"/>
                  </a:schemeClr>
                </a:solidFill>
                <a:effectLst/>
                <a:latin typeface="PT Sans" panose="020B0503020203020204" pitchFamily="34" charset="-18"/>
              </a:rPr>
              <a:t> elektřiny.</a:t>
            </a:r>
          </a:p>
          <a:p>
            <a:r>
              <a:rPr lang="cs-CZ" sz="1600" b="1" i="0" dirty="0">
                <a:solidFill>
                  <a:schemeClr val="tx1">
                    <a:alpha val="60000"/>
                  </a:schemeClr>
                </a:solidFill>
                <a:effectLst/>
                <a:latin typeface="PT Sans" panose="020B0503020203020204" pitchFamily="34" charset="-18"/>
              </a:rPr>
              <a:t>Vodní elektrárna Lipno je umístěna v podzemní kaverně v hloubce</a:t>
            </a:r>
            <a:br>
              <a:rPr lang="cs-CZ" sz="1600" b="1" i="0" dirty="0">
                <a:solidFill>
                  <a:schemeClr val="tx1">
                    <a:alpha val="60000"/>
                  </a:schemeClr>
                </a:solidFill>
                <a:effectLst/>
                <a:latin typeface="PT Sans" panose="020B0503020203020204" pitchFamily="34" charset="-18"/>
              </a:rPr>
            </a:br>
            <a:r>
              <a:rPr lang="cs-CZ" sz="1600" b="1" i="0" dirty="0">
                <a:solidFill>
                  <a:schemeClr val="tx1">
                    <a:alpha val="60000"/>
                  </a:schemeClr>
                </a:solidFill>
                <a:effectLst/>
                <a:latin typeface="PT Sans" panose="020B0503020203020204" pitchFamily="34" charset="-18"/>
              </a:rPr>
              <a:t>160 metrů.</a:t>
            </a:r>
          </a:p>
          <a:p>
            <a:r>
              <a:rPr lang="cs-CZ" sz="1600" b="1" i="0" dirty="0">
                <a:solidFill>
                  <a:schemeClr val="tx1">
                    <a:alpha val="60000"/>
                  </a:schemeClr>
                </a:solidFill>
                <a:effectLst/>
                <a:latin typeface="PT Sans" panose="020B0503020203020204" pitchFamily="34" charset="-18"/>
              </a:rPr>
              <a:t>S rozlohou téměř 50 km</a:t>
            </a:r>
            <a:r>
              <a:rPr lang="cs-CZ" sz="1600" b="1" i="0" baseline="30000" dirty="0">
                <a:solidFill>
                  <a:schemeClr val="tx1">
                    <a:alpha val="60000"/>
                  </a:schemeClr>
                </a:solidFill>
                <a:effectLst/>
                <a:latin typeface="PT Sans" panose="020B0503020203020204" pitchFamily="34" charset="-18"/>
              </a:rPr>
              <a:t>2</a:t>
            </a:r>
            <a:r>
              <a:rPr lang="cs-CZ" sz="1600" b="1" i="0" dirty="0">
                <a:solidFill>
                  <a:schemeClr val="tx1">
                    <a:alpha val="60000"/>
                  </a:schemeClr>
                </a:solidFill>
                <a:effectLst/>
                <a:latin typeface="PT Sans" panose="020B0503020203020204" pitchFamily="34" charset="-18"/>
              </a:rPr>
              <a:t> je pak vodní nádrž Lipno největším umělým jezerem v ČR – vodní plocha má délku 44 km, v nejširším místě se rozlévá do vzdálenosti až 14 km.</a:t>
            </a:r>
          </a:p>
          <a:p>
            <a:endParaRPr lang="cs-CZ" sz="1100" dirty="0">
              <a:solidFill>
                <a:schemeClr val="tx1">
                  <a:alpha val="60000"/>
                </a:schemeClr>
              </a:solidFill>
            </a:endParaRPr>
          </a:p>
        </p:txBody>
      </p:sp>
      <p:pic>
        <p:nvPicPr>
          <p:cNvPr id="18434" name="Picture 2" descr="Obsah obrázku venku, přehrada, obloha, mrak&#10;&#10;Popis byl vytvořen automaticky">
            <a:extLst>
              <a:ext uri="{FF2B5EF4-FFF2-40B4-BE49-F238E27FC236}">
                <a16:creationId xmlns:a16="http://schemas.microsoft.com/office/drawing/2014/main" id="{57BEA9E3-87CA-7177-6224-C20D6A512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6" r="-1" b="-1"/>
          <a:stretch/>
        </p:blipFill>
        <p:spPr bwMode="auto">
          <a:xfrm>
            <a:off x="4619624" y="1089025"/>
            <a:ext cx="6480175" cy="467995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90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FB600704-1D0E-68EF-3A04-EED73B5CA1A9}"/>
              </a:ext>
            </a:extLst>
          </p:cNvPr>
          <p:cNvSpPr>
            <a:spLocks noGrp="1"/>
          </p:cNvSpPr>
          <p:nvPr>
            <p:ph type="title"/>
          </p:nvPr>
        </p:nvSpPr>
        <p:spPr>
          <a:xfrm>
            <a:off x="1028700" y="1967266"/>
            <a:ext cx="2628900" cy="2547257"/>
          </a:xfrm>
          <a:noFill/>
        </p:spPr>
        <p:txBody>
          <a:bodyPr anchor="ctr">
            <a:normAutofit/>
          </a:bodyPr>
          <a:lstStyle/>
          <a:p>
            <a:pPr algn="ctr"/>
            <a:r>
              <a:rPr lang="cs-CZ" sz="2800" b="1" dirty="0">
                <a:solidFill>
                  <a:srgbClr val="FF0000"/>
                </a:solidFill>
              </a:rPr>
              <a:t>PŘEČERPÁVACÍ VODNÍ ELEKTRÁRNA DLOUHÉ STRÁNĚ</a:t>
            </a:r>
          </a:p>
        </p:txBody>
      </p:sp>
      <p:pic>
        <p:nvPicPr>
          <p:cNvPr id="17410" name="Picture 2" descr="Přečerpávací vodní elektrárna Dlouhé stráně | SG Geotechnika">
            <a:extLst>
              <a:ext uri="{FF2B5EF4-FFF2-40B4-BE49-F238E27FC236}">
                <a16:creationId xmlns:a16="http://schemas.microsoft.com/office/drawing/2014/main" id="{F3EDDC72-4E80-5E72-5A2F-8B297B988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8607" y="643466"/>
            <a:ext cx="3898117"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3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95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17BF172-B9F5-0B06-5017-B559DC30013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cs-CZ" sz="2000" b="1" dirty="0">
                <a:solidFill>
                  <a:srgbClr val="FF0000"/>
                </a:solidFill>
              </a:rPr>
              <a:t>PŘEČERPÁVACÍ VODNÍ ELEKTRÁRNA DALEŠICE</a:t>
            </a:r>
          </a:p>
        </p:txBody>
      </p:sp>
      <p:pic>
        <p:nvPicPr>
          <p:cNvPr id="16386" name="Picture 2" descr="Přečerpávací vodní elektrárny v České republice">
            <a:extLst>
              <a:ext uri="{FF2B5EF4-FFF2-40B4-BE49-F238E27FC236}">
                <a16:creationId xmlns:a16="http://schemas.microsoft.com/office/drawing/2014/main" id="{48252A99-67EA-D2BC-B354-317EB1F3CB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60173" y="961812"/>
            <a:ext cx="6945052"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41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6BE1B7-56A6-27FC-4475-27F919EDC41A}"/>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VĚTRNÁ ENERGIE</a:t>
            </a:r>
          </a:p>
        </p:txBody>
      </p:sp>
    </p:spTree>
    <p:extLst>
      <p:ext uri="{BB962C8B-B14F-4D97-AF65-F5344CB8AC3E}">
        <p14:creationId xmlns:p14="http://schemas.microsoft.com/office/powerpoint/2010/main" val="3748186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wind energy">
            <a:extLst>
              <a:ext uri="{FF2B5EF4-FFF2-40B4-BE49-F238E27FC236}">
                <a16:creationId xmlns:a16="http://schemas.microsoft.com/office/drawing/2014/main" id="{5BB71087-25FE-ACFC-0BC9-B2A33CB23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16" b="78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C49245-91B7-B043-0543-52166406DE96}"/>
              </a:ext>
            </a:extLst>
          </p:cNvPr>
          <p:cNvSpPr>
            <a:spLocks noGrp="1"/>
          </p:cNvSpPr>
          <p:nvPr>
            <p:ph type="title"/>
          </p:nvPr>
        </p:nvSpPr>
        <p:spPr>
          <a:xfrm>
            <a:off x="1771650" y="5254391"/>
            <a:ext cx="8867012" cy="774934"/>
          </a:xfrm>
          <a:noFill/>
        </p:spPr>
        <p:txBody>
          <a:bodyPr>
            <a:normAutofit/>
          </a:bodyPr>
          <a:lstStyle/>
          <a:p>
            <a:pPr algn="ctr"/>
            <a:r>
              <a:rPr lang="cs-CZ" sz="4000" b="1" dirty="0">
                <a:solidFill>
                  <a:srgbClr val="FF0000"/>
                </a:solidFill>
              </a:rPr>
              <a:t>VĚTRNÉ FARMY</a:t>
            </a:r>
          </a:p>
        </p:txBody>
      </p:sp>
    </p:spTree>
    <p:extLst>
      <p:ext uri="{BB962C8B-B14F-4D97-AF65-F5344CB8AC3E}">
        <p14:creationId xmlns:p14="http://schemas.microsoft.com/office/powerpoint/2010/main" val="3590892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9616A4A-F1D5-B711-71EF-FEEDA17B4369}"/>
              </a:ext>
            </a:extLst>
          </p:cNvPr>
          <p:cNvSpPr>
            <a:spLocks noGrp="1"/>
          </p:cNvSpPr>
          <p:nvPr>
            <p:ph type="title"/>
          </p:nvPr>
        </p:nvSpPr>
        <p:spPr>
          <a:xfrm>
            <a:off x="9910914" y="127370"/>
            <a:ext cx="2160639" cy="942664"/>
          </a:xfrm>
        </p:spPr>
        <p:txBody>
          <a:bodyPr>
            <a:normAutofit/>
          </a:bodyPr>
          <a:lstStyle/>
          <a:p>
            <a:pPr algn="ctr"/>
            <a:r>
              <a:rPr lang="cs-CZ" sz="1600" b="1" dirty="0">
                <a:solidFill>
                  <a:srgbClr val="FF0000"/>
                </a:solidFill>
              </a:rPr>
              <a:t>POTENCIÁL VĚTRNÉ ENERGIE V ČR</a:t>
            </a:r>
          </a:p>
        </p:txBody>
      </p:sp>
      <p:pic>
        <p:nvPicPr>
          <p:cNvPr id="6146" name="Picture 2">
            <a:extLst>
              <a:ext uri="{FF2B5EF4-FFF2-40B4-BE49-F238E27FC236}">
                <a16:creationId xmlns:a16="http://schemas.microsoft.com/office/drawing/2014/main" id="{D1FC0D2D-F089-02CF-03D5-E05241DB3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244" y="245806"/>
            <a:ext cx="9178220" cy="649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1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B86B935-7EB5-12E5-D8D2-09A01FF1877B}"/>
              </a:ext>
            </a:extLst>
          </p:cNvPr>
          <p:cNvSpPr>
            <a:spLocks noGrp="1"/>
          </p:cNvSpPr>
          <p:nvPr>
            <p:ph type="title"/>
          </p:nvPr>
        </p:nvSpPr>
        <p:spPr/>
        <p:txBody>
          <a:bodyPr/>
          <a:lstStyle/>
          <a:p>
            <a:pPr algn="ctr"/>
            <a:r>
              <a:rPr lang="cs-CZ" b="1" i="0" dirty="0">
                <a:solidFill>
                  <a:srgbClr val="FF0000"/>
                </a:solidFill>
                <a:effectLst/>
                <a:latin typeface="Google Sans"/>
              </a:rPr>
              <a:t>KOLIK JE V ČR VĚTRNÝCH ELEKTRÁREN?</a:t>
            </a:r>
            <a:endParaRPr lang="cs-CZ" b="1" dirty="0">
              <a:solidFill>
                <a:srgbClr val="FF0000"/>
              </a:solidFill>
            </a:endParaRPr>
          </a:p>
        </p:txBody>
      </p:sp>
      <p:sp>
        <p:nvSpPr>
          <p:cNvPr id="4" name="Zástupný obsah 3">
            <a:extLst>
              <a:ext uri="{FF2B5EF4-FFF2-40B4-BE49-F238E27FC236}">
                <a16:creationId xmlns:a16="http://schemas.microsoft.com/office/drawing/2014/main" id="{336BC14C-79C2-3615-EDA2-D305EA4AF3B7}"/>
              </a:ext>
            </a:extLst>
          </p:cNvPr>
          <p:cNvSpPr>
            <a:spLocks noGrp="1"/>
          </p:cNvSpPr>
          <p:nvPr>
            <p:ph idx="1"/>
          </p:nvPr>
        </p:nvSpPr>
        <p:spPr>
          <a:xfrm>
            <a:off x="838200" y="2487561"/>
            <a:ext cx="10515600" cy="3689402"/>
          </a:xfrm>
        </p:spPr>
        <p:txBody>
          <a:bodyPr>
            <a:normAutofit/>
          </a:bodyPr>
          <a:lstStyle/>
          <a:p>
            <a:pPr algn="l"/>
            <a:r>
              <a:rPr lang="cs-CZ" sz="3600" b="1" i="0" dirty="0">
                <a:solidFill>
                  <a:srgbClr val="1F1F1F"/>
                </a:solidFill>
                <a:effectLst/>
                <a:latin typeface="Google Sans"/>
              </a:rPr>
              <a:t>Pro srovnání, většina z </a:t>
            </a:r>
            <a:r>
              <a:rPr lang="cs-CZ" sz="3600" b="1" i="0" dirty="0">
                <a:solidFill>
                  <a:srgbClr val="040C28"/>
                </a:solidFill>
                <a:effectLst/>
                <a:latin typeface="Google Sans"/>
              </a:rPr>
              <a:t>210</a:t>
            </a:r>
            <a:r>
              <a:rPr lang="cs-CZ" sz="3600" b="1" i="0" dirty="0">
                <a:solidFill>
                  <a:srgbClr val="1F1F1F"/>
                </a:solidFill>
                <a:effectLst/>
                <a:latin typeface="Google Sans"/>
              </a:rPr>
              <a:t> větrných elektráren instalovaných v Česku do roku 2020 dosahuje výšky 60–110 m (průměr rotoru 50–100 m) a instalovaného výkonu 0,6–2 MW (průměr zhruba 1,6 MW). Za rok každá vyrobí v průměru 3,3 </a:t>
            </a:r>
            <a:r>
              <a:rPr lang="cs-CZ" sz="3600" b="1" i="0" dirty="0" err="1">
                <a:solidFill>
                  <a:srgbClr val="1F1F1F"/>
                </a:solidFill>
                <a:effectLst/>
                <a:latin typeface="Google Sans"/>
              </a:rPr>
              <a:t>GWh</a:t>
            </a:r>
            <a:r>
              <a:rPr lang="cs-CZ" sz="3600" b="1" i="0" dirty="0">
                <a:solidFill>
                  <a:srgbClr val="1F1F1F"/>
                </a:solidFill>
                <a:effectLst/>
                <a:latin typeface="Google Sans"/>
              </a:rPr>
              <a:t>.</a:t>
            </a:r>
            <a:endParaRPr lang="cs-CZ" sz="3600" b="1" i="0" dirty="0">
              <a:solidFill>
                <a:srgbClr val="1F1F1F"/>
              </a:solidFill>
              <a:effectLst/>
              <a:latin typeface="Arial" panose="020B0604020202020204" pitchFamily="34" charset="0"/>
            </a:endParaRPr>
          </a:p>
        </p:txBody>
      </p:sp>
    </p:spTree>
    <p:extLst>
      <p:ext uri="{BB962C8B-B14F-4D97-AF65-F5344CB8AC3E}">
        <p14:creationId xmlns:p14="http://schemas.microsoft.com/office/powerpoint/2010/main" val="3531667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EF73E-A10E-0804-94EC-406DFAC8E983}"/>
              </a:ext>
            </a:extLst>
          </p:cNvPr>
          <p:cNvSpPr>
            <a:spLocks noGrp="1"/>
          </p:cNvSpPr>
          <p:nvPr>
            <p:ph type="title"/>
          </p:nvPr>
        </p:nvSpPr>
        <p:spPr/>
        <p:txBody>
          <a:bodyPr>
            <a:normAutofit/>
          </a:bodyPr>
          <a:lstStyle/>
          <a:p>
            <a:pPr algn="ctr"/>
            <a:r>
              <a:rPr lang="cs-CZ" b="1" i="0" dirty="0">
                <a:solidFill>
                  <a:srgbClr val="FF0000"/>
                </a:solidFill>
                <a:effectLst/>
                <a:latin typeface="Google Sans"/>
              </a:rPr>
              <a:t>KDE JE NEJVÍCE VĚTRNÝCH ELEKTRÁREN</a:t>
            </a:r>
            <a:br>
              <a:rPr lang="cs-CZ" b="1" i="0" dirty="0">
                <a:solidFill>
                  <a:srgbClr val="FF0000"/>
                </a:solidFill>
                <a:effectLst/>
                <a:latin typeface="Google Sans"/>
              </a:rPr>
            </a:br>
            <a:r>
              <a:rPr lang="cs-CZ" b="1" i="0" dirty="0">
                <a:solidFill>
                  <a:srgbClr val="FF0000"/>
                </a:solidFill>
                <a:effectLst/>
                <a:latin typeface="Google Sans"/>
              </a:rPr>
              <a:t>V ČR?</a:t>
            </a:r>
            <a:endParaRPr lang="cs-CZ" b="1" dirty="0">
              <a:solidFill>
                <a:srgbClr val="FF0000"/>
              </a:solidFill>
            </a:endParaRPr>
          </a:p>
        </p:txBody>
      </p:sp>
      <p:sp>
        <p:nvSpPr>
          <p:cNvPr id="3" name="Zástupný obsah 2">
            <a:extLst>
              <a:ext uri="{FF2B5EF4-FFF2-40B4-BE49-F238E27FC236}">
                <a16:creationId xmlns:a16="http://schemas.microsoft.com/office/drawing/2014/main" id="{1893377A-8D7F-D57B-377A-63E32770F779}"/>
              </a:ext>
            </a:extLst>
          </p:cNvPr>
          <p:cNvSpPr>
            <a:spLocks noGrp="1"/>
          </p:cNvSpPr>
          <p:nvPr>
            <p:ph idx="1"/>
          </p:nvPr>
        </p:nvSpPr>
        <p:spPr>
          <a:xfrm>
            <a:off x="838200" y="2261419"/>
            <a:ext cx="10515600" cy="3915544"/>
          </a:xfrm>
        </p:spPr>
        <p:txBody>
          <a:bodyPr>
            <a:normAutofit/>
          </a:bodyPr>
          <a:lstStyle/>
          <a:p>
            <a:r>
              <a:rPr lang="cs-CZ" sz="3600" b="1" i="0" dirty="0">
                <a:solidFill>
                  <a:srgbClr val="474747"/>
                </a:solidFill>
                <a:effectLst/>
                <a:latin typeface="Google Sans"/>
              </a:rPr>
              <a:t>Největší pevninské větrné farmy se nacházejí v USA, Číně a Indii.</a:t>
            </a:r>
          </a:p>
          <a:p>
            <a:r>
              <a:rPr lang="cs-CZ" sz="3600" b="1" i="0" dirty="0">
                <a:solidFill>
                  <a:srgbClr val="474747"/>
                </a:solidFill>
                <a:effectLst/>
                <a:latin typeface="Google Sans"/>
              </a:rPr>
              <a:t>Největším větrným parkem v České republice je </a:t>
            </a:r>
            <a:r>
              <a:rPr lang="cs-CZ" sz="3600" b="1" i="0" dirty="0">
                <a:solidFill>
                  <a:srgbClr val="040C28"/>
                </a:solidFill>
                <a:effectLst/>
                <a:latin typeface="Google Sans"/>
              </a:rPr>
              <a:t>Větrná farma Kryštofovy hamry na Chomutovsku</a:t>
            </a:r>
            <a:br>
              <a:rPr lang="cs-CZ" sz="3600" b="1" i="0" dirty="0">
                <a:solidFill>
                  <a:srgbClr val="040C28"/>
                </a:solidFill>
                <a:effectLst/>
                <a:latin typeface="Google Sans"/>
              </a:rPr>
            </a:br>
            <a:r>
              <a:rPr lang="cs-CZ" sz="3600" b="1" i="0" dirty="0">
                <a:solidFill>
                  <a:srgbClr val="474747"/>
                </a:solidFill>
                <a:effectLst/>
                <a:latin typeface="Google Sans"/>
              </a:rPr>
              <a:t>s 21 turbínami a instalovaným výkonem 42 MW,</a:t>
            </a:r>
            <a:br>
              <a:rPr lang="cs-CZ" sz="3600" b="1" i="0" dirty="0">
                <a:solidFill>
                  <a:srgbClr val="474747"/>
                </a:solidFill>
                <a:effectLst/>
                <a:latin typeface="Google Sans"/>
              </a:rPr>
            </a:br>
            <a:r>
              <a:rPr lang="cs-CZ" sz="3600" b="1" i="0" dirty="0">
                <a:solidFill>
                  <a:srgbClr val="474747"/>
                </a:solidFill>
                <a:effectLst/>
                <a:latin typeface="Google Sans"/>
              </a:rPr>
              <a:t>v provozu od roku 2007.</a:t>
            </a:r>
            <a:endParaRPr lang="cs-CZ" sz="3600" b="1" dirty="0"/>
          </a:p>
        </p:txBody>
      </p:sp>
    </p:spTree>
    <p:extLst>
      <p:ext uri="{BB962C8B-B14F-4D97-AF65-F5344CB8AC3E}">
        <p14:creationId xmlns:p14="http://schemas.microsoft.com/office/powerpoint/2010/main" val="2163744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19E41-C86C-3DB7-D823-AC57E4C4A3F0}"/>
              </a:ext>
            </a:extLst>
          </p:cNvPr>
          <p:cNvSpPr>
            <a:spLocks noGrp="1"/>
          </p:cNvSpPr>
          <p:nvPr>
            <p:ph type="title"/>
          </p:nvPr>
        </p:nvSpPr>
        <p:spPr/>
        <p:txBody>
          <a:bodyPr/>
          <a:lstStyle/>
          <a:p>
            <a:pPr algn="ctr"/>
            <a:r>
              <a:rPr lang="cs-CZ" b="1" dirty="0">
                <a:solidFill>
                  <a:srgbClr val="FF0000"/>
                </a:solidFill>
              </a:rPr>
              <a:t>REKORDNÍ VĚTRNÁ TURBÍNA MÁ</a:t>
            </a:r>
            <a:br>
              <a:rPr lang="cs-CZ" b="1" dirty="0">
                <a:solidFill>
                  <a:srgbClr val="FF0000"/>
                </a:solidFill>
              </a:rPr>
            </a:br>
            <a:r>
              <a:rPr lang="cs-CZ" b="1" dirty="0">
                <a:solidFill>
                  <a:srgbClr val="FF0000"/>
                </a:solidFill>
              </a:rPr>
              <a:t>260 METRŮ</a:t>
            </a:r>
          </a:p>
        </p:txBody>
      </p:sp>
      <p:sp>
        <p:nvSpPr>
          <p:cNvPr id="3" name="Zástupný obsah 2">
            <a:extLst>
              <a:ext uri="{FF2B5EF4-FFF2-40B4-BE49-F238E27FC236}">
                <a16:creationId xmlns:a16="http://schemas.microsoft.com/office/drawing/2014/main" id="{646E4FBB-D8E9-2D6B-8503-6660D50AB47C}"/>
              </a:ext>
            </a:extLst>
          </p:cNvPr>
          <p:cNvSpPr>
            <a:spLocks noGrp="1"/>
          </p:cNvSpPr>
          <p:nvPr>
            <p:ph idx="1"/>
          </p:nvPr>
        </p:nvSpPr>
        <p:spPr/>
        <p:txBody>
          <a:bodyPr>
            <a:normAutofit fontScale="77500" lnSpcReduction="20000"/>
          </a:bodyPr>
          <a:lstStyle/>
          <a:p>
            <a:pPr algn="l"/>
            <a:r>
              <a:rPr lang="cs-CZ" b="1" i="0" dirty="0">
                <a:solidFill>
                  <a:srgbClr val="001D3D"/>
                </a:solidFill>
                <a:effectLst/>
                <a:latin typeface="Rubik"/>
              </a:rPr>
              <a:t>Větrná turbína společnosti </a:t>
            </a:r>
            <a:r>
              <a:rPr lang="cs-CZ" b="1" i="0" dirty="0" err="1">
                <a:solidFill>
                  <a:srgbClr val="001D3D"/>
                </a:solidFill>
                <a:effectLst/>
                <a:latin typeface="Rubik"/>
              </a:rPr>
              <a:t>Three</a:t>
            </a:r>
            <a:r>
              <a:rPr lang="cs-CZ" b="1" i="0" dirty="0">
                <a:solidFill>
                  <a:srgbClr val="001D3D"/>
                </a:solidFill>
                <a:effectLst/>
                <a:latin typeface="Rubik"/>
              </a:rPr>
              <a:t> </a:t>
            </a:r>
            <a:r>
              <a:rPr lang="cs-CZ" b="1" i="0" dirty="0" err="1">
                <a:solidFill>
                  <a:srgbClr val="001D3D"/>
                </a:solidFill>
                <a:effectLst/>
                <a:latin typeface="Rubik"/>
              </a:rPr>
              <a:t>Gorges</a:t>
            </a:r>
            <a:r>
              <a:rPr lang="cs-CZ" b="1" i="0" dirty="0">
                <a:solidFill>
                  <a:srgbClr val="001D3D"/>
                </a:solidFill>
                <a:effectLst/>
                <a:latin typeface="Rubik"/>
              </a:rPr>
              <a:t> </a:t>
            </a:r>
            <a:r>
              <a:rPr lang="cs-CZ" b="1" i="0" dirty="0" err="1">
                <a:solidFill>
                  <a:srgbClr val="001D3D"/>
                </a:solidFill>
                <a:effectLst/>
                <a:latin typeface="Rubik"/>
              </a:rPr>
              <a:t>Energy</a:t>
            </a:r>
            <a:r>
              <a:rPr lang="cs-CZ" b="1" i="0" dirty="0">
                <a:solidFill>
                  <a:srgbClr val="001D3D"/>
                </a:solidFill>
                <a:effectLst/>
                <a:latin typeface="Rubik"/>
              </a:rPr>
              <a:t> byla uvedena do provozu koncem července loňského roku v úžině mezi Východočínským a Jihočínským mořem a má skutečně úctyhodné parametry. Listy větrníku jsou dlouhé 123 metrů, takže celá větrná turbína dosahuje rozpětí 260 metrů a vrtule využívá energii z plochy 5 hektarů. Hmotnost jednoho listu vrtule vyrobeného laminováním převážně z nylonového vlákna dosahuje 54 tun. Kromě 162 tun samotného větrníku musí nosná věž vysoká 152 metrů zvládnout dalších 385 tun hmotnosti zařízení v otočné gondole na jejím vrcholku. V ní se nachází srdce větrné elektrárny – strojovna s ložiskem rotoru a hřídel pohánějící generátor.</a:t>
            </a:r>
          </a:p>
          <a:p>
            <a:pPr algn="l"/>
            <a:r>
              <a:rPr lang="cs-CZ" b="1" i="0" dirty="0">
                <a:solidFill>
                  <a:srgbClr val="001D3D"/>
                </a:solidFill>
                <a:effectLst/>
                <a:latin typeface="Rubik"/>
              </a:rPr>
              <a:t>Čínská větrná turbína s ohledem na ohromné rozměry dokáže jediným otočením vrtule generovat přes 34 kilowatthodin elektřiny. Průměrná denní spotřeba bytové domácnosti v České republice přitom dosahuje přibližně 9,5 kWh. Díky umístění v Tchajwanském průlivu má obří větrník k dispozici více než 200 dní v roce vítr o rychlosti přesahující 51 kilometrů v hodině. Větrná turbína by tedy měla dosahovat výkonu 16 megawattu (MW). Očekává se, že ročně vyrobí kolem 66 gigawatthodin (</a:t>
            </a:r>
            <a:r>
              <a:rPr lang="cs-CZ" b="1" i="0" dirty="0" err="1">
                <a:solidFill>
                  <a:srgbClr val="001D3D"/>
                </a:solidFill>
                <a:effectLst/>
                <a:latin typeface="Rubik"/>
              </a:rPr>
              <a:t>GWh</a:t>
            </a:r>
            <a:r>
              <a:rPr lang="cs-CZ" b="1" i="0" dirty="0">
                <a:solidFill>
                  <a:srgbClr val="001D3D"/>
                </a:solidFill>
                <a:effectLst/>
                <a:latin typeface="Rubik"/>
              </a:rPr>
              <a:t>) elektřiny a dokáže tak vykrýt spotřebu asi 36 tisíc domácností, což je město přibližně velikosti Třebíče.</a:t>
            </a:r>
          </a:p>
        </p:txBody>
      </p:sp>
    </p:spTree>
    <p:extLst>
      <p:ext uri="{BB962C8B-B14F-4D97-AF65-F5344CB8AC3E}">
        <p14:creationId xmlns:p14="http://schemas.microsoft.com/office/powerpoint/2010/main" val="311341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15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ADBF415D-6D49-5AE7-4D95-389A60EF917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cs-CZ" sz="1800" b="1" dirty="0">
                <a:solidFill>
                  <a:srgbClr val="FF0000"/>
                </a:solidFill>
              </a:rPr>
              <a:t>PODÍL OBNOVITELNÝCH ZDROJŮ NA VÝROBĚ ELEKTŘINY VE STÁTECH EU</a:t>
            </a:r>
          </a:p>
        </p:txBody>
      </p:sp>
      <p:pic>
        <p:nvPicPr>
          <p:cNvPr id="6" name="Obrázek 5">
            <a:extLst>
              <a:ext uri="{FF2B5EF4-FFF2-40B4-BE49-F238E27FC236}">
                <a16:creationId xmlns:a16="http://schemas.microsoft.com/office/drawing/2014/main" id="{F51E10C6-7E64-07CD-6471-68D1EFEB99AF}"/>
              </a:ext>
            </a:extLst>
          </p:cNvPr>
          <p:cNvPicPr>
            <a:picLocks noChangeAspect="1"/>
          </p:cNvPicPr>
          <p:nvPr/>
        </p:nvPicPr>
        <p:blipFill>
          <a:blip r:embed="rId2"/>
          <a:stretch>
            <a:fillRect/>
          </a:stretch>
        </p:blipFill>
        <p:spPr>
          <a:xfrm>
            <a:off x="4038600" y="1010273"/>
            <a:ext cx="7188199" cy="4834064"/>
          </a:xfrm>
          <a:prstGeom prst="rect">
            <a:avLst/>
          </a:prstGeom>
        </p:spPr>
      </p:pic>
    </p:spTree>
    <p:extLst>
      <p:ext uri="{BB962C8B-B14F-4D97-AF65-F5344CB8AC3E}">
        <p14:creationId xmlns:p14="http://schemas.microsoft.com/office/powerpoint/2010/main" val="4030721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8EF12BA-D958-AFA5-3808-A6E362943262}"/>
              </a:ext>
            </a:extLst>
          </p:cNvPr>
          <p:cNvSpPr>
            <a:spLocks noGrp="1"/>
          </p:cNvSpPr>
          <p:nvPr>
            <p:ph type="title"/>
          </p:nvPr>
        </p:nvSpPr>
        <p:spPr/>
        <p:txBody>
          <a:bodyPr>
            <a:normAutofit/>
          </a:bodyPr>
          <a:lstStyle/>
          <a:p>
            <a:pPr algn="ctr"/>
            <a:r>
              <a:rPr lang="cs-CZ" b="1" i="0" dirty="0">
                <a:solidFill>
                  <a:srgbClr val="FF0000"/>
                </a:solidFill>
                <a:effectLst/>
                <a:latin typeface="ui-sans-serif"/>
              </a:rPr>
              <a:t>VĚTRNÉ ELEKTRÁRNY V ČESKU: ZABLOKUJÍ JE PŘEKÁŽKY? NEBO PŘIJDE ZMĚNA?</a:t>
            </a:r>
            <a:endParaRPr lang="cs-CZ" dirty="0">
              <a:solidFill>
                <a:srgbClr val="FF0000"/>
              </a:solidFill>
            </a:endParaRPr>
          </a:p>
        </p:txBody>
      </p:sp>
      <p:sp>
        <p:nvSpPr>
          <p:cNvPr id="4" name="Zástupný obsah 3">
            <a:extLst>
              <a:ext uri="{FF2B5EF4-FFF2-40B4-BE49-F238E27FC236}">
                <a16:creationId xmlns:a16="http://schemas.microsoft.com/office/drawing/2014/main" id="{AD2844B5-ECF4-62E2-0A08-5322B9E54972}"/>
              </a:ext>
            </a:extLst>
          </p:cNvPr>
          <p:cNvSpPr>
            <a:spLocks noGrp="1"/>
          </p:cNvSpPr>
          <p:nvPr>
            <p:ph idx="1"/>
          </p:nvPr>
        </p:nvSpPr>
        <p:spPr/>
        <p:txBody>
          <a:bodyPr>
            <a:normAutofit fontScale="92500" lnSpcReduction="10000"/>
          </a:bodyPr>
          <a:lstStyle/>
          <a:p>
            <a:pPr algn="just"/>
            <a:r>
              <a:rPr lang="cs-CZ" b="1" i="0" dirty="0">
                <a:solidFill>
                  <a:srgbClr val="00B0F0"/>
                </a:solidFill>
                <a:effectLst/>
                <a:latin typeface="__Poppins_35b7d2"/>
              </a:rPr>
              <a:t>Po energetické krizi v roce 2022 se v České republice začala věnovat větší pozornost rozvoji obnovitelných zdrojů energie a transformaci energetiky. Mediálně největší prostor ovládla fotovoltaika. Mnohé firmy, energetické komunity i developeři však upírají naděje také k oživení větrné energetiky, která v České republice dlouhodobě stagnuje. Nadějí na změnu může být nový Stavební zákon, avšak zásadní roli bude hrát především změna přístupu obyvatel.</a:t>
            </a:r>
          </a:p>
          <a:p>
            <a:pPr algn="just"/>
            <a:r>
              <a:rPr lang="cs-CZ" b="1" i="0" dirty="0">
                <a:solidFill>
                  <a:srgbClr val="1E293B"/>
                </a:solidFill>
                <a:effectLst/>
                <a:latin typeface="__Poppins_35b7d2"/>
              </a:rPr>
              <a:t>Ke konci roku 2023 bylo na území krajů nainstalováno celkem 352 MW instalovaného výkonu větrných elektráren, přičemž od roku 2007, kdy došlo k největšímu rozvoji výstavby, bylo instalováno pouze 236 MW. Pro srovnání, například sousední Rakousko nainstalovalo jen za minulý rok 331 MW a nyní disponuje přibližně desetinásobkem instalovaného výkonu České republiky.</a:t>
            </a:r>
          </a:p>
        </p:txBody>
      </p:sp>
    </p:spTree>
    <p:extLst>
      <p:ext uri="{BB962C8B-B14F-4D97-AF65-F5344CB8AC3E}">
        <p14:creationId xmlns:p14="http://schemas.microsoft.com/office/powerpoint/2010/main" val="1969166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39D77-D0E4-B432-ED58-73359ACEB668}"/>
              </a:ext>
            </a:extLst>
          </p:cNvPr>
          <p:cNvSpPr>
            <a:spLocks noGrp="1"/>
          </p:cNvSpPr>
          <p:nvPr>
            <p:ph type="title"/>
          </p:nvPr>
        </p:nvSpPr>
        <p:spPr/>
        <p:txBody>
          <a:bodyPr/>
          <a:lstStyle/>
          <a:p>
            <a:pPr algn="ctr"/>
            <a:r>
              <a:rPr lang="cs-CZ" b="1" dirty="0">
                <a:solidFill>
                  <a:srgbClr val="FF0000"/>
                </a:solidFill>
              </a:rPr>
              <a:t>VĚTRNÁ ENERGETIKA VE SVĚTĚ A V ČR</a:t>
            </a:r>
          </a:p>
        </p:txBody>
      </p:sp>
      <p:sp>
        <p:nvSpPr>
          <p:cNvPr id="3" name="Zástupný obsah 2">
            <a:extLst>
              <a:ext uri="{FF2B5EF4-FFF2-40B4-BE49-F238E27FC236}">
                <a16:creationId xmlns:a16="http://schemas.microsoft.com/office/drawing/2014/main" id="{4744888E-9D7A-4CE0-F430-CC06EF0EC02C}"/>
              </a:ext>
            </a:extLst>
          </p:cNvPr>
          <p:cNvSpPr>
            <a:spLocks noGrp="1"/>
          </p:cNvSpPr>
          <p:nvPr>
            <p:ph idx="1"/>
          </p:nvPr>
        </p:nvSpPr>
        <p:spPr>
          <a:xfrm>
            <a:off x="838200" y="1825625"/>
            <a:ext cx="10515600" cy="4667250"/>
          </a:xfrm>
        </p:spPr>
        <p:txBody>
          <a:bodyPr>
            <a:normAutofit fontScale="85000" lnSpcReduction="20000"/>
          </a:bodyPr>
          <a:lstStyle/>
          <a:p>
            <a:pPr algn="just"/>
            <a:r>
              <a:rPr lang="cs-CZ" b="1" i="0" dirty="0">
                <a:solidFill>
                  <a:srgbClr val="1E293B"/>
                </a:solidFill>
                <a:effectLst/>
                <a:latin typeface="__Poppins_35b7d2"/>
              </a:rPr>
              <a:t>Silně vzestupný trend je vidět i v Polsku, kde větrná energetika až donedávna rovněž stagnovala. Minulý rok ale přibylo více než 1 150 MW a podle kroků tamní vlády se zdá, že rozvoj bude nadále pokračovat. Výjimkou je Slovensko, kde pojem větrná energetika prakticky neexistuje.</a:t>
            </a:r>
          </a:p>
          <a:p>
            <a:pPr algn="just"/>
            <a:r>
              <a:rPr lang="cs-CZ" b="1" i="0" dirty="0">
                <a:solidFill>
                  <a:srgbClr val="1E293B"/>
                </a:solidFill>
                <a:effectLst/>
                <a:latin typeface="__Poppins_35b7d2"/>
              </a:rPr>
              <a:t>Z těchto čísel vyplývá, že Česká republika zaostává, kromě Slovenska, nejen za svými sousedy, ale i za evropskými trendy. Evropa v roce 2022 nainstalovala 18,3 GW větrných elektráren a podle očekávání organizace </a:t>
            </a:r>
            <a:r>
              <a:rPr lang="cs-CZ" b="1" i="0" dirty="0" err="1">
                <a:solidFill>
                  <a:srgbClr val="1E293B"/>
                </a:solidFill>
                <a:effectLst/>
                <a:latin typeface="__Poppins_35b7d2"/>
              </a:rPr>
              <a:t>WindEurope</a:t>
            </a:r>
            <a:r>
              <a:rPr lang="cs-CZ" b="1" i="0" dirty="0">
                <a:solidFill>
                  <a:srgbClr val="1E293B"/>
                </a:solidFill>
                <a:effectLst/>
                <a:latin typeface="__Poppins_35b7d2"/>
              </a:rPr>
              <a:t> by v letech 2024–2030 mělo být v Evropě instalováno 260 GW nového výkonu větrných elektráren.</a:t>
            </a:r>
          </a:p>
          <a:p>
            <a:pPr algn="just"/>
            <a:r>
              <a:rPr lang="cs-CZ" b="1" i="0" dirty="0">
                <a:solidFill>
                  <a:srgbClr val="1E293B"/>
                </a:solidFill>
                <a:effectLst/>
                <a:latin typeface="__Poppins_35b7d2"/>
              </a:rPr>
              <a:t>Dnes to vypadá, že s opětovným zájmem o obnovitelné zdroje energie by se mohlo blýskat na lepší časy i pro větrné elektrárny. Podle dat České společnosti pro větrnou energii obdrželo v minulosti více než 1,5 GW větrných elektráren souhlasné posudky EIA. Zdá se, že v šuplících developerů leží stále spousta projektů, které by bylo možné realizovat. Otázkou zůstává, nakolik různá omezení umožní přiblížit se plnému potenciálu, který se odhaduje na přibližně 2,5 GW.</a:t>
            </a:r>
          </a:p>
        </p:txBody>
      </p:sp>
    </p:spTree>
    <p:extLst>
      <p:ext uri="{BB962C8B-B14F-4D97-AF65-F5344CB8AC3E}">
        <p14:creationId xmlns:p14="http://schemas.microsoft.com/office/powerpoint/2010/main" val="2240353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FDACF06-9BC8-4897-D7A5-0DB2A2722E2D}"/>
              </a:ext>
            </a:extLst>
          </p:cNvPr>
          <p:cNvSpPr>
            <a:spLocks noGrp="1"/>
          </p:cNvSpPr>
          <p:nvPr>
            <p:ph type="title"/>
          </p:nvPr>
        </p:nvSpPr>
        <p:spPr>
          <a:xfrm>
            <a:off x="1255059" y="5748180"/>
            <a:ext cx="9681882" cy="739880"/>
          </a:xfrm>
        </p:spPr>
        <p:txBody>
          <a:bodyPr vert="horz" lIns="91440" tIns="45720" rIns="91440" bIns="45720" rtlCol="0" anchor="b">
            <a:normAutofit/>
          </a:bodyPr>
          <a:lstStyle/>
          <a:p>
            <a:pPr algn="ctr"/>
            <a:r>
              <a:rPr lang="cs-CZ" b="1" dirty="0">
                <a:solidFill>
                  <a:srgbClr val="FF0000"/>
                </a:solidFill>
              </a:rPr>
              <a:t>VYUŽITÍ VĚTRNÉ ENERGIE V ČR</a:t>
            </a:r>
            <a:endParaRPr lang="en-US" b="1" dirty="0">
              <a:solidFill>
                <a:srgbClr val="FF0000"/>
              </a:solidFill>
            </a:endParaRPr>
          </a:p>
        </p:txBody>
      </p:sp>
      <p:pic>
        <p:nvPicPr>
          <p:cNvPr id="1026" name="Picture 2">
            <a:extLst>
              <a:ext uri="{FF2B5EF4-FFF2-40B4-BE49-F238E27FC236}">
                <a16:creationId xmlns:a16="http://schemas.microsoft.com/office/drawing/2014/main" id="{E8CFD8F2-27F1-C986-46BF-669139D2F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16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25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A2AADBF-43B4-C5A7-6E3E-3DA2678686E9}"/>
              </a:ext>
            </a:extLst>
          </p:cNvPr>
          <p:cNvSpPr>
            <a:spLocks noGrp="1"/>
          </p:cNvSpPr>
          <p:nvPr>
            <p:ph type="title"/>
          </p:nvPr>
        </p:nvSpPr>
        <p:spPr/>
        <p:txBody>
          <a:bodyPr/>
          <a:lstStyle/>
          <a:p>
            <a:pPr algn="ctr"/>
            <a:r>
              <a:rPr lang="cs-CZ" b="1" dirty="0">
                <a:solidFill>
                  <a:srgbClr val="FF0000"/>
                </a:solidFill>
              </a:rPr>
              <a:t>KOLIK STOJÍ VĚTRNÁ ELEKTRÁRNA?</a:t>
            </a:r>
          </a:p>
        </p:txBody>
      </p:sp>
      <p:sp>
        <p:nvSpPr>
          <p:cNvPr id="4" name="Zástupný obsah 3">
            <a:extLst>
              <a:ext uri="{FF2B5EF4-FFF2-40B4-BE49-F238E27FC236}">
                <a16:creationId xmlns:a16="http://schemas.microsoft.com/office/drawing/2014/main" id="{991ABB2B-F730-BCDB-B428-842523853144}"/>
              </a:ext>
            </a:extLst>
          </p:cNvPr>
          <p:cNvSpPr>
            <a:spLocks noGrp="1"/>
          </p:cNvSpPr>
          <p:nvPr>
            <p:ph idx="1"/>
          </p:nvPr>
        </p:nvSpPr>
        <p:spPr>
          <a:xfrm>
            <a:off x="838200" y="1825624"/>
            <a:ext cx="10515600" cy="4565343"/>
          </a:xfrm>
        </p:spPr>
        <p:txBody>
          <a:bodyPr>
            <a:noAutofit/>
          </a:bodyPr>
          <a:lstStyle/>
          <a:p>
            <a:r>
              <a:rPr lang="cs-CZ" sz="3200" b="1" i="0" dirty="0">
                <a:solidFill>
                  <a:srgbClr val="363738"/>
                </a:solidFill>
                <a:effectLst/>
                <a:latin typeface="RoobertCEZ"/>
              </a:rPr>
              <a:t>Náklady spojené s výstavbou větrné elektrárny představuje nejen nákup stroje, ale také projekční a schvalovací aktivity, náklady spojené se zajištěním pozemků, stavební práce a vyvedení výkonu do sítě. Nutno je i počítat s náklady na údržbu a příspěvky obcím. </a:t>
            </a:r>
            <a:r>
              <a:rPr lang="cs-CZ" sz="3200" b="1" i="0" dirty="0">
                <a:solidFill>
                  <a:srgbClr val="00B0F0"/>
                </a:solidFill>
                <a:effectLst/>
                <a:latin typeface="RoobertCEZ"/>
              </a:rPr>
              <a:t>Celkové náklady na postavení jedné větrné moderní větrné elektrárny  o výkonu 4 MW se mohou pohybovat okolo 150 milionů Kč. </a:t>
            </a:r>
            <a:r>
              <a:rPr lang="cs-CZ" sz="3200" b="1" i="0" dirty="0">
                <a:solidFill>
                  <a:srgbClr val="363738"/>
                </a:solidFill>
                <a:effectLst/>
                <a:latin typeface="RoobertCEZ"/>
              </a:rPr>
              <a:t>Závisí to např. na celkovém počtu strojů v rámci větrného parku, rozsahu úprav přístupových komunikací, vzdálenosti a parametrů vyvedení výkonu atd.</a:t>
            </a:r>
            <a:endParaRPr lang="cs-CZ" sz="3200" b="1" dirty="0"/>
          </a:p>
        </p:txBody>
      </p:sp>
    </p:spTree>
    <p:extLst>
      <p:ext uri="{BB962C8B-B14F-4D97-AF65-F5344CB8AC3E}">
        <p14:creationId xmlns:p14="http://schemas.microsoft.com/office/powerpoint/2010/main" val="3906154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1016DC-116A-D8A9-7F00-B0DCC487F17A}"/>
              </a:ext>
            </a:extLst>
          </p:cNvPr>
          <p:cNvSpPr>
            <a:spLocks noGrp="1"/>
          </p:cNvSpPr>
          <p:nvPr>
            <p:ph type="title"/>
          </p:nvPr>
        </p:nvSpPr>
        <p:spPr/>
        <p:txBody>
          <a:bodyPr/>
          <a:lstStyle/>
          <a:p>
            <a:pPr algn="ctr"/>
            <a:r>
              <a:rPr lang="cs-CZ" b="1" dirty="0">
                <a:solidFill>
                  <a:srgbClr val="FF0000"/>
                </a:solidFill>
              </a:rPr>
              <a:t>INVESTICE A NÁVRATNOST VĚTRNÝCH ELEKTRÁREN</a:t>
            </a:r>
          </a:p>
        </p:txBody>
      </p:sp>
      <p:sp>
        <p:nvSpPr>
          <p:cNvPr id="3" name="Zástupný obsah 2">
            <a:extLst>
              <a:ext uri="{FF2B5EF4-FFF2-40B4-BE49-F238E27FC236}">
                <a16:creationId xmlns:a16="http://schemas.microsoft.com/office/drawing/2014/main" id="{B157C2BA-38CA-7EE9-8EA7-C079DDB8174E}"/>
              </a:ext>
            </a:extLst>
          </p:cNvPr>
          <p:cNvSpPr>
            <a:spLocks noGrp="1"/>
          </p:cNvSpPr>
          <p:nvPr>
            <p:ph idx="1"/>
          </p:nvPr>
        </p:nvSpPr>
        <p:spPr>
          <a:xfrm>
            <a:off x="838200" y="2172929"/>
            <a:ext cx="10515600" cy="4004034"/>
          </a:xfrm>
        </p:spPr>
        <p:txBody>
          <a:bodyPr/>
          <a:lstStyle/>
          <a:p>
            <a:r>
              <a:rPr lang="cs-CZ" b="1" i="0" dirty="0">
                <a:solidFill>
                  <a:srgbClr val="363738"/>
                </a:solidFill>
                <a:effectLst/>
                <a:latin typeface="RoobertCEZ"/>
              </a:rPr>
              <a:t>Někdy se také tvrdí, že konstrukce a stavba větrné elektrárny spotřebuje tolik energie, kolik nedokáže vyrobit ani za několik let. </a:t>
            </a:r>
          </a:p>
          <a:p>
            <a:r>
              <a:rPr lang="cs-CZ" b="1" i="0" dirty="0">
                <a:solidFill>
                  <a:srgbClr val="363738"/>
                </a:solidFill>
                <a:effectLst/>
                <a:latin typeface="RoobertCEZ"/>
              </a:rPr>
              <a:t>Není to pravda. Měření ukázala, že energetická návratnost elektrárny (tedy </a:t>
            </a:r>
            <a:r>
              <a:rPr lang="cs-CZ" b="1" i="0" dirty="0">
                <a:solidFill>
                  <a:srgbClr val="00B0F0"/>
                </a:solidFill>
                <a:effectLst/>
                <a:latin typeface="RoobertCEZ"/>
              </a:rPr>
              <a:t>doba, za kterou větrná turbína vyrobí tolik energie, kolik bylo potřeba na její výrobu</a:t>
            </a:r>
            <a:r>
              <a:rPr lang="cs-CZ" b="1" i="0" dirty="0">
                <a:solidFill>
                  <a:srgbClr val="363738"/>
                </a:solidFill>
                <a:effectLst/>
                <a:latin typeface="RoobertCEZ"/>
              </a:rPr>
              <a:t>) se podle typu stroje a větrného potenciálu místa pohybuje </a:t>
            </a:r>
            <a:r>
              <a:rPr lang="cs-CZ" b="1" i="0" dirty="0">
                <a:solidFill>
                  <a:srgbClr val="00B0F0"/>
                </a:solidFill>
                <a:effectLst/>
                <a:latin typeface="RoobertCEZ"/>
              </a:rPr>
              <a:t>zhruba okolo šesti měsíců.</a:t>
            </a:r>
          </a:p>
          <a:p>
            <a:r>
              <a:rPr lang="cs-CZ" b="1" i="0" dirty="0">
                <a:solidFill>
                  <a:srgbClr val="00B0F0"/>
                </a:solidFill>
                <a:effectLst/>
                <a:latin typeface="RoobertCEZ"/>
              </a:rPr>
              <a:t>Elektřinu, která jedné domácnosti vystačí jeden den, přitom věrná elektrárna vyrobí za půl minuty.</a:t>
            </a:r>
            <a:endParaRPr lang="cs-CZ" b="1" dirty="0">
              <a:solidFill>
                <a:srgbClr val="00B0F0"/>
              </a:solidFill>
            </a:endParaRPr>
          </a:p>
        </p:txBody>
      </p:sp>
    </p:spTree>
    <p:extLst>
      <p:ext uri="{BB962C8B-B14F-4D97-AF65-F5344CB8AC3E}">
        <p14:creationId xmlns:p14="http://schemas.microsoft.com/office/powerpoint/2010/main" val="3210050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9D838F4-6906-5DEC-A5AD-71435FC0332C}"/>
              </a:ext>
            </a:extLst>
          </p:cNvPr>
          <p:cNvSpPr>
            <a:spLocks noGrp="1"/>
          </p:cNvSpPr>
          <p:nvPr>
            <p:ph type="title"/>
          </p:nvPr>
        </p:nvSpPr>
        <p:spPr/>
        <p:txBody>
          <a:bodyPr/>
          <a:lstStyle/>
          <a:p>
            <a:pPr algn="ctr"/>
            <a:r>
              <a:rPr lang="cs-CZ" b="1" i="0" dirty="0">
                <a:solidFill>
                  <a:srgbClr val="FF0000"/>
                </a:solidFill>
                <a:effectLst/>
                <a:latin typeface="ui-sans-serif"/>
              </a:rPr>
              <a:t>INSTALOVANÝ VÝKON A VÝROBA</a:t>
            </a:r>
            <a:endParaRPr lang="cs-CZ" dirty="0">
              <a:solidFill>
                <a:srgbClr val="FF0000"/>
              </a:solidFill>
            </a:endParaRPr>
          </a:p>
        </p:txBody>
      </p:sp>
      <p:sp>
        <p:nvSpPr>
          <p:cNvPr id="4" name="Zástupný obsah 3">
            <a:extLst>
              <a:ext uri="{FF2B5EF4-FFF2-40B4-BE49-F238E27FC236}">
                <a16:creationId xmlns:a16="http://schemas.microsoft.com/office/drawing/2014/main" id="{00849E06-F602-2463-3521-26CE162B192E}"/>
              </a:ext>
            </a:extLst>
          </p:cNvPr>
          <p:cNvSpPr>
            <a:spLocks noGrp="1"/>
          </p:cNvSpPr>
          <p:nvPr>
            <p:ph idx="1"/>
          </p:nvPr>
        </p:nvSpPr>
        <p:spPr>
          <a:xfrm>
            <a:off x="838200" y="2212257"/>
            <a:ext cx="10515600" cy="3964705"/>
          </a:xfrm>
        </p:spPr>
        <p:txBody>
          <a:bodyPr>
            <a:normAutofit/>
          </a:bodyPr>
          <a:lstStyle/>
          <a:p>
            <a:pPr algn="just"/>
            <a:r>
              <a:rPr lang="cs-CZ" sz="3600" b="1" dirty="0">
                <a:solidFill>
                  <a:srgbClr val="1E293B"/>
                </a:solidFill>
                <a:effectLst/>
                <a:latin typeface="__Poppins_35b7d2"/>
              </a:rPr>
              <a:t>V roce 2014 vyrobily větrné elektrárny v ČR 477 </a:t>
            </a:r>
            <a:r>
              <a:rPr lang="cs-CZ" sz="3600" b="1" dirty="0" err="1">
                <a:solidFill>
                  <a:srgbClr val="1E293B"/>
                </a:solidFill>
                <a:effectLst/>
                <a:latin typeface="__Poppins_35b7d2"/>
              </a:rPr>
              <a:t>GWh</a:t>
            </a:r>
            <a:r>
              <a:rPr lang="cs-CZ" sz="3600" b="1" dirty="0">
                <a:solidFill>
                  <a:srgbClr val="1E293B"/>
                </a:solidFill>
                <a:effectLst/>
                <a:latin typeface="__Poppins_35b7d2"/>
              </a:rPr>
              <a:t> elektřiny (brutto) a na celkové výrobě elektřiny v ČR se tak podílely z 0,55 %.</a:t>
            </a:r>
          </a:p>
          <a:p>
            <a:pPr algn="just"/>
            <a:r>
              <a:rPr lang="cs-CZ" sz="3600" b="1" dirty="0">
                <a:solidFill>
                  <a:srgbClr val="1E293B"/>
                </a:solidFill>
                <a:effectLst/>
                <a:latin typeface="__Poppins_35b7d2"/>
              </a:rPr>
              <a:t>V roce 2015 se výroba elektřiny z větrných elektráren poprvé přehoupla přes 0,5 </a:t>
            </a:r>
            <a:r>
              <a:rPr lang="cs-CZ" sz="3600" b="1" dirty="0" err="1">
                <a:solidFill>
                  <a:srgbClr val="1E293B"/>
                </a:solidFill>
                <a:effectLst/>
                <a:latin typeface="__Poppins_35b7d2"/>
              </a:rPr>
              <a:t>TWh</a:t>
            </a:r>
            <a:r>
              <a:rPr lang="cs-CZ" sz="3600" b="1" dirty="0">
                <a:solidFill>
                  <a:srgbClr val="1E293B"/>
                </a:solidFill>
                <a:effectLst/>
                <a:latin typeface="__Poppins_35b7d2"/>
              </a:rPr>
              <a:t> elektrické energie. </a:t>
            </a:r>
          </a:p>
          <a:p>
            <a:pPr algn="just"/>
            <a:r>
              <a:rPr lang="cs-CZ" sz="3600" b="1" dirty="0">
                <a:solidFill>
                  <a:srgbClr val="1E293B"/>
                </a:solidFill>
                <a:effectLst/>
                <a:latin typeface="__Poppins_35b7d2"/>
              </a:rPr>
              <a:t>Přesto patří větrné elektrárny ke zdrojům, které </a:t>
            </a:r>
            <a:r>
              <a:rPr lang="cs-CZ" sz="3600" b="1" dirty="0">
                <a:solidFill>
                  <a:srgbClr val="00B0F0"/>
                </a:solidFill>
                <a:effectLst/>
                <a:latin typeface="__Poppins_35b7d2"/>
                <a:hlinkClick r:id="rId2">
                  <a:extLst>
                    <a:ext uri="{A12FA001-AC4F-418D-AE19-62706E023703}">
                      <ahyp:hlinkClr xmlns:ahyp="http://schemas.microsoft.com/office/drawing/2018/hyperlinkcolor" val="tx"/>
                    </a:ext>
                  </a:extLst>
                </a:hlinkClick>
              </a:rPr>
              <a:t>v ČR vyrobí nejméně elektřiny</a:t>
            </a:r>
            <a:r>
              <a:rPr lang="cs-CZ" sz="3600" b="1" dirty="0">
                <a:solidFill>
                  <a:srgbClr val="00B0F0"/>
                </a:solidFill>
                <a:effectLst/>
                <a:latin typeface="__Poppins_35b7d2"/>
              </a:rPr>
              <a:t>.</a:t>
            </a:r>
          </a:p>
        </p:txBody>
      </p:sp>
    </p:spTree>
    <p:extLst>
      <p:ext uri="{BB962C8B-B14F-4D97-AF65-F5344CB8AC3E}">
        <p14:creationId xmlns:p14="http://schemas.microsoft.com/office/powerpoint/2010/main" val="853327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A8D58-3997-8490-77ED-F893ED734821}"/>
              </a:ext>
            </a:extLst>
          </p:cNvPr>
          <p:cNvSpPr>
            <a:spLocks noGrp="1"/>
          </p:cNvSpPr>
          <p:nvPr>
            <p:ph type="title"/>
          </p:nvPr>
        </p:nvSpPr>
        <p:spPr/>
        <p:txBody>
          <a:bodyPr/>
          <a:lstStyle/>
          <a:p>
            <a:pPr algn="ctr"/>
            <a:r>
              <a:rPr lang="cs-CZ" b="1" dirty="0">
                <a:solidFill>
                  <a:srgbClr val="FF0000"/>
                </a:solidFill>
              </a:rPr>
              <a:t>JEŠTĚ VĚTŠÍ NEJVĚTŠÍ VĚTRNÁ TURBÍNA</a:t>
            </a:r>
          </a:p>
        </p:txBody>
      </p:sp>
      <p:sp>
        <p:nvSpPr>
          <p:cNvPr id="3" name="Zástupný obsah 2">
            <a:extLst>
              <a:ext uri="{FF2B5EF4-FFF2-40B4-BE49-F238E27FC236}">
                <a16:creationId xmlns:a16="http://schemas.microsoft.com/office/drawing/2014/main" id="{83EAA33D-30BE-94C6-1BB4-0D069D686FF8}"/>
              </a:ext>
            </a:extLst>
          </p:cNvPr>
          <p:cNvSpPr>
            <a:spLocks noGrp="1"/>
          </p:cNvSpPr>
          <p:nvPr>
            <p:ph idx="1"/>
          </p:nvPr>
        </p:nvSpPr>
        <p:spPr>
          <a:xfrm>
            <a:off x="838200" y="1690688"/>
            <a:ext cx="10515600" cy="4692292"/>
          </a:xfrm>
        </p:spPr>
        <p:txBody>
          <a:bodyPr>
            <a:normAutofit fontScale="77500" lnSpcReduction="20000"/>
          </a:bodyPr>
          <a:lstStyle/>
          <a:p>
            <a:pPr algn="l"/>
            <a:r>
              <a:rPr lang="cs-CZ" b="1" i="0" dirty="0">
                <a:solidFill>
                  <a:srgbClr val="001D3D"/>
                </a:solidFill>
                <a:effectLst/>
                <a:latin typeface="Rubik"/>
              </a:rPr>
              <a:t>Čínská státní společnost </a:t>
            </a:r>
            <a:r>
              <a:rPr lang="cs-CZ" b="1" i="0" dirty="0" err="1">
                <a:solidFill>
                  <a:srgbClr val="001D3D"/>
                </a:solidFill>
                <a:effectLst/>
                <a:latin typeface="Rubik"/>
              </a:rPr>
              <a:t>China</a:t>
            </a:r>
            <a:r>
              <a:rPr lang="cs-CZ" b="1" i="0" dirty="0">
                <a:solidFill>
                  <a:srgbClr val="001D3D"/>
                </a:solidFill>
                <a:effectLst/>
                <a:latin typeface="Rubik"/>
              </a:rPr>
              <a:t> </a:t>
            </a:r>
            <a:r>
              <a:rPr lang="cs-CZ" b="1" i="0" dirty="0" err="1">
                <a:solidFill>
                  <a:srgbClr val="001D3D"/>
                </a:solidFill>
                <a:effectLst/>
                <a:latin typeface="Rubik"/>
              </a:rPr>
              <a:t>State</a:t>
            </a:r>
            <a:r>
              <a:rPr lang="cs-CZ" b="1" i="0" dirty="0">
                <a:solidFill>
                  <a:srgbClr val="001D3D"/>
                </a:solidFill>
                <a:effectLst/>
                <a:latin typeface="Rubik"/>
              </a:rPr>
              <a:t> </a:t>
            </a:r>
            <a:r>
              <a:rPr lang="cs-CZ" b="1" i="0" dirty="0" err="1">
                <a:solidFill>
                  <a:srgbClr val="001D3D"/>
                </a:solidFill>
                <a:effectLst/>
                <a:latin typeface="Rubik"/>
              </a:rPr>
              <a:t>Shipbuilding</a:t>
            </a:r>
            <a:r>
              <a:rPr lang="cs-CZ" b="1" i="0" dirty="0">
                <a:solidFill>
                  <a:srgbClr val="001D3D"/>
                </a:solidFill>
                <a:effectLst/>
                <a:latin typeface="Rubik"/>
              </a:rPr>
              <a:t> v současné době připravuje ještě větší kolos o výkonu dokonce 18 MW. Gigantická větrná turbína bude mít lopatky dlouhé 128 metrů a využitelnou plochu 5,3 hektaru. Inovativní technologie s možností regulace sklonu jednotlivých listů větrníku i krouticího momentu a nastavení celého převodového soukolí má přinést lepší rozložení tlaku. Omezí se tak kmitání listů vrtule při zátěži a tím i rázy, které vibrace přenášejí do nosné věže a jejích základů. Výrobní kapacita by tak měla dosáhnout až 74 </a:t>
            </a:r>
            <a:r>
              <a:rPr lang="cs-CZ" b="1" i="0" dirty="0" err="1">
                <a:solidFill>
                  <a:srgbClr val="001D3D"/>
                </a:solidFill>
                <a:effectLst/>
                <a:latin typeface="Rubik"/>
              </a:rPr>
              <a:t>GWh</a:t>
            </a:r>
            <a:r>
              <a:rPr lang="cs-CZ" b="1" i="0" dirty="0">
                <a:solidFill>
                  <a:srgbClr val="001D3D"/>
                </a:solidFill>
                <a:effectLst/>
                <a:latin typeface="Rubik"/>
              </a:rPr>
              <a:t> roční produkce elektřiny.</a:t>
            </a:r>
          </a:p>
          <a:p>
            <a:pPr algn="l"/>
            <a:r>
              <a:rPr lang="cs-CZ" b="1" i="0" dirty="0">
                <a:solidFill>
                  <a:srgbClr val="001D3D"/>
                </a:solidFill>
                <a:effectLst/>
                <a:latin typeface="Rubik"/>
              </a:rPr>
              <a:t>Platí, že s velikostí lopatek roste také objem generované elektřiny. I na moři, kde jsou zdánlivě neomezené prostorové možnosti, má ale větrná turbína své limity. Klíčové jsou samotné vlastnosti používaných materiálů. S ohledem na princip fungování větrníků je žádoucí, aby měly optimální hmotnost, a přitom vysokou odolnost právě vůči větru. Vlhký mořský vzduch obsahuje mimo jiné i částečky soli, které poškozují povrch vrtulí.</a:t>
            </a:r>
          </a:p>
          <a:p>
            <a:pPr algn="l"/>
            <a:r>
              <a:rPr lang="cs-CZ" b="1" i="0" dirty="0">
                <a:solidFill>
                  <a:srgbClr val="001D3D"/>
                </a:solidFill>
                <a:effectLst/>
                <a:latin typeface="Rubik"/>
              </a:rPr>
              <a:t>Navíc, čím má větrná turbína delší listy, tím jsou pružnější a roste riziko, že při extrémních poryvech větru narazí do nosné věže a celé zařízení se poškodí. Otáčky velkých vrtulí musí být pomalejší a je tedy potřeba jejich pohyb případně brzdit, což má vliv na účinnost elektrárny. Honba za rekordy navíc v poslední době vedla k řadě kolapsů, kdy došlo k poškození lopatek i zhroucení nosných věží.</a:t>
            </a:r>
          </a:p>
        </p:txBody>
      </p:sp>
    </p:spTree>
    <p:extLst>
      <p:ext uri="{BB962C8B-B14F-4D97-AF65-F5344CB8AC3E}">
        <p14:creationId xmlns:p14="http://schemas.microsoft.com/office/powerpoint/2010/main" val="322363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3E9ACD-1BB9-D967-F4DD-069EABB0DC96}"/>
              </a:ext>
            </a:extLst>
          </p:cNvPr>
          <p:cNvSpPr>
            <a:spLocks noGrp="1"/>
          </p:cNvSpPr>
          <p:nvPr>
            <p:ph type="title"/>
          </p:nvPr>
        </p:nvSpPr>
        <p:spPr/>
        <p:txBody>
          <a:bodyPr/>
          <a:lstStyle/>
          <a:p>
            <a:pPr algn="ctr"/>
            <a:r>
              <a:rPr lang="cs-CZ" b="1" dirty="0">
                <a:solidFill>
                  <a:srgbClr val="FF0000"/>
                </a:solidFill>
              </a:rPr>
              <a:t>NEJVĚTŠÍ VĚTRNÉ FARMY VE SVĚTĚ</a:t>
            </a:r>
          </a:p>
        </p:txBody>
      </p:sp>
      <p:sp>
        <p:nvSpPr>
          <p:cNvPr id="3" name="Zástupný obsah 2">
            <a:extLst>
              <a:ext uri="{FF2B5EF4-FFF2-40B4-BE49-F238E27FC236}">
                <a16:creationId xmlns:a16="http://schemas.microsoft.com/office/drawing/2014/main" id="{93A583EE-E73A-E21E-F259-233F9B91250E}"/>
              </a:ext>
            </a:extLst>
          </p:cNvPr>
          <p:cNvSpPr>
            <a:spLocks noGrp="1"/>
          </p:cNvSpPr>
          <p:nvPr>
            <p:ph idx="1"/>
          </p:nvPr>
        </p:nvSpPr>
        <p:spPr/>
        <p:txBody>
          <a:bodyPr>
            <a:normAutofit/>
          </a:bodyPr>
          <a:lstStyle/>
          <a:p>
            <a:pPr algn="l"/>
            <a:r>
              <a:rPr lang="cs-CZ" sz="3200" b="1" i="0" dirty="0">
                <a:solidFill>
                  <a:srgbClr val="001D3D"/>
                </a:solidFill>
                <a:effectLst/>
                <a:latin typeface="Rubik"/>
              </a:rPr>
              <a:t>Elektrárna </a:t>
            </a:r>
            <a:r>
              <a:rPr lang="cs-CZ" sz="3200" b="1" i="0" dirty="0" err="1">
                <a:solidFill>
                  <a:srgbClr val="001D3D"/>
                </a:solidFill>
                <a:effectLst/>
                <a:latin typeface="Rubik"/>
              </a:rPr>
              <a:t>Hornsea</a:t>
            </a:r>
            <a:r>
              <a:rPr lang="cs-CZ" sz="3200" b="1" i="0" dirty="0">
                <a:solidFill>
                  <a:srgbClr val="001D3D"/>
                </a:solidFill>
                <a:effectLst/>
                <a:latin typeface="Rubik"/>
              </a:rPr>
              <a:t> 2 v Severním moři asi 89 kilometrů od pobřeží anglického hrabství </a:t>
            </a:r>
            <a:r>
              <a:rPr lang="cs-CZ" sz="3200" b="1" i="0" dirty="0" err="1">
                <a:solidFill>
                  <a:srgbClr val="001D3D"/>
                </a:solidFill>
                <a:effectLst/>
                <a:latin typeface="Rubik"/>
              </a:rPr>
              <a:t>Yorkshire</a:t>
            </a:r>
            <a:r>
              <a:rPr lang="cs-CZ" sz="3200" b="1" i="0" dirty="0">
                <a:solidFill>
                  <a:srgbClr val="001D3D"/>
                </a:solidFill>
                <a:effectLst/>
                <a:latin typeface="Rubik"/>
              </a:rPr>
              <a:t> čítá 165 větrných turbín a je tak největší na světě. Rozkládá se na ploše</a:t>
            </a:r>
            <a:br>
              <a:rPr lang="cs-CZ" sz="3200" b="1" i="0" dirty="0">
                <a:solidFill>
                  <a:srgbClr val="001D3D"/>
                </a:solidFill>
                <a:effectLst/>
                <a:latin typeface="Rubik"/>
              </a:rPr>
            </a:br>
            <a:r>
              <a:rPr lang="cs-CZ" sz="3200" b="1" i="0" dirty="0">
                <a:solidFill>
                  <a:srgbClr val="001D3D"/>
                </a:solidFill>
                <a:effectLst/>
                <a:latin typeface="Rubik"/>
              </a:rPr>
              <a:t>462 kilometrů čtverečních, má výkon 1,3 GW a zajišťuje elektřinu pro 1,4 milionu britských domácností. Největší pevninské větrné farmy se nacházejí v USA, Číně a Indii. Největším větrným parkem v České republice je Větrná farma Kryštofovy hamry na Chomutovsku s 21 turbínami a instalovaným výkonem 42 MW, v provozu od roku 2007.</a:t>
            </a:r>
          </a:p>
        </p:txBody>
      </p:sp>
    </p:spTree>
    <p:extLst>
      <p:ext uri="{BB962C8B-B14F-4D97-AF65-F5344CB8AC3E}">
        <p14:creationId xmlns:p14="http://schemas.microsoft.com/office/powerpoint/2010/main" val="4214879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6998B2-BC2F-F7CE-060D-A4246D6AC436}"/>
              </a:ext>
            </a:extLst>
          </p:cNvPr>
          <p:cNvSpPr>
            <a:spLocks noGrp="1"/>
          </p:cNvSpPr>
          <p:nvPr>
            <p:ph type="title"/>
          </p:nvPr>
        </p:nvSpPr>
        <p:spPr/>
        <p:txBody>
          <a:bodyPr/>
          <a:lstStyle/>
          <a:p>
            <a:pPr algn="ctr"/>
            <a:r>
              <a:rPr lang="cs-CZ" b="1" dirty="0">
                <a:solidFill>
                  <a:srgbClr val="FF0000"/>
                </a:solidFill>
              </a:rPr>
              <a:t>NEJVĚTŠÍ VĚTRNÁ TURBÍNA V ČESKÉ REPUBLICE</a:t>
            </a:r>
          </a:p>
        </p:txBody>
      </p:sp>
      <p:sp>
        <p:nvSpPr>
          <p:cNvPr id="3" name="Zástupný obsah 2">
            <a:extLst>
              <a:ext uri="{FF2B5EF4-FFF2-40B4-BE49-F238E27FC236}">
                <a16:creationId xmlns:a16="http://schemas.microsoft.com/office/drawing/2014/main" id="{07FCEA0D-4354-541B-9247-F1E2F059E1E3}"/>
              </a:ext>
            </a:extLst>
          </p:cNvPr>
          <p:cNvSpPr>
            <a:spLocks noGrp="1"/>
          </p:cNvSpPr>
          <p:nvPr>
            <p:ph idx="1"/>
          </p:nvPr>
        </p:nvSpPr>
        <p:spPr>
          <a:xfrm>
            <a:off x="838200" y="2054942"/>
            <a:ext cx="10515600" cy="4122021"/>
          </a:xfrm>
        </p:spPr>
        <p:txBody>
          <a:bodyPr>
            <a:noAutofit/>
          </a:bodyPr>
          <a:lstStyle/>
          <a:p>
            <a:pPr algn="l"/>
            <a:r>
              <a:rPr lang="cs-CZ" sz="3600" b="1" i="0" dirty="0">
                <a:solidFill>
                  <a:srgbClr val="001D3D"/>
                </a:solidFill>
                <a:effectLst/>
                <a:latin typeface="Rubik"/>
              </a:rPr>
              <a:t>Nejvýkonnější větrná turbína u nás s instalovaným výkonem 4,2 MW pracuje od loňského roku v </a:t>
            </a:r>
            <a:r>
              <a:rPr lang="cs-CZ" sz="3600" b="1" i="0" dirty="0" err="1">
                <a:solidFill>
                  <a:srgbClr val="001D3D"/>
                </a:solidFill>
                <a:effectLst/>
                <a:latin typeface="Rubik"/>
              </a:rPr>
              <a:t>Žipotíně</a:t>
            </a:r>
            <a:r>
              <a:rPr lang="cs-CZ" sz="3600" b="1" i="0" dirty="0">
                <a:solidFill>
                  <a:srgbClr val="001D3D"/>
                </a:solidFill>
                <a:effectLst/>
                <a:latin typeface="Rubik"/>
              </a:rPr>
              <a:t>, místní části obce Gruna na Svitavsku. Nosná věž je vysoká 109 metrů, průměr rotoru činí 138,5 metru, celková výška elektrárny včetně listu v horní úvrati dosahuje 179 metrů. Vrtule dokáže využít sílu větru z plochy 1,5 hektaru a elektrárna tak pokryje roční spotřebu asi pěti tisíc domácností.</a:t>
            </a:r>
          </a:p>
        </p:txBody>
      </p:sp>
    </p:spTree>
    <p:extLst>
      <p:ext uri="{BB962C8B-B14F-4D97-AF65-F5344CB8AC3E}">
        <p14:creationId xmlns:p14="http://schemas.microsoft.com/office/powerpoint/2010/main" val="2207447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882D0-B791-1E1C-DC48-55733666F4CF}"/>
              </a:ext>
            </a:extLst>
          </p:cNvPr>
          <p:cNvSpPr>
            <a:spLocks noGrp="1"/>
          </p:cNvSpPr>
          <p:nvPr>
            <p:ph type="title"/>
          </p:nvPr>
        </p:nvSpPr>
        <p:spPr/>
        <p:txBody>
          <a:bodyPr>
            <a:normAutofit/>
          </a:bodyPr>
          <a:lstStyle/>
          <a:p>
            <a:pPr algn="ctr"/>
            <a:r>
              <a:rPr lang="cs-CZ" b="1" i="0" dirty="0">
                <a:solidFill>
                  <a:srgbClr val="FF0000"/>
                </a:solidFill>
                <a:effectLst/>
                <a:latin typeface="ui-sans-serif"/>
              </a:rPr>
              <a:t>ZTRACENOU SITUACI MŮŽE ZLEPŠIT NOVÝ ZÁKON, KLÍČOVÝ JE ALE NÁZOR VEŘEJNOSTI</a:t>
            </a:r>
            <a:endParaRPr lang="cs-CZ" dirty="0">
              <a:solidFill>
                <a:srgbClr val="FF0000"/>
              </a:solidFill>
            </a:endParaRPr>
          </a:p>
        </p:txBody>
      </p:sp>
      <p:sp>
        <p:nvSpPr>
          <p:cNvPr id="3" name="Zástupný obsah 2">
            <a:extLst>
              <a:ext uri="{FF2B5EF4-FFF2-40B4-BE49-F238E27FC236}">
                <a16:creationId xmlns:a16="http://schemas.microsoft.com/office/drawing/2014/main" id="{F7C02601-0798-B417-7CFE-8D66887B42A6}"/>
              </a:ext>
            </a:extLst>
          </p:cNvPr>
          <p:cNvSpPr>
            <a:spLocks noGrp="1"/>
          </p:cNvSpPr>
          <p:nvPr>
            <p:ph idx="1"/>
          </p:nvPr>
        </p:nvSpPr>
        <p:spPr/>
        <p:txBody>
          <a:bodyPr>
            <a:normAutofit fontScale="77500" lnSpcReduction="20000"/>
          </a:bodyPr>
          <a:lstStyle/>
          <a:p>
            <a:r>
              <a:rPr lang="cs-CZ" b="1" i="0" dirty="0">
                <a:solidFill>
                  <a:srgbClr val="1E293B"/>
                </a:solidFill>
                <a:effectLst/>
                <a:latin typeface="__Poppins_35b7d2"/>
              </a:rPr>
              <a:t>Nový stavební zákon, novela liniového zákona, novela zákona o posuzování vlivů na životní prostředí (EIA) a kombinace s takzvanou novelou Lex OZE 1 – to je výčet zákonů, které mají pomoci s rozvojem výstavby obnovitelných zdrojů v ČR. Jednou z očekávaných novinek je například možnost stavět obnovitelné zdroje za určitých podmínek v zastavěné oblasti bez změny územního plánu, nebo bez povinnosti EIA u menších větrných parků do tří turbín.</a:t>
            </a:r>
          </a:p>
          <a:p>
            <a:r>
              <a:rPr lang="cs-CZ" b="1" i="0" dirty="0">
                <a:solidFill>
                  <a:srgbClr val="1E293B"/>
                </a:solidFill>
                <a:effectLst/>
                <a:latin typeface="__Poppins_35b7d2"/>
              </a:rPr>
              <a:t>Na první pohled se zdá, že by se rozvoj větrných elektráren díky změnám mohl dát do pohybu. Problém spočívá v tom, že to je možné jen za předpokladu, že elektrárny nebudou umístěny v chráněných lokalitách nebo méně než tři kilometry od jiných elektráren. Vzhledem k tomu, že v oblastech CHKO často leží značný potenciál, je otázkou, jak účinná tato opatření v praxi budou. Pravidlo vzdálenosti více jak tří kilometrů od jiných elektráren navíc limituje development větších parků v lokalitách nabízejících ideální podmínky.</a:t>
            </a:r>
          </a:p>
          <a:p>
            <a:r>
              <a:rPr lang="cs-CZ" b="1" i="0" dirty="0">
                <a:solidFill>
                  <a:srgbClr val="1E293B"/>
                </a:solidFill>
                <a:effectLst/>
                <a:latin typeface="__Poppins_35b7d2"/>
              </a:rPr>
              <a:t>Určitý posun by mohlo přinést zavedení tzv. akceleračních zón, které fungují v celé řadě evropských států. O jejich zavedení by však mělo být zveřejněno více informací až v následujících dvou letech.</a:t>
            </a:r>
          </a:p>
        </p:txBody>
      </p:sp>
    </p:spTree>
    <p:extLst>
      <p:ext uri="{BB962C8B-B14F-4D97-AF65-F5344CB8AC3E}">
        <p14:creationId xmlns:p14="http://schemas.microsoft.com/office/powerpoint/2010/main" val="420799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7466E-CEC8-F0B0-B2AF-B62BAA0C3623}"/>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UHLÍ</a:t>
            </a:r>
          </a:p>
        </p:txBody>
      </p:sp>
    </p:spTree>
    <p:extLst>
      <p:ext uri="{BB962C8B-B14F-4D97-AF65-F5344CB8AC3E}">
        <p14:creationId xmlns:p14="http://schemas.microsoft.com/office/powerpoint/2010/main" val="3401478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CDA8FB-4AEC-0C64-D032-AAE59C7916AF}"/>
              </a:ext>
            </a:extLst>
          </p:cNvPr>
          <p:cNvSpPr>
            <a:spLocks noGrp="1"/>
          </p:cNvSpPr>
          <p:nvPr>
            <p:ph type="title"/>
          </p:nvPr>
        </p:nvSpPr>
        <p:spPr/>
        <p:txBody>
          <a:bodyPr/>
          <a:lstStyle/>
          <a:p>
            <a:pPr algn="ctr"/>
            <a:r>
              <a:rPr lang="cs-CZ" b="1" dirty="0">
                <a:solidFill>
                  <a:srgbClr val="FF0000"/>
                </a:solidFill>
              </a:rPr>
              <a:t>KOLIK STOJÍ VĚTRNÁ ELEKTRÁRNA PRO RODINNÝ DŮM?</a:t>
            </a:r>
          </a:p>
        </p:txBody>
      </p:sp>
      <p:sp>
        <p:nvSpPr>
          <p:cNvPr id="3" name="Zástupný obsah 2">
            <a:extLst>
              <a:ext uri="{FF2B5EF4-FFF2-40B4-BE49-F238E27FC236}">
                <a16:creationId xmlns:a16="http://schemas.microsoft.com/office/drawing/2014/main" id="{B60DD222-A2CB-FCB5-92B3-09DBBD16753F}"/>
              </a:ext>
            </a:extLst>
          </p:cNvPr>
          <p:cNvSpPr>
            <a:spLocks noGrp="1"/>
          </p:cNvSpPr>
          <p:nvPr>
            <p:ph idx="1"/>
          </p:nvPr>
        </p:nvSpPr>
        <p:spPr/>
        <p:txBody>
          <a:bodyPr>
            <a:normAutofit/>
          </a:bodyPr>
          <a:lstStyle/>
          <a:p>
            <a:pPr algn="l"/>
            <a:r>
              <a:rPr lang="cs-CZ" sz="3600" b="1" i="0" dirty="0">
                <a:solidFill>
                  <a:srgbClr val="1F1F1F"/>
                </a:solidFill>
                <a:effectLst/>
                <a:latin typeface="Google Sans"/>
              </a:rPr>
              <a:t>Domácí větrná elektrárna (s kapacitou s 2,5 kW, průměrem vrtule do 3 m) vás vyjde </a:t>
            </a:r>
            <a:r>
              <a:rPr lang="cs-CZ" sz="3600" b="1" i="0" dirty="0">
                <a:solidFill>
                  <a:srgbClr val="040C28"/>
                </a:solidFill>
                <a:effectLst/>
                <a:latin typeface="Google Sans"/>
              </a:rPr>
              <a:t>od 10 000 do</a:t>
            </a:r>
            <a:br>
              <a:rPr lang="cs-CZ" sz="3600" b="1" i="0" dirty="0">
                <a:solidFill>
                  <a:srgbClr val="040C28"/>
                </a:solidFill>
                <a:effectLst/>
                <a:latin typeface="Google Sans"/>
              </a:rPr>
            </a:br>
            <a:r>
              <a:rPr lang="cs-CZ" sz="3600" b="1" i="0" dirty="0">
                <a:solidFill>
                  <a:srgbClr val="040C28"/>
                </a:solidFill>
                <a:effectLst/>
                <a:latin typeface="Google Sans"/>
              </a:rPr>
              <a:t>100 000 korun</a:t>
            </a:r>
            <a:r>
              <a:rPr lang="cs-CZ" sz="3600" b="1" i="0" dirty="0">
                <a:solidFill>
                  <a:srgbClr val="1F1F1F"/>
                </a:solidFill>
                <a:effectLst/>
                <a:latin typeface="Google Sans"/>
              </a:rPr>
              <a:t>.</a:t>
            </a:r>
          </a:p>
          <a:p>
            <a:pPr algn="l"/>
            <a:r>
              <a:rPr lang="cs-CZ" sz="3600" b="1" i="0" dirty="0">
                <a:solidFill>
                  <a:srgbClr val="1F1F1F"/>
                </a:solidFill>
                <a:effectLst/>
                <a:latin typeface="Google Sans"/>
              </a:rPr>
              <a:t>U těch nejmenších elektráren se náklady vrátí přibližně za tři roky.</a:t>
            </a:r>
          </a:p>
          <a:p>
            <a:pPr algn="l"/>
            <a:r>
              <a:rPr lang="cs-CZ" sz="3600" b="1" i="0" dirty="0">
                <a:solidFill>
                  <a:srgbClr val="1F1F1F"/>
                </a:solidFill>
                <a:effectLst/>
                <a:latin typeface="Google Sans"/>
              </a:rPr>
              <a:t>S financováním čistého zdroje energie pomůže stát prostřednictvím dotací.</a:t>
            </a:r>
            <a:endParaRPr lang="cs-CZ" sz="3600" b="1" i="0" dirty="0">
              <a:solidFill>
                <a:srgbClr val="1F1F1F"/>
              </a:solidFill>
              <a:effectLst/>
              <a:latin typeface="Arial" panose="020B0604020202020204" pitchFamily="34" charset="0"/>
            </a:endParaRPr>
          </a:p>
        </p:txBody>
      </p:sp>
    </p:spTree>
    <p:extLst>
      <p:ext uri="{BB962C8B-B14F-4D97-AF65-F5344CB8AC3E}">
        <p14:creationId xmlns:p14="http://schemas.microsoft.com/office/powerpoint/2010/main" val="3892520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337C7-5A92-354D-7FA0-7E0DB1B56B8B}"/>
              </a:ext>
            </a:extLst>
          </p:cNvPr>
          <p:cNvSpPr>
            <a:spLocks noGrp="1"/>
          </p:cNvSpPr>
          <p:nvPr>
            <p:ph type="title"/>
          </p:nvPr>
        </p:nvSpPr>
        <p:spPr/>
        <p:txBody>
          <a:bodyPr/>
          <a:lstStyle/>
          <a:p>
            <a:pPr algn="ctr"/>
            <a:r>
              <a:rPr lang="cs-CZ" b="1" i="0" dirty="0">
                <a:solidFill>
                  <a:srgbClr val="FF0000"/>
                </a:solidFill>
                <a:effectLst/>
                <a:latin typeface="EonBrix"/>
              </a:rPr>
              <a:t>CO JE DOBRÉ VĚDĚT?</a:t>
            </a:r>
            <a:endParaRPr lang="cs-CZ" dirty="0">
              <a:solidFill>
                <a:srgbClr val="FF0000"/>
              </a:solidFill>
            </a:endParaRPr>
          </a:p>
        </p:txBody>
      </p:sp>
      <p:sp>
        <p:nvSpPr>
          <p:cNvPr id="3" name="Zástupný obsah 2">
            <a:extLst>
              <a:ext uri="{FF2B5EF4-FFF2-40B4-BE49-F238E27FC236}">
                <a16:creationId xmlns:a16="http://schemas.microsoft.com/office/drawing/2014/main" id="{4F5ACB9A-6619-2B6F-9875-0259443602A7}"/>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cs-CZ" b="1" i="0" dirty="0">
                <a:effectLst/>
                <a:latin typeface="EonBrix"/>
              </a:rPr>
              <a:t>Na trhu najdete poměrně mnoho větrných elektráren, které obsahují všechny potřebné součástky – od alternátoru přes regulátor až po vrtuli. Pokud kupujete celou sadu od seriózního výrobce se zárukou, srovnávejte klidně jenom výkon. Dejte si ale pozor na rozdíl mezi </a:t>
            </a:r>
            <a:r>
              <a:rPr lang="cs-CZ" b="1" i="0" dirty="0">
                <a:solidFill>
                  <a:srgbClr val="00B0F0"/>
                </a:solidFill>
                <a:effectLst/>
                <a:latin typeface="EonBrix"/>
              </a:rPr>
              <a:t>nominálním</a:t>
            </a:r>
            <a:r>
              <a:rPr lang="cs-CZ" b="1" i="0" dirty="0">
                <a:effectLst/>
                <a:latin typeface="EonBrix"/>
              </a:rPr>
              <a:t> neboli</a:t>
            </a:r>
            <a:r>
              <a:rPr lang="cs-CZ" b="1" i="0" dirty="0">
                <a:solidFill>
                  <a:srgbClr val="00B0F0"/>
                </a:solidFill>
                <a:effectLst/>
                <a:latin typeface="EonBrix"/>
              </a:rPr>
              <a:t> instalovaným </a:t>
            </a:r>
            <a:r>
              <a:rPr lang="cs-CZ" b="1" i="0" dirty="0">
                <a:effectLst/>
                <a:latin typeface="EonBrix"/>
              </a:rPr>
              <a:t>výkonem větrné elektrárny a tím </a:t>
            </a:r>
            <a:r>
              <a:rPr lang="cs-CZ" b="1" i="0" dirty="0">
                <a:solidFill>
                  <a:srgbClr val="00B0F0"/>
                </a:solidFill>
                <a:effectLst/>
                <a:latin typeface="EonBrix"/>
              </a:rPr>
              <a:t>reálným.</a:t>
            </a:r>
          </a:p>
          <a:p>
            <a:pPr algn="l">
              <a:buFont typeface="Arial" panose="020B0604020202020204" pitchFamily="34" charset="0"/>
              <a:buChar char="•"/>
            </a:pPr>
            <a:r>
              <a:rPr lang="cs-CZ" b="1" i="0" dirty="0">
                <a:effectLst/>
                <a:latin typeface="EonBrix"/>
              </a:rPr>
              <a:t>U větrných elektráren velmi záleží na místních podmínkách. Nemá smysl je instalovat tam, kde moc nefouká. </a:t>
            </a:r>
          </a:p>
          <a:p>
            <a:pPr algn="l">
              <a:buFont typeface="Arial" panose="020B0604020202020204" pitchFamily="34" charset="0"/>
              <a:buChar char="•"/>
            </a:pPr>
            <a:r>
              <a:rPr lang="cs-CZ" b="1" i="0" dirty="0">
                <a:effectLst/>
                <a:latin typeface="EonBrix"/>
              </a:rPr>
              <a:t>Větrná elektrárna obsahuje </a:t>
            </a:r>
            <a:r>
              <a:rPr lang="cs-CZ" b="1" i="0" dirty="0">
                <a:solidFill>
                  <a:srgbClr val="00B0F0"/>
                </a:solidFill>
                <a:effectLst/>
                <a:latin typeface="EonBrix"/>
              </a:rPr>
              <a:t>pohyblivé části </a:t>
            </a:r>
            <a:r>
              <a:rPr lang="cs-CZ" b="1" i="0" dirty="0">
                <a:effectLst/>
                <a:latin typeface="EonBrix"/>
              </a:rPr>
              <a:t>a vyžaduje </a:t>
            </a:r>
            <a:r>
              <a:rPr lang="cs-CZ" b="1" i="0" dirty="0">
                <a:solidFill>
                  <a:srgbClr val="00B0F0"/>
                </a:solidFill>
                <a:effectLst/>
                <a:latin typeface="EonBrix"/>
              </a:rPr>
              <a:t>průběžnou údržbu. </a:t>
            </a:r>
            <a:r>
              <a:rPr lang="cs-CZ" b="1" i="0" dirty="0">
                <a:effectLst/>
                <a:latin typeface="EonBrix"/>
              </a:rPr>
              <a:t>Jednodušší cestou k energetické soběstačnosti proto můžou být </a:t>
            </a:r>
            <a:r>
              <a:rPr lang="cs-CZ" b="1" i="0" u="none" strike="noStrike" dirty="0">
                <a:solidFill>
                  <a:srgbClr val="00B0F0"/>
                </a:solidFill>
                <a:effectLst/>
                <a:latin typeface="EonBrix"/>
                <a:hlinkClick r:id="rId2">
                  <a:extLst>
                    <a:ext uri="{A12FA001-AC4F-418D-AE19-62706E023703}">
                      <ahyp:hlinkClr xmlns:ahyp="http://schemas.microsoft.com/office/drawing/2018/hyperlinkcolor" val="tx"/>
                    </a:ext>
                  </a:extLst>
                </a:hlinkClick>
              </a:rPr>
              <a:t>solární panely</a:t>
            </a:r>
            <a:r>
              <a:rPr lang="cs-CZ" b="1" i="0" dirty="0">
                <a:solidFill>
                  <a:srgbClr val="00B0F0"/>
                </a:solidFill>
                <a:effectLst/>
                <a:latin typeface="EonBrix"/>
              </a:rPr>
              <a:t>.</a:t>
            </a:r>
          </a:p>
          <a:p>
            <a:pPr algn="l">
              <a:buFont typeface="Arial" panose="020B0604020202020204" pitchFamily="34" charset="0"/>
              <a:buChar char="•"/>
            </a:pPr>
            <a:r>
              <a:rPr lang="cs-CZ" b="1" i="0" dirty="0">
                <a:effectLst/>
                <a:latin typeface="EonBrix"/>
              </a:rPr>
              <a:t>Pokud ale máte vhodné podmínky, může být větrná elektrárna dobrým a ekologickým zdrojem energie. Navíc může solární elektrárnu dobře doplňovat. </a:t>
            </a:r>
            <a:r>
              <a:rPr lang="cs-CZ" b="1" i="0" dirty="0">
                <a:solidFill>
                  <a:srgbClr val="00B0F0"/>
                </a:solidFill>
                <a:effectLst/>
                <a:latin typeface="EonBrix"/>
              </a:rPr>
              <a:t>Vítr totiž fouká i v noci a v době, kdy je zataženo.</a:t>
            </a:r>
          </a:p>
        </p:txBody>
      </p:sp>
    </p:spTree>
    <p:extLst>
      <p:ext uri="{BB962C8B-B14F-4D97-AF65-F5344CB8AC3E}">
        <p14:creationId xmlns:p14="http://schemas.microsoft.com/office/powerpoint/2010/main" val="4190660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F8F5A-DB65-4AB8-CE3A-97727CC91798}"/>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OSTATNÍ ZDROJE</a:t>
            </a:r>
          </a:p>
        </p:txBody>
      </p:sp>
    </p:spTree>
    <p:extLst>
      <p:ext uri="{BB962C8B-B14F-4D97-AF65-F5344CB8AC3E}">
        <p14:creationId xmlns:p14="http://schemas.microsoft.com/office/powerpoint/2010/main" val="2021661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D85BDCFA-7E3A-A384-915F-808AAF738BBB}"/>
              </a:ext>
            </a:extLst>
          </p:cNvPr>
          <p:cNvSpPr>
            <a:spLocks noGrp="1"/>
          </p:cNvSpPr>
          <p:nvPr>
            <p:ph type="title"/>
          </p:nvPr>
        </p:nvSpPr>
        <p:spPr>
          <a:xfrm>
            <a:off x="1011191" y="305313"/>
            <a:ext cx="10169617" cy="721145"/>
          </a:xfrm>
        </p:spPr>
        <p:txBody>
          <a:bodyPr anchor="b">
            <a:normAutofit/>
          </a:bodyPr>
          <a:lstStyle/>
          <a:p>
            <a:pPr algn="ctr"/>
            <a:r>
              <a:rPr lang="cs-CZ" sz="4000" b="1" dirty="0">
                <a:solidFill>
                  <a:srgbClr val="FF0000"/>
                </a:solidFill>
              </a:rPr>
              <a:t>GEOTERMÁLNÍ ENERGIE</a:t>
            </a:r>
          </a:p>
        </p:txBody>
      </p:sp>
      <p:sp>
        <p:nvSpPr>
          <p:cNvPr id="4" name="Zástupný obsah 3">
            <a:extLst>
              <a:ext uri="{FF2B5EF4-FFF2-40B4-BE49-F238E27FC236}">
                <a16:creationId xmlns:a16="http://schemas.microsoft.com/office/drawing/2014/main" id="{9075C71F-961A-DB3F-0035-239EE9D3FE67}"/>
              </a:ext>
            </a:extLst>
          </p:cNvPr>
          <p:cNvSpPr>
            <a:spLocks noGrp="1"/>
          </p:cNvSpPr>
          <p:nvPr>
            <p:ph idx="1"/>
          </p:nvPr>
        </p:nvSpPr>
        <p:spPr>
          <a:xfrm>
            <a:off x="317715" y="1619572"/>
            <a:ext cx="5778285" cy="4321405"/>
          </a:xfrm>
        </p:spPr>
        <p:txBody>
          <a:bodyPr anchor="t">
            <a:noAutofit/>
          </a:bodyPr>
          <a:lstStyle/>
          <a:p>
            <a:r>
              <a:rPr lang="cs-CZ" sz="1800" b="1" i="0" dirty="0">
                <a:effectLst/>
                <a:latin typeface="nimbus_cez"/>
              </a:rPr>
              <a:t>Pojem „geotermální“ lze odvodit ze dvou řeckých slov: </a:t>
            </a:r>
            <a:r>
              <a:rPr lang="cs-CZ" sz="1800" b="1" i="0" dirty="0" err="1">
                <a:effectLst/>
                <a:latin typeface="nimbus_cez"/>
              </a:rPr>
              <a:t>geo</a:t>
            </a:r>
            <a:r>
              <a:rPr lang="cs-CZ" sz="1800" b="1" i="0" dirty="0">
                <a:effectLst/>
                <a:latin typeface="nimbus_cez"/>
              </a:rPr>
              <a:t> – označující zemi a </a:t>
            </a:r>
            <a:r>
              <a:rPr lang="cs-CZ" sz="1800" b="1" i="0" dirty="0" err="1">
                <a:effectLst/>
                <a:latin typeface="nimbus_cez"/>
              </a:rPr>
              <a:t>therme</a:t>
            </a:r>
            <a:r>
              <a:rPr lang="cs-CZ" sz="1800" b="1" i="0" dirty="0">
                <a:effectLst/>
                <a:latin typeface="nimbus_cez"/>
              </a:rPr>
              <a:t> – znamenající teplo. Geotermální energie je vlastně tepelná energie Země, vyvěrající na povrch ve formě vulkanické činnosti, horké vody a páry nebo vývěrů horkých plynů. Vznikla dávno</a:t>
            </a:r>
            <a:br>
              <a:rPr lang="cs-CZ" sz="1800" b="1" i="0" dirty="0">
                <a:effectLst/>
                <a:latin typeface="nimbus_cez"/>
              </a:rPr>
            </a:br>
            <a:r>
              <a:rPr lang="cs-CZ" sz="1800" b="1" i="0" dirty="0">
                <a:effectLst/>
                <a:latin typeface="nimbus_cez"/>
              </a:rPr>
              <a:t>v procesu formování naší planety před čtyřmi miliardami let, no je také z části vytvářena uvolňováním tepla při radioaktivním rozpadu některých prvků. Průměrná teplota zemského povrchu je přibližně 15 °C a směrem ke středu Země se teplota postupně zvyšuje, až dosahuje přibližně 5 000 °C. S každým kilometrem hloubky tak jsou horniny o 25 až 30 °C teplejší. Výraznější teplotní gradienty se nachází především v oblastech styku litosférických desek, kde je zemská kůra nejtenčí. V těchto místech bývají obvykle příhodné podmínky pro využití geotermální energie.</a:t>
            </a:r>
            <a:endParaRPr lang="cs-CZ" sz="1800" b="1" dirty="0"/>
          </a:p>
        </p:txBody>
      </p:sp>
      <p:pic>
        <p:nvPicPr>
          <p:cNvPr id="9218" name="Picture 2" descr="Přírodní lázně s vodopádem a horkou geotermální vodou v italské Saturnii (Zdroj: © isaac74 / stock.adobe.com)">
            <a:extLst>
              <a:ext uri="{FF2B5EF4-FFF2-40B4-BE49-F238E27FC236}">
                <a16:creationId xmlns:a16="http://schemas.microsoft.com/office/drawing/2014/main" id="{476A7126-8626-EC87-5A7E-76F1D12076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3488" y="1693159"/>
            <a:ext cx="5201023" cy="3471682"/>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025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9259671-1C5E-3039-E189-CD0FB84E8B52}"/>
              </a:ext>
            </a:extLst>
          </p:cNvPr>
          <p:cNvSpPr>
            <a:spLocks noGrp="1"/>
          </p:cNvSpPr>
          <p:nvPr>
            <p:ph type="title"/>
          </p:nvPr>
        </p:nvSpPr>
        <p:spPr>
          <a:xfrm>
            <a:off x="1243666" y="391059"/>
            <a:ext cx="9704667" cy="725977"/>
          </a:xfrm>
        </p:spPr>
        <p:txBody>
          <a:bodyPr anchor="b">
            <a:normAutofit/>
          </a:bodyPr>
          <a:lstStyle/>
          <a:p>
            <a:pPr algn="ctr"/>
            <a:r>
              <a:rPr lang="cs-CZ" sz="4000" b="1" dirty="0">
                <a:solidFill>
                  <a:srgbClr val="FF0000"/>
                </a:solidFill>
              </a:rPr>
              <a:t>GEOTERMÁLNÍ ELEKTRÁRNY</a:t>
            </a:r>
          </a:p>
        </p:txBody>
      </p:sp>
      <p:sp>
        <p:nvSpPr>
          <p:cNvPr id="3" name="Zástupný obsah 2">
            <a:extLst>
              <a:ext uri="{FF2B5EF4-FFF2-40B4-BE49-F238E27FC236}">
                <a16:creationId xmlns:a16="http://schemas.microsoft.com/office/drawing/2014/main" id="{782EB3D3-AD21-69EC-AC25-6BFC56C9747B}"/>
              </a:ext>
            </a:extLst>
          </p:cNvPr>
          <p:cNvSpPr>
            <a:spLocks noGrp="1"/>
          </p:cNvSpPr>
          <p:nvPr>
            <p:ph idx="1"/>
          </p:nvPr>
        </p:nvSpPr>
        <p:spPr>
          <a:xfrm>
            <a:off x="712923" y="1687820"/>
            <a:ext cx="5383078" cy="4253158"/>
          </a:xfrm>
        </p:spPr>
        <p:txBody>
          <a:bodyPr anchor="t">
            <a:normAutofit/>
          </a:bodyPr>
          <a:lstStyle/>
          <a:p>
            <a:r>
              <a:rPr lang="cs-CZ" sz="2000" b="1" i="0" dirty="0">
                <a:effectLst/>
                <a:latin typeface="nimbus_cez"/>
              </a:rPr>
              <a:t>Geotermální elektrárny využívají teplo pocházející z hlubin Země k výrobě elektrické energie. Pracují na principu přeměny vnitřní energie páry na mechanickou a pak elektrickou energii turbogenerátoru, prostřednictvím parního cyklu. Při dostatečně zavodněném geotermálním poli se typ a zařízení elektrárny odvíjí od výstupních parametrů vody nebo páry z vrtu. Při absenci vody v poli musí být teplonosná látka uměle doplňována. Podle parametrů a způsobu získávání páry se geotermální elektrárny dělí na elektrárny se suchou párou, elektrárny s mokrou párou</a:t>
            </a:r>
            <a:br>
              <a:rPr lang="cs-CZ" sz="2000" b="1" i="0" dirty="0">
                <a:effectLst/>
                <a:latin typeface="nimbus_cez"/>
              </a:rPr>
            </a:br>
            <a:r>
              <a:rPr lang="cs-CZ" sz="2000" b="1" i="0" dirty="0">
                <a:effectLst/>
                <a:latin typeface="nimbus_cez"/>
              </a:rPr>
              <a:t>a elektrárny s binárním cyklem.</a:t>
            </a:r>
            <a:endParaRPr lang="cs-CZ" sz="2000" b="1" dirty="0"/>
          </a:p>
        </p:txBody>
      </p:sp>
      <p:pic>
        <p:nvPicPr>
          <p:cNvPr id="8194" name="Picture 2" descr="Obsah obrázku venku, tráva, vozidlo, přeprava&#10;&#10;Popis byl vytvořen automaticky">
            <a:extLst>
              <a:ext uri="{FF2B5EF4-FFF2-40B4-BE49-F238E27FC236}">
                <a16:creationId xmlns:a16="http://schemas.microsoft.com/office/drawing/2014/main" id="{7179B7E7-A1BC-96A1-A9F2-04152DA4FC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3489" y="1894698"/>
            <a:ext cx="5201023" cy="3068603"/>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60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8503E74-EA6D-DCA2-5F64-4113FC2A75C1}"/>
              </a:ext>
            </a:extLst>
          </p:cNvPr>
          <p:cNvSpPr>
            <a:spLocks noGrp="1"/>
          </p:cNvSpPr>
          <p:nvPr>
            <p:ph type="title"/>
          </p:nvPr>
        </p:nvSpPr>
        <p:spPr>
          <a:xfrm>
            <a:off x="838200" y="5358141"/>
            <a:ext cx="10515600" cy="942664"/>
          </a:xfrm>
        </p:spPr>
        <p:txBody>
          <a:bodyPr>
            <a:normAutofit fontScale="90000"/>
          </a:bodyPr>
          <a:lstStyle/>
          <a:p>
            <a:pPr algn="ctr"/>
            <a:r>
              <a:rPr lang="cs-CZ" sz="5200" b="1" dirty="0">
                <a:solidFill>
                  <a:srgbClr val="FF0000"/>
                </a:solidFill>
              </a:rPr>
              <a:t>UHELNÁ ELEKTRÁRNA DĚTMAROVICE</a:t>
            </a:r>
          </a:p>
        </p:txBody>
      </p:sp>
      <p:pic>
        <p:nvPicPr>
          <p:cNvPr id="1026" name="Picture 2" descr="Elektrárna Dětmarovice - Uhelné elektrárny ČEZ - Energetika zblízka ...">
            <a:extLst>
              <a:ext uri="{FF2B5EF4-FFF2-40B4-BE49-F238E27FC236}">
                <a16:creationId xmlns:a16="http://schemas.microsoft.com/office/drawing/2014/main" id="{F346504B-EC8E-C07B-210A-F342F07CD4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2237" y="557189"/>
            <a:ext cx="6987526" cy="46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9969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1216</TotalTime>
  <Words>7217</Words>
  <Application>Microsoft Office PowerPoint</Application>
  <PresentationFormat>Širokoúhlá obrazovka</PresentationFormat>
  <Paragraphs>219</Paragraphs>
  <Slides>84</Slides>
  <Notes>0</Notes>
  <HiddenSlides>0</HiddenSlides>
  <MMClips>0</MMClips>
  <ScaleCrop>false</ScaleCrop>
  <HeadingPairs>
    <vt:vector size="6" baseType="variant">
      <vt:variant>
        <vt:lpstr>Použitá písma</vt:lpstr>
      </vt:variant>
      <vt:variant>
        <vt:i4>16</vt:i4>
      </vt:variant>
      <vt:variant>
        <vt:lpstr>Motiv</vt:lpstr>
      </vt:variant>
      <vt:variant>
        <vt:i4>1</vt:i4>
      </vt:variant>
      <vt:variant>
        <vt:lpstr>Nadpisy snímků</vt:lpstr>
      </vt:variant>
      <vt:variant>
        <vt:i4>84</vt:i4>
      </vt:variant>
    </vt:vector>
  </HeadingPairs>
  <TitlesOfParts>
    <vt:vector size="101" baseType="lpstr">
      <vt:lpstr>__Poppins_35b7d2</vt:lpstr>
      <vt:lpstr>-apple-system</vt:lpstr>
      <vt:lpstr>Aptos</vt:lpstr>
      <vt:lpstr>Aptos Display</vt:lpstr>
      <vt:lpstr>Arial</vt:lpstr>
      <vt:lpstr>EonBrix</vt:lpstr>
      <vt:lpstr>Google Sans</vt:lpstr>
      <vt:lpstr>Inter</vt:lpstr>
      <vt:lpstr>nimbus_cez</vt:lpstr>
      <vt:lpstr>PT Sans</vt:lpstr>
      <vt:lpstr>Raleway</vt:lpstr>
      <vt:lpstr>RoobertCEZ</vt:lpstr>
      <vt:lpstr>Rubik</vt:lpstr>
      <vt:lpstr>SourceSerifPro</vt:lpstr>
      <vt:lpstr>ui-sans-serif</vt:lpstr>
      <vt:lpstr>var(--ff-h, 'Fira Sans')</vt:lpstr>
      <vt:lpstr>Motiv Office</vt:lpstr>
      <vt:lpstr>ENERGETICKÝ MANAGEMENT  5. INVESTICE DO ZDROJŮ ENERGIE</vt:lpstr>
      <vt:lpstr>ZDROJE ELEKTRICKÉ ENERGIE V ČR</vt:lpstr>
      <vt:lpstr>VÝROBA ELEKTRICKÉ ENERGIE V ČESKÉ REPUBLICE (2023)</vt:lpstr>
      <vt:lpstr>PERSPEKTIVA</vt:lpstr>
      <vt:lpstr>EGÚ BRNO – M. MACENAUER</vt:lpstr>
      <vt:lpstr>POTŘEBA ZMĚN</vt:lpstr>
      <vt:lpstr>PODÍL OBNOVITELNÝCH ZDROJŮ NA VÝROBĚ ELEKTŘINY VE STÁTECH EU</vt:lpstr>
      <vt:lpstr>UHLÍ</vt:lpstr>
      <vt:lpstr>UHELNÁ ELEKTRÁRNA DĚTMAROVICE</vt:lpstr>
      <vt:lpstr>JAK FUNGUJE UHELNÁ ELEKTRÁRNA?</vt:lpstr>
      <vt:lpstr>VÝROBNÍ BLOKY UHELNÝCH ELEKTRÁREN</vt:lpstr>
      <vt:lpstr>PRODUKCE SKLENÍKOVÉHO OXIDU UHLIČITÉHO</vt:lpstr>
      <vt:lpstr>EMISE OXIDU UHLIČITÉHO V UHELNÝCH ELEKTRÁRNÁCH</vt:lpstr>
      <vt:lpstr>ELEKTRÁRNA POČERADY</vt:lpstr>
      <vt:lpstr>STATUS PLÁNŮ ODCHODU OD UHLÍ V JEDNOTLIVÝCH ZEMÍCH EVROPY</vt:lpstr>
      <vt:lpstr>KONEC JEDNÉ ÉRY: POSLEDNÍ UHELNÁ ELEKTRÁRNA V UK UKONČÍ SVŮJ PROVOZ</vt:lpstr>
      <vt:lpstr>KONTRAST – SITUACE V ČR</vt:lpstr>
      <vt:lpstr>ZEMNÍ PLYN</vt:lpstr>
      <vt:lpstr>KOGENERACE</vt:lpstr>
      <vt:lpstr>JAK FUNGUJÍ KOGENERAČNÍ JEDNOTKY?</vt:lpstr>
      <vt:lpstr>KOGENERACE V PRAXI</vt:lpstr>
      <vt:lpstr>JADERNÁ ENERGIE</vt:lpstr>
      <vt:lpstr>JADERNÁ ELEKTRÁRNA DUKOVANY</vt:lpstr>
      <vt:lpstr>JADERNÁ ELEKTRÁRNA TEMELÍN</vt:lpstr>
      <vt:lpstr>VIZUALIZACE NOVÝCH BLOKŮ JE TEMELÍN</vt:lpstr>
      <vt:lpstr>OTÁZKA DOSTAVBY</vt:lpstr>
      <vt:lpstr>BIOMASA</vt:lpstr>
      <vt:lpstr>ELEKTRÁRNY NA BIOMASU V ČR</vt:lpstr>
      <vt:lpstr>JAK FUNGUJÍ ELEKTRÁRNY NA BIOMASU?</vt:lpstr>
      <vt:lpstr>VYUŽITÍ BIOMASY</vt:lpstr>
      <vt:lpstr>ZPŮSOBY UVOLŇOVÁNÍ ENERGIE Z BIOMASY</vt:lpstr>
      <vt:lpstr>VÝHODY ENERGIE Z BIOMASY</vt:lpstr>
      <vt:lpstr>1. ENERGIE Z BIOMASY JE OBNOVITELNÁ</vt:lpstr>
      <vt:lpstr>2. VÝROBA JE SPOLEHLIVÁ</vt:lpstr>
      <vt:lpstr>3. ENERGIE Z BIOMASY JE DOSTATEK</vt:lpstr>
      <vt:lpstr>4. SNIŽUJE SE MNOŽSTVÍ ODPADU</vt:lpstr>
      <vt:lpstr>5. VÝROBA JE UHLÍKOVĚ NEUTRÁLNÍ</vt:lpstr>
      <vt:lpstr>NEVÝHODY ENERGIE Z BIOMASY</vt:lpstr>
      <vt:lpstr>1. VÝROBA JE DRAHÁ</vt:lpstr>
      <vt:lpstr>2. VYŽADUJE DOSTATEK PROSTORU</vt:lpstr>
      <vt:lpstr>3. UVOLŇUJÍ SE EMISE SKLENÍKOVÝCH PLYNŮ</vt:lpstr>
      <vt:lpstr>4. NEGATIVNÍ VLIV NA ŽIVOTNÍ PROSTŘEDÍ</vt:lpstr>
      <vt:lpstr>5. ELEKTRÁRNA NA BIOMASU NENÍ EFEKTIVNÍ</vt:lpstr>
      <vt:lpstr>SLUNEČNÍ ENERGIE</vt:lpstr>
      <vt:lpstr>BILANCE SLUNEČNÍ ENERGIE NA ZEMI</vt:lpstr>
      <vt:lpstr>FOTOVOLTAICKÉ ELEKTRÁRNY</vt:lpstr>
      <vt:lpstr>PARKOVÉ SLUNEČNÍ ELEKTRÁRNY</vt:lpstr>
      <vt:lpstr>SOLÁRNÍ ELEKTRÁRNY</vt:lpstr>
      <vt:lpstr>FOTOVOLTAICKÉ ELEKTRÁRNY</vt:lpstr>
      <vt:lpstr>OBOUSTRANNÉ FOTOVOLTAICKÉ PANELY – ZVÝŠENÍ ÚČINNOSTI ELEKTRÁRNY</vt:lpstr>
      <vt:lpstr>VÝROBA A SPOTŘEBA ELEKTRICKÉ ENERGIE V PRŮBĚHU DNE</vt:lpstr>
      <vt:lpstr>FOTOVOLTAICKÁ SLUNEČNÍ ELEKTRÁRNA</vt:lpstr>
      <vt:lpstr>VODNÍ ENERGIE</vt:lpstr>
      <vt:lpstr>INVESTICE DO VODNÍCH ZDROJŮ ENERGIE</vt:lpstr>
      <vt:lpstr>SOUČASNÝ STAV HYDROENERGETIKY V ČR</vt:lpstr>
      <vt:lpstr>5 NEJVĚTŠÍCH VODNÍCH ELEKTRÁREN V ČESKÉ REPUBLICE</vt:lpstr>
      <vt:lpstr>VODNÍ ELEKTRÁRNA DLOUHÉ STRÁNĚ (650 MW)</vt:lpstr>
      <vt:lpstr>VODNÍ ELEKTRÁRNA DALEŠICE (480 MW)</vt:lpstr>
      <vt:lpstr>VODNÍ ELEKTRÁRNA ORLÍK (364 MW)</vt:lpstr>
      <vt:lpstr>VODNÍ ELEKTRÁRNA SLAPY (144 MW)</vt:lpstr>
      <vt:lpstr>VODNÍ ELEKTRÁRNA LIPNO (120 MW)</vt:lpstr>
      <vt:lpstr>PŘEČERPÁVACÍ VODNÍ ELEKTRÁRNA DLOUHÉ STRÁNĚ</vt:lpstr>
      <vt:lpstr>PŘEČERPÁVACÍ VODNÍ ELEKTRÁRNA DALEŠICE</vt:lpstr>
      <vt:lpstr>VĚTRNÁ ENERGIE</vt:lpstr>
      <vt:lpstr>VĚTRNÉ FARMY</vt:lpstr>
      <vt:lpstr>POTENCIÁL VĚTRNÉ ENERGIE V ČR</vt:lpstr>
      <vt:lpstr>KOLIK JE V ČR VĚTRNÝCH ELEKTRÁREN?</vt:lpstr>
      <vt:lpstr>KDE JE NEJVÍCE VĚTRNÝCH ELEKTRÁREN V ČR?</vt:lpstr>
      <vt:lpstr>REKORDNÍ VĚTRNÁ TURBÍNA MÁ 260 METRŮ</vt:lpstr>
      <vt:lpstr>VĚTRNÉ ELEKTRÁRNY V ČESKU: ZABLOKUJÍ JE PŘEKÁŽKY? NEBO PŘIJDE ZMĚNA?</vt:lpstr>
      <vt:lpstr>VĚTRNÁ ENERGETIKA VE SVĚTĚ A V ČR</vt:lpstr>
      <vt:lpstr>VYUŽITÍ VĚTRNÉ ENERGIE V ČR</vt:lpstr>
      <vt:lpstr>KOLIK STOJÍ VĚTRNÁ ELEKTRÁRNA?</vt:lpstr>
      <vt:lpstr>INVESTICE A NÁVRATNOST VĚTRNÝCH ELEKTRÁREN</vt:lpstr>
      <vt:lpstr>INSTALOVANÝ VÝKON A VÝROBA</vt:lpstr>
      <vt:lpstr>JEŠTĚ VĚTŠÍ NEJVĚTŠÍ VĚTRNÁ TURBÍNA</vt:lpstr>
      <vt:lpstr>NEJVĚTŠÍ VĚTRNÉ FARMY VE SVĚTĚ</vt:lpstr>
      <vt:lpstr>NEJVĚTŠÍ VĚTRNÁ TURBÍNA V ČESKÉ REPUBLICE</vt:lpstr>
      <vt:lpstr>ZTRACENOU SITUACI MŮŽE ZLEPŠIT NOVÝ ZÁKON, KLÍČOVÝ JE ALE NÁZOR VEŘEJNOSTI</vt:lpstr>
      <vt:lpstr>KOLIK STOJÍ VĚTRNÁ ELEKTRÁRNA PRO RODINNÝ DŮM?</vt:lpstr>
      <vt:lpstr>CO JE DOBRÉ VĚDĚT?</vt:lpstr>
      <vt:lpstr>OSTATNÍ ZDROJE</vt:lpstr>
      <vt:lpstr>GEOTERMÁLNÍ ENERGIE</vt:lpstr>
      <vt:lpstr>GEOTERMÁLNÍ ELEKTRÁRNY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ENERGETICKÝ MANAGEMENT  5. INVESTICE DO ZDROJŮ ENERGIE</dc:title>
  <dc:creator>Rössler Miroslav</dc:creator>
  <cp:lastModifiedBy>Rössler Miroslav</cp:lastModifiedBy>
  <cp:revision>4</cp:revision>
  <dcterms:created xsi:type="dcterms:W3CDTF">2024-09-24T19:48:08Z</dcterms:created>
  <dcterms:modified xsi:type="dcterms:W3CDTF">2024-10-21T08:14:10Z</dcterms:modified>
</cp:coreProperties>
</file>