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74" r:id="rId5"/>
    <p:sldId id="258" r:id="rId6"/>
    <p:sldId id="260" r:id="rId7"/>
    <p:sldId id="280"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288"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281" r:id="rId36"/>
    <p:sldId id="302" r:id="rId37"/>
    <p:sldId id="303" r:id="rId38"/>
    <p:sldId id="304" r:id="rId39"/>
    <p:sldId id="305" r:id="rId40"/>
    <p:sldId id="306" r:id="rId41"/>
    <p:sldId id="307" r:id="rId42"/>
    <p:sldId id="310" r:id="rId43"/>
    <p:sldId id="308" r:id="rId44"/>
    <p:sldId id="311" r:id="rId45"/>
    <p:sldId id="309" r:id="rId46"/>
    <p:sldId id="312" r:id="rId47"/>
    <p:sldId id="313" r:id="rId48"/>
    <p:sldId id="279" r:id="rId49"/>
    <p:sldId id="261" r:id="rId50"/>
    <p:sldId id="263" r:id="rId51"/>
    <p:sldId id="262" r:id="rId52"/>
    <p:sldId id="264" r:id="rId53"/>
    <p:sldId id="265" r:id="rId54"/>
    <p:sldId id="386" r:id="rId55"/>
    <p:sldId id="266" r:id="rId56"/>
    <p:sldId id="267" r:id="rId57"/>
    <p:sldId id="268" r:id="rId58"/>
    <p:sldId id="269" r:id="rId59"/>
    <p:sldId id="270" r:id="rId60"/>
    <p:sldId id="271" r:id="rId61"/>
    <p:sldId id="273" r:id="rId62"/>
    <p:sldId id="272" r:id="rId63"/>
    <p:sldId id="387" r:id="rId64"/>
    <p:sldId id="282"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6" r:id="rId84"/>
    <p:sldId id="347" r:id="rId85"/>
    <p:sldId id="348" r:id="rId86"/>
    <p:sldId id="349" r:id="rId87"/>
    <p:sldId id="350" r:id="rId88"/>
    <p:sldId id="351" r:id="rId89"/>
    <p:sldId id="352" r:id="rId90"/>
    <p:sldId id="353" r:id="rId91"/>
    <p:sldId id="354" r:id="rId92"/>
    <p:sldId id="355" r:id="rId93"/>
    <p:sldId id="283" r:id="rId94"/>
    <p:sldId id="356" r:id="rId95"/>
    <p:sldId id="384" r:id="rId96"/>
    <p:sldId id="385" r:id="rId97"/>
    <p:sldId id="358" r:id="rId98"/>
    <p:sldId id="359" r:id="rId99"/>
    <p:sldId id="360" r:id="rId100"/>
    <p:sldId id="357" r:id="rId101"/>
    <p:sldId id="381" r:id="rId102"/>
    <p:sldId id="382" r:id="rId103"/>
    <p:sldId id="383" r:id="rId104"/>
    <p:sldId id="361" r:id="rId105"/>
    <p:sldId id="362" r:id="rId106"/>
    <p:sldId id="284" r:id="rId107"/>
    <p:sldId id="364" r:id="rId108"/>
    <p:sldId id="363" r:id="rId109"/>
    <p:sldId id="369" r:id="rId110"/>
    <p:sldId id="365" r:id="rId111"/>
    <p:sldId id="370" r:id="rId112"/>
    <p:sldId id="367" r:id="rId113"/>
    <p:sldId id="368" r:id="rId114"/>
    <p:sldId id="366" r:id="rId115"/>
    <p:sldId id="285" r:id="rId116"/>
    <p:sldId id="371" r:id="rId117"/>
    <p:sldId id="372" r:id="rId118"/>
    <p:sldId id="373" r:id="rId119"/>
    <p:sldId id="374" r:id="rId120"/>
    <p:sldId id="375" r:id="rId121"/>
    <p:sldId id="393" r:id="rId122"/>
    <p:sldId id="394" r:id="rId123"/>
    <p:sldId id="395" r:id="rId124"/>
    <p:sldId id="396" r:id="rId125"/>
    <p:sldId id="397" r:id="rId126"/>
    <p:sldId id="398" r:id="rId127"/>
    <p:sldId id="399" r:id="rId128"/>
    <p:sldId id="400" r:id="rId129"/>
    <p:sldId id="401" r:id="rId130"/>
    <p:sldId id="402" r:id="rId131"/>
    <p:sldId id="403" r:id="rId132"/>
    <p:sldId id="404" r:id="rId133"/>
    <p:sldId id="405" r:id="rId134"/>
    <p:sldId id="406" r:id="rId135"/>
    <p:sldId id="407" r:id="rId136"/>
    <p:sldId id="408" r:id="rId137"/>
    <p:sldId id="287" r:id="rId138"/>
    <p:sldId id="376" r:id="rId139"/>
    <p:sldId id="377" r:id="rId140"/>
    <p:sldId id="380" r:id="rId141"/>
    <p:sldId id="378" r:id="rId142"/>
    <p:sldId id="379" r:id="rId143"/>
    <p:sldId id="389" r:id="rId144"/>
    <p:sldId id="390" r:id="rId145"/>
    <p:sldId id="391" r:id="rId146"/>
    <p:sldId id="392" r:id="rId147"/>
    <p:sldId id="275" r:id="rId148"/>
    <p:sldId id="276" r:id="rId149"/>
    <p:sldId id="277" r:id="rId150"/>
    <p:sldId id="278" r:id="rId1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3" d="100"/>
          <a:sy n="123" d="100"/>
        </p:scale>
        <p:origin x="114" y="102"/>
      </p:cViewPr>
      <p:guideLst/>
    </p:cSldViewPr>
  </p:slideViewPr>
  <p:notesTextViewPr>
    <p:cViewPr>
      <p:scale>
        <a:sx n="1" d="1"/>
        <a:sy n="1" d="1"/>
      </p:scale>
      <p:origin x="0" y="0"/>
    </p:cViewPr>
  </p:notesTextViewPr>
  <p:sorterViewPr>
    <p:cViewPr>
      <p:scale>
        <a:sx n="100" d="100"/>
        <a:sy n="100" d="100"/>
      </p:scale>
      <p:origin x="0" y="-3625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D5A70-F7D2-2832-466A-53C078CDF90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FE27D69-9861-10E0-3684-F912B6F10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0664FB7-0951-2159-974A-EE89D640FA91}"/>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5" name="Zástupný symbol pro zápatí 4">
            <a:extLst>
              <a:ext uri="{FF2B5EF4-FFF2-40B4-BE49-F238E27FC236}">
                <a16:creationId xmlns:a16="http://schemas.microsoft.com/office/drawing/2014/main" id="{E9E9C766-E67C-1973-BE69-58790750C8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F874B3-AC01-C9E4-5496-85B468DADE15}"/>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351742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1E9BE0-A697-957C-77C8-4D232B43B02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EA0E179-CA87-DA05-CEE3-4A38C78A174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0BFC0CF-7391-8293-D013-99D8B52C393A}"/>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5" name="Zástupný symbol pro zápatí 4">
            <a:extLst>
              <a:ext uri="{FF2B5EF4-FFF2-40B4-BE49-F238E27FC236}">
                <a16:creationId xmlns:a16="http://schemas.microsoft.com/office/drawing/2014/main" id="{74F8262F-6395-4977-927C-0DE83CDB215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FC5181-3D89-7653-ACBA-F7FBE3996D70}"/>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54539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2A38EB7-E06E-9E41-514F-CFF10069293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7BF8F1E-CFD8-D881-24A9-43D1B006C1B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0C76DB0-4C04-A6DC-4095-D86D71B1A390}"/>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5" name="Zástupný symbol pro zápatí 4">
            <a:extLst>
              <a:ext uri="{FF2B5EF4-FFF2-40B4-BE49-F238E27FC236}">
                <a16:creationId xmlns:a16="http://schemas.microsoft.com/office/drawing/2014/main" id="{356D4F36-302A-18EA-6D3E-332FB7C5129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34B58D-DE36-0CCA-63B6-3CB73AA5B478}"/>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188148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53948-47A8-3E53-E082-041CEFC5BD3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E1DE9E8-3F6D-9A16-4DB4-66583F9513B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D6369B9-6DA7-DFAE-044B-2A2292C1EE2D}"/>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5" name="Zástupný symbol pro zápatí 4">
            <a:extLst>
              <a:ext uri="{FF2B5EF4-FFF2-40B4-BE49-F238E27FC236}">
                <a16:creationId xmlns:a16="http://schemas.microsoft.com/office/drawing/2014/main" id="{50531667-3433-2CEC-4768-7DB611C96FC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E35B0E6-8159-A973-A531-478AFE2B2C60}"/>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24955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16ED16-258D-A6F7-010C-A0CC68AC9BE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A00F58D-1A64-AA68-49E1-081D4E7968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0018741-75FB-B1AD-C3F8-7F55783190CF}"/>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5" name="Zástupný symbol pro zápatí 4">
            <a:extLst>
              <a:ext uri="{FF2B5EF4-FFF2-40B4-BE49-F238E27FC236}">
                <a16:creationId xmlns:a16="http://schemas.microsoft.com/office/drawing/2014/main" id="{3F654EAB-8DA3-43CD-F6AD-BF657653C5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661ABB-E5CC-D38A-4A0B-B77D55A70487}"/>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20209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BB0A8-3927-2487-ABC2-35CD6212CAF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CEBCDA-4D7F-F3B6-0DB1-AA9C0A27114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E7125EF-08EA-8201-B6B1-F9F1E320E29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237B056-C345-E1AA-C645-44E1636A392C}"/>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6" name="Zástupný symbol pro zápatí 5">
            <a:extLst>
              <a:ext uri="{FF2B5EF4-FFF2-40B4-BE49-F238E27FC236}">
                <a16:creationId xmlns:a16="http://schemas.microsoft.com/office/drawing/2014/main" id="{F4A7A45B-4329-0D5A-D447-F8679AEDFF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AB5BBB9-8274-494A-CAAE-6D31561F90B2}"/>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66132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50783-8E35-DAB7-1B30-2F521C10161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4517ABC-817E-6420-12DF-7A1569401A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71B8079-8FC4-3AE8-3517-15ED4997104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3851DE8-DF93-F076-BB00-B5F69F61B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8BB63D6-6754-C6B9-2AC2-AFCA82D4576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C44855C-F54A-E82A-C084-7CDFA94AD7B7}"/>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8" name="Zástupný symbol pro zápatí 7">
            <a:extLst>
              <a:ext uri="{FF2B5EF4-FFF2-40B4-BE49-F238E27FC236}">
                <a16:creationId xmlns:a16="http://schemas.microsoft.com/office/drawing/2014/main" id="{3B14A627-A5F7-644D-4835-DA8CCC36FEC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087745C-5BF9-E6C1-6A89-F5CF5A4AEEBD}"/>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187238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B88C7-FB3C-3AD3-978F-7BA33C109B6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665A29D-D676-481A-B02E-174C8AC37865}"/>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4" name="Zástupný symbol pro zápatí 3">
            <a:extLst>
              <a:ext uri="{FF2B5EF4-FFF2-40B4-BE49-F238E27FC236}">
                <a16:creationId xmlns:a16="http://schemas.microsoft.com/office/drawing/2014/main" id="{92BED66A-034E-555B-F9D4-394C7D9DE3F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3958557-6AC4-F21A-DDEB-215FF7481F1D}"/>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188179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12A0339-E19D-E31E-E0F8-D6E6E1B3E8ED}"/>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3" name="Zástupný symbol pro zápatí 2">
            <a:extLst>
              <a:ext uri="{FF2B5EF4-FFF2-40B4-BE49-F238E27FC236}">
                <a16:creationId xmlns:a16="http://schemas.microsoft.com/office/drawing/2014/main" id="{EFB1DF1E-572B-DF30-DAEF-4921706B61E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CA75345-2E5F-E2F6-6EAA-14AF1767F110}"/>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330667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82F33F-57E0-7BB3-E83E-A449A5D5ABB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4974A85-48D1-8364-BB3A-D4214C63C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B0E22A1-F498-C1DF-1818-FC388C81A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3E375E4-18D7-52CD-13DA-ECDC74175AF2}"/>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6" name="Zástupný symbol pro zápatí 5">
            <a:extLst>
              <a:ext uri="{FF2B5EF4-FFF2-40B4-BE49-F238E27FC236}">
                <a16:creationId xmlns:a16="http://schemas.microsoft.com/office/drawing/2014/main" id="{69638FD2-93D6-528F-85C5-3E2BD2F9A8F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B1F8121-D8A2-5A64-A80C-3E1FF0ED4313}"/>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69393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8D0EC-50B3-C601-6D63-0EA99FEFBFD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A0DD84D-B3DA-E457-30FC-DB9254AEA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515B52E-896B-6FE5-0C79-B1B3C3B3E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4861180-3878-916E-D8CA-047FC9D553C5}"/>
              </a:ext>
            </a:extLst>
          </p:cNvPr>
          <p:cNvSpPr>
            <a:spLocks noGrp="1"/>
          </p:cNvSpPr>
          <p:nvPr>
            <p:ph type="dt" sz="half" idx="10"/>
          </p:nvPr>
        </p:nvSpPr>
        <p:spPr/>
        <p:txBody>
          <a:bodyPr/>
          <a:lstStyle/>
          <a:p>
            <a:fld id="{8E2EBF8C-C0F6-4E76-875F-7A2714B5204C}" type="datetimeFigureOut">
              <a:rPr lang="cs-CZ" smtClean="0"/>
              <a:t>07.10.2024</a:t>
            </a:fld>
            <a:endParaRPr lang="cs-CZ"/>
          </a:p>
        </p:txBody>
      </p:sp>
      <p:sp>
        <p:nvSpPr>
          <p:cNvPr id="6" name="Zástupný symbol pro zápatí 5">
            <a:extLst>
              <a:ext uri="{FF2B5EF4-FFF2-40B4-BE49-F238E27FC236}">
                <a16:creationId xmlns:a16="http://schemas.microsoft.com/office/drawing/2014/main" id="{0146F845-F993-EBED-4847-D3D5813DEB7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A98C36B-1112-75A6-E899-6146E2117B69}"/>
              </a:ext>
            </a:extLst>
          </p:cNvPr>
          <p:cNvSpPr>
            <a:spLocks noGrp="1"/>
          </p:cNvSpPr>
          <p:nvPr>
            <p:ph type="sldNum" sz="quarter" idx="12"/>
          </p:nvPr>
        </p:nvSpPr>
        <p:spPr/>
        <p:txBody>
          <a:bodyPr/>
          <a:lstStyle/>
          <a:p>
            <a:fld id="{F67B3F76-9B1D-4DF4-A9DD-47F9EFEC8D99}" type="slidenum">
              <a:rPr lang="cs-CZ" smtClean="0"/>
              <a:t>‹#›</a:t>
            </a:fld>
            <a:endParaRPr lang="cs-CZ"/>
          </a:p>
        </p:txBody>
      </p:sp>
    </p:spTree>
    <p:extLst>
      <p:ext uri="{BB962C8B-B14F-4D97-AF65-F5344CB8AC3E}">
        <p14:creationId xmlns:p14="http://schemas.microsoft.com/office/powerpoint/2010/main" val="34107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6878C04-ED3D-B537-D850-D05287281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7F3B46E-8060-1563-0E16-68E2B2398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3CC2633-488A-BE99-E585-88AE4BFAC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2EBF8C-C0F6-4E76-875F-7A2714B5204C}" type="datetimeFigureOut">
              <a:rPr lang="cs-CZ" smtClean="0"/>
              <a:t>07.10.2024</a:t>
            </a:fld>
            <a:endParaRPr lang="cs-CZ"/>
          </a:p>
        </p:txBody>
      </p:sp>
      <p:sp>
        <p:nvSpPr>
          <p:cNvPr id="5" name="Zástupný symbol pro zápatí 4">
            <a:extLst>
              <a:ext uri="{FF2B5EF4-FFF2-40B4-BE49-F238E27FC236}">
                <a16:creationId xmlns:a16="http://schemas.microsoft.com/office/drawing/2014/main" id="{CF2BFC05-2C4F-EB99-9864-533994A7B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E784AD4B-02EE-6B77-9C16-5CCDC25DA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7B3F76-9B1D-4DF4-A9DD-47F9EFEC8D99}" type="slidenum">
              <a:rPr lang="cs-CZ" smtClean="0"/>
              <a:t>‹#›</a:t>
            </a:fld>
            <a:endParaRPr lang="cs-CZ"/>
          </a:p>
        </p:txBody>
      </p:sp>
    </p:spTree>
    <p:extLst>
      <p:ext uri="{BB962C8B-B14F-4D97-AF65-F5344CB8AC3E}">
        <p14:creationId xmlns:p14="http://schemas.microsoft.com/office/powerpoint/2010/main" val="120407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s.wikipedia.org/wiki/Perpetuum_mobile" TargetMode="External"/><Relationship Id="rId3" Type="http://schemas.openxmlformats.org/officeDocument/2006/relationships/hyperlink" Target="https://cs.wikipedia.org/wiki/Energie" TargetMode="External"/><Relationship Id="rId7" Type="http://schemas.openxmlformats.org/officeDocument/2006/relationships/hyperlink" Target="https://cs.wikipedia.org/wiki/P%C5%99%C3%ADkon" TargetMode="External"/><Relationship Id="rId2" Type="http://schemas.openxmlformats.org/officeDocument/2006/relationships/hyperlink" Target="https://cs.wikipedia.org/wiki/Fyzik%C3%A1ln%C3%AD_veli%C4%8Dina" TargetMode="External"/><Relationship Id="rId1" Type="http://schemas.openxmlformats.org/officeDocument/2006/relationships/slideLayout" Target="../slideLayouts/slideLayout2.xml"/><Relationship Id="rId6" Type="http://schemas.openxmlformats.org/officeDocument/2006/relationships/hyperlink" Target="https://cs.wikipedia.org/wiki/V%C3%BDkon" TargetMode="External"/><Relationship Id="rId11" Type="http://schemas.openxmlformats.org/officeDocument/2006/relationships/hyperlink" Target="https://cs.wikipedia.org/wiki/Teplo" TargetMode="External"/><Relationship Id="rId5" Type="http://schemas.openxmlformats.org/officeDocument/2006/relationships/hyperlink" Target="https://cs.wikipedia.org/wiki/Pr%C3%A1ce_(fyzika)" TargetMode="External"/><Relationship Id="rId10" Type="http://schemas.openxmlformats.org/officeDocument/2006/relationships/hyperlink" Target="https://cs.wikipedia.org/wiki/Mechanick%C3%A1_energie" TargetMode="External"/><Relationship Id="rId4" Type="http://schemas.openxmlformats.org/officeDocument/2006/relationships/hyperlink" Target="https://cs.wikipedia.org/wiki/Stroj" TargetMode="External"/><Relationship Id="rId9" Type="http://schemas.openxmlformats.org/officeDocument/2006/relationships/hyperlink" Target="https://cs.wikipedia.org/wiki/T%C5%99en%C3%AD"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oltair.cz/slovnik/fotovoltaicky-panel"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fyzika.jreichl.com/main.article/view/570-teplota-a-jeji-mereni" TargetMode="External"/><Relationship Id="rId2" Type="http://schemas.openxmlformats.org/officeDocument/2006/relationships/hyperlink" Target="http://fyzika.jreichl.com/main.article/view/909-termoelektricke-clanky"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fyzika.jreichl.com/main.article/view/238-elektricky-proud-jako-dej-a-jako-fyzikalni-velicina" TargetMode="External"/><Relationship Id="rId4" Type="http://schemas.openxmlformats.org/officeDocument/2006/relationships/hyperlink" Target="http://fyzika.jreichl.com/main.article/view/224-potencialni-energie-elektrostatickeho-pole-elektricky-potencial"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s.wikipedia.org/w/index.php?title=Drcen%C3%AD&amp;action=edit&amp;redlink=1" TargetMode="External"/><Relationship Id="rId7" Type="http://schemas.openxmlformats.org/officeDocument/2006/relationships/image" Target="../media/image5.jpeg"/><Relationship Id="rId2" Type="http://schemas.openxmlformats.org/officeDocument/2006/relationships/hyperlink" Target="https://cs.wikipedia.org/w/index.php?title=%C3%9Apravna_uhl%C3%AD&amp;action=edit&amp;redlink=1" TargetMode="External"/><Relationship Id="rId1" Type="http://schemas.openxmlformats.org/officeDocument/2006/relationships/slideLayout" Target="../slideLayouts/slideLayout2.xml"/><Relationship Id="rId6" Type="http://schemas.openxmlformats.org/officeDocument/2006/relationships/hyperlink" Target="https://cs.wikipedia.org/wiki/P%C3%A1sov%C3%BD_dopravn%C3%ADk" TargetMode="External"/><Relationship Id="rId5" Type="http://schemas.openxmlformats.org/officeDocument/2006/relationships/hyperlink" Target="https://cs.wikipedia.org/wiki/Deponie" TargetMode="External"/><Relationship Id="rId4" Type="http://schemas.openxmlformats.org/officeDocument/2006/relationships/hyperlink" Target="https://cs.wikipedia.org/wiki/Uheln%C3%A1_elektr%C3%A1rna#cite_note-2"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s.wikipedia.org/wiki/Spaliny" TargetMode="External"/><Relationship Id="rId7" Type="http://schemas.openxmlformats.org/officeDocument/2006/relationships/hyperlink" Target="https://cs.wikipedia.org/wiki/Radioaktivita" TargetMode="External"/><Relationship Id="rId2" Type="http://schemas.openxmlformats.org/officeDocument/2006/relationships/hyperlink" Target="https://cs.wikipedia.org/wiki/Topn%C3%BD_kotel" TargetMode="External"/><Relationship Id="rId1" Type="http://schemas.openxmlformats.org/officeDocument/2006/relationships/slideLayout" Target="../slideLayouts/slideLayout2.xml"/><Relationship Id="rId6" Type="http://schemas.openxmlformats.org/officeDocument/2006/relationships/hyperlink" Target="https://cs.wikipedia.org/wiki/Ovzdu%C5%A1%C3%AD" TargetMode="External"/><Relationship Id="rId5" Type="http://schemas.openxmlformats.org/officeDocument/2006/relationships/hyperlink" Target="https://cs.wikipedia.org/wiki/Ods%C3%AD%C5%99en%C3%AD" TargetMode="External"/><Relationship Id="rId4" Type="http://schemas.openxmlformats.org/officeDocument/2006/relationships/hyperlink" Target="https://cs.wikipedia.org/wiki/Elektrostatick%C3%BD_odlu%C4%8Dova%C4%8D" TargetMode="External"/></Relationships>
</file>

<file path=ppt/slides/_rels/slide140.xml.rels><?xml version="1.0" encoding="UTF-8" standalone="yes"?>
<Relationships xmlns="http://schemas.openxmlformats.org/package/2006/relationships"><Relationship Id="rId8" Type="http://schemas.openxmlformats.org/officeDocument/2006/relationships/hyperlink" Target="https://cs.wikipedia.org/wiki/Voda" TargetMode="External"/><Relationship Id="rId13" Type="http://schemas.openxmlformats.org/officeDocument/2006/relationships/hyperlink" Target="https://cs.wikipedia.org/wiki/%C4%8CEZ" TargetMode="External"/><Relationship Id="rId3" Type="http://schemas.openxmlformats.org/officeDocument/2006/relationships/hyperlink" Target="https://cs.wikipedia.org/wiki/%C3%9Ast%C3%AD_nad_Labem" TargetMode="External"/><Relationship Id="rId7" Type="http://schemas.openxmlformats.org/officeDocument/2006/relationships/hyperlink" Target="https://cs.wikipedia.org/w/index.php?title=Hot_Dry_Rock&amp;action=edit&amp;redlink=1" TargetMode="External"/><Relationship Id="rId12" Type="http://schemas.openxmlformats.org/officeDocument/2006/relationships/hyperlink" Target="https://cs.wikipedia.org/wiki/Liberec" TargetMode="External"/><Relationship Id="rId2" Type="http://schemas.openxmlformats.org/officeDocument/2006/relationships/hyperlink" Target="https://cs.wikipedia.org/wiki/%C4%8Cesko" TargetMode="External"/><Relationship Id="rId1" Type="http://schemas.openxmlformats.org/officeDocument/2006/relationships/slideLayout" Target="../slideLayouts/slideLayout2.xml"/><Relationship Id="rId6" Type="http://schemas.openxmlformats.org/officeDocument/2006/relationships/hyperlink" Target="https://cs.wikipedia.org/wiki/Litom%C4%9B%C5%99ice" TargetMode="External"/><Relationship Id="rId11" Type="http://schemas.openxmlformats.org/officeDocument/2006/relationships/hyperlink" Target="https://cs.wikipedia.org/wiki/Evropsk%C3%A1_unie" TargetMode="External"/><Relationship Id="rId5" Type="http://schemas.openxmlformats.org/officeDocument/2006/relationships/hyperlink" Target="https://cs.wikipedia.org/wiki/Zoologick%C3%A1_zahrada_%C3%9Ast%C3%AD_nad_Labem" TargetMode="External"/><Relationship Id="rId10" Type="http://schemas.openxmlformats.org/officeDocument/2006/relationships/hyperlink" Target="https://cs.wikipedia.org/wiki/Elektrick%C3%A1_energie" TargetMode="External"/><Relationship Id="rId4" Type="http://schemas.openxmlformats.org/officeDocument/2006/relationships/hyperlink" Target="https://cs.wikipedia.org/wiki/2006" TargetMode="External"/><Relationship Id="rId9" Type="http://schemas.openxmlformats.org/officeDocument/2006/relationships/hyperlink" Target="https://cs.wikipedia.org/wiki/Tepeln%C3%A1_energie"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cs.wikipedia.org/wiki/Uhl%C3%ADkov%C3%A1_neutralita"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s.wikipedia.org/wiki/Altern%C3%A1tor" TargetMode="External"/><Relationship Id="rId2" Type="http://schemas.openxmlformats.org/officeDocument/2006/relationships/hyperlink" Target="https://cs.wikipedia.org/wiki/Parn%C3%AD_turb%C3%ADna"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cs.wikipedia.org/wiki/Rozvodn%C3%A1_s%C3%AD%C5%A5" TargetMode="External"/><Relationship Id="rId4" Type="http://schemas.openxmlformats.org/officeDocument/2006/relationships/hyperlink" Target="https://cs.wikipedia.org/wiki/Transform%C3%A1tor"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s.wikipedia.org/wiki/Chladic%C3%AD_v%C4%9B%C5%BE" TargetMode="External"/><Relationship Id="rId2" Type="http://schemas.openxmlformats.org/officeDocument/2006/relationships/hyperlink" Target="https://cs.wikipedia.org/wiki/Kondenz%C3%A1tor_(chlazen%C3%AD)" TargetMode="External"/><Relationship Id="rId1" Type="http://schemas.openxmlformats.org/officeDocument/2006/relationships/slideLayout" Target="../slideLayouts/slideLayout2.xml"/><Relationship Id="rId4" Type="http://schemas.openxmlformats.org/officeDocument/2006/relationships/hyperlink" Target="https://cs.wikipedia.org/wiki/Odpa%C5%99ov%C3%A1n%C3%A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s.wikipedia.org/wiki/Emisn%C3%AD_povolenka" TargetMode="External"/><Relationship Id="rId2" Type="http://schemas.openxmlformats.org/officeDocument/2006/relationships/hyperlink" Target="https://cs.wikipedia.org/wiki/Zelen%C3%A1_dohoda_pro_Evropu" TargetMode="External"/><Relationship Id="rId1" Type="http://schemas.openxmlformats.org/officeDocument/2006/relationships/slideLayout" Target="../slideLayouts/slideLayout2.xml"/><Relationship Id="rId6" Type="http://schemas.openxmlformats.org/officeDocument/2006/relationships/hyperlink" Target="https://cs.wikipedia.org/wiki/Elektr%C3%A1rna_Chvaletice" TargetMode="External"/><Relationship Id="rId5" Type="http://schemas.openxmlformats.org/officeDocument/2006/relationships/hyperlink" Target="https://cs.wikipedia.org/wiki/Elektr%C3%A1rna_Po%C4%8Derady" TargetMode="External"/><Relationship Id="rId4" Type="http://schemas.openxmlformats.org/officeDocument/2006/relationships/hyperlink" Target="https://cs.wikipedia.org/wiki/Sklen%C3%ADkov%C3%A9_plyny"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s.wikipedia.org/wiki/Elektr%C3%A1rna" TargetMode="External"/><Relationship Id="rId13" Type="http://schemas.openxmlformats.org/officeDocument/2006/relationships/hyperlink" Target="https://cs.wikipedia.org/wiki/T%C4%9B%C5%BEba" TargetMode="External"/><Relationship Id="rId18" Type="http://schemas.openxmlformats.org/officeDocument/2006/relationships/hyperlink" Target="https://cs.wikipedia.org/wiki/Pavel_Tyka%C4%8D" TargetMode="External"/><Relationship Id="rId3" Type="http://schemas.openxmlformats.org/officeDocument/2006/relationships/hyperlink" Target="https://cs.wikipedia.org/wiki/Hn%C4%9Bd%C3%A9_uhl%C3%AD" TargetMode="External"/><Relationship Id="rId7" Type="http://schemas.openxmlformats.org/officeDocument/2006/relationships/hyperlink" Target="https://cs.wikipedia.org/wiki/Watt" TargetMode="External"/><Relationship Id="rId12" Type="http://schemas.openxmlformats.org/officeDocument/2006/relationships/hyperlink" Target="https://cs.wikipedia.org/wiki/Povrchov%C3%BD_d%C5%AFl" TargetMode="External"/><Relationship Id="rId17" Type="http://schemas.openxmlformats.org/officeDocument/2006/relationships/hyperlink" Target="https://cs.wikipedia.org/wiki/Sev.en_Energy_AG" TargetMode="External"/><Relationship Id="rId2" Type="http://schemas.openxmlformats.org/officeDocument/2006/relationships/hyperlink" Target="https://cs.wikipedia.org/wiki/Tepeln%C3%A1_elektr%C3%A1rna" TargetMode="External"/><Relationship Id="rId16" Type="http://schemas.openxmlformats.org/officeDocument/2006/relationships/hyperlink" Target="https://cs.wikipedia.org/wiki/Czech_Coal" TargetMode="External"/><Relationship Id="rId1" Type="http://schemas.openxmlformats.org/officeDocument/2006/relationships/slideLayout" Target="../slideLayouts/slideLayout2.xml"/><Relationship Id="rId6" Type="http://schemas.openxmlformats.org/officeDocument/2006/relationships/hyperlink" Target="https://cs.wikipedia.org/wiki/Pardubice" TargetMode="External"/><Relationship Id="rId11" Type="http://schemas.openxmlformats.org/officeDocument/2006/relationships/hyperlink" Target="https://cs.wikipedia.org/wiki/1975" TargetMode="External"/><Relationship Id="rId5" Type="http://schemas.openxmlformats.org/officeDocument/2006/relationships/hyperlink" Target="https://cs.wikipedia.org/wiki/Chvaletice" TargetMode="External"/><Relationship Id="rId15" Type="http://schemas.openxmlformats.org/officeDocument/2006/relationships/hyperlink" Target="https://cs.wikipedia.org/wiki/%C4%8CEZ" TargetMode="External"/><Relationship Id="rId10" Type="http://schemas.openxmlformats.org/officeDocument/2006/relationships/hyperlink" Target="https://cs.wikipedia.org/wiki/1979" TargetMode="External"/><Relationship Id="rId19" Type="http://schemas.openxmlformats.org/officeDocument/2006/relationships/image" Target="../media/image7.jpeg"/><Relationship Id="rId4" Type="http://schemas.openxmlformats.org/officeDocument/2006/relationships/hyperlink" Target="https://cs.wikipedia.org/wiki/Polab%C3%AD" TargetMode="External"/><Relationship Id="rId9" Type="http://schemas.openxmlformats.org/officeDocument/2006/relationships/hyperlink" Target="https://cs.wikipedia.org/wiki/1973" TargetMode="External"/><Relationship Id="rId14" Type="http://schemas.openxmlformats.org/officeDocument/2006/relationships/hyperlink" Target="https://cs.wikipedia.org/wiki/Pyri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s.wikipedia.org/wiki/%C3%9Asteck%C3%BD_kraj" TargetMode="External"/><Relationship Id="rId13" Type="http://schemas.openxmlformats.org/officeDocument/2006/relationships/hyperlink" Target="https://cs.wikipedia.org/wiki/%C4%8CEZ" TargetMode="External"/><Relationship Id="rId3" Type="http://schemas.openxmlformats.org/officeDocument/2006/relationships/hyperlink" Target="https://cs.wikipedia.org/wiki/Vr%C5%A1ansk%C3%A1_uheln%C3%A1" TargetMode="External"/><Relationship Id="rId7" Type="http://schemas.openxmlformats.org/officeDocument/2006/relationships/hyperlink" Target="https://cs.wikipedia.org/wiki/Okres_Most" TargetMode="External"/><Relationship Id="rId12" Type="http://schemas.openxmlformats.org/officeDocument/2006/relationships/hyperlink" Target="https://cs.wikipedia.org/wiki/Lom_Vr%C5%A1any" TargetMode="External"/><Relationship Id="rId2" Type="http://schemas.openxmlformats.org/officeDocument/2006/relationships/hyperlink" Target="https://cs.wikipedia.org/wiki/Tepeln%C3%A1_elektr%C3%A1rna" TargetMode="External"/><Relationship Id="rId1" Type="http://schemas.openxmlformats.org/officeDocument/2006/relationships/slideLayout" Target="../slideLayouts/slideLayout2.xml"/><Relationship Id="rId6" Type="http://schemas.openxmlformats.org/officeDocument/2006/relationships/hyperlink" Target="https://cs.wikipedia.org/wiki/Volev%C4%8Dice_(okres_Most)" TargetMode="External"/><Relationship Id="rId11" Type="http://schemas.openxmlformats.org/officeDocument/2006/relationships/hyperlink" Target="https://cs.wikipedia.org/wiki/GWH" TargetMode="External"/><Relationship Id="rId5" Type="http://schemas.openxmlformats.org/officeDocument/2006/relationships/hyperlink" Target="https://cs.wikipedia.org/wiki/Pavel_Tyka%C4%8D" TargetMode="External"/><Relationship Id="rId10" Type="http://schemas.openxmlformats.org/officeDocument/2006/relationships/hyperlink" Target="https://cs.wikipedia.org/wiki/Megawatt" TargetMode="External"/><Relationship Id="rId4" Type="http://schemas.openxmlformats.org/officeDocument/2006/relationships/hyperlink" Target="https://cs.wikipedia.org/wiki/Sev.en_AG" TargetMode="External"/><Relationship Id="rId9" Type="http://schemas.openxmlformats.org/officeDocument/2006/relationships/hyperlink" Target="https://cs.wikipedia.org/wiki/Po%C4%8Derady" TargetMode="External"/><Relationship Id="rId1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s.wikipedia.org/wiki/%C4%8Cern%C3%A9_uhl%C3%AD" TargetMode="External"/><Relationship Id="rId3" Type="http://schemas.openxmlformats.org/officeDocument/2006/relationships/hyperlink" Target="https://cs.wikipedia.org/wiki/Tepeln%C3%A1_elektr%C3%A1rna" TargetMode="External"/><Relationship Id="rId7" Type="http://schemas.openxmlformats.org/officeDocument/2006/relationships/hyperlink" Target="https://cs.wikipedia.org/wiki/V%C3%BDkon"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cs.wikipedia.org/wiki/Moravskoslezsk%C3%BD_kraj" TargetMode="External"/><Relationship Id="rId11" Type="http://schemas.openxmlformats.org/officeDocument/2006/relationships/hyperlink" Target="https://cs.wikipedia.org/wiki/Bohum%C3%ADn" TargetMode="External"/><Relationship Id="rId5" Type="http://schemas.openxmlformats.org/officeDocument/2006/relationships/hyperlink" Target="https://cs.wikipedia.org/wiki/D%C4%9Btmarovice" TargetMode="External"/><Relationship Id="rId10" Type="http://schemas.openxmlformats.org/officeDocument/2006/relationships/hyperlink" Target="https://cs.wikipedia.org/wiki/Orlov%C3%A1" TargetMode="External"/><Relationship Id="rId4" Type="http://schemas.openxmlformats.org/officeDocument/2006/relationships/hyperlink" Target="https://cs.wikipedia.org/wiki/%C4%8CEZ" TargetMode="External"/><Relationship Id="rId9" Type="http://schemas.openxmlformats.org/officeDocument/2006/relationships/hyperlink" Target="https://cs.wikipedia.org/wiki/%C4%8Cesk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iea.org/" TargetMode="External"/><Relationship Id="rId2" Type="http://schemas.openxmlformats.org/officeDocument/2006/relationships/hyperlink" Target="https://www.iea.org/publications/freepublications/publication/weo-2015-special-report-energy-climate-chang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et.cz/cerne-a-hnede-uhli-jake-zname-druhy-uhli-/" TargetMode="External"/><Relationship Id="rId2" Type="http://schemas.openxmlformats.org/officeDocument/2006/relationships/hyperlink" Target="https://www.epet.cz/co-jsou-fosilni-paliva-puvod-druhy-a-rizika/" TargetMode="External"/><Relationship Id="rId1" Type="http://schemas.openxmlformats.org/officeDocument/2006/relationships/slideLayout" Target="../slideLayouts/slideLayout2.xml"/><Relationship Id="rId4" Type="http://schemas.openxmlformats.org/officeDocument/2006/relationships/hyperlink" Target="https://www.epet.cz/vodni-energie-princip-fungovani-vyuziti-a-nejvetsi-producenti/"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epet.cz/jak-funguje-jaderna-elektrarna-a-jake-vyhody-prinasi-jaderna-energ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pet.cz/elektrina/" TargetMode="External"/><Relationship Id="rId2" Type="http://schemas.openxmlformats.org/officeDocument/2006/relationships/hyperlink" Target="https://www.epet.cz/jake-typy-elektraren-zname-/"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epet.cz/jak-funguje-vetrna-elektrarna-a-jake-jsou-jeji-prednosti-i-nevyhody/"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epet.cz/jake-alternativni-zdroje-energii-existuj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epet.cz/jak-dlouho-vydrzi-zasoby-ropy-podle-pesimistu-jen-nekolik-desitek-le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s.wikipedia.org/wiki/%C4%8Cern%C3%A9_uhl%C3%AD" TargetMode="External"/><Relationship Id="rId3" Type="http://schemas.openxmlformats.org/officeDocument/2006/relationships/hyperlink" Target="https://cs.wikipedia.org/wiki/Spalov%C3%A1n%C3%AD" TargetMode="External"/><Relationship Id="rId7" Type="http://schemas.openxmlformats.org/officeDocument/2006/relationships/hyperlink" Target="https://cs.wikipedia.org/wiki/Hn%C4%9Bd%C3%A9_uhl%C3%AD" TargetMode="External"/><Relationship Id="rId2" Type="http://schemas.openxmlformats.org/officeDocument/2006/relationships/hyperlink" Target="https://cs.wikipedia.org/wiki/Tepeln%C3%A1_elektr%C3%A1rna" TargetMode="External"/><Relationship Id="rId1" Type="http://schemas.openxmlformats.org/officeDocument/2006/relationships/slideLayout" Target="../slideLayouts/slideLayout2.xml"/><Relationship Id="rId6" Type="http://schemas.openxmlformats.org/officeDocument/2006/relationships/hyperlink" Target="https://cs.wikipedia.org/wiki/Chemick%C3%A1_energie" TargetMode="External"/><Relationship Id="rId5" Type="http://schemas.openxmlformats.org/officeDocument/2006/relationships/hyperlink" Target="https://cs.wikipedia.org/wiki/Elektrick%C3%A1_energie" TargetMode="External"/><Relationship Id="rId4" Type="http://schemas.openxmlformats.org/officeDocument/2006/relationships/hyperlink" Target="https://cs.wikipedia.org/wiki/Uhl%C3%AD" TargetMode="External"/><Relationship Id="rId9"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news.climate.columbia.edu/2019/01/07/all-you-need-to-know-about-renewable-energy/"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s.wikipedia.org/wiki/%C3%9A%C4%8Dinnost_(fyzika)"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E3A27-19A9-552D-8678-A6898B307D10}"/>
              </a:ext>
            </a:extLst>
          </p:cNvPr>
          <p:cNvSpPr>
            <a:spLocks noGrp="1"/>
          </p:cNvSpPr>
          <p:nvPr>
            <p:ph type="ctrTitle"/>
          </p:nvPr>
        </p:nvSpPr>
        <p:spPr>
          <a:xfrm>
            <a:off x="1524000" y="540774"/>
            <a:ext cx="9144000" cy="3942582"/>
          </a:xfrm>
        </p:spPr>
        <p:txBody>
          <a:bodyPr>
            <a:normAutofit fontScale="90000"/>
          </a:bodyPr>
          <a:lstStyle/>
          <a:p>
            <a:r>
              <a:rPr lang="cs-CZ" sz="8900" b="1" dirty="0">
                <a:solidFill>
                  <a:srgbClr val="FF0000"/>
                </a:solidFill>
              </a:rPr>
              <a:t>ENERGETICKÝ MANAGEMENT</a:t>
            </a:r>
            <a:br>
              <a:rPr lang="cs-CZ" b="1" dirty="0">
                <a:solidFill>
                  <a:srgbClr val="FF0000"/>
                </a:solidFill>
              </a:rPr>
            </a:br>
            <a:br>
              <a:rPr lang="cs-CZ" b="1" dirty="0">
                <a:solidFill>
                  <a:srgbClr val="FF0000"/>
                </a:solidFill>
              </a:rPr>
            </a:br>
            <a:r>
              <a:rPr lang="cs-CZ" sz="6700" b="1" dirty="0">
                <a:solidFill>
                  <a:srgbClr val="FF0000"/>
                </a:solidFill>
              </a:rPr>
              <a:t>3. ZDROJE ENERGIE</a:t>
            </a:r>
          </a:p>
        </p:txBody>
      </p:sp>
      <p:sp>
        <p:nvSpPr>
          <p:cNvPr id="3" name="Podnadpis 2">
            <a:extLst>
              <a:ext uri="{FF2B5EF4-FFF2-40B4-BE49-F238E27FC236}">
                <a16:creationId xmlns:a16="http://schemas.microsoft.com/office/drawing/2014/main" id="{987F5E0A-1D2D-F843-2550-F787F0DAB184}"/>
              </a:ext>
            </a:extLst>
          </p:cNvPr>
          <p:cNvSpPr>
            <a:spLocks noGrp="1"/>
          </p:cNvSpPr>
          <p:nvPr>
            <p:ph type="subTitle" idx="1"/>
          </p:nvPr>
        </p:nvSpPr>
        <p:spPr>
          <a:xfrm>
            <a:off x="1524000" y="4929393"/>
            <a:ext cx="9144000" cy="704491"/>
          </a:xfrm>
        </p:spPr>
        <p:txBody>
          <a:bodyPr>
            <a:normAutofit/>
          </a:bodyPr>
          <a:lstStyle/>
          <a:p>
            <a:r>
              <a:rPr lang="cs-CZ" sz="3600" b="1" dirty="0"/>
              <a:t>M. Rössler</a:t>
            </a:r>
          </a:p>
        </p:txBody>
      </p:sp>
    </p:spTree>
    <p:extLst>
      <p:ext uri="{BB962C8B-B14F-4D97-AF65-F5344CB8AC3E}">
        <p14:creationId xmlns:p14="http://schemas.microsoft.com/office/powerpoint/2010/main" val="66333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73C34-7C00-D488-CC28-1592E9657729}"/>
              </a:ext>
            </a:extLst>
          </p:cNvPr>
          <p:cNvSpPr>
            <a:spLocks noGrp="1"/>
          </p:cNvSpPr>
          <p:nvPr>
            <p:ph type="title"/>
          </p:nvPr>
        </p:nvSpPr>
        <p:spPr/>
        <p:txBody>
          <a:bodyPr/>
          <a:lstStyle/>
          <a:p>
            <a:pPr algn="ctr"/>
            <a:r>
              <a:rPr lang="cs-CZ" b="1" dirty="0">
                <a:solidFill>
                  <a:srgbClr val="FF0000"/>
                </a:solidFill>
              </a:rPr>
              <a:t>ÚČINNOST</a:t>
            </a:r>
          </a:p>
        </p:txBody>
      </p:sp>
      <p:sp>
        <p:nvSpPr>
          <p:cNvPr id="12" name="Zástupný obsah 11">
            <a:extLst>
              <a:ext uri="{FF2B5EF4-FFF2-40B4-BE49-F238E27FC236}">
                <a16:creationId xmlns:a16="http://schemas.microsoft.com/office/drawing/2014/main" id="{93888C72-8CB8-E90E-BD5C-C4A4D7B0D03F}"/>
              </a:ext>
            </a:extLst>
          </p:cNvPr>
          <p:cNvSpPr>
            <a:spLocks noGrp="1"/>
          </p:cNvSpPr>
          <p:nvPr>
            <p:ph idx="1"/>
          </p:nvPr>
        </p:nvSpPr>
        <p:spPr/>
        <p:txBody>
          <a:bodyPr>
            <a:normAutofit lnSpcReduction="10000"/>
          </a:bodyPr>
          <a:lstStyle/>
          <a:p>
            <a:r>
              <a:rPr lang="cs-CZ" b="1" i="0" dirty="0">
                <a:solidFill>
                  <a:srgbClr val="00B0F0"/>
                </a:solidFill>
                <a:effectLst/>
                <a:latin typeface="Arial" panose="020B0604020202020204" pitchFamily="34" charset="0"/>
              </a:rPr>
              <a:t>Účinnost</a:t>
            </a:r>
            <a:r>
              <a:rPr lang="cs-CZ" b="1" i="0" dirty="0">
                <a:solidFill>
                  <a:srgbClr val="202122"/>
                </a:solidFill>
                <a:effectLst/>
                <a:latin typeface="Arial" panose="020B0604020202020204" pitchFamily="34" charset="0"/>
              </a:rPr>
              <a:t> je skalární </a:t>
            </a:r>
            <a:r>
              <a:rPr lang="cs-CZ" b="1" i="0" u="none" strike="noStrike" dirty="0">
                <a:solidFill>
                  <a:srgbClr val="00B0F0"/>
                </a:solidFill>
                <a:effectLst/>
                <a:latin typeface="Arial" panose="020B0604020202020204" pitchFamily="34" charset="0"/>
                <a:hlinkClick r:id="rId2" tooltip="Fyzikální veličina">
                  <a:extLst>
                    <a:ext uri="{A12FA001-AC4F-418D-AE19-62706E023703}">
                      <ahyp:hlinkClr xmlns:ahyp="http://schemas.microsoft.com/office/drawing/2018/hyperlinkcolor" val="tx"/>
                    </a:ext>
                  </a:extLst>
                </a:hlinkClick>
              </a:rPr>
              <a:t>fyzikální veličina</a:t>
            </a:r>
            <a:r>
              <a:rPr lang="cs-CZ" b="1" i="0" dirty="0">
                <a:solidFill>
                  <a:srgbClr val="202122"/>
                </a:solidFill>
                <a:effectLst/>
                <a:latin typeface="Arial" panose="020B0604020202020204" pitchFamily="34" charset="0"/>
              </a:rPr>
              <a:t>. Udává poměr mezi </a:t>
            </a:r>
            <a:r>
              <a:rPr lang="cs-CZ" b="1" i="0" u="none" strike="noStrike" dirty="0">
                <a:solidFill>
                  <a:srgbClr val="00B0F0"/>
                </a:solidFill>
                <a:effectLst/>
                <a:latin typeface="Arial" panose="020B0604020202020204" pitchFamily="34" charset="0"/>
                <a:hlinkClick r:id="rId3" tooltip="Energie">
                  <a:extLst>
                    <a:ext uri="{A12FA001-AC4F-418D-AE19-62706E023703}">
                      <ahyp:hlinkClr xmlns:ahyp="http://schemas.microsoft.com/office/drawing/2018/hyperlinkcolor" val="tx"/>
                    </a:ext>
                  </a:extLst>
                </a:hlinkClick>
              </a:rPr>
              <a:t>energií</a:t>
            </a:r>
            <a:r>
              <a:rPr lang="cs-CZ" b="1" i="0" dirty="0">
                <a:solidFill>
                  <a:srgbClr val="202122"/>
                </a:solidFill>
                <a:effectLst/>
                <a:latin typeface="Arial" panose="020B0604020202020204" pitchFamily="34" charset="0"/>
              </a:rPr>
              <a:t> získanou (užitečnou), což může být například </a:t>
            </a:r>
            <a:r>
              <a:rPr lang="cs-CZ" b="1" i="0" u="none" strike="noStrike" dirty="0">
                <a:solidFill>
                  <a:srgbClr val="00B0F0"/>
                </a:solidFill>
                <a:effectLst/>
                <a:latin typeface="Arial" panose="020B0604020202020204" pitchFamily="34" charset="0"/>
                <a:hlinkClick r:id="rId4" tooltip="Stroj">
                  <a:extLst>
                    <a:ext uri="{A12FA001-AC4F-418D-AE19-62706E023703}">
                      <ahyp:hlinkClr xmlns:ahyp="http://schemas.microsoft.com/office/drawing/2018/hyperlinkcolor" val="tx"/>
                    </a:ext>
                  </a:extLst>
                </a:hlinkClick>
              </a:rPr>
              <a:t>strojem</a:t>
            </a:r>
            <a:r>
              <a:rPr lang="cs-CZ" b="1" i="0" dirty="0">
                <a:solidFill>
                  <a:srgbClr val="202122"/>
                </a:solidFill>
                <a:effectLst/>
                <a:latin typeface="Arial" panose="020B0604020202020204" pitchFamily="34" charset="0"/>
              </a:rPr>
              <a:t> vykonaná </a:t>
            </a:r>
            <a:r>
              <a:rPr lang="cs-CZ" b="1" i="0" u="none" strike="noStrike" dirty="0">
                <a:solidFill>
                  <a:srgbClr val="00B0F0"/>
                </a:solidFill>
                <a:effectLst/>
                <a:latin typeface="Arial" panose="020B0604020202020204" pitchFamily="34" charset="0"/>
                <a:hlinkClick r:id="rId5" tooltip="Práce (fyzika)">
                  <a:extLst>
                    <a:ext uri="{A12FA001-AC4F-418D-AE19-62706E023703}">
                      <ahyp:hlinkClr xmlns:ahyp="http://schemas.microsoft.com/office/drawing/2018/hyperlinkcolor" val="tx"/>
                    </a:ext>
                  </a:extLst>
                </a:hlinkClick>
              </a:rPr>
              <a:t>práce</a:t>
            </a:r>
            <a:r>
              <a:rPr lang="cs-CZ" b="1" i="0" dirty="0">
                <a:solidFill>
                  <a:srgbClr val="202122"/>
                </a:solidFill>
                <a:effectLst/>
                <a:latin typeface="Arial" panose="020B0604020202020204" pitchFamily="34" charset="0"/>
              </a:rPr>
              <a:t> a energií dodanou. Pokud posuzujeme zařízení (systém), které nedokáže energii akumulovat, můžeme účinnost brát jako poměr mezi </a:t>
            </a:r>
            <a:r>
              <a:rPr lang="cs-CZ" b="1" i="0" u="none" strike="noStrike" dirty="0">
                <a:solidFill>
                  <a:srgbClr val="00B0F0"/>
                </a:solidFill>
                <a:effectLst/>
                <a:latin typeface="Arial" panose="020B0604020202020204" pitchFamily="34" charset="0"/>
                <a:hlinkClick r:id="rId6" tooltip="Výkon">
                  <a:extLst>
                    <a:ext uri="{A12FA001-AC4F-418D-AE19-62706E023703}">
                      <ahyp:hlinkClr xmlns:ahyp="http://schemas.microsoft.com/office/drawing/2018/hyperlinkcolor" val="tx"/>
                    </a:ext>
                  </a:extLst>
                </a:hlinkClick>
              </a:rPr>
              <a:t>výkonem</a:t>
            </a:r>
            <a:r>
              <a:rPr lang="cs-CZ" b="1" i="0" dirty="0">
                <a:solidFill>
                  <a:srgbClr val="202122"/>
                </a:solidFill>
                <a:effectLst/>
                <a:latin typeface="Arial" panose="020B0604020202020204" pitchFamily="34" charset="0"/>
              </a:rPr>
              <a:t> a </a:t>
            </a:r>
            <a:r>
              <a:rPr lang="cs-CZ" b="1" i="0" u="none" strike="noStrike" dirty="0">
                <a:solidFill>
                  <a:srgbClr val="00B0F0"/>
                </a:solidFill>
                <a:effectLst/>
                <a:latin typeface="Arial" panose="020B0604020202020204" pitchFamily="34" charset="0"/>
                <a:hlinkClick r:id="rId7" tooltip="Příkon">
                  <a:extLst>
                    <a:ext uri="{A12FA001-AC4F-418D-AE19-62706E023703}">
                      <ahyp:hlinkClr xmlns:ahyp="http://schemas.microsoft.com/office/drawing/2018/hyperlinkcolor" val="tx"/>
                    </a:ext>
                  </a:extLst>
                </a:hlinkClick>
              </a:rPr>
              <a:t>příkonem</a:t>
            </a:r>
            <a:r>
              <a:rPr lang="cs-CZ" b="1" i="0" dirty="0">
                <a:solidFill>
                  <a:srgbClr val="202122"/>
                </a:solidFill>
                <a:effectLst/>
                <a:latin typeface="Arial" panose="020B0604020202020204" pitchFamily="34" charset="0"/>
              </a:rPr>
              <a:t>.</a:t>
            </a:r>
          </a:p>
          <a:p>
            <a:r>
              <a:rPr lang="cs-CZ" b="1" i="0" u="none" strike="noStrike" dirty="0">
                <a:solidFill>
                  <a:srgbClr val="00B0F0"/>
                </a:solidFill>
                <a:effectLst/>
                <a:latin typeface="Arial" panose="020B0604020202020204" pitchFamily="34" charset="0"/>
                <a:hlinkClick r:id="rId3" tooltip="Energie">
                  <a:extLst>
                    <a:ext uri="{A12FA001-AC4F-418D-AE19-62706E023703}">
                      <ahyp:hlinkClr xmlns:ahyp="http://schemas.microsoft.com/office/drawing/2018/hyperlinkcolor" val="tx"/>
                    </a:ext>
                  </a:extLst>
                </a:hlinkClick>
              </a:rPr>
              <a:t>Energie</a:t>
            </a:r>
            <a:r>
              <a:rPr lang="cs-CZ" b="1" i="0" dirty="0">
                <a:solidFill>
                  <a:srgbClr val="202122"/>
                </a:solidFill>
                <a:effectLst/>
                <a:latin typeface="Arial" panose="020B0604020202020204" pitchFamily="34" charset="0"/>
              </a:rPr>
              <a:t> dodaná stroji je vždy větší než práce strojem vykonaná (v opačném případě bychom mluvili</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o tzv. </a:t>
            </a:r>
            <a:r>
              <a:rPr lang="cs-CZ" b="1" i="0" u="none" strike="noStrike" dirty="0">
                <a:solidFill>
                  <a:srgbClr val="00B0F0"/>
                </a:solidFill>
                <a:effectLst/>
                <a:latin typeface="Arial" panose="020B0604020202020204" pitchFamily="34" charset="0"/>
                <a:hlinkClick r:id="rId8" tooltip="Perpetuum mobile">
                  <a:extLst>
                    <a:ext uri="{A12FA001-AC4F-418D-AE19-62706E023703}">
                      <ahyp:hlinkClr xmlns:ahyp="http://schemas.microsoft.com/office/drawing/2018/hyperlinkcolor" val="tx"/>
                    </a:ext>
                  </a:extLst>
                </a:hlinkClick>
              </a:rPr>
              <a:t>perpetuum mobile</a:t>
            </a:r>
            <a:r>
              <a:rPr lang="cs-CZ" b="1" i="0" dirty="0">
                <a:solidFill>
                  <a:srgbClr val="202122"/>
                </a:solidFill>
                <a:effectLst/>
                <a:latin typeface="Arial" panose="020B0604020202020204" pitchFamily="34" charset="0"/>
              </a:rPr>
              <a:t>), kvůli ztrátám – přeměně energie na neužitečné druhy (např. v důsledku </a:t>
            </a:r>
            <a:r>
              <a:rPr lang="cs-CZ" b="1" i="0" u="none" strike="noStrike" dirty="0">
                <a:solidFill>
                  <a:srgbClr val="00B0F0"/>
                </a:solidFill>
                <a:effectLst/>
                <a:latin typeface="Arial" panose="020B0604020202020204" pitchFamily="34" charset="0"/>
                <a:hlinkClick r:id="rId9" tooltip="Tření">
                  <a:extLst>
                    <a:ext uri="{A12FA001-AC4F-418D-AE19-62706E023703}">
                      <ahyp:hlinkClr xmlns:ahyp="http://schemas.microsoft.com/office/drawing/2018/hyperlinkcolor" val="tx"/>
                    </a:ext>
                  </a:extLst>
                </a:hlinkClick>
              </a:rPr>
              <a:t>tření</a:t>
            </a:r>
            <a:r>
              <a:rPr lang="cs-CZ" b="1" i="0" dirty="0">
                <a:solidFill>
                  <a:srgbClr val="202122"/>
                </a:solidFill>
                <a:effectLst/>
                <a:latin typeface="Arial" panose="020B0604020202020204" pitchFamily="34" charset="0"/>
              </a:rPr>
              <a:t> se mění </a:t>
            </a:r>
            <a:r>
              <a:rPr lang="cs-CZ" b="1" i="0" u="none" strike="noStrike" dirty="0">
                <a:solidFill>
                  <a:srgbClr val="00B0F0"/>
                </a:solidFill>
                <a:effectLst/>
                <a:latin typeface="Arial" panose="020B0604020202020204" pitchFamily="34" charset="0"/>
                <a:hlinkClick r:id="rId10" tooltip="Mechanická energie">
                  <a:extLst>
                    <a:ext uri="{A12FA001-AC4F-418D-AE19-62706E023703}">
                      <ahyp:hlinkClr xmlns:ahyp="http://schemas.microsoft.com/office/drawing/2018/hyperlinkcolor" val="tx"/>
                    </a:ext>
                  </a:extLst>
                </a:hlinkClick>
              </a:rPr>
              <a:t>mechanická energie</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v </a:t>
            </a:r>
            <a:r>
              <a:rPr lang="cs-CZ" b="1" i="0" u="none" strike="noStrike" dirty="0">
                <a:solidFill>
                  <a:srgbClr val="00B0F0"/>
                </a:solidFill>
                <a:effectLst/>
                <a:latin typeface="Arial" panose="020B0604020202020204" pitchFamily="34" charset="0"/>
                <a:hlinkClick r:id="rId11" tooltip="Teplo">
                  <a:extLst>
                    <a:ext uri="{A12FA001-AC4F-418D-AE19-62706E023703}">
                      <ahyp:hlinkClr xmlns:ahyp="http://schemas.microsoft.com/office/drawing/2018/hyperlinkcolor" val="tx"/>
                    </a:ext>
                  </a:extLst>
                </a:hlinkClick>
              </a:rPr>
              <a:t>teplo</a:t>
            </a:r>
            <a:r>
              <a:rPr lang="cs-CZ" b="1" i="0" dirty="0">
                <a:solidFill>
                  <a:srgbClr val="202122"/>
                </a:solidFill>
                <a:effectLst/>
                <a:latin typeface="Arial" panose="020B0604020202020204" pitchFamily="34" charset="0"/>
              </a:rPr>
              <a:t>). Proto účinnost je vždy menší než 100 %.</a:t>
            </a:r>
          </a:p>
        </p:txBody>
      </p:sp>
    </p:spTree>
    <p:extLst>
      <p:ext uri="{BB962C8B-B14F-4D97-AF65-F5344CB8AC3E}">
        <p14:creationId xmlns:p14="http://schemas.microsoft.com/office/powerpoint/2010/main" val="8723123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8D868F-1C4C-A6A6-FF5A-489CF6159C12}"/>
              </a:ext>
            </a:extLst>
          </p:cNvPr>
          <p:cNvSpPr>
            <a:spLocks noGrp="1"/>
          </p:cNvSpPr>
          <p:nvPr>
            <p:ph type="title"/>
          </p:nvPr>
        </p:nvSpPr>
        <p:spPr>
          <a:xfrm>
            <a:off x="793662" y="386930"/>
            <a:ext cx="10066122" cy="1298448"/>
          </a:xfrm>
        </p:spPr>
        <p:txBody>
          <a:bodyPr anchor="b">
            <a:normAutofit fontScale="90000"/>
          </a:bodyPr>
          <a:lstStyle/>
          <a:p>
            <a:pPr algn="ctr"/>
            <a:r>
              <a:rPr lang="cs-CZ" sz="4800" b="1" i="0" dirty="0">
                <a:solidFill>
                  <a:srgbClr val="FF0000"/>
                </a:solidFill>
                <a:effectLst/>
                <a:latin typeface="RoobertCEZ"/>
              </a:rPr>
              <a:t>JAK FUNGUJE FOTOVOLTAICKÁ ELEKTRÁRNA?</a:t>
            </a:r>
            <a:endParaRPr lang="cs-CZ" sz="4800" b="1" dirty="0">
              <a:solidFill>
                <a:srgbClr val="FF0000"/>
              </a:solidFill>
            </a:endParaRPr>
          </a:p>
        </p:txBody>
      </p:sp>
      <p:sp>
        <p:nvSpPr>
          <p:cNvPr id="7177" name="Rectangle 71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06E56969-1A4F-C98D-E510-E95678CB30F1}"/>
              </a:ext>
            </a:extLst>
          </p:cNvPr>
          <p:cNvSpPr>
            <a:spLocks noGrp="1"/>
          </p:cNvSpPr>
          <p:nvPr>
            <p:ph idx="1"/>
          </p:nvPr>
        </p:nvSpPr>
        <p:spPr>
          <a:xfrm>
            <a:off x="793661" y="2599509"/>
            <a:ext cx="4530898" cy="3639450"/>
          </a:xfrm>
        </p:spPr>
        <p:txBody>
          <a:bodyPr anchor="ctr">
            <a:normAutofit/>
          </a:bodyPr>
          <a:lstStyle/>
          <a:p>
            <a:r>
              <a:rPr lang="cs-CZ" b="1" i="0" dirty="0">
                <a:solidFill>
                  <a:srgbClr val="363738"/>
                </a:solidFill>
                <a:effectLst/>
                <a:latin typeface="RoobertCEZ"/>
              </a:rPr>
              <a:t>Elektřinu lze získat ze sluneční energie přímo i nepřímo. Přímá přeměna využívá fotovoltaického jevu, při kterém se v určité látce působením světla uvolňují elektrony, nepřímá je založena na získání tepla.</a:t>
            </a:r>
            <a:endParaRPr lang="cs-CZ" b="1" dirty="0"/>
          </a:p>
        </p:txBody>
      </p:sp>
      <p:pic>
        <p:nvPicPr>
          <p:cNvPr id="7170" name="Picture 2" descr="Obsah obrázku Solární energie, venku, solární energie, Solární panel&#10;&#10;Popis byl vytvořen automaticky">
            <a:extLst>
              <a:ext uri="{FF2B5EF4-FFF2-40B4-BE49-F238E27FC236}">
                <a16:creationId xmlns:a16="http://schemas.microsoft.com/office/drawing/2014/main" id="{A4D4108D-0FA5-CF83-8656-A456FEBF8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22" r="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9493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9D92A40-8979-6771-09DC-BB01EA520D36}"/>
              </a:ext>
            </a:extLst>
          </p:cNvPr>
          <p:cNvSpPr>
            <a:spLocks noGrp="1"/>
          </p:cNvSpPr>
          <p:nvPr>
            <p:ph type="title"/>
          </p:nvPr>
        </p:nvSpPr>
        <p:spPr>
          <a:xfrm>
            <a:off x="630936" y="640080"/>
            <a:ext cx="4818888" cy="1152144"/>
          </a:xfrm>
        </p:spPr>
        <p:txBody>
          <a:bodyPr anchor="b">
            <a:normAutofit/>
          </a:bodyPr>
          <a:lstStyle/>
          <a:p>
            <a:pPr algn="ctr"/>
            <a:r>
              <a:rPr lang="cs-CZ" sz="3400" b="1" dirty="0">
                <a:solidFill>
                  <a:srgbClr val="FF0000"/>
                </a:solidFill>
              </a:rPr>
              <a:t>PRVKY FOTOVOLTAICKÉ ELEKTRÁRNY</a:t>
            </a:r>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A1E32FA8-CC57-8B5F-70F1-154916E8FF00}"/>
              </a:ext>
            </a:extLst>
          </p:cNvPr>
          <p:cNvSpPr>
            <a:spLocks noGrp="1"/>
          </p:cNvSpPr>
          <p:nvPr>
            <p:ph idx="1"/>
          </p:nvPr>
        </p:nvSpPr>
        <p:spPr>
          <a:xfrm>
            <a:off x="630936" y="2660904"/>
            <a:ext cx="4818888" cy="3547872"/>
          </a:xfrm>
        </p:spPr>
        <p:txBody>
          <a:bodyPr anchor="t">
            <a:normAutofit/>
          </a:bodyPr>
          <a:lstStyle/>
          <a:p>
            <a:r>
              <a:rPr lang="cs-CZ" sz="2200" b="1" i="0">
                <a:effectLst/>
                <a:latin typeface="Helvetica" panose="020B0604020202020204" pitchFamily="34" charset="0"/>
              </a:rPr>
              <a:t>Solární elektrárnu tvoří tři základní prvky:</a:t>
            </a:r>
          </a:p>
          <a:p>
            <a:pPr lvl="1"/>
            <a:r>
              <a:rPr lang="cs-CZ" sz="2200" b="1" i="0" u="none" strike="noStrike">
                <a:effectLst/>
                <a:latin typeface="Helvetica" panose="020B0604020202020204" pitchFamily="34" charset="0"/>
                <a:hlinkClick r:id="rId2">
                  <a:extLst>
                    <a:ext uri="{A12FA001-AC4F-418D-AE19-62706E023703}">
                      <ahyp:hlinkClr xmlns:ahyp="http://schemas.microsoft.com/office/drawing/2018/hyperlinkcolor" val="tx"/>
                    </a:ext>
                  </a:extLst>
                </a:hlinkClick>
              </a:rPr>
              <a:t>fotovoltaické panely</a:t>
            </a:r>
            <a:r>
              <a:rPr lang="cs-CZ" sz="2200" b="1" i="0">
                <a:effectLst/>
                <a:latin typeface="Helvetica" panose="020B0604020202020204" pitchFamily="34" charset="0"/>
              </a:rPr>
              <a:t>,</a:t>
            </a:r>
          </a:p>
          <a:p>
            <a:pPr lvl="1"/>
            <a:r>
              <a:rPr lang="cs-CZ" sz="2200" b="1" i="0">
                <a:effectLst/>
                <a:latin typeface="Helvetica" panose="020B0604020202020204" pitchFamily="34" charset="0"/>
              </a:rPr>
              <a:t>střídač</a:t>
            </a:r>
          </a:p>
          <a:p>
            <a:pPr lvl="1"/>
            <a:r>
              <a:rPr lang="cs-CZ" sz="2200" b="1" i="0">
                <a:effectLst/>
                <a:latin typeface="Helvetica" panose="020B0604020202020204" pitchFamily="34" charset="0"/>
              </a:rPr>
              <a:t>baterie.</a:t>
            </a:r>
            <a:endParaRPr lang="cs-CZ" sz="2200"/>
          </a:p>
        </p:txBody>
      </p:sp>
      <p:pic>
        <p:nvPicPr>
          <p:cNvPr id="1026" name="Picture 2" descr="Obsah obrázku text, kruh, snímek obrazovky, design&#10;&#10;Popis byl vytvořen automaticky">
            <a:extLst>
              <a:ext uri="{FF2B5EF4-FFF2-40B4-BE49-F238E27FC236}">
                <a16:creationId xmlns:a16="http://schemas.microsoft.com/office/drawing/2014/main" id="{3301090C-32DE-12E3-0C2F-4DA0C1D7B2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429653"/>
            <a:ext cx="5458968" cy="399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718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A1BCE9-6119-C241-AEF4-2EDCC1F37B85}"/>
              </a:ext>
            </a:extLst>
          </p:cNvPr>
          <p:cNvSpPr>
            <a:spLocks noGrp="1"/>
          </p:cNvSpPr>
          <p:nvPr>
            <p:ph type="title"/>
          </p:nvPr>
        </p:nvSpPr>
        <p:spPr/>
        <p:txBody>
          <a:bodyPr/>
          <a:lstStyle/>
          <a:p>
            <a:pPr algn="ctr"/>
            <a:r>
              <a:rPr lang="cs-CZ" b="1" dirty="0">
                <a:solidFill>
                  <a:srgbClr val="FF0000"/>
                </a:solidFill>
              </a:rPr>
              <a:t>FOTOVOLTAICKÁ ELEKTRÁRNA</a:t>
            </a:r>
          </a:p>
        </p:txBody>
      </p:sp>
      <p:sp>
        <p:nvSpPr>
          <p:cNvPr id="3" name="Zástupný obsah 2">
            <a:extLst>
              <a:ext uri="{FF2B5EF4-FFF2-40B4-BE49-F238E27FC236}">
                <a16:creationId xmlns:a16="http://schemas.microsoft.com/office/drawing/2014/main" id="{FB74E580-7A01-5ABB-47D3-DFE650287985}"/>
              </a:ext>
            </a:extLst>
          </p:cNvPr>
          <p:cNvSpPr>
            <a:spLocks noGrp="1"/>
          </p:cNvSpPr>
          <p:nvPr>
            <p:ph idx="1"/>
          </p:nvPr>
        </p:nvSpPr>
        <p:spPr/>
        <p:txBody>
          <a:bodyPr>
            <a:normAutofit fontScale="85000" lnSpcReduction="20000"/>
          </a:bodyPr>
          <a:lstStyle/>
          <a:p>
            <a:pPr algn="l"/>
            <a:r>
              <a:rPr lang="cs-CZ" b="1" i="0" dirty="0">
                <a:solidFill>
                  <a:srgbClr val="00B0F0"/>
                </a:solidFill>
                <a:effectLst/>
                <a:latin typeface="Helvetica" panose="020B0604020202020204" pitchFamily="34" charset="0"/>
              </a:rPr>
              <a:t>Fotovoltaická elektrárna </a:t>
            </a:r>
            <a:r>
              <a:rPr lang="cs-CZ" b="1" i="0" dirty="0">
                <a:solidFill>
                  <a:srgbClr val="262626"/>
                </a:solidFill>
                <a:effectLst/>
                <a:latin typeface="Helvetica" panose="020B0604020202020204" pitchFamily="34" charset="0"/>
              </a:rPr>
              <a:t>využívá princip, známý jako </a:t>
            </a:r>
            <a:r>
              <a:rPr lang="cs-CZ" b="1" i="0" dirty="0">
                <a:solidFill>
                  <a:srgbClr val="00B0F0"/>
                </a:solidFill>
                <a:effectLst/>
                <a:latin typeface="Helvetica" panose="020B0604020202020204" pitchFamily="34" charset="0"/>
              </a:rPr>
              <a:t>fotoelektrický jev</a:t>
            </a:r>
            <a:r>
              <a:rPr lang="cs-CZ" b="1" i="0" dirty="0">
                <a:solidFill>
                  <a:srgbClr val="262626"/>
                </a:solidFill>
                <a:effectLst/>
                <a:latin typeface="Helvetica" panose="020B0604020202020204" pitchFamily="34" charset="0"/>
              </a:rPr>
              <a:t>. K tomu dochází ve fotovoltaických článcích v panelech, když na ně dopadá sluneční záření.</a:t>
            </a:r>
          </a:p>
          <a:p>
            <a:pPr algn="l">
              <a:buFont typeface="Arial" panose="020B0604020202020204" pitchFamily="34" charset="0"/>
              <a:buChar char="•"/>
            </a:pPr>
            <a:r>
              <a:rPr lang="cs-CZ" b="1" i="0" dirty="0">
                <a:solidFill>
                  <a:srgbClr val="262626"/>
                </a:solidFill>
                <a:effectLst/>
                <a:latin typeface="Helvetica" panose="020B0604020202020204" pitchFamily="34" charset="0"/>
              </a:rPr>
              <a:t>Fotony, které dopadají na </a:t>
            </a:r>
            <a:r>
              <a:rPr lang="cs-CZ" b="1" i="0" dirty="0">
                <a:solidFill>
                  <a:srgbClr val="00B0F0"/>
                </a:solidFill>
                <a:effectLst/>
                <a:latin typeface="Helvetica" panose="020B0604020202020204" pitchFamily="34" charset="0"/>
              </a:rPr>
              <a:t>fotovoltaický článek</a:t>
            </a:r>
            <a:r>
              <a:rPr lang="cs-CZ" b="1" i="0" dirty="0">
                <a:solidFill>
                  <a:srgbClr val="262626"/>
                </a:solidFill>
                <a:effectLst/>
                <a:latin typeface="Helvetica" panose="020B0604020202020204" pitchFamily="34" charset="0"/>
              </a:rPr>
              <a:t>, vyráží elektrony</a:t>
            </a:r>
            <a:br>
              <a:rPr lang="cs-CZ" b="1" i="0" dirty="0">
                <a:solidFill>
                  <a:srgbClr val="262626"/>
                </a:solidFill>
                <a:effectLst/>
                <a:latin typeface="Helvetica" panose="020B0604020202020204" pitchFamily="34" charset="0"/>
              </a:rPr>
            </a:br>
            <a:r>
              <a:rPr lang="cs-CZ" b="1" i="0" dirty="0">
                <a:solidFill>
                  <a:srgbClr val="262626"/>
                </a:solidFill>
                <a:effectLst/>
                <a:latin typeface="Helvetica" panose="020B0604020202020204" pitchFamily="34" charset="0"/>
              </a:rPr>
              <a:t>z obalu atomu křemíku. Ty se tak dávají do pohybu.</a:t>
            </a:r>
          </a:p>
          <a:p>
            <a:pPr algn="l">
              <a:buFont typeface="Arial" panose="020B0604020202020204" pitchFamily="34" charset="0"/>
              <a:buChar char="•"/>
            </a:pPr>
            <a:r>
              <a:rPr lang="cs-CZ" b="1" i="0" dirty="0">
                <a:solidFill>
                  <a:srgbClr val="262626"/>
                </a:solidFill>
                <a:effectLst/>
                <a:latin typeface="Helvetica" panose="020B0604020202020204" pitchFamily="34" charset="0"/>
              </a:rPr>
              <a:t>Čím rychleji se elektrony pohybují, tím více elektřiny panely vyrobí.</a:t>
            </a:r>
          </a:p>
          <a:p>
            <a:pPr algn="l">
              <a:buFont typeface="Arial" panose="020B0604020202020204" pitchFamily="34" charset="0"/>
              <a:buChar char="•"/>
            </a:pPr>
            <a:r>
              <a:rPr lang="cs-CZ" b="1" i="0" dirty="0">
                <a:solidFill>
                  <a:srgbClr val="262626"/>
                </a:solidFill>
                <a:effectLst/>
                <a:latin typeface="Helvetica" panose="020B0604020202020204" pitchFamily="34" charset="0"/>
              </a:rPr>
              <a:t>Celkový výkon panelu záleží na tom, jaký je </a:t>
            </a:r>
            <a:r>
              <a:rPr lang="cs-CZ" b="1" i="0" dirty="0">
                <a:solidFill>
                  <a:srgbClr val="00B0F0"/>
                </a:solidFill>
                <a:effectLst/>
                <a:latin typeface="Helvetica" panose="020B0604020202020204" pitchFamily="34" charset="0"/>
              </a:rPr>
              <a:t>rozdíl energie mezi elektrony </a:t>
            </a:r>
            <a:r>
              <a:rPr lang="cs-CZ" b="1" i="0" dirty="0">
                <a:solidFill>
                  <a:srgbClr val="262626"/>
                </a:solidFill>
                <a:effectLst/>
                <a:latin typeface="Helvetica" panose="020B0604020202020204" pitchFamily="34" charset="0"/>
              </a:rPr>
              <a:t>v klidovém stavu, a v pohybu.</a:t>
            </a:r>
          </a:p>
          <a:p>
            <a:pPr algn="l">
              <a:buFont typeface="Arial" panose="020B0604020202020204" pitchFamily="34" charset="0"/>
              <a:buChar char="•"/>
            </a:pPr>
            <a:r>
              <a:rPr lang="cs-CZ" b="1" i="0" dirty="0">
                <a:solidFill>
                  <a:srgbClr val="262626"/>
                </a:solidFill>
                <a:effectLst/>
                <a:latin typeface="Helvetica" panose="020B0604020202020204" pitchFamily="34" charset="0"/>
              </a:rPr>
              <a:t>To, jak fungují solární panely, </a:t>
            </a:r>
            <a:r>
              <a:rPr lang="cs-CZ" b="1" i="0" dirty="0">
                <a:solidFill>
                  <a:srgbClr val="00B0F0"/>
                </a:solidFill>
                <a:effectLst/>
                <a:latin typeface="Helvetica" panose="020B0604020202020204" pitchFamily="34" charset="0"/>
              </a:rPr>
              <a:t>je ovlivněno také teplotou</a:t>
            </a:r>
            <a:r>
              <a:rPr lang="cs-CZ" b="1" i="0" dirty="0">
                <a:solidFill>
                  <a:srgbClr val="262626"/>
                </a:solidFill>
                <a:effectLst/>
                <a:latin typeface="Helvetica" panose="020B0604020202020204" pitchFamily="34" charset="0"/>
              </a:rPr>
              <a:t>. Při nižších teplotách mají nehybné elektrony nižší energii. Když jsou slunečním zářením aktivovány, je nárůst jejich energie vyšší. Proto je </a:t>
            </a:r>
            <a:r>
              <a:rPr lang="cs-CZ" b="1" i="0" dirty="0">
                <a:solidFill>
                  <a:srgbClr val="00B0F0"/>
                </a:solidFill>
                <a:effectLst/>
                <a:latin typeface="Helvetica" panose="020B0604020202020204" pitchFamily="34" charset="0"/>
              </a:rPr>
              <a:t>účinnost panelů vyšší v zimě </a:t>
            </a:r>
            <a:r>
              <a:rPr lang="cs-CZ" b="1" i="0" dirty="0">
                <a:solidFill>
                  <a:srgbClr val="262626"/>
                </a:solidFill>
                <a:effectLst/>
                <a:latin typeface="Helvetica" panose="020B0604020202020204" pitchFamily="34" charset="0"/>
              </a:rPr>
              <a:t>(přibližně o 0,4 % na každý °C) než v létě. Při vyšších teplotách jsou totiž elektrony v klidovém stavu více zahřáté, a tedy mají i vyšší počáteční energii.</a:t>
            </a:r>
          </a:p>
          <a:p>
            <a:endParaRPr lang="cs-CZ" dirty="0"/>
          </a:p>
        </p:txBody>
      </p:sp>
    </p:spTree>
    <p:extLst>
      <p:ext uri="{BB962C8B-B14F-4D97-AF65-F5344CB8AC3E}">
        <p14:creationId xmlns:p14="http://schemas.microsoft.com/office/powerpoint/2010/main" val="2073803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85C717-7EEB-48F4-4F38-CF8DC63B2F84}"/>
              </a:ext>
            </a:extLst>
          </p:cNvPr>
          <p:cNvSpPr>
            <a:spLocks noGrp="1"/>
          </p:cNvSpPr>
          <p:nvPr>
            <p:ph type="title"/>
          </p:nvPr>
        </p:nvSpPr>
        <p:spPr/>
        <p:txBody>
          <a:bodyPr/>
          <a:lstStyle/>
          <a:p>
            <a:pPr algn="ctr"/>
            <a:r>
              <a:rPr lang="cs-CZ" b="1" dirty="0">
                <a:solidFill>
                  <a:srgbClr val="FF0000"/>
                </a:solidFill>
              </a:rPr>
              <a:t>KDYŽ ZIMA PŘINÁŠÍ VÝHODY</a:t>
            </a:r>
          </a:p>
        </p:txBody>
      </p:sp>
      <p:sp>
        <p:nvSpPr>
          <p:cNvPr id="3" name="Zástupný obsah 2">
            <a:extLst>
              <a:ext uri="{FF2B5EF4-FFF2-40B4-BE49-F238E27FC236}">
                <a16:creationId xmlns:a16="http://schemas.microsoft.com/office/drawing/2014/main" id="{530DCED5-AAC4-319D-4207-82150BAA6D2D}"/>
              </a:ext>
            </a:extLst>
          </p:cNvPr>
          <p:cNvSpPr>
            <a:spLocks noGrp="1"/>
          </p:cNvSpPr>
          <p:nvPr>
            <p:ph idx="1"/>
          </p:nvPr>
        </p:nvSpPr>
        <p:spPr>
          <a:xfrm>
            <a:off x="224725" y="1825625"/>
            <a:ext cx="11701221" cy="4823148"/>
          </a:xfrm>
        </p:spPr>
        <p:txBody>
          <a:bodyPr>
            <a:normAutofit fontScale="77500" lnSpcReduction="20000"/>
          </a:bodyPr>
          <a:lstStyle/>
          <a:p>
            <a:pPr algn="l"/>
            <a:r>
              <a:rPr lang="cs-CZ" b="1" i="0" dirty="0">
                <a:solidFill>
                  <a:srgbClr val="262626"/>
                </a:solidFill>
                <a:effectLst/>
                <a:latin typeface="Helvetica" panose="020B0604020202020204" pitchFamily="34" charset="0"/>
              </a:rPr>
              <a:t>Méně slunečního záření, méně vyrobené elektřiny. To je jasná rovnice. Jenže… ne tak docela. Zimní měsíce s sebou nepřinášejí jen zamračené dny a nízkou sluneční aktivitu. </a:t>
            </a:r>
          </a:p>
          <a:p>
            <a:pPr algn="l"/>
            <a:r>
              <a:rPr lang="cs-CZ" b="1" i="0" dirty="0">
                <a:solidFill>
                  <a:srgbClr val="00B0F0"/>
                </a:solidFill>
                <a:effectLst/>
                <a:latin typeface="Helvetica" panose="020B0604020202020204" pitchFamily="34" charset="0"/>
              </a:rPr>
              <a:t>Účinnost solárních panelů v zimě roste. Přibližně o 0,4 % na každý °C</a:t>
            </a:r>
            <a:r>
              <a:rPr lang="cs-CZ" b="1" i="0" dirty="0">
                <a:solidFill>
                  <a:srgbClr val="262626"/>
                </a:solidFill>
                <a:effectLst/>
                <a:latin typeface="Helvetica" panose="020B0604020202020204" pitchFamily="34" charset="0"/>
              </a:rPr>
              <a:t>. Jak to? Nízká teplota pomáhá průběhu fotovoltaického jevu, ke kterému dochází ve fotovoltaických článcích v panelech. </a:t>
            </a:r>
          </a:p>
          <a:p>
            <a:pPr algn="l">
              <a:buFont typeface="Arial" panose="020B0604020202020204" pitchFamily="34" charset="0"/>
              <a:buChar char="•"/>
            </a:pPr>
            <a:r>
              <a:rPr lang="cs-CZ" b="1" i="0" dirty="0">
                <a:solidFill>
                  <a:srgbClr val="262626"/>
                </a:solidFill>
                <a:effectLst/>
                <a:latin typeface="Helvetica" panose="020B0604020202020204" pitchFamily="34" charset="0"/>
              </a:rPr>
              <a:t>Fotony, které dopadají na fotovoltaický článek, vyráží elektrony z obalu atomu křemíku. Ty se tak dávají do pohybu. </a:t>
            </a:r>
          </a:p>
          <a:p>
            <a:pPr algn="l">
              <a:buFont typeface="Arial" panose="020B0604020202020204" pitchFamily="34" charset="0"/>
              <a:buChar char="•"/>
            </a:pPr>
            <a:r>
              <a:rPr lang="cs-CZ" b="1" i="0" dirty="0">
                <a:solidFill>
                  <a:srgbClr val="262626"/>
                </a:solidFill>
                <a:effectLst/>
                <a:latin typeface="Helvetica" panose="020B0604020202020204" pitchFamily="34" charset="0"/>
              </a:rPr>
              <a:t>Čím rychleji se elektrony pohybují, tím více elektrické energie panely vyrobí. </a:t>
            </a:r>
          </a:p>
          <a:p>
            <a:pPr algn="l">
              <a:buFont typeface="Arial" panose="020B0604020202020204" pitchFamily="34" charset="0"/>
              <a:buChar char="•"/>
            </a:pPr>
            <a:r>
              <a:rPr lang="cs-CZ" b="1" i="0" dirty="0">
                <a:solidFill>
                  <a:srgbClr val="262626"/>
                </a:solidFill>
                <a:effectLst/>
                <a:latin typeface="Helvetica" panose="020B0604020202020204" pitchFamily="34" charset="0"/>
              </a:rPr>
              <a:t>Celkový výkon panelu záleží na tom, jaký je rozdíl energie mezi elektrony v klidovém stavu, a v pohybu. </a:t>
            </a:r>
          </a:p>
          <a:p>
            <a:pPr algn="l"/>
            <a:r>
              <a:rPr lang="cs-CZ" b="1" i="0" dirty="0">
                <a:solidFill>
                  <a:srgbClr val="262626"/>
                </a:solidFill>
                <a:effectLst/>
                <a:latin typeface="Helvetica" panose="020B0604020202020204" pitchFamily="34" charset="0"/>
              </a:rPr>
              <a:t>Při nižších teplotách mají nehybné elektrony nižší energii. Když jsou slunečním zářením aktivovány, je nárůst jejich energie vyšší. A tak je </a:t>
            </a:r>
            <a:r>
              <a:rPr lang="cs-CZ" b="1" i="0" dirty="0">
                <a:solidFill>
                  <a:srgbClr val="00B0F0"/>
                </a:solidFill>
                <a:effectLst/>
                <a:latin typeface="Helvetica" panose="020B0604020202020204" pitchFamily="34" charset="0"/>
              </a:rPr>
              <a:t>výkon fotovoltaických panelů v zimě vyšší</a:t>
            </a:r>
            <a:r>
              <a:rPr lang="cs-CZ" b="1" i="0" dirty="0">
                <a:solidFill>
                  <a:srgbClr val="262626"/>
                </a:solidFill>
                <a:effectLst/>
                <a:latin typeface="Helvetica" panose="020B0604020202020204" pitchFamily="34" charset="0"/>
              </a:rPr>
              <a:t>, než kdyby byly elektrony v klidovém stavu více zahřáté (a tedy měly i vyšší počáteční energii).</a:t>
            </a:r>
            <a:br>
              <a:rPr lang="cs-CZ" dirty="0"/>
            </a:br>
            <a:endParaRPr lang="cs-CZ" dirty="0"/>
          </a:p>
        </p:txBody>
      </p:sp>
    </p:spTree>
    <p:extLst>
      <p:ext uri="{BB962C8B-B14F-4D97-AF65-F5344CB8AC3E}">
        <p14:creationId xmlns:p14="http://schemas.microsoft.com/office/powerpoint/2010/main" val="7362589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27D37F-D2CE-5FED-6FCE-AAB6D0BF6BAA}"/>
              </a:ext>
            </a:extLst>
          </p:cNvPr>
          <p:cNvSpPr>
            <a:spLocks noGrp="1"/>
          </p:cNvSpPr>
          <p:nvPr>
            <p:ph type="title"/>
          </p:nvPr>
        </p:nvSpPr>
        <p:spPr/>
        <p:txBody>
          <a:bodyPr/>
          <a:lstStyle/>
          <a:p>
            <a:pPr algn="ctr"/>
            <a:r>
              <a:rPr lang="cs-CZ" b="1" dirty="0">
                <a:solidFill>
                  <a:srgbClr val="FF0000"/>
                </a:solidFill>
              </a:rPr>
              <a:t>NEPŘÍMÁ PŘEMĚNA ENERGIE SLUNCE – SEBECKŮV JEV</a:t>
            </a:r>
          </a:p>
        </p:txBody>
      </p:sp>
      <p:sp>
        <p:nvSpPr>
          <p:cNvPr id="3" name="Zástupný obsah 2">
            <a:extLst>
              <a:ext uri="{FF2B5EF4-FFF2-40B4-BE49-F238E27FC236}">
                <a16:creationId xmlns:a16="http://schemas.microsoft.com/office/drawing/2014/main" id="{1448CC0C-5965-31F8-2B7A-9495CE564C81}"/>
              </a:ext>
            </a:extLst>
          </p:cNvPr>
          <p:cNvSpPr>
            <a:spLocks noGrp="1"/>
          </p:cNvSpPr>
          <p:nvPr>
            <p:ph idx="1"/>
          </p:nvPr>
        </p:nvSpPr>
        <p:spPr>
          <a:xfrm>
            <a:off x="838200" y="2002606"/>
            <a:ext cx="10515600" cy="4351338"/>
          </a:xfrm>
        </p:spPr>
        <p:txBody>
          <a:bodyPr/>
          <a:lstStyle/>
          <a:p>
            <a:r>
              <a:rPr lang="cs-CZ" b="1" i="0" dirty="0">
                <a:solidFill>
                  <a:srgbClr val="00B0F0"/>
                </a:solidFill>
                <a:effectLst/>
                <a:latin typeface="RoobertCEZ"/>
              </a:rPr>
              <a:t>Nepřímá přeměna </a:t>
            </a:r>
            <a:r>
              <a:rPr lang="cs-CZ" b="1" i="0" dirty="0">
                <a:solidFill>
                  <a:srgbClr val="363738"/>
                </a:solidFill>
                <a:effectLst/>
                <a:latin typeface="RoobertCEZ"/>
              </a:rPr>
              <a:t>je založena na </a:t>
            </a:r>
            <a:r>
              <a:rPr lang="cs-CZ" b="1" i="0" dirty="0">
                <a:solidFill>
                  <a:srgbClr val="00B0F0"/>
                </a:solidFill>
                <a:effectLst/>
                <a:latin typeface="RoobertCEZ"/>
              </a:rPr>
              <a:t>získání tepla pomocí slunečních sběračů</a:t>
            </a:r>
            <a:r>
              <a:rPr lang="cs-CZ" b="1" i="0" dirty="0">
                <a:solidFill>
                  <a:srgbClr val="363738"/>
                </a:solidFill>
                <a:effectLst/>
                <a:latin typeface="RoobertCEZ"/>
              </a:rPr>
              <a:t>. V ohnisku sběračů umístíme termočlánky, které mění teplo v elektřinu. Termoelektrická přeměna spočívá v tzv. </a:t>
            </a:r>
            <a:r>
              <a:rPr lang="cs-CZ" b="1" i="0" dirty="0" err="1">
                <a:solidFill>
                  <a:srgbClr val="00B0F0"/>
                </a:solidFill>
                <a:effectLst/>
                <a:latin typeface="RoobertCEZ"/>
              </a:rPr>
              <a:t>Seebeckově</a:t>
            </a:r>
            <a:r>
              <a:rPr lang="cs-CZ" b="1" i="0" dirty="0">
                <a:solidFill>
                  <a:srgbClr val="00B0F0"/>
                </a:solidFill>
                <a:effectLst/>
                <a:latin typeface="RoobertCEZ"/>
              </a:rPr>
              <a:t> jevu </a:t>
            </a:r>
            <a:r>
              <a:rPr lang="cs-CZ" b="1" i="0" dirty="0">
                <a:solidFill>
                  <a:srgbClr val="363738"/>
                </a:solidFill>
                <a:effectLst/>
                <a:latin typeface="RoobertCEZ"/>
              </a:rPr>
              <a:t>(v obvodu ze dvou různých vodičů vzniká elektrický proud, pokud jejich spoje mají různou teplotu). Jednoduché zařízení ze dvou různých vodičů na koncích spojených vytváří </a:t>
            </a:r>
            <a:r>
              <a:rPr lang="cs-CZ" b="1" i="0" dirty="0">
                <a:solidFill>
                  <a:srgbClr val="00B0F0"/>
                </a:solidFill>
                <a:effectLst/>
                <a:latin typeface="RoobertCEZ"/>
              </a:rPr>
              <a:t>termoelektrický článek</a:t>
            </a:r>
            <a:r>
              <a:rPr lang="cs-CZ" b="1" i="0" dirty="0">
                <a:solidFill>
                  <a:srgbClr val="363738"/>
                </a:solidFill>
                <a:effectLst/>
                <a:latin typeface="RoobertCEZ"/>
              </a:rPr>
              <a:t>. Jeho účinnost závisí na vlastnostech obou kovů, z nichž jsou vodiče vyrobeny, a na rozdílu teplot mezi teplým a studeným spojem. Větší množství termoelektrických článků vhodně spojených se nazývá </a:t>
            </a:r>
            <a:r>
              <a:rPr lang="cs-CZ" b="1" i="0" dirty="0">
                <a:solidFill>
                  <a:srgbClr val="00B0F0"/>
                </a:solidFill>
                <a:effectLst/>
                <a:latin typeface="RoobertCEZ"/>
              </a:rPr>
              <a:t>termoelektrický generátor</a:t>
            </a:r>
            <a:r>
              <a:rPr lang="cs-CZ" b="1" i="0" dirty="0">
                <a:solidFill>
                  <a:srgbClr val="363738"/>
                </a:solidFill>
                <a:effectLst/>
                <a:latin typeface="RoobertCEZ"/>
              </a:rPr>
              <a:t>.</a:t>
            </a:r>
            <a:endParaRPr lang="cs-CZ" b="1" dirty="0"/>
          </a:p>
        </p:txBody>
      </p:sp>
    </p:spTree>
    <p:extLst>
      <p:ext uri="{BB962C8B-B14F-4D97-AF65-F5344CB8AC3E}">
        <p14:creationId xmlns:p14="http://schemas.microsoft.com/office/powerpoint/2010/main" val="2120335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Freeform: Shape 922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1147C5B-EE91-6E99-93F9-6227DA13DCF6}"/>
              </a:ext>
            </a:extLst>
          </p:cNvPr>
          <p:cNvSpPr>
            <a:spLocks noGrp="1"/>
          </p:cNvSpPr>
          <p:nvPr>
            <p:ph type="title"/>
          </p:nvPr>
        </p:nvSpPr>
        <p:spPr>
          <a:xfrm>
            <a:off x="1137034" y="609597"/>
            <a:ext cx="9392421" cy="1330841"/>
          </a:xfrm>
        </p:spPr>
        <p:txBody>
          <a:bodyPr>
            <a:normAutofit/>
          </a:bodyPr>
          <a:lstStyle/>
          <a:p>
            <a:pPr algn="ctr"/>
            <a:r>
              <a:rPr lang="cs-CZ" b="1" i="0" u="none" strike="noStrike" dirty="0">
                <a:solidFill>
                  <a:srgbClr val="FF0000"/>
                </a:solidFill>
                <a:effectLst/>
                <a:latin typeface="Tahoma" panose="020B0604030504040204" pitchFamily="34" charset="0"/>
              </a:rPr>
              <a:t>SEEBECKŮV JEV</a:t>
            </a:r>
            <a:endParaRPr lang="cs-CZ" dirty="0">
              <a:solidFill>
                <a:srgbClr val="FF0000"/>
              </a:solidFill>
            </a:endParaRPr>
          </a:p>
        </p:txBody>
      </p:sp>
      <p:sp>
        <p:nvSpPr>
          <p:cNvPr id="3" name="Zástupný obsah 2">
            <a:extLst>
              <a:ext uri="{FF2B5EF4-FFF2-40B4-BE49-F238E27FC236}">
                <a16:creationId xmlns:a16="http://schemas.microsoft.com/office/drawing/2014/main" id="{E56BA8D3-9B65-9EEB-C824-DB681486DF16}"/>
              </a:ext>
            </a:extLst>
          </p:cNvPr>
          <p:cNvSpPr>
            <a:spLocks noGrp="1"/>
          </p:cNvSpPr>
          <p:nvPr>
            <p:ph idx="1"/>
          </p:nvPr>
        </p:nvSpPr>
        <p:spPr>
          <a:xfrm>
            <a:off x="1137034" y="2198362"/>
            <a:ext cx="4958966" cy="3917773"/>
          </a:xfrm>
        </p:spPr>
        <p:txBody>
          <a:bodyPr>
            <a:normAutofit lnSpcReduction="10000"/>
          </a:bodyPr>
          <a:lstStyle/>
          <a:p>
            <a:pPr>
              <a:spcBef>
                <a:spcPts val="100"/>
              </a:spcBef>
              <a:spcAft>
                <a:spcPts val="100"/>
              </a:spcAft>
            </a:pPr>
            <a:r>
              <a:rPr lang="cs-CZ" sz="2000" b="1" i="0" dirty="0">
                <a:effectLst/>
                <a:latin typeface="Tahoma" panose="020B0604030504040204" pitchFamily="34" charset="0"/>
              </a:rPr>
              <a:t>Mají-li dva spoje dvou kovů, které tvoří </a:t>
            </a:r>
            <a:r>
              <a:rPr lang="cs-CZ" sz="2000" b="1" i="0" u="none" strike="noStrike" dirty="0">
                <a:solidFill>
                  <a:srgbClr val="00B0F0"/>
                </a:solidFill>
                <a:effectLst/>
                <a:latin typeface="Tahoma" panose="020B0604030504040204" pitchFamily="34" charset="0"/>
                <a:hlinkClick r:id="rId2" tooltip="Odkazuje na: Termoelektrické články">
                  <a:extLst>
                    <a:ext uri="{A12FA001-AC4F-418D-AE19-62706E023703}">
                      <ahyp:hlinkClr xmlns:ahyp="http://schemas.microsoft.com/office/drawing/2018/hyperlinkcolor" val="tx"/>
                    </a:ext>
                  </a:extLst>
                </a:hlinkClick>
              </a:rPr>
              <a:t>termočlánek</a:t>
            </a:r>
            <a:r>
              <a:rPr lang="cs-CZ" sz="2000" b="1" i="0" dirty="0">
                <a:effectLst/>
                <a:latin typeface="Tahoma" panose="020B0604030504040204" pitchFamily="34" charset="0"/>
              </a:rPr>
              <a:t>, rozdílnou </a:t>
            </a:r>
            <a:r>
              <a:rPr lang="cs-CZ" sz="2000" b="1" i="0" u="none" strike="noStrike" dirty="0">
                <a:solidFill>
                  <a:srgbClr val="00B0F0"/>
                </a:solidFill>
                <a:effectLst/>
                <a:latin typeface="Tahoma" panose="020B0604030504040204" pitchFamily="34" charset="0"/>
                <a:hlinkClick r:id="rId3" tooltip="Odkazuje na: Teplota a její měření">
                  <a:extLst>
                    <a:ext uri="{A12FA001-AC4F-418D-AE19-62706E023703}">
                      <ahyp:hlinkClr xmlns:ahyp="http://schemas.microsoft.com/office/drawing/2018/hyperlinkcolor" val="tx"/>
                    </a:ext>
                  </a:extLst>
                </a:hlinkClick>
              </a:rPr>
              <a:t>teplotu</a:t>
            </a:r>
            <a:r>
              <a:rPr lang="cs-CZ" sz="2000" b="1" i="0" dirty="0">
                <a:effectLst/>
                <a:latin typeface="Tahoma" panose="020B0604030504040204" pitchFamily="34" charset="0"/>
              </a:rPr>
              <a:t>, jsou i </a:t>
            </a:r>
            <a:r>
              <a:rPr lang="cs-CZ" sz="2000" b="1" i="0" u="none" strike="noStrike" dirty="0">
                <a:solidFill>
                  <a:srgbClr val="00B0F0"/>
                </a:solidFill>
                <a:effectLst/>
                <a:latin typeface="Tahoma" panose="020B0604030504040204" pitchFamily="34" charset="0"/>
                <a:hlinkClick r:id="rId2" tooltip="Odkazuje na: Termoelektrické články">
                  <a:extLst>
                    <a:ext uri="{A12FA001-AC4F-418D-AE19-62706E023703}">
                      <ahyp:hlinkClr xmlns:ahyp="http://schemas.microsoft.com/office/drawing/2018/hyperlinkcolor" val="tx"/>
                    </a:ext>
                  </a:extLst>
                </a:hlinkClick>
              </a:rPr>
              <a:t>kontaktní napětí</a:t>
            </a:r>
            <a:r>
              <a:rPr lang="cs-CZ" sz="2000" b="1" i="0" dirty="0">
                <a:solidFill>
                  <a:srgbClr val="00B0F0"/>
                </a:solidFill>
                <a:effectLst/>
                <a:latin typeface="Tahoma" panose="020B0604030504040204" pitchFamily="34" charset="0"/>
              </a:rPr>
              <a:t> </a:t>
            </a:r>
            <a:r>
              <a:rPr lang="cs-CZ" sz="2000" b="1" i="0" dirty="0">
                <a:effectLst/>
                <a:latin typeface="Tahoma" panose="020B0604030504040204" pitchFamily="34" charset="0"/>
              </a:rPr>
              <a:t>obou rozhraní různá. Proto výsledné napětí měřené mezi těmito rozhraními je nenulové a termočlánek lze využít jako zdroj </a:t>
            </a:r>
            <a:r>
              <a:rPr lang="cs-CZ" sz="2000" b="1" i="0" u="none" strike="noStrike" dirty="0">
                <a:solidFill>
                  <a:srgbClr val="00B0F0"/>
                </a:solidFill>
                <a:effectLst/>
                <a:latin typeface="Tahoma" panose="020B0604030504040204" pitchFamily="34" charset="0"/>
                <a:hlinkClick r:id="rId4" tooltip="Odkazuje na: Potenciální energie elektrostatického pole, elektrický potenciál">
                  <a:extLst>
                    <a:ext uri="{A12FA001-AC4F-418D-AE19-62706E023703}">
                      <ahyp:hlinkClr xmlns:ahyp="http://schemas.microsoft.com/office/drawing/2018/hyperlinkcolor" val="tx"/>
                    </a:ext>
                  </a:extLst>
                </a:hlinkClick>
              </a:rPr>
              <a:t>elektrického napětí</a:t>
            </a:r>
            <a:r>
              <a:rPr lang="cs-CZ" sz="2000" b="1" i="0" dirty="0">
                <a:effectLst/>
                <a:latin typeface="Tahoma" panose="020B0604030504040204" pitchFamily="34" charset="0"/>
              </a:rPr>
              <a:t>. Obvodem prochází </a:t>
            </a:r>
            <a:r>
              <a:rPr lang="cs-CZ" sz="2000" b="1" i="0" u="none" strike="noStrike" dirty="0">
                <a:solidFill>
                  <a:srgbClr val="00B0F0"/>
                </a:solidFill>
                <a:effectLst/>
                <a:latin typeface="Tahoma" panose="020B0604030504040204" pitchFamily="34" charset="0"/>
                <a:hlinkClick r:id="rId5" tooltip="Odkazuje na: Elektrický proud jako děj a jako fyzikální veličina">
                  <a:extLst>
                    <a:ext uri="{A12FA001-AC4F-418D-AE19-62706E023703}">
                      <ahyp:hlinkClr xmlns:ahyp="http://schemas.microsoft.com/office/drawing/2018/hyperlinkcolor" val="tx"/>
                    </a:ext>
                  </a:extLst>
                </a:hlinkClick>
              </a:rPr>
              <a:t>elektrický proud</a:t>
            </a:r>
            <a:r>
              <a:rPr lang="cs-CZ" sz="2000" b="1" i="0" dirty="0">
                <a:effectLst/>
                <a:latin typeface="Tahoma" panose="020B0604030504040204" pitchFamily="34" charset="0"/>
              </a:rPr>
              <a:t> a nastává tzv. </a:t>
            </a:r>
            <a:r>
              <a:rPr lang="cs-CZ" sz="2000" b="1" i="0" dirty="0" err="1">
                <a:solidFill>
                  <a:srgbClr val="00B0F0"/>
                </a:solidFill>
                <a:effectLst/>
                <a:latin typeface="Tahoma" panose="020B0604030504040204" pitchFamily="34" charset="0"/>
              </a:rPr>
              <a:t>Seebeckův</a:t>
            </a:r>
            <a:r>
              <a:rPr lang="cs-CZ" sz="2000" b="1" i="0" dirty="0">
                <a:solidFill>
                  <a:srgbClr val="00B0F0"/>
                </a:solidFill>
                <a:effectLst/>
                <a:latin typeface="Tahoma" panose="020B0604030504040204" pitchFamily="34" charset="0"/>
              </a:rPr>
              <a:t> jev</a:t>
            </a:r>
            <a:r>
              <a:rPr lang="cs-CZ" sz="2000" b="1" i="0" dirty="0">
                <a:effectLst/>
                <a:latin typeface="Tahoma" panose="020B0604030504040204" pitchFamily="34" charset="0"/>
              </a:rPr>
              <a:t>.</a:t>
            </a:r>
          </a:p>
          <a:p>
            <a:pPr>
              <a:spcBef>
                <a:spcPts val="100"/>
              </a:spcBef>
              <a:spcAft>
                <a:spcPts val="100"/>
              </a:spcAft>
            </a:pPr>
            <a:r>
              <a:rPr lang="cs-CZ" sz="2000" b="1" i="0" dirty="0">
                <a:solidFill>
                  <a:srgbClr val="000000"/>
                </a:solidFill>
                <a:effectLst/>
                <a:latin typeface="Tahoma" panose="020B0604030504040204" pitchFamily="34" charset="0"/>
              </a:rPr>
              <a:t>Tento jev jako první pozoroval estonsko-německý fyzik Thomas Johann </a:t>
            </a:r>
            <a:r>
              <a:rPr lang="cs-CZ" sz="2000" b="1" i="0" dirty="0" err="1">
                <a:solidFill>
                  <a:srgbClr val="000000"/>
                </a:solidFill>
                <a:effectLst/>
                <a:latin typeface="Tahoma" panose="020B0604030504040204" pitchFamily="34" charset="0"/>
              </a:rPr>
              <a:t>Seebeck</a:t>
            </a:r>
            <a:r>
              <a:rPr lang="cs-CZ" sz="2000" b="1" i="0" dirty="0">
                <a:solidFill>
                  <a:srgbClr val="000000"/>
                </a:solidFill>
                <a:effectLst/>
                <a:latin typeface="Tahoma" panose="020B0604030504040204" pitchFamily="34" charset="0"/>
              </a:rPr>
              <a:t> (1770 - 1831) v roce 1821.</a:t>
            </a:r>
            <a:endParaRPr lang="cs-CZ" sz="2000" b="1" i="0" dirty="0">
              <a:effectLst/>
              <a:latin typeface="Tahoma" panose="020B0604030504040204" pitchFamily="34" charset="0"/>
            </a:endParaRPr>
          </a:p>
        </p:txBody>
      </p:sp>
      <p:pic>
        <p:nvPicPr>
          <p:cNvPr id="9218" name="Picture 2">
            <a:extLst>
              <a:ext uri="{FF2B5EF4-FFF2-40B4-BE49-F238E27FC236}">
                <a16:creationId xmlns:a16="http://schemas.microsoft.com/office/drawing/2014/main" id="{4F489FBA-B46E-6A6E-AEC0-50946AEB0CD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19367" y="2847662"/>
            <a:ext cx="4788505" cy="2430419"/>
          </a:xfrm>
          <a:prstGeom prst="rect">
            <a:avLst/>
          </a:prstGeom>
          <a:noFill/>
          <a:extLst>
            <a:ext uri="{909E8E84-426E-40DD-AFC4-6F175D3DCCD1}">
              <a14:hiddenFill xmlns:a14="http://schemas.microsoft.com/office/drawing/2010/main">
                <a:solidFill>
                  <a:srgbClr val="FFFFFF"/>
                </a:solidFill>
              </a14:hiddenFill>
            </a:ext>
          </a:extLst>
        </p:spPr>
      </p:pic>
      <p:sp>
        <p:nvSpPr>
          <p:cNvPr id="9227" name="Freeform: Shape 922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639408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14B61-8CED-90B0-A996-B48E3D04F0BD}"/>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VODNÍ ENERGIE</a:t>
            </a:r>
          </a:p>
        </p:txBody>
      </p:sp>
    </p:spTree>
    <p:extLst>
      <p:ext uri="{BB962C8B-B14F-4D97-AF65-F5344CB8AC3E}">
        <p14:creationId xmlns:p14="http://schemas.microsoft.com/office/powerpoint/2010/main" val="23827727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88CEAED-EA1C-334A-FF99-E9998D409DE8}"/>
              </a:ext>
            </a:extLst>
          </p:cNvPr>
          <p:cNvSpPr>
            <a:spLocks noGrp="1"/>
          </p:cNvSpPr>
          <p:nvPr>
            <p:ph type="title"/>
          </p:nvPr>
        </p:nvSpPr>
        <p:spPr>
          <a:xfrm>
            <a:off x="556532" y="643467"/>
            <a:ext cx="11210925" cy="744836"/>
          </a:xfrm>
        </p:spPr>
        <p:txBody>
          <a:bodyPr>
            <a:normAutofit/>
          </a:bodyPr>
          <a:lstStyle/>
          <a:p>
            <a:pPr algn="ctr"/>
            <a:r>
              <a:rPr lang="cs-CZ" sz="3200" b="1" dirty="0">
                <a:solidFill>
                  <a:srgbClr val="FF0000"/>
                </a:solidFill>
              </a:rPr>
              <a:t>VODNÍ ELEKTRÁRNY V ČR</a:t>
            </a:r>
          </a:p>
        </p:txBody>
      </p:sp>
      <p:pic>
        <p:nvPicPr>
          <p:cNvPr id="6" name="Obrázek 5">
            <a:extLst>
              <a:ext uri="{FF2B5EF4-FFF2-40B4-BE49-F238E27FC236}">
                <a16:creationId xmlns:a16="http://schemas.microsoft.com/office/drawing/2014/main" id="{FD91E091-30B4-B028-4EEA-352A5278F761}"/>
              </a:ext>
            </a:extLst>
          </p:cNvPr>
          <p:cNvPicPr>
            <a:picLocks noChangeAspect="1"/>
          </p:cNvPicPr>
          <p:nvPr/>
        </p:nvPicPr>
        <p:blipFill>
          <a:blip r:embed="rId2"/>
          <a:stretch>
            <a:fillRect/>
          </a:stretch>
        </p:blipFill>
        <p:spPr>
          <a:xfrm>
            <a:off x="643467" y="2154778"/>
            <a:ext cx="10905066" cy="3435096"/>
          </a:xfrm>
          <a:prstGeom prst="rect">
            <a:avLst/>
          </a:prstGeom>
        </p:spPr>
      </p:pic>
    </p:spTree>
    <p:extLst>
      <p:ext uri="{BB962C8B-B14F-4D97-AF65-F5344CB8AC3E}">
        <p14:creationId xmlns:p14="http://schemas.microsoft.com/office/powerpoint/2010/main" val="32166489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1EACEE5-BFFB-20F0-9264-59C47B85DED1}"/>
              </a:ext>
            </a:extLst>
          </p:cNvPr>
          <p:cNvSpPr>
            <a:spLocks noGrp="1"/>
          </p:cNvSpPr>
          <p:nvPr>
            <p:ph type="title"/>
          </p:nvPr>
        </p:nvSpPr>
        <p:spPr>
          <a:xfrm>
            <a:off x="1028700" y="1967266"/>
            <a:ext cx="2628900" cy="2547257"/>
          </a:xfrm>
          <a:noFill/>
        </p:spPr>
        <p:txBody>
          <a:bodyPr anchor="ctr">
            <a:normAutofit/>
          </a:bodyPr>
          <a:lstStyle/>
          <a:p>
            <a:pPr algn="ctr"/>
            <a:r>
              <a:rPr lang="cs-CZ" sz="3200" b="1" dirty="0">
                <a:solidFill>
                  <a:srgbClr val="FF0000"/>
                </a:solidFill>
              </a:rPr>
              <a:t>VODNÍ ELEKTRÁRNYNAD 10 MW</a:t>
            </a:r>
            <a:br>
              <a:rPr lang="cs-CZ" sz="3200" b="1" dirty="0">
                <a:solidFill>
                  <a:srgbClr val="FF0000"/>
                </a:solidFill>
              </a:rPr>
            </a:br>
            <a:r>
              <a:rPr lang="cs-CZ" sz="3200" b="1" dirty="0">
                <a:solidFill>
                  <a:srgbClr val="FF0000"/>
                </a:solidFill>
              </a:rPr>
              <a:t>V ČR</a:t>
            </a:r>
          </a:p>
        </p:txBody>
      </p:sp>
      <p:pic>
        <p:nvPicPr>
          <p:cNvPr id="4" name="Obrázek 3">
            <a:extLst>
              <a:ext uri="{FF2B5EF4-FFF2-40B4-BE49-F238E27FC236}">
                <a16:creationId xmlns:a16="http://schemas.microsoft.com/office/drawing/2014/main" id="{A404C715-00B9-888A-DCF8-8F215F51F755}"/>
              </a:ext>
            </a:extLst>
          </p:cNvPr>
          <p:cNvPicPr>
            <a:picLocks noChangeAspect="1"/>
          </p:cNvPicPr>
          <p:nvPr/>
        </p:nvPicPr>
        <p:blipFill>
          <a:blip r:embed="rId2"/>
          <a:stretch>
            <a:fillRect/>
          </a:stretch>
        </p:blipFill>
        <p:spPr>
          <a:xfrm>
            <a:off x="4634367" y="1175967"/>
            <a:ext cx="7297275" cy="4506066"/>
          </a:xfrm>
          <a:prstGeom prst="rect">
            <a:avLst/>
          </a:prstGeom>
        </p:spPr>
      </p:pic>
    </p:spTree>
    <p:extLst>
      <p:ext uri="{BB962C8B-B14F-4D97-AF65-F5344CB8AC3E}">
        <p14:creationId xmlns:p14="http://schemas.microsoft.com/office/powerpoint/2010/main" val="32110504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457A1C41-E129-E41E-FF1B-E04807661609}"/>
              </a:ext>
            </a:extLst>
          </p:cNvPr>
          <p:cNvSpPr>
            <a:spLocks noGrp="1"/>
          </p:cNvSpPr>
          <p:nvPr>
            <p:ph type="title"/>
          </p:nvPr>
        </p:nvSpPr>
        <p:spPr>
          <a:xfrm>
            <a:off x="838200" y="184805"/>
            <a:ext cx="10515600" cy="1191711"/>
          </a:xfrm>
        </p:spPr>
        <p:txBody>
          <a:bodyPr anchor="ctr">
            <a:normAutofit/>
          </a:bodyPr>
          <a:lstStyle/>
          <a:p>
            <a:pPr algn="ctr"/>
            <a:r>
              <a:rPr lang="cs-CZ" sz="5200" b="1" dirty="0">
                <a:solidFill>
                  <a:srgbClr val="FF0000"/>
                </a:solidFill>
              </a:rPr>
              <a:t>ŘEZ VODNÍ ELEKTRÁRNOU</a:t>
            </a:r>
          </a:p>
        </p:txBody>
      </p:sp>
      <p:pic>
        <p:nvPicPr>
          <p:cNvPr id="5" name="Obrázek 4">
            <a:extLst>
              <a:ext uri="{FF2B5EF4-FFF2-40B4-BE49-F238E27FC236}">
                <a16:creationId xmlns:a16="http://schemas.microsoft.com/office/drawing/2014/main" id="{F7F4D55E-41A5-D435-5800-1CD4E0A33F84}"/>
              </a:ext>
            </a:extLst>
          </p:cNvPr>
          <p:cNvPicPr>
            <a:picLocks noChangeAspect="1"/>
          </p:cNvPicPr>
          <p:nvPr/>
        </p:nvPicPr>
        <p:blipFill>
          <a:blip r:embed="rId2"/>
          <a:stretch>
            <a:fillRect/>
          </a:stretch>
        </p:blipFill>
        <p:spPr>
          <a:xfrm>
            <a:off x="2290795" y="1845426"/>
            <a:ext cx="7607356" cy="4450303"/>
          </a:xfrm>
          <a:prstGeom prst="rect">
            <a:avLst/>
          </a:prstGeom>
        </p:spPr>
      </p:pic>
    </p:spTree>
    <p:extLst>
      <p:ext uri="{BB962C8B-B14F-4D97-AF65-F5344CB8AC3E}">
        <p14:creationId xmlns:p14="http://schemas.microsoft.com/office/powerpoint/2010/main" val="272578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A665B6C6-EF65-C14A-32D7-BA033AE13F10}"/>
              </a:ext>
            </a:extLst>
          </p:cNvPr>
          <p:cNvSpPr>
            <a:spLocks noGrp="1"/>
          </p:cNvSpPr>
          <p:nvPr>
            <p:ph type="title"/>
          </p:nvPr>
        </p:nvSpPr>
        <p:spPr>
          <a:xfrm>
            <a:off x="1028700" y="1967266"/>
            <a:ext cx="2628900" cy="2547257"/>
          </a:xfrm>
          <a:noFill/>
        </p:spPr>
        <p:txBody>
          <a:bodyPr anchor="ctr">
            <a:normAutofit/>
          </a:bodyPr>
          <a:lstStyle/>
          <a:p>
            <a:pPr algn="ctr"/>
            <a:r>
              <a:rPr lang="cs-CZ" sz="2000" b="1" i="0" dirty="0">
                <a:solidFill>
                  <a:schemeClr val="bg2"/>
                </a:solidFill>
                <a:effectLst/>
                <a:latin typeface="Arial" panose="020B0604020202020204" pitchFamily="34" charset="0"/>
              </a:rPr>
              <a:t>ÚČINNOST ZNÁZORNĚNÁ POMOCÍ SANKEYOVA DIAGRAMU</a:t>
            </a:r>
            <a:endParaRPr lang="cs-CZ" sz="2000" b="1" dirty="0">
              <a:solidFill>
                <a:schemeClr val="bg2"/>
              </a:solidFill>
            </a:endParaRPr>
          </a:p>
        </p:txBody>
      </p:sp>
      <p:pic>
        <p:nvPicPr>
          <p:cNvPr id="5122" name="Picture 2" descr="undefined">
            <a:extLst>
              <a:ext uri="{FF2B5EF4-FFF2-40B4-BE49-F238E27FC236}">
                <a16:creationId xmlns:a16="http://schemas.microsoft.com/office/drawing/2014/main" id="{33FF0C10-13CE-F89C-987E-E843ACBD3F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503812"/>
            <a:ext cx="6780700" cy="384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32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Nadpis 2">
            <a:extLst>
              <a:ext uri="{FF2B5EF4-FFF2-40B4-BE49-F238E27FC236}">
                <a16:creationId xmlns:a16="http://schemas.microsoft.com/office/drawing/2014/main" id="{8021489D-9473-E300-B905-08B6871ECBB1}"/>
              </a:ext>
            </a:extLst>
          </p:cNvPr>
          <p:cNvSpPr>
            <a:spLocks noGrp="1"/>
          </p:cNvSpPr>
          <p:nvPr>
            <p:ph type="title"/>
          </p:nvPr>
        </p:nvSpPr>
        <p:spPr>
          <a:xfrm>
            <a:off x="5512271" y="2277754"/>
            <a:ext cx="5998840" cy="2302491"/>
          </a:xfrm>
          <a:noFill/>
        </p:spPr>
        <p:txBody>
          <a:bodyPr vert="horz" lIns="91440" tIns="45720" rIns="91440" bIns="45720" rtlCol="0" anchor="b">
            <a:normAutofit/>
          </a:bodyPr>
          <a:lstStyle/>
          <a:p>
            <a:pPr algn="ctr"/>
            <a:r>
              <a:rPr lang="cs-CZ" sz="4800" b="1" dirty="0">
                <a:solidFill>
                  <a:srgbClr val="FF0000"/>
                </a:solidFill>
              </a:rPr>
              <a:t>OBLASTI POUŽITÍ TURBÍN PODLE PRŮTOKU A SPÁDU</a:t>
            </a:r>
            <a:endParaRPr lang="en-US" sz="4800" b="1" dirty="0">
              <a:solidFill>
                <a:srgbClr val="FF0000"/>
              </a:solidFill>
            </a:endParaRPr>
          </a:p>
        </p:txBody>
      </p:sp>
      <p:pic>
        <p:nvPicPr>
          <p:cNvPr id="5" name="Obrázek 4" descr="Obsah obrázku diagram, čtverec, kostka&#10;&#10;Popis byl vytvořen automaticky">
            <a:extLst>
              <a:ext uri="{FF2B5EF4-FFF2-40B4-BE49-F238E27FC236}">
                <a16:creationId xmlns:a16="http://schemas.microsoft.com/office/drawing/2014/main" id="{6DCAE9D0-6C9D-8A6B-CE87-8DE32A47F770}"/>
              </a:ext>
            </a:extLst>
          </p:cNvPr>
          <p:cNvPicPr>
            <a:picLocks noChangeAspect="1"/>
          </p:cNvPicPr>
          <p:nvPr/>
        </p:nvPicPr>
        <p:blipFill>
          <a:blip r:embed="rId2"/>
          <a:srcRect l="6058"/>
          <a:stretch/>
        </p:blipFill>
        <p:spPr>
          <a:xfrm>
            <a:off x="20" y="10"/>
            <a:ext cx="4992985" cy="6857990"/>
          </a:xfrm>
          <a:prstGeom prst="rect">
            <a:avLst/>
          </a:prstGeom>
        </p:spPr>
      </p:pic>
    </p:spTree>
    <p:extLst>
      <p:ext uri="{BB962C8B-B14F-4D97-AF65-F5344CB8AC3E}">
        <p14:creationId xmlns:p14="http://schemas.microsoft.com/office/powerpoint/2010/main" val="24337615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ECF53D8-4E80-A32E-FD79-6F5A4D2E5001}"/>
              </a:ext>
            </a:extLst>
          </p:cNvPr>
          <p:cNvSpPr>
            <a:spLocks noGrp="1"/>
          </p:cNvSpPr>
          <p:nvPr>
            <p:ph type="title"/>
          </p:nvPr>
        </p:nvSpPr>
        <p:spPr>
          <a:xfrm>
            <a:off x="839788" y="206478"/>
            <a:ext cx="3932237" cy="1366684"/>
          </a:xfrm>
        </p:spPr>
        <p:txBody>
          <a:bodyPr>
            <a:normAutofit/>
          </a:bodyPr>
          <a:lstStyle/>
          <a:p>
            <a:pPr algn="ctr"/>
            <a:r>
              <a:rPr lang="cs-CZ" sz="4400" b="1" dirty="0">
                <a:solidFill>
                  <a:srgbClr val="FF0000"/>
                </a:solidFill>
              </a:rPr>
              <a:t>FRANCISOVA TURBÍNA</a:t>
            </a:r>
          </a:p>
        </p:txBody>
      </p:sp>
      <p:sp>
        <p:nvSpPr>
          <p:cNvPr id="5" name="Zástupný text 4">
            <a:extLst>
              <a:ext uri="{FF2B5EF4-FFF2-40B4-BE49-F238E27FC236}">
                <a16:creationId xmlns:a16="http://schemas.microsoft.com/office/drawing/2014/main" id="{7FBE6CAC-2224-AA72-B09C-53A77C4EB624}"/>
              </a:ext>
            </a:extLst>
          </p:cNvPr>
          <p:cNvSpPr>
            <a:spLocks noGrp="1"/>
          </p:cNvSpPr>
          <p:nvPr>
            <p:ph type="body" sz="half" idx="2"/>
          </p:nvPr>
        </p:nvSpPr>
        <p:spPr/>
        <p:txBody>
          <a:bodyPr>
            <a:normAutofit/>
          </a:bodyPr>
          <a:lstStyle/>
          <a:p>
            <a:r>
              <a:rPr lang="cs-CZ" sz="2000" b="1" i="0" dirty="0" err="1">
                <a:solidFill>
                  <a:srgbClr val="00B0F0"/>
                </a:solidFill>
                <a:effectLst/>
                <a:latin typeface="__Poppins_35b7d2"/>
              </a:rPr>
              <a:t>Francisova</a:t>
            </a:r>
            <a:r>
              <a:rPr lang="cs-CZ" sz="2000" b="1" i="0" dirty="0">
                <a:solidFill>
                  <a:srgbClr val="00B0F0"/>
                </a:solidFill>
                <a:effectLst/>
                <a:latin typeface="__Poppins_35b7d2"/>
              </a:rPr>
              <a:t> turbína </a:t>
            </a:r>
            <a:r>
              <a:rPr lang="cs-CZ" sz="2000" b="1" i="0" dirty="0">
                <a:solidFill>
                  <a:srgbClr val="1E293B"/>
                </a:solidFill>
                <a:effectLst/>
                <a:latin typeface="__Poppins_35b7d2"/>
              </a:rPr>
              <a:t>– jedná se o nejdéle používaný typ moderní turbíny. Využívá se pro velké průtoky a spády a umožňuje využití jako čerpadlová turbína v přečerpávacích vodních elektrárnách, kdy při opačném směru otáčení funguje jako čerpadlo. Řadí se mezi přetlakové turbíny s radiálně-axiálním prouděním vody skrze oběžné kolo. Regulace je zajištěna pomocí natáčivých rozváděcích lopatek.</a:t>
            </a:r>
          </a:p>
        </p:txBody>
      </p:sp>
      <p:pic>
        <p:nvPicPr>
          <p:cNvPr id="1026" name="Picture 2" descr="undefined">
            <a:extLst>
              <a:ext uri="{FF2B5EF4-FFF2-40B4-BE49-F238E27FC236}">
                <a16:creationId xmlns:a16="http://schemas.microsoft.com/office/drawing/2014/main" id="{CBFA7D3C-75AC-9BC8-F7E5-BC76A6CDFC9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237" r="6237"/>
          <a:stretch>
            <a:fillRect/>
          </a:stretch>
        </p:blipFill>
        <p:spPr bwMode="auto">
          <a:xfrm>
            <a:off x="5468323" y="992187"/>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829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9A819A83-E2FB-0A69-27E0-F777FBA80A5C}"/>
              </a:ext>
            </a:extLst>
          </p:cNvPr>
          <p:cNvSpPr>
            <a:spLocks noGrp="1"/>
          </p:cNvSpPr>
          <p:nvPr>
            <p:ph type="title"/>
          </p:nvPr>
        </p:nvSpPr>
        <p:spPr>
          <a:xfrm>
            <a:off x="630936" y="134407"/>
            <a:ext cx="4818888" cy="1481328"/>
          </a:xfrm>
        </p:spPr>
        <p:txBody>
          <a:bodyPr vert="horz" lIns="91440" tIns="45720" rIns="91440" bIns="45720" rtlCol="0" anchor="b">
            <a:normAutofit/>
          </a:bodyPr>
          <a:lstStyle/>
          <a:p>
            <a:pPr algn="ctr"/>
            <a:r>
              <a:rPr lang="en-US" sz="5000" b="1" kern="1200" dirty="0">
                <a:solidFill>
                  <a:srgbClr val="FF0000"/>
                </a:solidFill>
                <a:latin typeface="+mj-lt"/>
                <a:ea typeface="+mj-ea"/>
                <a:cs typeface="+mj-cs"/>
              </a:rPr>
              <a:t>KAPLANOVA TURBÍNA</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text 4">
            <a:extLst>
              <a:ext uri="{FF2B5EF4-FFF2-40B4-BE49-F238E27FC236}">
                <a16:creationId xmlns:a16="http://schemas.microsoft.com/office/drawing/2014/main" id="{E417FC61-9B98-F612-6F96-4C65972888D5}"/>
              </a:ext>
            </a:extLst>
          </p:cNvPr>
          <p:cNvSpPr>
            <a:spLocks noGrp="1"/>
          </p:cNvSpPr>
          <p:nvPr>
            <p:ph type="body" sz="half" idx="2"/>
          </p:nvPr>
        </p:nvSpPr>
        <p:spPr>
          <a:xfrm>
            <a:off x="630936" y="2660904"/>
            <a:ext cx="4818888" cy="3878924"/>
          </a:xfrm>
        </p:spPr>
        <p:txBody>
          <a:bodyPr vert="horz" lIns="91440" tIns="45720" rIns="91440" bIns="45720" rtlCol="0" anchor="t">
            <a:normAutofit/>
          </a:bodyPr>
          <a:lstStyle/>
          <a:p>
            <a:r>
              <a:rPr lang="en-US" sz="2000" b="1" dirty="0" err="1"/>
              <a:t>Kaplanova</a:t>
            </a:r>
            <a:r>
              <a:rPr lang="en-US" sz="2000" b="1" dirty="0"/>
              <a:t> </a:t>
            </a:r>
            <a:r>
              <a:rPr lang="en-US" sz="2000" b="1" dirty="0" err="1"/>
              <a:t>turbína</a:t>
            </a:r>
            <a:r>
              <a:rPr lang="en-US" sz="2000" b="1" dirty="0"/>
              <a:t> je </a:t>
            </a:r>
            <a:r>
              <a:rPr lang="en-US" sz="2000" b="1" dirty="0" err="1"/>
              <a:t>klasická</a:t>
            </a:r>
            <a:r>
              <a:rPr lang="en-US" sz="2000" b="1" dirty="0"/>
              <a:t> </a:t>
            </a:r>
            <a:r>
              <a:rPr lang="en-US" sz="2000" b="1" dirty="0" err="1"/>
              <a:t>přetlaková</a:t>
            </a:r>
            <a:r>
              <a:rPr lang="en-US" sz="2000" b="1" dirty="0"/>
              <a:t> </a:t>
            </a:r>
            <a:r>
              <a:rPr lang="en-US" sz="2000" b="1" dirty="0" err="1"/>
              <a:t>turbína</a:t>
            </a:r>
            <a:r>
              <a:rPr lang="en-US" sz="2000" b="1" dirty="0"/>
              <a:t>.</a:t>
            </a:r>
            <a:r>
              <a:rPr lang="cs-CZ" sz="2000" b="1" dirty="0"/>
              <a:t> </a:t>
            </a:r>
            <a:r>
              <a:rPr lang="en-US" sz="2000" b="1" dirty="0"/>
              <a:t>V </a:t>
            </a:r>
            <a:r>
              <a:rPr lang="en-US" sz="2000" b="1" dirty="0" err="1"/>
              <a:t>základním</a:t>
            </a:r>
            <a:r>
              <a:rPr lang="en-US" sz="2000" b="1" dirty="0"/>
              <a:t> </a:t>
            </a:r>
            <a:r>
              <a:rPr lang="en-US" sz="2000" b="1" dirty="0" err="1"/>
              <a:t>provedení</a:t>
            </a:r>
            <a:r>
              <a:rPr lang="en-US" sz="2000" b="1" dirty="0"/>
              <a:t> je </a:t>
            </a:r>
            <a:r>
              <a:rPr lang="en-US" sz="2000" b="1" dirty="0" err="1"/>
              <a:t>výborně</a:t>
            </a:r>
            <a:r>
              <a:rPr lang="en-US" sz="2000" b="1" dirty="0"/>
              <a:t> </a:t>
            </a:r>
            <a:r>
              <a:rPr lang="en-US" sz="2000" b="1" dirty="0" err="1"/>
              <a:t>regulovatelná</a:t>
            </a:r>
            <a:r>
              <a:rPr lang="en-US" sz="2000" b="1" dirty="0"/>
              <a:t>, ale </a:t>
            </a:r>
            <a:r>
              <a:rPr lang="en-US" sz="2000" b="1" dirty="0" err="1"/>
              <a:t>výrobně</a:t>
            </a:r>
            <a:r>
              <a:rPr lang="en-US" sz="2000" b="1" dirty="0"/>
              <a:t> </a:t>
            </a:r>
            <a:r>
              <a:rPr lang="en-US" sz="2000" b="1" dirty="0" err="1"/>
              <a:t>náročná</a:t>
            </a:r>
            <a:r>
              <a:rPr lang="en-US" sz="2000" b="1" dirty="0"/>
              <a:t>. </a:t>
            </a:r>
            <a:r>
              <a:rPr lang="en-US" sz="2000" b="1" dirty="0" err="1"/>
              <a:t>Dnes</a:t>
            </a:r>
            <a:r>
              <a:rPr lang="en-US" sz="2000" b="1" dirty="0"/>
              <a:t> ji </a:t>
            </a:r>
            <a:r>
              <a:rPr lang="en-US" sz="2000" b="1" dirty="0" err="1"/>
              <a:t>vyrábí</a:t>
            </a:r>
            <a:r>
              <a:rPr lang="en-US" sz="2000" b="1" dirty="0"/>
              <a:t> </a:t>
            </a:r>
            <a:r>
              <a:rPr lang="en-US" sz="2000" b="1" dirty="0" err="1"/>
              <a:t>řada</a:t>
            </a:r>
            <a:r>
              <a:rPr lang="en-US" sz="2000" b="1" dirty="0"/>
              <a:t> </a:t>
            </a:r>
            <a:r>
              <a:rPr lang="en-US" sz="2000" b="1" dirty="0" err="1"/>
              <a:t>firem</a:t>
            </a:r>
            <a:r>
              <a:rPr lang="en-US" sz="2000" b="1" dirty="0"/>
              <a:t> v </a:t>
            </a:r>
            <a:r>
              <a:rPr lang="en-US" sz="2000" b="1" dirty="0" err="1"/>
              <a:t>České</a:t>
            </a:r>
            <a:r>
              <a:rPr lang="en-US" sz="2000" b="1" dirty="0"/>
              <a:t> </a:t>
            </a:r>
            <a:r>
              <a:rPr lang="en-US" sz="2000" b="1" dirty="0" err="1"/>
              <a:t>republice</a:t>
            </a:r>
            <a:br>
              <a:rPr lang="en-US" sz="2000" b="1" dirty="0"/>
            </a:br>
            <a:r>
              <a:rPr lang="en-US" sz="2000" b="1" dirty="0"/>
              <a:t>s </a:t>
            </a:r>
            <a:r>
              <a:rPr lang="en-US" sz="2000" b="1" dirty="0" err="1"/>
              <a:t>různými</a:t>
            </a:r>
            <a:r>
              <a:rPr lang="en-US" sz="2000" b="1" dirty="0"/>
              <a:t> </a:t>
            </a:r>
            <a:r>
              <a:rPr lang="en-US" sz="2000" b="1" dirty="0" err="1"/>
              <a:t>úpravami</a:t>
            </a:r>
            <a:r>
              <a:rPr lang="en-US" sz="2000" b="1" dirty="0"/>
              <a:t> </a:t>
            </a:r>
            <a:r>
              <a:rPr lang="en-US" sz="2000" b="1" dirty="0" err="1"/>
              <a:t>regulace</a:t>
            </a:r>
            <a:br>
              <a:rPr lang="en-US" sz="2000" b="1" dirty="0"/>
            </a:br>
            <a:r>
              <a:rPr lang="en-US" sz="2000" b="1" dirty="0" err="1"/>
              <a:t>i</a:t>
            </a:r>
            <a:r>
              <a:rPr lang="en-US" sz="2000" b="1" dirty="0"/>
              <a:t> </a:t>
            </a:r>
            <a:r>
              <a:rPr lang="en-US" sz="2000" b="1" dirty="0" err="1"/>
              <a:t>dispozičním</a:t>
            </a:r>
            <a:r>
              <a:rPr lang="en-US" sz="2000" b="1" dirty="0"/>
              <a:t> </a:t>
            </a:r>
            <a:r>
              <a:rPr lang="en-US" sz="2000" b="1" dirty="0" err="1"/>
              <a:t>uspořádáním</a:t>
            </a:r>
            <a:r>
              <a:rPr lang="en-US" sz="2000" b="1" dirty="0"/>
              <a:t> (</a:t>
            </a:r>
            <a:r>
              <a:rPr lang="en-US" sz="2000" b="1" dirty="0" err="1"/>
              <a:t>kolenové</a:t>
            </a:r>
            <a:r>
              <a:rPr lang="en-US" sz="2000" b="1" dirty="0"/>
              <a:t> </a:t>
            </a:r>
            <a:r>
              <a:rPr lang="en-US" sz="2000" b="1" dirty="0" err="1"/>
              <a:t>či</a:t>
            </a:r>
            <a:r>
              <a:rPr lang="en-US" sz="2000" b="1" dirty="0"/>
              <a:t> </a:t>
            </a:r>
            <a:r>
              <a:rPr lang="en-US" sz="2000" b="1" dirty="0" err="1"/>
              <a:t>přímoproudé</a:t>
            </a:r>
            <a:r>
              <a:rPr lang="en-US" sz="2000" b="1" dirty="0"/>
              <a:t> </a:t>
            </a:r>
            <a:r>
              <a:rPr lang="en-US" sz="2000" b="1" dirty="0" err="1"/>
              <a:t>turbíny</a:t>
            </a:r>
            <a:r>
              <a:rPr lang="en-US" sz="2000" b="1" dirty="0"/>
              <a:t>). </a:t>
            </a:r>
            <a:r>
              <a:rPr lang="en-US" sz="2000" b="1" dirty="0" err="1"/>
              <a:t>Jsou</a:t>
            </a:r>
            <a:r>
              <a:rPr lang="en-US" sz="2000" b="1" dirty="0"/>
              <a:t> </a:t>
            </a:r>
            <a:r>
              <a:rPr lang="en-US" sz="2000" b="1" dirty="0" err="1"/>
              <a:t>použitelné</a:t>
            </a:r>
            <a:r>
              <a:rPr lang="en-US" sz="2000" b="1" dirty="0"/>
              <a:t> pro </a:t>
            </a:r>
            <a:r>
              <a:rPr lang="en-US" sz="2000" b="1" dirty="0" err="1"/>
              <a:t>spády</a:t>
            </a:r>
            <a:r>
              <a:rPr lang="en-US" sz="2000" b="1" dirty="0"/>
              <a:t> od 1 do 20 m, </a:t>
            </a:r>
            <a:r>
              <a:rPr lang="en-US" sz="2000" b="1" dirty="0" err="1"/>
              <a:t>průtoky</a:t>
            </a:r>
            <a:r>
              <a:rPr lang="en-US" sz="2000" b="1" dirty="0"/>
              <a:t> 0,15 </a:t>
            </a:r>
            <a:r>
              <a:rPr lang="en-US" sz="2000" b="1" dirty="0" err="1"/>
              <a:t>až</a:t>
            </a:r>
            <a:r>
              <a:rPr lang="en-US" sz="2000" b="1" dirty="0"/>
              <a:t> </a:t>
            </a:r>
            <a:r>
              <a:rPr lang="en-US" sz="2000" b="1" dirty="0" err="1"/>
              <a:t>několik</a:t>
            </a:r>
            <a:r>
              <a:rPr lang="en-US" sz="2000" b="1" dirty="0"/>
              <a:t> m</a:t>
            </a:r>
            <a:r>
              <a:rPr lang="en-US" sz="2000" b="1" baseline="30000" dirty="0"/>
              <a:t>3</a:t>
            </a:r>
            <a:r>
              <a:rPr lang="en-US" sz="2000" b="1" dirty="0"/>
              <a:t>/s, </a:t>
            </a:r>
            <a:r>
              <a:rPr lang="en-US" sz="2000" b="1" dirty="0" err="1"/>
              <a:t>individuálně</a:t>
            </a:r>
            <a:r>
              <a:rPr lang="en-US" sz="2000" b="1" dirty="0"/>
              <a:t> </a:t>
            </a:r>
            <a:r>
              <a:rPr lang="en-US" sz="2000" b="1" dirty="0" err="1"/>
              <a:t>až</a:t>
            </a:r>
            <a:r>
              <a:rPr lang="en-US" sz="2000" b="1" dirty="0"/>
              <a:t> </a:t>
            </a:r>
            <a:r>
              <a:rPr lang="en-US" sz="2000" b="1" dirty="0" err="1"/>
              <a:t>několik</a:t>
            </a:r>
            <a:r>
              <a:rPr lang="en-US" sz="2000" b="1" dirty="0"/>
              <a:t> </a:t>
            </a:r>
            <a:r>
              <a:rPr lang="en-US" sz="2000" b="1" dirty="0" err="1"/>
              <a:t>desítek</a:t>
            </a:r>
            <a:r>
              <a:rPr lang="en-US" sz="2000" b="1" dirty="0"/>
              <a:t> m3/s. Je </a:t>
            </a:r>
            <a:r>
              <a:rPr lang="en-US" sz="2000" b="1" dirty="0" err="1"/>
              <a:t>vhodná</a:t>
            </a:r>
            <a:r>
              <a:rPr lang="en-US" sz="2000" b="1" dirty="0"/>
              <a:t> </a:t>
            </a:r>
            <a:r>
              <a:rPr lang="en-US" sz="2000" b="1" dirty="0" err="1"/>
              <a:t>zejména</a:t>
            </a:r>
            <a:r>
              <a:rPr lang="en-US" sz="2000" b="1" dirty="0"/>
              <a:t> pro </a:t>
            </a:r>
            <a:r>
              <a:rPr lang="en-US" sz="2000" b="1" dirty="0" err="1"/>
              <a:t>jezové</a:t>
            </a:r>
            <a:r>
              <a:rPr lang="en-US" sz="2000" b="1" dirty="0"/>
              <a:t> a </a:t>
            </a:r>
            <a:r>
              <a:rPr lang="en-US" sz="2000" b="1" dirty="0" err="1"/>
              <a:t>říční</a:t>
            </a:r>
            <a:r>
              <a:rPr lang="en-US" sz="2000" b="1" dirty="0"/>
              <a:t> </a:t>
            </a:r>
            <a:r>
              <a:rPr lang="en-US" sz="2000" b="1" dirty="0" err="1"/>
              <a:t>malé</a:t>
            </a:r>
            <a:r>
              <a:rPr lang="en-US" sz="2000" b="1" dirty="0"/>
              <a:t> </a:t>
            </a:r>
            <a:r>
              <a:rPr lang="en-US" sz="2000" b="1" dirty="0" err="1"/>
              <a:t>vodní</a:t>
            </a:r>
            <a:r>
              <a:rPr lang="en-US" sz="2000" b="1" dirty="0"/>
              <a:t> </a:t>
            </a:r>
            <a:r>
              <a:rPr lang="en-US" sz="2000" b="1" dirty="0" err="1"/>
              <a:t>elektrárny</a:t>
            </a:r>
            <a:r>
              <a:rPr lang="en-US" sz="2000" b="1" dirty="0"/>
              <a:t>.</a:t>
            </a:r>
          </a:p>
        </p:txBody>
      </p:sp>
      <p:pic>
        <p:nvPicPr>
          <p:cNvPr id="7" name="Zástupný symbol obrázku 6">
            <a:extLst>
              <a:ext uri="{FF2B5EF4-FFF2-40B4-BE49-F238E27FC236}">
                <a16:creationId xmlns:a16="http://schemas.microsoft.com/office/drawing/2014/main" id="{227A0821-8CAE-E0B1-BDE9-BB5A26584E36}"/>
              </a:ext>
            </a:extLst>
          </p:cNvPr>
          <p:cNvPicPr>
            <a:picLocks noGrp="1" noChangeAspect="1"/>
          </p:cNvPicPr>
          <p:nvPr>
            <p:ph type="pic" idx="1"/>
          </p:nvPr>
        </p:nvPicPr>
        <p:blipFill>
          <a:blip r:embed="rId2"/>
          <a:srcRect t="4050" b="4050"/>
          <a:stretch/>
        </p:blipFill>
        <p:spPr>
          <a:xfrm>
            <a:off x="5561239" y="875071"/>
            <a:ext cx="6501711" cy="5133815"/>
          </a:xfrm>
          <a:prstGeom prst="rect">
            <a:avLst/>
          </a:prstGeom>
        </p:spPr>
      </p:pic>
    </p:spTree>
    <p:extLst>
      <p:ext uri="{BB962C8B-B14F-4D97-AF65-F5344CB8AC3E}">
        <p14:creationId xmlns:p14="http://schemas.microsoft.com/office/powerpoint/2010/main" val="39200243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7074C3-BCE5-F27A-2220-847F11D45112}"/>
              </a:ext>
            </a:extLst>
          </p:cNvPr>
          <p:cNvSpPr>
            <a:spLocks noGrp="1"/>
          </p:cNvSpPr>
          <p:nvPr>
            <p:ph type="title"/>
          </p:nvPr>
        </p:nvSpPr>
        <p:spPr>
          <a:xfrm>
            <a:off x="908614" y="457201"/>
            <a:ext cx="3932237" cy="1408471"/>
          </a:xfrm>
        </p:spPr>
        <p:txBody>
          <a:bodyPr>
            <a:normAutofit/>
          </a:bodyPr>
          <a:lstStyle/>
          <a:p>
            <a:pPr algn="ctr"/>
            <a:r>
              <a:rPr lang="cs-CZ" sz="4400" b="1" dirty="0">
                <a:solidFill>
                  <a:srgbClr val="FF0000"/>
                </a:solidFill>
              </a:rPr>
              <a:t>PELTONOVA TURBÍNA</a:t>
            </a:r>
          </a:p>
        </p:txBody>
      </p:sp>
      <p:pic>
        <p:nvPicPr>
          <p:cNvPr id="6" name="Zástupný symbol obrázku 5">
            <a:extLst>
              <a:ext uri="{FF2B5EF4-FFF2-40B4-BE49-F238E27FC236}">
                <a16:creationId xmlns:a16="http://schemas.microsoft.com/office/drawing/2014/main" id="{978F9EB8-C81D-1DCE-798C-EB2A550FAA92}"/>
              </a:ext>
            </a:extLst>
          </p:cNvPr>
          <p:cNvPicPr>
            <a:picLocks noGrp="1" noChangeAspect="1"/>
          </p:cNvPicPr>
          <p:nvPr>
            <p:ph type="pic" idx="1"/>
          </p:nvPr>
        </p:nvPicPr>
        <p:blipFill>
          <a:blip r:embed="rId2"/>
          <a:srcRect l="9208" r="9208"/>
          <a:stretch/>
        </p:blipFill>
        <p:spPr>
          <a:xfrm>
            <a:off x="5183187" y="457201"/>
            <a:ext cx="6843703" cy="5403850"/>
          </a:xfrm>
        </p:spPr>
      </p:pic>
      <p:sp>
        <p:nvSpPr>
          <p:cNvPr id="4" name="Zástupný text 3">
            <a:extLst>
              <a:ext uri="{FF2B5EF4-FFF2-40B4-BE49-F238E27FC236}">
                <a16:creationId xmlns:a16="http://schemas.microsoft.com/office/drawing/2014/main" id="{7EC1CD01-D79A-8A97-50A9-E71A656523FC}"/>
              </a:ext>
            </a:extLst>
          </p:cNvPr>
          <p:cNvSpPr>
            <a:spLocks noGrp="1"/>
          </p:cNvSpPr>
          <p:nvPr>
            <p:ph type="body" sz="half" idx="2"/>
          </p:nvPr>
        </p:nvSpPr>
        <p:spPr/>
        <p:txBody>
          <a:bodyPr>
            <a:normAutofit/>
          </a:bodyPr>
          <a:lstStyle/>
          <a:p>
            <a:r>
              <a:rPr lang="cs-CZ" sz="2400" b="1" dirty="0" err="1">
                <a:solidFill>
                  <a:srgbClr val="00B0F0"/>
                </a:solidFill>
              </a:rPr>
              <a:t>Peltonova</a:t>
            </a:r>
            <a:r>
              <a:rPr lang="cs-CZ" sz="2400" b="1" dirty="0">
                <a:solidFill>
                  <a:srgbClr val="00B0F0"/>
                </a:solidFill>
              </a:rPr>
              <a:t> turbína </a:t>
            </a:r>
            <a:r>
              <a:rPr lang="cs-CZ" sz="2400" b="1" dirty="0"/>
              <a:t>je rovnotlaká turbína vhodná pro spády nad 30 m. Využitelné průtoky jsou od 0,01 m</a:t>
            </a:r>
            <a:r>
              <a:rPr lang="cs-CZ" sz="2400" b="1" baseline="30000" dirty="0"/>
              <a:t>3</a:t>
            </a:r>
            <a:r>
              <a:rPr lang="cs-CZ" sz="2400" b="1" dirty="0"/>
              <a:t>/s (10 l/s). Levnější náhradou mohou být</a:t>
            </a:r>
            <a:br>
              <a:rPr lang="cs-CZ" sz="2400" b="1" dirty="0"/>
            </a:br>
            <a:r>
              <a:rPr lang="cs-CZ" sz="2400" b="1" dirty="0"/>
              <a:t>v některých případech sériově vyráběná odstředivá čerpadla</a:t>
            </a:r>
            <a:br>
              <a:rPr lang="cs-CZ" sz="2400" b="1" dirty="0"/>
            </a:br>
            <a:r>
              <a:rPr lang="cs-CZ" sz="2400" b="1" dirty="0"/>
              <a:t>v reverzním chodu použitá za cenu nižší účinnosti.</a:t>
            </a:r>
          </a:p>
        </p:txBody>
      </p:sp>
    </p:spTree>
    <p:extLst>
      <p:ext uri="{BB962C8B-B14F-4D97-AF65-F5344CB8AC3E}">
        <p14:creationId xmlns:p14="http://schemas.microsoft.com/office/powerpoint/2010/main" val="24574838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2A7358-D789-A828-26C9-69A989CC1656}"/>
              </a:ext>
            </a:extLst>
          </p:cNvPr>
          <p:cNvSpPr>
            <a:spLocks noGrp="1"/>
          </p:cNvSpPr>
          <p:nvPr>
            <p:ph type="title"/>
          </p:nvPr>
        </p:nvSpPr>
        <p:spPr>
          <a:xfrm>
            <a:off x="604910" y="2921163"/>
            <a:ext cx="6894575" cy="3566160"/>
          </a:xfrm>
        </p:spPr>
        <p:txBody>
          <a:bodyPr vert="horz" lIns="91440" tIns="45720" rIns="91440" bIns="45720" rtlCol="0" anchor="b">
            <a:normAutofit/>
          </a:bodyPr>
          <a:lstStyle/>
          <a:p>
            <a:r>
              <a:rPr lang="en-US" sz="3600" b="1"/>
              <a:t>Bánkiho turbína je rovnotlaká turbína s dvojnásobným průtokem oběžného kola. Výrobně je nenáročná. Turbíny jsou podle velikosti použitelné pro spády 5 až 60 m a průtoky 0,01 až 0,9 m</a:t>
            </a:r>
            <a:r>
              <a:rPr lang="cs-CZ" sz="3600" b="1" baseline="30000"/>
              <a:t>3</a:t>
            </a:r>
            <a:r>
              <a:rPr lang="en-US" sz="3600" b="1"/>
              <a:t>/s.</a:t>
            </a:r>
            <a:endParaRPr lang="en-US" sz="3600" b="1" dirty="0"/>
          </a:p>
        </p:txBody>
      </p:sp>
      <p:sp>
        <p:nvSpPr>
          <p:cNvPr id="16"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04B4E4CE-4B55-F66D-266A-B63F399F601A}"/>
              </a:ext>
            </a:extLst>
          </p:cNvPr>
          <p:cNvPicPr>
            <a:picLocks noChangeAspect="1"/>
          </p:cNvPicPr>
          <p:nvPr/>
        </p:nvPicPr>
        <p:blipFill>
          <a:blip r:embed="rId2"/>
          <a:srcRect t="1698" r="2" b="2"/>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
        <p:nvSpPr>
          <p:cNvPr id="17" name="TextovéPole 16">
            <a:extLst>
              <a:ext uri="{FF2B5EF4-FFF2-40B4-BE49-F238E27FC236}">
                <a16:creationId xmlns:a16="http://schemas.microsoft.com/office/drawing/2014/main" id="{5732649B-ADAF-CE7B-9113-814EFE5A6B24}"/>
              </a:ext>
            </a:extLst>
          </p:cNvPr>
          <p:cNvSpPr txBox="1"/>
          <p:nvPr/>
        </p:nvSpPr>
        <p:spPr>
          <a:xfrm>
            <a:off x="759646" y="1106639"/>
            <a:ext cx="6096000" cy="707886"/>
          </a:xfrm>
          <a:prstGeom prst="rect">
            <a:avLst/>
          </a:prstGeom>
          <a:noFill/>
        </p:spPr>
        <p:txBody>
          <a:bodyPr wrap="square">
            <a:spAutoFit/>
          </a:bodyPr>
          <a:lstStyle/>
          <a:p>
            <a:r>
              <a:rPr lang="cs-CZ" sz="4000" b="1" dirty="0">
                <a:solidFill>
                  <a:srgbClr val="FF0000"/>
                </a:solidFill>
              </a:rPr>
              <a:t>BÁNKIHO TURBÍNA</a:t>
            </a:r>
          </a:p>
        </p:txBody>
      </p:sp>
    </p:spTree>
    <p:extLst>
      <p:ext uri="{BB962C8B-B14F-4D97-AF65-F5344CB8AC3E}">
        <p14:creationId xmlns:p14="http://schemas.microsoft.com/office/powerpoint/2010/main" val="157806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6594BC-7DAE-F6C5-C516-3543BF860B5B}"/>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VĚTRNÁ ENERGIE</a:t>
            </a:r>
          </a:p>
        </p:txBody>
      </p:sp>
    </p:spTree>
    <p:extLst>
      <p:ext uri="{BB962C8B-B14F-4D97-AF65-F5344CB8AC3E}">
        <p14:creationId xmlns:p14="http://schemas.microsoft.com/office/powerpoint/2010/main" val="1250135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9E830F0-3A3E-C031-BDDA-A13887532A5F}"/>
              </a:ext>
            </a:extLst>
          </p:cNvPr>
          <p:cNvSpPr>
            <a:spLocks noGrp="1"/>
          </p:cNvSpPr>
          <p:nvPr>
            <p:ph type="title"/>
          </p:nvPr>
        </p:nvSpPr>
        <p:spPr>
          <a:xfrm>
            <a:off x="324466" y="457200"/>
            <a:ext cx="5024282" cy="1600200"/>
          </a:xfrm>
        </p:spPr>
        <p:txBody>
          <a:bodyPr>
            <a:noAutofit/>
          </a:bodyPr>
          <a:lstStyle/>
          <a:p>
            <a:pPr algn="ctr"/>
            <a:r>
              <a:rPr lang="cs-CZ" sz="3600" b="1" i="0" dirty="0">
                <a:solidFill>
                  <a:srgbClr val="FF0000"/>
                </a:solidFill>
                <a:effectLst/>
                <a:latin typeface="Montserrat" panose="00000500000000000000" pitchFamily="2" charset="-18"/>
              </a:rPr>
              <a:t>VĚTRNÁ ENERGIE: PRINCIP FUNGOVÁNÍ</a:t>
            </a:r>
            <a:endParaRPr lang="cs-CZ" sz="3600" b="1" dirty="0">
              <a:solidFill>
                <a:srgbClr val="FF0000"/>
              </a:solidFill>
            </a:endParaRPr>
          </a:p>
        </p:txBody>
      </p:sp>
      <p:sp>
        <p:nvSpPr>
          <p:cNvPr id="6" name="Zástupný text 5">
            <a:extLst>
              <a:ext uri="{FF2B5EF4-FFF2-40B4-BE49-F238E27FC236}">
                <a16:creationId xmlns:a16="http://schemas.microsoft.com/office/drawing/2014/main" id="{F87870AC-5FF4-2008-C8E5-9999B25DA317}"/>
              </a:ext>
            </a:extLst>
          </p:cNvPr>
          <p:cNvSpPr>
            <a:spLocks noGrp="1"/>
          </p:cNvSpPr>
          <p:nvPr>
            <p:ph type="body" sz="half" idx="2"/>
          </p:nvPr>
        </p:nvSpPr>
        <p:spPr>
          <a:xfrm>
            <a:off x="836612" y="2401529"/>
            <a:ext cx="3932237" cy="3811588"/>
          </a:xfrm>
        </p:spPr>
        <p:txBody>
          <a:bodyPr/>
          <a:lstStyle/>
          <a:p>
            <a:r>
              <a:rPr lang="cs-CZ" b="1" i="0" dirty="0">
                <a:solidFill>
                  <a:srgbClr val="58585A"/>
                </a:solidFill>
                <a:effectLst/>
                <a:latin typeface="Montserrat" panose="00000500000000000000" pitchFamily="2" charset="-18"/>
              </a:rPr>
              <a:t>Větrná energie je v podstatě jednou z forem využití </a:t>
            </a:r>
            <a:r>
              <a:rPr lang="cs-CZ" b="1" i="0" dirty="0">
                <a:solidFill>
                  <a:srgbClr val="00B0F0"/>
                </a:solidFill>
                <a:effectLst/>
                <a:latin typeface="Montserrat" panose="00000500000000000000" pitchFamily="2" charset="-18"/>
              </a:rPr>
              <a:t>solární energie</a:t>
            </a:r>
            <a:r>
              <a:rPr lang="cs-CZ" b="1" i="0" dirty="0">
                <a:solidFill>
                  <a:srgbClr val="58585A"/>
                </a:solidFill>
                <a:effectLst/>
                <a:latin typeface="Montserrat" panose="00000500000000000000" pitchFamily="2" charset="-18"/>
              </a:rPr>
              <a:t>. Sluneční paprsky nerovnoměrně ohřívají atmosféru a zemský povrch, vzduch má proto různý tlak a vzniká vítr. Jeho energie je pak pomocí větrných turbín přeměněna na energii elektrickou.</a:t>
            </a:r>
          </a:p>
          <a:p>
            <a:r>
              <a:rPr lang="cs-CZ" b="1" i="0" dirty="0">
                <a:solidFill>
                  <a:srgbClr val="00B0F0"/>
                </a:solidFill>
                <a:effectLst/>
                <a:latin typeface="Montserrat" panose="00000500000000000000" pitchFamily="2" charset="-18"/>
              </a:rPr>
              <a:t>Větrná turbína </a:t>
            </a:r>
            <a:r>
              <a:rPr lang="cs-CZ" b="1" i="0" dirty="0">
                <a:solidFill>
                  <a:srgbClr val="58585A"/>
                </a:solidFill>
                <a:effectLst/>
                <a:latin typeface="Montserrat" panose="00000500000000000000" pitchFamily="2" charset="-18"/>
              </a:rPr>
              <a:t>má speciálně tvarované listy, na které působí síla proudícího vzduchu. Ta je převedena na mechanickou energii a následně prostřednictvím generátoru na energii elektrickou</a:t>
            </a:r>
            <a:r>
              <a:rPr lang="cs-CZ" b="0" i="0" dirty="0">
                <a:solidFill>
                  <a:srgbClr val="58585A"/>
                </a:solidFill>
                <a:effectLst/>
                <a:latin typeface="Montserrat" panose="00000500000000000000" pitchFamily="2" charset="-18"/>
              </a:rPr>
              <a:t>.</a:t>
            </a:r>
            <a:endParaRPr lang="cs-CZ" dirty="0"/>
          </a:p>
        </p:txBody>
      </p:sp>
      <p:pic>
        <p:nvPicPr>
          <p:cNvPr id="2050" name="Picture 2" descr="větrná elektřina a elektrárny">
            <a:extLst>
              <a:ext uri="{FF2B5EF4-FFF2-40B4-BE49-F238E27FC236}">
                <a16:creationId xmlns:a16="http://schemas.microsoft.com/office/drawing/2014/main" id="{A1AE2AA5-3274-2AFD-58DE-5637ECD58E8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804" r="7804"/>
          <a:stretch>
            <a:fillRect/>
          </a:stretch>
        </p:blipFill>
        <p:spPr bwMode="auto">
          <a:xfrm>
            <a:off x="5695334" y="992187"/>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195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7BCDE3B-B06A-7970-F69F-5BC63C6EDEE2}"/>
              </a:ext>
            </a:extLst>
          </p:cNvPr>
          <p:cNvSpPr>
            <a:spLocks noGrp="1"/>
          </p:cNvSpPr>
          <p:nvPr>
            <p:ph type="title"/>
          </p:nvPr>
        </p:nvSpPr>
        <p:spPr>
          <a:xfrm>
            <a:off x="838200" y="365125"/>
            <a:ext cx="10515600" cy="863907"/>
          </a:xfrm>
        </p:spPr>
        <p:txBody>
          <a:bodyPr/>
          <a:lstStyle/>
          <a:p>
            <a:pPr algn="ctr"/>
            <a:r>
              <a:rPr lang="cs-CZ" b="1" dirty="0">
                <a:solidFill>
                  <a:srgbClr val="FF0000"/>
                </a:solidFill>
              </a:rPr>
              <a:t>VĚTRNÁ ENERGIE: VÝHODY A NEVÝHODY</a:t>
            </a:r>
          </a:p>
        </p:txBody>
      </p:sp>
      <p:sp>
        <p:nvSpPr>
          <p:cNvPr id="6" name="Zástupný obsah 5">
            <a:extLst>
              <a:ext uri="{FF2B5EF4-FFF2-40B4-BE49-F238E27FC236}">
                <a16:creationId xmlns:a16="http://schemas.microsoft.com/office/drawing/2014/main" id="{572FED72-43D2-2FB8-7958-BE613F6C104F}"/>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cs-CZ" b="1" i="0" dirty="0">
                <a:solidFill>
                  <a:srgbClr val="58585A"/>
                </a:solidFill>
                <a:effectLst/>
                <a:latin typeface="Montserrat" panose="00000500000000000000" pitchFamily="2" charset="-18"/>
              </a:rPr>
              <a:t>Při provozu nevznikají emise.</a:t>
            </a:r>
          </a:p>
          <a:p>
            <a:pPr algn="l">
              <a:buFont typeface="Arial" panose="020B0604020202020204" pitchFamily="34" charset="0"/>
              <a:buChar char="•"/>
            </a:pPr>
            <a:r>
              <a:rPr lang="cs-CZ" b="1" i="0" dirty="0">
                <a:solidFill>
                  <a:srgbClr val="58585A"/>
                </a:solidFill>
                <a:effectLst/>
                <a:latin typeface="Montserrat" panose="00000500000000000000" pitchFamily="2" charset="-18"/>
              </a:rPr>
              <a:t>Lze ji získávat lokálně na území státu.</a:t>
            </a:r>
          </a:p>
          <a:p>
            <a:pPr algn="l">
              <a:buFont typeface="Arial" panose="020B0604020202020204" pitchFamily="34" charset="0"/>
              <a:buChar char="•"/>
            </a:pPr>
            <a:r>
              <a:rPr lang="cs-CZ" b="1" i="0" dirty="0">
                <a:solidFill>
                  <a:srgbClr val="58585A"/>
                </a:solidFill>
                <a:effectLst/>
                <a:latin typeface="Montserrat" panose="00000500000000000000" pitchFamily="2" charset="-18"/>
              </a:rPr>
              <a:t>Obnovitelný a nevyčerpatelný zdroj energie.</a:t>
            </a:r>
          </a:p>
          <a:p>
            <a:pPr algn="l">
              <a:buFont typeface="Arial" panose="020B0604020202020204" pitchFamily="34" charset="0"/>
              <a:buChar char="•"/>
            </a:pPr>
            <a:r>
              <a:rPr lang="cs-CZ" b="1" i="0" dirty="0">
                <a:solidFill>
                  <a:srgbClr val="58585A"/>
                </a:solidFill>
                <a:effectLst/>
                <a:latin typeface="Montserrat" panose="00000500000000000000" pitchFamily="2" charset="-18"/>
              </a:rPr>
              <a:t>Nerovnoměrný výkon závislý na síle a směru větru.</a:t>
            </a:r>
          </a:p>
          <a:p>
            <a:pPr algn="l">
              <a:buFont typeface="Arial" panose="020B0604020202020204" pitchFamily="34" charset="0"/>
              <a:buChar char="•"/>
            </a:pPr>
            <a:r>
              <a:rPr lang="cs-CZ" b="1" i="0" dirty="0">
                <a:solidFill>
                  <a:srgbClr val="58585A"/>
                </a:solidFill>
                <a:effectLst/>
                <a:latin typeface="Montserrat" panose="00000500000000000000" pitchFamily="2" charset="-18"/>
              </a:rPr>
              <a:t>Narušení přirozeného rázu krajiny a hlučnost při provozu.</a:t>
            </a:r>
          </a:p>
          <a:p>
            <a:pPr algn="l">
              <a:buFont typeface="Arial" panose="020B0604020202020204" pitchFamily="34" charset="0"/>
              <a:buChar char="•"/>
            </a:pPr>
            <a:r>
              <a:rPr lang="cs-CZ" b="1" i="0" dirty="0">
                <a:solidFill>
                  <a:srgbClr val="58585A"/>
                </a:solidFill>
                <a:effectLst/>
                <a:latin typeface="Montserrat" panose="00000500000000000000" pitchFamily="2" charset="-18"/>
              </a:rPr>
              <a:t>Vysoké pořizovací náklady a relativně krátká životnost turbín.</a:t>
            </a:r>
          </a:p>
          <a:p>
            <a:pPr algn="l"/>
            <a:r>
              <a:rPr lang="cs-CZ" b="1" i="0" dirty="0">
                <a:solidFill>
                  <a:srgbClr val="58585A"/>
                </a:solidFill>
                <a:effectLst/>
                <a:latin typeface="Montserrat" panose="00000500000000000000" pitchFamily="2" charset="-18"/>
              </a:rPr>
              <a:t>Diskutovaný je také vliv na životní prostředí ptáků</a:t>
            </a:r>
            <a:br>
              <a:rPr lang="cs-CZ" b="1" i="0" dirty="0">
                <a:solidFill>
                  <a:srgbClr val="58585A"/>
                </a:solidFill>
                <a:effectLst/>
                <a:latin typeface="Montserrat" panose="00000500000000000000" pitchFamily="2" charset="-18"/>
              </a:rPr>
            </a:br>
            <a:r>
              <a:rPr lang="cs-CZ" b="1" i="0" dirty="0">
                <a:solidFill>
                  <a:srgbClr val="58585A"/>
                </a:solidFill>
                <a:effectLst/>
                <a:latin typeface="Montserrat" panose="00000500000000000000" pitchFamily="2" charset="-18"/>
              </a:rPr>
              <a:t>a netopýrů. Podle výzkumů z Británie jsou ale větrné elektrárny pro ptactvo menším rizikem než silniční provoz či vedení vysokého napětí.</a:t>
            </a:r>
          </a:p>
          <a:p>
            <a:endParaRPr lang="cs-CZ" dirty="0"/>
          </a:p>
        </p:txBody>
      </p:sp>
    </p:spTree>
    <p:extLst>
      <p:ext uri="{BB962C8B-B14F-4D97-AF65-F5344CB8AC3E}">
        <p14:creationId xmlns:p14="http://schemas.microsoft.com/office/powerpoint/2010/main" val="5375898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30554F-0EB3-271A-665E-A1D2C2880535}"/>
              </a:ext>
            </a:extLst>
          </p:cNvPr>
          <p:cNvSpPr>
            <a:spLocks noGrp="1"/>
          </p:cNvSpPr>
          <p:nvPr>
            <p:ph type="title"/>
          </p:nvPr>
        </p:nvSpPr>
        <p:spPr>
          <a:xfrm>
            <a:off x="838200" y="365125"/>
            <a:ext cx="10515600" cy="854075"/>
          </a:xfrm>
        </p:spPr>
        <p:txBody>
          <a:bodyPr/>
          <a:lstStyle/>
          <a:p>
            <a:pPr algn="ctr"/>
            <a:r>
              <a:rPr lang="cs-CZ" b="1" dirty="0">
                <a:solidFill>
                  <a:srgbClr val="FF0000"/>
                </a:solidFill>
              </a:rPr>
              <a:t>VĚTRNÉ ELEKTRÁRNY VE SVĚTĚ</a:t>
            </a:r>
          </a:p>
        </p:txBody>
      </p:sp>
      <p:sp>
        <p:nvSpPr>
          <p:cNvPr id="3" name="Zástupný obsah 2">
            <a:extLst>
              <a:ext uri="{FF2B5EF4-FFF2-40B4-BE49-F238E27FC236}">
                <a16:creationId xmlns:a16="http://schemas.microsoft.com/office/drawing/2014/main" id="{44364799-C2E6-B2E1-9ACB-FA5BEF8E017C}"/>
              </a:ext>
            </a:extLst>
          </p:cNvPr>
          <p:cNvSpPr>
            <a:spLocks noGrp="1"/>
          </p:cNvSpPr>
          <p:nvPr>
            <p:ph idx="1"/>
          </p:nvPr>
        </p:nvSpPr>
        <p:spPr/>
        <p:txBody>
          <a:bodyPr>
            <a:normAutofit fontScale="92500" lnSpcReduction="20000"/>
          </a:bodyPr>
          <a:lstStyle/>
          <a:p>
            <a:pPr algn="l"/>
            <a:r>
              <a:rPr lang="cs-CZ" b="1" i="0" dirty="0">
                <a:solidFill>
                  <a:srgbClr val="58585A"/>
                </a:solidFill>
                <a:effectLst/>
                <a:latin typeface="Montserrat" panose="00000500000000000000" pitchFamily="2" charset="-18"/>
              </a:rPr>
              <a:t>V západní Evropě jsou větrné elektrárny mnohem obvyklejší než u nás. Stačí vyjet do Německa či Rakouska a rozdíl je okamžitě patrný. Často se využívají také tzv. </a:t>
            </a:r>
            <a:r>
              <a:rPr lang="cs-CZ" b="1" i="0" dirty="0" err="1">
                <a:solidFill>
                  <a:srgbClr val="00B0F0"/>
                </a:solidFill>
                <a:effectLst/>
                <a:latin typeface="Montserrat" panose="00000500000000000000" pitchFamily="2" charset="-18"/>
              </a:rPr>
              <a:t>offshore</a:t>
            </a:r>
            <a:r>
              <a:rPr lang="cs-CZ" b="1" i="0" dirty="0">
                <a:solidFill>
                  <a:srgbClr val="00B0F0"/>
                </a:solidFill>
                <a:effectLst/>
                <a:latin typeface="Montserrat" panose="00000500000000000000" pitchFamily="2" charset="-18"/>
              </a:rPr>
              <a:t> větrné farmy</a:t>
            </a:r>
            <a:r>
              <a:rPr lang="cs-CZ" b="1" i="0" dirty="0">
                <a:solidFill>
                  <a:srgbClr val="58585A"/>
                </a:solidFill>
                <a:effectLst/>
                <a:latin typeface="Montserrat" panose="00000500000000000000" pitchFamily="2" charset="-18"/>
              </a:rPr>
              <a:t>, které jsou postavené na volném moři.</a:t>
            </a:r>
          </a:p>
          <a:p>
            <a:pPr algn="l">
              <a:buFont typeface="Arial" panose="020B0604020202020204" pitchFamily="34" charset="0"/>
              <a:buChar char="•"/>
            </a:pPr>
            <a:r>
              <a:rPr lang="cs-CZ" b="1" i="0" dirty="0">
                <a:solidFill>
                  <a:srgbClr val="00B0F0"/>
                </a:solidFill>
                <a:effectLst/>
                <a:latin typeface="Montserrat" panose="00000500000000000000" pitchFamily="2" charset="-18"/>
              </a:rPr>
              <a:t>100 % vlaků v Holandsku </a:t>
            </a:r>
            <a:r>
              <a:rPr lang="cs-CZ" b="1" i="0" dirty="0">
                <a:solidFill>
                  <a:srgbClr val="58585A"/>
                </a:solidFill>
                <a:effectLst/>
                <a:latin typeface="Montserrat" panose="00000500000000000000" pitchFamily="2" charset="-18"/>
              </a:rPr>
              <a:t>pohání větrná energie</a:t>
            </a:r>
          </a:p>
          <a:p>
            <a:pPr algn="l">
              <a:buFont typeface="Arial" panose="020B0604020202020204" pitchFamily="34" charset="0"/>
              <a:buChar char="•"/>
            </a:pPr>
            <a:r>
              <a:rPr lang="cs-CZ" b="1" i="0" dirty="0">
                <a:solidFill>
                  <a:srgbClr val="00B0F0"/>
                </a:solidFill>
                <a:effectLst/>
                <a:latin typeface="Montserrat" panose="00000500000000000000" pitchFamily="2" charset="-18"/>
              </a:rPr>
              <a:t>40 % elektřiny v Dánsku </a:t>
            </a:r>
            <a:r>
              <a:rPr lang="cs-CZ" b="1" i="0" dirty="0">
                <a:solidFill>
                  <a:srgbClr val="58585A"/>
                </a:solidFill>
                <a:effectLst/>
                <a:latin typeface="Montserrat" panose="00000500000000000000" pitchFamily="2" charset="-18"/>
              </a:rPr>
              <a:t>pochází z větrné energie</a:t>
            </a:r>
          </a:p>
          <a:p>
            <a:pPr algn="l">
              <a:buFont typeface="Arial" panose="020B0604020202020204" pitchFamily="34" charset="0"/>
              <a:buChar char="•"/>
            </a:pPr>
            <a:r>
              <a:rPr lang="cs-CZ" b="1" i="0" dirty="0">
                <a:solidFill>
                  <a:srgbClr val="00B0F0"/>
                </a:solidFill>
                <a:effectLst/>
                <a:latin typeface="Montserrat" panose="00000500000000000000" pitchFamily="2" charset="-18"/>
              </a:rPr>
              <a:t>25 % elektřiny v Německu </a:t>
            </a:r>
            <a:r>
              <a:rPr lang="cs-CZ" b="1" i="0" dirty="0">
                <a:solidFill>
                  <a:srgbClr val="58585A"/>
                </a:solidFill>
                <a:effectLst/>
                <a:latin typeface="Montserrat" panose="00000500000000000000" pitchFamily="2" charset="-18"/>
              </a:rPr>
              <a:t>pokrývají větrné elektrárny</a:t>
            </a:r>
          </a:p>
          <a:p>
            <a:pPr algn="l">
              <a:buFont typeface="Arial" panose="020B0604020202020204" pitchFamily="34" charset="0"/>
              <a:buChar char="•"/>
            </a:pPr>
            <a:r>
              <a:rPr lang="cs-CZ" b="1" i="0" dirty="0">
                <a:solidFill>
                  <a:srgbClr val="00B0F0"/>
                </a:solidFill>
                <a:effectLst/>
                <a:latin typeface="Montserrat" panose="00000500000000000000" pitchFamily="2" charset="-18"/>
              </a:rPr>
              <a:t>20 % elektřiny v USA </a:t>
            </a:r>
            <a:r>
              <a:rPr lang="cs-CZ" b="1" i="0" dirty="0">
                <a:solidFill>
                  <a:srgbClr val="58585A"/>
                </a:solidFill>
                <a:effectLst/>
                <a:latin typeface="Montserrat" panose="00000500000000000000" pitchFamily="2" charset="-18"/>
              </a:rPr>
              <a:t>má do roku 2030 pocházet z větrné energie</a:t>
            </a:r>
          </a:p>
          <a:p>
            <a:pPr algn="l">
              <a:buFont typeface="Arial" panose="020B0604020202020204" pitchFamily="34" charset="0"/>
              <a:buChar char="•"/>
            </a:pPr>
            <a:r>
              <a:rPr lang="cs-CZ" b="1" i="0" dirty="0">
                <a:solidFill>
                  <a:srgbClr val="00B0F0"/>
                </a:solidFill>
                <a:effectLst/>
                <a:latin typeface="Montserrat" panose="00000500000000000000" pitchFamily="2" charset="-18"/>
              </a:rPr>
              <a:t>15 % je v Evropské unii </a:t>
            </a:r>
            <a:r>
              <a:rPr lang="cs-CZ" b="1" i="0" dirty="0">
                <a:solidFill>
                  <a:srgbClr val="58585A"/>
                </a:solidFill>
                <a:effectLst/>
                <a:latin typeface="Montserrat" panose="00000500000000000000" pitchFamily="2" charset="-18"/>
              </a:rPr>
              <a:t>průměr větrné energie na celkové spotřebě</a:t>
            </a:r>
          </a:p>
        </p:txBody>
      </p:sp>
    </p:spTree>
    <p:extLst>
      <p:ext uri="{BB962C8B-B14F-4D97-AF65-F5344CB8AC3E}">
        <p14:creationId xmlns:p14="http://schemas.microsoft.com/office/powerpoint/2010/main" val="2913694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40D4D-B87A-05E7-2515-5BEFBF5C015B}"/>
              </a:ext>
            </a:extLst>
          </p:cNvPr>
          <p:cNvSpPr>
            <a:spLocks noGrp="1"/>
          </p:cNvSpPr>
          <p:nvPr>
            <p:ph type="title"/>
          </p:nvPr>
        </p:nvSpPr>
        <p:spPr/>
        <p:txBody>
          <a:bodyPr/>
          <a:lstStyle/>
          <a:p>
            <a:pPr algn="ctr"/>
            <a:r>
              <a:rPr lang="cs-CZ" b="1" dirty="0">
                <a:solidFill>
                  <a:srgbClr val="FF0000"/>
                </a:solidFill>
              </a:rPr>
              <a:t>VYUŽITÍ VĚTRNÉ ENERGIE V ČESKÉ REPUBLICE</a:t>
            </a:r>
          </a:p>
        </p:txBody>
      </p:sp>
      <p:sp>
        <p:nvSpPr>
          <p:cNvPr id="3" name="Zástupný obsah 2">
            <a:extLst>
              <a:ext uri="{FF2B5EF4-FFF2-40B4-BE49-F238E27FC236}">
                <a16:creationId xmlns:a16="http://schemas.microsoft.com/office/drawing/2014/main" id="{BB71C0CD-DC68-92D4-D07F-0E0B2C30A520}"/>
              </a:ext>
            </a:extLst>
          </p:cNvPr>
          <p:cNvSpPr>
            <a:spLocks noGrp="1"/>
          </p:cNvSpPr>
          <p:nvPr>
            <p:ph idx="1"/>
          </p:nvPr>
        </p:nvSpPr>
        <p:spPr>
          <a:xfrm>
            <a:off x="838200" y="2231923"/>
            <a:ext cx="10515600" cy="3945040"/>
          </a:xfrm>
        </p:spPr>
        <p:txBody>
          <a:bodyPr/>
          <a:lstStyle/>
          <a:p>
            <a:r>
              <a:rPr lang="cs-CZ" b="1" i="0" dirty="0">
                <a:solidFill>
                  <a:srgbClr val="00B0F0"/>
                </a:solidFill>
                <a:effectLst/>
                <a:latin typeface="Montserrat" panose="00000500000000000000" pitchFamily="2" charset="-18"/>
              </a:rPr>
              <a:t>Méně než 1 % </a:t>
            </a:r>
            <a:r>
              <a:rPr lang="cs-CZ" b="1" i="0" dirty="0">
                <a:solidFill>
                  <a:srgbClr val="58585A"/>
                </a:solidFill>
                <a:effectLst/>
                <a:latin typeface="Montserrat" panose="00000500000000000000" pitchFamily="2" charset="-18"/>
              </a:rPr>
              <a:t>spotřebované energie v </a:t>
            </a:r>
            <a:r>
              <a:rPr lang="cs-CZ" b="1" i="0" dirty="0">
                <a:solidFill>
                  <a:srgbClr val="00B0F0"/>
                </a:solidFill>
                <a:effectLst/>
                <a:latin typeface="Montserrat" panose="00000500000000000000" pitchFamily="2" charset="-18"/>
              </a:rPr>
              <a:t>Česku</a:t>
            </a:r>
            <a:r>
              <a:rPr lang="cs-CZ" b="1" i="0" dirty="0">
                <a:solidFill>
                  <a:srgbClr val="58585A"/>
                </a:solidFill>
                <a:effectLst/>
                <a:latin typeface="Montserrat" panose="00000500000000000000" pitchFamily="2" charset="-18"/>
              </a:rPr>
              <a:t> pokrývají větrné elektrárny</a:t>
            </a:r>
          </a:p>
          <a:p>
            <a:r>
              <a:rPr lang="cs-CZ" b="1" i="0" dirty="0">
                <a:solidFill>
                  <a:srgbClr val="58585A"/>
                </a:solidFill>
                <a:effectLst/>
                <a:latin typeface="Montserrat" panose="00000500000000000000" pitchFamily="2" charset="-18"/>
              </a:rPr>
              <a:t>V České republice je přitom na mnoha místech velký </a:t>
            </a:r>
            <a:r>
              <a:rPr lang="cs-CZ" b="1" i="0" dirty="0">
                <a:solidFill>
                  <a:srgbClr val="00B0F0"/>
                </a:solidFill>
                <a:effectLst/>
                <a:latin typeface="Montserrat" panose="00000500000000000000" pitchFamily="2" charset="-18"/>
              </a:rPr>
              <a:t>potenciál pro stavbu větrných elektráren</a:t>
            </a:r>
            <a:r>
              <a:rPr lang="cs-CZ" b="1" i="0" dirty="0">
                <a:solidFill>
                  <a:srgbClr val="58585A"/>
                </a:solidFill>
                <a:effectLst/>
                <a:latin typeface="Montserrat" panose="00000500000000000000" pitchFamily="2" charset="-18"/>
              </a:rPr>
              <a:t>. Podmínky jsou srovnatelné se sousedním Německem, kde vyrobí nejvíce větrné energie v Evropě. Problémem je ale nedostatek podpory ze strany státu i negativní přístup obyvatel.</a:t>
            </a:r>
            <a:endParaRPr lang="cs-CZ" b="1" dirty="0"/>
          </a:p>
        </p:txBody>
      </p:sp>
    </p:spTree>
    <p:extLst>
      <p:ext uri="{BB962C8B-B14F-4D97-AF65-F5344CB8AC3E}">
        <p14:creationId xmlns:p14="http://schemas.microsoft.com/office/powerpoint/2010/main" val="52694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E74AE-BA93-49AE-8514-940299F2F021}"/>
              </a:ext>
            </a:extLst>
          </p:cNvPr>
          <p:cNvSpPr>
            <a:spLocks noGrp="1"/>
          </p:cNvSpPr>
          <p:nvPr>
            <p:ph type="title"/>
          </p:nvPr>
        </p:nvSpPr>
        <p:spPr>
          <a:xfrm>
            <a:off x="838200" y="2766218"/>
            <a:ext cx="10515600" cy="1325563"/>
          </a:xfrm>
        </p:spPr>
        <p:txBody>
          <a:bodyPr>
            <a:normAutofit/>
          </a:bodyPr>
          <a:lstStyle/>
          <a:p>
            <a:pPr algn="ctr"/>
            <a:r>
              <a:rPr lang="cs-CZ" sz="6000" b="1" i="0" dirty="0">
                <a:solidFill>
                  <a:srgbClr val="FF0000"/>
                </a:solidFill>
                <a:effectLst/>
                <a:latin typeface="Linux Libertine"/>
              </a:rPr>
              <a:t>PROCES VÝROBY ENERGIE</a:t>
            </a:r>
            <a:endParaRPr lang="cs-CZ" sz="6000" b="1" dirty="0">
              <a:solidFill>
                <a:srgbClr val="FF0000"/>
              </a:solidFill>
            </a:endParaRPr>
          </a:p>
        </p:txBody>
      </p:sp>
    </p:spTree>
    <p:extLst>
      <p:ext uri="{BB962C8B-B14F-4D97-AF65-F5344CB8AC3E}">
        <p14:creationId xmlns:p14="http://schemas.microsoft.com/office/powerpoint/2010/main" val="22076087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D736D6FF-EB49-0C04-FE25-D6FE6BC56204}"/>
              </a:ext>
            </a:extLst>
          </p:cNvPr>
          <p:cNvSpPr>
            <a:spLocks noGrp="1"/>
          </p:cNvSpPr>
          <p:nvPr>
            <p:ph type="title"/>
          </p:nvPr>
        </p:nvSpPr>
        <p:spPr>
          <a:xfrm>
            <a:off x="1028700" y="1967266"/>
            <a:ext cx="2628900" cy="2547257"/>
          </a:xfrm>
          <a:noFill/>
        </p:spPr>
        <p:txBody>
          <a:bodyPr anchor="ctr">
            <a:normAutofit/>
          </a:bodyPr>
          <a:lstStyle/>
          <a:p>
            <a:pPr algn="ctr"/>
            <a:r>
              <a:rPr lang="cs-CZ" sz="3600" b="1" dirty="0">
                <a:solidFill>
                  <a:srgbClr val="FF0000"/>
                </a:solidFill>
              </a:rPr>
              <a:t>MAPA VĚTRNÝCH OBLASTÍ</a:t>
            </a:r>
            <a:br>
              <a:rPr lang="cs-CZ" sz="3600" b="1" dirty="0">
                <a:solidFill>
                  <a:srgbClr val="FF0000"/>
                </a:solidFill>
              </a:rPr>
            </a:br>
            <a:r>
              <a:rPr lang="cs-CZ" sz="3600" b="1" dirty="0">
                <a:solidFill>
                  <a:srgbClr val="FF0000"/>
                </a:solidFill>
              </a:rPr>
              <a:t>V ČR</a:t>
            </a:r>
          </a:p>
        </p:txBody>
      </p:sp>
      <p:pic>
        <p:nvPicPr>
          <p:cNvPr id="3074" name="Picture 2">
            <a:extLst>
              <a:ext uri="{FF2B5EF4-FFF2-40B4-BE49-F238E27FC236}">
                <a16:creationId xmlns:a16="http://schemas.microsoft.com/office/drawing/2014/main" id="{354D07A6-EAF4-7364-5371-A3649D2FA5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361841"/>
            <a:ext cx="6780700" cy="413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1728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74D7-07CA-B692-4ED0-6F248F7C82FE}"/>
              </a:ext>
            </a:extLst>
          </p:cNvPr>
          <p:cNvSpPr>
            <a:spLocks noGrp="1"/>
          </p:cNvSpPr>
          <p:nvPr>
            <p:ph type="title"/>
          </p:nvPr>
        </p:nvSpPr>
        <p:spPr>
          <a:xfrm>
            <a:off x="838200" y="2766218"/>
            <a:ext cx="10515600" cy="1325563"/>
          </a:xfrm>
        </p:spPr>
        <p:txBody>
          <a:bodyPr>
            <a:normAutofit/>
          </a:bodyPr>
          <a:lstStyle/>
          <a:p>
            <a:pPr algn="ctr"/>
            <a:r>
              <a:rPr lang="cs-CZ" sz="6000" b="1" dirty="0">
                <a:solidFill>
                  <a:srgbClr val="FF0000"/>
                </a:solidFill>
              </a:rPr>
              <a:t>CHEMICKÉ ZDROJE</a:t>
            </a:r>
          </a:p>
        </p:txBody>
      </p:sp>
    </p:spTree>
    <p:extLst>
      <p:ext uri="{BB962C8B-B14F-4D97-AF65-F5344CB8AC3E}">
        <p14:creationId xmlns:p14="http://schemas.microsoft.com/office/powerpoint/2010/main" val="33863415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53BA3FFA-493F-60B1-03F7-55E5F0862514}"/>
              </a:ext>
            </a:extLst>
          </p:cNvPr>
          <p:cNvSpPr>
            <a:spLocks noGrp="1"/>
          </p:cNvSpPr>
          <p:nvPr>
            <p:ph type="title"/>
          </p:nvPr>
        </p:nvSpPr>
        <p:spPr>
          <a:xfrm>
            <a:off x="793662" y="386930"/>
            <a:ext cx="10066122" cy="899429"/>
          </a:xfrm>
        </p:spPr>
        <p:txBody>
          <a:bodyPr anchor="b">
            <a:normAutofit/>
          </a:bodyPr>
          <a:lstStyle/>
          <a:p>
            <a:pPr algn="ctr"/>
            <a:r>
              <a:rPr lang="cs-CZ" sz="4800" b="1" dirty="0">
                <a:solidFill>
                  <a:srgbClr val="FF0000"/>
                </a:solidFill>
              </a:rPr>
              <a:t>GALVANICKÝ ČLÁNEK</a:t>
            </a:r>
          </a:p>
        </p:txBody>
      </p:sp>
      <p:sp>
        <p:nvSpPr>
          <p:cNvPr id="6153" name="Rectangle 615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78631810-06A1-4098-4BE7-A67084819E6F}"/>
              </a:ext>
            </a:extLst>
          </p:cNvPr>
          <p:cNvSpPr>
            <a:spLocks noGrp="1"/>
          </p:cNvSpPr>
          <p:nvPr>
            <p:ph idx="1"/>
          </p:nvPr>
        </p:nvSpPr>
        <p:spPr>
          <a:xfrm>
            <a:off x="793661" y="2599509"/>
            <a:ext cx="4530898" cy="3639450"/>
          </a:xfrm>
        </p:spPr>
        <p:txBody>
          <a:bodyPr anchor="ctr">
            <a:normAutofit/>
          </a:bodyPr>
          <a:lstStyle/>
          <a:p>
            <a:r>
              <a:rPr lang="cs-CZ" sz="2000" b="1" i="0">
                <a:effectLst/>
                <a:latin typeface="Open Sans" panose="020F0502020204030204" pitchFamily="34" charset="0"/>
              </a:rPr>
              <a:t>Naplníme–li nádobu vodným roztokem kyseliny sírové H</a:t>
            </a:r>
            <a:r>
              <a:rPr lang="cs-CZ" sz="2000" b="1" i="0" baseline="-25000">
                <a:effectLst/>
                <a:latin typeface="Open Sans" panose="020F0502020204030204" pitchFamily="34" charset="0"/>
              </a:rPr>
              <a:t>2</a:t>
            </a:r>
            <a:r>
              <a:rPr lang="cs-CZ" sz="2000" b="1" i="0">
                <a:effectLst/>
                <a:latin typeface="Open Sans" panose="020F0502020204030204" pitchFamily="34" charset="0"/>
              </a:rPr>
              <a:t>SO</a:t>
            </a:r>
            <a:r>
              <a:rPr lang="cs-CZ" sz="2000" b="1" i="0" baseline="-25000">
                <a:effectLst/>
                <a:latin typeface="Open Sans" panose="020F0502020204030204" pitchFamily="34" charset="0"/>
              </a:rPr>
              <a:t>4</a:t>
            </a:r>
            <a:r>
              <a:rPr lang="cs-CZ" sz="2000" b="1" i="0">
                <a:effectLst/>
                <a:latin typeface="Open Sans" panose="020F0502020204030204" pitchFamily="34" charset="0"/>
              </a:rPr>
              <a:t>, pak budou její molekuly disociovány na ionty 2H</a:t>
            </a:r>
            <a:r>
              <a:rPr lang="cs-CZ" sz="2000" b="1" i="0" baseline="30000">
                <a:effectLst/>
                <a:latin typeface="Open Sans" panose="020F0502020204030204" pitchFamily="34" charset="0"/>
              </a:rPr>
              <a:t>+</a:t>
            </a:r>
            <a:r>
              <a:rPr lang="cs-CZ" sz="2000" b="1" i="0">
                <a:effectLst/>
                <a:latin typeface="Open Sans" panose="020F0502020204030204" pitchFamily="34" charset="0"/>
              </a:rPr>
              <a:t> a SO</a:t>
            </a:r>
            <a:r>
              <a:rPr lang="cs-CZ" sz="2000" b="1" i="0" baseline="-25000">
                <a:effectLst/>
                <a:latin typeface="Open Sans" panose="020F0502020204030204" pitchFamily="34" charset="0"/>
              </a:rPr>
              <a:t>4</a:t>
            </a:r>
            <a:r>
              <a:rPr lang="cs-CZ" sz="2000" b="1" i="0" baseline="30000">
                <a:effectLst/>
                <a:latin typeface="Open Sans" panose="020F0502020204030204" pitchFamily="34" charset="0"/>
              </a:rPr>
              <a:t>--</a:t>
            </a:r>
            <a:r>
              <a:rPr lang="cs-CZ" sz="2000" b="1" i="0">
                <a:effectLst/>
                <a:latin typeface="Open Sans" panose="020F0502020204030204" pitchFamily="34" charset="0"/>
              </a:rPr>
              <a:t>.</a:t>
            </a:r>
          </a:p>
        </p:txBody>
      </p:sp>
      <p:pic>
        <p:nvPicPr>
          <p:cNvPr id="6146" name="Picture 2" descr="Obsah obrázku snímek obrazovky, kruh, kreslené, Barevnost&#10;&#10;Popis byl vytvořen automaticky">
            <a:extLst>
              <a:ext uri="{FF2B5EF4-FFF2-40B4-BE49-F238E27FC236}">
                <a16:creationId xmlns:a16="http://schemas.microsoft.com/office/drawing/2014/main" id="{494F58E6-99E6-B320-A7D0-F200261F5A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538780"/>
            <a:ext cx="5150277" cy="3605193"/>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661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E17631A-16A6-9D38-20BA-05332BE3CD1E}"/>
              </a:ext>
            </a:extLst>
          </p:cNvPr>
          <p:cNvSpPr>
            <a:spLocks noGrp="1"/>
          </p:cNvSpPr>
          <p:nvPr>
            <p:ph type="title"/>
          </p:nvPr>
        </p:nvSpPr>
        <p:spPr>
          <a:xfrm>
            <a:off x="793662" y="386930"/>
            <a:ext cx="10066122" cy="930426"/>
          </a:xfrm>
        </p:spPr>
        <p:txBody>
          <a:bodyPr anchor="b">
            <a:normAutofit/>
          </a:bodyPr>
          <a:lstStyle/>
          <a:p>
            <a:pPr algn="ctr"/>
            <a:r>
              <a:rPr lang="cs-CZ" sz="4800" b="1" dirty="0">
                <a:solidFill>
                  <a:srgbClr val="FF0000"/>
                </a:solidFill>
              </a:rPr>
              <a:t>GALVANICKÝ ČLÁNEK (2)</a:t>
            </a:r>
            <a:endParaRPr lang="cs-CZ" sz="4800" dirty="0">
              <a:solidFill>
                <a:srgbClr val="FF0000"/>
              </a:solidFill>
            </a:endParaRPr>
          </a:p>
        </p:txBody>
      </p:sp>
      <p:sp>
        <p:nvSpPr>
          <p:cNvPr id="7177" name="Rectangle 71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E74E28ED-B3E8-A355-56AF-DC53DB3146BF}"/>
              </a:ext>
            </a:extLst>
          </p:cNvPr>
          <p:cNvSpPr>
            <a:spLocks noGrp="1"/>
          </p:cNvSpPr>
          <p:nvPr>
            <p:ph idx="1"/>
          </p:nvPr>
        </p:nvSpPr>
        <p:spPr>
          <a:xfrm>
            <a:off x="793661" y="2599509"/>
            <a:ext cx="4530898" cy="3639450"/>
          </a:xfrm>
        </p:spPr>
        <p:txBody>
          <a:bodyPr anchor="ctr">
            <a:normAutofit/>
          </a:bodyPr>
          <a:lstStyle/>
          <a:p>
            <a:r>
              <a:rPr lang="cs-CZ" sz="1700" b="1" i="0" dirty="0">
                <a:effectLst/>
                <a:latin typeface="Open Sans" panose="020B0606030504020204" pitchFamily="34" charset="0"/>
              </a:rPr>
              <a:t>Jestliže do zředěné kyseliny sírové vložíme zinkovou elektrodu, začne se postupně zinek rozpouštět. Kov obsahuje neutrální atomy, kladné ionty a volné elektrony. Kladné ionty působí tlakem na styčnou plochu kovu a elektrolytu a tlačí ionty Zn</a:t>
            </a:r>
            <a:r>
              <a:rPr lang="cs-CZ" sz="1700" b="1" i="0" baseline="30000" dirty="0">
                <a:effectLst/>
                <a:latin typeface="Open Sans" panose="020B0606030504020204" pitchFamily="34" charset="0"/>
              </a:rPr>
              <a:t>++</a:t>
            </a:r>
            <a:r>
              <a:rPr lang="cs-CZ" sz="1700" b="1" i="0" dirty="0">
                <a:effectLst/>
                <a:latin typeface="Open Sans" panose="020B0606030504020204" pitchFamily="34" charset="0"/>
              </a:rPr>
              <a:t> do elektrolytu. V elektrodě přebývá záporný náboj a v elektrolytu kladný náboj. Zároveň přitažlivé síly mezi kladnými ionty elektrolytu</a:t>
            </a:r>
            <a:br>
              <a:rPr lang="cs-CZ" sz="1700" b="1" i="0" dirty="0">
                <a:effectLst/>
                <a:latin typeface="Open Sans" panose="020B0606030504020204" pitchFamily="34" charset="0"/>
              </a:rPr>
            </a:br>
            <a:r>
              <a:rPr lang="cs-CZ" sz="1700" b="1" i="0" dirty="0">
                <a:effectLst/>
                <a:latin typeface="Open Sans" panose="020B0606030504020204" pitchFamily="34" charset="0"/>
              </a:rPr>
              <a:t>a zápornými ionty kovu brání trvalému přechodu iontů do roztoku. K vyrovnání nábojů mezi elektrodami tak nemůže dojít.</a:t>
            </a:r>
            <a:endParaRPr lang="cs-CZ" sz="1700" b="1" dirty="0"/>
          </a:p>
        </p:txBody>
      </p:sp>
      <p:pic>
        <p:nvPicPr>
          <p:cNvPr id="7170" name="Picture 2">
            <a:extLst>
              <a:ext uri="{FF2B5EF4-FFF2-40B4-BE49-F238E27FC236}">
                <a16:creationId xmlns:a16="http://schemas.microsoft.com/office/drawing/2014/main" id="{0F15E90D-8CF7-BB42-ADAC-7D44E230DD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64062" y="2484255"/>
            <a:ext cx="4045216" cy="3714244"/>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9781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3AFF1B-00C3-3599-F6A4-367ECC20C29D}"/>
              </a:ext>
            </a:extLst>
          </p:cNvPr>
          <p:cNvSpPr>
            <a:spLocks noGrp="1"/>
          </p:cNvSpPr>
          <p:nvPr>
            <p:ph type="title"/>
          </p:nvPr>
        </p:nvSpPr>
        <p:spPr/>
        <p:txBody>
          <a:bodyPr/>
          <a:lstStyle/>
          <a:p>
            <a:pPr algn="ctr"/>
            <a:r>
              <a:rPr lang="cs-CZ" sz="4400" b="1" dirty="0">
                <a:solidFill>
                  <a:srgbClr val="FF0000"/>
                </a:solidFill>
              </a:rPr>
              <a:t>GALVANICKÝ ČLÁNEK (3)</a:t>
            </a:r>
            <a:endParaRPr lang="cs-CZ" dirty="0"/>
          </a:p>
        </p:txBody>
      </p:sp>
      <p:sp>
        <p:nvSpPr>
          <p:cNvPr id="3" name="Zástupný obsah 2">
            <a:extLst>
              <a:ext uri="{FF2B5EF4-FFF2-40B4-BE49-F238E27FC236}">
                <a16:creationId xmlns:a16="http://schemas.microsoft.com/office/drawing/2014/main" id="{684E3457-3B1F-0A44-D6E2-555D3AC82103}"/>
              </a:ext>
            </a:extLst>
          </p:cNvPr>
          <p:cNvSpPr>
            <a:spLocks noGrp="1"/>
          </p:cNvSpPr>
          <p:nvPr>
            <p:ph idx="1"/>
          </p:nvPr>
        </p:nvSpPr>
        <p:spPr/>
        <p:txBody>
          <a:bodyPr>
            <a:normAutofit lnSpcReduction="10000"/>
          </a:bodyPr>
          <a:lstStyle/>
          <a:p>
            <a:r>
              <a:rPr lang="cs-CZ" b="1" i="0" dirty="0">
                <a:solidFill>
                  <a:srgbClr val="333333"/>
                </a:solidFill>
                <a:effectLst/>
                <a:latin typeface="Open Sans" panose="020B0606030504020204" pitchFamily="34" charset="0"/>
              </a:rPr>
              <a:t>Mezi elektrodou a elektrolytem vznikne rozdíl potenciálů a proto i elektrické napětí. Ponoříme–</a:t>
            </a:r>
            <a:r>
              <a:rPr lang="cs-CZ" b="1" i="0" dirty="0" err="1">
                <a:solidFill>
                  <a:srgbClr val="333333"/>
                </a:solidFill>
                <a:effectLst/>
                <a:latin typeface="Open Sans" panose="020B0606030504020204" pitchFamily="34" charset="0"/>
              </a:rPr>
              <a:t>li</a:t>
            </a:r>
            <a:r>
              <a:rPr lang="cs-CZ" b="1" i="0" dirty="0">
                <a:solidFill>
                  <a:srgbClr val="333333"/>
                </a:solidFill>
                <a:effectLst/>
                <a:latin typeface="Open Sans" panose="020B0606030504020204" pitchFamily="34" charset="0"/>
              </a:rPr>
              <a:t> do roztoku měděnou elektrodu, dojde ke stejnému jevu. Mezi elektrodou a elektrolytem vznikne elektrické napětí. Zinková elektroda se ale bude rozpouštět rychleji, proto na ní bude víc elektronů. Potenciál obou elektrod bude tedy různý a vznikne mezi nimi elektrické napětí, které se nazývá elektromotorické napětí. Napětí vznikne</a:t>
            </a:r>
            <a:br>
              <a:rPr lang="cs-CZ" b="1" i="0" dirty="0">
                <a:solidFill>
                  <a:srgbClr val="333333"/>
                </a:solidFill>
                <a:effectLst/>
                <a:latin typeface="Open Sans" panose="020B0606030504020204" pitchFamily="34" charset="0"/>
              </a:rPr>
            </a:br>
            <a:r>
              <a:rPr lang="cs-CZ" b="1" i="0" dirty="0">
                <a:solidFill>
                  <a:srgbClr val="333333"/>
                </a:solidFill>
                <a:effectLst/>
                <a:latin typeface="Open Sans" panose="020B0606030504020204" pitchFamily="34" charset="0"/>
              </a:rPr>
              <a:t>i mezi volnými konci obou elektrod – naměříme tzv. svorkové napětí. Přebytek volných elektronů ze zinkové elektrody se bude pohybovat směrem k měděné elektrodě – obvodem bude protékat elektrický proud.</a:t>
            </a:r>
            <a:endParaRPr lang="cs-CZ" b="1" dirty="0"/>
          </a:p>
        </p:txBody>
      </p:sp>
    </p:spTree>
    <p:extLst>
      <p:ext uri="{BB962C8B-B14F-4D97-AF65-F5344CB8AC3E}">
        <p14:creationId xmlns:p14="http://schemas.microsoft.com/office/powerpoint/2010/main" val="17687248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E8945-F622-7E45-B046-79F50ACB32E5}"/>
              </a:ext>
            </a:extLst>
          </p:cNvPr>
          <p:cNvSpPr>
            <a:spLocks noGrp="1"/>
          </p:cNvSpPr>
          <p:nvPr>
            <p:ph type="title"/>
          </p:nvPr>
        </p:nvSpPr>
        <p:spPr/>
        <p:txBody>
          <a:bodyPr/>
          <a:lstStyle/>
          <a:p>
            <a:pPr algn="ctr"/>
            <a:r>
              <a:rPr lang="cs-CZ" sz="4400" b="1" dirty="0">
                <a:solidFill>
                  <a:srgbClr val="FF0000"/>
                </a:solidFill>
              </a:rPr>
              <a:t>GALVANICKÝ ČLÁNEK (4)</a:t>
            </a:r>
            <a:endParaRPr lang="cs-CZ" dirty="0"/>
          </a:p>
        </p:txBody>
      </p:sp>
      <p:sp>
        <p:nvSpPr>
          <p:cNvPr id="3" name="Zástupný obsah 2">
            <a:extLst>
              <a:ext uri="{FF2B5EF4-FFF2-40B4-BE49-F238E27FC236}">
                <a16:creationId xmlns:a16="http://schemas.microsoft.com/office/drawing/2014/main" id="{2F1D7D6D-C823-ED95-6E43-5999E14E032C}"/>
              </a:ext>
            </a:extLst>
          </p:cNvPr>
          <p:cNvSpPr>
            <a:spLocks noGrp="1"/>
          </p:cNvSpPr>
          <p:nvPr>
            <p:ph idx="1"/>
          </p:nvPr>
        </p:nvSpPr>
        <p:spPr/>
        <p:txBody>
          <a:bodyPr>
            <a:normAutofit/>
          </a:bodyPr>
          <a:lstStyle/>
          <a:p>
            <a:r>
              <a:rPr lang="cs-CZ" b="1" i="0" dirty="0">
                <a:solidFill>
                  <a:srgbClr val="333333"/>
                </a:solidFill>
                <a:effectLst/>
                <a:latin typeface="Open Sans" panose="020B0606030504020204" pitchFamily="34" charset="0"/>
              </a:rPr>
              <a:t>První stálý článek sestavil v roce 1836 Daniell. Zinek ponořil do slabé kyseliny sírové, měď do roztoku skalice modré. Oba roztoky oddělil měchýřem. Později na radu londýnského kupce </a:t>
            </a:r>
            <a:r>
              <a:rPr lang="cs-CZ" b="1" i="0" dirty="0" err="1">
                <a:solidFill>
                  <a:srgbClr val="333333"/>
                </a:solidFill>
                <a:effectLst/>
                <a:latin typeface="Open Sans" panose="020B0606030504020204" pitchFamily="34" charset="0"/>
              </a:rPr>
              <a:t>Gassiota</a:t>
            </a:r>
            <a:r>
              <a:rPr lang="cs-CZ" b="1" i="0" dirty="0">
                <a:solidFill>
                  <a:srgbClr val="333333"/>
                </a:solidFill>
                <a:effectLst/>
                <a:latin typeface="Open Sans" panose="020B0606030504020204" pitchFamily="34" charset="0"/>
              </a:rPr>
              <a:t> použil místo měchýře pórovitou nádobu. Roku 1828 zavedl William </a:t>
            </a:r>
            <a:r>
              <a:rPr lang="cs-CZ" b="1" i="0" dirty="0" err="1">
                <a:solidFill>
                  <a:srgbClr val="333333"/>
                </a:solidFill>
                <a:effectLst/>
                <a:latin typeface="Open Sans" panose="020B0606030504020204" pitchFamily="34" charset="0"/>
              </a:rPr>
              <a:t>Sturgeon</a:t>
            </a:r>
            <a:r>
              <a:rPr lang="cs-CZ" b="1" i="0" dirty="0">
                <a:solidFill>
                  <a:srgbClr val="333333"/>
                </a:solidFill>
                <a:effectLst/>
                <a:latin typeface="Open Sans" panose="020B0606030504020204" pitchFamily="34" charset="0"/>
              </a:rPr>
              <a:t> ochranné amalgamování zinku, roku 1839 nahradil </a:t>
            </a:r>
            <a:r>
              <a:rPr lang="cs-CZ" b="1" i="0" dirty="0" err="1">
                <a:solidFill>
                  <a:srgbClr val="333333"/>
                </a:solidFill>
                <a:effectLst/>
                <a:latin typeface="Open Sans" panose="020B0606030504020204" pitchFamily="34" charset="0"/>
              </a:rPr>
              <a:t>Grove</a:t>
            </a:r>
            <a:r>
              <a:rPr lang="cs-CZ" b="1" i="0" dirty="0">
                <a:solidFill>
                  <a:srgbClr val="333333"/>
                </a:solidFill>
                <a:effectLst/>
                <a:latin typeface="Open Sans" panose="020B0606030504020204" pitchFamily="34" charset="0"/>
              </a:rPr>
              <a:t> měď platinou v kyselině dusičné, Robert </a:t>
            </a:r>
            <a:r>
              <a:rPr lang="cs-CZ" b="1" i="0" dirty="0" err="1">
                <a:solidFill>
                  <a:srgbClr val="333333"/>
                </a:solidFill>
                <a:effectLst/>
                <a:latin typeface="Open Sans" panose="020B0606030504020204" pitchFamily="34" charset="0"/>
              </a:rPr>
              <a:t>Bunsen</a:t>
            </a:r>
            <a:r>
              <a:rPr lang="cs-CZ" b="1" i="0" dirty="0">
                <a:solidFill>
                  <a:srgbClr val="333333"/>
                </a:solidFill>
                <a:effectLst/>
                <a:latin typeface="Open Sans" panose="020B0606030504020204" pitchFamily="34" charset="0"/>
              </a:rPr>
              <a:t> doporučil přidat ke kyselině sírové dvojchroman draselný. Z roku 1868 pochází článek od Georgese </a:t>
            </a:r>
            <a:r>
              <a:rPr lang="cs-CZ" b="1" i="0" dirty="0" err="1">
                <a:solidFill>
                  <a:srgbClr val="333333"/>
                </a:solidFill>
                <a:effectLst/>
                <a:latin typeface="Open Sans" panose="020B0606030504020204" pitchFamily="34" charset="0"/>
              </a:rPr>
              <a:t>Leclanchéa</a:t>
            </a:r>
            <a:r>
              <a:rPr lang="cs-CZ" b="1" i="0" dirty="0">
                <a:solidFill>
                  <a:srgbClr val="333333"/>
                </a:solidFill>
                <a:effectLst/>
                <a:latin typeface="Open Sans" panose="020B0606030504020204" pitchFamily="34" charset="0"/>
              </a:rPr>
              <a:t>. O dvacet let je mladší suchý článek, který vytvořil </a:t>
            </a:r>
            <a:r>
              <a:rPr lang="cs-CZ" b="1" i="0" dirty="0" err="1">
                <a:solidFill>
                  <a:srgbClr val="333333"/>
                </a:solidFill>
                <a:effectLst/>
                <a:latin typeface="Open Sans" panose="020B0606030504020204" pitchFamily="34" charset="0"/>
              </a:rPr>
              <a:t>Gassner</a:t>
            </a:r>
            <a:r>
              <a:rPr lang="cs-CZ" b="1" i="0" dirty="0">
                <a:solidFill>
                  <a:srgbClr val="333333"/>
                </a:solidFill>
                <a:effectLst/>
                <a:latin typeface="Open Sans" panose="020B0606030504020204" pitchFamily="34" charset="0"/>
              </a:rPr>
              <a:t>.</a:t>
            </a:r>
            <a:endParaRPr lang="cs-CZ" b="1" dirty="0"/>
          </a:p>
        </p:txBody>
      </p:sp>
    </p:spTree>
    <p:extLst>
      <p:ext uri="{BB962C8B-B14F-4D97-AF65-F5344CB8AC3E}">
        <p14:creationId xmlns:p14="http://schemas.microsoft.com/office/powerpoint/2010/main" val="34908079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F73DAE3-A40D-BDE2-30F6-5718F3AE54F3}"/>
              </a:ext>
            </a:extLst>
          </p:cNvPr>
          <p:cNvSpPr>
            <a:spLocks noGrp="1"/>
          </p:cNvSpPr>
          <p:nvPr>
            <p:ph type="title"/>
          </p:nvPr>
        </p:nvSpPr>
        <p:spPr>
          <a:xfrm>
            <a:off x="573437" y="1929539"/>
            <a:ext cx="2818997" cy="2854099"/>
          </a:xfrm>
          <a:prstGeom prst="ellipse">
            <a:avLst/>
          </a:prstGeom>
          <a:solidFill>
            <a:srgbClr val="262626"/>
          </a:solidFill>
          <a:ln w="174625" cmpd="thinThick">
            <a:solidFill>
              <a:srgbClr val="262626"/>
            </a:solidFill>
          </a:ln>
        </p:spPr>
        <p:txBody>
          <a:bodyPr anchor="ctr">
            <a:normAutofit/>
          </a:bodyPr>
          <a:lstStyle/>
          <a:p>
            <a:pPr algn="ctr"/>
            <a:r>
              <a:rPr lang="cs-CZ" sz="1800" b="1" i="0" dirty="0">
                <a:solidFill>
                  <a:srgbClr val="FF0000"/>
                </a:solidFill>
                <a:effectLst/>
                <a:latin typeface="Open Sans" panose="020B0606030504020204" pitchFamily="34" charset="0"/>
              </a:rPr>
              <a:t>PŘEHLED GALVANICKÝCH ČLÁNKŮ</a:t>
            </a:r>
            <a:endParaRPr lang="cs-CZ" sz="1800" b="1" dirty="0">
              <a:solidFill>
                <a:srgbClr val="FF0000"/>
              </a:solidFill>
            </a:endParaRPr>
          </a:p>
        </p:txBody>
      </p:sp>
      <p:pic>
        <p:nvPicPr>
          <p:cNvPr id="7" name="Obrázek 6">
            <a:extLst>
              <a:ext uri="{FF2B5EF4-FFF2-40B4-BE49-F238E27FC236}">
                <a16:creationId xmlns:a16="http://schemas.microsoft.com/office/drawing/2014/main" id="{14E1594F-2ABA-68D5-8E12-E4A6A7DA82AF}"/>
              </a:ext>
            </a:extLst>
          </p:cNvPr>
          <p:cNvPicPr>
            <a:picLocks noChangeAspect="1"/>
          </p:cNvPicPr>
          <p:nvPr/>
        </p:nvPicPr>
        <p:blipFill>
          <a:blip r:embed="rId2"/>
          <a:stretch>
            <a:fillRect/>
          </a:stretch>
        </p:blipFill>
        <p:spPr>
          <a:xfrm>
            <a:off x="4038600" y="1144302"/>
            <a:ext cx="7188199" cy="4566006"/>
          </a:xfrm>
          <a:prstGeom prst="rect">
            <a:avLst/>
          </a:prstGeom>
        </p:spPr>
      </p:pic>
    </p:spTree>
    <p:extLst>
      <p:ext uri="{BB962C8B-B14F-4D97-AF65-F5344CB8AC3E}">
        <p14:creationId xmlns:p14="http://schemas.microsoft.com/office/powerpoint/2010/main" val="215099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1F1B5CDA-DEBE-46C1-940F-B68DCB472E0C}"/>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lgn="ctr"/>
            <a:r>
              <a:rPr lang="cs-CZ" sz="4000" b="1" dirty="0">
                <a:solidFill>
                  <a:srgbClr val="FF0000"/>
                </a:solidFill>
              </a:rPr>
              <a:t>SUCHÝ ČLÁNEK</a:t>
            </a:r>
            <a:endParaRPr lang="en-US" sz="4000" b="1" dirty="0">
              <a:solidFill>
                <a:srgbClr val="FF0000"/>
              </a:solidFill>
            </a:endParaRPr>
          </a:p>
        </p:txBody>
      </p:sp>
      <p:grpSp>
        <p:nvGrpSpPr>
          <p:cNvPr id="8201" name="Group 820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202" name="Rectangle 820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5" name="Rectangle 820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DB4CBDD3-C1D3-F49A-5F1E-FFA9427B77BF}"/>
              </a:ext>
            </a:extLst>
          </p:cNvPr>
          <p:cNvSpPr>
            <a:spLocks noGrp="1"/>
          </p:cNvSpPr>
          <p:nvPr>
            <p:ph idx="4294967295"/>
          </p:nvPr>
        </p:nvSpPr>
        <p:spPr>
          <a:xfrm>
            <a:off x="590719" y="2330505"/>
            <a:ext cx="4559425" cy="3979585"/>
          </a:xfrm>
        </p:spPr>
        <p:txBody>
          <a:bodyPr vert="horz" lIns="91440" tIns="45720" rIns="91440" bIns="45720" rtlCol="0" anchor="ctr">
            <a:normAutofit/>
          </a:bodyPr>
          <a:lstStyle/>
          <a:p>
            <a:r>
              <a:rPr lang="en-US" sz="1700" b="1" i="0" dirty="0" err="1">
                <a:solidFill>
                  <a:srgbClr val="00B0F0"/>
                </a:solidFill>
                <a:effectLst/>
              </a:rPr>
              <a:t>Suchý</a:t>
            </a:r>
            <a:r>
              <a:rPr lang="en-US" sz="1700" b="1" i="0" dirty="0">
                <a:solidFill>
                  <a:srgbClr val="00B0F0"/>
                </a:solidFill>
                <a:effectLst/>
              </a:rPr>
              <a:t> </a:t>
            </a:r>
            <a:r>
              <a:rPr lang="en-US" sz="1700" b="1" i="0" dirty="0" err="1">
                <a:solidFill>
                  <a:srgbClr val="00B0F0"/>
                </a:solidFill>
                <a:effectLst/>
              </a:rPr>
              <a:t>článek</a:t>
            </a:r>
            <a:r>
              <a:rPr lang="en-US" sz="1700" b="1" i="0" dirty="0">
                <a:solidFill>
                  <a:srgbClr val="00B0F0"/>
                </a:solidFill>
                <a:effectLst/>
              </a:rPr>
              <a:t> </a:t>
            </a:r>
            <a:r>
              <a:rPr lang="en-US" sz="1700" b="1" i="0" dirty="0" err="1">
                <a:effectLst/>
              </a:rPr>
              <a:t>nedokáže</a:t>
            </a:r>
            <a:r>
              <a:rPr lang="en-US" sz="1700" b="1" i="0" dirty="0">
                <a:effectLst/>
              </a:rPr>
              <a:t> </a:t>
            </a:r>
            <a:r>
              <a:rPr lang="en-US" sz="1700" b="1" i="0" dirty="0" err="1">
                <a:effectLst/>
              </a:rPr>
              <a:t>dodávat</a:t>
            </a:r>
            <a:r>
              <a:rPr lang="en-US" sz="1700" b="1" i="0" dirty="0">
                <a:effectLst/>
              </a:rPr>
              <a:t> </a:t>
            </a:r>
            <a:r>
              <a:rPr lang="en-US" sz="1700" b="1" i="0" dirty="0" err="1">
                <a:effectLst/>
              </a:rPr>
              <a:t>napětí</a:t>
            </a:r>
            <a:r>
              <a:rPr lang="en-US" sz="1700" b="1" i="0" dirty="0">
                <a:effectLst/>
              </a:rPr>
              <a:t> po </a:t>
            </a:r>
            <a:r>
              <a:rPr lang="en-US" sz="1700" b="1" i="0" dirty="0" err="1">
                <a:effectLst/>
              </a:rPr>
              <a:t>nekonečnou</a:t>
            </a:r>
            <a:r>
              <a:rPr lang="en-US" sz="1700" b="1" i="0" dirty="0">
                <a:effectLst/>
              </a:rPr>
              <a:t> </a:t>
            </a:r>
            <a:r>
              <a:rPr lang="en-US" sz="1700" b="1" i="0" dirty="0" err="1">
                <a:effectLst/>
              </a:rPr>
              <a:t>dobu</a:t>
            </a:r>
            <a:r>
              <a:rPr lang="en-US" sz="1700" b="1" i="0" dirty="0">
                <a:effectLst/>
              </a:rPr>
              <a:t>. Po </a:t>
            </a:r>
            <a:r>
              <a:rPr lang="en-US" sz="1700" b="1" i="0" dirty="0" err="1">
                <a:effectLst/>
              </a:rPr>
              <a:t>čase</a:t>
            </a:r>
            <a:r>
              <a:rPr lang="en-US" sz="1700" b="1" i="0" dirty="0">
                <a:effectLst/>
              </a:rPr>
              <a:t> se </a:t>
            </a:r>
            <a:r>
              <a:rPr lang="en-US" sz="1700" b="1" i="0" dirty="0" err="1">
                <a:effectLst/>
              </a:rPr>
              <a:t>napětí</a:t>
            </a:r>
            <a:r>
              <a:rPr lang="en-US" sz="1700" b="1" i="0" dirty="0">
                <a:effectLst/>
              </a:rPr>
              <a:t> </a:t>
            </a:r>
            <a:r>
              <a:rPr lang="en-US" sz="1700" b="1" i="0" dirty="0" err="1">
                <a:effectLst/>
              </a:rPr>
              <a:t>mezi</a:t>
            </a:r>
            <a:r>
              <a:rPr lang="en-US" sz="1700" b="1" i="0" dirty="0">
                <a:effectLst/>
              </a:rPr>
              <a:t> </a:t>
            </a:r>
            <a:r>
              <a:rPr lang="en-US" sz="1700" b="1" i="0" dirty="0" err="1">
                <a:effectLst/>
              </a:rPr>
              <a:t>elektrodami</a:t>
            </a:r>
            <a:r>
              <a:rPr lang="en-US" sz="1700" b="1" i="0" dirty="0">
                <a:effectLst/>
              </a:rPr>
              <a:t> </a:t>
            </a:r>
            <a:r>
              <a:rPr lang="en-US" sz="1700" b="1" i="0" dirty="0" err="1">
                <a:effectLst/>
              </a:rPr>
              <a:t>sníží</a:t>
            </a:r>
            <a:r>
              <a:rPr lang="en-US" sz="1700" b="1" i="0" dirty="0">
                <a:effectLst/>
              </a:rPr>
              <a:t>. </a:t>
            </a:r>
            <a:r>
              <a:rPr lang="en-US" sz="1700" b="1" i="0" dirty="0" err="1">
                <a:effectLst/>
              </a:rPr>
              <a:t>Příčinou</a:t>
            </a:r>
            <a:r>
              <a:rPr lang="en-US" sz="1700" b="1" i="0" dirty="0">
                <a:effectLst/>
              </a:rPr>
              <a:t> je </a:t>
            </a:r>
            <a:r>
              <a:rPr lang="en-US" sz="1700" b="1" i="0" dirty="0" err="1">
                <a:effectLst/>
              </a:rPr>
              <a:t>polarizace</a:t>
            </a:r>
            <a:r>
              <a:rPr lang="en-US" sz="1700" b="1" i="0" dirty="0">
                <a:effectLst/>
              </a:rPr>
              <a:t> </a:t>
            </a:r>
            <a:r>
              <a:rPr lang="en-US" sz="1700" b="1" i="0" dirty="0" err="1">
                <a:effectLst/>
              </a:rPr>
              <a:t>elektrod</a:t>
            </a:r>
            <a:r>
              <a:rPr lang="en-US" sz="1700" b="1" i="0" dirty="0">
                <a:effectLst/>
              </a:rPr>
              <a:t>. </a:t>
            </a:r>
            <a:r>
              <a:rPr lang="en-US" sz="1700" b="1" i="0" dirty="0" err="1">
                <a:effectLst/>
              </a:rPr>
              <a:t>Současně</a:t>
            </a:r>
            <a:r>
              <a:rPr lang="en-US" sz="1700" b="1" i="0" dirty="0">
                <a:effectLst/>
              </a:rPr>
              <a:t> s </a:t>
            </a:r>
            <a:r>
              <a:rPr lang="en-US" sz="1700" b="1" i="0" dirty="0" err="1">
                <a:effectLst/>
              </a:rPr>
              <a:t>vybíjením</a:t>
            </a:r>
            <a:r>
              <a:rPr lang="en-US" sz="1700" b="1" i="0" dirty="0">
                <a:effectLst/>
              </a:rPr>
              <a:t> </a:t>
            </a:r>
            <a:r>
              <a:rPr lang="en-US" sz="1700" b="1" i="0" dirty="0" err="1">
                <a:effectLst/>
              </a:rPr>
              <a:t>článku</a:t>
            </a:r>
            <a:r>
              <a:rPr lang="en-US" sz="1700" b="1" i="0" dirty="0">
                <a:effectLst/>
              </a:rPr>
              <a:t> </a:t>
            </a:r>
            <a:r>
              <a:rPr lang="en-US" sz="1700" b="1" i="0" dirty="0" err="1">
                <a:effectLst/>
              </a:rPr>
              <a:t>probíhá</a:t>
            </a:r>
            <a:r>
              <a:rPr lang="en-US" sz="1700" b="1" i="0" dirty="0">
                <a:effectLst/>
              </a:rPr>
              <a:t> </a:t>
            </a:r>
            <a:r>
              <a:rPr lang="en-US" sz="1700" b="1" i="0" dirty="0" err="1">
                <a:effectLst/>
              </a:rPr>
              <a:t>na</a:t>
            </a:r>
            <a:r>
              <a:rPr lang="en-US" sz="1700" b="1" i="0" dirty="0">
                <a:effectLst/>
              </a:rPr>
              <a:t> </a:t>
            </a:r>
            <a:r>
              <a:rPr lang="en-US" sz="1700" b="1" i="0" dirty="0" err="1">
                <a:effectLst/>
              </a:rPr>
              <a:t>anodě</a:t>
            </a:r>
            <a:r>
              <a:rPr lang="en-US" sz="1700" b="1" i="0" dirty="0">
                <a:effectLst/>
              </a:rPr>
              <a:t> </a:t>
            </a:r>
            <a:r>
              <a:rPr lang="en-US" sz="1700" b="1" i="0" dirty="0" err="1">
                <a:effectLst/>
              </a:rPr>
              <a:t>elektrolýza</a:t>
            </a:r>
            <a:r>
              <a:rPr lang="en-US" sz="1700" b="1" i="0" dirty="0">
                <a:effectLst/>
              </a:rPr>
              <a:t>, </a:t>
            </a:r>
            <a:r>
              <a:rPr lang="en-US" sz="1700" b="1" i="0" dirty="0" err="1">
                <a:effectLst/>
              </a:rPr>
              <a:t>díky</a:t>
            </a:r>
            <a:r>
              <a:rPr lang="en-US" sz="1700" b="1" i="0" dirty="0">
                <a:effectLst/>
              </a:rPr>
              <a:t> </a:t>
            </a:r>
            <a:r>
              <a:rPr lang="en-US" sz="1700" b="1" i="0" dirty="0" err="1">
                <a:effectLst/>
              </a:rPr>
              <a:t>níž</a:t>
            </a:r>
            <a:r>
              <a:rPr lang="en-US" sz="1700" b="1" i="0" dirty="0">
                <a:effectLst/>
              </a:rPr>
              <a:t> se </a:t>
            </a:r>
            <a:r>
              <a:rPr lang="en-US" sz="1700" b="1" i="0" dirty="0" err="1">
                <a:effectLst/>
              </a:rPr>
              <a:t>anoda</a:t>
            </a:r>
            <a:r>
              <a:rPr lang="en-US" sz="1700" b="1" i="0" dirty="0">
                <a:effectLst/>
              </a:rPr>
              <a:t> </a:t>
            </a:r>
            <a:r>
              <a:rPr lang="en-US" sz="1700" b="1" i="0" dirty="0" err="1">
                <a:effectLst/>
              </a:rPr>
              <a:t>pokrývá</a:t>
            </a:r>
            <a:r>
              <a:rPr lang="en-US" sz="1700" b="1" i="0" dirty="0">
                <a:effectLst/>
              </a:rPr>
              <a:t> </a:t>
            </a:r>
            <a:r>
              <a:rPr lang="en-US" sz="1700" b="1" i="0" dirty="0" err="1">
                <a:effectLst/>
              </a:rPr>
              <a:t>vyloučenou</a:t>
            </a:r>
            <a:r>
              <a:rPr lang="en-US" sz="1700" b="1" i="0" dirty="0">
                <a:effectLst/>
              </a:rPr>
              <a:t> </a:t>
            </a:r>
            <a:r>
              <a:rPr lang="en-US" sz="1700" b="1" i="0" dirty="0" err="1">
                <a:effectLst/>
              </a:rPr>
              <a:t>látkou</a:t>
            </a:r>
            <a:r>
              <a:rPr lang="en-US" sz="1700" b="1" i="0" dirty="0">
                <a:effectLst/>
              </a:rPr>
              <a:t>. To </a:t>
            </a:r>
            <a:r>
              <a:rPr lang="en-US" sz="1700" b="1" i="0" dirty="0" err="1">
                <a:effectLst/>
              </a:rPr>
              <a:t>má</a:t>
            </a:r>
            <a:r>
              <a:rPr lang="en-US" sz="1700" b="1" i="0" dirty="0">
                <a:effectLst/>
              </a:rPr>
              <a:t> za </a:t>
            </a:r>
            <a:r>
              <a:rPr lang="en-US" sz="1700" b="1" i="0" dirty="0" err="1">
                <a:effectLst/>
              </a:rPr>
              <a:t>následek</a:t>
            </a:r>
            <a:r>
              <a:rPr lang="en-US" sz="1700" b="1" i="0" dirty="0">
                <a:effectLst/>
              </a:rPr>
              <a:t> </a:t>
            </a:r>
            <a:r>
              <a:rPr lang="en-US" sz="1700" b="1" i="0" dirty="0" err="1">
                <a:effectLst/>
              </a:rPr>
              <a:t>zmenšení</a:t>
            </a:r>
            <a:r>
              <a:rPr lang="en-US" sz="1700" b="1" i="0" dirty="0">
                <a:effectLst/>
              </a:rPr>
              <a:t> </a:t>
            </a:r>
            <a:r>
              <a:rPr lang="en-US" sz="1700" b="1" i="0" dirty="0" err="1">
                <a:effectLst/>
              </a:rPr>
              <a:t>kladného</a:t>
            </a:r>
            <a:r>
              <a:rPr lang="en-US" sz="1700" b="1" i="0" dirty="0">
                <a:effectLst/>
              </a:rPr>
              <a:t> </a:t>
            </a:r>
            <a:r>
              <a:rPr lang="en-US" sz="1700" b="1" i="0" dirty="0" err="1">
                <a:effectLst/>
              </a:rPr>
              <a:t>potenciálu</a:t>
            </a:r>
            <a:r>
              <a:rPr lang="en-US" sz="1700" b="1" i="0" dirty="0">
                <a:effectLst/>
              </a:rPr>
              <a:t> </a:t>
            </a:r>
            <a:r>
              <a:rPr lang="en-US" sz="1700" b="1" i="0" dirty="0" err="1">
                <a:effectLst/>
              </a:rPr>
              <a:t>anody</a:t>
            </a:r>
            <a:r>
              <a:rPr lang="en-US" sz="1700" b="1" i="0" dirty="0">
                <a:effectLst/>
              </a:rPr>
              <a:t> a </a:t>
            </a:r>
            <a:r>
              <a:rPr lang="en-US" sz="1700" b="1" i="0" dirty="0" err="1">
                <a:effectLst/>
              </a:rPr>
              <a:t>snížení</a:t>
            </a:r>
            <a:r>
              <a:rPr lang="en-US" sz="1700" b="1" i="0" dirty="0">
                <a:effectLst/>
              </a:rPr>
              <a:t> </a:t>
            </a:r>
            <a:r>
              <a:rPr lang="en-US" sz="1700" b="1" i="0" dirty="0" err="1">
                <a:effectLst/>
              </a:rPr>
              <a:t>napětí</a:t>
            </a:r>
            <a:r>
              <a:rPr lang="en-US" sz="1700" b="1" i="0" dirty="0">
                <a:effectLst/>
              </a:rPr>
              <a:t> </a:t>
            </a:r>
            <a:r>
              <a:rPr lang="en-US" sz="1700" b="1" i="0" dirty="0" err="1">
                <a:effectLst/>
              </a:rPr>
              <a:t>zdroje</a:t>
            </a:r>
            <a:r>
              <a:rPr lang="en-US" sz="1700" b="1" i="0" dirty="0">
                <a:effectLst/>
              </a:rPr>
              <a:t>. Aby </a:t>
            </a:r>
            <a:r>
              <a:rPr lang="en-US" sz="1700" b="1" i="0" dirty="0" err="1">
                <a:effectLst/>
              </a:rPr>
              <a:t>takový</a:t>
            </a:r>
            <a:r>
              <a:rPr lang="en-US" sz="1700" b="1" i="0" dirty="0">
                <a:effectLst/>
              </a:rPr>
              <a:t> </a:t>
            </a:r>
            <a:r>
              <a:rPr lang="en-US" sz="1700" b="1" i="0" dirty="0" err="1">
                <a:effectLst/>
              </a:rPr>
              <a:t>článek</a:t>
            </a:r>
            <a:r>
              <a:rPr lang="en-US" sz="1700" b="1" i="0" dirty="0">
                <a:effectLst/>
              </a:rPr>
              <a:t> </a:t>
            </a:r>
            <a:r>
              <a:rPr lang="en-US" sz="1700" b="1" i="0" dirty="0" err="1">
                <a:effectLst/>
              </a:rPr>
              <a:t>pracoval</a:t>
            </a:r>
            <a:r>
              <a:rPr lang="en-US" sz="1700" b="1" i="0" dirty="0">
                <a:effectLst/>
              </a:rPr>
              <a:t> </a:t>
            </a:r>
            <a:r>
              <a:rPr lang="en-US" sz="1700" b="1" i="0" dirty="0" err="1">
                <a:effectLst/>
              </a:rPr>
              <a:t>trvale</a:t>
            </a:r>
            <a:r>
              <a:rPr lang="en-US" sz="1700" b="1" i="0" dirty="0">
                <a:effectLst/>
              </a:rPr>
              <a:t>, je </a:t>
            </a:r>
            <a:r>
              <a:rPr lang="en-US" sz="1700" b="1" i="0" dirty="0" err="1">
                <a:effectLst/>
              </a:rPr>
              <a:t>třeba</a:t>
            </a:r>
            <a:r>
              <a:rPr lang="en-US" sz="1700" b="1" i="0" dirty="0">
                <a:effectLst/>
              </a:rPr>
              <a:t> </a:t>
            </a:r>
            <a:r>
              <a:rPr lang="en-US" sz="1700" b="1" i="0" dirty="0" err="1">
                <a:effectLst/>
              </a:rPr>
              <a:t>průběžně</a:t>
            </a:r>
            <a:r>
              <a:rPr lang="en-US" sz="1700" b="1" i="0" dirty="0">
                <a:effectLst/>
              </a:rPr>
              <a:t> </a:t>
            </a:r>
            <a:r>
              <a:rPr lang="en-US" sz="1700" b="1" i="0" dirty="0" err="1">
                <a:effectLst/>
              </a:rPr>
              <a:t>odstraňovat</a:t>
            </a:r>
            <a:r>
              <a:rPr lang="en-US" sz="1700" b="1" i="0" dirty="0">
                <a:effectLst/>
              </a:rPr>
              <a:t> z </a:t>
            </a:r>
            <a:r>
              <a:rPr lang="en-US" sz="1700" b="1" i="0" dirty="0" err="1">
                <a:effectLst/>
              </a:rPr>
              <a:t>kladné</a:t>
            </a:r>
            <a:r>
              <a:rPr lang="en-US" sz="1700" b="1" i="0" dirty="0">
                <a:effectLst/>
              </a:rPr>
              <a:t> </a:t>
            </a:r>
            <a:r>
              <a:rPr lang="en-US" sz="1700" b="1" i="0" dirty="0" err="1">
                <a:effectLst/>
              </a:rPr>
              <a:t>elektrody</a:t>
            </a:r>
            <a:r>
              <a:rPr lang="en-US" sz="1700" b="1" i="0" dirty="0">
                <a:effectLst/>
              </a:rPr>
              <a:t> </a:t>
            </a:r>
            <a:r>
              <a:rPr lang="en-US" sz="1700" b="1" i="0" dirty="0" err="1">
                <a:effectLst/>
              </a:rPr>
              <a:t>vznikající</a:t>
            </a:r>
            <a:r>
              <a:rPr lang="en-US" sz="1700" b="1" i="0" dirty="0">
                <a:effectLst/>
              </a:rPr>
              <a:t> </a:t>
            </a:r>
            <a:r>
              <a:rPr lang="en-US" sz="1700" b="1" i="0" dirty="0" err="1">
                <a:effectLst/>
              </a:rPr>
              <a:t>látku</a:t>
            </a:r>
            <a:r>
              <a:rPr lang="en-US" sz="1700" b="1" i="0" dirty="0">
                <a:effectLst/>
              </a:rPr>
              <a:t>, </a:t>
            </a:r>
            <a:r>
              <a:rPr lang="en-US" sz="1700" b="1" i="0" dirty="0" err="1">
                <a:effectLst/>
              </a:rPr>
              <a:t>čili</a:t>
            </a:r>
            <a:r>
              <a:rPr lang="en-US" sz="1700" b="1" i="0" dirty="0">
                <a:effectLst/>
              </a:rPr>
              <a:t> </a:t>
            </a:r>
            <a:r>
              <a:rPr lang="en-US" sz="1700" b="1" i="0" dirty="0" err="1">
                <a:effectLst/>
              </a:rPr>
              <a:t>depolarizovat</a:t>
            </a:r>
            <a:r>
              <a:rPr lang="en-US" sz="1700" b="1" i="0" dirty="0">
                <a:effectLst/>
              </a:rPr>
              <a:t> </a:t>
            </a:r>
            <a:r>
              <a:rPr lang="en-US" sz="1700" b="1" i="0" dirty="0" err="1">
                <a:effectLst/>
              </a:rPr>
              <a:t>článek</a:t>
            </a:r>
            <a:r>
              <a:rPr lang="en-US" sz="1700" b="1" i="0" dirty="0">
                <a:effectLst/>
              </a:rPr>
              <a:t>. K </a:t>
            </a:r>
            <a:r>
              <a:rPr lang="en-US" sz="1700" b="1" i="0" dirty="0" err="1">
                <a:effectLst/>
              </a:rPr>
              <a:t>tomu</a:t>
            </a:r>
            <a:r>
              <a:rPr lang="en-US" sz="1700" b="1" i="0" dirty="0">
                <a:effectLst/>
              </a:rPr>
              <a:t> se </a:t>
            </a:r>
            <a:r>
              <a:rPr lang="en-US" sz="1700" b="1" i="0" dirty="0" err="1">
                <a:effectLst/>
              </a:rPr>
              <a:t>požívají</a:t>
            </a:r>
            <a:r>
              <a:rPr lang="en-US" sz="1700" b="1" i="0" dirty="0">
                <a:effectLst/>
              </a:rPr>
              <a:t> </a:t>
            </a:r>
            <a:r>
              <a:rPr lang="en-US" sz="1700" b="1" i="0" dirty="0" err="1">
                <a:effectLst/>
              </a:rPr>
              <a:t>chemické</a:t>
            </a:r>
            <a:r>
              <a:rPr lang="en-US" sz="1700" b="1" i="0" dirty="0">
                <a:effectLst/>
              </a:rPr>
              <a:t> </a:t>
            </a:r>
            <a:r>
              <a:rPr lang="en-US" sz="1700" b="1" i="0" dirty="0" err="1">
                <a:effectLst/>
              </a:rPr>
              <a:t>látky</a:t>
            </a:r>
            <a:br>
              <a:rPr lang="en-US" sz="1700" b="1" i="0" dirty="0">
                <a:effectLst/>
              </a:rPr>
            </a:br>
            <a:r>
              <a:rPr lang="en-US" sz="1700" b="1" i="0" dirty="0">
                <a:effectLst/>
              </a:rPr>
              <a:t>(u </a:t>
            </a:r>
            <a:r>
              <a:rPr lang="en-US" sz="1700" b="1" i="0" dirty="0" err="1">
                <a:effectLst/>
              </a:rPr>
              <a:t>suchého</a:t>
            </a:r>
            <a:r>
              <a:rPr lang="en-US" sz="1700" b="1" i="0" dirty="0">
                <a:effectLst/>
              </a:rPr>
              <a:t> </a:t>
            </a:r>
            <a:r>
              <a:rPr lang="en-US" sz="1700" b="1" i="0" dirty="0" err="1">
                <a:effectLst/>
              </a:rPr>
              <a:t>článku</a:t>
            </a:r>
            <a:r>
              <a:rPr lang="en-US" sz="1700" b="1" i="0" dirty="0">
                <a:effectLst/>
              </a:rPr>
              <a:t> je to MnO</a:t>
            </a:r>
            <a:r>
              <a:rPr lang="en-US" sz="1700" b="1" i="0" baseline="-25000" dirty="0">
                <a:effectLst/>
              </a:rPr>
              <a:t>2</a:t>
            </a:r>
            <a:r>
              <a:rPr lang="en-US" sz="1700" b="1" i="0" dirty="0">
                <a:effectLst/>
              </a:rPr>
              <a:t>), s </a:t>
            </a:r>
            <a:r>
              <a:rPr lang="en-US" sz="1700" b="1" i="0" dirty="0" err="1">
                <a:effectLst/>
              </a:rPr>
              <a:t>nimiž</a:t>
            </a:r>
            <a:r>
              <a:rPr lang="en-US" sz="1700" b="1" i="0" dirty="0">
                <a:effectLst/>
              </a:rPr>
              <a:t> </a:t>
            </a:r>
            <a:r>
              <a:rPr lang="en-US" sz="1700" b="1" i="0" dirty="0" err="1">
                <a:effectLst/>
              </a:rPr>
              <a:t>daná</a:t>
            </a:r>
            <a:r>
              <a:rPr lang="en-US" sz="1700" b="1" i="0" dirty="0">
                <a:effectLst/>
              </a:rPr>
              <a:t> </a:t>
            </a:r>
            <a:r>
              <a:rPr lang="en-US" sz="1700" b="1" i="0" dirty="0" err="1">
                <a:effectLst/>
              </a:rPr>
              <a:t>látka</a:t>
            </a:r>
            <a:r>
              <a:rPr lang="en-US" sz="1700" b="1" i="0" dirty="0">
                <a:effectLst/>
              </a:rPr>
              <a:t> </a:t>
            </a:r>
            <a:r>
              <a:rPr lang="en-US" sz="1700" b="1" i="0" dirty="0" err="1">
                <a:effectLst/>
              </a:rPr>
              <a:t>reaguje</a:t>
            </a:r>
            <a:r>
              <a:rPr lang="en-US" sz="1700" b="1" i="0" dirty="0">
                <a:effectLst/>
              </a:rPr>
              <a:t>.</a:t>
            </a:r>
            <a:endParaRPr lang="en-US" sz="1700" b="1" dirty="0"/>
          </a:p>
        </p:txBody>
      </p:sp>
      <p:sp>
        <p:nvSpPr>
          <p:cNvPr id="8207" name="Rectangle 820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Rectangle 820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9076727A-625A-CECB-C1E0-D530F124B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030" b="1133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283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7D09231B-1921-EB21-D5CE-9B99BB9F6FDC}"/>
              </a:ext>
            </a:extLst>
          </p:cNvPr>
          <p:cNvSpPr>
            <a:spLocks noGrp="1"/>
          </p:cNvSpPr>
          <p:nvPr>
            <p:ph type="title"/>
          </p:nvPr>
        </p:nvSpPr>
        <p:spPr>
          <a:xfrm>
            <a:off x="1347313" y="575913"/>
            <a:ext cx="9849751" cy="1009174"/>
          </a:xfrm>
        </p:spPr>
        <p:txBody>
          <a:bodyPr anchor="b">
            <a:normAutofit/>
          </a:bodyPr>
          <a:lstStyle/>
          <a:p>
            <a:pPr algn="ctr"/>
            <a:r>
              <a:rPr lang="cs-CZ" sz="5400" b="1" dirty="0">
                <a:solidFill>
                  <a:srgbClr val="FF0000"/>
                </a:solidFill>
              </a:rPr>
              <a:t>ALKALICKÉ ČLÁNKY</a:t>
            </a:r>
          </a:p>
        </p:txBody>
      </p:sp>
      <p:sp>
        <p:nvSpPr>
          <p:cNvPr id="6" name="Zástupný obsah 5">
            <a:extLst>
              <a:ext uri="{FF2B5EF4-FFF2-40B4-BE49-F238E27FC236}">
                <a16:creationId xmlns:a16="http://schemas.microsoft.com/office/drawing/2014/main" id="{52AB3A1A-8DCC-8F90-A5FB-B53925523F07}"/>
              </a:ext>
            </a:extLst>
          </p:cNvPr>
          <p:cNvSpPr>
            <a:spLocks noGrp="1"/>
          </p:cNvSpPr>
          <p:nvPr>
            <p:ph idx="1"/>
          </p:nvPr>
        </p:nvSpPr>
        <p:spPr>
          <a:xfrm>
            <a:off x="1289304" y="2247255"/>
            <a:ext cx="9849751" cy="3687826"/>
          </a:xfrm>
        </p:spPr>
        <p:txBody>
          <a:bodyPr anchor="ctr">
            <a:noAutofit/>
          </a:bodyPr>
          <a:lstStyle/>
          <a:p>
            <a:r>
              <a:rPr lang="cs-CZ" b="1" i="0" dirty="0">
                <a:solidFill>
                  <a:srgbClr val="00B0F0"/>
                </a:solidFill>
                <a:effectLst/>
                <a:latin typeface="Open Sans" panose="020B0606030504020204" pitchFamily="34" charset="0"/>
              </a:rPr>
              <a:t>Alkalické články </a:t>
            </a:r>
            <a:r>
              <a:rPr lang="cs-CZ" b="1" i="0" dirty="0">
                <a:solidFill>
                  <a:srgbClr val="333333"/>
                </a:solidFill>
                <a:effectLst/>
                <a:latin typeface="Open Sans" panose="020B0606030504020204" pitchFamily="34" charset="0"/>
              </a:rPr>
              <a:t>(zásadité, oproti akumulátorům, které jsou kyselé) mají delší životnost a lze z nich získat více elektrické energie. Záporná elektroda lisovaná z práškového zinku je obklopena kladnou elektrodou, kterou tvoří směs burelu a graﬁtu. Elektrolytem je hydroxid draselný KOH rozpuštěný v gelu. Celý článek je chráněn ocelovým pláštěm, který zabraňuje proniknutí chemických látek článku do okolí.</a:t>
            </a:r>
            <a:endParaRPr lang="cs-CZ" b="1" dirty="0"/>
          </a:p>
        </p:txBody>
      </p:sp>
    </p:spTree>
    <p:extLst>
      <p:ext uri="{BB962C8B-B14F-4D97-AF65-F5344CB8AC3E}">
        <p14:creationId xmlns:p14="http://schemas.microsoft.com/office/powerpoint/2010/main" val="41901886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0A739-70D1-D4FB-7522-3E52B0B158B4}"/>
              </a:ext>
            </a:extLst>
          </p:cNvPr>
          <p:cNvSpPr>
            <a:spLocks noGrp="1"/>
          </p:cNvSpPr>
          <p:nvPr>
            <p:ph type="title"/>
          </p:nvPr>
        </p:nvSpPr>
        <p:spPr/>
        <p:txBody>
          <a:bodyPr/>
          <a:lstStyle/>
          <a:p>
            <a:pPr algn="ctr"/>
            <a:r>
              <a:rPr lang="cs-CZ" b="1" dirty="0">
                <a:solidFill>
                  <a:srgbClr val="FF0000"/>
                </a:solidFill>
              </a:rPr>
              <a:t>ŘEŠENÍ PROBLÉMŮ CHEMICKÝCH ZDROJŮ</a:t>
            </a:r>
          </a:p>
        </p:txBody>
      </p:sp>
      <p:sp>
        <p:nvSpPr>
          <p:cNvPr id="3" name="Zástupný obsah 2">
            <a:extLst>
              <a:ext uri="{FF2B5EF4-FFF2-40B4-BE49-F238E27FC236}">
                <a16:creationId xmlns:a16="http://schemas.microsoft.com/office/drawing/2014/main" id="{CADC4D54-DDB4-CFD7-E75B-F89427A2169E}"/>
              </a:ext>
            </a:extLst>
          </p:cNvPr>
          <p:cNvSpPr>
            <a:spLocks noGrp="1"/>
          </p:cNvSpPr>
          <p:nvPr>
            <p:ph idx="1"/>
          </p:nvPr>
        </p:nvSpPr>
        <p:spPr/>
        <p:txBody>
          <a:bodyPr/>
          <a:lstStyle/>
          <a:p>
            <a:r>
              <a:rPr lang="cs-CZ" b="1" i="0" dirty="0">
                <a:solidFill>
                  <a:srgbClr val="333333"/>
                </a:solidFill>
                <a:effectLst/>
                <a:latin typeface="Open Sans" panose="020B0606030504020204" pitchFamily="34" charset="0"/>
              </a:rPr>
              <a:t>Problémem chemických zdrojů napětí se zabýval</a:t>
            </a:r>
            <a:br>
              <a:rPr lang="cs-CZ" b="1" i="0" dirty="0">
                <a:solidFill>
                  <a:srgbClr val="333333"/>
                </a:solidFill>
                <a:effectLst/>
                <a:latin typeface="Open Sans" panose="020B0606030504020204" pitchFamily="34" charset="0"/>
              </a:rPr>
            </a:br>
            <a:r>
              <a:rPr lang="cs-CZ" b="1" i="0" dirty="0">
                <a:solidFill>
                  <a:srgbClr val="333333"/>
                </a:solidFill>
                <a:effectLst/>
                <a:latin typeface="Open Sans" panose="020B0606030504020204" pitchFamily="34" charset="0"/>
              </a:rPr>
              <a:t>i Charles </a:t>
            </a:r>
            <a:r>
              <a:rPr lang="cs-CZ" b="1" i="0" dirty="0" err="1">
                <a:solidFill>
                  <a:srgbClr val="333333"/>
                </a:solidFill>
                <a:effectLst/>
                <a:latin typeface="Open Sans" panose="020B0606030504020204" pitchFamily="34" charset="0"/>
              </a:rPr>
              <a:t>Wheatstone</a:t>
            </a:r>
            <a:r>
              <a:rPr lang="cs-CZ" b="1" i="0" dirty="0">
                <a:solidFill>
                  <a:srgbClr val="333333"/>
                </a:solidFill>
                <a:effectLst/>
                <a:latin typeface="Open Sans" panose="020B0606030504020204" pitchFamily="34" charset="0"/>
              </a:rPr>
              <a:t>, Gustav Robert </a:t>
            </a:r>
            <a:r>
              <a:rPr lang="cs-CZ" b="1" i="0" dirty="0" err="1">
                <a:solidFill>
                  <a:srgbClr val="333333"/>
                </a:solidFill>
                <a:effectLst/>
                <a:latin typeface="Open Sans" panose="020B0606030504020204" pitchFamily="34" charset="0"/>
              </a:rPr>
              <a:t>Kirchhoff</a:t>
            </a:r>
            <a:r>
              <a:rPr lang="cs-CZ" b="1" i="0" dirty="0">
                <a:solidFill>
                  <a:srgbClr val="333333"/>
                </a:solidFill>
                <a:effectLst/>
                <a:latin typeface="Open Sans" panose="020B0606030504020204" pitchFamily="34" charset="0"/>
              </a:rPr>
              <a:t> nebo Werner Siemens. Vyhovující řešení předložil teprve Gaston </a:t>
            </a:r>
            <a:r>
              <a:rPr lang="cs-CZ" b="1" i="0" dirty="0" err="1">
                <a:solidFill>
                  <a:srgbClr val="333333"/>
                </a:solidFill>
                <a:effectLst/>
                <a:latin typeface="Open Sans" panose="020B0606030504020204" pitchFamily="34" charset="0"/>
              </a:rPr>
              <a:t>Planté</a:t>
            </a:r>
            <a:r>
              <a:rPr lang="cs-CZ" b="1" i="0" dirty="0">
                <a:solidFill>
                  <a:srgbClr val="333333"/>
                </a:solidFill>
                <a:effectLst/>
                <a:latin typeface="Open Sans" panose="020B0606030504020204" pitchFamily="34" charset="0"/>
              </a:rPr>
              <a:t> v roce 1860. Za elektrody si zvolil olověné desky a za elektrolyt roztok kyseliny sírové a vody. Sestrojil tak první olověný akumulátor (z lat. </a:t>
            </a:r>
            <a:r>
              <a:rPr lang="cs-CZ" b="1" i="1" dirty="0" err="1">
                <a:solidFill>
                  <a:srgbClr val="00B0F0"/>
                </a:solidFill>
                <a:effectLst/>
                <a:latin typeface="Open Sans" panose="020B0606030504020204" pitchFamily="34" charset="0"/>
              </a:rPr>
              <a:t>accumulator</a:t>
            </a:r>
            <a:r>
              <a:rPr lang="cs-CZ" b="1" i="0" dirty="0">
                <a:solidFill>
                  <a:srgbClr val="333333"/>
                </a:solidFill>
                <a:effectLst/>
                <a:latin typeface="Open Sans" panose="020B0606030504020204" pitchFamily="34" charset="0"/>
              </a:rPr>
              <a:t> – hromaditel). Tento první akumulátor se musel pořád nabíjet a vybíjet, aby chemické reakce probíhaly hlouběji a hlouběji v olověných elektrodách. Tento nedostatek odstranil Camille </a:t>
            </a:r>
            <a:r>
              <a:rPr lang="cs-CZ" b="1" i="0" dirty="0" err="1">
                <a:solidFill>
                  <a:srgbClr val="333333"/>
                </a:solidFill>
                <a:effectLst/>
                <a:latin typeface="Open Sans" panose="020B0606030504020204" pitchFamily="34" charset="0"/>
              </a:rPr>
              <a:t>Faure</a:t>
            </a:r>
            <a:r>
              <a:rPr lang="cs-CZ" b="1" i="0" dirty="0">
                <a:solidFill>
                  <a:srgbClr val="333333"/>
                </a:solidFill>
                <a:effectLst/>
                <a:latin typeface="Open Sans" panose="020B0606030504020204" pitchFamily="34" charset="0"/>
              </a:rPr>
              <a:t>, který zhotovil olověné desky ve tvaru mřížoví.</a:t>
            </a:r>
            <a:endParaRPr lang="cs-CZ" b="1" dirty="0"/>
          </a:p>
        </p:txBody>
      </p:sp>
    </p:spTree>
    <p:extLst>
      <p:ext uri="{BB962C8B-B14F-4D97-AF65-F5344CB8AC3E}">
        <p14:creationId xmlns:p14="http://schemas.microsoft.com/office/powerpoint/2010/main" val="303836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2676F274-1EC7-6827-B513-8F40C51B1E86}"/>
              </a:ext>
            </a:extLst>
          </p:cNvPr>
          <p:cNvSpPr>
            <a:spLocks noGrp="1"/>
          </p:cNvSpPr>
          <p:nvPr>
            <p:ph type="title"/>
          </p:nvPr>
        </p:nvSpPr>
        <p:spPr>
          <a:xfrm>
            <a:off x="572493" y="238540"/>
            <a:ext cx="11018520" cy="931500"/>
          </a:xfrm>
        </p:spPr>
        <p:txBody>
          <a:bodyPr anchor="b">
            <a:normAutofit/>
          </a:bodyPr>
          <a:lstStyle/>
          <a:p>
            <a:pPr algn="ctr"/>
            <a:r>
              <a:rPr lang="cs-CZ" sz="5400" b="1" dirty="0">
                <a:solidFill>
                  <a:srgbClr val="FF0000"/>
                </a:solidFill>
              </a:rPr>
              <a:t>ÚPRAVA UHLÍ</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8DDD616B-6EEA-36E1-E1D9-B7C908891C45}"/>
              </a:ext>
            </a:extLst>
          </p:cNvPr>
          <p:cNvSpPr>
            <a:spLocks noGrp="1"/>
          </p:cNvSpPr>
          <p:nvPr>
            <p:ph idx="1"/>
          </p:nvPr>
        </p:nvSpPr>
        <p:spPr>
          <a:xfrm>
            <a:off x="572493" y="2071316"/>
            <a:ext cx="6713552" cy="4119172"/>
          </a:xfrm>
        </p:spPr>
        <p:txBody>
          <a:bodyPr anchor="t">
            <a:normAutofit lnSpcReduction="10000"/>
          </a:bodyPr>
          <a:lstStyle/>
          <a:p>
            <a:r>
              <a:rPr lang="cs-CZ" sz="1700" b="1" i="0" dirty="0">
                <a:effectLst/>
                <a:latin typeface="Arial" panose="020B0604020202020204" pitchFamily="34" charset="0"/>
              </a:rPr>
              <a:t>Uhlí je třeba nejdříve vytřídit od nečistot (kameny) a přetřídit v </a:t>
            </a:r>
            <a:r>
              <a:rPr lang="cs-CZ" sz="1700" b="1" i="0" u="none" strike="noStrike" dirty="0">
                <a:solidFill>
                  <a:srgbClr val="00B0F0"/>
                </a:solidFill>
                <a:effectLst/>
                <a:latin typeface="Arial" panose="020B0604020202020204" pitchFamily="34" charset="0"/>
                <a:hlinkClick r:id="rId2" tooltip="Úpravna uhlí (stránka neexistuje)">
                  <a:extLst>
                    <a:ext uri="{A12FA001-AC4F-418D-AE19-62706E023703}">
                      <ahyp:hlinkClr xmlns:ahyp="http://schemas.microsoft.com/office/drawing/2018/hyperlinkcolor" val="tx"/>
                    </a:ext>
                  </a:extLst>
                </a:hlinkClick>
              </a:rPr>
              <a:t>úpravně uhlí</a:t>
            </a:r>
            <a:r>
              <a:rPr lang="cs-CZ" sz="1700" b="1" i="0" dirty="0">
                <a:effectLst/>
                <a:latin typeface="Arial" panose="020B0604020202020204" pitchFamily="34" charset="0"/>
              </a:rPr>
              <a:t>, kde je </a:t>
            </a:r>
            <a:r>
              <a:rPr lang="cs-CZ" sz="1700" b="1" i="0" u="none" strike="noStrike" dirty="0">
                <a:solidFill>
                  <a:srgbClr val="00B0F0"/>
                </a:solidFill>
                <a:effectLst/>
                <a:latin typeface="Arial" panose="020B0604020202020204" pitchFamily="34" charset="0"/>
                <a:hlinkClick r:id="rId3" tooltip="Drcení (stránka neexistuje)">
                  <a:extLst>
                    <a:ext uri="{A12FA001-AC4F-418D-AE19-62706E023703}">
                      <ahyp:hlinkClr xmlns:ahyp="http://schemas.microsoft.com/office/drawing/2018/hyperlinkcolor" val="tx"/>
                    </a:ext>
                  </a:extLst>
                </a:hlinkClick>
              </a:rPr>
              <a:t>nadrceno</a:t>
            </a:r>
            <a:r>
              <a:rPr lang="cs-CZ" sz="1700" b="1" i="0" dirty="0">
                <a:effectLst/>
                <a:latin typeface="Arial" panose="020B0604020202020204" pitchFamily="34" charset="0"/>
              </a:rPr>
              <a:t> na požadovanou velikost (uhelný prach). Úpravny uhlí jsou buď přímo v nebo vedle elektrárenského komplexu. Následně je pomocí pásových dopravníků transportováno na elektrárnu do části zauhlení.</a:t>
            </a:r>
            <a:r>
              <a:rPr lang="cs-CZ" sz="1700" b="1" i="0" u="none" strike="noStrike" baseline="30000" dirty="0">
                <a:effectLst/>
                <a:latin typeface="Arial" panose="020B0604020202020204" pitchFamily="34" charset="0"/>
                <a:hlinkClick r:id="rId4"/>
              </a:rPr>
              <a:t>[2]</a:t>
            </a:r>
            <a:r>
              <a:rPr lang="cs-CZ" sz="1700" b="1" i="0" dirty="0">
                <a:effectLst/>
                <a:latin typeface="Arial" panose="020B0604020202020204" pitchFamily="34" charset="0"/>
              </a:rPr>
              <a:t> Zauhlení slouží jako zdroj paliva v případě odstávky na úpravně uhlí. Nejčastěji se jedná</a:t>
            </a:r>
            <a:br>
              <a:rPr lang="cs-CZ" sz="1700" b="1" i="0" dirty="0">
                <a:effectLst/>
                <a:latin typeface="Arial" panose="020B0604020202020204" pitchFamily="34" charset="0"/>
              </a:rPr>
            </a:br>
            <a:r>
              <a:rPr lang="cs-CZ" sz="1700" b="1" i="0" dirty="0">
                <a:effectLst/>
                <a:latin typeface="Arial" panose="020B0604020202020204" pitchFamily="34" charset="0"/>
              </a:rPr>
              <a:t>o ohraničenou </a:t>
            </a:r>
            <a:r>
              <a:rPr lang="cs-CZ" sz="1700" b="1" i="0" u="none" strike="noStrike" dirty="0">
                <a:solidFill>
                  <a:srgbClr val="00B0F0"/>
                </a:solidFill>
                <a:effectLst/>
                <a:latin typeface="Arial" panose="020B0604020202020204" pitchFamily="34" charset="0"/>
                <a:hlinkClick r:id="rId5" tooltip="Deponie">
                  <a:extLst>
                    <a:ext uri="{A12FA001-AC4F-418D-AE19-62706E023703}">
                      <ahyp:hlinkClr xmlns:ahyp="http://schemas.microsoft.com/office/drawing/2018/hyperlinkcolor" val="tx"/>
                    </a:ext>
                  </a:extLst>
                </a:hlinkClick>
              </a:rPr>
              <a:t>deponii</a:t>
            </a:r>
            <a:r>
              <a:rPr lang="cs-CZ" sz="1700" b="1" i="0" dirty="0">
                <a:effectLst/>
                <a:latin typeface="Arial" panose="020B0604020202020204" pitchFamily="34" charset="0"/>
              </a:rPr>
              <a:t> uhlí, kde je stále udržováno určité množství zásob uhlí. Nově příchozí uhlí je rozhrnováno buldozery. V krajní části této deponie nebo přímo pod ní se nacházejí zásobníky ve tvaru násypky (až 15 m hluboko). Ze zásobníků je uhlí mechanicky shrabováno na </a:t>
            </a:r>
            <a:r>
              <a:rPr lang="cs-CZ" sz="1700" b="1" i="0" u="none" strike="noStrike" dirty="0">
                <a:solidFill>
                  <a:srgbClr val="00B0F0"/>
                </a:solidFill>
                <a:effectLst/>
                <a:latin typeface="Arial" panose="020B0604020202020204" pitchFamily="34" charset="0"/>
                <a:hlinkClick r:id="rId6" tooltip="Pásový dopravník">
                  <a:extLst>
                    <a:ext uri="{A12FA001-AC4F-418D-AE19-62706E023703}">
                      <ahyp:hlinkClr xmlns:ahyp="http://schemas.microsoft.com/office/drawing/2018/hyperlinkcolor" val="tx"/>
                    </a:ext>
                  </a:extLst>
                </a:hlinkClick>
              </a:rPr>
              <a:t>pásové dopravníky</a:t>
            </a:r>
            <a:r>
              <a:rPr lang="cs-CZ" sz="1700" b="1" i="0" dirty="0">
                <a:effectLst/>
                <a:latin typeface="Arial" panose="020B0604020202020204" pitchFamily="34" charset="0"/>
              </a:rPr>
              <a:t>, které uhlí transportují do kotelny. V kotelně jsou „uhelné bunkry“. Každý takovýto bunkr zásobuje „uhelný mlýn“. Uhelné mlýny jsou v přízemí kotelny. Z „bunkru“ je uhlí dopraveno do mlýna, kde je rozemleto na nejjemnější frakci a spolu s předehřátým vzduchem je vyfukováno pomocí hořáků přímo do spalovací komory kotle.</a:t>
            </a:r>
          </a:p>
          <a:p>
            <a:endParaRPr lang="cs-CZ" sz="1700" dirty="0"/>
          </a:p>
        </p:txBody>
      </p:sp>
      <p:pic>
        <p:nvPicPr>
          <p:cNvPr id="6146" name="Picture 2">
            <a:extLst>
              <a:ext uri="{FF2B5EF4-FFF2-40B4-BE49-F238E27FC236}">
                <a16:creationId xmlns:a16="http://schemas.microsoft.com/office/drawing/2014/main" id="{BA9CC9FF-95A9-E4B5-81A4-41E200C3A0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1718" r="1399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034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1C3FC4-9E99-0323-927A-528200AD9507}"/>
              </a:ext>
            </a:extLst>
          </p:cNvPr>
          <p:cNvSpPr>
            <a:spLocks noGrp="1"/>
          </p:cNvSpPr>
          <p:nvPr>
            <p:ph type="title"/>
          </p:nvPr>
        </p:nvSpPr>
        <p:spPr>
          <a:xfrm>
            <a:off x="838200" y="193729"/>
            <a:ext cx="10515600" cy="860157"/>
          </a:xfrm>
        </p:spPr>
        <p:txBody>
          <a:bodyPr>
            <a:normAutofit/>
          </a:bodyPr>
          <a:lstStyle/>
          <a:p>
            <a:pPr algn="ctr"/>
            <a:r>
              <a:rPr lang="cs-CZ" b="1" dirty="0">
                <a:solidFill>
                  <a:srgbClr val="FF0000"/>
                </a:solidFill>
              </a:rPr>
              <a:t>AKUMULÁTOR (1)</a:t>
            </a:r>
          </a:p>
        </p:txBody>
      </p:sp>
      <p:sp>
        <p:nvSpPr>
          <p:cNvPr id="3" name="Zástupný obsah 2">
            <a:extLst>
              <a:ext uri="{FF2B5EF4-FFF2-40B4-BE49-F238E27FC236}">
                <a16:creationId xmlns:a16="http://schemas.microsoft.com/office/drawing/2014/main" id="{5EB8144C-7D08-2122-8A62-921ADA024B72}"/>
              </a:ext>
            </a:extLst>
          </p:cNvPr>
          <p:cNvSpPr>
            <a:spLocks noGrp="1"/>
          </p:cNvSpPr>
          <p:nvPr>
            <p:ph idx="1"/>
          </p:nvPr>
        </p:nvSpPr>
        <p:spPr>
          <a:xfrm>
            <a:off x="838200" y="1162373"/>
            <a:ext cx="10515600" cy="5014590"/>
          </a:xfrm>
        </p:spPr>
        <p:txBody>
          <a:bodyPr>
            <a:normAutofit fontScale="85000" lnSpcReduction="20000"/>
          </a:bodyPr>
          <a:lstStyle/>
          <a:p>
            <a:pPr algn="l"/>
            <a:r>
              <a:rPr lang="cs-CZ" b="1" i="0" dirty="0">
                <a:solidFill>
                  <a:srgbClr val="333333"/>
                </a:solidFill>
                <a:effectLst/>
                <a:latin typeface="Open Sans" panose="020B0606030504020204" pitchFamily="34" charset="0"/>
              </a:rPr>
              <a:t>Akumulátor se stává zdrojem napětí teprve po nabití. Po zapnutí elektrického proudu se elektrolyt složený z roztoku kyseliny sírové H</a:t>
            </a:r>
            <a:r>
              <a:rPr lang="cs-CZ" b="1" i="0" baseline="-25000" dirty="0">
                <a:solidFill>
                  <a:srgbClr val="333333"/>
                </a:solidFill>
                <a:effectLst/>
                <a:latin typeface="Open Sans" panose="020B0606030504020204" pitchFamily="34" charset="0"/>
              </a:rPr>
              <a:t>2</a:t>
            </a:r>
            <a:r>
              <a:rPr lang="cs-CZ" b="1" i="0" dirty="0">
                <a:solidFill>
                  <a:srgbClr val="333333"/>
                </a:solidFill>
                <a:effectLst/>
                <a:latin typeface="Open Sans" panose="020B0606030504020204" pitchFamily="34" charset="0"/>
              </a:rPr>
              <a:t>SO</a:t>
            </a:r>
            <a:r>
              <a:rPr lang="cs-CZ" b="1" i="0" baseline="-25000" dirty="0">
                <a:solidFill>
                  <a:srgbClr val="333333"/>
                </a:solidFill>
                <a:effectLst/>
                <a:latin typeface="Open Sans" panose="020B0606030504020204" pitchFamily="34" charset="0"/>
              </a:rPr>
              <a:t>4</a:t>
            </a:r>
            <a:r>
              <a:rPr lang="cs-CZ" b="1" i="0" dirty="0">
                <a:solidFill>
                  <a:srgbClr val="333333"/>
                </a:solidFill>
                <a:effectLst/>
                <a:latin typeface="Open Sans" panose="020B0606030504020204" pitchFamily="34" charset="0"/>
              </a:rPr>
              <a:t> a vody H</a:t>
            </a:r>
            <a:r>
              <a:rPr lang="cs-CZ" b="1" i="0" baseline="-25000" dirty="0">
                <a:solidFill>
                  <a:srgbClr val="333333"/>
                </a:solidFill>
                <a:effectLst/>
                <a:latin typeface="Open Sans" panose="020B0606030504020204" pitchFamily="34" charset="0"/>
              </a:rPr>
              <a:t>2</a:t>
            </a:r>
            <a:r>
              <a:rPr lang="cs-CZ" b="1" i="0" dirty="0">
                <a:solidFill>
                  <a:srgbClr val="333333"/>
                </a:solidFill>
                <a:effectLst/>
                <a:latin typeface="Open Sans" panose="020B0606030504020204" pitchFamily="34" charset="0"/>
              </a:rPr>
              <a:t>O rozkládá, na anodě se vylučuje vodík, současně se katoda pokrývá čistým pórovitým olovem a anoda načervenalým kysličníkem </a:t>
            </a:r>
            <a:r>
              <a:rPr lang="cs-CZ" b="1" i="0" dirty="0" err="1">
                <a:solidFill>
                  <a:srgbClr val="333333"/>
                </a:solidFill>
                <a:effectLst/>
                <a:latin typeface="Open Sans" panose="020B0606030504020204" pitchFamily="34" charset="0"/>
              </a:rPr>
              <a:t>olovičitým</a:t>
            </a:r>
            <a:r>
              <a:rPr lang="cs-CZ" b="1" i="0" dirty="0">
                <a:solidFill>
                  <a:srgbClr val="333333"/>
                </a:solidFill>
                <a:effectLst/>
                <a:latin typeface="Open Sans" panose="020B0606030504020204" pitchFamily="34" charset="0"/>
              </a:rPr>
              <a:t> PbO</a:t>
            </a:r>
            <a:r>
              <a:rPr lang="cs-CZ" b="1" i="0" baseline="-25000" dirty="0">
                <a:solidFill>
                  <a:srgbClr val="333333"/>
                </a:solidFill>
                <a:effectLst/>
                <a:latin typeface="Open Sans" panose="020B0606030504020204" pitchFamily="34" charset="0"/>
              </a:rPr>
              <a:t>2</a:t>
            </a:r>
            <a:r>
              <a:rPr lang="cs-CZ" b="1" i="0" dirty="0">
                <a:solidFill>
                  <a:srgbClr val="333333"/>
                </a:solidFill>
                <a:effectLst/>
                <a:latin typeface="Open Sans" panose="020B0606030504020204" pitchFamily="34" charset="0"/>
              </a:rPr>
              <a:t>.</a:t>
            </a:r>
          </a:p>
          <a:p>
            <a:pPr marL="0" indent="0" algn="l">
              <a:buNone/>
            </a:pPr>
            <a:endParaRPr lang="cs-CZ" b="1" i="0" dirty="0">
              <a:solidFill>
                <a:srgbClr val="333333"/>
              </a:solidFill>
              <a:effectLst/>
              <a:latin typeface="Open Sans" panose="020B0606030504020204" pitchFamily="34" charset="0"/>
            </a:endParaRPr>
          </a:p>
          <a:p>
            <a:pPr algn="ctr"/>
            <a:r>
              <a:rPr lang="cs-CZ" b="1" i="0" dirty="0">
                <a:solidFill>
                  <a:srgbClr val="333333"/>
                </a:solidFill>
                <a:effectLst/>
                <a:latin typeface="Open Sans" panose="020B0606030504020204" pitchFamily="34" charset="0"/>
              </a:rPr>
              <a:t>anoda: PbSO</a:t>
            </a:r>
            <a:r>
              <a:rPr lang="cs-CZ" b="1" i="0" baseline="-25000" dirty="0">
                <a:solidFill>
                  <a:srgbClr val="333333"/>
                </a:solidFill>
                <a:effectLst/>
                <a:latin typeface="Open Sans" panose="020B0606030504020204" pitchFamily="34" charset="0"/>
              </a:rPr>
              <a:t>4</a:t>
            </a:r>
            <a:r>
              <a:rPr lang="cs-CZ" b="1" i="0" dirty="0">
                <a:solidFill>
                  <a:srgbClr val="333333"/>
                </a:solidFill>
                <a:effectLst/>
                <a:latin typeface="Open Sans" panose="020B0606030504020204" pitchFamily="34" charset="0"/>
              </a:rPr>
              <a:t> + 2H</a:t>
            </a:r>
            <a:r>
              <a:rPr lang="cs-CZ" b="1" i="0" baseline="-25000" dirty="0">
                <a:solidFill>
                  <a:srgbClr val="333333"/>
                </a:solidFill>
                <a:effectLst/>
                <a:latin typeface="Open Sans" panose="020B0606030504020204" pitchFamily="34" charset="0"/>
              </a:rPr>
              <a:t>2</a:t>
            </a:r>
            <a:r>
              <a:rPr lang="cs-CZ" b="1" i="0" dirty="0">
                <a:solidFill>
                  <a:srgbClr val="333333"/>
                </a:solidFill>
                <a:effectLst/>
                <a:latin typeface="Open Sans" panose="020B0606030504020204" pitchFamily="34" charset="0"/>
              </a:rPr>
              <a:t>O ↔ PbO</a:t>
            </a:r>
            <a:r>
              <a:rPr lang="cs-CZ" b="1" i="0" baseline="-25000" dirty="0">
                <a:solidFill>
                  <a:srgbClr val="333333"/>
                </a:solidFill>
                <a:effectLst/>
                <a:latin typeface="Open Sans" panose="020B0606030504020204" pitchFamily="34" charset="0"/>
              </a:rPr>
              <a:t>2</a:t>
            </a:r>
            <a:r>
              <a:rPr lang="cs-CZ" b="1" i="0" dirty="0">
                <a:solidFill>
                  <a:srgbClr val="333333"/>
                </a:solidFill>
                <a:effectLst/>
                <a:latin typeface="Open Sans" panose="020B0606030504020204" pitchFamily="34" charset="0"/>
              </a:rPr>
              <a:t> + 3H</a:t>
            </a:r>
            <a:r>
              <a:rPr lang="cs-CZ" b="1" i="0" baseline="30000" dirty="0">
                <a:solidFill>
                  <a:srgbClr val="333333"/>
                </a:solidFill>
                <a:effectLst/>
                <a:latin typeface="Open Sans" panose="020B0606030504020204" pitchFamily="34" charset="0"/>
              </a:rPr>
              <a:t>+</a:t>
            </a:r>
            <a:r>
              <a:rPr lang="cs-CZ" b="1" i="0" dirty="0">
                <a:solidFill>
                  <a:srgbClr val="333333"/>
                </a:solidFill>
                <a:effectLst/>
                <a:latin typeface="Open Sans" panose="020B0606030504020204" pitchFamily="34" charset="0"/>
              </a:rPr>
              <a:t> + HSO</a:t>
            </a:r>
            <a:r>
              <a:rPr lang="cs-CZ" b="1" i="0" baseline="-25000" dirty="0">
                <a:solidFill>
                  <a:srgbClr val="333333"/>
                </a:solidFill>
                <a:effectLst/>
                <a:latin typeface="Open Sans" panose="020B0606030504020204" pitchFamily="34" charset="0"/>
              </a:rPr>
              <a:t>4</a:t>
            </a:r>
            <a:r>
              <a:rPr lang="cs-CZ" b="1" i="0" baseline="30000" dirty="0">
                <a:solidFill>
                  <a:srgbClr val="333333"/>
                </a:solidFill>
                <a:effectLst/>
                <a:latin typeface="Open Sans" panose="020B0606030504020204" pitchFamily="34" charset="0"/>
              </a:rPr>
              <a:t>–</a:t>
            </a:r>
            <a:br>
              <a:rPr lang="cs-CZ" b="1" i="0" dirty="0">
                <a:solidFill>
                  <a:srgbClr val="333333"/>
                </a:solidFill>
                <a:effectLst/>
                <a:latin typeface="Open Sans" panose="020B0606030504020204" pitchFamily="34" charset="0"/>
              </a:rPr>
            </a:br>
            <a:r>
              <a:rPr lang="cs-CZ" b="1" i="0" dirty="0">
                <a:solidFill>
                  <a:srgbClr val="333333"/>
                </a:solidFill>
                <a:effectLst/>
                <a:latin typeface="Open Sans" panose="020B0606030504020204" pitchFamily="34" charset="0"/>
              </a:rPr>
              <a:t>katoda: PbSO</a:t>
            </a:r>
            <a:r>
              <a:rPr lang="cs-CZ" b="1" i="0" baseline="-25000" dirty="0">
                <a:solidFill>
                  <a:srgbClr val="333333"/>
                </a:solidFill>
                <a:effectLst/>
                <a:latin typeface="Open Sans" panose="020B0606030504020204" pitchFamily="34" charset="0"/>
              </a:rPr>
              <a:t>4</a:t>
            </a:r>
            <a:r>
              <a:rPr lang="cs-CZ" b="1" i="0" dirty="0">
                <a:solidFill>
                  <a:srgbClr val="333333"/>
                </a:solidFill>
                <a:effectLst/>
                <a:latin typeface="Open Sans" panose="020B0606030504020204" pitchFamily="34" charset="0"/>
              </a:rPr>
              <a:t> + H</a:t>
            </a:r>
            <a:r>
              <a:rPr lang="cs-CZ" b="1" i="0" baseline="30000" dirty="0">
                <a:solidFill>
                  <a:srgbClr val="333333"/>
                </a:solidFill>
                <a:effectLst/>
                <a:latin typeface="Open Sans" panose="020B0606030504020204" pitchFamily="34" charset="0"/>
              </a:rPr>
              <a:t>+</a:t>
            </a:r>
            <a:r>
              <a:rPr lang="cs-CZ" b="1" i="0" dirty="0">
                <a:solidFill>
                  <a:srgbClr val="333333"/>
                </a:solidFill>
                <a:effectLst/>
                <a:latin typeface="Open Sans" panose="020B0606030504020204" pitchFamily="34" charset="0"/>
              </a:rPr>
              <a:t> + 2e</a:t>
            </a:r>
            <a:r>
              <a:rPr lang="cs-CZ" b="1" i="0" baseline="30000" dirty="0">
                <a:solidFill>
                  <a:srgbClr val="333333"/>
                </a:solidFill>
                <a:effectLst/>
                <a:latin typeface="Open Sans" panose="020B0606030504020204" pitchFamily="34" charset="0"/>
              </a:rPr>
              <a:t>– </a:t>
            </a:r>
            <a:r>
              <a:rPr lang="cs-CZ" b="1" i="0" dirty="0">
                <a:solidFill>
                  <a:srgbClr val="333333"/>
                </a:solidFill>
                <a:effectLst/>
                <a:latin typeface="Open Sans" panose="020B0606030504020204" pitchFamily="34" charset="0"/>
              </a:rPr>
              <a:t>↔ </a:t>
            </a:r>
            <a:r>
              <a:rPr lang="cs-CZ" b="1" i="0" dirty="0" err="1">
                <a:solidFill>
                  <a:srgbClr val="333333"/>
                </a:solidFill>
                <a:effectLst/>
                <a:latin typeface="Open Sans" panose="020B0606030504020204" pitchFamily="34" charset="0"/>
              </a:rPr>
              <a:t>Pb</a:t>
            </a:r>
            <a:r>
              <a:rPr lang="cs-CZ" b="1" i="0" dirty="0">
                <a:solidFill>
                  <a:srgbClr val="333333"/>
                </a:solidFill>
                <a:effectLst/>
                <a:latin typeface="Open Sans" panose="020B0606030504020204" pitchFamily="34" charset="0"/>
              </a:rPr>
              <a:t> + HSO</a:t>
            </a:r>
            <a:r>
              <a:rPr lang="cs-CZ" b="1" i="0" baseline="-25000" dirty="0">
                <a:solidFill>
                  <a:srgbClr val="333333"/>
                </a:solidFill>
                <a:effectLst/>
                <a:latin typeface="Open Sans" panose="020B0606030504020204" pitchFamily="34" charset="0"/>
              </a:rPr>
              <a:t>4</a:t>
            </a:r>
            <a:r>
              <a:rPr lang="cs-CZ" b="1" i="0" baseline="30000" dirty="0">
                <a:solidFill>
                  <a:srgbClr val="333333"/>
                </a:solidFill>
                <a:effectLst/>
                <a:latin typeface="Open Sans" panose="020B0606030504020204" pitchFamily="34" charset="0"/>
              </a:rPr>
              <a:t>–</a:t>
            </a:r>
          </a:p>
          <a:p>
            <a:pPr algn="ctr"/>
            <a:endParaRPr lang="cs-CZ" b="1" i="0" dirty="0">
              <a:solidFill>
                <a:srgbClr val="333333"/>
              </a:solidFill>
              <a:effectLst/>
              <a:latin typeface="Open Sans" panose="020B0606030504020204" pitchFamily="34" charset="0"/>
            </a:endParaRPr>
          </a:p>
          <a:p>
            <a:pPr algn="l"/>
            <a:r>
              <a:rPr lang="cs-CZ" b="1" i="0" dirty="0">
                <a:solidFill>
                  <a:srgbClr val="333333"/>
                </a:solidFill>
                <a:effectLst/>
                <a:latin typeface="Open Sans" panose="020B0606030504020204" pitchFamily="34" charset="0"/>
              </a:rPr>
              <a:t>Vodík, který obalil anodu, způsobil, že po dobu připojení ke zdroji napětí nejsou v elektrolytu dvě elektrody ze stejného kovu, ale z materiálů různých. Mají mezi sebou elektromotorické napětí. Po odpojení elektrod od zdroje proudu – po nabití, se akumulátor stává zdrojem elektrického proudu jako galvanický článek. Vzniklý článek má po nabití napětí asi 2,1 V. Při provozu probíhá v akumulátoru opačný děj, jehož výsledkem je vznik síranu olovnatého PbSO</a:t>
            </a:r>
            <a:r>
              <a:rPr lang="cs-CZ" b="1" i="0" baseline="-25000" dirty="0">
                <a:solidFill>
                  <a:srgbClr val="333333"/>
                </a:solidFill>
                <a:effectLst/>
                <a:latin typeface="Open Sans" panose="020B0606030504020204" pitchFamily="34" charset="0"/>
              </a:rPr>
              <a:t>4</a:t>
            </a:r>
            <a:r>
              <a:rPr lang="cs-CZ" b="1" i="0" dirty="0">
                <a:solidFill>
                  <a:srgbClr val="333333"/>
                </a:solidFill>
                <a:effectLst/>
                <a:latin typeface="Open Sans" panose="020B0606030504020204" pitchFamily="34" charset="0"/>
              </a:rPr>
              <a:t> na obou elektrodách a vody.</a:t>
            </a:r>
          </a:p>
          <a:p>
            <a:endParaRPr lang="cs-CZ" dirty="0"/>
          </a:p>
        </p:txBody>
      </p:sp>
    </p:spTree>
    <p:extLst>
      <p:ext uri="{BB962C8B-B14F-4D97-AF65-F5344CB8AC3E}">
        <p14:creationId xmlns:p14="http://schemas.microsoft.com/office/powerpoint/2010/main" val="42010908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68EA6-5FD1-E614-98F6-A4E6F6C5C4C4}"/>
              </a:ext>
            </a:extLst>
          </p:cNvPr>
          <p:cNvSpPr>
            <a:spLocks noGrp="1"/>
          </p:cNvSpPr>
          <p:nvPr>
            <p:ph type="title"/>
          </p:nvPr>
        </p:nvSpPr>
        <p:spPr>
          <a:xfrm>
            <a:off x="838200" y="365125"/>
            <a:ext cx="10515600" cy="882489"/>
          </a:xfrm>
        </p:spPr>
        <p:txBody>
          <a:bodyPr/>
          <a:lstStyle/>
          <a:p>
            <a:pPr algn="ctr"/>
            <a:r>
              <a:rPr lang="cs-CZ" b="1" dirty="0">
                <a:solidFill>
                  <a:srgbClr val="FF0000"/>
                </a:solidFill>
              </a:rPr>
              <a:t>AKUMULÁTOR (2)</a:t>
            </a:r>
          </a:p>
        </p:txBody>
      </p:sp>
      <p:sp>
        <p:nvSpPr>
          <p:cNvPr id="3" name="Zástupný obsah 2">
            <a:extLst>
              <a:ext uri="{FF2B5EF4-FFF2-40B4-BE49-F238E27FC236}">
                <a16:creationId xmlns:a16="http://schemas.microsoft.com/office/drawing/2014/main" id="{F3F74C7E-E678-036C-E0BB-5719C72B3F31}"/>
              </a:ext>
            </a:extLst>
          </p:cNvPr>
          <p:cNvSpPr>
            <a:spLocks noGrp="1"/>
          </p:cNvSpPr>
          <p:nvPr>
            <p:ph idx="1"/>
          </p:nvPr>
        </p:nvSpPr>
        <p:spPr/>
        <p:txBody>
          <a:bodyPr>
            <a:normAutofit lnSpcReduction="10000"/>
          </a:bodyPr>
          <a:lstStyle/>
          <a:p>
            <a:r>
              <a:rPr lang="cs-CZ" b="1" i="0" dirty="0">
                <a:solidFill>
                  <a:srgbClr val="333333"/>
                </a:solidFill>
                <a:effectLst/>
                <a:latin typeface="Open Sans" panose="020B0606030504020204" pitchFamily="34" charset="0"/>
              </a:rPr>
              <a:t>Postupné snižování napětí akumulátoru může jít až na hodnotu 1,85 V. Pak je třeba akumulátor znovu nabít. Pokud by napětí kleslo pod 1,85 V, došlo by</a:t>
            </a:r>
            <a:br>
              <a:rPr lang="cs-CZ" b="1" i="0" dirty="0">
                <a:solidFill>
                  <a:srgbClr val="333333"/>
                </a:solidFill>
                <a:effectLst/>
                <a:latin typeface="Open Sans" panose="020B0606030504020204" pitchFamily="34" charset="0"/>
              </a:rPr>
            </a:br>
            <a:r>
              <a:rPr lang="cs-CZ" b="1" i="0" dirty="0">
                <a:solidFill>
                  <a:srgbClr val="333333"/>
                </a:solidFill>
                <a:effectLst/>
                <a:latin typeface="Open Sans" panose="020B0606030504020204" pitchFamily="34" charset="0"/>
              </a:rPr>
              <a:t>k nevratnému </a:t>
            </a:r>
            <a:r>
              <a:rPr lang="cs-CZ" b="1" i="0" dirty="0" err="1">
                <a:solidFill>
                  <a:srgbClr val="00B0F0"/>
                </a:solidFill>
                <a:effectLst/>
                <a:latin typeface="Open Sans" panose="020B0606030504020204" pitchFamily="34" charset="0"/>
              </a:rPr>
              <a:t>sulfatizačnímu</a:t>
            </a:r>
            <a:r>
              <a:rPr lang="cs-CZ" b="1" i="0" dirty="0">
                <a:solidFill>
                  <a:srgbClr val="00B0F0"/>
                </a:solidFill>
                <a:effectLst/>
                <a:latin typeface="Open Sans" panose="020B0606030504020204" pitchFamily="34" charset="0"/>
              </a:rPr>
              <a:t> procesu </a:t>
            </a:r>
            <a:r>
              <a:rPr lang="cs-CZ" b="1" i="0" dirty="0">
                <a:solidFill>
                  <a:srgbClr val="333333"/>
                </a:solidFill>
                <a:effectLst/>
                <a:latin typeface="Open Sans" panose="020B0606030504020204" pitchFamily="34" charset="0"/>
              </a:rPr>
              <a:t>a akumulátor by nebylo možné znovu nabít. Poněvadž kyselina sírová při vybíjení akumulátoru reaguje s elektrodami za vzniku vody, snižuje se současně hustota elektrolytu. Měřením hustoty elektrolytu areometrem lze orientačně zjistit, do jaké míry je akumulátor vybit. Během provozu se z akumulátoru odpařuje voda, proto je nutné ji přilévat. </a:t>
            </a:r>
            <a:r>
              <a:rPr lang="cs-CZ" b="1" i="0" dirty="0">
                <a:solidFill>
                  <a:srgbClr val="00B0F0"/>
                </a:solidFill>
                <a:effectLst/>
                <a:latin typeface="Open Sans" panose="020B0606030504020204" pitchFamily="34" charset="0"/>
              </a:rPr>
              <a:t>Účinnost olověného akumulátoru </a:t>
            </a:r>
            <a:r>
              <a:rPr lang="cs-CZ" b="1" i="0" dirty="0">
                <a:solidFill>
                  <a:srgbClr val="333333"/>
                </a:solidFill>
                <a:effectLst/>
                <a:latin typeface="Open Sans" panose="020B0606030504020204" pitchFamily="34" charset="0"/>
              </a:rPr>
              <a:t>je asi 75 – 80 %. Kapacita kondenzátoru se udává v ampérhodinách (</a:t>
            </a:r>
            <a:r>
              <a:rPr lang="cs-CZ" b="1" i="0" dirty="0" err="1">
                <a:solidFill>
                  <a:srgbClr val="333333"/>
                </a:solidFill>
                <a:effectLst/>
                <a:latin typeface="Open Sans" panose="020B0606030504020204" pitchFamily="34" charset="0"/>
              </a:rPr>
              <a:t>Ah</a:t>
            </a:r>
            <a:r>
              <a:rPr lang="cs-CZ" b="1" i="0" dirty="0">
                <a:solidFill>
                  <a:srgbClr val="333333"/>
                </a:solidFill>
                <a:effectLst/>
                <a:latin typeface="Open Sans" panose="020B0606030504020204" pitchFamily="34" charset="0"/>
              </a:rPr>
              <a:t>).</a:t>
            </a:r>
            <a:endParaRPr lang="cs-CZ" b="1" dirty="0"/>
          </a:p>
        </p:txBody>
      </p:sp>
    </p:spTree>
    <p:extLst>
      <p:ext uri="{BB962C8B-B14F-4D97-AF65-F5344CB8AC3E}">
        <p14:creationId xmlns:p14="http://schemas.microsoft.com/office/powerpoint/2010/main" val="30011292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096E5-B5B5-3476-7809-BC95C375B472}"/>
              </a:ext>
            </a:extLst>
          </p:cNvPr>
          <p:cNvSpPr>
            <a:spLocks noGrp="1"/>
          </p:cNvSpPr>
          <p:nvPr>
            <p:ph type="title"/>
          </p:nvPr>
        </p:nvSpPr>
        <p:spPr/>
        <p:txBody>
          <a:bodyPr/>
          <a:lstStyle/>
          <a:p>
            <a:pPr algn="ctr"/>
            <a:r>
              <a:rPr lang="cs-CZ" b="1" dirty="0">
                <a:solidFill>
                  <a:srgbClr val="FF0000"/>
                </a:solidFill>
              </a:rPr>
              <a:t>NEDOSTATEK OLOVĚNÉHO AKUMULÁTORU – NOVÉ DRUHY</a:t>
            </a:r>
          </a:p>
        </p:txBody>
      </p:sp>
      <p:sp>
        <p:nvSpPr>
          <p:cNvPr id="3" name="Zástupný obsah 2">
            <a:extLst>
              <a:ext uri="{FF2B5EF4-FFF2-40B4-BE49-F238E27FC236}">
                <a16:creationId xmlns:a16="http://schemas.microsoft.com/office/drawing/2014/main" id="{2A162BFD-540D-1BE4-3669-8D6C2C3A614E}"/>
              </a:ext>
            </a:extLst>
          </p:cNvPr>
          <p:cNvSpPr>
            <a:spLocks noGrp="1"/>
          </p:cNvSpPr>
          <p:nvPr>
            <p:ph idx="1"/>
          </p:nvPr>
        </p:nvSpPr>
        <p:spPr>
          <a:xfrm>
            <a:off x="838200" y="2510725"/>
            <a:ext cx="10515600" cy="3666238"/>
          </a:xfrm>
        </p:spPr>
        <p:txBody>
          <a:bodyPr/>
          <a:lstStyle/>
          <a:p>
            <a:r>
              <a:rPr lang="cs-CZ" b="1" i="0" dirty="0">
                <a:solidFill>
                  <a:srgbClr val="333333"/>
                </a:solidFill>
                <a:effectLst/>
                <a:latin typeface="Open Sans" panose="020B0606030504020204" pitchFamily="34" charset="0"/>
              </a:rPr>
              <a:t>Nedostatkem olověných akumulátorů je jejich váha</a:t>
            </a:r>
            <a:br>
              <a:rPr lang="cs-CZ" b="1" i="0" dirty="0">
                <a:solidFill>
                  <a:srgbClr val="333333"/>
                </a:solidFill>
                <a:effectLst/>
                <a:latin typeface="Open Sans" panose="020B0606030504020204" pitchFamily="34" charset="0"/>
              </a:rPr>
            </a:br>
            <a:r>
              <a:rPr lang="cs-CZ" b="1" i="0" dirty="0">
                <a:solidFill>
                  <a:srgbClr val="333333"/>
                </a:solidFill>
                <a:effectLst/>
                <a:latin typeface="Open Sans" panose="020B0606030504020204" pitchFamily="34" charset="0"/>
              </a:rPr>
              <a:t>a citlivost. Proto byly vyvíjeny nové druhy akumulátorů. S novinkou přišli Thomas Edison a </a:t>
            </a:r>
            <a:r>
              <a:rPr lang="cs-CZ" b="1" i="0" dirty="0" err="1">
                <a:solidFill>
                  <a:srgbClr val="333333"/>
                </a:solidFill>
                <a:effectLst/>
                <a:latin typeface="Open Sans" panose="020B0606030504020204" pitchFamily="34" charset="0"/>
              </a:rPr>
              <a:t>Jungner</a:t>
            </a:r>
            <a:r>
              <a:rPr lang="cs-CZ" b="1" i="0" dirty="0">
                <a:solidFill>
                  <a:srgbClr val="333333"/>
                </a:solidFill>
                <a:effectLst/>
                <a:latin typeface="Open Sans" panose="020B0606030504020204" pitchFamily="34" charset="0"/>
              </a:rPr>
              <a:t>, kteří sestavili akumulátor, jehož katodou je deska železná a anodou deska niklová, elektrolytem roztok louhu draselného ve vodě. Při stejné váze jako předchozí akumulátor má větší kapacitu.</a:t>
            </a:r>
            <a:endParaRPr lang="cs-CZ" b="1" dirty="0"/>
          </a:p>
        </p:txBody>
      </p:sp>
    </p:spTree>
    <p:extLst>
      <p:ext uri="{BB962C8B-B14F-4D97-AF65-F5344CB8AC3E}">
        <p14:creationId xmlns:p14="http://schemas.microsoft.com/office/powerpoint/2010/main" val="30777195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7C2F9FF-331F-4993-29C6-C9C429EF8F0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cs-CZ" sz="2000" b="1" dirty="0">
                <a:solidFill>
                  <a:srgbClr val="FF0000"/>
                </a:solidFill>
              </a:rPr>
              <a:t>TYPY AKUMULÁTORŮ A JEJICH VLASTNOSTI</a:t>
            </a:r>
          </a:p>
        </p:txBody>
      </p:sp>
      <p:pic>
        <p:nvPicPr>
          <p:cNvPr id="6" name="Obrázek 5">
            <a:extLst>
              <a:ext uri="{FF2B5EF4-FFF2-40B4-BE49-F238E27FC236}">
                <a16:creationId xmlns:a16="http://schemas.microsoft.com/office/drawing/2014/main" id="{7182ECA4-C0F5-3C08-8CF6-B42ECBBECEFB}"/>
              </a:ext>
            </a:extLst>
          </p:cNvPr>
          <p:cNvPicPr>
            <a:picLocks noChangeAspect="1"/>
          </p:cNvPicPr>
          <p:nvPr/>
        </p:nvPicPr>
        <p:blipFill>
          <a:blip r:embed="rId2"/>
          <a:stretch>
            <a:fillRect/>
          </a:stretch>
        </p:blipFill>
        <p:spPr>
          <a:xfrm>
            <a:off x="4038600" y="1407264"/>
            <a:ext cx="7188199" cy="4040082"/>
          </a:xfrm>
          <a:prstGeom prst="rect">
            <a:avLst/>
          </a:prstGeom>
        </p:spPr>
      </p:pic>
    </p:spTree>
    <p:extLst>
      <p:ext uri="{BB962C8B-B14F-4D97-AF65-F5344CB8AC3E}">
        <p14:creationId xmlns:p14="http://schemas.microsoft.com/office/powerpoint/2010/main" val="18891483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8DCF1-951E-A67B-ED87-7056F4A009F3}"/>
              </a:ext>
            </a:extLst>
          </p:cNvPr>
          <p:cNvSpPr>
            <a:spLocks noGrp="1"/>
          </p:cNvSpPr>
          <p:nvPr>
            <p:ph type="title"/>
          </p:nvPr>
        </p:nvSpPr>
        <p:spPr/>
        <p:txBody>
          <a:bodyPr/>
          <a:lstStyle/>
          <a:p>
            <a:pPr algn="ctr"/>
            <a:r>
              <a:rPr lang="cs-CZ" b="1" dirty="0">
                <a:solidFill>
                  <a:srgbClr val="FF0000"/>
                </a:solidFill>
              </a:rPr>
              <a:t>PALIVOVÝ ČLÁNEK</a:t>
            </a:r>
          </a:p>
        </p:txBody>
      </p:sp>
      <p:sp>
        <p:nvSpPr>
          <p:cNvPr id="3" name="Zástupný obsah 2">
            <a:extLst>
              <a:ext uri="{FF2B5EF4-FFF2-40B4-BE49-F238E27FC236}">
                <a16:creationId xmlns:a16="http://schemas.microsoft.com/office/drawing/2014/main" id="{1939CB0E-0927-263C-136D-276AFCF312C5}"/>
              </a:ext>
            </a:extLst>
          </p:cNvPr>
          <p:cNvSpPr>
            <a:spLocks noGrp="1"/>
          </p:cNvSpPr>
          <p:nvPr>
            <p:ph idx="1"/>
          </p:nvPr>
        </p:nvSpPr>
        <p:spPr>
          <a:xfrm>
            <a:off x="838200" y="1960535"/>
            <a:ext cx="10515600" cy="4216427"/>
          </a:xfrm>
        </p:spPr>
        <p:txBody>
          <a:bodyPr>
            <a:normAutofit fontScale="92500" lnSpcReduction="10000"/>
          </a:bodyPr>
          <a:lstStyle/>
          <a:p>
            <a:pPr algn="l"/>
            <a:r>
              <a:rPr lang="cs-CZ" b="1" i="0" dirty="0">
                <a:solidFill>
                  <a:srgbClr val="333333"/>
                </a:solidFill>
                <a:effectLst/>
                <a:latin typeface="Open Sans" panose="020B0606030504020204" pitchFamily="34" charset="0"/>
              </a:rPr>
              <a:t>Elektrolýzu využívá i </a:t>
            </a:r>
            <a:r>
              <a:rPr lang="cs-CZ" b="1" i="0" dirty="0">
                <a:solidFill>
                  <a:srgbClr val="00B0F0"/>
                </a:solidFill>
                <a:effectLst/>
                <a:latin typeface="Open Sans" panose="020B0606030504020204" pitchFamily="34" charset="0"/>
              </a:rPr>
              <a:t>palivový článek</a:t>
            </a:r>
            <a:r>
              <a:rPr lang="cs-CZ" b="1" i="0" dirty="0">
                <a:solidFill>
                  <a:srgbClr val="333333"/>
                </a:solidFill>
                <a:effectLst/>
                <a:latin typeface="Open Sans" panose="020B0606030504020204" pitchFamily="34" charset="0"/>
              </a:rPr>
              <a:t>, který se skládá ze dvou elektrod z pórovitého materiálu, mezi nimž je elektrolyt. K vnějším stěnám elektrod je pod tlakem přiváděn plynný vodík a kyslík. V pórech kyslíkové elektrody vznikají reakcí kyslíku a vody aniony OH</a:t>
            </a:r>
            <a:r>
              <a:rPr lang="cs-CZ" b="1" i="0" baseline="30000" dirty="0">
                <a:solidFill>
                  <a:srgbClr val="333333"/>
                </a:solidFill>
                <a:effectLst/>
                <a:latin typeface="Open Sans" panose="020B0606030504020204" pitchFamily="34" charset="0"/>
              </a:rPr>
              <a:t>-</a:t>
            </a:r>
            <a:r>
              <a:rPr lang="cs-CZ" b="1" i="0" dirty="0">
                <a:solidFill>
                  <a:srgbClr val="333333"/>
                </a:solidFill>
                <a:effectLst/>
                <a:latin typeface="Open Sans" panose="020B0606030504020204" pitchFamily="34" charset="0"/>
              </a:rPr>
              <a:t>, které přecházejí do elektrolytu. V pórech vodíkové elektrody se ionizují molekuly vodíku na kationy H</a:t>
            </a:r>
            <a:r>
              <a:rPr lang="cs-CZ" b="1" i="0" baseline="30000" dirty="0">
                <a:solidFill>
                  <a:srgbClr val="333333"/>
                </a:solidFill>
                <a:effectLst/>
                <a:latin typeface="Open Sans" panose="020B0606030504020204" pitchFamily="34" charset="0"/>
              </a:rPr>
              <a:t>+</a:t>
            </a:r>
            <a:r>
              <a:rPr lang="cs-CZ" b="1" i="0" dirty="0">
                <a:solidFill>
                  <a:srgbClr val="333333"/>
                </a:solidFill>
                <a:effectLst/>
                <a:latin typeface="Open Sans" panose="020B0606030504020204" pitchFamily="34" charset="0"/>
              </a:rPr>
              <a:t>, které přecházejí do elektrolytu a reagují s OH</a:t>
            </a:r>
            <a:r>
              <a:rPr lang="cs-CZ" b="1" i="0" baseline="30000" dirty="0">
                <a:solidFill>
                  <a:srgbClr val="333333"/>
                </a:solidFill>
                <a:effectLst/>
                <a:latin typeface="Open Sans" panose="020B0606030504020204" pitchFamily="34" charset="0"/>
              </a:rPr>
              <a:t>-</a:t>
            </a:r>
            <a:r>
              <a:rPr lang="cs-CZ" b="1" i="0" dirty="0">
                <a:solidFill>
                  <a:srgbClr val="333333"/>
                </a:solidFill>
                <a:effectLst/>
                <a:latin typeface="Open Sans" panose="020B0606030504020204" pitchFamily="34" charset="0"/>
              </a:rPr>
              <a:t> za vzniku vody. Na vodíkové elektrodě přebývá jeden záporný elektron. Jestliže obě elektrody vodivě spojíme, získáme zdroj elektrické proudu. Výhodou palivového článku je, že se nevybíjí podobně jako galvanický článek nebo akumulátor, má až 80 % účinnost.</a:t>
            </a:r>
          </a:p>
        </p:txBody>
      </p:sp>
    </p:spTree>
    <p:extLst>
      <p:ext uri="{BB962C8B-B14F-4D97-AF65-F5344CB8AC3E}">
        <p14:creationId xmlns:p14="http://schemas.microsoft.com/office/powerpoint/2010/main" val="11576771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00972D07-0D8B-DBB9-B58F-59506B742DD3}"/>
              </a:ext>
            </a:extLst>
          </p:cNvPr>
          <p:cNvSpPr>
            <a:spLocks noGrp="1"/>
          </p:cNvSpPr>
          <p:nvPr>
            <p:ph type="title"/>
          </p:nvPr>
        </p:nvSpPr>
        <p:spPr>
          <a:xfrm>
            <a:off x="556532" y="643467"/>
            <a:ext cx="11210925" cy="744836"/>
          </a:xfrm>
        </p:spPr>
        <p:txBody>
          <a:bodyPr>
            <a:normAutofit/>
          </a:bodyPr>
          <a:lstStyle/>
          <a:p>
            <a:pPr algn="ctr"/>
            <a:r>
              <a:rPr lang="cs-CZ" sz="3200" b="1" dirty="0">
                <a:solidFill>
                  <a:srgbClr val="FF0000"/>
                </a:solidFill>
              </a:rPr>
              <a:t>PRINCIP PALIVOVÉHO ČLÁNKU</a:t>
            </a:r>
          </a:p>
        </p:txBody>
      </p:sp>
      <p:pic>
        <p:nvPicPr>
          <p:cNvPr id="9218" name="Picture 2">
            <a:extLst>
              <a:ext uri="{FF2B5EF4-FFF2-40B4-BE49-F238E27FC236}">
                <a16:creationId xmlns:a16="http://schemas.microsoft.com/office/drawing/2014/main" id="{21F5AD6F-66F3-39AF-B76F-6B181A2A31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8307" y="1675227"/>
            <a:ext cx="8975385"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483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33B9F32-7850-43B2-1ACB-535F1A3D7A43}"/>
              </a:ext>
            </a:extLst>
          </p:cNvPr>
          <p:cNvSpPr>
            <a:spLocks noGrp="1"/>
          </p:cNvSpPr>
          <p:nvPr>
            <p:ph type="title"/>
          </p:nvPr>
        </p:nvSpPr>
        <p:spPr/>
        <p:txBody>
          <a:bodyPr/>
          <a:lstStyle/>
          <a:p>
            <a:pPr algn="ctr"/>
            <a:r>
              <a:rPr lang="cs-CZ" b="1" dirty="0">
                <a:solidFill>
                  <a:srgbClr val="FF0000"/>
                </a:solidFill>
              </a:rPr>
              <a:t>SOUČASNOST</a:t>
            </a:r>
          </a:p>
        </p:txBody>
      </p:sp>
      <p:sp>
        <p:nvSpPr>
          <p:cNvPr id="4" name="Zástupný obsah 3">
            <a:extLst>
              <a:ext uri="{FF2B5EF4-FFF2-40B4-BE49-F238E27FC236}">
                <a16:creationId xmlns:a16="http://schemas.microsoft.com/office/drawing/2014/main" id="{E0353D91-FDA0-45C1-0935-5C88E203EE58}"/>
              </a:ext>
            </a:extLst>
          </p:cNvPr>
          <p:cNvSpPr>
            <a:spLocks noGrp="1"/>
          </p:cNvSpPr>
          <p:nvPr>
            <p:ph idx="1"/>
          </p:nvPr>
        </p:nvSpPr>
        <p:spPr>
          <a:xfrm>
            <a:off x="838200" y="1844298"/>
            <a:ext cx="10515600" cy="4332665"/>
          </a:xfrm>
        </p:spPr>
        <p:txBody>
          <a:bodyPr>
            <a:normAutofit fontScale="92500" lnSpcReduction="20000"/>
          </a:bodyPr>
          <a:lstStyle/>
          <a:p>
            <a:r>
              <a:rPr lang="cs-CZ" b="1" i="0" dirty="0">
                <a:solidFill>
                  <a:srgbClr val="333333"/>
                </a:solidFill>
                <a:effectLst/>
                <a:latin typeface="Open Sans" panose="020B0606030504020204" pitchFamily="34" charset="0"/>
              </a:rPr>
              <a:t>V současnosti patří k nejpoužívanějším lithium-iontové baterie. Vyznačují se velmi dobrým poměrem mezi hustotou energie a objemem. Poprvé spatřil tento druh baterií světlo světa v polovině 60. let 20. století v Bellových laboratořích. Nejprve byla použita kladná elektroda vyrobená ze sulfidu kovů a záporná elektroda z kovového lithia. Tato kombinace ale vykazovala řadu špatných vlastností, proto postupně došlo k výměně materiálu elektrod.</a:t>
            </a:r>
          </a:p>
          <a:p>
            <a:r>
              <a:rPr lang="cs-CZ" b="1" i="0" dirty="0">
                <a:solidFill>
                  <a:srgbClr val="333333"/>
                </a:solidFill>
                <a:effectLst/>
                <a:latin typeface="Open Sans" panose="020B0606030504020204" pitchFamily="34" charset="0"/>
              </a:rPr>
              <a:t>S prototypem nové generace lithium-iontových baterií s označením SCIB přišla firma Toshiba. Nový druh baterie dokáže po 5000 nabíjecích cyklech uchovat až 90 % kapacity. Baterie je tvořena lithiovou anodou a katodou tvořenou oxidy titanu a niobu. Další skvělou vlastností je rychlost nabíjení, která se pohybuje v řádu několika minut.</a:t>
            </a:r>
            <a:endParaRPr lang="cs-CZ" b="1" dirty="0"/>
          </a:p>
        </p:txBody>
      </p:sp>
    </p:spTree>
    <p:extLst>
      <p:ext uri="{BB962C8B-B14F-4D97-AF65-F5344CB8AC3E}">
        <p14:creationId xmlns:p14="http://schemas.microsoft.com/office/powerpoint/2010/main" val="11710744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CEEA53-6BE2-DCBB-C082-5D131AAFCB89}"/>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OSTATNÍ ZDROJE</a:t>
            </a:r>
          </a:p>
        </p:txBody>
      </p:sp>
    </p:spTree>
    <p:extLst>
      <p:ext uri="{BB962C8B-B14F-4D97-AF65-F5344CB8AC3E}">
        <p14:creationId xmlns:p14="http://schemas.microsoft.com/office/powerpoint/2010/main" val="5873320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D3279B5-2A25-4E72-BB58-B81128CEACD2}"/>
              </a:ext>
            </a:extLst>
          </p:cNvPr>
          <p:cNvSpPr>
            <a:spLocks noGrp="1"/>
          </p:cNvSpPr>
          <p:nvPr>
            <p:ph type="title"/>
          </p:nvPr>
        </p:nvSpPr>
        <p:spPr/>
        <p:txBody>
          <a:bodyPr/>
          <a:lstStyle/>
          <a:p>
            <a:pPr algn="ctr"/>
            <a:r>
              <a:rPr lang="cs-CZ" b="1" dirty="0">
                <a:solidFill>
                  <a:srgbClr val="FF0000"/>
                </a:solidFill>
              </a:rPr>
              <a:t>GEOTERMÁLNÍ ELEKTRÁRNY (1)</a:t>
            </a:r>
          </a:p>
        </p:txBody>
      </p:sp>
      <p:sp>
        <p:nvSpPr>
          <p:cNvPr id="4" name="Zástupný obsah 3">
            <a:extLst>
              <a:ext uri="{FF2B5EF4-FFF2-40B4-BE49-F238E27FC236}">
                <a16:creationId xmlns:a16="http://schemas.microsoft.com/office/drawing/2014/main" id="{35ABAFA8-659E-EAB1-44C9-F86731ABA20B}"/>
              </a:ext>
            </a:extLst>
          </p:cNvPr>
          <p:cNvSpPr>
            <a:spLocks noGrp="1"/>
          </p:cNvSpPr>
          <p:nvPr>
            <p:ph idx="1"/>
          </p:nvPr>
        </p:nvSpPr>
        <p:spPr>
          <a:xfrm>
            <a:off x="216309" y="1825624"/>
            <a:ext cx="11690555" cy="4889807"/>
          </a:xfrm>
        </p:spPr>
        <p:txBody>
          <a:bodyPr>
            <a:normAutofit fontScale="92500" lnSpcReduction="10000"/>
          </a:bodyPr>
          <a:lstStyle/>
          <a:p>
            <a:r>
              <a:rPr lang="cs-CZ" b="1" i="0" dirty="0">
                <a:solidFill>
                  <a:srgbClr val="333333"/>
                </a:solidFill>
                <a:effectLst/>
                <a:latin typeface="Verdana" panose="020B0604030504040204" pitchFamily="34" charset="0"/>
              </a:rPr>
              <a:t>Geotermální elektrárny mohou být budovány v oblastech s anomálně vysokým tepelným tokem, kde mohou být teploty nad 100 </a:t>
            </a:r>
            <a:r>
              <a:rPr lang="cs-CZ" b="1" i="0" baseline="30000" dirty="0" err="1">
                <a:solidFill>
                  <a:srgbClr val="333333"/>
                </a:solidFill>
                <a:effectLst/>
                <a:latin typeface="Verdana" panose="020B0604030504040204" pitchFamily="34" charset="0"/>
              </a:rPr>
              <a:t>o</a:t>
            </a:r>
            <a:r>
              <a:rPr lang="cs-CZ" b="1" i="0" dirty="0" err="1">
                <a:solidFill>
                  <a:srgbClr val="333333"/>
                </a:solidFill>
                <a:effectLst/>
                <a:latin typeface="Verdana" panose="020B0604030504040204" pitchFamily="34" charset="0"/>
              </a:rPr>
              <a:t>C</a:t>
            </a:r>
            <a:r>
              <a:rPr lang="cs-CZ" b="1" i="0" dirty="0">
                <a:solidFill>
                  <a:srgbClr val="333333"/>
                </a:solidFill>
                <a:effectLst/>
                <a:latin typeface="Verdana" panose="020B0604030504040204" pitchFamily="34" charset="0"/>
              </a:rPr>
              <a:t> v poměrně malých hloubkách (u nás, zejména na Karlovarsku, je použitelná teplota v oblasti krušnohorské geotermální anomálie v hloubce několika set až tisíc metrů).</a:t>
            </a:r>
          </a:p>
          <a:p>
            <a:r>
              <a:rPr lang="cs-CZ" b="1" i="0" dirty="0">
                <a:solidFill>
                  <a:srgbClr val="333333"/>
                </a:solidFill>
                <a:effectLst/>
                <a:latin typeface="Verdana" panose="020B0604030504040204" pitchFamily="34" charset="0"/>
              </a:rPr>
              <a:t>První geotermální elektrárna byla spuštěna v roce 1913 v údolí řeky Pádu v severní Itálii. Teplo čerpá z hloubky 1000–2000 m. Další jsou nyní na Islandu, Novém Zélandu (</a:t>
            </a:r>
            <a:r>
              <a:rPr lang="cs-CZ" b="1" i="0" dirty="0" err="1">
                <a:solidFill>
                  <a:srgbClr val="333333"/>
                </a:solidFill>
                <a:effectLst/>
                <a:latin typeface="Verdana" panose="020B0604030504040204" pitchFamily="34" charset="0"/>
              </a:rPr>
              <a:t>Wairakei</a:t>
            </a:r>
            <a:r>
              <a:rPr lang="cs-CZ" b="1" i="0" dirty="0">
                <a:solidFill>
                  <a:srgbClr val="333333"/>
                </a:solidFill>
                <a:effectLst/>
                <a:latin typeface="Verdana" panose="020B0604030504040204" pitchFamily="34" charset="0"/>
              </a:rPr>
              <a:t>) a v USA (</a:t>
            </a:r>
            <a:r>
              <a:rPr lang="cs-CZ" b="1" i="0" dirty="0" err="1">
                <a:solidFill>
                  <a:srgbClr val="333333"/>
                </a:solidFill>
                <a:effectLst/>
                <a:latin typeface="Verdana" panose="020B0604030504040204" pitchFamily="34" charset="0"/>
              </a:rPr>
              <a:t>Salton</a:t>
            </a:r>
            <a:r>
              <a:rPr lang="cs-CZ" b="1" i="0" dirty="0">
                <a:solidFill>
                  <a:srgbClr val="333333"/>
                </a:solidFill>
                <a:effectLst/>
                <a:latin typeface="Verdana" panose="020B0604030504040204" pitchFamily="34" charset="0"/>
              </a:rPr>
              <a:t> </a:t>
            </a:r>
            <a:r>
              <a:rPr lang="cs-CZ" b="1" i="0" dirty="0" err="1">
                <a:solidFill>
                  <a:srgbClr val="333333"/>
                </a:solidFill>
                <a:effectLst/>
                <a:latin typeface="Verdana" panose="020B0604030504040204" pitchFamily="34" charset="0"/>
              </a:rPr>
              <a:t>sea</a:t>
            </a:r>
            <a:r>
              <a:rPr lang="cs-CZ" b="1" i="0" dirty="0">
                <a:solidFill>
                  <a:srgbClr val="333333"/>
                </a:solidFill>
                <a:effectLst/>
                <a:latin typeface="Verdana" panose="020B0604030504040204" pitchFamily="34" charset="0"/>
              </a:rPr>
              <a:t>, </a:t>
            </a:r>
            <a:r>
              <a:rPr lang="cs-CZ" b="1" i="0" dirty="0" err="1">
                <a:solidFill>
                  <a:srgbClr val="333333"/>
                </a:solidFill>
                <a:effectLst/>
                <a:latin typeface="Verdana" panose="020B0604030504040204" pitchFamily="34" charset="0"/>
              </a:rPr>
              <a:t>Mammoth</a:t>
            </a:r>
            <a:r>
              <a:rPr lang="cs-CZ" b="1" i="0" dirty="0">
                <a:solidFill>
                  <a:srgbClr val="333333"/>
                </a:solidFill>
                <a:effectLst/>
                <a:latin typeface="Verdana" panose="020B0604030504040204" pitchFamily="34" charset="0"/>
              </a:rPr>
              <a:t> </a:t>
            </a:r>
            <a:r>
              <a:rPr lang="cs-CZ" b="1" i="0" dirty="0" err="1">
                <a:solidFill>
                  <a:srgbClr val="333333"/>
                </a:solidFill>
                <a:effectLst/>
                <a:latin typeface="Verdana" panose="020B0604030504040204" pitchFamily="34" charset="0"/>
              </a:rPr>
              <a:t>sea</a:t>
            </a:r>
            <a:r>
              <a:rPr lang="cs-CZ" b="1" i="0" dirty="0">
                <a:solidFill>
                  <a:srgbClr val="333333"/>
                </a:solidFill>
                <a:effectLst/>
                <a:latin typeface="Verdana" panose="020B0604030504040204" pitchFamily="34" charset="0"/>
              </a:rPr>
              <a:t>, </a:t>
            </a:r>
            <a:r>
              <a:rPr lang="cs-CZ" b="1" i="0" dirty="0" err="1">
                <a:solidFill>
                  <a:srgbClr val="333333"/>
                </a:solidFill>
                <a:effectLst/>
                <a:latin typeface="Verdana" panose="020B0604030504040204" pitchFamily="34" charset="0"/>
              </a:rPr>
              <a:t>Yellowstone</a:t>
            </a:r>
            <a:r>
              <a:rPr lang="cs-CZ" b="1" i="0" dirty="0">
                <a:solidFill>
                  <a:srgbClr val="333333"/>
                </a:solidFill>
                <a:effectLst/>
                <a:latin typeface="Verdana" panose="020B0604030504040204" pitchFamily="34" charset="0"/>
              </a:rPr>
              <a:t>).</a:t>
            </a:r>
          </a:p>
          <a:p>
            <a:r>
              <a:rPr lang="cs-CZ" b="1" i="0" dirty="0">
                <a:solidFill>
                  <a:srgbClr val="333333"/>
                </a:solidFill>
                <a:effectLst/>
                <a:latin typeface="Verdana" panose="020B0604030504040204" pitchFamily="34" charset="0"/>
              </a:rPr>
              <a:t>Podíl elektřiny z geotermálních zdrojů se neustále výrazně zvyšuje. Většími producenty jsou nyní i Filipíny, Island, El Salvador, Kostarika, Mexiko a Japonsko.</a:t>
            </a:r>
          </a:p>
        </p:txBody>
      </p:sp>
    </p:spTree>
    <p:extLst>
      <p:ext uri="{BB962C8B-B14F-4D97-AF65-F5344CB8AC3E}">
        <p14:creationId xmlns:p14="http://schemas.microsoft.com/office/powerpoint/2010/main" val="25844841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2C7F5-C8C2-EB51-828D-D75D9658093C}"/>
              </a:ext>
            </a:extLst>
          </p:cNvPr>
          <p:cNvSpPr>
            <a:spLocks noGrp="1"/>
          </p:cNvSpPr>
          <p:nvPr>
            <p:ph type="title"/>
          </p:nvPr>
        </p:nvSpPr>
        <p:spPr>
          <a:xfrm>
            <a:off x="838200" y="365125"/>
            <a:ext cx="10515600" cy="716423"/>
          </a:xfrm>
        </p:spPr>
        <p:txBody>
          <a:bodyPr/>
          <a:lstStyle/>
          <a:p>
            <a:pPr algn="ctr"/>
            <a:r>
              <a:rPr lang="cs-CZ" b="1" dirty="0">
                <a:solidFill>
                  <a:srgbClr val="FF0000"/>
                </a:solidFill>
              </a:rPr>
              <a:t>GEOTERMÁLNÍ ELEKTRÁRNY (2)</a:t>
            </a:r>
          </a:p>
        </p:txBody>
      </p:sp>
      <p:sp>
        <p:nvSpPr>
          <p:cNvPr id="3" name="Zástupný obsah 2">
            <a:extLst>
              <a:ext uri="{FF2B5EF4-FFF2-40B4-BE49-F238E27FC236}">
                <a16:creationId xmlns:a16="http://schemas.microsoft.com/office/drawing/2014/main" id="{4E40DEDF-E6B7-0038-EDF6-9F1D4ED7D961}"/>
              </a:ext>
            </a:extLst>
          </p:cNvPr>
          <p:cNvSpPr>
            <a:spLocks noGrp="1"/>
          </p:cNvSpPr>
          <p:nvPr>
            <p:ph idx="1"/>
          </p:nvPr>
        </p:nvSpPr>
        <p:spPr>
          <a:xfrm>
            <a:off x="196645" y="1582994"/>
            <a:ext cx="11788878" cy="5053779"/>
          </a:xfrm>
        </p:spPr>
        <p:txBody>
          <a:bodyPr>
            <a:noAutofit/>
          </a:bodyPr>
          <a:lstStyle/>
          <a:p>
            <a:r>
              <a:rPr lang="cs-CZ" sz="3600" b="1" i="0" dirty="0">
                <a:solidFill>
                  <a:srgbClr val="333333"/>
                </a:solidFill>
                <a:effectLst/>
                <a:latin typeface="Verdana" panose="020B0604030504040204" pitchFamily="34" charset="0"/>
              </a:rPr>
              <a:t>Nezanedbatelné je také </a:t>
            </a:r>
            <a:r>
              <a:rPr lang="cs-CZ" sz="3600" b="1" i="0" dirty="0">
                <a:solidFill>
                  <a:srgbClr val="00B0F0"/>
                </a:solidFill>
                <a:effectLst/>
                <a:latin typeface="Verdana" panose="020B0604030504040204" pitchFamily="34" charset="0"/>
              </a:rPr>
              <a:t>vytápění domů, skleníků i průmyslových objektů horkou vodou</a:t>
            </a:r>
            <a:r>
              <a:rPr lang="cs-CZ" sz="3600" b="1" i="0" dirty="0">
                <a:solidFill>
                  <a:srgbClr val="333333"/>
                </a:solidFill>
                <a:effectLst/>
                <a:latin typeface="Verdana" panose="020B0604030504040204" pitchFamily="34" charset="0"/>
              </a:rPr>
              <a:t>. Běžné je takové využití na Islandu, v Maďarsku (v geotermální oblasti panonské pánve) a na jižním Slovensku, ve střední Francii i jinde. Nevýhodou je, že se vrty a přívodní potrubí zanáší látkami rozpuštěnými v používané vodě. Minerální látky se vysráží při ochlazování a přívody se musí často vyměňovat.</a:t>
            </a:r>
            <a:endParaRPr lang="cs-CZ" sz="3600" b="1" dirty="0"/>
          </a:p>
        </p:txBody>
      </p:sp>
    </p:spTree>
    <p:extLst>
      <p:ext uri="{BB962C8B-B14F-4D97-AF65-F5344CB8AC3E}">
        <p14:creationId xmlns:p14="http://schemas.microsoft.com/office/powerpoint/2010/main" val="22115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71E63C-221C-DD39-B416-4F17A102C197}"/>
              </a:ext>
            </a:extLst>
          </p:cNvPr>
          <p:cNvSpPr>
            <a:spLocks noGrp="1"/>
          </p:cNvSpPr>
          <p:nvPr>
            <p:ph type="title"/>
          </p:nvPr>
        </p:nvSpPr>
        <p:spPr/>
        <p:txBody>
          <a:bodyPr/>
          <a:lstStyle/>
          <a:p>
            <a:pPr algn="ctr"/>
            <a:r>
              <a:rPr lang="cs-CZ" b="1" dirty="0">
                <a:solidFill>
                  <a:srgbClr val="FF0000"/>
                </a:solidFill>
              </a:rPr>
              <a:t>SPALOVÁNÍ</a:t>
            </a:r>
          </a:p>
        </p:txBody>
      </p:sp>
      <p:sp>
        <p:nvSpPr>
          <p:cNvPr id="3" name="Zástupný obsah 2">
            <a:extLst>
              <a:ext uri="{FF2B5EF4-FFF2-40B4-BE49-F238E27FC236}">
                <a16:creationId xmlns:a16="http://schemas.microsoft.com/office/drawing/2014/main" id="{56784531-1A98-115F-F0D4-60D5804A471E}"/>
              </a:ext>
            </a:extLst>
          </p:cNvPr>
          <p:cNvSpPr>
            <a:spLocks noGrp="1"/>
          </p:cNvSpPr>
          <p:nvPr>
            <p:ph idx="1"/>
          </p:nvPr>
        </p:nvSpPr>
        <p:spPr/>
        <p:txBody>
          <a:bodyPr/>
          <a:lstStyle/>
          <a:p>
            <a:pPr algn="l"/>
            <a:r>
              <a:rPr lang="cs-CZ" b="1" i="0" dirty="0">
                <a:solidFill>
                  <a:srgbClr val="202122"/>
                </a:solidFill>
                <a:effectLst/>
                <a:latin typeface="Arial" panose="020B0604020202020204" pitchFamily="34" charset="0"/>
              </a:rPr>
              <a:t>Nadrcený uhelný prach se „vstřikuje“ do </a:t>
            </a:r>
            <a:r>
              <a:rPr lang="cs-CZ" b="1" i="0" u="none" strike="noStrike" dirty="0">
                <a:solidFill>
                  <a:srgbClr val="00B0F0"/>
                </a:solidFill>
                <a:effectLst/>
                <a:latin typeface="Arial" panose="020B0604020202020204" pitchFamily="34" charset="0"/>
                <a:hlinkClick r:id="rId2" tooltip="Topný kotel">
                  <a:extLst>
                    <a:ext uri="{A12FA001-AC4F-418D-AE19-62706E023703}">
                      <ahyp:hlinkClr xmlns:ahyp="http://schemas.microsoft.com/office/drawing/2018/hyperlinkcolor" val="tx"/>
                    </a:ext>
                  </a:extLst>
                </a:hlinkClick>
              </a:rPr>
              <a:t>kotle</a:t>
            </a:r>
            <a:r>
              <a:rPr lang="cs-CZ" b="1" i="0" dirty="0">
                <a:solidFill>
                  <a:srgbClr val="202122"/>
                </a:solidFill>
                <a:effectLst/>
                <a:latin typeface="Arial" panose="020B0604020202020204" pitchFamily="34" charset="0"/>
              </a:rPr>
              <a:t>, kde tak dochází k jeho kvalitnějšímu spalování, než u starších technologií.</a:t>
            </a:r>
          </a:p>
          <a:p>
            <a:pPr algn="l"/>
            <a:r>
              <a:rPr lang="cs-CZ" b="1" i="0" u="none" strike="noStrike" dirty="0">
                <a:solidFill>
                  <a:srgbClr val="00B0F0"/>
                </a:solidFill>
                <a:effectLst/>
                <a:latin typeface="Arial" panose="020B0604020202020204" pitchFamily="34" charset="0"/>
                <a:hlinkClick r:id="rId3" tooltip="Spaliny">
                  <a:extLst>
                    <a:ext uri="{A12FA001-AC4F-418D-AE19-62706E023703}">
                      <ahyp:hlinkClr xmlns:ahyp="http://schemas.microsoft.com/office/drawing/2018/hyperlinkcolor" val="tx"/>
                    </a:ext>
                  </a:extLst>
                </a:hlinkClick>
              </a:rPr>
              <a:t>Spaliny</a:t>
            </a:r>
            <a:r>
              <a:rPr lang="cs-CZ" b="1" i="0" dirty="0">
                <a:solidFill>
                  <a:srgbClr val="202122"/>
                </a:solidFill>
                <a:effectLst/>
                <a:latin typeface="Arial" panose="020B0604020202020204" pitchFamily="34" charset="0"/>
              </a:rPr>
              <a:t>, vzniklé při spalování uhlí, jsou vedeny přes </a:t>
            </a:r>
            <a:r>
              <a:rPr lang="cs-CZ" b="1" i="0" u="none" strike="noStrike" dirty="0">
                <a:solidFill>
                  <a:srgbClr val="00B0F0"/>
                </a:solidFill>
                <a:effectLst/>
                <a:latin typeface="Arial" panose="020B0604020202020204" pitchFamily="34" charset="0"/>
                <a:hlinkClick r:id="rId4" tooltip="Elektrostatický odlučovač">
                  <a:extLst>
                    <a:ext uri="{A12FA001-AC4F-418D-AE19-62706E023703}">
                      <ahyp:hlinkClr xmlns:ahyp="http://schemas.microsoft.com/office/drawing/2018/hyperlinkcolor" val="tx"/>
                    </a:ext>
                  </a:extLst>
                </a:hlinkClick>
              </a:rPr>
              <a:t>elektrostatický odlučovač</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prachu a přes filtry k </a:t>
            </a:r>
            <a:r>
              <a:rPr lang="cs-CZ" b="1" i="0" u="none" strike="noStrike" dirty="0">
                <a:solidFill>
                  <a:srgbClr val="00B0F0"/>
                </a:solidFill>
                <a:effectLst/>
                <a:latin typeface="Arial" panose="020B0604020202020204" pitchFamily="34" charset="0"/>
                <a:hlinkClick r:id="rId5" tooltip="Odsíření">
                  <a:extLst>
                    <a:ext uri="{A12FA001-AC4F-418D-AE19-62706E023703}">
                      <ahyp:hlinkClr xmlns:ahyp="http://schemas.microsoft.com/office/drawing/2018/hyperlinkcolor" val="tx"/>
                    </a:ext>
                  </a:extLst>
                </a:hlinkClick>
              </a:rPr>
              <a:t>odsíření</a:t>
            </a:r>
            <a:r>
              <a:rPr lang="cs-CZ" b="1" i="0" dirty="0">
                <a:solidFill>
                  <a:srgbClr val="00B0F0"/>
                </a:solidFill>
                <a:effectLst/>
                <a:latin typeface="Arial" panose="020B0604020202020204" pitchFamily="34" charset="0"/>
              </a:rPr>
              <a:t>.</a:t>
            </a:r>
            <a:r>
              <a:rPr lang="cs-CZ" b="1" i="0" dirty="0">
                <a:solidFill>
                  <a:srgbClr val="202122"/>
                </a:solidFill>
                <a:effectLst/>
                <a:latin typeface="Arial" panose="020B0604020202020204" pitchFamily="34" charset="0"/>
              </a:rPr>
              <a:t> Až poté jsou vypouštěny do </a:t>
            </a:r>
            <a:r>
              <a:rPr lang="cs-CZ" b="1" i="0" u="none" strike="noStrike" dirty="0">
                <a:solidFill>
                  <a:srgbClr val="00B0F0"/>
                </a:solidFill>
                <a:effectLst/>
                <a:latin typeface="Arial" panose="020B0604020202020204" pitchFamily="34" charset="0"/>
                <a:hlinkClick r:id="rId6" tooltip="Ovzduší">
                  <a:extLst>
                    <a:ext uri="{A12FA001-AC4F-418D-AE19-62706E023703}">
                      <ahyp:hlinkClr xmlns:ahyp="http://schemas.microsoft.com/office/drawing/2018/hyperlinkcolor" val="tx"/>
                    </a:ext>
                  </a:extLst>
                </a:hlinkClick>
              </a:rPr>
              <a:t>ovzduší</a:t>
            </a:r>
            <a:r>
              <a:rPr lang="cs-CZ" b="1" i="0" dirty="0">
                <a:solidFill>
                  <a:srgbClr val="202122"/>
                </a:solidFill>
                <a:effectLst/>
                <a:latin typeface="Arial" panose="020B0604020202020204" pitchFamily="34" charset="0"/>
              </a:rPr>
              <a:t>. S nimi se dostávají do okolí i </a:t>
            </a:r>
            <a:r>
              <a:rPr lang="cs-CZ" b="1" i="0" u="none" strike="noStrike" dirty="0">
                <a:solidFill>
                  <a:srgbClr val="202122"/>
                </a:solidFill>
                <a:effectLst/>
                <a:latin typeface="Arial" panose="020B0604020202020204" pitchFamily="34" charset="0"/>
                <a:hlinkClick r:id="rId7" tooltip="Radioaktivita"/>
              </a:rPr>
              <a:t>radioaktivní</a:t>
            </a:r>
            <a:r>
              <a:rPr lang="cs-CZ" b="1" i="0" dirty="0">
                <a:solidFill>
                  <a:srgbClr val="202122"/>
                </a:solidFill>
                <a:effectLst/>
                <a:latin typeface="Arial" panose="020B0604020202020204" pitchFamily="34" charset="0"/>
              </a:rPr>
              <a:t> prvky obsažené v uhlí.</a:t>
            </a:r>
          </a:p>
        </p:txBody>
      </p:sp>
    </p:spTree>
    <p:extLst>
      <p:ext uri="{BB962C8B-B14F-4D97-AF65-F5344CB8AC3E}">
        <p14:creationId xmlns:p14="http://schemas.microsoft.com/office/powerpoint/2010/main" val="29704692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E09304-B183-18EC-E692-2716048BCBAF}"/>
              </a:ext>
            </a:extLst>
          </p:cNvPr>
          <p:cNvSpPr>
            <a:spLocks noGrp="1"/>
          </p:cNvSpPr>
          <p:nvPr>
            <p:ph type="title"/>
          </p:nvPr>
        </p:nvSpPr>
        <p:spPr>
          <a:xfrm>
            <a:off x="838200" y="365125"/>
            <a:ext cx="10515600" cy="775417"/>
          </a:xfrm>
        </p:spPr>
        <p:txBody>
          <a:bodyPr/>
          <a:lstStyle/>
          <a:p>
            <a:pPr algn="ctr"/>
            <a:r>
              <a:rPr lang="cs-CZ" b="1" dirty="0">
                <a:solidFill>
                  <a:srgbClr val="FF0000"/>
                </a:solidFill>
              </a:rPr>
              <a:t>VYUŽITÍ GEOTERMÁLNÍ ENERGIE V ČR</a:t>
            </a:r>
          </a:p>
        </p:txBody>
      </p:sp>
      <p:sp>
        <p:nvSpPr>
          <p:cNvPr id="3" name="Zástupný obsah 2">
            <a:extLst>
              <a:ext uri="{FF2B5EF4-FFF2-40B4-BE49-F238E27FC236}">
                <a16:creationId xmlns:a16="http://schemas.microsoft.com/office/drawing/2014/main" id="{E4D37C5A-72EB-B2F4-A529-FE2ED4E61C3F}"/>
              </a:ext>
            </a:extLst>
          </p:cNvPr>
          <p:cNvSpPr>
            <a:spLocks noGrp="1"/>
          </p:cNvSpPr>
          <p:nvPr>
            <p:ph idx="1"/>
          </p:nvPr>
        </p:nvSpPr>
        <p:spPr>
          <a:xfrm>
            <a:off x="206477" y="1356852"/>
            <a:ext cx="11720052" cy="5279921"/>
          </a:xfrm>
        </p:spPr>
        <p:txBody>
          <a:bodyPr>
            <a:normAutofit fontScale="77500" lnSpcReduction="20000"/>
          </a:bodyPr>
          <a:lstStyle/>
          <a:p>
            <a:pPr algn="l"/>
            <a:r>
              <a:rPr lang="cs-CZ" b="1" i="0" dirty="0">
                <a:solidFill>
                  <a:srgbClr val="202122"/>
                </a:solidFill>
                <a:effectLst/>
                <a:latin typeface="Arial" panose="020B0604020202020204" pitchFamily="34" charset="0"/>
              </a:rPr>
              <a:t>V </a:t>
            </a:r>
            <a:r>
              <a:rPr lang="cs-CZ" b="1" i="0" u="none" strike="noStrike" dirty="0">
                <a:solidFill>
                  <a:srgbClr val="00B0F0"/>
                </a:solidFill>
                <a:effectLst/>
                <a:latin typeface="Arial" panose="020B0604020202020204" pitchFamily="34" charset="0"/>
                <a:hlinkClick r:id="rId2" tooltip="Česko">
                  <a:extLst>
                    <a:ext uri="{A12FA001-AC4F-418D-AE19-62706E023703}">
                      <ahyp:hlinkClr xmlns:ahyp="http://schemas.microsoft.com/office/drawing/2018/hyperlinkcolor" val="tx"/>
                    </a:ext>
                  </a:extLst>
                </a:hlinkClick>
              </a:rPr>
              <a:t>Česku</a:t>
            </a:r>
            <a:r>
              <a:rPr lang="cs-CZ" b="1" i="0" dirty="0">
                <a:solidFill>
                  <a:srgbClr val="202122"/>
                </a:solidFill>
                <a:effectLst/>
                <a:latin typeface="Arial" panose="020B0604020202020204" pitchFamily="34" charset="0"/>
              </a:rPr>
              <a:t> využívá geotermální energii např. město </a:t>
            </a:r>
            <a:r>
              <a:rPr lang="cs-CZ" b="1" i="0" u="none" strike="noStrike" dirty="0">
                <a:solidFill>
                  <a:srgbClr val="00B0F0"/>
                </a:solidFill>
                <a:effectLst/>
                <a:latin typeface="Arial" panose="020B0604020202020204" pitchFamily="34" charset="0"/>
                <a:hlinkClick r:id="rId3" tooltip="Ústí nad Labem">
                  <a:extLst>
                    <a:ext uri="{A12FA001-AC4F-418D-AE19-62706E023703}">
                      <ahyp:hlinkClr xmlns:ahyp="http://schemas.microsoft.com/office/drawing/2018/hyperlinkcolor" val="tx"/>
                    </a:ext>
                  </a:extLst>
                </a:hlinkClick>
              </a:rPr>
              <a:t>Ústí nad Labem</a:t>
            </a:r>
            <a:r>
              <a:rPr lang="cs-CZ" b="1" i="0" dirty="0">
                <a:solidFill>
                  <a:srgbClr val="202122"/>
                </a:solidFill>
                <a:effectLst/>
                <a:latin typeface="Arial" panose="020B0604020202020204" pitchFamily="34" charset="0"/>
              </a:rPr>
              <a:t>, kde slouží</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k vytápění plaveckých bazénů a od května </a:t>
            </a:r>
            <a:r>
              <a:rPr lang="cs-CZ" b="1" i="0" u="none" strike="noStrike" dirty="0">
                <a:solidFill>
                  <a:srgbClr val="00B0F0"/>
                </a:solidFill>
                <a:effectLst/>
                <a:latin typeface="Arial" panose="020B0604020202020204" pitchFamily="34" charset="0"/>
                <a:hlinkClick r:id="rId4" tooltip="2006">
                  <a:extLst>
                    <a:ext uri="{A12FA001-AC4F-418D-AE19-62706E023703}">
                      <ahyp:hlinkClr xmlns:ahyp="http://schemas.microsoft.com/office/drawing/2018/hyperlinkcolor" val="tx"/>
                    </a:ext>
                  </a:extLst>
                </a:hlinkClick>
              </a:rPr>
              <a:t>2006</a:t>
            </a:r>
            <a:r>
              <a:rPr lang="cs-CZ" b="1" i="0" dirty="0">
                <a:solidFill>
                  <a:srgbClr val="202122"/>
                </a:solidFill>
                <a:effectLst/>
                <a:latin typeface="Arial" panose="020B0604020202020204" pitchFamily="34" charset="0"/>
              </a:rPr>
              <a:t> také k vytápění </a:t>
            </a:r>
            <a:r>
              <a:rPr lang="cs-CZ" b="1" i="0" u="none" strike="noStrike" dirty="0">
                <a:solidFill>
                  <a:srgbClr val="00B0F0"/>
                </a:solidFill>
                <a:effectLst/>
                <a:latin typeface="Arial" panose="020B0604020202020204" pitchFamily="34" charset="0"/>
                <a:hlinkClick r:id="rId5" tooltip="Zoologická zahrada Ústí nad Labem">
                  <a:extLst>
                    <a:ext uri="{A12FA001-AC4F-418D-AE19-62706E023703}">
                      <ahyp:hlinkClr xmlns:ahyp="http://schemas.microsoft.com/office/drawing/2018/hyperlinkcolor" val="tx"/>
                    </a:ext>
                  </a:extLst>
                </a:hlinkClick>
              </a:rPr>
              <a:t>zoologické zahrady</a:t>
            </a:r>
            <a:br>
              <a:rPr lang="cs-CZ" b="1" i="0" u="none" strike="noStrike" dirty="0">
                <a:solidFill>
                  <a:srgbClr val="00B0F0"/>
                </a:solidFill>
                <a:effectLst/>
                <a:latin typeface="Arial" panose="020B0604020202020204" pitchFamily="34" charset="0"/>
                <a:hlinkClick r:id="rId5" tooltip="Zoologická zahrada Ústí nad Labem">
                  <a:extLst>
                    <a:ext uri="{A12FA001-AC4F-418D-AE19-62706E023703}">
                      <ahyp:hlinkClr xmlns:ahyp="http://schemas.microsoft.com/office/drawing/2018/hyperlinkcolor" val="tx"/>
                    </a:ext>
                  </a:extLst>
                </a:hlinkClick>
              </a:rPr>
            </a:br>
            <a:r>
              <a:rPr lang="cs-CZ" b="1" i="0" u="none" strike="noStrike" dirty="0">
                <a:solidFill>
                  <a:srgbClr val="00B0F0"/>
                </a:solidFill>
                <a:effectLst/>
                <a:latin typeface="Arial" panose="020B0604020202020204" pitchFamily="34" charset="0"/>
                <a:hlinkClick r:id="rId5" tooltip="Zoologická zahrada Ústí nad Labem">
                  <a:extLst>
                    <a:ext uri="{A12FA001-AC4F-418D-AE19-62706E023703}">
                      <ahyp:hlinkClr xmlns:ahyp="http://schemas.microsoft.com/office/drawing/2018/hyperlinkcolor" val="tx"/>
                    </a:ext>
                  </a:extLst>
                </a:hlinkClick>
              </a:rPr>
              <a:t>v Ústí nad Labem</a:t>
            </a:r>
            <a:r>
              <a:rPr lang="cs-CZ" b="1" i="0" dirty="0">
                <a:solidFill>
                  <a:srgbClr val="00B0F0"/>
                </a:solidFill>
                <a:effectLst/>
                <a:latin typeface="Arial" panose="020B0604020202020204" pitchFamily="34" charset="0"/>
              </a:rPr>
              <a:t>.</a:t>
            </a:r>
          </a:p>
          <a:p>
            <a:pPr algn="l"/>
            <a:r>
              <a:rPr lang="cs-CZ" b="1" i="0" dirty="0">
                <a:solidFill>
                  <a:srgbClr val="202122"/>
                </a:solidFill>
                <a:effectLst/>
                <a:latin typeface="Arial" panose="020B0604020202020204" pitchFamily="34" charset="0"/>
              </a:rPr>
              <a:t>Ojedinělý projekt využití geotermální energie pro výrobu tepla je v Děčíně. Od roku 2002 je zde v provozu výtopna na Benešovské ulici, která jako jediná v České republice využívá geotermální energii pro zásobování poloviny města teplem.</a:t>
            </a:r>
          </a:p>
          <a:p>
            <a:pPr algn="l"/>
            <a:r>
              <a:rPr lang="cs-CZ" b="1" i="0" dirty="0">
                <a:solidFill>
                  <a:srgbClr val="202122"/>
                </a:solidFill>
                <a:effectLst/>
                <a:latin typeface="Arial" panose="020B0604020202020204" pitchFamily="34" charset="0"/>
              </a:rPr>
              <a:t>V </a:t>
            </a:r>
            <a:r>
              <a:rPr lang="cs-CZ" b="1" i="0" u="none" strike="noStrike" dirty="0">
                <a:solidFill>
                  <a:srgbClr val="00B0F0"/>
                </a:solidFill>
                <a:effectLst/>
                <a:latin typeface="Arial" panose="020B0604020202020204" pitchFamily="34" charset="0"/>
                <a:hlinkClick r:id="rId6" tooltip="Litoměřice">
                  <a:extLst>
                    <a:ext uri="{A12FA001-AC4F-418D-AE19-62706E023703}">
                      <ahyp:hlinkClr xmlns:ahyp="http://schemas.microsoft.com/office/drawing/2018/hyperlinkcolor" val="tx"/>
                    </a:ext>
                  </a:extLst>
                </a:hlinkClick>
              </a:rPr>
              <a:t>Litoměřicích</a:t>
            </a:r>
            <a:r>
              <a:rPr lang="cs-CZ" b="1" i="0" dirty="0">
                <a:solidFill>
                  <a:srgbClr val="202122"/>
                </a:solidFill>
                <a:effectLst/>
                <a:latin typeface="Arial" panose="020B0604020202020204" pitchFamily="34" charset="0"/>
              </a:rPr>
              <a:t> byl vyhlouben průzkumný vrt PGV-LTV01 o hloubce 2,1 km a koncové teplotě 63 °C. Pokud budou výsledky měření příznivé, začnou se hloubit další dva vrty – tentokrát již produkční. Tyto vrty mají dosáhnout hloubky až 4500 metrů. Geotermální kogenerační teplárna bude založena na metodě </a:t>
            </a:r>
            <a:r>
              <a:rPr lang="cs-CZ" b="1" i="0" u="none" strike="noStrike" dirty="0">
                <a:solidFill>
                  <a:srgbClr val="00B0F0"/>
                </a:solidFill>
                <a:effectLst/>
                <a:latin typeface="Arial" panose="020B0604020202020204" pitchFamily="34" charset="0"/>
                <a:hlinkClick r:id="rId7" tooltip="Hot Dry Rock (stránka neexistuje)">
                  <a:extLst>
                    <a:ext uri="{A12FA001-AC4F-418D-AE19-62706E023703}">
                      <ahyp:hlinkClr xmlns:ahyp="http://schemas.microsoft.com/office/drawing/2018/hyperlinkcolor" val="tx"/>
                    </a:ext>
                  </a:extLst>
                </a:hlinkClick>
              </a:rPr>
              <a:t>HDR</a:t>
            </a:r>
            <a:r>
              <a:rPr lang="cs-CZ" b="1" i="0" dirty="0">
                <a:solidFill>
                  <a:srgbClr val="202122"/>
                </a:solidFill>
                <a:effectLst/>
                <a:latin typeface="Arial" panose="020B0604020202020204" pitchFamily="34" charset="0"/>
              </a:rPr>
              <a:t>, která ještě nebyla ve střední ani východní Evropě použita. Tato metoda spočívá v tom, že se do jednoho vrtu vhání </a:t>
            </a:r>
            <a:r>
              <a:rPr lang="cs-CZ" b="1" i="0" u="none" strike="noStrike" dirty="0">
                <a:solidFill>
                  <a:srgbClr val="00B0F0"/>
                </a:solidFill>
                <a:effectLst/>
                <a:latin typeface="Arial" panose="020B0604020202020204" pitchFamily="34" charset="0"/>
                <a:hlinkClick r:id="rId8" tooltip="Voda">
                  <a:extLst>
                    <a:ext uri="{A12FA001-AC4F-418D-AE19-62706E023703}">
                      <ahyp:hlinkClr xmlns:ahyp="http://schemas.microsoft.com/office/drawing/2018/hyperlinkcolor" val="tx"/>
                    </a:ext>
                  </a:extLst>
                </a:hlinkClick>
              </a:rPr>
              <a:t>voda</a:t>
            </a:r>
            <a:r>
              <a:rPr lang="cs-CZ" b="1" i="0" dirty="0">
                <a:solidFill>
                  <a:srgbClr val="202122"/>
                </a:solidFill>
                <a:effectLst/>
                <a:latin typeface="Arial" panose="020B0604020202020204" pitchFamily="34" charset="0"/>
              </a:rPr>
              <a:t>, a ze druhého se čerpá, přičemž se voda v hloubce ohřívá. Jedná se o uzavřený oběh média – vody. </a:t>
            </a:r>
            <a:r>
              <a:rPr lang="cs-CZ" b="1" i="0" u="none" strike="noStrike" dirty="0">
                <a:solidFill>
                  <a:srgbClr val="00B0F0"/>
                </a:solidFill>
                <a:effectLst/>
                <a:latin typeface="Arial" panose="020B0604020202020204" pitchFamily="34" charset="0"/>
                <a:hlinkClick r:id="rId9" tooltip="Tepelná energie">
                  <a:extLst>
                    <a:ext uri="{A12FA001-AC4F-418D-AE19-62706E023703}">
                      <ahyp:hlinkClr xmlns:ahyp="http://schemas.microsoft.com/office/drawing/2018/hyperlinkcolor" val="tx"/>
                    </a:ext>
                  </a:extLst>
                </a:hlinkClick>
              </a:rPr>
              <a:t>Tepelná energie</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se může přeměnit na</a:t>
            </a:r>
            <a:r>
              <a:rPr lang="cs-CZ" b="1" i="0" dirty="0">
                <a:solidFill>
                  <a:srgbClr val="00B0F0"/>
                </a:solidFill>
                <a:effectLst/>
                <a:latin typeface="Arial" panose="020B0604020202020204" pitchFamily="34" charset="0"/>
              </a:rPr>
              <a:t> </a:t>
            </a:r>
            <a:r>
              <a:rPr lang="cs-CZ" b="1" i="0" u="none" strike="noStrike" dirty="0">
                <a:solidFill>
                  <a:srgbClr val="00B0F0"/>
                </a:solidFill>
                <a:effectLst/>
                <a:latin typeface="Arial" panose="020B0604020202020204" pitchFamily="34" charset="0"/>
                <a:hlinkClick r:id="rId10" tooltip="Elektrická energie">
                  <a:extLst>
                    <a:ext uri="{A12FA001-AC4F-418D-AE19-62706E023703}">
                      <ahyp:hlinkClr xmlns:ahyp="http://schemas.microsoft.com/office/drawing/2018/hyperlinkcolor" val="tx"/>
                    </a:ext>
                  </a:extLst>
                </a:hlinkClick>
              </a:rPr>
              <a:t>energii elektrickou</a:t>
            </a:r>
            <a:r>
              <a:rPr lang="cs-CZ" b="1" i="0" dirty="0">
                <a:solidFill>
                  <a:srgbClr val="202122"/>
                </a:solidFill>
                <a:effectLst/>
                <a:latin typeface="Arial" panose="020B0604020202020204" pitchFamily="34" charset="0"/>
              </a:rPr>
              <a:t>. V zimě se bude energie využívat především pro vytápění,</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v létě naopak pro vytváření elektrické energie. Náklady na vybudování vrtů</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a geotermální elektrárny mají být kolem 1,11 miliardy Kč, na jejich krytí se bude podílet i </a:t>
            </a:r>
            <a:r>
              <a:rPr lang="cs-CZ" b="1" i="0" u="none" strike="noStrike" dirty="0">
                <a:solidFill>
                  <a:srgbClr val="00B0F0"/>
                </a:solidFill>
                <a:effectLst/>
                <a:latin typeface="Arial" panose="020B0604020202020204" pitchFamily="34" charset="0"/>
                <a:hlinkClick r:id="rId11" tooltip="Evropská unie">
                  <a:extLst>
                    <a:ext uri="{A12FA001-AC4F-418D-AE19-62706E023703}">
                      <ahyp:hlinkClr xmlns:ahyp="http://schemas.microsoft.com/office/drawing/2018/hyperlinkcolor" val="tx"/>
                    </a:ext>
                  </a:extLst>
                </a:hlinkClick>
              </a:rPr>
              <a:t>EU</a:t>
            </a:r>
            <a:r>
              <a:rPr lang="cs-CZ" b="1" i="0" dirty="0">
                <a:solidFill>
                  <a:srgbClr val="202122"/>
                </a:solidFill>
                <a:effectLst/>
                <a:latin typeface="Arial" panose="020B0604020202020204" pitchFamily="34" charset="0"/>
              </a:rPr>
              <a:t>. Elektrárna má mít tepelný výkon 50 MW a elektrický pak 5 </a:t>
            </a:r>
            <a:r>
              <a:rPr lang="cs-CZ" b="1" i="0" dirty="0" err="1">
                <a:solidFill>
                  <a:srgbClr val="202122"/>
                </a:solidFill>
                <a:effectLst/>
                <a:latin typeface="Arial" panose="020B0604020202020204" pitchFamily="34" charset="0"/>
              </a:rPr>
              <a:t>MWe</a:t>
            </a:r>
            <a:r>
              <a:rPr lang="cs-CZ" b="1" i="0" dirty="0">
                <a:solidFill>
                  <a:srgbClr val="202122"/>
                </a:solidFill>
                <a:effectLst/>
                <a:latin typeface="Arial" panose="020B0604020202020204" pitchFamily="34" charset="0"/>
              </a:rPr>
              <a:t>.</a:t>
            </a:r>
          </a:p>
          <a:p>
            <a:pPr algn="l"/>
            <a:r>
              <a:rPr lang="cs-CZ" b="1" i="0" dirty="0">
                <a:solidFill>
                  <a:srgbClr val="202122"/>
                </a:solidFill>
                <a:effectLst/>
                <a:latin typeface="Arial" panose="020B0604020202020204" pitchFamily="34" charset="0"/>
              </a:rPr>
              <a:t>V </a:t>
            </a:r>
            <a:r>
              <a:rPr lang="cs-CZ" b="1" i="0" u="none" strike="noStrike" dirty="0">
                <a:solidFill>
                  <a:srgbClr val="00B0F0"/>
                </a:solidFill>
                <a:effectLst/>
                <a:latin typeface="Arial" panose="020B0604020202020204" pitchFamily="34" charset="0"/>
                <a:hlinkClick r:id="rId12" tooltip="Liberec">
                  <a:extLst>
                    <a:ext uri="{A12FA001-AC4F-418D-AE19-62706E023703}">
                      <ahyp:hlinkClr xmlns:ahyp="http://schemas.microsoft.com/office/drawing/2018/hyperlinkcolor" val="tx"/>
                    </a:ext>
                  </a:extLst>
                </a:hlinkClick>
              </a:rPr>
              <a:t>Liberci</a:t>
            </a:r>
            <a:r>
              <a:rPr lang="cs-CZ" b="1" i="0" dirty="0">
                <a:solidFill>
                  <a:srgbClr val="202122"/>
                </a:solidFill>
                <a:effectLst/>
                <a:latin typeface="Arial" panose="020B0604020202020204" pitchFamily="34" charset="0"/>
              </a:rPr>
              <a:t> hloubila v roce 2010 zkušební vrt společnost ze Skupiny </a:t>
            </a:r>
            <a:r>
              <a:rPr lang="cs-CZ" b="1" i="0" u="none" strike="noStrike" dirty="0">
                <a:solidFill>
                  <a:srgbClr val="00B0F0"/>
                </a:solidFill>
                <a:effectLst/>
                <a:latin typeface="Arial" panose="020B0604020202020204" pitchFamily="34" charset="0"/>
                <a:hlinkClick r:id="rId13" tooltip="ČEZ">
                  <a:extLst>
                    <a:ext uri="{A12FA001-AC4F-418D-AE19-62706E023703}">
                      <ahyp:hlinkClr xmlns:ahyp="http://schemas.microsoft.com/office/drawing/2018/hyperlinkcolor" val="tx"/>
                    </a:ext>
                  </a:extLst>
                </a:hlinkClick>
              </a:rPr>
              <a:t>ČEZ</a:t>
            </a:r>
            <a:r>
              <a:rPr lang="cs-CZ" b="1" i="0" dirty="0">
                <a:solidFill>
                  <a:srgbClr val="202122"/>
                </a:solidFill>
                <a:effectLst/>
                <a:latin typeface="Arial" panose="020B0604020202020204" pitchFamily="34" charset="0"/>
              </a:rPr>
              <a:t>, případný elektrický výkon elektrárny měl být v řádu jednotek či desítky </a:t>
            </a:r>
            <a:r>
              <a:rPr lang="cs-CZ" b="1" i="0" dirty="0" err="1">
                <a:solidFill>
                  <a:srgbClr val="202122"/>
                </a:solidFill>
                <a:effectLst/>
                <a:latin typeface="Arial" panose="020B0604020202020204" pitchFamily="34" charset="0"/>
              </a:rPr>
              <a:t>MWe</a:t>
            </a:r>
            <a:r>
              <a:rPr lang="cs-CZ" b="1"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10561877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361014-A6B1-D926-9AA7-428425AE29A4}"/>
              </a:ext>
            </a:extLst>
          </p:cNvPr>
          <p:cNvSpPr>
            <a:spLocks noGrp="1"/>
          </p:cNvSpPr>
          <p:nvPr>
            <p:ph type="title"/>
          </p:nvPr>
        </p:nvSpPr>
        <p:spPr/>
        <p:txBody>
          <a:bodyPr>
            <a:normAutofit/>
          </a:bodyPr>
          <a:lstStyle/>
          <a:p>
            <a:pPr algn="ctr"/>
            <a:r>
              <a:rPr lang="cs-CZ" b="1" i="0" dirty="0">
                <a:solidFill>
                  <a:srgbClr val="FF0000"/>
                </a:solidFill>
                <a:effectLst/>
                <a:latin typeface="Verdana" panose="020B0604030504040204" pitchFamily="34" charset="0"/>
              </a:rPr>
              <a:t>SUCHÉ TEPLO HORNIN (HDR – HOT DRY ROCK)</a:t>
            </a:r>
            <a:endParaRPr lang="cs-CZ" dirty="0">
              <a:solidFill>
                <a:srgbClr val="FF0000"/>
              </a:solidFill>
            </a:endParaRPr>
          </a:p>
        </p:txBody>
      </p:sp>
      <p:sp>
        <p:nvSpPr>
          <p:cNvPr id="3" name="Zástupný obsah 2">
            <a:extLst>
              <a:ext uri="{FF2B5EF4-FFF2-40B4-BE49-F238E27FC236}">
                <a16:creationId xmlns:a16="http://schemas.microsoft.com/office/drawing/2014/main" id="{E062BAF8-402F-C2C4-CDF4-27F4DC74A301}"/>
              </a:ext>
            </a:extLst>
          </p:cNvPr>
          <p:cNvSpPr>
            <a:spLocks noGrp="1"/>
          </p:cNvSpPr>
          <p:nvPr>
            <p:ph idx="1"/>
          </p:nvPr>
        </p:nvSpPr>
        <p:spPr>
          <a:xfrm>
            <a:off x="206477" y="1825624"/>
            <a:ext cx="11749549" cy="4820981"/>
          </a:xfrm>
        </p:spPr>
        <p:txBody>
          <a:bodyPr>
            <a:normAutofit lnSpcReduction="10000"/>
          </a:bodyPr>
          <a:lstStyle/>
          <a:p>
            <a:r>
              <a:rPr lang="cs-CZ" b="1" i="0" dirty="0">
                <a:solidFill>
                  <a:srgbClr val="333333"/>
                </a:solidFill>
                <a:effectLst/>
                <a:latin typeface="Verdana" panose="020B0604030504040204" pitchFamily="34" charset="0"/>
              </a:rPr>
              <a:t>K využití suchého tepla hornin je třeba, aby tepelný tok ohříval horniny na nejméně 90 </a:t>
            </a:r>
            <a:r>
              <a:rPr lang="cs-CZ" b="1" i="0" baseline="30000" dirty="0" err="1">
                <a:solidFill>
                  <a:srgbClr val="333333"/>
                </a:solidFill>
                <a:effectLst/>
                <a:latin typeface="Verdana" panose="020B0604030504040204" pitchFamily="34" charset="0"/>
              </a:rPr>
              <a:t>o</a:t>
            </a:r>
            <a:r>
              <a:rPr lang="cs-CZ" b="1" i="0" dirty="0" err="1">
                <a:solidFill>
                  <a:srgbClr val="333333"/>
                </a:solidFill>
                <a:effectLst/>
                <a:latin typeface="Verdana" panose="020B0604030504040204" pitchFamily="34" charset="0"/>
              </a:rPr>
              <a:t>C</a:t>
            </a:r>
            <a:r>
              <a:rPr lang="cs-CZ" b="1" i="0" dirty="0">
                <a:solidFill>
                  <a:srgbClr val="333333"/>
                </a:solidFill>
                <a:effectLst/>
                <a:latin typeface="Verdana" panose="020B0604030504040204" pitchFamily="34" charset="0"/>
              </a:rPr>
              <a:t> v hloubce do 5 km.</a:t>
            </a:r>
          </a:p>
          <a:p>
            <a:r>
              <a:rPr lang="cs-CZ" b="1" i="0" dirty="0">
                <a:solidFill>
                  <a:srgbClr val="333333"/>
                </a:solidFill>
                <a:effectLst/>
                <a:latin typeface="Verdana" panose="020B0604030504040204" pitchFamily="34" charset="0"/>
              </a:rPr>
              <a:t>Dosavadní pokusy k využití na pohon turbíny nebyly příliš úspěšné. V německém </a:t>
            </a:r>
            <a:r>
              <a:rPr lang="cs-CZ" b="1" i="0" dirty="0" err="1">
                <a:solidFill>
                  <a:srgbClr val="333333"/>
                </a:solidFill>
                <a:effectLst/>
                <a:latin typeface="Verdana" panose="020B0604030504040204" pitchFamily="34" charset="0"/>
              </a:rPr>
              <a:t>Urachu</a:t>
            </a:r>
            <a:r>
              <a:rPr lang="cs-CZ" b="1" i="0" dirty="0">
                <a:solidFill>
                  <a:srgbClr val="333333"/>
                </a:solidFill>
                <a:effectLst/>
                <a:latin typeface="Verdana" panose="020B0604030504040204" pitchFamily="34" charset="0"/>
              </a:rPr>
              <a:t> nebyl zastižen potřebný tepelný tok, v americkém Los </a:t>
            </a:r>
            <a:r>
              <a:rPr lang="cs-CZ" b="1" i="0" dirty="0" err="1">
                <a:solidFill>
                  <a:srgbClr val="333333"/>
                </a:solidFill>
                <a:effectLst/>
                <a:latin typeface="Verdana" panose="020B0604030504040204" pitchFamily="34" charset="0"/>
              </a:rPr>
              <a:t>Alamos</a:t>
            </a:r>
            <a:r>
              <a:rPr lang="cs-CZ" b="1" i="0" dirty="0">
                <a:solidFill>
                  <a:srgbClr val="333333"/>
                </a:solidFill>
                <a:effectLst/>
                <a:latin typeface="Verdana" panose="020B0604030504040204" pitchFamily="34" charset="0"/>
              </a:rPr>
              <a:t> byla půl roku pokusně produkována elektřina, ale provoz soustavy byl příliš nákladný. Systém je založen na vytvoření umělé poruchy v potřebné hloubce, do které se vhání chladná voda, ta se ohřeje teplem okolních hornin a jiným vrtem na téže poruše čerpá k dalšímu využití. Na vrtu je ovšem možno použít i soustavy trubek navzájem izolovaných. Kapacita zdroje je omezena rychlostí </a:t>
            </a:r>
            <a:r>
              <a:rPr lang="cs-CZ" b="1" i="0" dirty="0" err="1">
                <a:solidFill>
                  <a:srgbClr val="333333"/>
                </a:solidFill>
                <a:effectLst/>
                <a:latin typeface="Verdana" panose="020B0604030504040204" pitchFamily="34" charset="0"/>
              </a:rPr>
              <a:t>znovuohřátí</a:t>
            </a:r>
            <a:r>
              <a:rPr lang="cs-CZ" b="1" i="0" dirty="0">
                <a:solidFill>
                  <a:srgbClr val="333333"/>
                </a:solidFill>
                <a:effectLst/>
                <a:latin typeface="Verdana" panose="020B0604030504040204" pitchFamily="34" charset="0"/>
              </a:rPr>
              <a:t> okolních hornin.</a:t>
            </a:r>
          </a:p>
        </p:txBody>
      </p:sp>
    </p:spTree>
    <p:extLst>
      <p:ext uri="{BB962C8B-B14F-4D97-AF65-F5344CB8AC3E}">
        <p14:creationId xmlns:p14="http://schemas.microsoft.com/office/powerpoint/2010/main" val="98070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D44B3-BBBC-66F5-5CE1-FDC0B0C637ED}"/>
              </a:ext>
            </a:extLst>
          </p:cNvPr>
          <p:cNvSpPr>
            <a:spLocks noGrp="1"/>
          </p:cNvSpPr>
          <p:nvPr>
            <p:ph type="title"/>
          </p:nvPr>
        </p:nvSpPr>
        <p:spPr>
          <a:xfrm>
            <a:off x="838200" y="365125"/>
            <a:ext cx="10515600" cy="922901"/>
          </a:xfrm>
        </p:spPr>
        <p:txBody>
          <a:bodyPr/>
          <a:lstStyle/>
          <a:p>
            <a:pPr algn="ctr"/>
            <a:r>
              <a:rPr lang="cs-CZ" b="1" i="0" dirty="0">
                <a:solidFill>
                  <a:srgbClr val="FF0000"/>
                </a:solidFill>
                <a:effectLst/>
                <a:latin typeface="Verdana" panose="020B0604030504040204" pitchFamily="34" charset="0"/>
              </a:rPr>
              <a:t>ENERGIE MAGMATU</a:t>
            </a:r>
            <a:endParaRPr lang="cs-CZ" dirty="0">
              <a:solidFill>
                <a:srgbClr val="FF0000"/>
              </a:solidFill>
            </a:endParaRPr>
          </a:p>
        </p:txBody>
      </p:sp>
      <p:sp>
        <p:nvSpPr>
          <p:cNvPr id="3" name="Zástupný obsah 2">
            <a:extLst>
              <a:ext uri="{FF2B5EF4-FFF2-40B4-BE49-F238E27FC236}">
                <a16:creationId xmlns:a16="http://schemas.microsoft.com/office/drawing/2014/main" id="{BB5D86AC-650A-7DEF-414C-A12462C2E260}"/>
              </a:ext>
            </a:extLst>
          </p:cNvPr>
          <p:cNvSpPr>
            <a:spLocks noGrp="1"/>
          </p:cNvSpPr>
          <p:nvPr>
            <p:ph idx="1"/>
          </p:nvPr>
        </p:nvSpPr>
        <p:spPr>
          <a:xfrm>
            <a:off x="285135" y="1445342"/>
            <a:ext cx="11602065" cy="5211097"/>
          </a:xfrm>
        </p:spPr>
        <p:txBody>
          <a:bodyPr>
            <a:normAutofit fontScale="77500" lnSpcReduction="20000"/>
          </a:bodyPr>
          <a:lstStyle/>
          <a:p>
            <a:r>
              <a:rPr lang="cs-CZ" b="1" i="0" dirty="0">
                <a:solidFill>
                  <a:srgbClr val="333333"/>
                </a:solidFill>
                <a:effectLst/>
                <a:latin typeface="Verdana" panose="020B0604030504040204" pitchFamily="34" charset="0"/>
              </a:rPr>
              <a:t>Ve stádiu výzkumu jsou možnosti využívání tepla přenášeného na zemský povrch při sopečných výbuších, ve stádiu pokusů je využití tepelné energie magmatických krbů.</a:t>
            </a:r>
          </a:p>
          <a:p>
            <a:r>
              <a:rPr lang="cs-CZ" b="1" i="0" dirty="0">
                <a:solidFill>
                  <a:srgbClr val="333333"/>
                </a:solidFill>
                <a:effectLst/>
                <a:latin typeface="Verdana" panose="020B0604030504040204" pitchFamily="34" charset="0"/>
              </a:rPr>
              <a:t>Nejdále pokročily pokusy v USA, kde v souvislosti s teoretickou možností využití tepla kaldery Long Halley v Sierra Nevada, byly vyřešeny technické problémy (např. možnost vrtání do žhavé magmatické taveniny), ale vlastní pokus byl ukončen, protože skutečné geologické poměry byly odlišné od projektových předpokladů. V podstatě šlo o to, že krb měl být navrtán v předpokládaném centru kaldery. Vrtem ale bylo zjištěno, že se centrum nachází jinde a přínos tepla souvisel se systémem zlomů na jejím západním okraji.</a:t>
            </a:r>
          </a:p>
          <a:p>
            <a:r>
              <a:rPr lang="cs-CZ" b="1" i="0" dirty="0">
                <a:solidFill>
                  <a:srgbClr val="333333"/>
                </a:solidFill>
                <a:effectLst/>
                <a:latin typeface="Verdana" panose="020B0604030504040204" pitchFamily="34" charset="0"/>
              </a:rPr>
              <a:t>Tepelná energie nitra Země se neustále obnovuje v důsledku subdukčních procesů od doby jejich spuštění organizmy. Je proto prakticky nevyčerpatelná po dobu odpovídající odhadům celkové životnosti planety, která je asi v polovině svého vývoje, tzn. dalších cca 4,5 miliardy let. Mohlo by být i déle, pokud ovšem bude Slunce stále dodávat primární energii tomuto systému. Nicméně i v těchto úvahách má rozhodující omezení zákon entropie.</a:t>
            </a:r>
          </a:p>
        </p:txBody>
      </p:sp>
    </p:spTree>
    <p:extLst>
      <p:ext uri="{BB962C8B-B14F-4D97-AF65-F5344CB8AC3E}">
        <p14:creationId xmlns:p14="http://schemas.microsoft.com/office/powerpoint/2010/main" val="8811036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17827A0-42A7-EFBE-42D8-EEA884732B78}"/>
              </a:ext>
            </a:extLst>
          </p:cNvPr>
          <p:cNvSpPr>
            <a:spLocks noGrp="1"/>
          </p:cNvSpPr>
          <p:nvPr>
            <p:ph type="title"/>
          </p:nvPr>
        </p:nvSpPr>
        <p:spPr>
          <a:xfrm>
            <a:off x="1028700" y="1967266"/>
            <a:ext cx="2628900" cy="2547257"/>
          </a:xfrm>
          <a:noFill/>
        </p:spPr>
        <p:txBody>
          <a:bodyPr anchor="ctr">
            <a:normAutofit/>
          </a:bodyPr>
          <a:lstStyle/>
          <a:p>
            <a:pPr algn="ctr"/>
            <a:r>
              <a:rPr lang="cs-CZ" sz="2400" b="1" i="0" dirty="0">
                <a:solidFill>
                  <a:srgbClr val="FF0000"/>
                </a:solidFill>
                <a:effectLst/>
                <a:latin typeface="Roboto" panose="020F0502020204030204" pitchFamily="2" charset="0"/>
              </a:rPr>
              <a:t>Americký start-up přišel</a:t>
            </a:r>
            <a:br>
              <a:rPr lang="cs-CZ" sz="2400" b="1" i="0" dirty="0">
                <a:solidFill>
                  <a:srgbClr val="FF0000"/>
                </a:solidFill>
                <a:effectLst/>
                <a:latin typeface="Roboto" panose="020F0502020204030204" pitchFamily="2" charset="0"/>
              </a:rPr>
            </a:br>
            <a:r>
              <a:rPr lang="cs-CZ" sz="2400" b="1" i="0" dirty="0">
                <a:solidFill>
                  <a:srgbClr val="FF0000"/>
                </a:solidFill>
                <a:effectLst/>
                <a:latin typeface="Roboto" panose="020F0502020204030204" pitchFamily="2" charset="0"/>
              </a:rPr>
              <a:t>s revoluční elektrárnou. Jako palivo využívá směs s 94 % CO</a:t>
            </a:r>
            <a:r>
              <a:rPr lang="cs-CZ" sz="2400" b="1" i="0" baseline="-25000" dirty="0">
                <a:solidFill>
                  <a:srgbClr val="FF0000"/>
                </a:solidFill>
                <a:effectLst/>
                <a:latin typeface="Roboto" panose="020F0502020204030204" pitchFamily="2" charset="0"/>
              </a:rPr>
              <a:t>2</a:t>
            </a:r>
            <a:endParaRPr lang="cs-CZ" sz="2400" dirty="0">
              <a:solidFill>
                <a:srgbClr val="FF0000"/>
              </a:solidFill>
            </a:endParaRPr>
          </a:p>
        </p:txBody>
      </p:sp>
      <p:pic>
        <p:nvPicPr>
          <p:cNvPr id="5122" name="Picture 2" descr="Americký start-up přišel s revoluční elektrárnou. Jako palivo využívá směs s 94 % CO2">
            <a:extLst>
              <a:ext uri="{FF2B5EF4-FFF2-40B4-BE49-F238E27FC236}">
                <a16:creationId xmlns:a16="http://schemas.microsoft.com/office/drawing/2014/main" id="{42A9D1AA-6DF7-4C18-E094-6770733D68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452957"/>
            <a:ext cx="6780700" cy="394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281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F5D066-7402-6E54-D2AC-FB2E3A238E51}"/>
              </a:ext>
            </a:extLst>
          </p:cNvPr>
          <p:cNvSpPr>
            <a:spLocks noGrp="1"/>
          </p:cNvSpPr>
          <p:nvPr>
            <p:ph type="title"/>
          </p:nvPr>
        </p:nvSpPr>
        <p:spPr/>
        <p:txBody>
          <a:bodyPr/>
          <a:lstStyle/>
          <a:p>
            <a:pPr algn="ctr"/>
            <a:r>
              <a:rPr lang="cs-CZ" b="1" i="0" dirty="0">
                <a:solidFill>
                  <a:srgbClr val="FF0000"/>
                </a:solidFill>
                <a:effectLst/>
                <a:latin typeface="Helvetica" panose="020B0604020202020204" pitchFamily="34" charset="0"/>
              </a:rPr>
              <a:t>JAK POSTAVIT ELEKTRÁRNU NA CO</a:t>
            </a:r>
            <a:r>
              <a:rPr lang="cs-CZ" b="1" i="0" baseline="-25000" dirty="0">
                <a:solidFill>
                  <a:srgbClr val="FF0000"/>
                </a:solidFill>
                <a:effectLst/>
                <a:latin typeface="Helvetica" panose="020B0604020202020204" pitchFamily="34" charset="0"/>
              </a:rPr>
              <a:t>2</a:t>
            </a:r>
            <a:r>
              <a:rPr lang="cs-CZ" b="1" i="0" dirty="0">
                <a:solidFill>
                  <a:srgbClr val="FF0000"/>
                </a:solidFill>
                <a:effectLst/>
                <a:latin typeface="Helvetica" panose="020B0604020202020204" pitchFamily="34" charset="0"/>
              </a:rPr>
              <a:t>? (1)</a:t>
            </a:r>
            <a:r>
              <a:rPr lang="cs-CZ" b="1" i="0" baseline="-25000" dirty="0">
                <a:solidFill>
                  <a:srgbClr val="FF0000"/>
                </a:solidFill>
                <a:effectLst/>
                <a:latin typeface="Helvetica" panose="020B0604020202020204" pitchFamily="34" charset="0"/>
              </a:rPr>
              <a:t> </a:t>
            </a:r>
            <a:endParaRPr lang="cs-CZ" dirty="0"/>
          </a:p>
        </p:txBody>
      </p:sp>
      <p:sp>
        <p:nvSpPr>
          <p:cNvPr id="3" name="Zástupný obsah 2">
            <a:extLst>
              <a:ext uri="{FF2B5EF4-FFF2-40B4-BE49-F238E27FC236}">
                <a16:creationId xmlns:a16="http://schemas.microsoft.com/office/drawing/2014/main" id="{02587766-8BBD-5AB1-A2CC-5E061B5A0BF2}"/>
              </a:ext>
            </a:extLst>
          </p:cNvPr>
          <p:cNvSpPr>
            <a:spLocks noGrp="1"/>
          </p:cNvSpPr>
          <p:nvPr>
            <p:ph idx="1"/>
          </p:nvPr>
        </p:nvSpPr>
        <p:spPr>
          <a:xfrm>
            <a:off x="216975" y="1825624"/>
            <a:ext cx="11732217" cy="4846395"/>
          </a:xfrm>
        </p:spPr>
        <p:txBody>
          <a:bodyPr>
            <a:normAutofit fontScale="92500" lnSpcReduction="10000"/>
          </a:bodyPr>
          <a:lstStyle/>
          <a:p>
            <a:r>
              <a:rPr lang="cs-CZ" b="1" i="0" dirty="0">
                <a:solidFill>
                  <a:srgbClr val="000000"/>
                </a:solidFill>
                <a:effectLst/>
                <a:latin typeface="Helvetica" panose="020B0604020202020204" pitchFamily="34" charset="0"/>
              </a:rPr>
              <a:t>Do Texasu to mají Češi daleko geograficky, mentalitou i jinak, přesto</a:t>
            </a:r>
            <a:br>
              <a:rPr lang="cs-CZ" b="1" i="0" dirty="0">
                <a:solidFill>
                  <a:srgbClr val="000000"/>
                </a:solidFill>
                <a:effectLst/>
                <a:latin typeface="Helvetica" panose="020B0604020202020204" pitchFamily="34" charset="0"/>
              </a:rPr>
            </a:br>
            <a:r>
              <a:rPr lang="cs-CZ" b="1" i="0" dirty="0">
                <a:solidFill>
                  <a:srgbClr val="000000"/>
                </a:solidFill>
                <a:effectLst/>
                <a:latin typeface="Helvetica" panose="020B0604020202020204" pitchFamily="34" charset="0"/>
              </a:rPr>
              <a:t>i českým médiím se v nečekané míře zalíbila jedna „lokální“ texaská energetická zpráva. A to informace o pokračující stavbě a dalších zkouškách malé experimentální elektrárny společnosti Net </a:t>
            </a:r>
            <a:r>
              <a:rPr lang="cs-CZ" b="1" i="0" dirty="0" err="1">
                <a:solidFill>
                  <a:srgbClr val="000000"/>
                </a:solidFill>
                <a:effectLst/>
                <a:latin typeface="Helvetica" panose="020B0604020202020204" pitchFamily="34" charset="0"/>
              </a:rPr>
              <a:t>Power</a:t>
            </a:r>
            <a:r>
              <a:rPr lang="cs-CZ" b="1" i="0" dirty="0">
                <a:solidFill>
                  <a:srgbClr val="000000"/>
                </a:solidFill>
                <a:effectLst/>
                <a:latin typeface="Helvetica" panose="020B0604020202020204" pitchFamily="34" charset="0"/>
              </a:rPr>
              <a:t>. Vlastně není divu. Za prvé je jasné, že dnešnímu mediálnímu světu dominují anglicky psaná média, která jsou tak nejčastějším zdrojem informací ze zahraničí, za druhé zprávě není možné upřít atraktivitu: jde přece o spalovací elektrárnu „na oxid uhličitý“. Zdánlivý protimluv, kterého si všimne každý, kdo se chemii a fyzice nevyhýbal s nadlidskou důsledností, není jen chytlavý, ale samozřejmě také nepřesný. Což ovšem neznamená, že by nestál za několik minut vašeho času. Superkritičtí optimisté Projekt Net </a:t>
            </a:r>
            <a:r>
              <a:rPr lang="cs-CZ" b="1" i="0" dirty="0" err="1">
                <a:solidFill>
                  <a:srgbClr val="000000"/>
                </a:solidFill>
                <a:effectLst/>
                <a:latin typeface="Helvetica" panose="020B0604020202020204" pitchFamily="34" charset="0"/>
              </a:rPr>
              <a:t>Power</a:t>
            </a:r>
            <a:r>
              <a:rPr lang="cs-CZ" b="1" i="0" dirty="0">
                <a:solidFill>
                  <a:srgbClr val="000000"/>
                </a:solidFill>
                <a:effectLst/>
                <a:latin typeface="Helvetica" panose="020B0604020202020204" pitchFamily="34" charset="0"/>
              </a:rPr>
              <a:t>, který vzniká ve spolupráci několika větších a menších společností, staví na jednom v energetice známém principu: </a:t>
            </a:r>
            <a:r>
              <a:rPr lang="cs-CZ" b="1" i="0" dirty="0">
                <a:solidFill>
                  <a:srgbClr val="00B0F0"/>
                </a:solidFill>
                <a:effectLst/>
                <a:latin typeface="Helvetica" panose="020B0604020202020204" pitchFamily="34" charset="0"/>
              </a:rPr>
              <a:t>superkritickém cyklu</a:t>
            </a:r>
            <a:r>
              <a:rPr lang="cs-CZ" b="1" i="0" dirty="0">
                <a:solidFill>
                  <a:srgbClr val="000000"/>
                </a:solidFill>
                <a:effectLst/>
                <a:latin typeface="Helvetica" panose="020B0604020202020204" pitchFamily="34" charset="0"/>
              </a:rPr>
              <a:t>.</a:t>
            </a:r>
            <a:endParaRPr lang="cs-CZ" b="1" dirty="0"/>
          </a:p>
        </p:txBody>
      </p:sp>
    </p:spTree>
    <p:extLst>
      <p:ext uri="{BB962C8B-B14F-4D97-AF65-F5344CB8AC3E}">
        <p14:creationId xmlns:p14="http://schemas.microsoft.com/office/powerpoint/2010/main" val="21965021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22AEF8-054D-3B23-C74E-6D7399350132}"/>
              </a:ext>
            </a:extLst>
          </p:cNvPr>
          <p:cNvSpPr>
            <a:spLocks noGrp="1"/>
          </p:cNvSpPr>
          <p:nvPr>
            <p:ph type="title"/>
          </p:nvPr>
        </p:nvSpPr>
        <p:spPr>
          <a:xfrm>
            <a:off x="838200" y="365125"/>
            <a:ext cx="10515600" cy="735255"/>
          </a:xfrm>
        </p:spPr>
        <p:txBody>
          <a:bodyPr>
            <a:normAutofit fontScale="90000"/>
          </a:bodyPr>
          <a:lstStyle/>
          <a:p>
            <a:r>
              <a:rPr lang="cs-CZ" b="1" i="0" dirty="0">
                <a:solidFill>
                  <a:srgbClr val="FF0000"/>
                </a:solidFill>
                <a:effectLst/>
                <a:latin typeface="Helvetica" panose="020B0604020202020204" pitchFamily="34" charset="0"/>
              </a:rPr>
              <a:t>JAK POSTAVIT ELEKTRÁRNU NA CO</a:t>
            </a:r>
            <a:r>
              <a:rPr lang="cs-CZ" b="1" i="0" baseline="-25000" dirty="0">
                <a:solidFill>
                  <a:srgbClr val="FF0000"/>
                </a:solidFill>
                <a:effectLst/>
                <a:latin typeface="Helvetica" panose="020B0604020202020204" pitchFamily="34" charset="0"/>
              </a:rPr>
              <a:t>2</a:t>
            </a:r>
            <a:r>
              <a:rPr lang="cs-CZ" b="1" i="0" dirty="0">
                <a:solidFill>
                  <a:srgbClr val="FF0000"/>
                </a:solidFill>
                <a:effectLst/>
                <a:latin typeface="Helvetica" panose="020B0604020202020204" pitchFamily="34" charset="0"/>
              </a:rPr>
              <a:t>? (2)</a:t>
            </a:r>
            <a:endParaRPr lang="cs-CZ" dirty="0"/>
          </a:p>
        </p:txBody>
      </p:sp>
      <p:sp>
        <p:nvSpPr>
          <p:cNvPr id="3" name="Zástupný obsah 2">
            <a:extLst>
              <a:ext uri="{FF2B5EF4-FFF2-40B4-BE49-F238E27FC236}">
                <a16:creationId xmlns:a16="http://schemas.microsoft.com/office/drawing/2014/main" id="{B0240F08-3E17-200D-6457-CDB521E8AD22}"/>
              </a:ext>
            </a:extLst>
          </p:cNvPr>
          <p:cNvSpPr>
            <a:spLocks noGrp="1"/>
          </p:cNvSpPr>
          <p:nvPr>
            <p:ph idx="1"/>
          </p:nvPr>
        </p:nvSpPr>
        <p:spPr>
          <a:xfrm>
            <a:off x="178231" y="1433594"/>
            <a:ext cx="11817457" cy="5261674"/>
          </a:xfrm>
        </p:spPr>
        <p:txBody>
          <a:bodyPr>
            <a:noAutofit/>
          </a:bodyPr>
          <a:lstStyle/>
          <a:p>
            <a:r>
              <a:rPr lang="cs-CZ" sz="2000" b="1" i="0" dirty="0">
                <a:solidFill>
                  <a:srgbClr val="000000"/>
                </a:solidFill>
                <a:effectLst/>
                <a:latin typeface="Helvetica" panose="020B0604020202020204" pitchFamily="34" charset="0"/>
              </a:rPr>
              <a:t>K pohonu turbíny, která v provozu vyrábí elektřinu, se v něm používá sloučenina v tzv. </a:t>
            </a:r>
            <a:r>
              <a:rPr lang="cs-CZ" sz="2000" b="1" i="0" dirty="0">
                <a:solidFill>
                  <a:srgbClr val="00B0F0"/>
                </a:solidFill>
                <a:effectLst/>
                <a:latin typeface="Helvetica" panose="020B0604020202020204" pitchFamily="34" charset="0"/>
              </a:rPr>
              <a:t>superkritickém stavu</a:t>
            </a:r>
            <a:r>
              <a:rPr lang="cs-CZ" sz="2000" b="1" i="0" dirty="0">
                <a:solidFill>
                  <a:srgbClr val="000000"/>
                </a:solidFill>
                <a:effectLst/>
                <a:latin typeface="Helvetica" panose="020B0604020202020204" pitchFamily="34" charset="0"/>
              </a:rPr>
              <a:t>. Obecně lze říci, že superkritické kapaliny mají hustotu blízkou kapalinám a viskozitu podobnou plynům. Pro pohon turbín tedy mají velmi vhodné vlastnosti (jsou dostatečně „těžké“ a přitom „pohyblivé“). Na druhou stranu mají superkritické kapaliny celou řadu velmi nepříjemných vlastností, například jde o velmi dobrá rozpouštědla. Jejich využití je nereálné, pokud nemáte k dispozici skutečně špičkové moderní materiály. Nadkritické bloky tedy stále představují prvotřídní technologii, která se díky vyšší účinnosti bude do budoucna nejspíše prosazovat stále častěji. Superkritickou může být za vhodných teplot a tlaků například i voda, v elektrárně Net </a:t>
            </a:r>
            <a:r>
              <a:rPr lang="cs-CZ" sz="2000" b="1" i="0" dirty="0" err="1">
                <a:solidFill>
                  <a:srgbClr val="000000"/>
                </a:solidFill>
                <a:effectLst/>
                <a:latin typeface="Helvetica" panose="020B0604020202020204" pitchFamily="34" charset="0"/>
              </a:rPr>
              <a:t>Power</a:t>
            </a:r>
            <a:r>
              <a:rPr lang="cs-CZ" sz="2000" b="1" i="0" dirty="0">
                <a:solidFill>
                  <a:srgbClr val="000000"/>
                </a:solidFill>
                <a:effectLst/>
                <a:latin typeface="Helvetica" panose="020B0604020202020204" pitchFamily="34" charset="0"/>
              </a:rPr>
              <a:t> se používá ovšem ten již několikrát zmíněný CO2 (není to unikát, superkritický CO2 chtějí využívat i jiné projekty). Koluje v do značné míry uzavřeném cyklu a tvoří více než 90 % obíhající směsi. Jen několik jednotek procent připadá na další složky, díky kterým může směs vůbec hořet. Jde o čistý kyslík (získávány ze vzduchu, což samozřejmě stojí energii) a metan ze zemního plynu, případně zřejmě i syntetický plyn (vzniká zplynováním uhlí). Protože vstupní suroviny by měly být</a:t>
            </a:r>
            <a:br>
              <a:rPr lang="cs-CZ" sz="2000" b="1" i="0" dirty="0">
                <a:solidFill>
                  <a:srgbClr val="000000"/>
                </a:solidFill>
                <a:effectLst/>
                <a:latin typeface="Helvetica" panose="020B0604020202020204" pitchFamily="34" charset="0"/>
              </a:rPr>
            </a:br>
            <a:r>
              <a:rPr lang="cs-CZ" sz="2000" b="1" i="0" dirty="0">
                <a:solidFill>
                  <a:srgbClr val="000000"/>
                </a:solidFill>
                <a:effectLst/>
                <a:latin typeface="Helvetica" panose="020B0604020202020204" pitchFamily="34" charset="0"/>
              </a:rPr>
              <a:t>v podstatě čisté, spalování by mělo vytvářet především vodu a další CO2. Větší část oxidu uhličitého by se po průchodu tepelným výměníkem měla vracet na začátek cyklu, aby znovu posloužila. Přebytečný plyn vzniklý spalováním údajně půjde snadno oddělit a bude mít dostatečnou čistotu a tlak, aby jej bylo možné bez potíží využít pro jiné účely od sycení nápojů po natlakování do ropných vrtů pro zvýšení jejich produkce.</a:t>
            </a:r>
            <a:endParaRPr lang="cs-CZ" sz="2000" b="1" dirty="0"/>
          </a:p>
        </p:txBody>
      </p:sp>
    </p:spTree>
    <p:extLst>
      <p:ext uri="{BB962C8B-B14F-4D97-AF65-F5344CB8AC3E}">
        <p14:creationId xmlns:p14="http://schemas.microsoft.com/office/powerpoint/2010/main" val="42630005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70C648-14EE-2157-25F1-9E318DEBCBC7}"/>
              </a:ext>
            </a:extLst>
          </p:cNvPr>
          <p:cNvSpPr>
            <a:spLocks noGrp="1"/>
          </p:cNvSpPr>
          <p:nvPr>
            <p:ph type="title"/>
          </p:nvPr>
        </p:nvSpPr>
        <p:spPr/>
        <p:txBody>
          <a:bodyPr/>
          <a:lstStyle/>
          <a:p>
            <a:pPr algn="ctr"/>
            <a:r>
              <a:rPr lang="cs-CZ" b="1" i="0" dirty="0">
                <a:solidFill>
                  <a:srgbClr val="FF0000"/>
                </a:solidFill>
                <a:effectLst/>
                <a:latin typeface="Helvetica" panose="020B0604020202020204" pitchFamily="34" charset="0"/>
              </a:rPr>
              <a:t>JAK POSTAVIT ELEKTRÁRNU NA CO</a:t>
            </a:r>
            <a:r>
              <a:rPr lang="cs-CZ" b="1" i="0" baseline="-25000" dirty="0">
                <a:solidFill>
                  <a:srgbClr val="FF0000"/>
                </a:solidFill>
                <a:effectLst/>
                <a:latin typeface="Helvetica" panose="020B0604020202020204" pitchFamily="34" charset="0"/>
              </a:rPr>
              <a:t>2</a:t>
            </a:r>
            <a:r>
              <a:rPr lang="cs-CZ" b="1" i="0" dirty="0">
                <a:solidFill>
                  <a:srgbClr val="FF0000"/>
                </a:solidFill>
                <a:effectLst/>
                <a:latin typeface="Helvetica" panose="020B0604020202020204" pitchFamily="34" charset="0"/>
              </a:rPr>
              <a:t>? (3)</a:t>
            </a:r>
            <a:endParaRPr lang="cs-CZ" dirty="0"/>
          </a:p>
        </p:txBody>
      </p:sp>
      <p:sp>
        <p:nvSpPr>
          <p:cNvPr id="3" name="Zástupný obsah 2">
            <a:extLst>
              <a:ext uri="{FF2B5EF4-FFF2-40B4-BE49-F238E27FC236}">
                <a16:creationId xmlns:a16="http://schemas.microsoft.com/office/drawing/2014/main" id="{3A91616A-5114-BE68-F036-FB34BA2F2388}"/>
              </a:ext>
            </a:extLst>
          </p:cNvPr>
          <p:cNvSpPr>
            <a:spLocks noGrp="1"/>
          </p:cNvSpPr>
          <p:nvPr>
            <p:ph idx="1"/>
          </p:nvPr>
        </p:nvSpPr>
        <p:spPr>
          <a:xfrm>
            <a:off x="185980" y="2162014"/>
            <a:ext cx="11825206" cy="4533253"/>
          </a:xfrm>
        </p:spPr>
        <p:txBody>
          <a:bodyPr>
            <a:normAutofit fontScale="70000" lnSpcReduction="20000"/>
          </a:bodyPr>
          <a:lstStyle/>
          <a:p>
            <a:r>
              <a:rPr lang="cs-CZ" b="1" i="0" dirty="0">
                <a:solidFill>
                  <a:srgbClr val="000000"/>
                </a:solidFill>
                <a:effectLst/>
                <a:latin typeface="Helvetica" panose="020B0604020202020204" pitchFamily="34" charset="0"/>
              </a:rPr>
              <a:t>Přebytečný plyn vzniklý spalováním údajně půjde snadno oddělit a bude mít dostatečnou čistotu a tlak, aby jej bylo možné bez potíží využít pro jiné účely od sycení nápojů po natlakování do ropných vrtů pro zvýšení jejich produkce. A to údajně bez dodatečných nákladů a snižování účinnosti, které jsou nepříjemným důsledkem jinde zkoušených technologií zachycování tohoto plynu. Provoz Net </a:t>
            </a:r>
            <a:r>
              <a:rPr lang="cs-CZ" b="1" i="0" dirty="0" err="1">
                <a:solidFill>
                  <a:srgbClr val="000000"/>
                </a:solidFill>
                <a:effectLst/>
                <a:latin typeface="Helvetica" panose="020B0604020202020204" pitchFamily="34" charset="0"/>
              </a:rPr>
              <a:t>Power</a:t>
            </a:r>
            <a:r>
              <a:rPr lang="cs-CZ" b="1" i="0" dirty="0">
                <a:solidFill>
                  <a:srgbClr val="000000"/>
                </a:solidFill>
                <a:effectLst/>
                <a:latin typeface="Helvetica" panose="020B0604020202020204" pitchFamily="34" charset="0"/>
              </a:rPr>
              <a:t> přitom není koncipován jako kombinovaný cyklus, jak je běžné u prakticky všech moderních elektráren spalujících zemní plyn (využívá jen tzv. </a:t>
            </a:r>
            <a:r>
              <a:rPr lang="cs-CZ" b="1" i="0" dirty="0" err="1">
                <a:solidFill>
                  <a:srgbClr val="00B0F0"/>
                </a:solidFill>
                <a:effectLst/>
                <a:latin typeface="Helvetica" panose="020B0604020202020204" pitchFamily="34" charset="0"/>
              </a:rPr>
              <a:t>Brayton</a:t>
            </a:r>
            <a:r>
              <a:rPr lang="cs-CZ" b="1" i="0" dirty="0">
                <a:solidFill>
                  <a:srgbClr val="00B0F0"/>
                </a:solidFill>
                <a:effectLst/>
                <a:latin typeface="Helvetica" panose="020B0604020202020204" pitchFamily="34" charset="0"/>
              </a:rPr>
              <a:t>-Joulova cyklu</a:t>
            </a:r>
            <a:r>
              <a:rPr lang="cs-CZ" b="1" i="0" dirty="0">
                <a:solidFill>
                  <a:srgbClr val="000000"/>
                </a:solidFill>
                <a:effectLst/>
                <a:latin typeface="Helvetica" panose="020B0604020202020204" pitchFamily="34" charset="0"/>
              </a:rPr>
              <a:t>). To poměrně výrazně může snížit náklady na pořízení elektrárny, protože odpadá pořizování parního okruhu, vzhledem ke koncepci</a:t>
            </a:r>
            <a:br>
              <a:rPr lang="cs-CZ" b="1" i="0" dirty="0">
                <a:solidFill>
                  <a:srgbClr val="000000"/>
                </a:solidFill>
                <a:effectLst/>
                <a:latin typeface="Helvetica" panose="020B0604020202020204" pitchFamily="34" charset="0"/>
              </a:rPr>
            </a:br>
            <a:r>
              <a:rPr lang="cs-CZ" b="1" i="0" dirty="0">
                <a:solidFill>
                  <a:srgbClr val="000000"/>
                </a:solidFill>
                <a:effectLst/>
                <a:latin typeface="Helvetica" panose="020B0604020202020204" pitchFamily="34" charset="0"/>
              </a:rPr>
              <a:t>a využití superkritického média by i tak ovšem měla být celková účinnost velmi vysoká: 59 % při využití metanu, cca 52 % při zplynování uhlí. Samozřejmě, tato čísla jsou zatím jen na papíře, ověřovací provoz zhruba 25MW jednotky se teprve chystá. Ke spuštění by snad mělo dojít ovšem už letos. I když se může zdát proces v podstatě přímočarý a jednoduchý, přináší zcela nepochybně celou řadu konstrukčních problémů. Majitelé si svou technologii pečlivě chrání a publikují jen sporadicky, jsme tedy odkázáni jen na spekulace, jejichž hodnota je pochybná. V tuto chvíli se ovšem zdá, že společnost získala důvěru několika investorů, kteří měli možnost seznámit se s jejími výsledky podrobněji. Turbínu a některé další součásti pro elektrárnu vyrobila japonská Toshiba, která do vývoje potřebné technologie investuje vlastní prostředky. Vidí v ní údajně slibnou možnost pro vývoj spalovacích elektráren s technologií „</a:t>
            </a:r>
            <a:r>
              <a:rPr lang="cs-CZ" b="1" i="0" dirty="0">
                <a:solidFill>
                  <a:srgbClr val="00B0F0"/>
                </a:solidFill>
                <a:effectLst/>
                <a:latin typeface="Helvetica" panose="020B0604020202020204" pitchFamily="34" charset="0"/>
              </a:rPr>
              <a:t>zachycování uhlíku</a:t>
            </a:r>
            <a:r>
              <a:rPr lang="cs-CZ" b="1" i="0" dirty="0">
                <a:solidFill>
                  <a:srgbClr val="000000"/>
                </a:solidFill>
                <a:effectLst/>
                <a:latin typeface="Helvetica" panose="020B0604020202020204" pitchFamily="34" charset="0"/>
              </a:rPr>
              <a:t>“ (</a:t>
            </a:r>
            <a:r>
              <a:rPr lang="cs-CZ" b="1" i="0" dirty="0" err="1">
                <a:solidFill>
                  <a:srgbClr val="000000"/>
                </a:solidFill>
                <a:effectLst/>
                <a:latin typeface="Helvetica" panose="020B0604020202020204" pitchFamily="34" charset="0"/>
              </a:rPr>
              <a:t>carbon</a:t>
            </a:r>
            <a:r>
              <a:rPr lang="cs-CZ" b="1" i="0" dirty="0">
                <a:solidFill>
                  <a:srgbClr val="000000"/>
                </a:solidFill>
                <a:effectLst/>
                <a:latin typeface="Helvetica" panose="020B0604020202020204" pitchFamily="34" charset="0"/>
              </a:rPr>
              <a:t> </a:t>
            </a:r>
            <a:r>
              <a:rPr lang="cs-CZ" b="1" i="0" dirty="0" err="1">
                <a:solidFill>
                  <a:srgbClr val="000000"/>
                </a:solidFill>
                <a:effectLst/>
                <a:latin typeface="Helvetica" panose="020B0604020202020204" pitchFamily="34" charset="0"/>
              </a:rPr>
              <a:t>capture</a:t>
            </a:r>
            <a:r>
              <a:rPr lang="cs-CZ" b="1" i="0" dirty="0">
                <a:solidFill>
                  <a:srgbClr val="000000"/>
                </a:solidFill>
                <a:effectLst/>
                <a:latin typeface="Helvetica" panose="020B0604020202020204" pitchFamily="34" charset="0"/>
              </a:rPr>
              <a:t>), která jinak zatím představuje nejvíce ze všeho slepou uličku. Dnešní postupy jsou totiž příliš drahé (energetiky i finančně) či jinak nepraktické.</a:t>
            </a:r>
            <a:endParaRPr lang="cs-CZ" b="1" dirty="0"/>
          </a:p>
        </p:txBody>
      </p:sp>
    </p:spTree>
    <p:extLst>
      <p:ext uri="{BB962C8B-B14F-4D97-AF65-F5344CB8AC3E}">
        <p14:creationId xmlns:p14="http://schemas.microsoft.com/office/powerpoint/2010/main" val="128367680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F2912126-D1CA-7DE1-C3FA-9BC4A169F814}"/>
              </a:ext>
            </a:extLst>
          </p:cNvPr>
          <p:cNvSpPr>
            <a:spLocks noGrp="1"/>
          </p:cNvSpPr>
          <p:nvPr>
            <p:ph type="title"/>
          </p:nvPr>
        </p:nvSpPr>
        <p:spPr>
          <a:xfrm>
            <a:off x="793662" y="386930"/>
            <a:ext cx="10066122" cy="950257"/>
          </a:xfrm>
        </p:spPr>
        <p:txBody>
          <a:bodyPr anchor="b">
            <a:normAutofit/>
          </a:bodyPr>
          <a:lstStyle/>
          <a:p>
            <a:pPr algn="ctr"/>
            <a:r>
              <a:rPr lang="cs-CZ" sz="4800" b="1" dirty="0">
                <a:solidFill>
                  <a:srgbClr val="FF0000"/>
                </a:solidFill>
              </a:rPr>
              <a:t>OBNOVITELNÉ ZDROJE</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ástupný obsah 5">
            <a:extLst>
              <a:ext uri="{FF2B5EF4-FFF2-40B4-BE49-F238E27FC236}">
                <a16:creationId xmlns:a16="http://schemas.microsoft.com/office/drawing/2014/main" id="{0DC29EED-93B5-9B06-3BBA-BCC6B9A36F30}"/>
              </a:ext>
            </a:extLst>
          </p:cNvPr>
          <p:cNvSpPr>
            <a:spLocks noGrp="1"/>
          </p:cNvSpPr>
          <p:nvPr>
            <p:ph idx="1"/>
          </p:nvPr>
        </p:nvSpPr>
        <p:spPr>
          <a:xfrm>
            <a:off x="793661" y="2599509"/>
            <a:ext cx="4530898" cy="3639450"/>
          </a:xfrm>
        </p:spPr>
        <p:txBody>
          <a:bodyPr anchor="ctr">
            <a:normAutofit/>
          </a:bodyPr>
          <a:lstStyle/>
          <a:p>
            <a:r>
              <a:rPr lang="cs-CZ" sz="1800" b="1" i="0" dirty="0">
                <a:solidFill>
                  <a:srgbClr val="58585A"/>
                </a:solidFill>
                <a:effectLst/>
                <a:latin typeface="Montserrat" panose="00000500000000000000" pitchFamily="2" charset="-18"/>
              </a:rPr>
              <a:t>Mezi obnovitelné zdroje patří zejména </a:t>
            </a:r>
            <a:r>
              <a:rPr lang="cs-CZ" sz="1800" b="1" i="0" u="sng" dirty="0">
                <a:solidFill>
                  <a:srgbClr val="00B0F0"/>
                </a:solidFill>
                <a:effectLst/>
                <a:latin typeface="Montserrat" panose="00000500000000000000" pitchFamily="2" charset="-18"/>
                <a:hlinkClick r:id="rId2">
                  <a:extLst>
                    <a:ext uri="{A12FA001-AC4F-418D-AE19-62706E023703}">
                      <ahyp:hlinkClr xmlns:ahyp="http://schemas.microsoft.com/office/drawing/2018/hyperlinkcolor" val="tx"/>
                    </a:ext>
                  </a:extLst>
                </a:hlinkClick>
              </a:rPr>
              <a:t>uhlíkově neutrální</a:t>
            </a:r>
            <a:br>
              <a:rPr lang="cs-CZ" sz="1800" b="1" u="sng" dirty="0">
                <a:solidFill>
                  <a:srgbClr val="00B0F0"/>
                </a:solidFill>
                <a:latin typeface="Montserrat" panose="00000500000000000000" pitchFamily="2" charset="-18"/>
              </a:rPr>
            </a:br>
            <a:r>
              <a:rPr lang="cs-CZ" sz="1800" b="1" i="0" dirty="0">
                <a:solidFill>
                  <a:srgbClr val="58585A"/>
                </a:solidFill>
                <a:effectLst/>
                <a:latin typeface="Montserrat" panose="00000500000000000000" pitchFamily="2" charset="-18"/>
              </a:rPr>
              <a:t>a takzvané nevyčerpatelné zdroje – sluneční světlo, déšť, vítr, vlny nebo geotermální teplo. Dalším populárním obnovitelným zdrojem, i když ne uhlíkově neutrálním, je dřevo. V Evropské unii se za obnovitelný zdroj považuje i spalování odpadu, jenž činí 18 % podílu zdrojů na výrobu energie v rámci Evropy a 0,23 %</a:t>
            </a:r>
            <a:br>
              <a:rPr lang="cs-CZ" sz="1800" b="1" i="0" dirty="0">
                <a:solidFill>
                  <a:srgbClr val="58585A"/>
                </a:solidFill>
                <a:effectLst/>
                <a:latin typeface="Montserrat" panose="00000500000000000000" pitchFamily="2" charset="-18"/>
              </a:rPr>
            </a:br>
            <a:r>
              <a:rPr lang="cs-CZ" sz="1800" b="1" i="0" dirty="0">
                <a:solidFill>
                  <a:srgbClr val="58585A"/>
                </a:solidFill>
                <a:effectLst/>
                <a:latin typeface="Montserrat" panose="00000500000000000000" pitchFamily="2" charset="-18"/>
              </a:rPr>
              <a:t>v České republice.</a:t>
            </a:r>
            <a:endParaRPr lang="cs-CZ" sz="1800" b="1" dirty="0"/>
          </a:p>
        </p:txBody>
      </p:sp>
      <p:pic>
        <p:nvPicPr>
          <p:cNvPr id="1026" name="Picture 2" descr="Fotovoltaické panely jako obnovitelný zdroj energie">
            <a:extLst>
              <a:ext uri="{FF2B5EF4-FFF2-40B4-BE49-F238E27FC236}">
                <a16:creationId xmlns:a16="http://schemas.microsoft.com/office/drawing/2014/main" id="{C7DCC2CF-B0F5-BA2A-7F62-555F010B1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4" r="19390" b="3"/>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2502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DF65A-A31B-D1AC-66DB-CF7536EEC438}"/>
              </a:ext>
            </a:extLst>
          </p:cNvPr>
          <p:cNvSpPr>
            <a:spLocks noGrp="1"/>
          </p:cNvSpPr>
          <p:nvPr>
            <p:ph type="title"/>
          </p:nvPr>
        </p:nvSpPr>
        <p:spPr/>
        <p:txBody>
          <a:bodyPr/>
          <a:lstStyle/>
          <a:p>
            <a:pPr algn="ctr"/>
            <a:r>
              <a:rPr lang="cs-CZ" b="1" dirty="0">
                <a:solidFill>
                  <a:srgbClr val="FF0000"/>
                </a:solidFill>
              </a:rPr>
              <a:t>UHLÍKOVÁ NEUTRALITA</a:t>
            </a:r>
          </a:p>
        </p:txBody>
      </p:sp>
      <p:sp>
        <p:nvSpPr>
          <p:cNvPr id="3" name="Zástupný obsah 2">
            <a:extLst>
              <a:ext uri="{FF2B5EF4-FFF2-40B4-BE49-F238E27FC236}">
                <a16:creationId xmlns:a16="http://schemas.microsoft.com/office/drawing/2014/main" id="{FB743F18-36C6-5C1F-0103-6D15ADB334DC}"/>
              </a:ext>
            </a:extLst>
          </p:cNvPr>
          <p:cNvSpPr>
            <a:spLocks noGrp="1"/>
          </p:cNvSpPr>
          <p:nvPr>
            <p:ph idx="1"/>
          </p:nvPr>
        </p:nvSpPr>
        <p:spPr/>
        <p:txBody>
          <a:bodyPr>
            <a:normAutofit fontScale="85000" lnSpcReduction="10000"/>
          </a:bodyPr>
          <a:lstStyle/>
          <a:p>
            <a:r>
              <a:rPr lang="cs-CZ" b="1" dirty="0">
                <a:solidFill>
                  <a:srgbClr val="00B0F0"/>
                </a:solidFill>
              </a:rPr>
              <a:t>Uhlíková neutralita </a:t>
            </a:r>
            <a:r>
              <a:rPr lang="cs-CZ" b="1" dirty="0"/>
              <a:t>znamená rovnováhu mezi emisemi uhlíku a jeho pohlcováním z atmosféry do takzvaných úložišť uhlíku. Aby bylo dosaženo čistých nulových emisí, musí být celosvětové emise </a:t>
            </a:r>
            <a:r>
              <a:rPr lang="cs-CZ" b="1" dirty="0">
                <a:solidFill>
                  <a:srgbClr val="00B0F0"/>
                </a:solidFill>
              </a:rPr>
              <a:t>skleníkových plynů (</a:t>
            </a:r>
            <a:r>
              <a:rPr lang="cs-CZ" b="1" dirty="0" err="1">
                <a:solidFill>
                  <a:srgbClr val="00B0F0"/>
                </a:solidFill>
              </a:rPr>
              <a:t>greenhouse</a:t>
            </a:r>
            <a:r>
              <a:rPr lang="cs-CZ" b="1" dirty="0">
                <a:solidFill>
                  <a:srgbClr val="00B0F0"/>
                </a:solidFill>
              </a:rPr>
              <a:t> </a:t>
            </a:r>
            <a:r>
              <a:rPr lang="cs-CZ" b="1" dirty="0" err="1">
                <a:solidFill>
                  <a:srgbClr val="00B0F0"/>
                </a:solidFill>
              </a:rPr>
              <a:t>gas</a:t>
            </a:r>
            <a:r>
              <a:rPr lang="cs-CZ" b="1" dirty="0">
                <a:solidFill>
                  <a:srgbClr val="00B0F0"/>
                </a:solidFill>
              </a:rPr>
              <a:t> - GHG) </a:t>
            </a:r>
            <a:r>
              <a:rPr lang="cs-CZ" b="1" dirty="0"/>
              <a:t>vyváženy zachycováním uhlíku.</a:t>
            </a:r>
          </a:p>
          <a:p>
            <a:r>
              <a:rPr lang="cs-CZ" b="1" dirty="0">
                <a:solidFill>
                  <a:srgbClr val="00B0F0"/>
                </a:solidFill>
              </a:rPr>
              <a:t>Uhlíkové úložiště </a:t>
            </a:r>
            <a:r>
              <a:rPr lang="cs-CZ" b="1" dirty="0"/>
              <a:t>je jakýkoli systém, který pohlcuje více uhlíku, než emituje. Hlavními přírodními zachytávači uhlíku jsou půda, lesy a oceány. Podle odhadů odstraňují mezi 9,5 a 11 </a:t>
            </a:r>
            <a:r>
              <a:rPr lang="cs-CZ" b="1" dirty="0" err="1"/>
              <a:t>gigatun</a:t>
            </a:r>
            <a:r>
              <a:rPr lang="cs-CZ" b="1" dirty="0"/>
              <a:t> CO</a:t>
            </a:r>
            <a:r>
              <a:rPr lang="cs-CZ" b="1" baseline="-25000" dirty="0"/>
              <a:t>2</a:t>
            </a:r>
            <a:r>
              <a:rPr lang="cs-CZ" b="1" dirty="0"/>
              <a:t> ročně. Jenomže roční globální emise CO</a:t>
            </a:r>
            <a:r>
              <a:rPr lang="cs-CZ" b="1" baseline="-25000" dirty="0"/>
              <a:t>2</a:t>
            </a:r>
            <a:r>
              <a:rPr lang="cs-CZ" b="1" dirty="0"/>
              <a:t> dosáhly v roce 2020 36 giga tun. Umělá úložiště uhlíku nejsou zatím schopna odstranit uhlík z atmosféry v nezbytném měřítku pro boj proti globálnímu oteplování. Navíc uhlík přirozeně zachycený například lesy se může znovu uvolnit do atmosféry lesními požáry, změnami ve využívání půdy nebo těžbou dřeva. Proto je především nutné snížit emise CO</a:t>
            </a:r>
            <a:r>
              <a:rPr lang="cs-CZ" b="1" baseline="-25000" dirty="0"/>
              <a:t>2</a:t>
            </a:r>
            <a:r>
              <a:rPr lang="cs-CZ" b="1" dirty="0"/>
              <a:t>, aby bylo dosaženo klimatické neutrality.</a:t>
            </a:r>
          </a:p>
        </p:txBody>
      </p:sp>
    </p:spTree>
    <p:extLst>
      <p:ext uri="{BB962C8B-B14F-4D97-AF65-F5344CB8AC3E}">
        <p14:creationId xmlns:p14="http://schemas.microsoft.com/office/powerpoint/2010/main" val="14215260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7ADB9380-644C-979F-820D-EFB759541C8D}"/>
              </a:ext>
            </a:extLst>
          </p:cNvPr>
          <p:cNvSpPr>
            <a:spLocks noGrp="1"/>
          </p:cNvSpPr>
          <p:nvPr>
            <p:ph type="title"/>
          </p:nvPr>
        </p:nvSpPr>
        <p:spPr>
          <a:xfrm>
            <a:off x="589560" y="856180"/>
            <a:ext cx="4560584" cy="1128068"/>
          </a:xfrm>
        </p:spPr>
        <p:txBody>
          <a:bodyPr anchor="ctr">
            <a:normAutofit fontScale="90000"/>
          </a:bodyPr>
          <a:lstStyle/>
          <a:p>
            <a:pPr algn="ctr"/>
            <a:r>
              <a:rPr lang="cs-CZ" sz="4000" b="1" dirty="0">
                <a:solidFill>
                  <a:srgbClr val="FF0000"/>
                </a:solidFill>
              </a:rPr>
              <a:t>UHLÍKOVÁ NEUTRALITA</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Zástupný obsah 8">
            <a:extLst>
              <a:ext uri="{FF2B5EF4-FFF2-40B4-BE49-F238E27FC236}">
                <a16:creationId xmlns:a16="http://schemas.microsoft.com/office/drawing/2014/main" id="{E02E08E9-06C4-2B61-09D3-B5DA4853E16B}"/>
              </a:ext>
            </a:extLst>
          </p:cNvPr>
          <p:cNvPicPr>
            <a:picLocks noGrp="1" noChangeAspect="1"/>
          </p:cNvPicPr>
          <p:nvPr>
            <p:ph idx="1"/>
          </p:nvPr>
        </p:nvPicPr>
        <p:blipFill>
          <a:blip r:embed="rId2"/>
          <a:stretch>
            <a:fillRect/>
          </a:stretch>
        </p:blipFill>
        <p:spPr>
          <a:xfrm>
            <a:off x="590550" y="4063145"/>
            <a:ext cx="4559300" cy="514473"/>
          </a:xfrm>
        </p:spPr>
      </p:pic>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E4BE2BFA-D255-8248-E8CB-5F405E02032A}"/>
              </a:ext>
            </a:extLst>
          </p:cNvPr>
          <p:cNvPicPr>
            <a:picLocks noChangeAspect="1"/>
          </p:cNvPicPr>
          <p:nvPr/>
        </p:nvPicPr>
        <p:blipFill>
          <a:blip r:embed="rId3"/>
          <a:srcRect l="22982" r="12285" b="-2"/>
          <a:stretch/>
        </p:blipFill>
        <p:spPr>
          <a:xfrm>
            <a:off x="5977788" y="799352"/>
            <a:ext cx="5425410" cy="5259296"/>
          </a:xfrm>
          <a:prstGeom prst="rect">
            <a:avLst/>
          </a:prstGeom>
        </p:spPr>
      </p:pic>
    </p:spTree>
    <p:extLst>
      <p:ext uri="{BB962C8B-B14F-4D97-AF65-F5344CB8AC3E}">
        <p14:creationId xmlns:p14="http://schemas.microsoft.com/office/powerpoint/2010/main" val="289601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030DD9-5524-565B-6C2B-D892293F07FF}"/>
              </a:ext>
            </a:extLst>
          </p:cNvPr>
          <p:cNvSpPr>
            <a:spLocks noGrp="1"/>
          </p:cNvSpPr>
          <p:nvPr>
            <p:ph type="title"/>
          </p:nvPr>
        </p:nvSpPr>
        <p:spPr>
          <a:xfrm>
            <a:off x="572493" y="238539"/>
            <a:ext cx="11018520" cy="1012285"/>
          </a:xfrm>
        </p:spPr>
        <p:txBody>
          <a:bodyPr anchor="b">
            <a:normAutofit/>
          </a:bodyPr>
          <a:lstStyle/>
          <a:p>
            <a:pPr algn="ctr"/>
            <a:r>
              <a:rPr lang="cs-CZ" sz="5400" b="1" dirty="0">
                <a:solidFill>
                  <a:srgbClr val="FF0000"/>
                </a:solidFill>
              </a:rPr>
              <a:t>PŘEMĚNA ENERGIE</a:t>
            </a: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82623C34-64DB-E9BD-8901-B937F946D538}"/>
              </a:ext>
            </a:extLst>
          </p:cNvPr>
          <p:cNvSpPr>
            <a:spLocks noGrp="1"/>
          </p:cNvSpPr>
          <p:nvPr>
            <p:ph idx="1"/>
          </p:nvPr>
        </p:nvSpPr>
        <p:spPr>
          <a:xfrm>
            <a:off x="572493" y="2071316"/>
            <a:ext cx="6713552" cy="4119172"/>
          </a:xfrm>
        </p:spPr>
        <p:txBody>
          <a:bodyPr anchor="t">
            <a:normAutofit/>
          </a:bodyPr>
          <a:lstStyle/>
          <a:p>
            <a:r>
              <a:rPr lang="cs-CZ" sz="2200" b="1" i="0" dirty="0">
                <a:effectLst/>
                <a:latin typeface="Arial" panose="020B0604020202020204" pitchFamily="34" charset="0"/>
              </a:rPr>
              <a:t>Teplo, vzniklé spalováním rozdrceného uhlí</a:t>
            </a:r>
            <a:br>
              <a:rPr lang="cs-CZ" sz="2200" b="1" i="0" dirty="0">
                <a:effectLst/>
                <a:latin typeface="Arial" panose="020B0604020202020204" pitchFamily="34" charset="0"/>
              </a:rPr>
            </a:br>
            <a:r>
              <a:rPr lang="cs-CZ" sz="2200" b="1" i="0" dirty="0">
                <a:effectLst/>
                <a:latin typeface="Arial" panose="020B0604020202020204" pitchFamily="34" charset="0"/>
              </a:rPr>
              <a:t>v kotli, ohřívá v primárním okruhu upravenou (demineralizovanou) vodu. Voda se v kotli postupně mění na páru o teplotě až 525 °C, moderní bloky i přes 600 °C a o přetlaku více než 6 </a:t>
            </a:r>
            <a:r>
              <a:rPr lang="cs-CZ" sz="2200" b="1" i="0" dirty="0" err="1">
                <a:effectLst/>
                <a:latin typeface="Arial" panose="020B0604020202020204" pitchFamily="34" charset="0"/>
              </a:rPr>
              <a:t>MPa</a:t>
            </a:r>
            <a:r>
              <a:rPr lang="cs-CZ" sz="2200" b="1" i="0" dirty="0">
                <a:effectLst/>
                <a:latin typeface="Arial" panose="020B0604020202020204" pitchFamily="34" charset="0"/>
              </a:rPr>
              <a:t>. Tato přehřátá pára je vedena do turbíny, v níž roztáčí lopatky </a:t>
            </a:r>
            <a:r>
              <a:rPr lang="cs-CZ" sz="2200" b="1" i="0" u="none" strike="noStrike" dirty="0">
                <a:solidFill>
                  <a:srgbClr val="00B0F0"/>
                </a:solidFill>
                <a:effectLst/>
                <a:latin typeface="Arial" panose="020B0604020202020204" pitchFamily="34" charset="0"/>
                <a:hlinkClick r:id="rId2" tooltip="Parní turbína">
                  <a:extLst>
                    <a:ext uri="{A12FA001-AC4F-418D-AE19-62706E023703}">
                      <ahyp:hlinkClr xmlns:ahyp="http://schemas.microsoft.com/office/drawing/2018/hyperlinkcolor" val="tx"/>
                    </a:ext>
                  </a:extLst>
                </a:hlinkClick>
              </a:rPr>
              <a:t>turbíny</a:t>
            </a:r>
            <a:r>
              <a:rPr lang="cs-CZ" sz="2200" b="1" i="0" dirty="0">
                <a:solidFill>
                  <a:srgbClr val="00B0F0"/>
                </a:solidFill>
                <a:effectLst/>
                <a:latin typeface="Arial" panose="020B0604020202020204" pitchFamily="34" charset="0"/>
              </a:rPr>
              <a:t>. </a:t>
            </a:r>
            <a:r>
              <a:rPr lang="cs-CZ" sz="2200" b="1" i="0" dirty="0">
                <a:effectLst/>
                <a:latin typeface="Arial" panose="020B0604020202020204" pitchFamily="34" charset="0"/>
              </a:rPr>
              <a:t>Turbína je spojena s </a:t>
            </a:r>
            <a:r>
              <a:rPr lang="cs-CZ" sz="2200" b="1" i="0" u="none" strike="noStrike" dirty="0">
                <a:solidFill>
                  <a:srgbClr val="00B0F0"/>
                </a:solidFill>
                <a:effectLst/>
                <a:latin typeface="Arial" panose="020B0604020202020204" pitchFamily="34" charset="0"/>
                <a:hlinkClick r:id="rId3" tooltip="Alternátor">
                  <a:extLst>
                    <a:ext uri="{A12FA001-AC4F-418D-AE19-62706E023703}">
                      <ahyp:hlinkClr xmlns:ahyp="http://schemas.microsoft.com/office/drawing/2018/hyperlinkcolor" val="tx"/>
                    </a:ext>
                  </a:extLst>
                </a:hlinkClick>
              </a:rPr>
              <a:t>alternátorem</a:t>
            </a:r>
            <a:r>
              <a:rPr lang="cs-CZ" sz="2200" b="1" i="0" dirty="0">
                <a:effectLst/>
                <a:latin typeface="Arial" panose="020B0604020202020204" pitchFamily="34" charset="0"/>
              </a:rPr>
              <a:t>, v němž je vyráběna elektrická energie. Elektřina o napětí až 15 </a:t>
            </a:r>
            <a:r>
              <a:rPr lang="cs-CZ" sz="2200" b="1" i="0" dirty="0" err="1">
                <a:effectLst/>
                <a:latin typeface="Arial" panose="020B0604020202020204" pitchFamily="34" charset="0"/>
              </a:rPr>
              <a:t>kV</a:t>
            </a:r>
            <a:r>
              <a:rPr lang="cs-CZ" sz="2200" b="1" i="0" dirty="0">
                <a:effectLst/>
                <a:latin typeface="Arial" panose="020B0604020202020204" pitchFamily="34" charset="0"/>
              </a:rPr>
              <a:t> je vedena do</a:t>
            </a:r>
            <a:r>
              <a:rPr lang="cs-CZ" sz="2200" b="1" i="0" dirty="0">
                <a:solidFill>
                  <a:srgbClr val="00B0F0"/>
                </a:solidFill>
                <a:effectLst/>
                <a:latin typeface="Arial" panose="020B0604020202020204" pitchFamily="34" charset="0"/>
              </a:rPr>
              <a:t> </a:t>
            </a:r>
            <a:r>
              <a:rPr lang="cs-CZ" sz="2200" b="1" i="0" u="none" strike="noStrike" dirty="0">
                <a:solidFill>
                  <a:srgbClr val="00B0F0"/>
                </a:solidFill>
                <a:effectLst/>
                <a:latin typeface="Arial" panose="020B0604020202020204" pitchFamily="34" charset="0"/>
                <a:hlinkClick r:id="rId4" tooltip="Transformátor">
                  <a:extLst>
                    <a:ext uri="{A12FA001-AC4F-418D-AE19-62706E023703}">
                      <ahyp:hlinkClr xmlns:ahyp="http://schemas.microsoft.com/office/drawing/2018/hyperlinkcolor" val="tx"/>
                    </a:ext>
                  </a:extLst>
                </a:hlinkClick>
              </a:rPr>
              <a:t>transformátorů</a:t>
            </a:r>
            <a:r>
              <a:rPr lang="cs-CZ" sz="2200" b="1" i="0" dirty="0">
                <a:effectLst/>
                <a:latin typeface="Arial" panose="020B0604020202020204" pitchFamily="34" charset="0"/>
              </a:rPr>
              <a:t>, v nichž se napětí upravuje na distribuční nebo přenosovou hladinu napětí 110 až 400 </a:t>
            </a:r>
            <a:r>
              <a:rPr lang="cs-CZ" sz="2200" b="1" i="0" dirty="0" err="1">
                <a:effectLst/>
                <a:latin typeface="Arial" panose="020B0604020202020204" pitchFamily="34" charset="0"/>
              </a:rPr>
              <a:t>kV</a:t>
            </a:r>
            <a:r>
              <a:rPr lang="cs-CZ" sz="2200" b="1" i="0" dirty="0">
                <a:effectLst/>
                <a:latin typeface="Arial" panose="020B0604020202020204" pitchFamily="34" charset="0"/>
              </a:rPr>
              <a:t> a pak je vyvedena do </a:t>
            </a:r>
            <a:r>
              <a:rPr lang="cs-CZ" sz="2200" b="1" i="0" u="none" strike="noStrike" dirty="0">
                <a:solidFill>
                  <a:srgbClr val="00B0F0"/>
                </a:solidFill>
                <a:effectLst/>
                <a:latin typeface="Arial" panose="020B0604020202020204" pitchFamily="34" charset="0"/>
                <a:hlinkClick r:id="rId5" tooltip="Rozvodná síť">
                  <a:extLst>
                    <a:ext uri="{A12FA001-AC4F-418D-AE19-62706E023703}">
                      <ahyp:hlinkClr xmlns:ahyp="http://schemas.microsoft.com/office/drawing/2018/hyperlinkcolor" val="tx"/>
                    </a:ext>
                  </a:extLst>
                </a:hlinkClick>
              </a:rPr>
              <a:t>rozvodné sítě</a:t>
            </a:r>
            <a:r>
              <a:rPr lang="cs-CZ" sz="2200" b="1" i="0" u="none" strike="noStrike" dirty="0">
                <a:solidFill>
                  <a:srgbClr val="00B0F0"/>
                </a:solidFill>
                <a:effectLst/>
                <a:latin typeface="Arial" panose="020B0604020202020204" pitchFamily="34" charset="0"/>
              </a:rPr>
              <a:t>.</a:t>
            </a:r>
            <a:endParaRPr lang="cs-CZ" sz="2200" b="1" dirty="0">
              <a:solidFill>
                <a:srgbClr val="00B0F0"/>
              </a:solidFill>
            </a:endParaRPr>
          </a:p>
        </p:txBody>
      </p:sp>
      <p:pic>
        <p:nvPicPr>
          <p:cNvPr id="7170" name="Picture 2">
            <a:extLst>
              <a:ext uri="{FF2B5EF4-FFF2-40B4-BE49-F238E27FC236}">
                <a16:creationId xmlns:a16="http://schemas.microsoft.com/office/drawing/2014/main" id="{B9BAD7EE-AA7C-8D16-8AAA-E3B6E83A90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 b="1297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1285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53E88-1677-3157-0D37-B7D661A0F093}"/>
              </a:ext>
            </a:extLst>
          </p:cNvPr>
          <p:cNvSpPr>
            <a:spLocks noGrp="1"/>
          </p:cNvSpPr>
          <p:nvPr>
            <p:ph type="title"/>
          </p:nvPr>
        </p:nvSpPr>
        <p:spPr/>
        <p:txBody>
          <a:bodyPr/>
          <a:lstStyle/>
          <a:p>
            <a:pPr algn="ctr"/>
            <a:r>
              <a:rPr lang="cs-CZ" b="1" dirty="0">
                <a:solidFill>
                  <a:srgbClr val="FF0000"/>
                </a:solidFill>
              </a:rPr>
              <a:t>CÍLE EU</a:t>
            </a:r>
          </a:p>
        </p:txBody>
      </p:sp>
      <p:sp>
        <p:nvSpPr>
          <p:cNvPr id="3" name="Zástupný obsah 2">
            <a:extLst>
              <a:ext uri="{FF2B5EF4-FFF2-40B4-BE49-F238E27FC236}">
                <a16:creationId xmlns:a16="http://schemas.microsoft.com/office/drawing/2014/main" id="{89E1638C-CA81-0F32-BD7F-3330AACAA3E6}"/>
              </a:ext>
            </a:extLst>
          </p:cNvPr>
          <p:cNvSpPr>
            <a:spLocks noGrp="1"/>
          </p:cNvSpPr>
          <p:nvPr>
            <p:ph idx="1"/>
          </p:nvPr>
        </p:nvSpPr>
        <p:spPr/>
        <p:txBody>
          <a:bodyPr>
            <a:normAutofit fontScale="92500" lnSpcReduction="10000"/>
          </a:bodyPr>
          <a:lstStyle/>
          <a:p>
            <a:r>
              <a:rPr lang="cs-CZ" b="1" dirty="0"/>
              <a:t>Evropská unie se zavázala k ambiciózní politice v oblasti klimatu.</a:t>
            </a:r>
            <a:br>
              <a:rPr lang="cs-CZ" b="1" dirty="0"/>
            </a:br>
            <a:r>
              <a:rPr lang="cs-CZ" b="1" dirty="0"/>
              <a:t>V rámci </a:t>
            </a:r>
            <a:r>
              <a:rPr lang="cs-CZ" b="1" dirty="0">
                <a:solidFill>
                  <a:srgbClr val="00B0F0"/>
                </a:solidFill>
              </a:rPr>
              <a:t>Zelené dohody </a:t>
            </a:r>
            <a:r>
              <a:rPr lang="cs-CZ" b="1" dirty="0"/>
              <a:t>si klade za cíl stát se kontinentem, který bude klimaticky neutrální, což znamená, že emise CO</a:t>
            </a:r>
            <a:r>
              <a:rPr lang="cs-CZ" b="1" baseline="-25000" dirty="0"/>
              <a:t>2</a:t>
            </a:r>
            <a:r>
              <a:rPr lang="cs-CZ" b="1" dirty="0"/>
              <a:t>, které vyprodukuje, buď pohltí nebo kompenzuje. Tento cíl se stal právně závazným v momentě, kdy Parlament společně s Radou (členskými státy) přijal v roce 2021 právní rámec pro klima. Prozatímní cíl snižování emisí EU byl zároveň zvýšen ze 40 % na minimálně 55 %.</a:t>
            </a:r>
            <a:br>
              <a:rPr lang="cs-CZ" b="1" dirty="0"/>
            </a:br>
            <a:r>
              <a:rPr lang="cs-CZ" b="1" dirty="0"/>
              <a:t>V současnosti EU reviduje starou legislativu a stanovuje nové zákony, které tento prozatímní 55% cíl do roku 2030 pomohou splnit. Balíček právních předpisů je také známý jako </a:t>
            </a:r>
            <a:r>
              <a:rPr lang="cs-CZ" b="1" dirty="0">
                <a:solidFill>
                  <a:srgbClr val="00B0F0"/>
                </a:solidFill>
              </a:rPr>
              <a:t>„Fit </a:t>
            </a:r>
            <a:r>
              <a:rPr lang="cs-CZ" b="1" dirty="0" err="1">
                <a:solidFill>
                  <a:srgbClr val="00B0F0"/>
                </a:solidFill>
              </a:rPr>
              <a:t>for</a:t>
            </a:r>
            <a:r>
              <a:rPr lang="cs-CZ" b="1" dirty="0">
                <a:solidFill>
                  <a:srgbClr val="00B0F0"/>
                </a:solidFill>
              </a:rPr>
              <a:t> 55“</a:t>
            </a:r>
            <a:br>
              <a:rPr lang="cs-CZ" b="1" dirty="0">
                <a:solidFill>
                  <a:srgbClr val="00B0F0"/>
                </a:solidFill>
              </a:rPr>
            </a:br>
            <a:r>
              <a:rPr lang="cs-CZ" b="1" dirty="0"/>
              <a:t>a zahrnuje mimo jiné pravidla pro obchodování s emisemi, národní cíle snižování emisí, odstraňování uhlíku v sektoru využívání půdy</a:t>
            </a:r>
            <a:br>
              <a:rPr lang="cs-CZ" b="1" dirty="0"/>
            </a:br>
            <a:r>
              <a:rPr lang="cs-CZ" b="1" dirty="0"/>
              <a:t>a emise z dopravy.</a:t>
            </a:r>
          </a:p>
        </p:txBody>
      </p:sp>
    </p:spTree>
    <p:extLst>
      <p:ext uri="{BB962C8B-B14F-4D97-AF65-F5344CB8AC3E}">
        <p14:creationId xmlns:p14="http://schemas.microsoft.com/office/powerpoint/2010/main" val="403577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277B0-ED98-258E-E4D0-40CF03C8A95F}"/>
              </a:ext>
            </a:extLst>
          </p:cNvPr>
          <p:cNvSpPr>
            <a:spLocks noGrp="1"/>
          </p:cNvSpPr>
          <p:nvPr>
            <p:ph type="title"/>
          </p:nvPr>
        </p:nvSpPr>
        <p:spPr/>
        <p:txBody>
          <a:bodyPr/>
          <a:lstStyle/>
          <a:p>
            <a:pPr algn="ctr"/>
            <a:r>
              <a:rPr lang="cs-CZ" b="1" dirty="0">
                <a:solidFill>
                  <a:srgbClr val="FF0000"/>
                </a:solidFill>
              </a:rPr>
              <a:t>CHLAZENÍ</a:t>
            </a:r>
          </a:p>
        </p:txBody>
      </p:sp>
      <p:sp>
        <p:nvSpPr>
          <p:cNvPr id="3" name="Zástupný obsah 2">
            <a:extLst>
              <a:ext uri="{FF2B5EF4-FFF2-40B4-BE49-F238E27FC236}">
                <a16:creationId xmlns:a16="http://schemas.microsoft.com/office/drawing/2014/main" id="{AC8AFD81-693C-FCC9-73A5-5282AE8B51DF}"/>
              </a:ext>
            </a:extLst>
          </p:cNvPr>
          <p:cNvSpPr>
            <a:spLocks noGrp="1"/>
          </p:cNvSpPr>
          <p:nvPr>
            <p:ph idx="1"/>
          </p:nvPr>
        </p:nvSpPr>
        <p:spPr/>
        <p:txBody>
          <a:bodyPr/>
          <a:lstStyle/>
          <a:p>
            <a:pPr algn="l"/>
            <a:r>
              <a:rPr lang="cs-CZ" b="1" i="0" dirty="0">
                <a:solidFill>
                  <a:srgbClr val="202122"/>
                </a:solidFill>
                <a:effectLst/>
                <a:latin typeface="Arial" panose="020B0604020202020204" pitchFamily="34" charset="0"/>
              </a:rPr>
              <a:t>Pára, která v turbíně předala svou energii, je svedena do </a:t>
            </a:r>
            <a:r>
              <a:rPr lang="cs-CZ" b="1" i="0" u="none" strike="noStrike" dirty="0" err="1">
                <a:solidFill>
                  <a:srgbClr val="00B0F0"/>
                </a:solidFill>
                <a:effectLst/>
                <a:latin typeface="Arial" panose="020B0604020202020204" pitchFamily="34" charset="0"/>
                <a:hlinkClick r:id="rId2" tooltip="Kondenzátor (chlazení)">
                  <a:extLst>
                    <a:ext uri="{A12FA001-AC4F-418D-AE19-62706E023703}">
                      <ahyp:hlinkClr xmlns:ahyp="http://schemas.microsoft.com/office/drawing/2018/hyperlinkcolor" val="tx"/>
                    </a:ext>
                  </a:extLst>
                </a:hlinkClick>
              </a:rPr>
              <a:t>kondenzátoru</a:t>
            </a:r>
            <a:r>
              <a:rPr lang="cs-CZ" b="1" i="0" dirty="0" err="1">
                <a:solidFill>
                  <a:srgbClr val="202122"/>
                </a:solidFill>
                <a:effectLst/>
                <a:latin typeface="Arial" panose="020B0604020202020204" pitchFamily="34" charset="0"/>
              </a:rPr>
              <a:t>.V</a:t>
            </a:r>
            <a:r>
              <a:rPr lang="cs-CZ" b="1" i="0" dirty="0">
                <a:solidFill>
                  <a:srgbClr val="202122"/>
                </a:solidFill>
                <a:effectLst/>
                <a:latin typeface="Arial" panose="020B0604020202020204" pitchFamily="34" charset="0"/>
              </a:rPr>
              <a:t> něm se ochladí a zkondenzuje. Pomocí napájecích čerpadel se kondenzát (již jednou upravená voda) opět vrací do kotle.</a:t>
            </a:r>
          </a:p>
          <a:p>
            <a:pPr algn="l"/>
            <a:r>
              <a:rPr lang="cs-CZ" b="1" i="0" dirty="0">
                <a:solidFill>
                  <a:srgbClr val="202122"/>
                </a:solidFill>
                <a:effectLst/>
                <a:latin typeface="Arial" panose="020B0604020202020204" pitchFamily="34" charset="0"/>
              </a:rPr>
              <a:t>V kondenzátoru je pára ochlazována surovou (neupravenou) vodou. Tato chladicí voda se zde ohřeje</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a proto je z kondenzátoru vedena do </a:t>
            </a:r>
            <a:r>
              <a:rPr lang="cs-CZ" b="1" i="0" u="none" strike="noStrike" dirty="0">
                <a:solidFill>
                  <a:srgbClr val="00B0F0"/>
                </a:solidFill>
                <a:effectLst/>
                <a:latin typeface="Arial" panose="020B0604020202020204" pitchFamily="34" charset="0"/>
                <a:hlinkClick r:id="rId3" tooltip="Chladicí věž">
                  <a:extLst>
                    <a:ext uri="{A12FA001-AC4F-418D-AE19-62706E023703}">
                      <ahyp:hlinkClr xmlns:ahyp="http://schemas.microsoft.com/office/drawing/2018/hyperlinkcolor" val="tx"/>
                    </a:ext>
                  </a:extLst>
                </a:hlinkClick>
              </a:rPr>
              <a:t>chladicích věží</a:t>
            </a:r>
            <a:r>
              <a:rPr lang="cs-CZ" b="1" i="0" dirty="0">
                <a:solidFill>
                  <a:srgbClr val="202122"/>
                </a:solidFill>
                <a:effectLst/>
                <a:latin typeface="Arial" panose="020B0604020202020204" pitchFamily="34" charset="0"/>
              </a:rPr>
              <a:t>, kde se </a:t>
            </a:r>
            <a:r>
              <a:rPr lang="cs-CZ" b="1" i="0" u="none" strike="noStrike" dirty="0">
                <a:solidFill>
                  <a:srgbClr val="00B0F0"/>
                </a:solidFill>
                <a:effectLst/>
                <a:latin typeface="Arial" panose="020B0604020202020204" pitchFamily="34" charset="0"/>
                <a:hlinkClick r:id="rId4" tooltip="Odpařování">
                  <a:extLst>
                    <a:ext uri="{A12FA001-AC4F-418D-AE19-62706E023703}">
                      <ahyp:hlinkClr xmlns:ahyp="http://schemas.microsoft.com/office/drawing/2018/hyperlinkcolor" val="tx"/>
                    </a:ext>
                  </a:extLst>
                </a:hlinkClick>
              </a:rPr>
              <a:t>ochladí</a:t>
            </a:r>
            <a:r>
              <a:rPr lang="cs-CZ" b="1" i="0" dirty="0">
                <a:solidFill>
                  <a:srgbClr val="202122"/>
                </a:solidFill>
                <a:effectLst/>
                <a:latin typeface="Arial" panose="020B0604020202020204" pitchFamily="34" charset="0"/>
              </a:rPr>
              <a:t> a opět vrací do chladicího okruhu. Úbytek chladicí vody, vzniklý jejím odpařením ve věžích, je doplňován z vodních toků.</a:t>
            </a:r>
          </a:p>
        </p:txBody>
      </p:sp>
    </p:spTree>
    <p:extLst>
      <p:ext uri="{BB962C8B-B14F-4D97-AF65-F5344CB8AC3E}">
        <p14:creationId xmlns:p14="http://schemas.microsoft.com/office/powerpoint/2010/main" val="253297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A3CAD7-AF0B-A61C-9545-16F164FDFB10}"/>
              </a:ext>
            </a:extLst>
          </p:cNvPr>
          <p:cNvSpPr>
            <a:spLocks noGrp="1"/>
          </p:cNvSpPr>
          <p:nvPr>
            <p:ph type="title"/>
          </p:nvPr>
        </p:nvSpPr>
        <p:spPr>
          <a:xfrm>
            <a:off x="838200" y="365125"/>
            <a:ext cx="10515600" cy="1070385"/>
          </a:xfrm>
        </p:spPr>
        <p:txBody>
          <a:bodyPr/>
          <a:lstStyle/>
          <a:p>
            <a:pPr algn="ctr"/>
            <a:r>
              <a:rPr lang="cs-CZ" b="1" dirty="0">
                <a:solidFill>
                  <a:srgbClr val="FF0000"/>
                </a:solidFill>
              </a:rPr>
              <a:t>KONEC UHELNÝCH ELEKTRÁREN</a:t>
            </a:r>
          </a:p>
        </p:txBody>
      </p:sp>
      <p:sp>
        <p:nvSpPr>
          <p:cNvPr id="3" name="Zástupný obsah 2">
            <a:extLst>
              <a:ext uri="{FF2B5EF4-FFF2-40B4-BE49-F238E27FC236}">
                <a16:creationId xmlns:a16="http://schemas.microsoft.com/office/drawing/2014/main" id="{69741E1F-3C99-5FE2-2410-FD0FB83F7992}"/>
              </a:ext>
            </a:extLst>
          </p:cNvPr>
          <p:cNvSpPr>
            <a:spLocks noGrp="1"/>
          </p:cNvSpPr>
          <p:nvPr>
            <p:ph idx="1"/>
          </p:nvPr>
        </p:nvSpPr>
        <p:spPr/>
        <p:txBody>
          <a:bodyPr>
            <a:normAutofit fontScale="92500" lnSpcReduction="10000"/>
          </a:bodyPr>
          <a:lstStyle/>
          <a:p>
            <a:r>
              <a:rPr lang="cs-CZ" b="1" i="0" dirty="0">
                <a:solidFill>
                  <a:srgbClr val="202122"/>
                </a:solidFill>
                <a:effectLst/>
                <a:latin typeface="Arial" panose="020B0604020202020204" pitchFamily="34" charset="0"/>
              </a:rPr>
              <a:t>Uhelné elektrárny byly v rámci </a:t>
            </a:r>
            <a:r>
              <a:rPr lang="cs-CZ" b="1" i="0" u="none" strike="noStrike" dirty="0">
                <a:solidFill>
                  <a:srgbClr val="00B0F0"/>
                </a:solidFill>
                <a:effectLst/>
                <a:latin typeface="Arial" panose="020B0604020202020204" pitchFamily="34" charset="0"/>
                <a:hlinkClick r:id="rId2" tooltip="Zelená dohoda pro Evropu">
                  <a:extLst>
                    <a:ext uri="{A12FA001-AC4F-418D-AE19-62706E023703}">
                      <ahyp:hlinkClr xmlns:ahyp="http://schemas.microsoft.com/office/drawing/2018/hyperlinkcolor" val="tx"/>
                    </a:ext>
                  </a:extLst>
                </a:hlinkClick>
              </a:rPr>
              <a:t>Green </a:t>
            </a:r>
            <a:r>
              <a:rPr lang="cs-CZ" b="1" i="0" u="none" strike="noStrike" dirty="0" err="1">
                <a:solidFill>
                  <a:srgbClr val="00B0F0"/>
                </a:solidFill>
                <a:effectLst/>
                <a:latin typeface="Arial" panose="020B0604020202020204" pitchFamily="34" charset="0"/>
                <a:hlinkClick r:id="rId2" tooltip="Zelená dohoda pro Evropu">
                  <a:extLst>
                    <a:ext uri="{A12FA001-AC4F-418D-AE19-62706E023703}">
                      <ahyp:hlinkClr xmlns:ahyp="http://schemas.microsoft.com/office/drawing/2018/hyperlinkcolor" val="tx"/>
                    </a:ext>
                  </a:extLst>
                </a:hlinkClick>
              </a:rPr>
              <a:t>Dealu</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od roku 2005 omezovány regulacemi EU a byl spuštěn trh s </a:t>
            </a:r>
            <a:r>
              <a:rPr lang="cs-CZ" b="1" i="0" u="none" strike="noStrike" dirty="0">
                <a:solidFill>
                  <a:srgbClr val="00B0F0"/>
                </a:solidFill>
                <a:effectLst/>
                <a:latin typeface="Arial" panose="020B0604020202020204" pitchFamily="34" charset="0"/>
                <a:hlinkClick r:id="rId3" tooltip="Emisní povolenka">
                  <a:extLst>
                    <a:ext uri="{A12FA001-AC4F-418D-AE19-62706E023703}">
                      <ahyp:hlinkClr xmlns:ahyp="http://schemas.microsoft.com/office/drawing/2018/hyperlinkcolor" val="tx"/>
                    </a:ext>
                  </a:extLst>
                </a:hlinkClick>
              </a:rPr>
              <a:t>emisními povolenkami</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s cílem snižovat emise </a:t>
            </a:r>
            <a:r>
              <a:rPr lang="cs-CZ" b="1" i="0" u="none" strike="noStrike" dirty="0">
                <a:solidFill>
                  <a:srgbClr val="00B0F0"/>
                </a:solidFill>
                <a:effectLst/>
                <a:latin typeface="Arial" panose="020B0604020202020204" pitchFamily="34" charset="0"/>
                <a:hlinkClick r:id="rId4" tooltip="Skleníkové plyny">
                  <a:extLst>
                    <a:ext uri="{A12FA001-AC4F-418D-AE19-62706E023703}">
                      <ahyp:hlinkClr xmlns:ahyp="http://schemas.microsoft.com/office/drawing/2018/hyperlinkcolor" val="tx"/>
                    </a:ext>
                  </a:extLst>
                </a:hlinkClick>
              </a:rPr>
              <a:t>skleníkových plynů</a:t>
            </a:r>
            <a:r>
              <a:rPr lang="cs-CZ" b="1" i="0" dirty="0">
                <a:solidFill>
                  <a:srgbClr val="202122"/>
                </a:solidFill>
                <a:effectLst/>
                <a:latin typeface="Arial" panose="020B0604020202020204" pitchFamily="34" charset="0"/>
              </a:rPr>
              <a:t>. V roce 2024, kdy se cena emisních povolenek pohybuje kolem 70 €</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s potenciálem dalšího růstu, uvažuje česká vláda</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o mechanismu, který by uhelné elektrárny udržel v chodu, protože nevydrží být bez podpory v provozu do předpokládaného roku 2033 až 2038 (potřebovaly by výkupní cenu alespoň o 30 €/</a:t>
            </a:r>
            <a:r>
              <a:rPr lang="cs-CZ" b="1" i="0" dirty="0" err="1">
                <a:solidFill>
                  <a:srgbClr val="202122"/>
                </a:solidFill>
                <a:effectLst/>
                <a:latin typeface="Arial" panose="020B0604020202020204" pitchFamily="34" charset="0"/>
              </a:rPr>
              <a:t>MWh</a:t>
            </a:r>
            <a:r>
              <a:rPr lang="cs-CZ" b="1" i="0" dirty="0">
                <a:solidFill>
                  <a:srgbClr val="202122"/>
                </a:solidFill>
                <a:effectLst/>
                <a:latin typeface="Arial" panose="020B0604020202020204" pitchFamily="34" charset="0"/>
              </a:rPr>
              <a:t> nad emisní povolenkou). </a:t>
            </a:r>
            <a:r>
              <a:rPr lang="cs-CZ" b="1" i="0" u="none" strike="noStrike" dirty="0">
                <a:solidFill>
                  <a:srgbClr val="00B0F0"/>
                </a:solidFill>
                <a:effectLst/>
                <a:latin typeface="Arial" panose="020B0604020202020204" pitchFamily="34" charset="0"/>
                <a:hlinkClick r:id="rId5" tooltip="Elektrárna Počerady">
                  <a:extLst>
                    <a:ext uri="{A12FA001-AC4F-418D-AE19-62706E023703}">
                      <ahyp:hlinkClr xmlns:ahyp="http://schemas.microsoft.com/office/drawing/2018/hyperlinkcolor" val="tx"/>
                    </a:ext>
                  </a:extLst>
                </a:hlinkClick>
              </a:rPr>
              <a:t>Elektrárna Počerady</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a </a:t>
            </a:r>
            <a:r>
              <a:rPr lang="cs-CZ" b="1" i="0" u="none" strike="noStrike" dirty="0">
                <a:solidFill>
                  <a:srgbClr val="00B0F0"/>
                </a:solidFill>
                <a:effectLst/>
                <a:latin typeface="Arial" panose="020B0604020202020204" pitchFamily="34" charset="0"/>
                <a:hlinkClick r:id="rId6" tooltip="Elektrárna Chvaletice">
                  <a:extLst>
                    <a:ext uri="{A12FA001-AC4F-418D-AE19-62706E023703}">
                      <ahyp:hlinkClr xmlns:ahyp="http://schemas.microsoft.com/office/drawing/2018/hyperlinkcolor" val="tx"/>
                    </a:ext>
                  </a:extLst>
                </a:hlinkClick>
              </a:rPr>
              <a:t>elektrárna Chvaletice</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by měly být kvůli nerentabilitě uzavřeny už v roce 2025. V roce 2023 zajišťovalo hnědé uhlí</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v Česku 35 % spotřeby elektřiny a většinu tepla.</a:t>
            </a:r>
            <a:endParaRPr lang="cs-CZ" b="1" dirty="0"/>
          </a:p>
        </p:txBody>
      </p:sp>
    </p:spTree>
    <p:extLst>
      <p:ext uri="{BB962C8B-B14F-4D97-AF65-F5344CB8AC3E}">
        <p14:creationId xmlns:p14="http://schemas.microsoft.com/office/powerpoint/2010/main" val="423298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E39DB8E-F303-79A9-3A10-F3D82D125186}"/>
              </a:ext>
            </a:extLst>
          </p:cNvPr>
          <p:cNvSpPr>
            <a:spLocks noGrp="1"/>
          </p:cNvSpPr>
          <p:nvPr>
            <p:ph type="title"/>
          </p:nvPr>
        </p:nvSpPr>
        <p:spPr>
          <a:xfrm>
            <a:off x="6781800" y="365125"/>
            <a:ext cx="4572000" cy="1325563"/>
          </a:xfrm>
        </p:spPr>
        <p:txBody>
          <a:bodyPr/>
          <a:lstStyle/>
          <a:p>
            <a:pPr algn="ctr"/>
            <a:r>
              <a:rPr lang="cs-CZ" b="1" dirty="0">
                <a:solidFill>
                  <a:srgbClr val="FF0000"/>
                </a:solidFill>
              </a:rPr>
              <a:t>ELEKTRÁRNA CHVALETICE</a:t>
            </a:r>
          </a:p>
        </p:txBody>
      </p:sp>
      <p:sp>
        <p:nvSpPr>
          <p:cNvPr id="6" name="Zástupný obsah 5">
            <a:extLst>
              <a:ext uri="{FF2B5EF4-FFF2-40B4-BE49-F238E27FC236}">
                <a16:creationId xmlns:a16="http://schemas.microsoft.com/office/drawing/2014/main" id="{7487FFE2-89AC-2445-9B5D-2D2D8C9C7045}"/>
              </a:ext>
            </a:extLst>
          </p:cNvPr>
          <p:cNvSpPr>
            <a:spLocks noGrp="1"/>
          </p:cNvSpPr>
          <p:nvPr>
            <p:ph idx="1"/>
          </p:nvPr>
        </p:nvSpPr>
        <p:spPr>
          <a:xfrm>
            <a:off x="275303" y="442452"/>
            <a:ext cx="5820697" cy="6105832"/>
          </a:xfrm>
        </p:spPr>
        <p:txBody>
          <a:bodyPr>
            <a:normAutofit fontScale="85000" lnSpcReduction="20000"/>
          </a:bodyPr>
          <a:lstStyle/>
          <a:p>
            <a:r>
              <a:rPr lang="cs-CZ" b="1" i="0" dirty="0">
                <a:solidFill>
                  <a:srgbClr val="00B0F0"/>
                </a:solidFill>
                <a:effectLst/>
                <a:latin typeface="Arial" panose="020B0604020202020204" pitchFamily="34" charset="0"/>
              </a:rPr>
              <a:t>Elektrárna Chvaletice </a:t>
            </a:r>
            <a:r>
              <a:rPr lang="cs-CZ" b="1" i="0" dirty="0">
                <a:solidFill>
                  <a:srgbClr val="202122"/>
                </a:solidFill>
                <a:effectLst/>
                <a:latin typeface="Arial" panose="020B0604020202020204" pitchFamily="34" charset="0"/>
              </a:rPr>
              <a:t>je </a:t>
            </a:r>
            <a:r>
              <a:rPr lang="cs-CZ" b="1" i="0" u="none" strike="noStrike" dirty="0">
                <a:solidFill>
                  <a:srgbClr val="00B0F0"/>
                </a:solidFill>
                <a:effectLst/>
                <a:latin typeface="Arial" panose="020B0604020202020204" pitchFamily="34" charset="0"/>
                <a:hlinkClick r:id="rId2" tooltip="Tepelná elektrárna">
                  <a:extLst>
                    <a:ext uri="{A12FA001-AC4F-418D-AE19-62706E023703}">
                      <ahyp:hlinkClr xmlns:ahyp="http://schemas.microsoft.com/office/drawing/2018/hyperlinkcolor" val="tx"/>
                    </a:ext>
                  </a:extLst>
                </a:hlinkClick>
              </a:rPr>
              <a:t>tepelná elektrárna</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spalující </a:t>
            </a:r>
            <a:r>
              <a:rPr lang="cs-CZ" b="1" i="0" u="none" strike="noStrike" dirty="0">
                <a:solidFill>
                  <a:srgbClr val="00B0F0"/>
                </a:solidFill>
                <a:effectLst/>
                <a:latin typeface="Arial" panose="020B0604020202020204" pitchFamily="34" charset="0"/>
                <a:hlinkClick r:id="rId3" tooltip="Hnědé uhlí">
                  <a:extLst>
                    <a:ext uri="{A12FA001-AC4F-418D-AE19-62706E023703}">
                      <ahyp:hlinkClr xmlns:ahyp="http://schemas.microsoft.com/office/drawing/2018/hyperlinkcolor" val="tx"/>
                    </a:ext>
                  </a:extLst>
                </a:hlinkClick>
              </a:rPr>
              <a:t>hnědé uhlí</a:t>
            </a:r>
            <a:r>
              <a:rPr lang="cs-CZ" b="1" i="0" dirty="0">
                <a:solidFill>
                  <a:srgbClr val="202122"/>
                </a:solidFill>
                <a:effectLst/>
                <a:latin typeface="Arial" panose="020B0604020202020204" pitchFamily="34" charset="0"/>
              </a:rPr>
              <a:t>. Elektrárna leží v </a:t>
            </a:r>
            <a:r>
              <a:rPr lang="cs-CZ" b="1" i="0" u="none" strike="noStrike" dirty="0">
                <a:solidFill>
                  <a:srgbClr val="00B0F0"/>
                </a:solidFill>
                <a:effectLst/>
                <a:latin typeface="Arial" panose="020B0604020202020204" pitchFamily="34" charset="0"/>
                <a:hlinkClick r:id="rId4" tooltip="Polabí">
                  <a:extLst>
                    <a:ext uri="{A12FA001-AC4F-418D-AE19-62706E023703}">
                      <ahyp:hlinkClr xmlns:ahyp="http://schemas.microsoft.com/office/drawing/2018/hyperlinkcolor" val="tx"/>
                    </a:ext>
                  </a:extLst>
                </a:hlinkClick>
              </a:rPr>
              <a:t>Polabí</a:t>
            </a:r>
            <a:br>
              <a:rPr lang="cs-CZ" b="1" i="0" u="none" strike="noStrike" dirty="0">
                <a:solidFill>
                  <a:srgbClr val="00B0F0"/>
                </a:solidFill>
                <a:effectLst/>
                <a:latin typeface="Arial" panose="020B0604020202020204" pitchFamily="34" charset="0"/>
              </a:rPr>
            </a:br>
            <a:r>
              <a:rPr lang="cs-CZ" b="1" i="0" dirty="0">
                <a:solidFill>
                  <a:srgbClr val="202122"/>
                </a:solidFill>
                <a:effectLst/>
                <a:latin typeface="Arial" panose="020B0604020202020204" pitchFamily="34" charset="0"/>
              </a:rPr>
              <a:t>u města </a:t>
            </a:r>
            <a:r>
              <a:rPr lang="cs-CZ" b="1" i="0" u="none" strike="noStrike" dirty="0">
                <a:solidFill>
                  <a:srgbClr val="00B0F0"/>
                </a:solidFill>
                <a:effectLst/>
                <a:latin typeface="Arial" panose="020B0604020202020204" pitchFamily="34" charset="0"/>
                <a:hlinkClick r:id="rId5" tooltip="Chvaletice">
                  <a:extLst>
                    <a:ext uri="{A12FA001-AC4F-418D-AE19-62706E023703}">
                      <ahyp:hlinkClr xmlns:ahyp="http://schemas.microsoft.com/office/drawing/2018/hyperlinkcolor" val="tx"/>
                    </a:ext>
                  </a:extLst>
                </a:hlinkClick>
              </a:rPr>
              <a:t>Chvaletice</a:t>
            </a:r>
            <a:r>
              <a:rPr lang="cs-CZ" b="1" i="0" dirty="0">
                <a:solidFill>
                  <a:srgbClr val="202122"/>
                </a:solidFill>
                <a:effectLst/>
                <a:latin typeface="Arial" panose="020B0604020202020204" pitchFamily="34" charset="0"/>
              </a:rPr>
              <a:t> asi</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20 kilometrů západně od </a:t>
            </a:r>
            <a:r>
              <a:rPr lang="cs-CZ" b="1" i="0" u="none" strike="noStrike" dirty="0">
                <a:solidFill>
                  <a:srgbClr val="00B0F0"/>
                </a:solidFill>
                <a:effectLst/>
                <a:latin typeface="Arial" panose="020B0604020202020204" pitchFamily="34" charset="0"/>
                <a:hlinkClick r:id="rId6" tooltip="Pardubice">
                  <a:extLst>
                    <a:ext uri="{A12FA001-AC4F-418D-AE19-62706E023703}">
                      <ahyp:hlinkClr xmlns:ahyp="http://schemas.microsoft.com/office/drawing/2018/hyperlinkcolor" val="tx"/>
                    </a:ext>
                  </a:extLst>
                </a:hlinkClick>
              </a:rPr>
              <a:t>Pardubic</a:t>
            </a:r>
            <a:r>
              <a:rPr lang="cs-CZ" b="1" i="0" dirty="0">
                <a:solidFill>
                  <a:srgbClr val="202122"/>
                </a:solidFill>
                <a:effectLst/>
                <a:latin typeface="Arial" panose="020B0604020202020204" pitchFamily="34" charset="0"/>
              </a:rPr>
              <a:t>. Instalovaný výkon činí </a:t>
            </a:r>
            <a:r>
              <a:rPr lang="cs-CZ" b="1" i="0" dirty="0">
                <a:solidFill>
                  <a:srgbClr val="00B0F0"/>
                </a:solidFill>
                <a:effectLst/>
                <a:latin typeface="Arial" panose="020B0604020202020204" pitchFamily="34" charset="0"/>
              </a:rPr>
              <a:t>820 </a:t>
            </a:r>
            <a:r>
              <a:rPr lang="cs-CZ" b="1" i="0" u="none" strike="noStrike" dirty="0">
                <a:solidFill>
                  <a:srgbClr val="00B0F0"/>
                </a:solidFill>
                <a:effectLst/>
                <a:latin typeface="Arial" panose="020B0604020202020204" pitchFamily="34" charset="0"/>
                <a:hlinkClick r:id="rId7" tooltip="Watt">
                  <a:extLst>
                    <a:ext uri="{A12FA001-AC4F-418D-AE19-62706E023703}">
                      <ahyp:hlinkClr xmlns:ahyp="http://schemas.microsoft.com/office/drawing/2018/hyperlinkcolor" val="tx"/>
                    </a:ext>
                  </a:extLst>
                </a:hlinkClick>
              </a:rPr>
              <a:t>MW</a:t>
            </a:r>
            <a:r>
              <a:rPr lang="cs-CZ" b="1" i="0" dirty="0">
                <a:solidFill>
                  <a:srgbClr val="202122"/>
                </a:solidFill>
                <a:effectLst/>
                <a:latin typeface="Arial" panose="020B0604020202020204" pitchFamily="34" charset="0"/>
              </a:rPr>
              <a:t>.</a:t>
            </a:r>
          </a:p>
          <a:p>
            <a:r>
              <a:rPr lang="cs-CZ" b="1" i="0" u="none" strike="noStrike" dirty="0">
                <a:solidFill>
                  <a:srgbClr val="00B0F0"/>
                </a:solidFill>
                <a:effectLst/>
                <a:latin typeface="Arial" panose="020B0604020202020204" pitchFamily="34" charset="0"/>
                <a:hlinkClick r:id="rId8" tooltip="Elektrárna">
                  <a:extLst>
                    <a:ext uri="{A12FA001-AC4F-418D-AE19-62706E023703}">
                      <ahyp:hlinkClr xmlns:ahyp="http://schemas.microsoft.com/office/drawing/2018/hyperlinkcolor" val="tx"/>
                    </a:ext>
                  </a:extLst>
                </a:hlinkClick>
              </a:rPr>
              <a:t>Elektrárna</a:t>
            </a:r>
            <a:r>
              <a:rPr lang="cs-CZ" b="1" i="0" dirty="0">
                <a:solidFill>
                  <a:srgbClr val="202122"/>
                </a:solidFill>
                <a:effectLst/>
                <a:latin typeface="Arial" panose="020B0604020202020204" pitchFamily="34" charset="0"/>
              </a:rPr>
              <a:t> byla vybudována v letech </a:t>
            </a:r>
            <a:r>
              <a:rPr lang="cs-CZ" b="1" i="0" u="none" strike="noStrike" dirty="0">
                <a:effectLst/>
                <a:latin typeface="Arial" panose="020B0604020202020204" pitchFamily="34" charset="0"/>
                <a:hlinkClick r:id="rId9" tooltip="1973"/>
              </a:rPr>
              <a:t>1973</a:t>
            </a:r>
            <a:r>
              <a:rPr lang="cs-CZ" b="1" i="0" dirty="0">
                <a:solidFill>
                  <a:srgbClr val="202122"/>
                </a:solidFill>
                <a:effectLst/>
                <a:latin typeface="Arial" panose="020B0604020202020204" pitchFamily="34" charset="0"/>
              </a:rPr>
              <a:t>–</a:t>
            </a:r>
            <a:r>
              <a:rPr lang="cs-CZ" b="1" i="0" u="none" strike="noStrike" dirty="0">
                <a:effectLst/>
                <a:latin typeface="Arial" panose="020B0604020202020204" pitchFamily="34" charset="0"/>
                <a:hlinkClick r:id="rId10" tooltip="1979"/>
              </a:rPr>
              <a:t>1979</a:t>
            </a:r>
            <a:r>
              <a:rPr lang="cs-CZ" b="1" i="0" dirty="0">
                <a:solidFill>
                  <a:srgbClr val="202122"/>
                </a:solidFill>
                <a:effectLst/>
                <a:latin typeface="Arial" panose="020B0604020202020204" pitchFamily="34" charset="0"/>
              </a:rPr>
              <a:t> v místech, kde do roku </a:t>
            </a:r>
            <a:r>
              <a:rPr lang="cs-CZ" b="1" i="0" u="none" strike="noStrike" dirty="0">
                <a:solidFill>
                  <a:srgbClr val="00B0F0"/>
                </a:solidFill>
                <a:effectLst/>
                <a:latin typeface="Arial" panose="020B0604020202020204" pitchFamily="34" charset="0"/>
                <a:hlinkClick r:id="rId11" tooltip="1975">
                  <a:extLst>
                    <a:ext uri="{A12FA001-AC4F-418D-AE19-62706E023703}">
                      <ahyp:hlinkClr xmlns:ahyp="http://schemas.microsoft.com/office/drawing/2018/hyperlinkcolor" val="tx"/>
                    </a:ext>
                  </a:extLst>
                </a:hlinkClick>
              </a:rPr>
              <a:t>1975</a:t>
            </a:r>
            <a:r>
              <a:rPr lang="cs-CZ" b="1" i="0" dirty="0">
                <a:solidFill>
                  <a:srgbClr val="202122"/>
                </a:solidFill>
                <a:effectLst/>
                <a:latin typeface="Arial" panose="020B0604020202020204" pitchFamily="34" charset="0"/>
              </a:rPr>
              <a:t> probíhala </a:t>
            </a:r>
            <a:r>
              <a:rPr lang="cs-CZ" b="1" i="0" u="none" strike="noStrike" dirty="0">
                <a:solidFill>
                  <a:srgbClr val="00B0F0"/>
                </a:solidFill>
                <a:effectLst/>
                <a:latin typeface="Arial" panose="020B0604020202020204" pitchFamily="34" charset="0"/>
                <a:hlinkClick r:id="rId12" tooltip="Povrchový důl">
                  <a:extLst>
                    <a:ext uri="{A12FA001-AC4F-418D-AE19-62706E023703}">
                      <ahyp:hlinkClr xmlns:ahyp="http://schemas.microsoft.com/office/drawing/2018/hyperlinkcolor" val="tx"/>
                    </a:ext>
                  </a:extLst>
                </a:hlinkClick>
              </a:rPr>
              <a:t>povrchová</a:t>
            </a:r>
            <a:r>
              <a:rPr lang="cs-CZ" b="1" i="0" dirty="0">
                <a:solidFill>
                  <a:srgbClr val="00B0F0"/>
                </a:solidFill>
                <a:effectLst/>
                <a:latin typeface="Arial" panose="020B0604020202020204" pitchFamily="34" charset="0"/>
              </a:rPr>
              <a:t> </a:t>
            </a:r>
            <a:r>
              <a:rPr lang="cs-CZ" b="1" i="0" u="none" strike="noStrike" dirty="0">
                <a:solidFill>
                  <a:srgbClr val="00B0F0"/>
                </a:solidFill>
                <a:effectLst/>
                <a:latin typeface="Arial" panose="020B0604020202020204" pitchFamily="34" charset="0"/>
                <a:hlinkClick r:id="rId13" tooltip="Těžba">
                  <a:extLst>
                    <a:ext uri="{A12FA001-AC4F-418D-AE19-62706E023703}">
                      <ahyp:hlinkClr xmlns:ahyp="http://schemas.microsoft.com/office/drawing/2018/hyperlinkcolor" val="tx"/>
                    </a:ext>
                  </a:extLst>
                </a:hlinkClick>
              </a:rPr>
              <a:t>těžba</a:t>
            </a:r>
            <a:r>
              <a:rPr lang="cs-CZ" b="1" i="0" dirty="0">
                <a:solidFill>
                  <a:srgbClr val="00B0F0"/>
                </a:solidFill>
                <a:effectLst/>
                <a:latin typeface="Arial" panose="020B0604020202020204" pitchFamily="34" charset="0"/>
              </a:rPr>
              <a:t> </a:t>
            </a:r>
            <a:r>
              <a:rPr lang="cs-CZ" b="1" i="0" u="none" strike="noStrike" dirty="0">
                <a:solidFill>
                  <a:srgbClr val="00B0F0"/>
                </a:solidFill>
                <a:effectLst/>
                <a:latin typeface="Arial" panose="020B0604020202020204" pitchFamily="34" charset="0"/>
                <a:hlinkClick r:id="rId14" tooltip="Pyrit">
                  <a:extLst>
                    <a:ext uri="{A12FA001-AC4F-418D-AE19-62706E023703}">
                      <ahyp:hlinkClr xmlns:ahyp="http://schemas.microsoft.com/office/drawing/2018/hyperlinkcolor" val="tx"/>
                    </a:ext>
                  </a:extLst>
                </a:hlinkClick>
              </a:rPr>
              <a:t>pyritu</a:t>
            </a:r>
            <a:r>
              <a:rPr lang="cs-CZ" b="1" i="0" dirty="0">
                <a:solidFill>
                  <a:srgbClr val="202122"/>
                </a:solidFill>
                <a:effectLst/>
                <a:latin typeface="Arial" panose="020B0604020202020204" pitchFamily="34" charset="0"/>
              </a:rPr>
              <a:t>.</a:t>
            </a:r>
          </a:p>
          <a:p>
            <a:r>
              <a:rPr lang="cs-CZ" b="1" i="0" dirty="0">
                <a:solidFill>
                  <a:srgbClr val="202122"/>
                </a:solidFill>
                <a:effectLst/>
                <a:latin typeface="Arial" panose="020B0604020202020204" pitchFamily="34" charset="0"/>
              </a:rPr>
              <a:t>K roku 2021 tak šlo o nejmladší hnědouhelnou elektrárnu v Česku.</a:t>
            </a:r>
          </a:p>
          <a:p>
            <a:r>
              <a:rPr lang="cs-CZ" b="1" i="0" dirty="0">
                <a:solidFill>
                  <a:srgbClr val="202122"/>
                </a:solidFill>
                <a:effectLst/>
                <a:latin typeface="Arial" panose="020B0604020202020204" pitchFamily="34" charset="0"/>
              </a:rPr>
              <a:t>Do roku 2013 elektrárnu vlastnila skupina </a:t>
            </a:r>
            <a:r>
              <a:rPr lang="cs-CZ" b="1" i="0" u="none" strike="noStrike" dirty="0">
                <a:solidFill>
                  <a:srgbClr val="00B0F0"/>
                </a:solidFill>
                <a:effectLst/>
                <a:latin typeface="Arial" panose="020B0604020202020204" pitchFamily="34" charset="0"/>
                <a:hlinkClick r:id="rId15" tooltip="ČEZ">
                  <a:extLst>
                    <a:ext uri="{A12FA001-AC4F-418D-AE19-62706E023703}">
                      <ahyp:hlinkClr xmlns:ahyp="http://schemas.microsoft.com/office/drawing/2018/hyperlinkcolor" val="tx"/>
                    </a:ext>
                  </a:extLst>
                </a:hlinkClick>
              </a:rPr>
              <a:t>ČEZ</a:t>
            </a:r>
            <a:r>
              <a:rPr lang="cs-CZ" b="1" i="0" dirty="0">
                <a:solidFill>
                  <a:srgbClr val="202122"/>
                </a:solidFill>
                <a:effectLst/>
                <a:latin typeface="Arial" panose="020B0604020202020204" pitchFamily="34" charset="0"/>
              </a:rPr>
              <a:t>, následně pak skupina </a:t>
            </a:r>
            <a:r>
              <a:rPr lang="cs-CZ" b="1" i="0" u="none" strike="noStrike" dirty="0">
                <a:solidFill>
                  <a:srgbClr val="467886"/>
                </a:solidFill>
                <a:effectLst/>
                <a:latin typeface="Arial" panose="020B0604020202020204" pitchFamily="34" charset="0"/>
                <a:hlinkClick r:id="rId16" tooltip="Czech Coal">
                  <a:extLst>
                    <a:ext uri="{A12FA001-AC4F-418D-AE19-62706E023703}">
                      <ahyp:hlinkClr xmlns:ahyp="http://schemas.microsoft.com/office/drawing/2018/hyperlinkcolor" val="tx"/>
                    </a:ext>
                  </a:extLst>
                </a:hlinkClick>
              </a:rPr>
              <a:t>Czech </a:t>
            </a:r>
            <a:r>
              <a:rPr lang="cs-CZ" b="1" i="0" u="none" strike="noStrike" dirty="0" err="1">
                <a:solidFill>
                  <a:srgbClr val="00B0F0"/>
                </a:solidFill>
                <a:effectLst/>
                <a:latin typeface="Arial" panose="020B0604020202020204" pitchFamily="34" charset="0"/>
                <a:hlinkClick r:id="rId16" tooltip="Czech Coal">
                  <a:extLst>
                    <a:ext uri="{A12FA001-AC4F-418D-AE19-62706E023703}">
                      <ahyp:hlinkClr xmlns:ahyp="http://schemas.microsoft.com/office/drawing/2018/hyperlinkcolor" val="tx"/>
                    </a:ext>
                  </a:extLst>
                </a:hlinkClick>
              </a:rPr>
              <a:t>Coal</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(dnes holding </a:t>
            </a:r>
            <a:r>
              <a:rPr lang="cs-CZ" b="1" i="0" u="none" strike="noStrike" dirty="0" err="1">
                <a:solidFill>
                  <a:srgbClr val="00B0F0"/>
                </a:solidFill>
                <a:effectLst/>
                <a:latin typeface="Arial" panose="020B0604020202020204" pitchFamily="34" charset="0"/>
                <a:hlinkClick r:id="rId17" tooltip="Sev.en Energy AG">
                  <a:extLst>
                    <a:ext uri="{A12FA001-AC4F-418D-AE19-62706E023703}">
                      <ahyp:hlinkClr xmlns:ahyp="http://schemas.microsoft.com/office/drawing/2018/hyperlinkcolor" val="tx"/>
                    </a:ext>
                  </a:extLst>
                </a:hlinkClick>
              </a:rPr>
              <a:t>Sev</a:t>
            </a:r>
            <a:r>
              <a:rPr lang="cs-CZ" b="1" i="0" u="none" strike="noStrike" dirty="0">
                <a:solidFill>
                  <a:srgbClr val="00B0F0"/>
                </a:solidFill>
                <a:effectLst/>
                <a:latin typeface="Arial" panose="020B0604020202020204" pitchFamily="34" charset="0"/>
                <a:hlinkClick r:id="rId17" tooltip="Sev.en Energy AG">
                  <a:extLst>
                    <a:ext uri="{A12FA001-AC4F-418D-AE19-62706E023703}">
                      <ahyp:hlinkClr xmlns:ahyp="http://schemas.microsoft.com/office/drawing/2018/hyperlinkcolor" val="tx"/>
                    </a:ext>
                  </a:extLst>
                </a:hlinkClick>
              </a:rPr>
              <a:t>. En </a:t>
            </a:r>
            <a:r>
              <a:rPr lang="cs-CZ" b="1" i="0" u="none" strike="noStrike" dirty="0" err="1">
                <a:solidFill>
                  <a:srgbClr val="00B0F0"/>
                </a:solidFill>
                <a:effectLst/>
                <a:latin typeface="Arial" panose="020B0604020202020204" pitchFamily="34" charset="0"/>
                <a:hlinkClick r:id="rId17" tooltip="Sev.en Energy AG">
                  <a:extLst>
                    <a:ext uri="{A12FA001-AC4F-418D-AE19-62706E023703}">
                      <ahyp:hlinkClr xmlns:ahyp="http://schemas.microsoft.com/office/drawing/2018/hyperlinkcolor" val="tx"/>
                    </a:ext>
                  </a:extLst>
                </a:hlinkClick>
              </a:rPr>
              <a:t>Energy</a:t>
            </a:r>
            <a:r>
              <a:rPr lang="cs-CZ" b="1" i="0" u="none" strike="noStrike" dirty="0">
                <a:solidFill>
                  <a:srgbClr val="00B0F0"/>
                </a:solidFill>
                <a:effectLst/>
                <a:latin typeface="Arial" panose="020B0604020202020204" pitchFamily="34" charset="0"/>
                <a:hlinkClick r:id="rId17" tooltip="Sev.en Energy AG">
                  <a:extLst>
                    <a:ext uri="{A12FA001-AC4F-418D-AE19-62706E023703}">
                      <ahyp:hlinkClr xmlns:ahyp="http://schemas.microsoft.com/office/drawing/2018/hyperlinkcolor" val="tx"/>
                    </a:ext>
                  </a:extLst>
                </a:hlinkClick>
              </a:rPr>
              <a:t> AG</a:t>
            </a:r>
            <a:r>
              <a:rPr lang="cs-CZ" b="1" i="0" dirty="0">
                <a:solidFill>
                  <a:srgbClr val="202122"/>
                </a:solidFill>
                <a:effectLst/>
                <a:latin typeface="Arial" panose="020B0604020202020204" pitchFamily="34" charset="0"/>
              </a:rPr>
              <a:t>) miliardáře </a:t>
            </a:r>
            <a:r>
              <a:rPr lang="cs-CZ" b="1" i="0" u="none" strike="noStrike" dirty="0">
                <a:solidFill>
                  <a:srgbClr val="00B0F0"/>
                </a:solidFill>
                <a:effectLst/>
                <a:latin typeface="Arial" panose="020B0604020202020204" pitchFamily="34" charset="0"/>
                <a:hlinkClick r:id="rId18" tooltip="Pavel Tykač">
                  <a:extLst>
                    <a:ext uri="{A12FA001-AC4F-418D-AE19-62706E023703}">
                      <ahyp:hlinkClr xmlns:ahyp="http://schemas.microsoft.com/office/drawing/2018/hyperlinkcolor" val="tx"/>
                    </a:ext>
                  </a:extLst>
                </a:hlinkClick>
              </a:rPr>
              <a:t>Pavla Tykače</a:t>
            </a:r>
            <a:r>
              <a:rPr lang="cs-CZ" b="1" i="0" dirty="0">
                <a:solidFill>
                  <a:srgbClr val="202122"/>
                </a:solidFill>
                <a:effectLst/>
                <a:latin typeface="Arial" panose="020B0604020202020204" pitchFamily="34" charset="0"/>
              </a:rPr>
              <a:t>, která elektrárnu ovládá ještě v roce 2021.</a:t>
            </a:r>
          </a:p>
          <a:p>
            <a:r>
              <a:rPr lang="cs-CZ" b="1" i="0" dirty="0">
                <a:solidFill>
                  <a:srgbClr val="202122"/>
                </a:solidFill>
                <a:effectLst/>
                <a:latin typeface="Arial" panose="020B0604020202020204" pitchFamily="34" charset="0"/>
              </a:rPr>
              <a:t>Sama elektrárna je vyčleněna do společnosti Elektrárna Chvaletice a.s.</a:t>
            </a:r>
            <a:endParaRPr lang="cs-CZ" b="1" dirty="0"/>
          </a:p>
        </p:txBody>
      </p:sp>
      <p:pic>
        <p:nvPicPr>
          <p:cNvPr id="8194" name="Picture 2">
            <a:extLst>
              <a:ext uri="{FF2B5EF4-FFF2-40B4-BE49-F238E27FC236}">
                <a16:creationId xmlns:a16="http://schemas.microsoft.com/office/drawing/2014/main" id="{AAF14082-E046-92B6-AF8F-33AB8A97474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97329" y="2725840"/>
            <a:ext cx="45720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2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3C85C-DAFA-A3ED-C783-2A51E17A27E8}"/>
              </a:ext>
            </a:extLst>
          </p:cNvPr>
          <p:cNvSpPr>
            <a:spLocks noGrp="1"/>
          </p:cNvSpPr>
          <p:nvPr>
            <p:ph type="title"/>
          </p:nvPr>
        </p:nvSpPr>
        <p:spPr>
          <a:xfrm>
            <a:off x="7456538" y="366456"/>
            <a:ext cx="4377813" cy="1325563"/>
          </a:xfrm>
        </p:spPr>
        <p:txBody>
          <a:bodyPr/>
          <a:lstStyle/>
          <a:p>
            <a:pPr algn="ctr"/>
            <a:r>
              <a:rPr lang="cs-CZ" b="1" dirty="0">
                <a:solidFill>
                  <a:srgbClr val="FF0000"/>
                </a:solidFill>
              </a:rPr>
              <a:t>ELEKTRÁRNA POČERADY</a:t>
            </a:r>
          </a:p>
        </p:txBody>
      </p:sp>
      <p:sp>
        <p:nvSpPr>
          <p:cNvPr id="3" name="Zástupný obsah 2">
            <a:extLst>
              <a:ext uri="{FF2B5EF4-FFF2-40B4-BE49-F238E27FC236}">
                <a16:creationId xmlns:a16="http://schemas.microsoft.com/office/drawing/2014/main" id="{0A0FB5B1-01DC-611E-2F57-F7918829D130}"/>
              </a:ext>
            </a:extLst>
          </p:cNvPr>
          <p:cNvSpPr>
            <a:spLocks noGrp="1"/>
          </p:cNvSpPr>
          <p:nvPr>
            <p:ph idx="1"/>
          </p:nvPr>
        </p:nvSpPr>
        <p:spPr>
          <a:xfrm>
            <a:off x="442452" y="365124"/>
            <a:ext cx="6656438" cy="6251985"/>
          </a:xfrm>
        </p:spPr>
        <p:txBody>
          <a:bodyPr>
            <a:normAutofit fontScale="92500" lnSpcReduction="10000"/>
          </a:bodyPr>
          <a:lstStyle/>
          <a:p>
            <a:pPr algn="l"/>
            <a:r>
              <a:rPr lang="cs-CZ" b="1" i="0" dirty="0">
                <a:solidFill>
                  <a:srgbClr val="00B0F0"/>
                </a:solidFill>
                <a:effectLst/>
                <a:latin typeface="Arial" panose="020B0604020202020204" pitchFamily="34" charset="0"/>
              </a:rPr>
              <a:t>Elektrárna Počerady </a:t>
            </a:r>
            <a:r>
              <a:rPr lang="cs-CZ" b="1" i="0" dirty="0">
                <a:solidFill>
                  <a:srgbClr val="202122"/>
                </a:solidFill>
                <a:effectLst/>
                <a:latin typeface="Arial" panose="020B0604020202020204" pitchFamily="34" charset="0"/>
              </a:rPr>
              <a:t>je </a:t>
            </a:r>
            <a:r>
              <a:rPr lang="cs-CZ" b="1" i="0" u="none" strike="noStrike" dirty="0">
                <a:solidFill>
                  <a:srgbClr val="00B0F0"/>
                </a:solidFill>
                <a:effectLst/>
                <a:latin typeface="Arial" panose="020B0604020202020204" pitchFamily="34" charset="0"/>
                <a:hlinkClick r:id="rId2" tooltip="Tepelná elektrárna">
                  <a:extLst>
                    <a:ext uri="{A12FA001-AC4F-418D-AE19-62706E023703}">
                      <ahyp:hlinkClr xmlns:ahyp="http://schemas.microsoft.com/office/drawing/2018/hyperlinkcolor" val="tx"/>
                    </a:ext>
                  </a:extLst>
                </a:hlinkClick>
              </a:rPr>
              <a:t>uhelná elektrárna</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společnosti </a:t>
            </a:r>
            <a:r>
              <a:rPr lang="cs-CZ" b="1" i="0" u="none" strike="noStrike" dirty="0">
                <a:solidFill>
                  <a:srgbClr val="00B0F0"/>
                </a:solidFill>
                <a:effectLst/>
                <a:latin typeface="Arial" panose="020B0604020202020204" pitchFamily="34" charset="0"/>
                <a:hlinkClick r:id="rId3" tooltip="Vršanská uhelná">
                  <a:extLst>
                    <a:ext uri="{A12FA001-AC4F-418D-AE19-62706E023703}">
                      <ahyp:hlinkClr xmlns:ahyp="http://schemas.microsoft.com/office/drawing/2018/hyperlinkcolor" val="tx"/>
                    </a:ext>
                  </a:extLst>
                </a:hlinkClick>
              </a:rPr>
              <a:t>Vršanská uhelná</a:t>
            </a:r>
            <a:r>
              <a:rPr lang="cs-CZ" b="1" i="0" dirty="0">
                <a:solidFill>
                  <a:srgbClr val="00B0F0"/>
                </a:solidFill>
                <a:effectLst/>
                <a:latin typeface="Arial" panose="020B0604020202020204" pitchFamily="34" charset="0"/>
              </a:rPr>
              <a:t> </a:t>
            </a:r>
            <a:r>
              <a:rPr lang="cs-CZ" b="1" i="0" dirty="0">
                <a:solidFill>
                  <a:srgbClr val="202122"/>
                </a:solidFill>
                <a:effectLst/>
                <a:latin typeface="Arial" panose="020B0604020202020204" pitchFamily="34" charset="0"/>
              </a:rPr>
              <a:t>ze skupiny </a:t>
            </a:r>
            <a:r>
              <a:rPr lang="cs-CZ" b="1" i="0" u="none" strike="noStrike" dirty="0" err="1">
                <a:solidFill>
                  <a:srgbClr val="00B0F0"/>
                </a:solidFill>
                <a:effectLst/>
                <a:latin typeface="Arial" panose="020B0604020202020204" pitchFamily="34" charset="0"/>
                <a:hlinkClick r:id="rId4" tooltip="Sev.en AG">
                  <a:extLst>
                    <a:ext uri="{A12FA001-AC4F-418D-AE19-62706E023703}">
                      <ahyp:hlinkClr xmlns:ahyp="http://schemas.microsoft.com/office/drawing/2018/hyperlinkcolor" val="tx"/>
                    </a:ext>
                  </a:extLst>
                </a:hlinkClick>
              </a:rPr>
              <a:t>Sev</a:t>
            </a:r>
            <a:r>
              <a:rPr lang="cs-CZ" b="1" i="0" u="none" strike="noStrike" dirty="0">
                <a:solidFill>
                  <a:srgbClr val="00B0F0"/>
                </a:solidFill>
                <a:effectLst/>
                <a:latin typeface="Arial" panose="020B0604020202020204" pitchFamily="34" charset="0"/>
                <a:hlinkClick r:id="rId4" tooltip="Sev.en AG">
                  <a:extLst>
                    <a:ext uri="{A12FA001-AC4F-418D-AE19-62706E023703}">
                      <ahyp:hlinkClr xmlns:ahyp="http://schemas.microsoft.com/office/drawing/2018/hyperlinkcolor" val="tx"/>
                    </a:ext>
                  </a:extLst>
                </a:hlinkClick>
              </a:rPr>
              <a:t>. en</a:t>
            </a:r>
            <a:r>
              <a:rPr lang="cs-CZ" b="1" i="0" dirty="0">
                <a:solidFill>
                  <a:srgbClr val="00B0F0"/>
                </a:solidFill>
                <a:effectLst/>
                <a:latin typeface="Arial" panose="020B0604020202020204" pitchFamily="34" charset="0"/>
              </a:rPr>
              <a:t> </a:t>
            </a:r>
            <a:r>
              <a:rPr lang="cs-CZ" b="1" i="0" u="none" strike="noStrike" dirty="0">
                <a:solidFill>
                  <a:srgbClr val="00B0F0"/>
                </a:solidFill>
                <a:effectLst/>
                <a:latin typeface="Arial" panose="020B0604020202020204" pitchFamily="34" charset="0"/>
                <a:hlinkClick r:id="rId5" tooltip="Pavel Tykač">
                  <a:extLst>
                    <a:ext uri="{A12FA001-AC4F-418D-AE19-62706E023703}">
                      <ahyp:hlinkClr xmlns:ahyp="http://schemas.microsoft.com/office/drawing/2018/hyperlinkcolor" val="tx"/>
                    </a:ext>
                  </a:extLst>
                </a:hlinkClick>
              </a:rPr>
              <a:t>Pavla Tykače</a:t>
            </a:r>
            <a:r>
              <a:rPr lang="cs-CZ" b="1" i="0" dirty="0">
                <a:solidFill>
                  <a:srgbClr val="202122"/>
                </a:solidFill>
                <a:effectLst/>
                <a:latin typeface="Arial" panose="020B0604020202020204" pitchFamily="34" charset="0"/>
              </a:rPr>
              <a:t>, která se nachází v katastru obce </a:t>
            </a:r>
            <a:r>
              <a:rPr lang="cs-CZ" b="1" i="0" u="none" strike="noStrike" dirty="0">
                <a:solidFill>
                  <a:srgbClr val="00B0F0"/>
                </a:solidFill>
                <a:effectLst/>
                <a:latin typeface="Arial" panose="020B0604020202020204" pitchFamily="34" charset="0"/>
                <a:hlinkClick r:id="rId6" tooltip="Volevčice (okres Most)">
                  <a:extLst>
                    <a:ext uri="{A12FA001-AC4F-418D-AE19-62706E023703}">
                      <ahyp:hlinkClr xmlns:ahyp="http://schemas.microsoft.com/office/drawing/2018/hyperlinkcolor" val="tx"/>
                    </a:ext>
                  </a:extLst>
                </a:hlinkClick>
              </a:rPr>
              <a:t>Volevčice</a:t>
            </a:r>
            <a:r>
              <a:rPr lang="cs-CZ" b="1" i="0" dirty="0">
                <a:solidFill>
                  <a:srgbClr val="202122"/>
                </a:solidFill>
                <a:effectLst/>
                <a:latin typeface="Arial" panose="020B0604020202020204" pitchFamily="34" charset="0"/>
              </a:rPr>
              <a:t> na </a:t>
            </a:r>
            <a:r>
              <a:rPr lang="cs-CZ" b="1" i="0" u="none" strike="noStrike" dirty="0">
                <a:solidFill>
                  <a:srgbClr val="00B0F0"/>
                </a:solidFill>
                <a:effectLst/>
                <a:latin typeface="Arial" panose="020B0604020202020204" pitchFamily="34" charset="0"/>
                <a:hlinkClick r:id="rId7" tooltip="Okres Most">
                  <a:extLst>
                    <a:ext uri="{A12FA001-AC4F-418D-AE19-62706E023703}">
                      <ahyp:hlinkClr xmlns:ahyp="http://schemas.microsoft.com/office/drawing/2018/hyperlinkcolor" val="tx"/>
                    </a:ext>
                  </a:extLst>
                </a:hlinkClick>
              </a:rPr>
              <a:t>Mostecku</a:t>
            </a:r>
            <a:r>
              <a:rPr lang="cs-CZ" b="1" i="0" dirty="0">
                <a:solidFill>
                  <a:srgbClr val="202122"/>
                </a:solidFill>
                <a:effectLst/>
                <a:latin typeface="Arial" panose="020B0604020202020204" pitchFamily="34" charset="0"/>
              </a:rPr>
              <a:t> v </a:t>
            </a:r>
            <a:r>
              <a:rPr lang="cs-CZ" b="1" i="0" u="none" strike="noStrike" dirty="0">
                <a:solidFill>
                  <a:srgbClr val="00B0F0"/>
                </a:solidFill>
                <a:effectLst/>
                <a:latin typeface="Arial" panose="020B0604020202020204" pitchFamily="34" charset="0"/>
                <a:hlinkClick r:id="rId8" tooltip="Ústecký kraj">
                  <a:extLst>
                    <a:ext uri="{A12FA001-AC4F-418D-AE19-62706E023703}">
                      <ahyp:hlinkClr xmlns:ahyp="http://schemas.microsoft.com/office/drawing/2018/hyperlinkcolor" val="tx"/>
                    </a:ext>
                  </a:extLst>
                </a:hlinkClick>
              </a:rPr>
              <a:t>Ústeckém kraji</a:t>
            </a:r>
            <a:r>
              <a:rPr lang="cs-CZ" b="1" i="0" dirty="0">
                <a:solidFill>
                  <a:srgbClr val="202122"/>
                </a:solidFill>
                <a:effectLst/>
                <a:latin typeface="Arial" panose="020B0604020202020204" pitchFamily="34" charset="0"/>
              </a:rPr>
              <a:t>. Název nese podle sousední vesnice </a:t>
            </a:r>
            <a:r>
              <a:rPr lang="cs-CZ" b="1" i="0" u="none" strike="noStrike" dirty="0">
                <a:solidFill>
                  <a:srgbClr val="00B0F0"/>
                </a:solidFill>
                <a:effectLst/>
                <a:latin typeface="Arial" panose="020B0604020202020204" pitchFamily="34" charset="0"/>
                <a:hlinkClick r:id="rId9" tooltip="Počerady">
                  <a:extLst>
                    <a:ext uri="{A12FA001-AC4F-418D-AE19-62706E023703}">
                      <ahyp:hlinkClr xmlns:ahyp="http://schemas.microsoft.com/office/drawing/2018/hyperlinkcolor" val="tx"/>
                    </a:ext>
                  </a:extLst>
                </a:hlinkClick>
              </a:rPr>
              <a:t>Počerady</a:t>
            </a:r>
            <a:r>
              <a:rPr lang="cs-CZ" b="1" i="0" dirty="0">
                <a:solidFill>
                  <a:srgbClr val="00B0F0"/>
                </a:solidFill>
                <a:effectLst/>
                <a:latin typeface="Arial" panose="020B0604020202020204" pitchFamily="34" charset="0"/>
              </a:rPr>
              <a:t>.</a:t>
            </a:r>
          </a:p>
          <a:p>
            <a:pPr algn="l"/>
            <a:r>
              <a:rPr lang="cs-CZ" b="1" i="0" dirty="0">
                <a:solidFill>
                  <a:srgbClr val="202122"/>
                </a:solidFill>
                <a:effectLst/>
                <a:latin typeface="Arial" panose="020B0604020202020204" pitchFamily="34" charset="0"/>
              </a:rPr>
              <a:t>Celkový výkon elektrárny je </a:t>
            </a:r>
            <a:r>
              <a:rPr lang="cs-CZ" b="1" i="0" dirty="0">
                <a:solidFill>
                  <a:srgbClr val="00B0F0"/>
                </a:solidFill>
                <a:effectLst/>
                <a:latin typeface="Arial" panose="020B0604020202020204" pitchFamily="34" charset="0"/>
              </a:rPr>
              <a:t>5× 200 </a:t>
            </a:r>
            <a:r>
              <a:rPr lang="cs-CZ" b="1" i="0" u="none" strike="noStrike" dirty="0">
                <a:solidFill>
                  <a:srgbClr val="00B0F0"/>
                </a:solidFill>
                <a:effectLst/>
                <a:latin typeface="Arial" panose="020B0604020202020204" pitchFamily="34" charset="0"/>
                <a:hlinkClick r:id="rId10" tooltip="Megawatt">
                  <a:extLst>
                    <a:ext uri="{A12FA001-AC4F-418D-AE19-62706E023703}">
                      <ahyp:hlinkClr xmlns:ahyp="http://schemas.microsoft.com/office/drawing/2018/hyperlinkcolor" val="tx"/>
                    </a:ext>
                  </a:extLst>
                </a:hlinkClick>
              </a:rPr>
              <a:t>MW</a:t>
            </a:r>
            <a:r>
              <a:rPr lang="cs-CZ" b="1" i="0" dirty="0">
                <a:solidFill>
                  <a:srgbClr val="202122"/>
                </a:solidFill>
                <a:effectLst/>
                <a:latin typeface="Arial" panose="020B0604020202020204" pitchFamily="34" charset="0"/>
              </a:rPr>
              <a:t>, roční výroba cca </a:t>
            </a:r>
            <a:r>
              <a:rPr lang="cs-CZ" b="1" i="0" dirty="0">
                <a:solidFill>
                  <a:srgbClr val="00B0F0"/>
                </a:solidFill>
                <a:effectLst/>
                <a:latin typeface="Arial" panose="020B0604020202020204" pitchFamily="34" charset="0"/>
              </a:rPr>
              <a:t>6000 </a:t>
            </a:r>
            <a:r>
              <a:rPr lang="cs-CZ" b="1" i="0" u="none" strike="noStrike" dirty="0" err="1">
                <a:solidFill>
                  <a:srgbClr val="00B0F0"/>
                </a:solidFill>
                <a:effectLst/>
                <a:latin typeface="Arial" panose="020B0604020202020204" pitchFamily="34" charset="0"/>
                <a:hlinkClick r:id="rId11" tooltip="GWH">
                  <a:extLst>
                    <a:ext uri="{A12FA001-AC4F-418D-AE19-62706E023703}">
                      <ahyp:hlinkClr xmlns:ahyp="http://schemas.microsoft.com/office/drawing/2018/hyperlinkcolor" val="tx"/>
                    </a:ext>
                  </a:extLst>
                </a:hlinkClick>
              </a:rPr>
              <a:t>GWh</a:t>
            </a:r>
            <a:r>
              <a:rPr lang="cs-CZ" b="1" i="0" dirty="0">
                <a:solidFill>
                  <a:srgbClr val="202122"/>
                </a:solidFill>
                <a:effectLst/>
                <a:latin typeface="Arial" panose="020B0604020202020204" pitchFamily="34" charset="0"/>
              </a:rPr>
              <a:t>. Zdrojem uhlí pro elektrárnu je nedaleký </a:t>
            </a:r>
            <a:r>
              <a:rPr lang="cs-CZ" b="1" i="0" u="none" strike="noStrike" dirty="0">
                <a:solidFill>
                  <a:srgbClr val="00B0F0"/>
                </a:solidFill>
                <a:effectLst/>
                <a:latin typeface="Arial" panose="020B0604020202020204" pitchFamily="34" charset="0"/>
                <a:hlinkClick r:id="rId12" tooltip="Lom Vršany">
                  <a:extLst>
                    <a:ext uri="{A12FA001-AC4F-418D-AE19-62706E023703}">
                      <ahyp:hlinkClr xmlns:ahyp="http://schemas.microsoft.com/office/drawing/2018/hyperlinkcolor" val="tx"/>
                    </a:ext>
                  </a:extLst>
                </a:hlinkClick>
              </a:rPr>
              <a:t>lom Vršany</a:t>
            </a:r>
            <a:r>
              <a:rPr lang="cs-CZ" b="1" i="0" dirty="0">
                <a:solidFill>
                  <a:srgbClr val="202122"/>
                </a:solidFill>
                <a:effectLst/>
                <a:latin typeface="Arial" panose="020B0604020202020204" pitchFamily="34" charset="0"/>
              </a:rPr>
              <a:t>. Elektrárna byla uváděna do provozu od roku 1970, později prošla odsířením</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a sérií modernizací.</a:t>
            </a:r>
          </a:p>
          <a:p>
            <a:pPr algn="l"/>
            <a:r>
              <a:rPr lang="cs-CZ" b="1" i="0" dirty="0">
                <a:solidFill>
                  <a:srgbClr val="202122"/>
                </a:solidFill>
                <a:effectLst/>
                <a:latin typeface="Arial" panose="020B0604020202020204" pitchFamily="34" charset="0"/>
              </a:rPr>
              <a:t>V areálu elektrárny se nachází také paroplynová elektrárna vlastněná společností </a:t>
            </a:r>
            <a:r>
              <a:rPr lang="cs-CZ" b="1" i="0" u="none" strike="noStrike" dirty="0">
                <a:solidFill>
                  <a:srgbClr val="00B0F0"/>
                </a:solidFill>
                <a:effectLst/>
                <a:latin typeface="Arial" panose="020B0604020202020204" pitchFamily="34" charset="0"/>
                <a:hlinkClick r:id="rId13" tooltip="ČEZ">
                  <a:extLst>
                    <a:ext uri="{A12FA001-AC4F-418D-AE19-62706E023703}">
                      <ahyp:hlinkClr xmlns:ahyp="http://schemas.microsoft.com/office/drawing/2018/hyperlinkcolor" val="tx"/>
                    </a:ext>
                  </a:extLst>
                </a:hlinkClick>
              </a:rPr>
              <a:t>ČEZ</a:t>
            </a:r>
            <a:r>
              <a:rPr lang="cs-CZ" b="1" i="0" dirty="0">
                <a:solidFill>
                  <a:srgbClr val="202122"/>
                </a:solidFill>
                <a:effectLst/>
                <a:latin typeface="Arial" panose="020B0604020202020204" pitchFamily="34" charset="0"/>
              </a:rPr>
              <a:t> o výkonu celkem</a:t>
            </a:r>
            <a:br>
              <a:rPr lang="cs-CZ" b="1" i="0" dirty="0">
                <a:solidFill>
                  <a:srgbClr val="202122"/>
                </a:solidFill>
                <a:effectLst/>
                <a:latin typeface="Arial" panose="020B0604020202020204" pitchFamily="34" charset="0"/>
              </a:rPr>
            </a:br>
            <a:r>
              <a:rPr lang="cs-CZ" b="1" i="0" dirty="0">
                <a:solidFill>
                  <a:srgbClr val="202122"/>
                </a:solidFill>
                <a:effectLst/>
                <a:latin typeface="Arial" panose="020B0604020202020204" pitchFamily="34" charset="0"/>
              </a:rPr>
              <a:t>888 MW.</a:t>
            </a:r>
          </a:p>
          <a:p>
            <a:endParaRPr lang="cs-CZ" dirty="0"/>
          </a:p>
        </p:txBody>
      </p:sp>
      <p:pic>
        <p:nvPicPr>
          <p:cNvPr id="9218" name="Picture 2">
            <a:extLst>
              <a:ext uri="{FF2B5EF4-FFF2-40B4-BE49-F238E27FC236}">
                <a16:creationId xmlns:a16="http://schemas.microsoft.com/office/drawing/2014/main" id="{A6A83B6B-2D8F-624C-8DF5-423645063E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59445" y="2336979"/>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0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AEDD7F-9872-1564-9F75-F82A3BB3F87C}"/>
              </a:ext>
            </a:extLst>
          </p:cNvPr>
          <p:cNvSpPr>
            <a:spLocks noGrp="1"/>
          </p:cNvSpPr>
          <p:nvPr>
            <p:ph type="title"/>
          </p:nvPr>
        </p:nvSpPr>
        <p:spPr/>
        <p:txBody>
          <a:bodyPr/>
          <a:lstStyle/>
          <a:p>
            <a:pPr algn="ctr"/>
            <a:r>
              <a:rPr lang="cs-CZ" b="1" dirty="0">
                <a:solidFill>
                  <a:srgbClr val="FF0000"/>
                </a:solidFill>
              </a:rPr>
              <a:t>DOPADY ENERGETICKÉ KRIZE (2022) NA VÝROBU ELEKTRICKÉ ENERGIE V ČR</a:t>
            </a:r>
          </a:p>
        </p:txBody>
      </p:sp>
      <p:sp>
        <p:nvSpPr>
          <p:cNvPr id="3" name="Zástupný obsah 2">
            <a:extLst>
              <a:ext uri="{FF2B5EF4-FFF2-40B4-BE49-F238E27FC236}">
                <a16:creationId xmlns:a16="http://schemas.microsoft.com/office/drawing/2014/main" id="{CAEDD91F-84AC-FDB6-1131-4C129D27285D}"/>
              </a:ext>
            </a:extLst>
          </p:cNvPr>
          <p:cNvSpPr>
            <a:spLocks noGrp="1"/>
          </p:cNvSpPr>
          <p:nvPr>
            <p:ph idx="1"/>
          </p:nvPr>
        </p:nvSpPr>
        <p:spPr/>
        <p:txBody>
          <a:bodyPr/>
          <a:lstStyle/>
          <a:p>
            <a:r>
              <a:rPr lang="cs-CZ" b="1" i="0" dirty="0">
                <a:solidFill>
                  <a:srgbClr val="00B0F0"/>
                </a:solidFill>
                <a:effectLst/>
                <a:latin typeface="Montserrat" panose="00000500000000000000" pitchFamily="2" charset="-18"/>
              </a:rPr>
              <a:t>Energetická krize </a:t>
            </a:r>
            <a:r>
              <a:rPr lang="cs-CZ" b="1" i="0" dirty="0">
                <a:solidFill>
                  <a:srgbClr val="58585A"/>
                </a:solidFill>
                <a:effectLst/>
                <a:latin typeface="Montserrat" panose="00000500000000000000" pitchFamily="2" charset="-18"/>
              </a:rPr>
              <a:t>v roce 2022 opravdu zamíchala kartami ve výrobě elektrické energie.</a:t>
            </a:r>
          </a:p>
          <a:p>
            <a:r>
              <a:rPr lang="cs-CZ" b="1" i="0" dirty="0">
                <a:solidFill>
                  <a:srgbClr val="58585A"/>
                </a:solidFill>
                <a:effectLst/>
                <a:latin typeface="Montserrat" panose="00000500000000000000" pitchFamily="2" charset="-18"/>
              </a:rPr>
              <a:t>Zatímco výroba v </a:t>
            </a:r>
            <a:r>
              <a:rPr lang="cs-CZ" b="1" i="0" dirty="0">
                <a:solidFill>
                  <a:srgbClr val="00B0F0"/>
                </a:solidFill>
                <a:effectLst/>
                <a:latin typeface="Montserrat" panose="00000500000000000000" pitchFamily="2" charset="-18"/>
              </a:rPr>
              <a:t>uhelných elektrárnách </a:t>
            </a:r>
            <a:r>
              <a:rPr lang="cs-CZ" b="1" i="0" dirty="0">
                <a:solidFill>
                  <a:srgbClr val="58585A"/>
                </a:solidFill>
                <a:effectLst/>
                <a:latin typeface="Montserrat" panose="00000500000000000000" pitchFamily="2" charset="-18"/>
              </a:rPr>
              <a:t>v České republice narostla o 14 %, prudce zdražující plyn zaznamenal značný propad o 55 %.</a:t>
            </a:r>
          </a:p>
          <a:p>
            <a:r>
              <a:rPr lang="cs-CZ" b="1" i="0" dirty="0">
                <a:solidFill>
                  <a:srgbClr val="00B0F0"/>
                </a:solidFill>
                <a:effectLst/>
                <a:latin typeface="Montserrat" panose="00000500000000000000" pitchFamily="2" charset="-18"/>
              </a:rPr>
              <a:t>Vodní elektrárny </a:t>
            </a:r>
            <a:r>
              <a:rPr lang="cs-CZ" b="1" i="0" dirty="0">
                <a:solidFill>
                  <a:srgbClr val="58585A"/>
                </a:solidFill>
                <a:effectLst/>
                <a:latin typeface="Montserrat" panose="00000500000000000000" pitchFamily="2" charset="-18"/>
              </a:rPr>
              <a:t>rovněž zaznamenaly pokles výroby – o 17 %.</a:t>
            </a:r>
          </a:p>
          <a:p>
            <a:r>
              <a:rPr lang="cs-CZ" b="1" i="0" dirty="0">
                <a:solidFill>
                  <a:srgbClr val="00B0F0"/>
                </a:solidFill>
                <a:effectLst/>
                <a:latin typeface="Montserrat" panose="00000500000000000000" pitchFamily="2" charset="-18"/>
              </a:rPr>
              <a:t>Celkový objem vyrobené elektřiny </a:t>
            </a:r>
            <a:r>
              <a:rPr lang="cs-CZ" b="1" i="0" dirty="0">
                <a:solidFill>
                  <a:srgbClr val="58585A"/>
                </a:solidFill>
                <a:effectLst/>
                <a:latin typeface="Montserrat" panose="00000500000000000000" pitchFamily="2" charset="-18"/>
              </a:rPr>
              <a:t>se zvýšil o 2,7 %, zatím co </a:t>
            </a:r>
            <a:r>
              <a:rPr lang="cs-CZ" b="1" i="0" dirty="0">
                <a:solidFill>
                  <a:srgbClr val="00B0F0"/>
                </a:solidFill>
                <a:effectLst/>
                <a:latin typeface="Montserrat" panose="00000500000000000000" pitchFamily="2" charset="-18"/>
              </a:rPr>
              <a:t>vývoz</a:t>
            </a:r>
            <a:r>
              <a:rPr lang="cs-CZ" b="1" i="0" dirty="0">
                <a:solidFill>
                  <a:srgbClr val="58585A"/>
                </a:solidFill>
                <a:effectLst/>
                <a:latin typeface="Montserrat" panose="00000500000000000000" pitchFamily="2" charset="-18"/>
              </a:rPr>
              <a:t> poskočil proti roku 2021 o závratných 52 %.</a:t>
            </a:r>
            <a:endParaRPr lang="cs-CZ" b="1" dirty="0"/>
          </a:p>
        </p:txBody>
      </p:sp>
    </p:spTree>
    <p:extLst>
      <p:ext uri="{BB962C8B-B14F-4D97-AF65-F5344CB8AC3E}">
        <p14:creationId xmlns:p14="http://schemas.microsoft.com/office/powerpoint/2010/main" val="66897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49" name="Rectangle 1024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AE2B31-A33D-221C-0643-C02A30380642}"/>
              </a:ext>
            </a:extLst>
          </p:cNvPr>
          <p:cNvSpPr>
            <a:spLocks noGrp="1"/>
          </p:cNvSpPr>
          <p:nvPr>
            <p:ph type="title"/>
          </p:nvPr>
        </p:nvSpPr>
        <p:spPr>
          <a:xfrm>
            <a:off x="6677951" y="260555"/>
            <a:ext cx="4156512" cy="1708244"/>
          </a:xfrm>
        </p:spPr>
        <p:txBody>
          <a:bodyPr anchor="ctr">
            <a:normAutofit/>
          </a:bodyPr>
          <a:lstStyle/>
          <a:p>
            <a:pPr algn="ctr"/>
            <a:r>
              <a:rPr lang="cs-CZ" sz="4000" b="1" dirty="0">
                <a:solidFill>
                  <a:srgbClr val="FF0000"/>
                </a:solidFill>
              </a:rPr>
              <a:t>ELEKTRÁRNA DĚTMAROVICE</a:t>
            </a:r>
          </a:p>
        </p:txBody>
      </p:sp>
      <p:pic>
        <p:nvPicPr>
          <p:cNvPr id="10242" name="Picture 2" descr="Obsah obrázku obloha, venku, mrak, budova&#10;&#10;Popis byl vytvořen automaticky">
            <a:extLst>
              <a:ext uri="{FF2B5EF4-FFF2-40B4-BE49-F238E27FC236}">
                <a16:creationId xmlns:a16="http://schemas.microsoft.com/office/drawing/2014/main" id="{2B4D661C-D297-86AD-F83A-1C8FC4E39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05" r="11628"/>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6795AB7C-5F93-1D81-D91A-FC9EFBCE2FD7}"/>
              </a:ext>
            </a:extLst>
          </p:cNvPr>
          <p:cNvSpPr>
            <a:spLocks noGrp="1"/>
          </p:cNvSpPr>
          <p:nvPr>
            <p:ph idx="1"/>
          </p:nvPr>
        </p:nvSpPr>
        <p:spPr>
          <a:xfrm>
            <a:off x="6803409" y="1799303"/>
            <a:ext cx="4156512" cy="4440777"/>
          </a:xfrm>
        </p:spPr>
        <p:txBody>
          <a:bodyPr anchor="ctr">
            <a:normAutofit/>
          </a:bodyPr>
          <a:lstStyle/>
          <a:p>
            <a:r>
              <a:rPr lang="cs-CZ" sz="1800" b="1" i="0" dirty="0">
                <a:solidFill>
                  <a:srgbClr val="00B0F0"/>
                </a:solidFill>
                <a:effectLst/>
                <a:latin typeface="Arial" panose="020B0604020202020204" pitchFamily="34" charset="0"/>
              </a:rPr>
              <a:t>Elektrárna Dětmarovice </a:t>
            </a:r>
            <a:r>
              <a:rPr lang="cs-CZ" sz="1800" b="1" i="0" dirty="0">
                <a:solidFill>
                  <a:srgbClr val="202122"/>
                </a:solidFill>
                <a:effectLst/>
                <a:latin typeface="Arial" panose="020B0604020202020204" pitchFamily="34" charset="0"/>
              </a:rPr>
              <a:t>je </a:t>
            </a:r>
            <a:r>
              <a:rPr lang="cs-CZ" sz="1800" b="1" i="0" u="none" strike="noStrike" dirty="0">
                <a:solidFill>
                  <a:srgbClr val="00B0F0"/>
                </a:solidFill>
                <a:effectLst/>
                <a:latin typeface="Arial" panose="020B0604020202020204" pitchFamily="34" charset="0"/>
                <a:hlinkClick r:id="rId3" tooltip="Tepelná elektrárna">
                  <a:extLst>
                    <a:ext uri="{A12FA001-AC4F-418D-AE19-62706E023703}">
                      <ahyp:hlinkClr xmlns:ahyp="http://schemas.microsoft.com/office/drawing/2018/hyperlinkcolor" val="tx"/>
                    </a:ext>
                  </a:extLst>
                </a:hlinkClick>
              </a:rPr>
              <a:t>tepelná elektrárna</a:t>
            </a:r>
            <a:r>
              <a:rPr lang="cs-CZ" sz="1800" b="1" i="0" dirty="0">
                <a:solidFill>
                  <a:srgbClr val="00B0F0"/>
                </a:solidFill>
                <a:effectLst/>
                <a:latin typeface="Arial" panose="020B0604020202020204" pitchFamily="34" charset="0"/>
              </a:rPr>
              <a:t> </a:t>
            </a:r>
            <a:r>
              <a:rPr lang="cs-CZ" sz="1800" b="1" i="0" dirty="0">
                <a:solidFill>
                  <a:srgbClr val="202122"/>
                </a:solidFill>
                <a:effectLst/>
                <a:latin typeface="Arial" panose="020B0604020202020204" pitchFamily="34" charset="0"/>
              </a:rPr>
              <a:t>společnosti </a:t>
            </a:r>
            <a:r>
              <a:rPr lang="cs-CZ" sz="1800" b="1" i="0" u="none" strike="noStrike" dirty="0">
                <a:solidFill>
                  <a:srgbClr val="00B0F0"/>
                </a:solidFill>
                <a:effectLst/>
                <a:latin typeface="Arial" panose="020B0604020202020204" pitchFamily="34" charset="0"/>
                <a:hlinkClick r:id="rId4" tooltip="ČEZ">
                  <a:extLst>
                    <a:ext uri="{A12FA001-AC4F-418D-AE19-62706E023703}">
                      <ahyp:hlinkClr xmlns:ahyp="http://schemas.microsoft.com/office/drawing/2018/hyperlinkcolor" val="tx"/>
                    </a:ext>
                  </a:extLst>
                </a:hlinkClick>
              </a:rPr>
              <a:t>ČEZ</a:t>
            </a:r>
            <a:br>
              <a:rPr lang="cs-CZ" sz="1800" b="1" i="0" u="none" strike="noStrike" dirty="0">
                <a:solidFill>
                  <a:srgbClr val="00B0F0"/>
                </a:solidFill>
                <a:effectLst/>
                <a:latin typeface="Arial" panose="020B0604020202020204" pitchFamily="34" charset="0"/>
              </a:rPr>
            </a:br>
            <a:r>
              <a:rPr lang="cs-CZ" sz="1800" b="1" i="0" dirty="0">
                <a:solidFill>
                  <a:srgbClr val="202122"/>
                </a:solidFill>
                <a:effectLst/>
                <a:latin typeface="Arial" panose="020B0604020202020204" pitchFamily="34" charset="0"/>
              </a:rPr>
              <a:t>u obce </a:t>
            </a:r>
            <a:r>
              <a:rPr lang="cs-CZ" sz="1800" b="1" i="0" u="none" strike="noStrike" dirty="0">
                <a:solidFill>
                  <a:srgbClr val="00B0F0"/>
                </a:solidFill>
                <a:effectLst/>
                <a:latin typeface="Arial" panose="020B0604020202020204" pitchFamily="34" charset="0"/>
                <a:hlinkClick r:id="rId5" tooltip="Dětmarovice">
                  <a:extLst>
                    <a:ext uri="{A12FA001-AC4F-418D-AE19-62706E023703}">
                      <ahyp:hlinkClr xmlns:ahyp="http://schemas.microsoft.com/office/drawing/2018/hyperlinkcolor" val="tx"/>
                    </a:ext>
                  </a:extLst>
                </a:hlinkClick>
              </a:rPr>
              <a:t>Dětmarovice</a:t>
            </a:r>
            <a:r>
              <a:rPr lang="cs-CZ" sz="1800" b="1" i="0" dirty="0">
                <a:solidFill>
                  <a:srgbClr val="202122"/>
                </a:solidFill>
                <a:effectLst/>
                <a:latin typeface="Arial" panose="020B0604020202020204" pitchFamily="34" charset="0"/>
              </a:rPr>
              <a:t> v </a:t>
            </a:r>
            <a:r>
              <a:rPr lang="cs-CZ" sz="1800" b="1" i="0" u="none" strike="noStrike" dirty="0">
                <a:solidFill>
                  <a:srgbClr val="00B0F0"/>
                </a:solidFill>
                <a:effectLst/>
                <a:latin typeface="Arial" panose="020B0604020202020204" pitchFamily="34" charset="0"/>
                <a:hlinkClick r:id="rId6" tooltip="Moravskoslezský kraj">
                  <a:extLst>
                    <a:ext uri="{A12FA001-AC4F-418D-AE19-62706E023703}">
                      <ahyp:hlinkClr xmlns:ahyp="http://schemas.microsoft.com/office/drawing/2018/hyperlinkcolor" val="tx"/>
                    </a:ext>
                  </a:extLst>
                </a:hlinkClick>
              </a:rPr>
              <a:t>Moravskoslezském kraji</a:t>
            </a:r>
            <a:r>
              <a:rPr lang="cs-CZ" sz="1800" b="1" i="0" dirty="0">
                <a:solidFill>
                  <a:srgbClr val="00B0F0"/>
                </a:solidFill>
                <a:effectLst/>
                <a:latin typeface="Arial" panose="020B0604020202020204" pitchFamily="34" charset="0"/>
              </a:rPr>
              <a:t>. </a:t>
            </a:r>
            <a:r>
              <a:rPr lang="cs-CZ" sz="1800" b="1" i="0" dirty="0">
                <a:solidFill>
                  <a:srgbClr val="202122"/>
                </a:solidFill>
                <a:effectLst/>
                <a:latin typeface="Arial" panose="020B0604020202020204" pitchFamily="34" charset="0"/>
              </a:rPr>
              <a:t>Leží v těsné blízkosti polských hranic. Její instalovaný </a:t>
            </a:r>
            <a:r>
              <a:rPr lang="cs-CZ" sz="1800" b="1" i="0" u="none" strike="noStrike" dirty="0">
                <a:solidFill>
                  <a:srgbClr val="00B0F0"/>
                </a:solidFill>
                <a:effectLst/>
                <a:latin typeface="Arial" panose="020B0604020202020204" pitchFamily="34" charset="0"/>
                <a:hlinkClick r:id="rId7" tooltip="Výkon">
                  <a:extLst>
                    <a:ext uri="{A12FA001-AC4F-418D-AE19-62706E023703}">
                      <ahyp:hlinkClr xmlns:ahyp="http://schemas.microsoft.com/office/drawing/2018/hyperlinkcolor" val="tx"/>
                    </a:ext>
                  </a:extLst>
                </a:hlinkClick>
              </a:rPr>
              <a:t>výkon</a:t>
            </a:r>
            <a:r>
              <a:rPr lang="cs-CZ" sz="1800" b="1" i="0" dirty="0">
                <a:solidFill>
                  <a:srgbClr val="202122"/>
                </a:solidFill>
                <a:effectLst/>
                <a:latin typeface="Arial" panose="020B0604020202020204" pitchFamily="34" charset="0"/>
              </a:rPr>
              <a:t> je 800 MW a je tak nejvýkonnější elektrárnou spalující</a:t>
            </a:r>
            <a:r>
              <a:rPr lang="cs-CZ" sz="1800" b="1" i="0" dirty="0">
                <a:solidFill>
                  <a:srgbClr val="00B0F0"/>
                </a:solidFill>
                <a:effectLst/>
                <a:latin typeface="Arial" panose="020B0604020202020204" pitchFamily="34" charset="0"/>
              </a:rPr>
              <a:t> </a:t>
            </a:r>
            <a:r>
              <a:rPr lang="cs-CZ" sz="1800" b="1" i="0" u="none" strike="noStrike" dirty="0">
                <a:solidFill>
                  <a:srgbClr val="00B0F0"/>
                </a:solidFill>
                <a:effectLst/>
                <a:latin typeface="Arial" panose="020B0604020202020204" pitchFamily="34" charset="0"/>
                <a:hlinkClick r:id="rId8" tooltip="Černé uhlí">
                  <a:extLst>
                    <a:ext uri="{A12FA001-AC4F-418D-AE19-62706E023703}">
                      <ahyp:hlinkClr xmlns:ahyp="http://schemas.microsoft.com/office/drawing/2018/hyperlinkcolor" val="tx"/>
                    </a:ext>
                  </a:extLst>
                </a:hlinkClick>
              </a:rPr>
              <a:t>černé uhlí</a:t>
            </a:r>
            <a:r>
              <a:rPr lang="cs-CZ" sz="1800" b="1" i="0" dirty="0">
                <a:solidFill>
                  <a:srgbClr val="00B0F0"/>
                </a:solidFill>
                <a:effectLst/>
                <a:latin typeface="Arial" panose="020B0604020202020204" pitchFamily="34" charset="0"/>
              </a:rPr>
              <a:t> v </a:t>
            </a:r>
            <a:r>
              <a:rPr lang="cs-CZ" sz="1800" b="1" i="0" u="none" strike="noStrike" dirty="0">
                <a:solidFill>
                  <a:srgbClr val="00B0F0"/>
                </a:solidFill>
                <a:effectLst/>
                <a:latin typeface="Arial" panose="020B0604020202020204" pitchFamily="34" charset="0"/>
                <a:hlinkClick r:id="rId9" tooltip="Česko">
                  <a:extLst>
                    <a:ext uri="{A12FA001-AC4F-418D-AE19-62706E023703}">
                      <ahyp:hlinkClr xmlns:ahyp="http://schemas.microsoft.com/office/drawing/2018/hyperlinkcolor" val="tx"/>
                    </a:ext>
                  </a:extLst>
                </a:hlinkClick>
              </a:rPr>
              <a:t>Česku</a:t>
            </a:r>
            <a:r>
              <a:rPr lang="cs-CZ" sz="1800" b="1" i="0" dirty="0">
                <a:solidFill>
                  <a:srgbClr val="202122"/>
                </a:solidFill>
                <a:effectLst/>
                <a:latin typeface="Arial" panose="020B0604020202020204" pitchFamily="34" charset="0"/>
              </a:rPr>
              <a:t>. Elektrárna ročně vyprodukuje okolo 3 </a:t>
            </a:r>
            <a:r>
              <a:rPr lang="cs-CZ" sz="1800" b="1" i="0" dirty="0" err="1">
                <a:solidFill>
                  <a:srgbClr val="202122"/>
                </a:solidFill>
                <a:effectLst/>
                <a:latin typeface="Arial" panose="020B0604020202020204" pitchFamily="34" charset="0"/>
              </a:rPr>
              <a:t>TWh</a:t>
            </a:r>
            <a:r>
              <a:rPr lang="cs-CZ" sz="1800" b="1" i="0" dirty="0">
                <a:solidFill>
                  <a:srgbClr val="202122"/>
                </a:solidFill>
                <a:effectLst/>
                <a:latin typeface="Arial" panose="020B0604020202020204" pitchFamily="34" charset="0"/>
              </a:rPr>
              <a:t> elektrické energie. Elektrárna se zabývá také výrobou tepla, které dodává především do</a:t>
            </a:r>
            <a:r>
              <a:rPr lang="cs-CZ" sz="1800" b="1" i="0" dirty="0">
                <a:solidFill>
                  <a:srgbClr val="00B0F0"/>
                </a:solidFill>
                <a:effectLst/>
                <a:latin typeface="Arial" panose="020B0604020202020204" pitchFamily="34" charset="0"/>
              </a:rPr>
              <a:t> </a:t>
            </a:r>
            <a:r>
              <a:rPr lang="cs-CZ" sz="1800" b="1" i="0" u="none" strike="noStrike" dirty="0">
                <a:solidFill>
                  <a:srgbClr val="00B0F0"/>
                </a:solidFill>
                <a:effectLst/>
                <a:latin typeface="Arial" panose="020B0604020202020204" pitchFamily="34" charset="0"/>
                <a:hlinkClick r:id="rId10" tooltip="Orlová">
                  <a:extLst>
                    <a:ext uri="{A12FA001-AC4F-418D-AE19-62706E023703}">
                      <ahyp:hlinkClr xmlns:ahyp="http://schemas.microsoft.com/office/drawing/2018/hyperlinkcolor" val="tx"/>
                    </a:ext>
                  </a:extLst>
                </a:hlinkClick>
              </a:rPr>
              <a:t>Orlové</a:t>
            </a:r>
            <a:r>
              <a:rPr lang="cs-CZ" sz="1800" b="1" i="0" dirty="0">
                <a:solidFill>
                  <a:srgbClr val="00B0F0"/>
                </a:solidFill>
                <a:effectLst/>
                <a:latin typeface="Arial" panose="020B0604020202020204" pitchFamily="34" charset="0"/>
              </a:rPr>
              <a:t> </a:t>
            </a:r>
            <a:r>
              <a:rPr lang="cs-CZ" sz="1800" b="1" i="0" dirty="0">
                <a:solidFill>
                  <a:srgbClr val="202122"/>
                </a:solidFill>
                <a:effectLst/>
                <a:latin typeface="Arial" panose="020B0604020202020204" pitchFamily="34" charset="0"/>
              </a:rPr>
              <a:t>a Bohumína. V květnu 2009 začala výstavba horkovodu do </a:t>
            </a:r>
            <a:r>
              <a:rPr lang="cs-CZ" sz="1800" b="1" i="0" u="none" strike="noStrike" dirty="0">
                <a:solidFill>
                  <a:srgbClr val="00B0F0"/>
                </a:solidFill>
                <a:effectLst/>
                <a:latin typeface="Arial" panose="020B0604020202020204" pitchFamily="34" charset="0"/>
                <a:hlinkClick r:id="rId11" tooltip="Bohumín">
                  <a:extLst>
                    <a:ext uri="{A12FA001-AC4F-418D-AE19-62706E023703}">
                      <ahyp:hlinkClr xmlns:ahyp="http://schemas.microsoft.com/office/drawing/2018/hyperlinkcolor" val="tx"/>
                    </a:ext>
                  </a:extLst>
                </a:hlinkClick>
              </a:rPr>
              <a:t>Bohumína</a:t>
            </a:r>
            <a:r>
              <a:rPr lang="cs-CZ" sz="1800" b="1" i="0" dirty="0">
                <a:solidFill>
                  <a:srgbClr val="202122"/>
                </a:solidFill>
                <a:effectLst/>
                <a:latin typeface="Arial" panose="020B0604020202020204" pitchFamily="34" charset="0"/>
              </a:rPr>
              <a:t>, který byl dokončen na podzim 2010.</a:t>
            </a:r>
            <a:endParaRPr lang="cs-CZ" sz="1800" b="1" dirty="0"/>
          </a:p>
        </p:txBody>
      </p:sp>
    </p:spTree>
    <p:extLst>
      <p:ext uri="{BB962C8B-B14F-4D97-AF65-F5344CB8AC3E}">
        <p14:creationId xmlns:p14="http://schemas.microsoft.com/office/powerpoint/2010/main" val="2509330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F44D550-8E83-6BE4-00CF-41744F5B3DB4}"/>
              </a:ext>
            </a:extLst>
          </p:cNvPr>
          <p:cNvSpPr>
            <a:spLocks noGrp="1"/>
          </p:cNvSpPr>
          <p:nvPr>
            <p:ph type="title"/>
          </p:nvPr>
        </p:nvSpPr>
        <p:spPr>
          <a:xfrm>
            <a:off x="1028700" y="1967266"/>
            <a:ext cx="2628900" cy="2547257"/>
          </a:xfrm>
          <a:noFill/>
        </p:spPr>
        <p:txBody>
          <a:bodyPr anchor="ctr">
            <a:normAutofit/>
          </a:bodyPr>
          <a:lstStyle/>
          <a:p>
            <a:pPr algn="ctr"/>
            <a:r>
              <a:rPr lang="cs-CZ" sz="2400" b="0" i="0" dirty="0">
                <a:solidFill>
                  <a:srgbClr val="FF0000"/>
                </a:solidFill>
                <a:effectLst/>
                <a:latin typeface="Arial" panose="020B0604020202020204" pitchFamily="34" charset="0"/>
              </a:rPr>
              <a:t>Tepelné elektrárny nad 200 MW instalovaného výkonu na území České republiky</a:t>
            </a:r>
            <a:endParaRPr lang="cs-CZ" sz="2400" dirty="0">
              <a:solidFill>
                <a:srgbClr val="FF0000"/>
              </a:solidFill>
            </a:endParaRPr>
          </a:p>
        </p:txBody>
      </p:sp>
      <p:pic>
        <p:nvPicPr>
          <p:cNvPr id="4" name="Obrázek 3" descr="Obsah obrázku mapa, text, atlas&#10;&#10;Popis byl vytvořen automaticky">
            <a:extLst>
              <a:ext uri="{FF2B5EF4-FFF2-40B4-BE49-F238E27FC236}">
                <a16:creationId xmlns:a16="http://schemas.microsoft.com/office/drawing/2014/main" id="{805C36AE-1A35-CBDF-7744-41C28F01FCAD}"/>
              </a:ext>
            </a:extLst>
          </p:cNvPr>
          <p:cNvPicPr>
            <a:picLocks noChangeAspect="1"/>
          </p:cNvPicPr>
          <p:nvPr/>
        </p:nvPicPr>
        <p:blipFill>
          <a:blip r:embed="rId2"/>
          <a:stretch>
            <a:fillRect/>
          </a:stretch>
        </p:blipFill>
        <p:spPr>
          <a:xfrm>
            <a:off x="4777316" y="1444481"/>
            <a:ext cx="6780700" cy="3966709"/>
          </a:xfrm>
          <a:prstGeom prst="rect">
            <a:avLst/>
          </a:prstGeom>
        </p:spPr>
      </p:pic>
    </p:spTree>
    <p:extLst>
      <p:ext uri="{BB962C8B-B14F-4D97-AF65-F5344CB8AC3E}">
        <p14:creationId xmlns:p14="http://schemas.microsoft.com/office/powerpoint/2010/main" val="3088806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A69827-7B2B-BD95-AF09-F5C0F78800A3}"/>
              </a:ext>
            </a:extLst>
          </p:cNvPr>
          <p:cNvSpPr>
            <a:spLocks noGrp="1"/>
          </p:cNvSpPr>
          <p:nvPr>
            <p:ph type="title"/>
          </p:nvPr>
        </p:nvSpPr>
        <p:spPr/>
        <p:txBody>
          <a:bodyPr/>
          <a:lstStyle/>
          <a:p>
            <a:pPr algn="ctr"/>
            <a:r>
              <a:rPr lang="cs-CZ" b="1" dirty="0">
                <a:solidFill>
                  <a:srgbClr val="FF0000"/>
                </a:solidFill>
              </a:rPr>
              <a:t>UHELNÉ KONDENZAČNÍ ELEKTRÁRNY</a:t>
            </a:r>
          </a:p>
        </p:txBody>
      </p:sp>
      <p:sp>
        <p:nvSpPr>
          <p:cNvPr id="3" name="Zástupný obsah 2">
            <a:extLst>
              <a:ext uri="{FF2B5EF4-FFF2-40B4-BE49-F238E27FC236}">
                <a16:creationId xmlns:a16="http://schemas.microsoft.com/office/drawing/2014/main" id="{45A63146-78A2-5F48-6641-DCF0D3BCDDD4}"/>
              </a:ext>
            </a:extLst>
          </p:cNvPr>
          <p:cNvSpPr>
            <a:spLocks noGrp="1"/>
          </p:cNvSpPr>
          <p:nvPr>
            <p:ph idx="1"/>
          </p:nvPr>
        </p:nvSpPr>
        <p:spPr/>
        <p:txBody>
          <a:bodyPr>
            <a:normAutofit lnSpcReduction="10000"/>
          </a:bodyPr>
          <a:lstStyle/>
          <a:p>
            <a:pPr algn="just"/>
            <a:r>
              <a:rPr lang="cs-CZ" b="1" i="0" dirty="0">
                <a:solidFill>
                  <a:srgbClr val="1E293B"/>
                </a:solidFill>
                <a:effectLst/>
                <a:latin typeface="__Poppins_35b7d2"/>
              </a:rPr>
              <a:t>Uhelné elektrárny jsou v současné době hojně využívaným zdrojem elektrické energie i přes svůj nepříznivý vliv na globální změnu klimatu vlivem vypouštěných emisí do ovzduší. Jsou stále hlavním zdrojem výroby elektřiny například i v Německu, které prosazuje v energetice směr postupného přechodu od výroby energie z fosilních paliv k čisté výrobě v obnovitelných zdrojích a prezentuje se jako země bojující proti globálnímu oteplování.</a:t>
            </a:r>
          </a:p>
          <a:p>
            <a:pPr algn="just"/>
            <a:r>
              <a:rPr lang="cs-CZ" b="1" i="0" dirty="0">
                <a:solidFill>
                  <a:srgbClr val="1E293B"/>
                </a:solidFill>
                <a:effectLst/>
                <a:latin typeface="__Poppins_35b7d2"/>
              </a:rPr>
              <a:t>Důvodem pro stálé využívání uhelných elektráren je fakt, že jsou oproti obnovitelným zdrojům schopny dodávat energii vždy když je potřeba a navíc cena za jednotku generované elektřiny je nižší, než například u paroplynových elektráren, které vypouští do ovzduší více než o polovinu emisí méně.</a:t>
            </a:r>
          </a:p>
        </p:txBody>
      </p:sp>
    </p:spTree>
    <p:extLst>
      <p:ext uri="{BB962C8B-B14F-4D97-AF65-F5344CB8AC3E}">
        <p14:creationId xmlns:p14="http://schemas.microsoft.com/office/powerpoint/2010/main" val="367117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69EE3046-A387-B687-12FF-9A345CC99295}"/>
              </a:ext>
            </a:extLst>
          </p:cNvPr>
          <p:cNvSpPr>
            <a:spLocks noGrp="1"/>
          </p:cNvSpPr>
          <p:nvPr>
            <p:ph type="title"/>
          </p:nvPr>
        </p:nvSpPr>
        <p:spPr>
          <a:xfrm>
            <a:off x="1028700" y="1967266"/>
            <a:ext cx="2628900" cy="2547257"/>
          </a:xfrm>
          <a:noFill/>
        </p:spPr>
        <p:txBody>
          <a:bodyPr anchor="ctr">
            <a:normAutofit/>
          </a:bodyPr>
          <a:lstStyle/>
          <a:p>
            <a:pPr algn="ctr"/>
            <a:r>
              <a:rPr lang="cs-CZ" sz="2800" b="1" dirty="0">
                <a:solidFill>
                  <a:srgbClr val="FFFFFF"/>
                </a:solidFill>
              </a:rPr>
              <a:t>PRINCIP FUNKCE UHELNÉ KONDENZAČNÍ ELEKTRÁRNY</a:t>
            </a:r>
          </a:p>
        </p:txBody>
      </p:sp>
      <p:pic>
        <p:nvPicPr>
          <p:cNvPr id="1026" name="Picture 2">
            <a:extLst>
              <a:ext uri="{FF2B5EF4-FFF2-40B4-BE49-F238E27FC236}">
                <a16:creationId xmlns:a16="http://schemas.microsoft.com/office/drawing/2014/main" id="{20DD643A-717F-AF34-0911-DF62516887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215632"/>
            <a:ext cx="6780700" cy="442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01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80F4187-E4F9-5B65-32AD-4A54F834D2BC}"/>
              </a:ext>
            </a:extLst>
          </p:cNvPr>
          <p:cNvSpPr>
            <a:spLocks noGrp="1"/>
          </p:cNvSpPr>
          <p:nvPr>
            <p:ph type="title"/>
          </p:nvPr>
        </p:nvSpPr>
        <p:spPr/>
        <p:txBody>
          <a:bodyPr/>
          <a:lstStyle/>
          <a:p>
            <a:pPr algn="ctr"/>
            <a:r>
              <a:rPr lang="cs-CZ" b="1" dirty="0">
                <a:solidFill>
                  <a:srgbClr val="FF0000"/>
                </a:solidFill>
              </a:rPr>
              <a:t>PRINCIP FUNKCE UHELNÉ KONDENZAČNÍ ELEKTRÁRNY</a:t>
            </a:r>
          </a:p>
        </p:txBody>
      </p:sp>
      <p:sp>
        <p:nvSpPr>
          <p:cNvPr id="4" name="Zástupný obsah 3">
            <a:extLst>
              <a:ext uri="{FF2B5EF4-FFF2-40B4-BE49-F238E27FC236}">
                <a16:creationId xmlns:a16="http://schemas.microsoft.com/office/drawing/2014/main" id="{E6F806EC-D6B7-A97A-9A19-5A9C6BCA6FA7}"/>
              </a:ext>
            </a:extLst>
          </p:cNvPr>
          <p:cNvSpPr>
            <a:spLocks noGrp="1"/>
          </p:cNvSpPr>
          <p:nvPr>
            <p:ph idx="1"/>
          </p:nvPr>
        </p:nvSpPr>
        <p:spPr>
          <a:xfrm>
            <a:off x="235974" y="1825624"/>
            <a:ext cx="11661058" cy="4801317"/>
          </a:xfrm>
        </p:spPr>
        <p:txBody>
          <a:bodyPr>
            <a:normAutofit fontScale="85000" lnSpcReduction="10000"/>
          </a:bodyPr>
          <a:lstStyle/>
          <a:p>
            <a:r>
              <a:rPr lang="cs-CZ" b="1" i="0" dirty="0">
                <a:solidFill>
                  <a:srgbClr val="1E293B"/>
                </a:solidFill>
                <a:effectLst/>
                <a:latin typeface="__Poppins_35b7d2"/>
              </a:rPr>
              <a:t>Nejprve je v povrchových či hlubinných dolech vytěženo uhlí, které na následně transportuje do elektrárny. V případě, že je důl vzdálen od elektrárny do několika kilometrů, využívají se k dopravě uhlí pásové dopravníky. Na větší vzdálenosti se uhlí převáží po železnici případně loďmi, záleží na dostupnosti jednotlivých druhů dopravy v dané lokalitě a jejich ekonomické výhodnosti.</a:t>
            </a:r>
          </a:p>
          <a:p>
            <a:r>
              <a:rPr lang="cs-CZ" b="1" i="0" dirty="0">
                <a:solidFill>
                  <a:srgbClr val="1E293B"/>
                </a:solidFill>
                <a:effectLst/>
                <a:latin typeface="__Poppins_35b7d2"/>
              </a:rPr>
              <a:t>Uhlí se poté uskladní na uhelných skládkách přímo u elektrárny. Velikost skládky je u elektráren v těsné blízkosti dolů zhruba taková, aby byla schopna zásobovat elektrárnu na sedm dní nepřetržitého provozu. Zatímco u ostatních elektráren jsou skládky tzv. dlouhodobé, které umožní provoz elektrárně po dobu až dvou měsíců.</a:t>
            </a:r>
          </a:p>
          <a:p>
            <a:r>
              <a:rPr lang="cs-CZ" b="1" i="0" dirty="0">
                <a:solidFill>
                  <a:srgbClr val="1E293B"/>
                </a:solidFill>
                <a:effectLst/>
                <a:latin typeface="__Poppins_35b7d2"/>
              </a:rPr>
              <a:t>Před spálením se uhlí upraví na požadované parametry, tedy zbaví se kamenů a nadrtí se na uhelných prach a pásovými dopravníky je převezeno do kotelny. Tam se uhlí rozemele na nejjemnější frakci a následně se vyfukuje spolu s předehřátým vzduchem prostřednictvím hořáků do spalovací komory kotle.</a:t>
            </a:r>
          </a:p>
          <a:p>
            <a:r>
              <a:rPr lang="cs-CZ" b="1" i="0" dirty="0">
                <a:solidFill>
                  <a:srgbClr val="1E293B"/>
                </a:solidFill>
                <a:effectLst/>
                <a:latin typeface="__Poppins_35b7d2"/>
              </a:rPr>
              <a:t>Zde začíná klasický </a:t>
            </a:r>
            <a:r>
              <a:rPr lang="cs-CZ" b="1" i="0" dirty="0">
                <a:solidFill>
                  <a:srgbClr val="00B0F0"/>
                </a:solidFill>
                <a:effectLst/>
                <a:latin typeface="__Poppins_35b7d2"/>
              </a:rPr>
              <a:t>termodynamický – </a:t>
            </a:r>
            <a:r>
              <a:rPr lang="cs-CZ" b="1" i="0" dirty="0" err="1">
                <a:solidFill>
                  <a:srgbClr val="00B0F0"/>
                </a:solidFill>
                <a:effectLst/>
                <a:latin typeface="__Poppins_35b7d2"/>
              </a:rPr>
              <a:t>Clause-Rankinův</a:t>
            </a:r>
            <a:r>
              <a:rPr lang="cs-CZ" b="1" i="0" dirty="0">
                <a:solidFill>
                  <a:srgbClr val="00B0F0"/>
                </a:solidFill>
                <a:effectLst/>
                <a:latin typeface="__Poppins_35b7d2"/>
              </a:rPr>
              <a:t> cyklus </a:t>
            </a:r>
            <a:r>
              <a:rPr lang="cs-CZ" b="1" i="0" dirty="0">
                <a:solidFill>
                  <a:srgbClr val="1E293B"/>
                </a:solidFill>
                <a:effectLst/>
                <a:latin typeface="__Poppins_35b7d2"/>
              </a:rPr>
              <a:t>(resp. </a:t>
            </a:r>
            <a:r>
              <a:rPr lang="cs-CZ" b="1" i="0" dirty="0" err="1">
                <a:solidFill>
                  <a:srgbClr val="00B0F0"/>
                </a:solidFill>
                <a:effectLst/>
                <a:latin typeface="__Poppins_35b7d2"/>
              </a:rPr>
              <a:t>Rankinův</a:t>
            </a:r>
            <a:r>
              <a:rPr lang="cs-CZ" b="1" i="0" dirty="0">
                <a:solidFill>
                  <a:srgbClr val="00B0F0"/>
                </a:solidFill>
                <a:effectLst/>
                <a:latin typeface="__Poppins_35b7d2"/>
              </a:rPr>
              <a:t> cyklus</a:t>
            </a:r>
            <a:r>
              <a:rPr lang="cs-CZ" b="1" i="0" dirty="0">
                <a:solidFill>
                  <a:srgbClr val="1E293B"/>
                </a:solidFill>
                <a:effectLst/>
                <a:latin typeface="__Poppins_35b7d2"/>
              </a:rPr>
              <a:t>)</a:t>
            </a:r>
            <a:r>
              <a:rPr lang="cs-CZ" b="1" dirty="0">
                <a:solidFill>
                  <a:srgbClr val="1E293B"/>
                </a:solidFill>
                <a:latin typeface="__Poppins_35b7d2"/>
              </a:rPr>
              <a:t>.</a:t>
            </a:r>
            <a:endParaRPr lang="cs-CZ" b="1" i="0" dirty="0">
              <a:solidFill>
                <a:srgbClr val="1E293B"/>
              </a:solidFill>
              <a:effectLst/>
              <a:latin typeface="__Poppins_35b7d2"/>
            </a:endParaRPr>
          </a:p>
        </p:txBody>
      </p:sp>
    </p:spTree>
    <p:extLst>
      <p:ext uri="{BB962C8B-B14F-4D97-AF65-F5344CB8AC3E}">
        <p14:creationId xmlns:p14="http://schemas.microsoft.com/office/powerpoint/2010/main" val="373392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71E5B1AE-ED2B-4BC9-6ABA-9A68905D3002}"/>
              </a:ext>
            </a:extLst>
          </p:cNvPr>
          <p:cNvSpPr>
            <a:spLocks noGrp="1"/>
          </p:cNvSpPr>
          <p:nvPr>
            <p:ph type="title"/>
          </p:nvPr>
        </p:nvSpPr>
        <p:spPr>
          <a:xfrm>
            <a:off x="556532" y="643467"/>
            <a:ext cx="11210925" cy="744836"/>
          </a:xfrm>
        </p:spPr>
        <p:txBody>
          <a:bodyPr>
            <a:normAutofit/>
          </a:bodyPr>
          <a:lstStyle/>
          <a:p>
            <a:pPr algn="ctr"/>
            <a:r>
              <a:rPr lang="cs-CZ" sz="3200" b="1" dirty="0">
                <a:solidFill>
                  <a:srgbClr val="FF0000"/>
                </a:solidFill>
              </a:rPr>
              <a:t>RANKINE-CLAUSIŮV PARNÍ CYKLUS (1)</a:t>
            </a:r>
          </a:p>
        </p:txBody>
      </p:sp>
      <p:pic>
        <p:nvPicPr>
          <p:cNvPr id="2050" name="Picture 2">
            <a:extLst>
              <a:ext uri="{FF2B5EF4-FFF2-40B4-BE49-F238E27FC236}">
                <a16:creationId xmlns:a16="http://schemas.microsoft.com/office/drawing/2014/main" id="{BE620488-DE4E-2A2E-0E2F-ABE5D321E0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097" y="2048852"/>
            <a:ext cx="744779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7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1BD1D61-898A-9533-A0E3-C2F34D3C20E1}"/>
              </a:ext>
            </a:extLst>
          </p:cNvPr>
          <p:cNvSpPr>
            <a:spLocks noGrp="1"/>
          </p:cNvSpPr>
          <p:nvPr>
            <p:ph type="title"/>
          </p:nvPr>
        </p:nvSpPr>
        <p:spPr>
          <a:xfrm>
            <a:off x="838200" y="365125"/>
            <a:ext cx="10515600" cy="942565"/>
          </a:xfrm>
        </p:spPr>
        <p:txBody>
          <a:bodyPr/>
          <a:lstStyle/>
          <a:p>
            <a:pPr algn="ctr"/>
            <a:r>
              <a:rPr lang="cs-CZ" sz="4400" b="1" dirty="0">
                <a:solidFill>
                  <a:srgbClr val="FF0000"/>
                </a:solidFill>
              </a:rPr>
              <a:t>RANKINE-CLAUSIŮV PARNÍ CYKLUS (2)</a:t>
            </a:r>
            <a:endParaRPr lang="cs-CZ" dirty="0"/>
          </a:p>
        </p:txBody>
      </p:sp>
      <p:sp>
        <p:nvSpPr>
          <p:cNvPr id="4" name="Zástupný obsah 3">
            <a:extLst>
              <a:ext uri="{FF2B5EF4-FFF2-40B4-BE49-F238E27FC236}">
                <a16:creationId xmlns:a16="http://schemas.microsoft.com/office/drawing/2014/main" id="{3F3CC7F8-7DCC-4727-3593-913E79262AB3}"/>
              </a:ext>
            </a:extLst>
          </p:cNvPr>
          <p:cNvSpPr>
            <a:spLocks noGrp="1"/>
          </p:cNvSpPr>
          <p:nvPr>
            <p:ph idx="1"/>
          </p:nvPr>
        </p:nvSpPr>
        <p:spPr>
          <a:xfrm>
            <a:off x="235974" y="1494504"/>
            <a:ext cx="11710220" cy="5132438"/>
          </a:xfrm>
        </p:spPr>
        <p:txBody>
          <a:bodyPr>
            <a:normAutofit/>
          </a:bodyPr>
          <a:lstStyle/>
          <a:p>
            <a:r>
              <a:rPr lang="cs-CZ" sz="3200" b="1" i="0" dirty="0">
                <a:solidFill>
                  <a:srgbClr val="1E293B"/>
                </a:solidFill>
                <a:effectLst/>
                <a:latin typeface="__Poppins_35b7d2"/>
              </a:rPr>
              <a:t>Teplo uvolněné spalováním uhlí se předá v parogenerátoru pracovnímu médiu – vodě, dojde ke změně jejího skupenství, transformuje se na vodní páru. Následně se v přehřívači ohřeje pára na teplotu okolo 530 °C a zvýší se její  tlak až 16 </a:t>
            </a:r>
            <a:r>
              <a:rPr lang="cs-CZ" sz="3200" b="1" i="0" dirty="0" err="1">
                <a:solidFill>
                  <a:srgbClr val="1E293B"/>
                </a:solidFill>
                <a:effectLst/>
                <a:latin typeface="__Poppins_35b7d2"/>
              </a:rPr>
              <a:t>MPa</a:t>
            </a:r>
            <a:r>
              <a:rPr lang="cs-CZ" sz="3200" b="1" i="0" dirty="0">
                <a:solidFill>
                  <a:srgbClr val="1E293B"/>
                </a:solidFill>
                <a:effectLst/>
                <a:latin typeface="__Poppins_35b7d2"/>
              </a:rPr>
              <a:t>. V blocích pracujících s nadkritickými parametry páry je pak teplota ještě vyšší cca 600 °C a tlak dosahuje hodnot až 28 </a:t>
            </a:r>
            <a:r>
              <a:rPr lang="cs-CZ" sz="3200" b="1" i="0" dirty="0" err="1">
                <a:solidFill>
                  <a:srgbClr val="1E293B"/>
                </a:solidFill>
                <a:effectLst/>
                <a:latin typeface="__Poppins_35b7d2"/>
              </a:rPr>
              <a:t>MPa</a:t>
            </a:r>
            <a:r>
              <a:rPr lang="cs-CZ" sz="3200" b="1" i="0" dirty="0">
                <a:solidFill>
                  <a:srgbClr val="1E293B"/>
                </a:solidFill>
                <a:effectLst/>
                <a:latin typeface="__Poppins_35b7d2"/>
              </a:rPr>
              <a:t>.</a:t>
            </a:r>
          </a:p>
          <a:p>
            <a:r>
              <a:rPr lang="cs-CZ" sz="3200" b="1" i="0" dirty="0">
                <a:solidFill>
                  <a:srgbClr val="1E293B"/>
                </a:solidFill>
                <a:effectLst/>
                <a:latin typeface="__Poppins_35b7d2"/>
              </a:rPr>
              <a:t>Tato pára následně expanduje na turbíně (předá ji svou energii), která je mechanicky spojena s generátorem. Lopatky turbíny se pohybují rychlostí</a:t>
            </a:r>
            <a:br>
              <a:rPr lang="cs-CZ" sz="3200" b="1" i="0" dirty="0">
                <a:solidFill>
                  <a:srgbClr val="1E293B"/>
                </a:solidFill>
                <a:effectLst/>
                <a:latin typeface="__Poppins_35b7d2"/>
              </a:rPr>
            </a:br>
            <a:r>
              <a:rPr lang="cs-CZ" sz="3200" b="1" i="0" dirty="0">
                <a:solidFill>
                  <a:srgbClr val="1E293B"/>
                </a:solidFill>
                <a:effectLst/>
                <a:latin typeface="__Poppins_35b7d2"/>
              </a:rPr>
              <a:t>3 000 nebo 1 500 otáček za sekundu v závislosti na počtu pólových dvojic, čímž je dosaženo požadované síťové frekvence 50 Hz.</a:t>
            </a:r>
          </a:p>
        </p:txBody>
      </p:sp>
    </p:spTree>
    <p:extLst>
      <p:ext uri="{BB962C8B-B14F-4D97-AF65-F5344CB8AC3E}">
        <p14:creationId xmlns:p14="http://schemas.microsoft.com/office/powerpoint/2010/main" val="137043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3E8055-C974-E94B-832D-03F8782541A7}"/>
              </a:ext>
            </a:extLst>
          </p:cNvPr>
          <p:cNvSpPr>
            <a:spLocks noGrp="1"/>
          </p:cNvSpPr>
          <p:nvPr>
            <p:ph type="title"/>
          </p:nvPr>
        </p:nvSpPr>
        <p:spPr>
          <a:xfrm>
            <a:off x="838200" y="365125"/>
            <a:ext cx="10515600" cy="627933"/>
          </a:xfrm>
        </p:spPr>
        <p:txBody>
          <a:bodyPr>
            <a:normAutofit fontScale="90000"/>
          </a:bodyPr>
          <a:lstStyle/>
          <a:p>
            <a:r>
              <a:rPr lang="cs-CZ" sz="4400" b="1" dirty="0">
                <a:solidFill>
                  <a:srgbClr val="FF0000"/>
                </a:solidFill>
              </a:rPr>
              <a:t>RANKINE-CLAUSIŮV PARNÍ CYKLUS (3)</a:t>
            </a:r>
            <a:endParaRPr lang="cs-CZ" dirty="0"/>
          </a:p>
        </p:txBody>
      </p:sp>
      <p:sp>
        <p:nvSpPr>
          <p:cNvPr id="3" name="Zástupný obsah 2">
            <a:extLst>
              <a:ext uri="{FF2B5EF4-FFF2-40B4-BE49-F238E27FC236}">
                <a16:creationId xmlns:a16="http://schemas.microsoft.com/office/drawing/2014/main" id="{2496D4EF-3C4F-E3E4-DC41-AC6EC8ECF4B8}"/>
              </a:ext>
            </a:extLst>
          </p:cNvPr>
          <p:cNvSpPr>
            <a:spLocks noGrp="1"/>
          </p:cNvSpPr>
          <p:nvPr>
            <p:ph idx="1"/>
          </p:nvPr>
        </p:nvSpPr>
        <p:spPr>
          <a:xfrm>
            <a:off x="196645" y="1091381"/>
            <a:ext cx="11729884" cy="5515896"/>
          </a:xfrm>
        </p:spPr>
        <p:txBody>
          <a:bodyPr>
            <a:noAutofit/>
          </a:bodyPr>
          <a:lstStyle/>
          <a:p>
            <a:r>
              <a:rPr lang="cs-CZ" sz="3200" b="1" i="0" dirty="0">
                <a:solidFill>
                  <a:srgbClr val="1E293B"/>
                </a:solidFill>
                <a:effectLst/>
                <a:latin typeface="__Poppins_35b7d2"/>
              </a:rPr>
              <a:t>Po vykonání práce putuje pára do kondenzátoru, kde kondenzuje na vodu s teplotou kolem 30 °C a tlakem 3 </a:t>
            </a:r>
            <a:r>
              <a:rPr lang="cs-CZ" sz="3200" b="1" i="0" dirty="0" err="1">
                <a:solidFill>
                  <a:srgbClr val="1E293B"/>
                </a:solidFill>
                <a:effectLst/>
                <a:latin typeface="__Poppins_35b7d2"/>
              </a:rPr>
              <a:t>kPa</a:t>
            </a:r>
            <a:r>
              <a:rPr lang="cs-CZ" sz="3200" b="1" i="0" dirty="0">
                <a:solidFill>
                  <a:srgbClr val="1E293B"/>
                </a:solidFill>
                <a:effectLst/>
                <a:latin typeface="__Poppins_35b7d2"/>
              </a:rPr>
              <a:t>.  Tato voda se ještě před uzavřením cyklu, tedy opětovným vstupem do parogenerátoru, ohřívá v regeneračních ohřívácích napájecí vody. Ohřátí se provádí pomocí tepelného výměníku pára/voda tím, že se odebere část horké páry z turbíny, která svou kondenzací ve výměníku zvýší teplotu napájecí vody. Tím se zvyšuje účinnost celého procesu výroby elektrické energie v kondenzačních elektrárnách.</a:t>
            </a:r>
          </a:p>
          <a:p>
            <a:r>
              <a:rPr lang="cs-CZ" sz="3200" b="1" i="0" dirty="0">
                <a:solidFill>
                  <a:srgbClr val="1E293B"/>
                </a:solidFill>
                <a:effectLst/>
                <a:latin typeface="__Poppins_35b7d2"/>
              </a:rPr>
              <a:t>Celková účinnost je u starších klasických bloků okolo 30 %, u dnešních nejmodernějších nadkritický bloků je možné dosahovat účinnosti přesahující 40 %.</a:t>
            </a:r>
          </a:p>
        </p:txBody>
      </p:sp>
    </p:spTree>
    <p:extLst>
      <p:ext uri="{BB962C8B-B14F-4D97-AF65-F5344CB8AC3E}">
        <p14:creationId xmlns:p14="http://schemas.microsoft.com/office/powerpoint/2010/main" val="30541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BF016-A65B-E21F-64A4-51184EFC038C}"/>
              </a:ext>
            </a:extLst>
          </p:cNvPr>
          <p:cNvSpPr>
            <a:spLocks noGrp="1"/>
          </p:cNvSpPr>
          <p:nvPr>
            <p:ph type="title"/>
          </p:nvPr>
        </p:nvSpPr>
        <p:spPr/>
        <p:txBody>
          <a:bodyPr/>
          <a:lstStyle/>
          <a:p>
            <a:pPr algn="ctr"/>
            <a:r>
              <a:rPr lang="cs-CZ" b="1" dirty="0">
                <a:solidFill>
                  <a:srgbClr val="FF0000"/>
                </a:solidFill>
              </a:rPr>
              <a:t>PALIVO</a:t>
            </a:r>
          </a:p>
        </p:txBody>
      </p:sp>
      <p:sp>
        <p:nvSpPr>
          <p:cNvPr id="3" name="Zástupný obsah 2">
            <a:extLst>
              <a:ext uri="{FF2B5EF4-FFF2-40B4-BE49-F238E27FC236}">
                <a16:creationId xmlns:a16="http://schemas.microsoft.com/office/drawing/2014/main" id="{C10B0306-CA00-9908-B573-5D8D9B48AA7E}"/>
              </a:ext>
            </a:extLst>
          </p:cNvPr>
          <p:cNvSpPr>
            <a:spLocks noGrp="1"/>
          </p:cNvSpPr>
          <p:nvPr>
            <p:ph idx="1"/>
          </p:nvPr>
        </p:nvSpPr>
        <p:spPr/>
        <p:txBody>
          <a:bodyPr>
            <a:normAutofit/>
          </a:bodyPr>
          <a:lstStyle/>
          <a:p>
            <a:r>
              <a:rPr lang="cs-CZ" sz="4000" b="1" i="0" dirty="0">
                <a:solidFill>
                  <a:srgbClr val="1E293B"/>
                </a:solidFill>
                <a:effectLst/>
                <a:latin typeface="__Poppins_35b7d2"/>
              </a:rPr>
              <a:t>Využívá se různých druhů uhlí od hnědého s výhřevností 10 MJ/kg až po černé uhlí s výhřevností 24 MJ/kg. Pro české elektrárny se využívá především hnědého uhlí ze Sokolovské a Mostecké pánve v případě hnědého uhlí, zdrojem černého uhlí je potom Ostravsko-karvinská pánev.</a:t>
            </a:r>
          </a:p>
        </p:txBody>
      </p:sp>
    </p:spTree>
    <p:extLst>
      <p:ext uri="{BB962C8B-B14F-4D97-AF65-F5344CB8AC3E}">
        <p14:creationId xmlns:p14="http://schemas.microsoft.com/office/powerpoint/2010/main" val="3217770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885E60-7BCA-C2D7-C7C4-DAA4AB8AEFF0}"/>
              </a:ext>
            </a:extLst>
          </p:cNvPr>
          <p:cNvSpPr>
            <a:spLocks noGrp="1"/>
          </p:cNvSpPr>
          <p:nvPr>
            <p:ph type="title"/>
          </p:nvPr>
        </p:nvSpPr>
        <p:spPr/>
        <p:txBody>
          <a:bodyPr>
            <a:normAutofit/>
          </a:bodyPr>
          <a:lstStyle/>
          <a:p>
            <a:pPr algn="ctr"/>
            <a:r>
              <a:rPr lang="cs-CZ" b="1" i="0" dirty="0">
                <a:solidFill>
                  <a:srgbClr val="FF0000"/>
                </a:solidFill>
                <a:effectLst/>
                <a:latin typeface="ui-sans-serif"/>
              </a:rPr>
              <a:t>FUNKCE KONDENZAČNÍCH ELEKTRÁREN</a:t>
            </a:r>
            <a:br>
              <a:rPr lang="cs-CZ" b="1" i="0" dirty="0">
                <a:solidFill>
                  <a:srgbClr val="FF0000"/>
                </a:solidFill>
                <a:effectLst/>
                <a:latin typeface="ui-sans-serif"/>
              </a:rPr>
            </a:br>
            <a:r>
              <a:rPr lang="cs-CZ" b="1" i="0" dirty="0">
                <a:solidFill>
                  <a:srgbClr val="FF0000"/>
                </a:solidFill>
                <a:effectLst/>
                <a:latin typeface="ui-sans-serif"/>
              </a:rPr>
              <a:t>V ELEKTRIZAČNÍ SOUSTAVĚ</a:t>
            </a:r>
            <a:endParaRPr lang="cs-CZ" dirty="0">
              <a:solidFill>
                <a:srgbClr val="FF0000"/>
              </a:solidFill>
            </a:endParaRPr>
          </a:p>
        </p:txBody>
      </p:sp>
      <p:sp>
        <p:nvSpPr>
          <p:cNvPr id="3" name="Zástupný obsah 2">
            <a:extLst>
              <a:ext uri="{FF2B5EF4-FFF2-40B4-BE49-F238E27FC236}">
                <a16:creationId xmlns:a16="http://schemas.microsoft.com/office/drawing/2014/main" id="{647961C6-F2E9-7809-9106-C332C585ADD8}"/>
              </a:ext>
            </a:extLst>
          </p:cNvPr>
          <p:cNvSpPr>
            <a:spLocks noGrp="1"/>
          </p:cNvSpPr>
          <p:nvPr>
            <p:ph idx="1"/>
          </p:nvPr>
        </p:nvSpPr>
        <p:spPr/>
        <p:txBody>
          <a:bodyPr>
            <a:normAutofit fontScale="77500" lnSpcReduction="20000"/>
          </a:bodyPr>
          <a:lstStyle/>
          <a:p>
            <a:pPr algn="just"/>
            <a:r>
              <a:rPr lang="cs-CZ" b="1" i="0" dirty="0">
                <a:solidFill>
                  <a:srgbClr val="00B0F0"/>
                </a:solidFill>
                <a:effectLst/>
                <a:latin typeface="__Poppins_35b7d2"/>
              </a:rPr>
              <a:t>Kondenzační elektrárny </a:t>
            </a:r>
            <a:r>
              <a:rPr lang="cs-CZ" b="1" i="0" dirty="0">
                <a:solidFill>
                  <a:srgbClr val="1E293B"/>
                </a:solidFill>
                <a:effectLst/>
                <a:latin typeface="__Poppins_35b7d2"/>
              </a:rPr>
              <a:t>vykrývají tzv. základní zatížení, nejsou totiž pružným a rychle regulovatelným zdrojem. To především díky vysoké tepelné kapacitě kotle, kdy není možné rychle snižovat nebo zvyšovat teplotu a tím tak měnit objem páry v systému. Regulace je možná změnou buzení rotoru, čemuž ale musí odpovídat adekvátní změna v množství páry na straně pohonu. Tento typ elektrárny tedy pracuje nejefektivněji při stabilním zatížení.</a:t>
            </a:r>
          </a:p>
          <a:p>
            <a:r>
              <a:rPr lang="cs-CZ" b="1" i="0" dirty="0">
                <a:solidFill>
                  <a:srgbClr val="1E293B"/>
                </a:solidFill>
                <a:effectLst/>
                <a:latin typeface="__Poppins_35b7d2"/>
              </a:rPr>
              <a:t>Pokud jde o kondenzační uhelné elektrárny, ty hrají obecně v současnosti velice významnou úlohu v české, evropské i celosvětové energetice. Tyto elektrárny využívají k výrobě elektřiny spalování uhlí, tedy fosilního paliva. Při energetickém využití uhlí vznikají škodlivé emise a samotná těžba této suroviny negativně ovlivňuje životní prostředí. Z těchto důvodů se ve všech státech, kde je brán v úvahu vliv člověka na životní prostředí,  počítá s postupným odstavováním uhelných elektráren a snižováním jejich podílu v energetickém mixu jednotlivých zemí. V příští dekádě budou však stále uhelné kondenzační elektrárny důležitým zdrojem pro vykrývání základního zatížení v elektrizační soustavě, protože nyní neexistují jiné výrobní kapacity, které by je dokázaly nahradit a umožnily tak jejich odstavení.</a:t>
            </a:r>
            <a:endParaRPr lang="cs-CZ" b="1" dirty="0"/>
          </a:p>
        </p:txBody>
      </p:sp>
    </p:spTree>
    <p:extLst>
      <p:ext uri="{BB962C8B-B14F-4D97-AF65-F5344CB8AC3E}">
        <p14:creationId xmlns:p14="http://schemas.microsoft.com/office/powerpoint/2010/main" val="50030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E79B9741-9350-3E84-0C30-2280E7595E6E}"/>
              </a:ext>
            </a:extLst>
          </p:cNvPr>
          <p:cNvSpPr>
            <a:spLocks noGrp="1"/>
          </p:cNvSpPr>
          <p:nvPr>
            <p:ph type="title"/>
          </p:nvPr>
        </p:nvSpPr>
        <p:spPr>
          <a:xfrm>
            <a:off x="1028700" y="1967266"/>
            <a:ext cx="2628900" cy="2547257"/>
          </a:xfrm>
          <a:noFill/>
        </p:spPr>
        <p:txBody>
          <a:bodyPr anchor="ctr">
            <a:normAutofit/>
          </a:bodyPr>
          <a:lstStyle/>
          <a:p>
            <a:pPr algn="ctr"/>
            <a:r>
              <a:rPr lang="cs-CZ" sz="3200" dirty="0">
                <a:solidFill>
                  <a:srgbClr val="FF0000"/>
                </a:solidFill>
              </a:rPr>
              <a:t>ENERGETICKÝ MIX ČR</a:t>
            </a:r>
          </a:p>
        </p:txBody>
      </p:sp>
      <p:pic>
        <p:nvPicPr>
          <p:cNvPr id="6" name="Obrázek 5">
            <a:extLst>
              <a:ext uri="{FF2B5EF4-FFF2-40B4-BE49-F238E27FC236}">
                <a16:creationId xmlns:a16="http://schemas.microsoft.com/office/drawing/2014/main" id="{177111AD-5A98-02A2-B06D-FD96910E177C}"/>
              </a:ext>
            </a:extLst>
          </p:cNvPr>
          <p:cNvPicPr>
            <a:picLocks noChangeAspect="1"/>
          </p:cNvPicPr>
          <p:nvPr/>
        </p:nvPicPr>
        <p:blipFill>
          <a:blip r:embed="rId2"/>
          <a:stretch>
            <a:fillRect/>
          </a:stretch>
        </p:blipFill>
        <p:spPr>
          <a:xfrm>
            <a:off x="4777316" y="1181729"/>
            <a:ext cx="6780700" cy="4492212"/>
          </a:xfrm>
          <a:prstGeom prst="rect">
            <a:avLst/>
          </a:prstGeom>
        </p:spPr>
      </p:pic>
    </p:spTree>
    <p:extLst>
      <p:ext uri="{BB962C8B-B14F-4D97-AF65-F5344CB8AC3E}">
        <p14:creationId xmlns:p14="http://schemas.microsoft.com/office/powerpoint/2010/main" val="820285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6CB0A7-926E-C3AA-9B67-0A0F5F12D606}"/>
              </a:ext>
            </a:extLst>
          </p:cNvPr>
          <p:cNvSpPr>
            <a:spLocks noGrp="1"/>
          </p:cNvSpPr>
          <p:nvPr>
            <p:ph type="title"/>
          </p:nvPr>
        </p:nvSpPr>
        <p:spPr/>
        <p:txBody>
          <a:bodyPr>
            <a:normAutofit fontScale="90000"/>
          </a:bodyPr>
          <a:lstStyle/>
          <a:p>
            <a:pPr algn="ctr"/>
            <a:r>
              <a:rPr lang="cs-CZ" b="1" i="0" dirty="0">
                <a:solidFill>
                  <a:srgbClr val="FF0000"/>
                </a:solidFill>
                <a:effectLst/>
                <a:latin typeface="ui-sans-serif"/>
              </a:rPr>
              <a:t>VÝROBA ELEKTŘINY Z OBNOVITELNÝCH ZDROJŮ MŮŽE PŘEKONAT UHLÍ JIŽ V ROCE 2030</a:t>
            </a:r>
            <a:endParaRPr lang="cs-CZ" dirty="0">
              <a:solidFill>
                <a:srgbClr val="FF0000"/>
              </a:solidFill>
            </a:endParaRPr>
          </a:p>
        </p:txBody>
      </p:sp>
      <p:sp>
        <p:nvSpPr>
          <p:cNvPr id="3" name="Zástupný obsah 2">
            <a:extLst>
              <a:ext uri="{FF2B5EF4-FFF2-40B4-BE49-F238E27FC236}">
                <a16:creationId xmlns:a16="http://schemas.microsoft.com/office/drawing/2014/main" id="{EF51550A-6C03-F840-CC99-98515B30759B}"/>
              </a:ext>
            </a:extLst>
          </p:cNvPr>
          <p:cNvSpPr>
            <a:spLocks noGrp="1"/>
          </p:cNvSpPr>
          <p:nvPr>
            <p:ph idx="1"/>
          </p:nvPr>
        </p:nvSpPr>
        <p:spPr/>
        <p:txBody>
          <a:bodyPr>
            <a:normAutofit fontScale="92500" lnSpcReduction="20000"/>
          </a:bodyPr>
          <a:lstStyle/>
          <a:p>
            <a:r>
              <a:rPr lang="cs-CZ" b="1" i="0" dirty="0">
                <a:solidFill>
                  <a:srgbClr val="1E293B"/>
                </a:solidFill>
                <a:effectLst/>
                <a:latin typeface="__Poppins_35b7d2"/>
              </a:rPr>
              <a:t>Již v roce 2030 by výroba elektrické energie z obnovitelných zdrojů energie mohla přesáhnout výrobu z uhlí. Vše však závisí na předpokladu plnění závazků na omezení klimatických změn, zejména omezování emisí skleníkových plynů.</a:t>
            </a:r>
          </a:p>
          <a:p>
            <a:r>
              <a:rPr lang="cs-CZ" b="1" i="0" dirty="0">
                <a:solidFill>
                  <a:srgbClr val="1E293B"/>
                </a:solidFill>
                <a:effectLst/>
                <a:latin typeface="__Poppins_35b7d2"/>
              </a:rPr>
              <a:t>Tyto závěry vyplývají ze studie </a:t>
            </a:r>
            <a:r>
              <a:rPr lang="cs-CZ" b="1" i="0" dirty="0">
                <a:solidFill>
                  <a:srgbClr val="00B0F0"/>
                </a:solidFill>
                <a:effectLst/>
                <a:latin typeface="__Poppins_35b7d2"/>
                <a:hlinkClick r:id="rId2">
                  <a:extLst>
                    <a:ext uri="{A12FA001-AC4F-418D-AE19-62706E023703}">
                      <ahyp:hlinkClr xmlns:ahyp="http://schemas.microsoft.com/office/drawing/2018/hyperlinkcolor" val="tx"/>
                    </a:ext>
                  </a:extLst>
                </a:hlinkClick>
              </a:rPr>
              <a:t>Energetických a klimatických změn</a:t>
            </a:r>
            <a:r>
              <a:rPr lang="cs-CZ" b="1" i="0" dirty="0">
                <a:solidFill>
                  <a:srgbClr val="1E293B"/>
                </a:solidFill>
                <a:effectLst/>
                <a:latin typeface="__Poppins_35b7d2"/>
              </a:rPr>
              <a:t> Mezinárodní energetické agentury (</a:t>
            </a:r>
            <a:r>
              <a:rPr lang="cs-CZ" b="1" i="0" dirty="0">
                <a:solidFill>
                  <a:srgbClr val="00B0F0"/>
                </a:solidFill>
                <a:effectLst/>
                <a:latin typeface="__Poppins_35b7d2"/>
                <a:hlinkClick r:id="rId3">
                  <a:extLst>
                    <a:ext uri="{A12FA001-AC4F-418D-AE19-62706E023703}">
                      <ahyp:hlinkClr xmlns:ahyp="http://schemas.microsoft.com/office/drawing/2018/hyperlinkcolor" val="tx"/>
                    </a:ext>
                  </a:extLst>
                </a:hlinkClick>
              </a:rPr>
              <a:t>IEA</a:t>
            </a:r>
            <a:r>
              <a:rPr lang="cs-CZ" b="1" i="0" dirty="0">
                <a:solidFill>
                  <a:srgbClr val="1E293B"/>
                </a:solidFill>
                <a:effectLst/>
                <a:latin typeface="__Poppins_35b7d2"/>
              </a:rPr>
              <a:t>). V současné době se obnovitelné zdroje podílí na výrobě elektřiny z více než pětiny, přičemž uhlí více než 40 procenty. V roce 2030 by podíl obnovitelných zdrojů mohl převýšit až jednu třetinu a tím pádem zaujmout první příčku.</a:t>
            </a:r>
          </a:p>
          <a:p>
            <a:r>
              <a:rPr lang="cs-CZ" b="1" i="0" dirty="0">
                <a:solidFill>
                  <a:srgbClr val="1E293B"/>
                </a:solidFill>
                <a:effectLst/>
                <a:latin typeface="__Poppins_35b7d2"/>
              </a:rPr>
              <a:t>„Toto ukazuje, že dnešní energetické společnosti dělají fatální chybu, domnívají-li se, že kroky k omezení klimatických změn neovlivní jejich podnikání,“ uvedl z rozhovoru pro </a:t>
            </a:r>
            <a:r>
              <a:rPr lang="cs-CZ" b="1" i="0" dirty="0" err="1">
                <a:solidFill>
                  <a:srgbClr val="1E293B"/>
                </a:solidFill>
                <a:effectLst/>
                <a:latin typeface="__Poppins_35b7d2"/>
              </a:rPr>
              <a:t>Financial</a:t>
            </a:r>
            <a:r>
              <a:rPr lang="cs-CZ" b="1" i="0" dirty="0">
                <a:solidFill>
                  <a:srgbClr val="1E293B"/>
                </a:solidFill>
                <a:effectLst/>
                <a:latin typeface="__Poppins_35b7d2"/>
              </a:rPr>
              <a:t> Times hlavní ekonom agentury IEA </a:t>
            </a:r>
            <a:r>
              <a:rPr lang="cs-CZ" b="1" i="0" dirty="0" err="1">
                <a:solidFill>
                  <a:srgbClr val="1E293B"/>
                </a:solidFill>
                <a:effectLst/>
                <a:latin typeface="__Poppins_35b7d2"/>
              </a:rPr>
              <a:t>Fatih</a:t>
            </a:r>
            <a:r>
              <a:rPr lang="cs-CZ" b="1" i="0" dirty="0">
                <a:solidFill>
                  <a:srgbClr val="1E293B"/>
                </a:solidFill>
                <a:effectLst/>
                <a:latin typeface="__Poppins_35b7d2"/>
              </a:rPr>
              <a:t> </a:t>
            </a:r>
            <a:r>
              <a:rPr lang="cs-CZ" b="1" i="0" dirty="0" err="1">
                <a:solidFill>
                  <a:srgbClr val="1E293B"/>
                </a:solidFill>
                <a:effectLst/>
                <a:latin typeface="__Poppins_35b7d2"/>
              </a:rPr>
              <a:t>Birol</a:t>
            </a:r>
            <a:r>
              <a:rPr lang="cs-CZ" b="1" i="0" dirty="0">
                <a:solidFill>
                  <a:srgbClr val="1E293B"/>
                </a:solidFill>
                <a:effectLst/>
                <a:latin typeface="__Poppins_35b7d2"/>
              </a:rPr>
              <a:t>.</a:t>
            </a:r>
          </a:p>
        </p:txBody>
      </p:sp>
    </p:spTree>
    <p:extLst>
      <p:ext uri="{BB962C8B-B14F-4D97-AF65-F5344CB8AC3E}">
        <p14:creationId xmlns:p14="http://schemas.microsoft.com/office/powerpoint/2010/main" val="1605717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681D4-0F31-0882-81A8-39C41E8234B7}"/>
              </a:ext>
            </a:extLst>
          </p:cNvPr>
          <p:cNvSpPr>
            <a:spLocks noGrp="1"/>
          </p:cNvSpPr>
          <p:nvPr>
            <p:ph type="title"/>
          </p:nvPr>
        </p:nvSpPr>
        <p:spPr/>
        <p:txBody>
          <a:bodyPr/>
          <a:lstStyle/>
          <a:p>
            <a:pPr algn="ctr"/>
            <a:r>
              <a:rPr lang="cs-CZ" b="1" dirty="0">
                <a:solidFill>
                  <a:srgbClr val="FF0000"/>
                </a:solidFill>
              </a:rPr>
              <a:t>VÝROBA ELEKTŘINY – HLAVNÍ ZDROJ EMISÍ</a:t>
            </a:r>
          </a:p>
        </p:txBody>
      </p:sp>
      <p:sp>
        <p:nvSpPr>
          <p:cNvPr id="3" name="Zástupný obsah 2">
            <a:extLst>
              <a:ext uri="{FF2B5EF4-FFF2-40B4-BE49-F238E27FC236}">
                <a16:creationId xmlns:a16="http://schemas.microsoft.com/office/drawing/2014/main" id="{E8C24DF5-F019-B33C-E621-585AB1F3E963}"/>
              </a:ext>
            </a:extLst>
          </p:cNvPr>
          <p:cNvSpPr>
            <a:spLocks noGrp="1"/>
          </p:cNvSpPr>
          <p:nvPr>
            <p:ph idx="1"/>
          </p:nvPr>
        </p:nvSpPr>
        <p:spPr>
          <a:xfrm>
            <a:off x="838200" y="2247253"/>
            <a:ext cx="10515600" cy="3929709"/>
          </a:xfrm>
        </p:spPr>
        <p:txBody>
          <a:bodyPr>
            <a:normAutofit/>
          </a:bodyPr>
          <a:lstStyle/>
          <a:p>
            <a:r>
              <a:rPr lang="cs-CZ" sz="3600" b="1" i="0" dirty="0">
                <a:solidFill>
                  <a:srgbClr val="1E293B"/>
                </a:solidFill>
                <a:effectLst/>
                <a:latin typeface="__Poppins_35b7d2"/>
              </a:rPr>
              <a:t>V minulém roce se výroba elektrické energie podílela na světových emisích oxidu uhličitého zhruba</a:t>
            </a:r>
            <a:br>
              <a:rPr lang="cs-CZ" sz="3600" b="1" i="0" dirty="0">
                <a:solidFill>
                  <a:srgbClr val="1E293B"/>
                </a:solidFill>
                <a:effectLst/>
                <a:latin typeface="__Poppins_35b7d2"/>
              </a:rPr>
            </a:br>
            <a:r>
              <a:rPr lang="cs-CZ" sz="3600" b="1" i="0" dirty="0">
                <a:solidFill>
                  <a:srgbClr val="1E293B"/>
                </a:solidFill>
                <a:effectLst/>
                <a:latin typeface="__Poppins_35b7d2"/>
              </a:rPr>
              <a:t>40 procenty, přičemž téměř tři čtvrtiny z tohoto podílu pocházely z uhlí. Omezení spotřeby uhlí je proto hlavním cílem v boji s klimatickými změnami, přičemž obnovitelné zdroje se jeví jako vhodná náhrada.</a:t>
            </a:r>
          </a:p>
        </p:txBody>
      </p:sp>
    </p:spTree>
    <p:extLst>
      <p:ext uri="{BB962C8B-B14F-4D97-AF65-F5344CB8AC3E}">
        <p14:creationId xmlns:p14="http://schemas.microsoft.com/office/powerpoint/2010/main" val="174908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2BC27AA-5CDF-0428-0EB0-CF935562D031}"/>
              </a:ext>
            </a:extLst>
          </p:cNvPr>
          <p:cNvSpPr>
            <a:spLocks noGrp="1"/>
          </p:cNvSpPr>
          <p:nvPr>
            <p:ph type="title"/>
          </p:nvPr>
        </p:nvSpPr>
        <p:spPr>
          <a:xfrm>
            <a:off x="638882" y="716378"/>
            <a:ext cx="3571810" cy="3496331"/>
          </a:xfrm>
        </p:spPr>
        <p:txBody>
          <a:bodyPr vert="horz" lIns="91440" tIns="45720" rIns="91440" bIns="45720" rtlCol="0" anchor="b">
            <a:normAutofit/>
          </a:bodyPr>
          <a:lstStyle/>
          <a:p>
            <a:pPr algn="ctr"/>
            <a:r>
              <a:rPr lang="cs-CZ" sz="4000" b="1" dirty="0">
                <a:solidFill>
                  <a:srgbClr val="FF0000"/>
                </a:solidFill>
                <a:effectLst/>
                <a:latin typeface="__Poppins_35b7d2"/>
              </a:rPr>
              <a:t>PODÍL JEDNOTLIVÝCH ODVĚTVÍ NA SVĚTOVÝCH EMISÍCH CO</a:t>
            </a:r>
            <a:r>
              <a:rPr lang="cs-CZ" sz="4000" b="1" baseline="-25000" dirty="0">
                <a:solidFill>
                  <a:srgbClr val="FF0000"/>
                </a:solidFill>
                <a:effectLst/>
                <a:latin typeface="__Poppins_35b7d2"/>
              </a:rPr>
              <a:t>2</a:t>
            </a:r>
            <a:endParaRPr lang="en-US" sz="4000" b="1" kern="1200" dirty="0">
              <a:solidFill>
                <a:srgbClr val="FF0000"/>
              </a:solidFill>
              <a:latin typeface="+mj-lt"/>
              <a:ea typeface="+mj-ea"/>
              <a:cs typeface="+mj-cs"/>
            </a:endParaRPr>
          </a:p>
        </p:txBody>
      </p:sp>
      <p:sp>
        <p:nvSpPr>
          <p:cNvPr id="308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odíl jednotlivých odvětví na světových emisí CO2. Zdroj: IEA (upraveno)">
            <a:extLst>
              <a:ext uri="{FF2B5EF4-FFF2-40B4-BE49-F238E27FC236}">
                <a16:creationId xmlns:a16="http://schemas.microsoft.com/office/drawing/2014/main" id="{A99240EB-86FD-B73B-30C2-EF90ADD48E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78847"/>
            <a:ext cx="7214616" cy="447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4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9FBC106-4E8B-AA49-E85F-7D0828219152}"/>
              </a:ext>
            </a:extLst>
          </p:cNvPr>
          <p:cNvSpPr>
            <a:spLocks noGrp="1"/>
          </p:cNvSpPr>
          <p:nvPr>
            <p:ph type="title"/>
          </p:nvPr>
        </p:nvSpPr>
        <p:spPr>
          <a:xfrm>
            <a:off x="838200" y="365125"/>
            <a:ext cx="10515600" cy="863907"/>
          </a:xfrm>
        </p:spPr>
        <p:txBody>
          <a:bodyPr/>
          <a:lstStyle/>
          <a:p>
            <a:pPr algn="ctr"/>
            <a:r>
              <a:rPr lang="cs-CZ" b="1" dirty="0">
                <a:solidFill>
                  <a:srgbClr val="FF0000"/>
                </a:solidFill>
              </a:rPr>
              <a:t>SITUACE VE SVĚTĚ</a:t>
            </a:r>
          </a:p>
        </p:txBody>
      </p:sp>
      <p:sp>
        <p:nvSpPr>
          <p:cNvPr id="4" name="Zástupný obsah 3">
            <a:extLst>
              <a:ext uri="{FF2B5EF4-FFF2-40B4-BE49-F238E27FC236}">
                <a16:creationId xmlns:a16="http://schemas.microsoft.com/office/drawing/2014/main" id="{239F6A1A-C797-296E-C0E3-5BB59816AD7A}"/>
              </a:ext>
            </a:extLst>
          </p:cNvPr>
          <p:cNvSpPr>
            <a:spLocks noGrp="1"/>
          </p:cNvSpPr>
          <p:nvPr>
            <p:ph idx="1"/>
          </p:nvPr>
        </p:nvSpPr>
        <p:spPr>
          <a:xfrm>
            <a:off x="838200" y="1524000"/>
            <a:ext cx="10515600" cy="4652963"/>
          </a:xfrm>
        </p:spPr>
        <p:txBody>
          <a:bodyPr>
            <a:noAutofit/>
          </a:bodyPr>
          <a:lstStyle/>
          <a:p>
            <a:r>
              <a:rPr lang="cs-CZ" sz="3600" b="1" i="0" dirty="0">
                <a:solidFill>
                  <a:srgbClr val="1E293B"/>
                </a:solidFill>
                <a:effectLst/>
                <a:latin typeface="__Poppins_35b7d2"/>
              </a:rPr>
              <a:t>Největším světovým producentem emisí oxidu uhličitého spojených s výrobou energií je Čína. Společně se Spojenými státy a Indií jsou zodpovědní za polovinu světových emisí CO</a:t>
            </a:r>
            <a:r>
              <a:rPr lang="cs-CZ" sz="3600" b="1" i="0" baseline="-25000" dirty="0">
                <a:solidFill>
                  <a:srgbClr val="1E293B"/>
                </a:solidFill>
                <a:effectLst/>
                <a:latin typeface="__Poppins_35b7d2"/>
              </a:rPr>
              <a:t>2</a:t>
            </a:r>
            <a:r>
              <a:rPr lang="cs-CZ" sz="3600" b="1" i="0" dirty="0">
                <a:solidFill>
                  <a:srgbClr val="1E293B"/>
                </a:solidFill>
                <a:effectLst/>
                <a:latin typeface="__Poppins_35b7d2"/>
              </a:rPr>
              <a:t> ze spalování fosilních paliv.</a:t>
            </a:r>
          </a:p>
          <a:p>
            <a:r>
              <a:rPr lang="cs-CZ" sz="3600" b="1" i="0" dirty="0">
                <a:solidFill>
                  <a:srgbClr val="1E293B"/>
                </a:solidFill>
                <a:effectLst/>
                <a:latin typeface="__Poppins_35b7d2"/>
              </a:rPr>
              <a:t>Avšak k „nejšpinavější“ výrobě elektrické energie dochází v Indii – tamní elektrárny dosahují nejvyšších hodnot vypouštěných emisí CO</a:t>
            </a:r>
            <a:r>
              <a:rPr lang="cs-CZ" sz="3600" b="1" i="0" baseline="-25000" dirty="0">
                <a:solidFill>
                  <a:srgbClr val="1E293B"/>
                </a:solidFill>
                <a:effectLst/>
                <a:latin typeface="__Poppins_35b7d2"/>
              </a:rPr>
              <a:t>2</a:t>
            </a:r>
            <a:r>
              <a:rPr lang="cs-CZ" sz="3600" b="1" i="0" dirty="0">
                <a:solidFill>
                  <a:srgbClr val="1E293B"/>
                </a:solidFill>
                <a:effectLst/>
                <a:latin typeface="__Poppins_35b7d2"/>
              </a:rPr>
              <a:t> na vyprodukovanou kWh elektrické energie.</a:t>
            </a:r>
          </a:p>
        </p:txBody>
      </p:sp>
    </p:spTree>
    <p:extLst>
      <p:ext uri="{BB962C8B-B14F-4D97-AF65-F5344CB8AC3E}">
        <p14:creationId xmlns:p14="http://schemas.microsoft.com/office/powerpoint/2010/main" val="2756087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33707A4-EC8A-6ECC-51A4-BCD35EEA603D}"/>
              </a:ext>
            </a:extLst>
          </p:cNvPr>
          <p:cNvSpPr>
            <a:spLocks noGrp="1"/>
          </p:cNvSpPr>
          <p:nvPr>
            <p:ph type="title"/>
          </p:nvPr>
        </p:nvSpPr>
        <p:spPr/>
        <p:txBody>
          <a:bodyPr vert="horz" lIns="91440" tIns="45720" rIns="91440" bIns="45720" rtlCol="0" anchor="ctr">
            <a:normAutofit/>
          </a:bodyPr>
          <a:lstStyle/>
          <a:p>
            <a:pPr algn="ctr"/>
            <a:r>
              <a:rPr lang="cs-CZ" sz="4000" b="1" dirty="0">
                <a:solidFill>
                  <a:srgbClr val="FF0000"/>
                </a:solidFill>
                <a:effectLst/>
                <a:latin typeface="__Poppins_35b7d2"/>
              </a:rPr>
              <a:t>MNOŽSTVÍ EMISÍ CO</a:t>
            </a:r>
            <a:r>
              <a:rPr lang="cs-CZ" sz="4000" b="1" baseline="-25000" dirty="0">
                <a:solidFill>
                  <a:srgbClr val="FF0000"/>
                </a:solidFill>
                <a:effectLst/>
                <a:latin typeface="__Poppins_35b7d2"/>
              </a:rPr>
              <a:t>2</a:t>
            </a:r>
            <a:r>
              <a:rPr lang="cs-CZ" sz="4000" b="1" dirty="0">
                <a:solidFill>
                  <a:srgbClr val="FF0000"/>
                </a:solidFill>
                <a:effectLst/>
                <a:latin typeface="__Poppins_35b7d2"/>
              </a:rPr>
              <a:t> NA VYPRODUKOVANOU kWh ELEKTRICKÉ ENERGIE</a:t>
            </a:r>
            <a:endParaRPr lang="en-US" sz="4000" b="1" kern="1200" dirty="0">
              <a:solidFill>
                <a:srgbClr val="FF0000"/>
              </a:solidFill>
              <a:latin typeface="+mj-lt"/>
              <a:ea typeface="+mj-ea"/>
              <a:cs typeface="+mj-cs"/>
            </a:endParaRPr>
          </a:p>
        </p:txBody>
      </p:sp>
      <p:sp>
        <p:nvSpPr>
          <p:cNvPr id="5" name="Zástupný obsah 4">
            <a:extLst>
              <a:ext uri="{FF2B5EF4-FFF2-40B4-BE49-F238E27FC236}">
                <a16:creationId xmlns:a16="http://schemas.microsoft.com/office/drawing/2014/main" id="{19C9E8E4-C8AA-4174-7AB0-D4E98933CC1F}"/>
              </a:ext>
            </a:extLst>
          </p:cNvPr>
          <p:cNvSpPr>
            <a:spLocks noGrp="1"/>
          </p:cNvSpPr>
          <p:nvPr>
            <p:ph idx="1"/>
          </p:nvPr>
        </p:nvSpPr>
        <p:spPr>
          <a:xfrm>
            <a:off x="838200" y="1825625"/>
            <a:ext cx="4245077" cy="4351338"/>
          </a:xfrm>
        </p:spPr>
        <p:txBody>
          <a:bodyPr>
            <a:normAutofit lnSpcReduction="10000"/>
          </a:bodyPr>
          <a:lstStyle/>
          <a:p>
            <a:r>
              <a:rPr lang="cs-CZ" b="1" i="0" dirty="0">
                <a:solidFill>
                  <a:srgbClr val="1E293B"/>
                </a:solidFill>
                <a:effectLst/>
                <a:latin typeface="__Poppins_35b7d2"/>
              </a:rPr>
              <a:t>V roce 2023 emise oxidu uhličitého spojené s výrobou energií nevzrostly navzdory globálnímu ekonomickému růstu. Tento fakt ukazuje, že dřívější úvahy o provázanosti ekonomického růstu s nárůstem emisí mohou být dnes překonány.</a:t>
            </a:r>
            <a:endParaRPr lang="cs-CZ" b="1" dirty="0"/>
          </a:p>
        </p:txBody>
      </p:sp>
      <p:pic>
        <p:nvPicPr>
          <p:cNvPr id="4098" name="Picture 2" descr="Obsah obrázku text, snímek obrazovky, diagram, řada/pruh&#10;&#10;Popis byl vytvořen automaticky">
            <a:extLst>
              <a:ext uri="{FF2B5EF4-FFF2-40B4-BE49-F238E27FC236}">
                <a16:creationId xmlns:a16="http://schemas.microsoft.com/office/drawing/2014/main" id="{D97798F3-5856-B7FB-F46E-60F468D05A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7925" y="1825626"/>
            <a:ext cx="60499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95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E6C0E-7FD1-5130-4D5A-94335BDD3E8B}"/>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ZEMNÍ PLYN</a:t>
            </a:r>
          </a:p>
        </p:txBody>
      </p:sp>
    </p:spTree>
    <p:extLst>
      <p:ext uri="{BB962C8B-B14F-4D97-AF65-F5344CB8AC3E}">
        <p14:creationId xmlns:p14="http://schemas.microsoft.com/office/powerpoint/2010/main" val="31316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8CB87EE-3454-F42B-D634-DC2A4497C4DD}"/>
              </a:ext>
            </a:extLst>
          </p:cNvPr>
          <p:cNvSpPr>
            <a:spLocks noGrp="1"/>
          </p:cNvSpPr>
          <p:nvPr>
            <p:ph type="title"/>
          </p:nvPr>
        </p:nvSpPr>
        <p:spPr/>
        <p:txBody>
          <a:bodyPr/>
          <a:lstStyle/>
          <a:p>
            <a:pPr algn="ctr"/>
            <a:r>
              <a:rPr lang="cs-CZ" b="1" dirty="0">
                <a:solidFill>
                  <a:srgbClr val="FF0000"/>
                </a:solidFill>
              </a:rPr>
              <a:t>PAROPLYNOVÉ ELEKTRÁRNY</a:t>
            </a:r>
          </a:p>
        </p:txBody>
      </p:sp>
      <p:sp>
        <p:nvSpPr>
          <p:cNvPr id="4" name="Zástupný obsah 3">
            <a:extLst>
              <a:ext uri="{FF2B5EF4-FFF2-40B4-BE49-F238E27FC236}">
                <a16:creationId xmlns:a16="http://schemas.microsoft.com/office/drawing/2014/main" id="{C14FAE77-B187-DEC6-BAD3-0C5BED43BE11}"/>
              </a:ext>
            </a:extLst>
          </p:cNvPr>
          <p:cNvSpPr>
            <a:spLocks noGrp="1"/>
          </p:cNvSpPr>
          <p:nvPr>
            <p:ph idx="1"/>
          </p:nvPr>
        </p:nvSpPr>
        <p:spPr>
          <a:xfrm>
            <a:off x="285135" y="2192593"/>
            <a:ext cx="11493910" cy="4300281"/>
          </a:xfrm>
        </p:spPr>
        <p:txBody>
          <a:bodyPr>
            <a:noAutofit/>
          </a:bodyPr>
          <a:lstStyle/>
          <a:p>
            <a:r>
              <a:rPr lang="cs-CZ" sz="4000" b="1" i="0" dirty="0">
                <a:solidFill>
                  <a:srgbClr val="00B0F0"/>
                </a:solidFill>
                <a:effectLst/>
                <a:latin typeface="__Poppins_35b7d2"/>
              </a:rPr>
              <a:t>Paroplynové elektrárny </a:t>
            </a:r>
            <a:r>
              <a:rPr lang="cs-CZ" sz="4000" b="1" i="0" dirty="0">
                <a:solidFill>
                  <a:srgbClr val="1E293B"/>
                </a:solidFill>
                <a:effectLst/>
                <a:latin typeface="__Poppins_35b7d2"/>
              </a:rPr>
              <a:t>jsou ve srovnání s uhelnými výrazně šetrnější k životnímu prostředí, zapadají do moderní energetické koncepce snažící se eliminovat emise škodlivin do ovzduší a svojí flexibilitou jsou navíc velmi vhodným doplněním obnovitelných zdrojů energie, které zaujímají stále silnější postavení ve výrobě elektřiny.</a:t>
            </a:r>
            <a:endParaRPr lang="cs-CZ" sz="4000" b="1" dirty="0"/>
          </a:p>
        </p:txBody>
      </p:sp>
    </p:spTree>
    <p:extLst>
      <p:ext uri="{BB962C8B-B14F-4D97-AF65-F5344CB8AC3E}">
        <p14:creationId xmlns:p14="http://schemas.microsoft.com/office/powerpoint/2010/main" val="2036053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73" name="Rectangle 1127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20454C7-FB93-4E39-792C-B1DB206C1CDE}"/>
              </a:ext>
            </a:extLst>
          </p:cNvPr>
          <p:cNvSpPr>
            <a:spLocks noGrp="1"/>
          </p:cNvSpPr>
          <p:nvPr>
            <p:ph type="title"/>
          </p:nvPr>
        </p:nvSpPr>
        <p:spPr>
          <a:xfrm>
            <a:off x="6950893" y="144081"/>
            <a:ext cx="4156512" cy="1708244"/>
          </a:xfrm>
        </p:spPr>
        <p:txBody>
          <a:bodyPr anchor="ctr">
            <a:normAutofit/>
          </a:bodyPr>
          <a:lstStyle/>
          <a:p>
            <a:pPr algn="ctr"/>
            <a:r>
              <a:rPr lang="cs-CZ" sz="3700" b="1" dirty="0">
                <a:solidFill>
                  <a:srgbClr val="FF0000"/>
                </a:solidFill>
              </a:rPr>
              <a:t>PRINCIP FUNKCE PAROPLYNOVÉ ELEKTRÁRNY</a:t>
            </a:r>
          </a:p>
        </p:txBody>
      </p:sp>
      <p:pic>
        <p:nvPicPr>
          <p:cNvPr id="11266" name="Picture 2" descr="Obsah obrázku diagram, text, Plán, Technický výkres&#10;&#10;Popis byl vytvořen automaticky">
            <a:extLst>
              <a:ext uri="{FF2B5EF4-FFF2-40B4-BE49-F238E27FC236}">
                <a16:creationId xmlns:a16="http://schemas.microsoft.com/office/drawing/2014/main" id="{A51FC9FF-4A6D-28BA-7035-A712055D1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771" r="12562"/>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A4A6C58D-BF3C-2F2B-6B4D-EA0107FBE158}"/>
              </a:ext>
            </a:extLst>
          </p:cNvPr>
          <p:cNvSpPr>
            <a:spLocks noGrp="1"/>
          </p:cNvSpPr>
          <p:nvPr>
            <p:ph idx="1"/>
          </p:nvPr>
        </p:nvSpPr>
        <p:spPr>
          <a:xfrm>
            <a:off x="6803409" y="1996407"/>
            <a:ext cx="4156512" cy="4243674"/>
          </a:xfrm>
        </p:spPr>
        <p:txBody>
          <a:bodyPr anchor="ctr">
            <a:noAutofit/>
          </a:bodyPr>
          <a:lstStyle/>
          <a:p>
            <a:r>
              <a:rPr lang="cs-CZ" b="1" i="0" dirty="0">
                <a:solidFill>
                  <a:srgbClr val="00B0F0"/>
                </a:solidFill>
                <a:effectLst/>
                <a:latin typeface="__Poppins_35b7d2"/>
              </a:rPr>
              <a:t>Paroplynová elektrárna </a:t>
            </a:r>
            <a:r>
              <a:rPr lang="cs-CZ" b="1" i="0" dirty="0">
                <a:effectLst/>
                <a:latin typeface="__Poppins_35b7d2"/>
              </a:rPr>
              <a:t>využívá tzv. </a:t>
            </a:r>
            <a:r>
              <a:rPr lang="cs-CZ" b="1" i="0" dirty="0">
                <a:solidFill>
                  <a:srgbClr val="00B0F0"/>
                </a:solidFill>
                <a:effectLst/>
                <a:latin typeface="__Poppins_35b7d2"/>
              </a:rPr>
              <a:t>paroplynového cyklu</a:t>
            </a:r>
            <a:r>
              <a:rPr lang="cs-CZ" b="1" i="0" dirty="0">
                <a:effectLst/>
                <a:latin typeface="__Poppins_35b7d2"/>
              </a:rPr>
              <a:t>. Ve skutečnosti se jedná o dva oběhy vzájemně spojené spalinovým kotlem – </a:t>
            </a:r>
            <a:r>
              <a:rPr lang="cs-CZ" b="1" i="0" dirty="0">
                <a:solidFill>
                  <a:srgbClr val="00B0F0"/>
                </a:solidFill>
                <a:effectLst/>
                <a:latin typeface="__Poppins_35b7d2"/>
              </a:rPr>
              <a:t>plynový –</a:t>
            </a:r>
            <a:r>
              <a:rPr lang="cs-CZ" b="1" i="0" dirty="0" err="1">
                <a:solidFill>
                  <a:srgbClr val="00B0F0"/>
                </a:solidFill>
                <a:effectLst/>
                <a:latin typeface="__Poppins_35b7d2"/>
              </a:rPr>
              <a:t>Braytonův</a:t>
            </a:r>
            <a:r>
              <a:rPr lang="cs-CZ" b="1" i="0" dirty="0">
                <a:solidFill>
                  <a:srgbClr val="00B0F0"/>
                </a:solidFill>
                <a:effectLst/>
                <a:latin typeface="__Poppins_35b7d2"/>
              </a:rPr>
              <a:t> cyklus </a:t>
            </a:r>
            <a:r>
              <a:rPr lang="cs-CZ" b="1" i="0" dirty="0">
                <a:effectLst/>
                <a:latin typeface="__Poppins_35b7d2"/>
              </a:rPr>
              <a:t>a </a:t>
            </a:r>
            <a:r>
              <a:rPr lang="cs-CZ" b="1" i="0" dirty="0">
                <a:solidFill>
                  <a:srgbClr val="00B0F0"/>
                </a:solidFill>
                <a:effectLst/>
                <a:latin typeface="__Poppins_35b7d2"/>
              </a:rPr>
              <a:t>parní –</a:t>
            </a:r>
            <a:r>
              <a:rPr lang="cs-CZ" b="1" i="0" dirty="0" err="1">
                <a:solidFill>
                  <a:srgbClr val="00B0F0"/>
                </a:solidFill>
                <a:effectLst/>
                <a:latin typeface="__Poppins_35b7d2"/>
              </a:rPr>
              <a:t>Clause-Rankinův</a:t>
            </a:r>
            <a:r>
              <a:rPr lang="cs-CZ" b="1" i="0" dirty="0">
                <a:solidFill>
                  <a:srgbClr val="00B0F0"/>
                </a:solidFill>
                <a:effectLst/>
                <a:latin typeface="__Poppins_35b7d2"/>
              </a:rPr>
              <a:t> cyklus </a:t>
            </a:r>
            <a:r>
              <a:rPr lang="cs-CZ" b="1" i="0" dirty="0">
                <a:effectLst/>
                <a:latin typeface="__Poppins_35b7d2"/>
              </a:rPr>
              <a:t>(resp. </a:t>
            </a:r>
            <a:r>
              <a:rPr lang="cs-CZ" b="1" i="0" dirty="0" err="1">
                <a:effectLst/>
                <a:latin typeface="__Poppins_35b7d2"/>
              </a:rPr>
              <a:t>Rankinův</a:t>
            </a:r>
            <a:r>
              <a:rPr lang="cs-CZ" b="1" i="0" dirty="0">
                <a:effectLst/>
                <a:latin typeface="__Poppins_35b7d2"/>
              </a:rPr>
              <a:t> cyklus).</a:t>
            </a:r>
          </a:p>
        </p:txBody>
      </p:sp>
    </p:spTree>
    <p:extLst>
      <p:ext uri="{BB962C8B-B14F-4D97-AF65-F5344CB8AC3E}">
        <p14:creationId xmlns:p14="http://schemas.microsoft.com/office/powerpoint/2010/main" val="1776475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499567-AD4B-B55F-C593-A373B3A7D98F}"/>
              </a:ext>
            </a:extLst>
          </p:cNvPr>
          <p:cNvSpPr>
            <a:spLocks noGrp="1"/>
          </p:cNvSpPr>
          <p:nvPr>
            <p:ph type="title"/>
          </p:nvPr>
        </p:nvSpPr>
        <p:spPr/>
        <p:txBody>
          <a:bodyPr/>
          <a:lstStyle/>
          <a:p>
            <a:pPr algn="ctr"/>
            <a:r>
              <a:rPr lang="cs-CZ" b="1" dirty="0">
                <a:solidFill>
                  <a:srgbClr val="FF0000"/>
                </a:solidFill>
              </a:rPr>
              <a:t>PLYNOVÝ OBĚH – BRAYTONŮV CYKLUS</a:t>
            </a:r>
          </a:p>
        </p:txBody>
      </p:sp>
      <p:sp>
        <p:nvSpPr>
          <p:cNvPr id="3" name="Zástupný obsah 2">
            <a:extLst>
              <a:ext uri="{FF2B5EF4-FFF2-40B4-BE49-F238E27FC236}">
                <a16:creationId xmlns:a16="http://schemas.microsoft.com/office/drawing/2014/main" id="{797D0F0E-CF4A-109C-9CE9-16F1E45A1F99}"/>
              </a:ext>
            </a:extLst>
          </p:cNvPr>
          <p:cNvSpPr>
            <a:spLocks noGrp="1"/>
          </p:cNvSpPr>
          <p:nvPr>
            <p:ph idx="1"/>
          </p:nvPr>
        </p:nvSpPr>
        <p:spPr>
          <a:xfrm>
            <a:off x="838200" y="2290915"/>
            <a:ext cx="10515600" cy="3886047"/>
          </a:xfrm>
        </p:spPr>
        <p:txBody>
          <a:bodyPr/>
          <a:lstStyle/>
          <a:p>
            <a:r>
              <a:rPr lang="cs-CZ" b="1" i="0" dirty="0">
                <a:solidFill>
                  <a:srgbClr val="1E293B"/>
                </a:solidFill>
                <a:effectLst/>
                <a:latin typeface="__Poppins_35b7d2"/>
              </a:rPr>
              <a:t>První část tvoří </a:t>
            </a:r>
            <a:r>
              <a:rPr lang="cs-CZ" b="1" i="0" dirty="0">
                <a:solidFill>
                  <a:srgbClr val="00B0F0"/>
                </a:solidFill>
                <a:effectLst/>
                <a:latin typeface="__Poppins_35b7d2"/>
              </a:rPr>
              <a:t>plynový oběh – </a:t>
            </a:r>
            <a:r>
              <a:rPr lang="cs-CZ" b="1" i="0" dirty="0" err="1">
                <a:solidFill>
                  <a:srgbClr val="00B0F0"/>
                </a:solidFill>
                <a:effectLst/>
                <a:latin typeface="__Poppins_35b7d2"/>
              </a:rPr>
              <a:t>Braytonův</a:t>
            </a:r>
            <a:r>
              <a:rPr lang="cs-CZ" b="1" i="0" dirty="0">
                <a:solidFill>
                  <a:srgbClr val="00B0F0"/>
                </a:solidFill>
                <a:effectLst/>
                <a:latin typeface="__Poppins_35b7d2"/>
              </a:rPr>
              <a:t> cyklus</a:t>
            </a:r>
            <a:r>
              <a:rPr lang="cs-CZ" b="1" i="0" dirty="0">
                <a:solidFill>
                  <a:srgbClr val="1E293B"/>
                </a:solidFill>
                <a:effectLst/>
                <a:latin typeface="__Poppins_35b7d2"/>
              </a:rPr>
              <a:t>, v rámci kterého se nejprve ohřátý a pomocí kompresoru stlačený vzduch na hodnotu 1,2-3 </a:t>
            </a:r>
            <a:r>
              <a:rPr lang="cs-CZ" b="1" i="0" dirty="0" err="1">
                <a:solidFill>
                  <a:srgbClr val="1E293B"/>
                </a:solidFill>
                <a:effectLst/>
                <a:latin typeface="__Poppins_35b7d2"/>
              </a:rPr>
              <a:t>MPa</a:t>
            </a:r>
            <a:r>
              <a:rPr lang="cs-CZ" b="1" i="0" dirty="0">
                <a:solidFill>
                  <a:srgbClr val="1E293B"/>
                </a:solidFill>
                <a:effectLst/>
                <a:latin typeface="__Poppins_35b7d2"/>
              </a:rPr>
              <a:t> vhání společně s palivem do spalovací komory. Vyšší tlak zajišťuje vyšší účinnosti při spalování paliva. Vzniklé spaliny o teplotě 800-1450 ˚C dále proudí do plynové turbíny, ve které se jejich energie přemění na energii kinetickou a následně pomocí generátoru, připojeného na hřídel turbíny, na elektřinu. Po výstupu z turbíny mají spaliny teplotu 400-700 ˚C a před vstupem do prostoru kotle mohou být pro zvýšení účinnosti ještě </a:t>
            </a:r>
            <a:r>
              <a:rPr lang="cs-CZ" b="1" i="0" dirty="0" err="1">
                <a:solidFill>
                  <a:srgbClr val="1E293B"/>
                </a:solidFill>
                <a:effectLst/>
                <a:latin typeface="__Poppins_35b7d2"/>
              </a:rPr>
              <a:t>přihřány</a:t>
            </a:r>
            <a:r>
              <a:rPr lang="cs-CZ" b="1" i="0" dirty="0">
                <a:solidFill>
                  <a:srgbClr val="1E293B"/>
                </a:solidFill>
                <a:effectLst/>
                <a:latin typeface="__Poppins_35b7d2"/>
              </a:rPr>
              <a:t>.</a:t>
            </a:r>
            <a:endParaRPr lang="cs-CZ" b="1" dirty="0"/>
          </a:p>
        </p:txBody>
      </p:sp>
    </p:spTree>
    <p:extLst>
      <p:ext uri="{BB962C8B-B14F-4D97-AF65-F5344CB8AC3E}">
        <p14:creationId xmlns:p14="http://schemas.microsoft.com/office/powerpoint/2010/main" val="4153842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D7E6A-C01C-3CCF-BD80-EB114CC1BB91}"/>
              </a:ext>
            </a:extLst>
          </p:cNvPr>
          <p:cNvSpPr>
            <a:spLocks noGrp="1"/>
          </p:cNvSpPr>
          <p:nvPr>
            <p:ph type="title"/>
          </p:nvPr>
        </p:nvSpPr>
        <p:spPr/>
        <p:txBody>
          <a:bodyPr/>
          <a:lstStyle/>
          <a:p>
            <a:pPr algn="ctr"/>
            <a:r>
              <a:rPr lang="cs-CZ" b="1" dirty="0">
                <a:solidFill>
                  <a:srgbClr val="FF0000"/>
                </a:solidFill>
              </a:rPr>
              <a:t>PARNÍ CYKLUS – CLAUSE-RANKINŮV CYKLUS</a:t>
            </a:r>
          </a:p>
        </p:txBody>
      </p:sp>
      <p:sp>
        <p:nvSpPr>
          <p:cNvPr id="3" name="Zástupný obsah 2">
            <a:extLst>
              <a:ext uri="{FF2B5EF4-FFF2-40B4-BE49-F238E27FC236}">
                <a16:creationId xmlns:a16="http://schemas.microsoft.com/office/drawing/2014/main" id="{DBDD0664-168A-4C09-8402-E1D01A016824}"/>
              </a:ext>
            </a:extLst>
          </p:cNvPr>
          <p:cNvSpPr>
            <a:spLocks noGrp="1"/>
          </p:cNvSpPr>
          <p:nvPr>
            <p:ph idx="1"/>
          </p:nvPr>
        </p:nvSpPr>
        <p:spPr/>
        <p:txBody>
          <a:bodyPr/>
          <a:lstStyle/>
          <a:p>
            <a:r>
              <a:rPr lang="cs-CZ" b="1" i="0" dirty="0">
                <a:solidFill>
                  <a:srgbClr val="1E293B"/>
                </a:solidFill>
                <a:effectLst/>
                <a:latin typeface="__Poppins_35b7d2"/>
              </a:rPr>
              <a:t>Ve spalinovém kotli navazuje </a:t>
            </a:r>
            <a:r>
              <a:rPr lang="cs-CZ" b="1" i="0" dirty="0">
                <a:solidFill>
                  <a:srgbClr val="00B0F0"/>
                </a:solidFill>
                <a:effectLst/>
                <a:latin typeface="__Poppins_35b7d2"/>
              </a:rPr>
              <a:t>parní cyklus</a:t>
            </a:r>
            <a:r>
              <a:rPr lang="cs-CZ" b="1" i="0" dirty="0">
                <a:solidFill>
                  <a:srgbClr val="1E293B"/>
                </a:solidFill>
                <a:effectLst/>
                <a:latin typeface="__Poppins_35b7d2"/>
              </a:rPr>
              <a:t>, který zajišťuje přeměnu tepelné energie na energii elektrickou. Jedná se o uzavřený oběh vody a páry, skládající se z několika na sebe navazujících termodynamických dějů. Celý cyklus je téměř dokonale popsán </a:t>
            </a:r>
            <a:r>
              <a:rPr lang="cs-CZ" b="1" i="0" dirty="0" err="1">
                <a:solidFill>
                  <a:srgbClr val="00B0F0"/>
                </a:solidFill>
                <a:effectLst/>
                <a:latin typeface="__Poppins_35b7d2"/>
              </a:rPr>
              <a:t>Clause-Rankinovým</a:t>
            </a:r>
            <a:r>
              <a:rPr lang="cs-CZ" b="1" i="0" dirty="0">
                <a:solidFill>
                  <a:srgbClr val="00B0F0"/>
                </a:solidFill>
                <a:effectLst/>
                <a:latin typeface="__Poppins_35b7d2"/>
              </a:rPr>
              <a:t> cyklem</a:t>
            </a:r>
            <a:r>
              <a:rPr lang="cs-CZ" b="1" i="0" dirty="0">
                <a:solidFill>
                  <a:srgbClr val="1E293B"/>
                </a:solidFill>
                <a:effectLst/>
                <a:latin typeface="__Poppins_35b7d2"/>
              </a:rPr>
              <a:t>. Využívá se tepelné energie pro přeměnu vody v páru o vysoké teplotě a tlaku, která následně odevzdá svou energii lopatkám parní turbíny. Energie turbíny je poté ve formě mechanické energie hřídele přenesena do generátoru, kde je přeměněna na energii elektrickou. V případě paroplynového cyklu se k ohřevu vody v kotli využívá zbytkové, odpadní energie spalin vystupujících z plynové turbíny.</a:t>
            </a:r>
            <a:endParaRPr lang="cs-CZ" b="1" dirty="0"/>
          </a:p>
        </p:txBody>
      </p:sp>
    </p:spTree>
    <p:extLst>
      <p:ext uri="{BB962C8B-B14F-4D97-AF65-F5344CB8AC3E}">
        <p14:creationId xmlns:p14="http://schemas.microsoft.com/office/powerpoint/2010/main" val="281008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442F185-10C9-9774-6562-40A46615D08A}"/>
              </a:ext>
            </a:extLst>
          </p:cNvPr>
          <p:cNvSpPr>
            <a:spLocks noGrp="1"/>
          </p:cNvSpPr>
          <p:nvPr>
            <p:ph type="title"/>
          </p:nvPr>
        </p:nvSpPr>
        <p:spPr/>
        <p:txBody>
          <a:bodyPr/>
          <a:lstStyle/>
          <a:p>
            <a:pPr algn="ctr"/>
            <a:r>
              <a:rPr lang="cs-CZ" b="1" dirty="0">
                <a:solidFill>
                  <a:srgbClr val="FF0000"/>
                </a:solidFill>
              </a:rPr>
              <a:t>EVROPSKÁ UNIE</a:t>
            </a:r>
          </a:p>
        </p:txBody>
      </p:sp>
      <p:sp>
        <p:nvSpPr>
          <p:cNvPr id="4" name="Zástupný obsah 3">
            <a:extLst>
              <a:ext uri="{FF2B5EF4-FFF2-40B4-BE49-F238E27FC236}">
                <a16:creationId xmlns:a16="http://schemas.microsoft.com/office/drawing/2014/main" id="{3B1509AD-AA44-18E1-2EFB-73A2722417A4}"/>
              </a:ext>
            </a:extLst>
          </p:cNvPr>
          <p:cNvSpPr>
            <a:spLocks noGrp="1"/>
          </p:cNvSpPr>
          <p:nvPr>
            <p:ph idx="1"/>
          </p:nvPr>
        </p:nvSpPr>
        <p:spPr/>
        <p:txBody>
          <a:bodyPr>
            <a:normAutofit fontScale="85000" lnSpcReduction="20000"/>
          </a:bodyPr>
          <a:lstStyle/>
          <a:p>
            <a:pPr algn="l"/>
            <a:r>
              <a:rPr lang="cs-CZ" b="1" i="0" dirty="0">
                <a:effectLst/>
                <a:latin typeface="Montserrat" panose="00000500000000000000" pitchFamily="2" charset="-18"/>
              </a:rPr>
              <a:t>V rámci Evropské unie mají </a:t>
            </a:r>
            <a:r>
              <a:rPr lang="cs-CZ" b="1" i="0" u="sng" dirty="0">
                <a:effectLst/>
                <a:latin typeface="Montserrat" panose="00000500000000000000" pitchFamily="2" charset="-18"/>
                <a:hlinkClick r:id="rId2">
                  <a:extLst>
                    <a:ext uri="{A12FA001-AC4F-418D-AE19-62706E023703}">
                      <ahyp:hlinkClr xmlns:ahyp="http://schemas.microsoft.com/office/drawing/2018/hyperlinkcolor" val="tx"/>
                    </a:ext>
                  </a:extLst>
                </a:hlinkClick>
              </a:rPr>
              <a:t>fosilní paliva</a:t>
            </a:r>
            <a:r>
              <a:rPr lang="cs-CZ" b="1" i="0" dirty="0">
                <a:effectLst/>
                <a:latin typeface="Montserrat" panose="00000500000000000000" pitchFamily="2" charset="-18"/>
              </a:rPr>
              <a:t>, jádro i obnovitelné zdroje zhruba třetinový podíl. Když se ale podíváme na jednotlivé státy, tyto rozdíly mohou být docela výrazné. Zatím co třeba Švédsko a Finsko spoléhají zejména na jádro</a:t>
            </a:r>
            <a:br>
              <a:rPr lang="cs-CZ" b="1" i="0" dirty="0">
                <a:effectLst/>
                <a:latin typeface="Montserrat" panose="00000500000000000000" pitchFamily="2" charset="-18"/>
              </a:rPr>
            </a:br>
            <a:r>
              <a:rPr lang="cs-CZ" b="1" i="0" dirty="0">
                <a:effectLst/>
                <a:latin typeface="Montserrat" panose="00000500000000000000" pitchFamily="2" charset="-18"/>
              </a:rPr>
              <a:t>a obnovitelné zdroje, naprostá většina elektřiny na Kypru</a:t>
            </a:r>
            <a:br>
              <a:rPr lang="cs-CZ" b="1" i="0" dirty="0">
                <a:effectLst/>
                <a:latin typeface="Montserrat" panose="00000500000000000000" pitchFamily="2" charset="-18"/>
              </a:rPr>
            </a:br>
            <a:r>
              <a:rPr lang="cs-CZ" b="1" i="0" dirty="0">
                <a:effectLst/>
                <a:latin typeface="Montserrat" panose="00000500000000000000" pitchFamily="2" charset="-18"/>
              </a:rPr>
              <a:t>a v Estonsku se vyrábí pomocí fosilních paliv. Podíl uhlí na výrobě elektřiny v Evropě ale v posledních letech prudce klesá a fosilní paliva jsou nahrazována obnovitelnými zdroji. Pojďme se podívat na konkrétnější čísla u našich nejbližších sousedů. Použité údaje jsou z roku 2022.</a:t>
            </a:r>
          </a:p>
          <a:p>
            <a:r>
              <a:rPr lang="cs-CZ" b="1" i="0" dirty="0">
                <a:effectLst/>
                <a:latin typeface="Montserrat" panose="00000500000000000000" pitchFamily="2" charset="-18"/>
              </a:rPr>
              <a:t>Polsko má nejvyšší podíl </a:t>
            </a:r>
            <a:r>
              <a:rPr lang="cs-CZ" b="1" i="0" u="sng" dirty="0">
                <a:effectLst/>
                <a:latin typeface="Montserrat" panose="00000500000000000000" pitchFamily="2" charset="-18"/>
                <a:hlinkClick r:id="rId3">
                  <a:extLst>
                    <a:ext uri="{A12FA001-AC4F-418D-AE19-62706E023703}">
                      <ahyp:hlinkClr xmlns:ahyp="http://schemas.microsoft.com/office/drawing/2018/hyperlinkcolor" val="tx"/>
                    </a:ext>
                  </a:extLst>
                </a:hlinkClick>
              </a:rPr>
              <a:t>využívání uhlí na výrobu elektřiny</a:t>
            </a:r>
            <a:r>
              <a:rPr lang="cs-CZ" b="1" i="0" dirty="0">
                <a:effectLst/>
                <a:latin typeface="Montserrat" panose="00000500000000000000" pitchFamily="2" charset="-18"/>
              </a:rPr>
              <a:t> ze všech států Evropské unie, zatímco Česká republika je na </a:t>
            </a:r>
            <a:r>
              <a:rPr lang="cs-CZ" b="1" dirty="0">
                <a:latin typeface="Montserrat" panose="00000500000000000000" pitchFamily="2" charset="-18"/>
              </a:rPr>
              <a:t>druhém místě</a:t>
            </a:r>
            <a:r>
              <a:rPr lang="cs-CZ" b="1" i="0" dirty="0">
                <a:effectLst/>
                <a:latin typeface="Montserrat" panose="00000500000000000000" pitchFamily="2" charset="-18"/>
              </a:rPr>
              <a:t>. Je nutno zmínit, že Polsko vůbec nevyužívá jádrovou energii na rozdíl od Slovenska, kde je jádro hlavním zdrojem energie. V Rakousku dominují </a:t>
            </a:r>
            <a:r>
              <a:rPr lang="cs-CZ" b="1" i="0" u="sng" dirty="0">
                <a:effectLst/>
                <a:latin typeface="Montserrat" panose="00000500000000000000" pitchFamily="2" charset="-18"/>
                <a:hlinkClick r:id="rId4">
                  <a:extLst>
                    <a:ext uri="{A12FA001-AC4F-418D-AE19-62706E023703}">
                      <ahyp:hlinkClr xmlns:ahyp="http://schemas.microsoft.com/office/drawing/2018/hyperlinkcolor" val="tx"/>
                    </a:ext>
                  </a:extLst>
                </a:hlinkClick>
              </a:rPr>
              <a:t>vodní elektrárny</a:t>
            </a:r>
            <a:r>
              <a:rPr lang="cs-CZ" b="1" i="0" dirty="0">
                <a:effectLst/>
                <a:latin typeface="Montserrat" panose="00000500000000000000" pitchFamily="2" charset="-18"/>
              </a:rPr>
              <a:t> a uhlí se nevyužívá vůbec.</a:t>
            </a:r>
          </a:p>
        </p:txBody>
      </p:sp>
    </p:spTree>
    <p:extLst>
      <p:ext uri="{BB962C8B-B14F-4D97-AF65-F5344CB8AC3E}">
        <p14:creationId xmlns:p14="http://schemas.microsoft.com/office/powerpoint/2010/main" val="1643431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D20F18-50F3-24A1-5651-E6BF86488DE9}"/>
              </a:ext>
            </a:extLst>
          </p:cNvPr>
          <p:cNvSpPr>
            <a:spLocks noGrp="1"/>
          </p:cNvSpPr>
          <p:nvPr>
            <p:ph type="title"/>
          </p:nvPr>
        </p:nvSpPr>
        <p:spPr/>
        <p:txBody>
          <a:bodyPr/>
          <a:lstStyle/>
          <a:p>
            <a:pPr algn="ctr"/>
            <a:r>
              <a:rPr lang="cs-CZ" b="1" dirty="0">
                <a:solidFill>
                  <a:srgbClr val="FF0000"/>
                </a:solidFill>
              </a:rPr>
              <a:t>SPOJENÍ OBOU CYKLŮ (PLYNOVÝ A PARNÍ)</a:t>
            </a:r>
          </a:p>
        </p:txBody>
      </p:sp>
      <p:sp>
        <p:nvSpPr>
          <p:cNvPr id="3" name="Zástupný obsah 2">
            <a:extLst>
              <a:ext uri="{FF2B5EF4-FFF2-40B4-BE49-F238E27FC236}">
                <a16:creationId xmlns:a16="http://schemas.microsoft.com/office/drawing/2014/main" id="{61C8C791-54FD-3F47-099A-69E7DD3E5C3F}"/>
              </a:ext>
            </a:extLst>
          </p:cNvPr>
          <p:cNvSpPr>
            <a:spLocks noGrp="1"/>
          </p:cNvSpPr>
          <p:nvPr>
            <p:ph idx="1"/>
          </p:nvPr>
        </p:nvSpPr>
        <p:spPr>
          <a:xfrm>
            <a:off x="324465" y="1825625"/>
            <a:ext cx="11474245" cy="4667250"/>
          </a:xfrm>
        </p:spPr>
        <p:txBody>
          <a:bodyPr>
            <a:normAutofit/>
          </a:bodyPr>
          <a:lstStyle/>
          <a:p>
            <a:r>
              <a:rPr lang="cs-CZ" sz="3600" b="1" i="0" dirty="0">
                <a:solidFill>
                  <a:srgbClr val="1E293B"/>
                </a:solidFill>
                <a:effectLst/>
                <a:latin typeface="__Poppins_35b7d2"/>
              </a:rPr>
              <a:t>Spojení obou výše zmíněných cyklů je využito předností každého z nich, což umožňuje dosáhnout </a:t>
            </a:r>
            <a:r>
              <a:rPr lang="cs-CZ" sz="3600" b="1" i="0" dirty="0">
                <a:solidFill>
                  <a:srgbClr val="00B0F0"/>
                </a:solidFill>
                <a:effectLst/>
                <a:latin typeface="__Poppins_35b7d2"/>
              </a:rPr>
              <a:t>vyšší účinnosti </a:t>
            </a:r>
            <a:r>
              <a:rPr lang="cs-CZ" sz="3600" b="1" i="0" dirty="0">
                <a:solidFill>
                  <a:srgbClr val="1E293B"/>
                </a:solidFill>
                <a:effectLst/>
                <a:latin typeface="__Poppins_35b7d2"/>
              </a:rPr>
              <a:t>(42-58 %) než při provozování cyklů jednotlivě (plynový 28-38 %, parní 28-42 %). Účinnost tepelného oběhu se zvyšuje s rostoucí střední teplotou přívodu tepla do oběhu a klesající střední teplotou odvodu tepla z oběhu. Ke zvýšení účinnosti dochází využitím vysokého přívodu tepla ve spalovací turbíně současně s nízkou teplotou odvodu tepla v turbíně parní.</a:t>
            </a:r>
            <a:endParaRPr lang="cs-CZ" sz="3600" b="1" dirty="0"/>
          </a:p>
        </p:txBody>
      </p:sp>
    </p:spTree>
    <p:extLst>
      <p:ext uri="{BB962C8B-B14F-4D97-AF65-F5344CB8AC3E}">
        <p14:creationId xmlns:p14="http://schemas.microsoft.com/office/powerpoint/2010/main" val="687435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A7304E-68B6-5AE4-65D5-67BA609EB003}"/>
              </a:ext>
            </a:extLst>
          </p:cNvPr>
          <p:cNvSpPr>
            <a:spLocks noGrp="1"/>
          </p:cNvSpPr>
          <p:nvPr>
            <p:ph type="title"/>
          </p:nvPr>
        </p:nvSpPr>
        <p:spPr/>
        <p:txBody>
          <a:bodyPr/>
          <a:lstStyle/>
          <a:p>
            <a:pPr algn="ctr"/>
            <a:r>
              <a:rPr lang="cs-CZ" b="1" dirty="0">
                <a:solidFill>
                  <a:srgbClr val="FF0000"/>
                </a:solidFill>
              </a:rPr>
              <a:t>PALIVO</a:t>
            </a:r>
          </a:p>
        </p:txBody>
      </p:sp>
      <p:sp>
        <p:nvSpPr>
          <p:cNvPr id="3" name="Zástupný obsah 2">
            <a:extLst>
              <a:ext uri="{FF2B5EF4-FFF2-40B4-BE49-F238E27FC236}">
                <a16:creationId xmlns:a16="http://schemas.microsoft.com/office/drawing/2014/main" id="{D0CE459E-A28F-E7A9-B13E-1F776FE2CFE6}"/>
              </a:ext>
            </a:extLst>
          </p:cNvPr>
          <p:cNvSpPr>
            <a:spLocks noGrp="1"/>
          </p:cNvSpPr>
          <p:nvPr>
            <p:ph idx="1"/>
          </p:nvPr>
        </p:nvSpPr>
        <p:spPr/>
        <p:txBody>
          <a:bodyPr>
            <a:normAutofit/>
          </a:bodyPr>
          <a:lstStyle/>
          <a:p>
            <a:r>
              <a:rPr lang="cs-CZ" sz="3200" b="1" i="0" dirty="0">
                <a:solidFill>
                  <a:srgbClr val="1E293B"/>
                </a:solidFill>
                <a:effectLst/>
                <a:latin typeface="__Poppins_35b7d2"/>
              </a:rPr>
              <a:t>Paroplynová elektrárna může být navržena pro využití buď kapalného, nebo plynného paliva. Nejčastěji využívaným palivem je </a:t>
            </a:r>
            <a:r>
              <a:rPr lang="cs-CZ" sz="3200" b="1" i="0" dirty="0">
                <a:solidFill>
                  <a:srgbClr val="00B0F0"/>
                </a:solidFill>
                <a:effectLst/>
                <a:latin typeface="__Poppins_35b7d2"/>
              </a:rPr>
              <a:t>zemní plyn</a:t>
            </a:r>
            <a:r>
              <a:rPr lang="cs-CZ" sz="3200" b="1" i="0" dirty="0">
                <a:solidFill>
                  <a:srgbClr val="1E293B"/>
                </a:solidFill>
                <a:effectLst/>
                <a:latin typeface="__Poppins_35b7d2"/>
              </a:rPr>
              <a:t>, méně často </a:t>
            </a:r>
            <a:r>
              <a:rPr lang="cs-CZ" sz="3200" b="1" i="0" dirty="0">
                <a:solidFill>
                  <a:srgbClr val="00B0F0"/>
                </a:solidFill>
                <a:effectLst/>
                <a:latin typeface="__Poppins_35b7d2"/>
              </a:rPr>
              <a:t>topný olej</a:t>
            </a:r>
            <a:r>
              <a:rPr lang="cs-CZ" sz="3200" b="1" i="0" dirty="0">
                <a:solidFill>
                  <a:srgbClr val="1E293B"/>
                </a:solidFill>
                <a:effectLst/>
                <a:latin typeface="__Poppins_35b7d2"/>
              </a:rPr>
              <a:t>. Dále se může jednat o plyny získané </a:t>
            </a:r>
            <a:r>
              <a:rPr lang="cs-CZ" sz="3200" b="1" i="0" dirty="0">
                <a:solidFill>
                  <a:srgbClr val="00B0F0"/>
                </a:solidFill>
                <a:effectLst/>
                <a:latin typeface="__Poppins_35b7d2"/>
              </a:rPr>
              <a:t>zplyňováním uhlí, biomasy </a:t>
            </a:r>
            <a:r>
              <a:rPr lang="cs-CZ" sz="3200" b="1" i="0" dirty="0">
                <a:solidFill>
                  <a:srgbClr val="1E293B"/>
                </a:solidFill>
                <a:effectLst/>
                <a:latin typeface="__Poppins_35b7d2"/>
              </a:rPr>
              <a:t>nebo z různých technologických procesů, těch je ovšem využíváno jen výjimečně. Ze zmíněných plynů má jistou </a:t>
            </a:r>
            <a:r>
              <a:rPr lang="cs-CZ" sz="3200" b="1" i="0" dirty="0">
                <a:solidFill>
                  <a:srgbClr val="00B0F0"/>
                </a:solidFill>
                <a:effectLst/>
                <a:latin typeface="__Poppins_35b7d2"/>
              </a:rPr>
              <a:t>perspektivu využití integrovaného zplyňování uhlí v paroplynových elektrárnách </a:t>
            </a:r>
            <a:r>
              <a:rPr lang="cs-CZ" sz="3200" b="1" i="0" dirty="0">
                <a:solidFill>
                  <a:srgbClr val="1E293B"/>
                </a:solidFill>
                <a:effectLst/>
                <a:latin typeface="__Poppins_35b7d2"/>
              </a:rPr>
              <a:t>(</a:t>
            </a:r>
            <a:r>
              <a:rPr lang="cs-CZ" sz="3200" b="1" i="0" dirty="0">
                <a:solidFill>
                  <a:srgbClr val="00B0F0"/>
                </a:solidFill>
                <a:effectLst/>
                <a:latin typeface="__Poppins_35b7d2"/>
              </a:rPr>
              <a:t>IGCC – </a:t>
            </a:r>
            <a:r>
              <a:rPr lang="cs-CZ" sz="3200" b="1" i="0" dirty="0" err="1">
                <a:solidFill>
                  <a:srgbClr val="00B0F0"/>
                </a:solidFill>
                <a:effectLst/>
                <a:latin typeface="__Poppins_35b7d2"/>
              </a:rPr>
              <a:t>Integrated</a:t>
            </a:r>
            <a:r>
              <a:rPr lang="cs-CZ" sz="3200" b="1" i="0" dirty="0">
                <a:solidFill>
                  <a:srgbClr val="00B0F0"/>
                </a:solidFill>
                <a:effectLst/>
                <a:latin typeface="__Poppins_35b7d2"/>
              </a:rPr>
              <a:t> </a:t>
            </a:r>
            <a:r>
              <a:rPr lang="cs-CZ" sz="3200" b="1" i="0" dirty="0" err="1">
                <a:solidFill>
                  <a:srgbClr val="00B0F0"/>
                </a:solidFill>
                <a:effectLst/>
                <a:latin typeface="__Poppins_35b7d2"/>
              </a:rPr>
              <a:t>gasification</a:t>
            </a:r>
            <a:r>
              <a:rPr lang="cs-CZ" sz="3200" b="1" i="0" dirty="0">
                <a:solidFill>
                  <a:srgbClr val="00B0F0"/>
                </a:solidFill>
                <a:effectLst/>
                <a:latin typeface="__Poppins_35b7d2"/>
              </a:rPr>
              <a:t> </a:t>
            </a:r>
            <a:r>
              <a:rPr lang="cs-CZ" sz="3200" b="1" i="0" dirty="0" err="1">
                <a:solidFill>
                  <a:srgbClr val="00B0F0"/>
                </a:solidFill>
                <a:effectLst/>
                <a:latin typeface="__Poppins_35b7d2"/>
              </a:rPr>
              <a:t>combustion</a:t>
            </a:r>
            <a:r>
              <a:rPr lang="cs-CZ" sz="3200" b="1" i="0" dirty="0">
                <a:solidFill>
                  <a:srgbClr val="00B0F0"/>
                </a:solidFill>
                <a:effectLst/>
                <a:latin typeface="__Poppins_35b7d2"/>
              </a:rPr>
              <a:t> </a:t>
            </a:r>
            <a:r>
              <a:rPr lang="cs-CZ" sz="3200" b="1" i="0" dirty="0" err="1">
                <a:solidFill>
                  <a:srgbClr val="00B0F0"/>
                </a:solidFill>
                <a:effectLst/>
                <a:latin typeface="__Poppins_35b7d2"/>
              </a:rPr>
              <a:t>cycle</a:t>
            </a:r>
            <a:r>
              <a:rPr lang="cs-CZ" sz="3200" b="1" i="0" dirty="0">
                <a:solidFill>
                  <a:srgbClr val="1E293B"/>
                </a:solidFill>
                <a:effectLst/>
                <a:latin typeface="__Poppins_35b7d2"/>
              </a:rPr>
              <a:t>), patřící k tzv. </a:t>
            </a:r>
            <a:r>
              <a:rPr lang="cs-CZ" sz="3200" b="1" i="0" dirty="0">
                <a:solidFill>
                  <a:srgbClr val="00B0F0"/>
                </a:solidFill>
                <a:effectLst/>
                <a:latin typeface="__Poppins_35b7d2"/>
              </a:rPr>
              <a:t>technologiím čistého uhlí</a:t>
            </a:r>
            <a:r>
              <a:rPr lang="cs-CZ" sz="3200" b="1" i="0" dirty="0">
                <a:solidFill>
                  <a:srgbClr val="1E293B"/>
                </a:solidFill>
                <a:effectLst/>
                <a:latin typeface="__Poppins_35b7d2"/>
              </a:rPr>
              <a:t>.</a:t>
            </a:r>
          </a:p>
        </p:txBody>
      </p:sp>
    </p:spTree>
    <p:extLst>
      <p:ext uri="{BB962C8B-B14F-4D97-AF65-F5344CB8AC3E}">
        <p14:creationId xmlns:p14="http://schemas.microsoft.com/office/powerpoint/2010/main" val="3762572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EECB095-6588-03D8-DED5-E0E9C6B8B740}"/>
              </a:ext>
            </a:extLst>
          </p:cNvPr>
          <p:cNvSpPr>
            <a:spLocks noGrp="1"/>
          </p:cNvSpPr>
          <p:nvPr>
            <p:ph type="title"/>
          </p:nvPr>
        </p:nvSpPr>
        <p:spPr>
          <a:xfrm>
            <a:off x="838200" y="1974491"/>
            <a:ext cx="10515600" cy="2909017"/>
          </a:xfrm>
        </p:spPr>
        <p:txBody>
          <a:bodyPr>
            <a:noAutofit/>
          </a:bodyPr>
          <a:lstStyle/>
          <a:p>
            <a:pPr algn="ctr"/>
            <a:r>
              <a:rPr lang="cs-CZ" sz="6000" b="1" dirty="0">
                <a:solidFill>
                  <a:srgbClr val="FF0000"/>
                </a:solidFill>
              </a:rPr>
              <a:t>VÝHODY A NEVÝHODY PAROPLYNOVÝCH ELEKTRÁREN</a:t>
            </a:r>
          </a:p>
        </p:txBody>
      </p:sp>
    </p:spTree>
    <p:extLst>
      <p:ext uri="{BB962C8B-B14F-4D97-AF65-F5344CB8AC3E}">
        <p14:creationId xmlns:p14="http://schemas.microsoft.com/office/powerpoint/2010/main" val="71313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4BE146-A2B2-0632-4441-BCA634EAA08F}"/>
              </a:ext>
            </a:extLst>
          </p:cNvPr>
          <p:cNvSpPr>
            <a:spLocks noGrp="1"/>
          </p:cNvSpPr>
          <p:nvPr>
            <p:ph type="title"/>
          </p:nvPr>
        </p:nvSpPr>
        <p:spPr/>
        <p:txBody>
          <a:bodyPr>
            <a:normAutofit/>
          </a:bodyPr>
          <a:lstStyle/>
          <a:p>
            <a:pPr algn="ctr"/>
            <a:r>
              <a:rPr lang="cs-CZ" b="1" i="0" dirty="0">
                <a:solidFill>
                  <a:srgbClr val="FF0000"/>
                </a:solidFill>
                <a:effectLst/>
                <a:latin typeface="ui-sans-serif"/>
              </a:rPr>
              <a:t>VÝHODY (1)</a:t>
            </a:r>
            <a:endParaRPr lang="cs-CZ" dirty="0">
              <a:solidFill>
                <a:srgbClr val="FF0000"/>
              </a:solidFill>
            </a:endParaRPr>
          </a:p>
        </p:txBody>
      </p:sp>
      <p:sp>
        <p:nvSpPr>
          <p:cNvPr id="3" name="Zástupný obsah 2">
            <a:extLst>
              <a:ext uri="{FF2B5EF4-FFF2-40B4-BE49-F238E27FC236}">
                <a16:creationId xmlns:a16="http://schemas.microsoft.com/office/drawing/2014/main" id="{D8B4FCD5-1D58-76BB-EAC1-5CA9C82E2D15}"/>
              </a:ext>
            </a:extLst>
          </p:cNvPr>
          <p:cNvSpPr>
            <a:spLocks noGrp="1"/>
          </p:cNvSpPr>
          <p:nvPr>
            <p:ph idx="1"/>
          </p:nvPr>
        </p:nvSpPr>
        <p:spPr/>
        <p:txBody>
          <a:bodyPr>
            <a:normAutofit lnSpcReduction="10000"/>
          </a:bodyPr>
          <a:lstStyle/>
          <a:p>
            <a:pPr algn="just"/>
            <a:r>
              <a:rPr lang="cs-CZ" b="1" i="0" dirty="0">
                <a:solidFill>
                  <a:srgbClr val="1E293B"/>
                </a:solidFill>
                <a:effectLst/>
                <a:latin typeface="__Poppins_35b7d2"/>
              </a:rPr>
              <a:t>Jednou z největších předností paroplynových elektráren je jejich flexibilita neboli schopnost spuštění do několika minut a regulace výkonu, díky kterým je tento zdroj schopen stabilizovat elektrizační soustavu a reagovat na změny způsobené měnící se spotřebou nebo nestálou výrobou obnovitelných zdrojů. To je dáno vlastnostmi plynové části oběhu.</a:t>
            </a:r>
          </a:p>
          <a:p>
            <a:pPr algn="just"/>
            <a:r>
              <a:rPr lang="cs-CZ" b="1" i="0" dirty="0">
                <a:solidFill>
                  <a:srgbClr val="1E293B"/>
                </a:solidFill>
                <a:effectLst/>
                <a:latin typeface="__Poppins_35b7d2"/>
              </a:rPr>
              <a:t>Další výhodou je nízká produkce emisí na jednotku vyrobené energie, především díky používanému typu paliva, ale také díky využití kombinovaného oběhu, ve kterém je vstupní energie využita vícenásobně. Oproti uhelným elektrárnám neprodukují paroplynové žádný popílek a emise SO2 jsou nižší až o 70 %.</a:t>
            </a:r>
          </a:p>
        </p:txBody>
      </p:sp>
    </p:spTree>
    <p:extLst>
      <p:ext uri="{BB962C8B-B14F-4D97-AF65-F5344CB8AC3E}">
        <p14:creationId xmlns:p14="http://schemas.microsoft.com/office/powerpoint/2010/main" val="2060555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612721-23A3-81FE-57ED-7CF5B174E4F9}"/>
              </a:ext>
            </a:extLst>
          </p:cNvPr>
          <p:cNvSpPr>
            <a:spLocks noGrp="1"/>
          </p:cNvSpPr>
          <p:nvPr>
            <p:ph type="title"/>
          </p:nvPr>
        </p:nvSpPr>
        <p:spPr/>
        <p:txBody>
          <a:bodyPr/>
          <a:lstStyle/>
          <a:p>
            <a:pPr algn="ctr"/>
            <a:r>
              <a:rPr lang="cs-CZ" b="1" dirty="0">
                <a:solidFill>
                  <a:srgbClr val="FF0000"/>
                </a:solidFill>
              </a:rPr>
              <a:t>VÝHODY (2)</a:t>
            </a:r>
          </a:p>
        </p:txBody>
      </p:sp>
      <p:sp>
        <p:nvSpPr>
          <p:cNvPr id="3" name="Zástupný obsah 2">
            <a:extLst>
              <a:ext uri="{FF2B5EF4-FFF2-40B4-BE49-F238E27FC236}">
                <a16:creationId xmlns:a16="http://schemas.microsoft.com/office/drawing/2014/main" id="{E63FEAB6-8F03-9083-CCF9-35C9C4DE696B}"/>
              </a:ext>
            </a:extLst>
          </p:cNvPr>
          <p:cNvSpPr>
            <a:spLocks noGrp="1"/>
          </p:cNvSpPr>
          <p:nvPr>
            <p:ph idx="1"/>
          </p:nvPr>
        </p:nvSpPr>
        <p:spPr/>
        <p:txBody>
          <a:bodyPr>
            <a:normAutofit lnSpcReduction="10000"/>
          </a:bodyPr>
          <a:lstStyle/>
          <a:p>
            <a:pPr algn="just"/>
            <a:r>
              <a:rPr lang="cs-CZ" b="1" i="0" dirty="0">
                <a:solidFill>
                  <a:srgbClr val="1E293B"/>
                </a:solidFill>
                <a:effectLst/>
                <a:latin typeface="__Poppins_35b7d2"/>
              </a:rPr>
              <a:t>Předností je také doba výstavby, která se pohybuje v rozmezí</a:t>
            </a:r>
            <a:br>
              <a:rPr lang="cs-CZ" b="1" i="0" dirty="0">
                <a:solidFill>
                  <a:srgbClr val="1E293B"/>
                </a:solidFill>
                <a:effectLst/>
                <a:latin typeface="__Poppins_35b7d2"/>
              </a:rPr>
            </a:br>
            <a:r>
              <a:rPr lang="cs-CZ" b="1" i="0" dirty="0">
                <a:solidFill>
                  <a:srgbClr val="1E293B"/>
                </a:solidFill>
                <a:effectLst/>
                <a:latin typeface="__Poppins_35b7d2"/>
              </a:rPr>
              <a:t>30-40 měsíců, což je podstatně méně než v případě uhelných nebo jaderných elektráren. Navíc se paroplynové elektrárny dnes dodávají v podstatě „na klíč“ s cenou pohybující se okolo 500 EUR/</a:t>
            </a:r>
            <a:r>
              <a:rPr lang="cs-CZ" b="1" i="0" dirty="0" err="1">
                <a:solidFill>
                  <a:srgbClr val="1E293B"/>
                </a:solidFill>
                <a:effectLst/>
                <a:latin typeface="__Poppins_35b7d2"/>
              </a:rPr>
              <a:t>kWe</a:t>
            </a:r>
            <a:r>
              <a:rPr lang="cs-CZ" b="1" i="0" dirty="0">
                <a:solidFill>
                  <a:srgbClr val="1E293B"/>
                </a:solidFill>
                <a:effectLst/>
                <a:latin typeface="__Poppins_35b7d2"/>
              </a:rPr>
              <a:t>. Výsledné náklady poté závisí na technických a ekonomických podmínkách instalace a uvádění do provozu a pohybují se zhruba okolo 1000 EUR/</a:t>
            </a:r>
            <a:r>
              <a:rPr lang="cs-CZ" b="1" i="0" dirty="0" err="1">
                <a:solidFill>
                  <a:srgbClr val="1E293B"/>
                </a:solidFill>
                <a:effectLst/>
                <a:latin typeface="__Poppins_35b7d2"/>
              </a:rPr>
              <a:t>kWe</a:t>
            </a:r>
            <a:r>
              <a:rPr lang="cs-CZ" b="1" i="0" dirty="0">
                <a:solidFill>
                  <a:srgbClr val="1E293B"/>
                </a:solidFill>
                <a:effectLst/>
                <a:latin typeface="__Poppins_35b7d2"/>
              </a:rPr>
              <a:t>. Nejnákladnější část elektrárny je spalovací turbína.</a:t>
            </a:r>
          </a:p>
          <a:p>
            <a:pPr algn="just"/>
            <a:r>
              <a:rPr lang="cs-CZ" b="1" i="0" dirty="0">
                <a:solidFill>
                  <a:srgbClr val="1E293B"/>
                </a:solidFill>
                <a:effectLst/>
                <a:latin typeface="__Poppins_35b7d2"/>
              </a:rPr>
              <a:t>Oproti ostatním zdrojům na fosilní paliva mají paroplynové elektrárny nižší investiční náklady, kratší dobu realizace a vyšší tepelnou účinnost.</a:t>
            </a:r>
          </a:p>
        </p:txBody>
      </p:sp>
    </p:spTree>
    <p:extLst>
      <p:ext uri="{BB962C8B-B14F-4D97-AF65-F5344CB8AC3E}">
        <p14:creationId xmlns:p14="http://schemas.microsoft.com/office/powerpoint/2010/main" val="509111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37ADC0-8E23-96F0-C13F-96A61730CA5C}"/>
              </a:ext>
            </a:extLst>
          </p:cNvPr>
          <p:cNvSpPr>
            <a:spLocks noGrp="1"/>
          </p:cNvSpPr>
          <p:nvPr>
            <p:ph type="title"/>
          </p:nvPr>
        </p:nvSpPr>
        <p:spPr/>
        <p:txBody>
          <a:bodyPr/>
          <a:lstStyle/>
          <a:p>
            <a:pPr algn="ctr"/>
            <a:r>
              <a:rPr lang="cs-CZ" b="1" dirty="0">
                <a:solidFill>
                  <a:srgbClr val="FF0000"/>
                </a:solidFill>
              </a:rPr>
              <a:t>NEVÝHODY</a:t>
            </a:r>
            <a:r>
              <a:rPr lang="cs-CZ" dirty="0"/>
              <a:t> </a:t>
            </a:r>
          </a:p>
        </p:txBody>
      </p:sp>
      <p:sp>
        <p:nvSpPr>
          <p:cNvPr id="3" name="Zástupný obsah 2">
            <a:extLst>
              <a:ext uri="{FF2B5EF4-FFF2-40B4-BE49-F238E27FC236}">
                <a16:creationId xmlns:a16="http://schemas.microsoft.com/office/drawing/2014/main" id="{C387D64D-3652-D91A-4C12-22AEB1946FEB}"/>
              </a:ext>
            </a:extLst>
          </p:cNvPr>
          <p:cNvSpPr>
            <a:spLocks noGrp="1"/>
          </p:cNvSpPr>
          <p:nvPr>
            <p:ph idx="1"/>
          </p:nvPr>
        </p:nvSpPr>
        <p:spPr>
          <a:xfrm>
            <a:off x="838200" y="2133599"/>
            <a:ext cx="10515600" cy="4043363"/>
          </a:xfrm>
        </p:spPr>
        <p:txBody>
          <a:bodyPr>
            <a:normAutofit/>
          </a:bodyPr>
          <a:lstStyle/>
          <a:p>
            <a:r>
              <a:rPr lang="cs-CZ" sz="3600" b="1" i="0" dirty="0">
                <a:solidFill>
                  <a:srgbClr val="1E293B"/>
                </a:solidFill>
                <a:effectLst/>
                <a:latin typeface="__Poppins_35b7d2"/>
              </a:rPr>
              <a:t>Nevýhodou je nutnost využití drahého ušlechtilého paliva, což je důvodem, proč se v dnešní době upřednostňuje výroba v levnějších uhelných elektrárnách i přes jejich výrazně vyšší negativní vliv na životní prostředí a paroplynové elektrárny plní funkci zálohy při poruše nebo výpadku některého z využívaných zdrojů.</a:t>
            </a:r>
            <a:endParaRPr lang="cs-CZ" sz="3600" b="1" dirty="0"/>
          </a:p>
        </p:txBody>
      </p:sp>
    </p:spTree>
    <p:extLst>
      <p:ext uri="{BB962C8B-B14F-4D97-AF65-F5344CB8AC3E}">
        <p14:creationId xmlns:p14="http://schemas.microsoft.com/office/powerpoint/2010/main" val="250183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303F7B-57E5-2294-2BFA-5054FB94DADE}"/>
              </a:ext>
            </a:extLst>
          </p:cNvPr>
          <p:cNvSpPr>
            <a:spLocks noGrp="1"/>
          </p:cNvSpPr>
          <p:nvPr>
            <p:ph type="title"/>
          </p:nvPr>
        </p:nvSpPr>
        <p:spPr/>
        <p:txBody>
          <a:bodyPr/>
          <a:lstStyle/>
          <a:p>
            <a:pPr algn="ctr"/>
            <a:r>
              <a:rPr lang="cs-CZ" b="1" dirty="0">
                <a:solidFill>
                  <a:srgbClr val="FF0000"/>
                </a:solidFill>
              </a:rPr>
              <a:t>VÝVOJ PAROPLYNOVÝCH ELEKTRÁREN (1)</a:t>
            </a:r>
          </a:p>
        </p:txBody>
      </p:sp>
      <p:sp>
        <p:nvSpPr>
          <p:cNvPr id="3" name="Zástupný obsah 2">
            <a:extLst>
              <a:ext uri="{FF2B5EF4-FFF2-40B4-BE49-F238E27FC236}">
                <a16:creationId xmlns:a16="http://schemas.microsoft.com/office/drawing/2014/main" id="{20F4B181-A504-2077-FFE2-D2F36F293755}"/>
              </a:ext>
            </a:extLst>
          </p:cNvPr>
          <p:cNvSpPr>
            <a:spLocks noGrp="1"/>
          </p:cNvSpPr>
          <p:nvPr>
            <p:ph idx="1"/>
          </p:nvPr>
        </p:nvSpPr>
        <p:spPr>
          <a:xfrm>
            <a:off x="838200" y="2123767"/>
            <a:ext cx="10515600" cy="4053195"/>
          </a:xfrm>
        </p:spPr>
        <p:txBody>
          <a:bodyPr/>
          <a:lstStyle/>
          <a:p>
            <a:r>
              <a:rPr lang="cs-CZ" b="1" i="0" dirty="0">
                <a:solidFill>
                  <a:srgbClr val="1E293B"/>
                </a:solidFill>
                <a:effectLst/>
                <a:latin typeface="__Poppins_35b7d2"/>
              </a:rPr>
              <a:t>Rozvoj technologie paroplynových oběhů navázal na vývoj leteckých proudových motorů započatý ve 30. letech 20. století. Rozmach zaznamenaly od konce 80. let s rostoucími zjištěnými zásobami zemního plynu. V současné době je jejich rozvoj podnícen především snahou o eliminaci produkce škodlivých emisí do ovzduší, za posledních 5 let bylo vybudovány stovky nových paroplynových zdrojů a instalovaný výkon vzrostl ze 400 </a:t>
            </a:r>
            <a:r>
              <a:rPr lang="cs-CZ" b="1" i="0" dirty="0" err="1">
                <a:solidFill>
                  <a:srgbClr val="1E293B"/>
                </a:solidFill>
                <a:effectLst/>
                <a:latin typeface="__Poppins_35b7d2"/>
              </a:rPr>
              <a:t>MWe</a:t>
            </a:r>
            <a:r>
              <a:rPr lang="cs-CZ" b="1" i="0" dirty="0">
                <a:solidFill>
                  <a:srgbClr val="1E293B"/>
                </a:solidFill>
                <a:effectLst/>
                <a:latin typeface="__Poppins_35b7d2"/>
              </a:rPr>
              <a:t> na několik tisíc. Nejvíce aktivní jsou v tomto směru Spojené státy a Japonsko, v Evropě především Velká Británie, Itálie a Španělsko.</a:t>
            </a:r>
            <a:endParaRPr lang="cs-CZ" b="1" dirty="0"/>
          </a:p>
        </p:txBody>
      </p:sp>
    </p:spTree>
    <p:extLst>
      <p:ext uri="{BB962C8B-B14F-4D97-AF65-F5344CB8AC3E}">
        <p14:creationId xmlns:p14="http://schemas.microsoft.com/office/powerpoint/2010/main" val="1546721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98FE9D-7D1C-C654-2616-94A1F7CDF3BD}"/>
              </a:ext>
            </a:extLst>
          </p:cNvPr>
          <p:cNvSpPr>
            <a:spLocks noGrp="1"/>
          </p:cNvSpPr>
          <p:nvPr>
            <p:ph type="title"/>
          </p:nvPr>
        </p:nvSpPr>
        <p:spPr/>
        <p:txBody>
          <a:bodyPr/>
          <a:lstStyle/>
          <a:p>
            <a:r>
              <a:rPr lang="cs-CZ" b="1" dirty="0">
                <a:solidFill>
                  <a:srgbClr val="FF0000"/>
                </a:solidFill>
              </a:rPr>
              <a:t>VÝVOJ PAROPLYNOVÝCH ELEKTRÁREN (2)</a:t>
            </a:r>
            <a:endParaRPr lang="cs-CZ" dirty="0"/>
          </a:p>
        </p:txBody>
      </p:sp>
      <p:sp>
        <p:nvSpPr>
          <p:cNvPr id="3" name="Zástupný obsah 2">
            <a:extLst>
              <a:ext uri="{FF2B5EF4-FFF2-40B4-BE49-F238E27FC236}">
                <a16:creationId xmlns:a16="http://schemas.microsoft.com/office/drawing/2014/main" id="{B4F6C9A8-36DB-D4F2-4B1C-33792CABF983}"/>
              </a:ext>
            </a:extLst>
          </p:cNvPr>
          <p:cNvSpPr>
            <a:spLocks noGrp="1"/>
          </p:cNvSpPr>
          <p:nvPr>
            <p:ph idx="1"/>
          </p:nvPr>
        </p:nvSpPr>
        <p:spPr/>
        <p:txBody>
          <a:bodyPr>
            <a:normAutofit fontScale="92500" lnSpcReduction="20000"/>
          </a:bodyPr>
          <a:lstStyle/>
          <a:p>
            <a:r>
              <a:rPr lang="cs-CZ" b="1" i="0" dirty="0">
                <a:solidFill>
                  <a:srgbClr val="1E293B"/>
                </a:solidFill>
                <a:effectLst/>
                <a:latin typeface="__Poppins_35b7d2"/>
              </a:rPr>
              <a:t>V České republice jsou v současné době v provozu 3 paroplynové elektrárny. Elektrárna Vřesová o instalovaném výkonu 2 x 220 MW, která jako palivo využívá </a:t>
            </a:r>
            <a:r>
              <a:rPr lang="cs-CZ" b="1" i="0" dirty="0" err="1">
                <a:solidFill>
                  <a:srgbClr val="1E293B"/>
                </a:solidFill>
                <a:effectLst/>
                <a:latin typeface="__Poppins_35b7d2"/>
              </a:rPr>
              <a:t>energoplyn</a:t>
            </a:r>
            <a:r>
              <a:rPr lang="cs-CZ" b="1" i="0" dirty="0">
                <a:solidFill>
                  <a:srgbClr val="1E293B"/>
                </a:solidFill>
                <a:effectLst/>
                <a:latin typeface="__Poppins_35b7d2"/>
              </a:rPr>
              <a:t> vzniklý zplyňováním uhlí. Dále elektrárna </a:t>
            </a:r>
            <a:r>
              <a:rPr lang="cs-CZ" b="1" i="0" dirty="0" err="1">
                <a:solidFill>
                  <a:srgbClr val="1E293B"/>
                </a:solidFill>
                <a:effectLst/>
                <a:latin typeface="__Poppins_35b7d2"/>
              </a:rPr>
              <a:t>Alpiq</a:t>
            </a:r>
            <a:r>
              <a:rPr lang="cs-CZ" b="1" i="0" dirty="0">
                <a:solidFill>
                  <a:srgbClr val="1E293B"/>
                </a:solidFill>
                <a:effectLst/>
                <a:latin typeface="__Poppins_35b7d2"/>
              </a:rPr>
              <a:t> Kladno, využívána především jako špičkový zdroj. Elektrárna je schopna spalovat zemní plyn i topný olej a je navržena tak, aby bylo možno kdykoliv přepínat mezi požadovanými palivy. Maximální výkon elektrárny je 60 MW. Elektrárna v Počeradech o výkonu 838 MW byla vyzkoušena a zkolaudována koncem minulého roku, kdy jí také byla udělena licence na výrobu elektřiny. V současné době je elektrárna v dvouletém záručním provozu a její nasazení do výroby se bude odvíjet podle aktuální situace na trhu s elektřinou. Plnit bude především funkci disponibilního zdroje, který bude nasazován v době příznivé cenové situace na trhu v souladu s projektovým zadáním. To platí především pro podzimní a zimní měsíce, v létě bude elektrárna zakonzervována se schopností být k dispozici v rámci jednoho až tří dnů.</a:t>
            </a:r>
            <a:endParaRPr lang="cs-CZ" b="1" dirty="0"/>
          </a:p>
        </p:txBody>
      </p:sp>
    </p:spTree>
    <p:extLst>
      <p:ext uri="{BB962C8B-B14F-4D97-AF65-F5344CB8AC3E}">
        <p14:creationId xmlns:p14="http://schemas.microsoft.com/office/powerpoint/2010/main" val="3653016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A2E4585-9BF2-ABC0-3C4F-0B1E2EF26D24}"/>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JADERNÁ ENERGIE</a:t>
            </a:r>
          </a:p>
        </p:txBody>
      </p:sp>
    </p:spTree>
    <p:extLst>
      <p:ext uri="{BB962C8B-B14F-4D97-AF65-F5344CB8AC3E}">
        <p14:creationId xmlns:p14="http://schemas.microsoft.com/office/powerpoint/2010/main" val="2749229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7CAB384-EB5D-BDE1-A57D-90FA5348D50B}"/>
              </a:ext>
            </a:extLst>
          </p:cNvPr>
          <p:cNvSpPr>
            <a:spLocks noGrp="1"/>
          </p:cNvSpPr>
          <p:nvPr>
            <p:ph type="title"/>
          </p:nvPr>
        </p:nvSpPr>
        <p:spPr>
          <a:xfrm>
            <a:off x="572493" y="238539"/>
            <a:ext cx="11018520" cy="1012285"/>
          </a:xfrm>
        </p:spPr>
        <p:txBody>
          <a:bodyPr anchor="b">
            <a:normAutofit/>
          </a:bodyPr>
          <a:lstStyle/>
          <a:p>
            <a:pPr algn="ctr"/>
            <a:r>
              <a:rPr lang="cs-CZ" sz="5400" b="1" dirty="0">
                <a:solidFill>
                  <a:srgbClr val="FF0000"/>
                </a:solidFill>
              </a:rPr>
              <a:t>JADERNÁ ENERGIE</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B00EEBBE-28D7-F54B-89BB-777C195FF011}"/>
              </a:ext>
            </a:extLst>
          </p:cNvPr>
          <p:cNvSpPr>
            <a:spLocks noGrp="1"/>
          </p:cNvSpPr>
          <p:nvPr>
            <p:ph idx="1"/>
          </p:nvPr>
        </p:nvSpPr>
        <p:spPr>
          <a:xfrm>
            <a:off x="572493" y="2071316"/>
            <a:ext cx="6713552" cy="4119172"/>
          </a:xfrm>
        </p:spPr>
        <p:txBody>
          <a:bodyPr anchor="t">
            <a:normAutofit/>
          </a:bodyPr>
          <a:lstStyle/>
          <a:p>
            <a:r>
              <a:rPr lang="cs-CZ" sz="2200" b="1" i="0" u="sng" dirty="0">
                <a:solidFill>
                  <a:srgbClr val="00B0F0"/>
                </a:solidFill>
                <a:effectLst/>
                <a:latin typeface="Montserrat" panose="00000500000000000000" pitchFamily="2" charset="-18"/>
                <a:hlinkClick r:id="rId2">
                  <a:extLst>
                    <a:ext uri="{A12FA001-AC4F-418D-AE19-62706E023703}">
                      <ahyp:hlinkClr xmlns:ahyp="http://schemas.microsoft.com/office/drawing/2018/hyperlinkcolor" val="tx"/>
                    </a:ext>
                  </a:extLst>
                </a:hlinkClick>
              </a:rPr>
              <a:t>Jaderné elektrárny</a:t>
            </a:r>
            <a:r>
              <a:rPr lang="cs-CZ" sz="2200" b="1" i="0" u="sng" dirty="0">
                <a:solidFill>
                  <a:srgbClr val="00B0F0"/>
                </a:solidFill>
                <a:effectLst/>
                <a:latin typeface="Montserrat" panose="00000500000000000000" pitchFamily="2" charset="-18"/>
              </a:rPr>
              <a:t> </a:t>
            </a:r>
            <a:r>
              <a:rPr lang="cs-CZ" sz="2200" b="1" i="0" dirty="0">
                <a:effectLst/>
                <a:latin typeface="Montserrat" panose="00000500000000000000" pitchFamily="2" charset="-18"/>
              </a:rPr>
              <a:t>mají v současné době přibližně </a:t>
            </a:r>
            <a:r>
              <a:rPr lang="cs-CZ" sz="2200" b="1" i="0" dirty="0">
                <a:solidFill>
                  <a:srgbClr val="00B0F0"/>
                </a:solidFill>
                <a:effectLst/>
                <a:latin typeface="Montserrat" panose="00000500000000000000" pitchFamily="2" charset="-18"/>
              </a:rPr>
              <a:t>70 % podíl na výrobě veškeré světové elektřiny.</a:t>
            </a:r>
            <a:r>
              <a:rPr lang="cs-CZ" sz="2200" b="1" i="0" dirty="0">
                <a:effectLst/>
                <a:latin typeface="Montserrat" panose="00000500000000000000" pitchFamily="2" charset="-18"/>
              </a:rPr>
              <a:t> Jaderná energie se vyrábí z uranové rudy, řadí se tedy mezi </a:t>
            </a:r>
            <a:r>
              <a:rPr lang="cs-CZ" sz="2200" b="1" i="0" dirty="0">
                <a:solidFill>
                  <a:srgbClr val="00B0F0"/>
                </a:solidFill>
                <a:effectLst/>
                <a:latin typeface="Montserrat" panose="00000500000000000000" pitchFamily="2" charset="-18"/>
              </a:rPr>
              <a:t>neobnovitelné zdroje</a:t>
            </a:r>
            <a:r>
              <a:rPr lang="cs-CZ" sz="2200" b="1" i="0" dirty="0">
                <a:effectLst/>
                <a:latin typeface="Montserrat" panose="00000500000000000000" pitchFamily="2" charset="-18"/>
              </a:rPr>
              <a:t>. I v tomhle odvětví se ale vyvíjejí nové technologie</a:t>
            </a:r>
            <a:br>
              <a:rPr lang="cs-CZ" sz="2200" b="1" i="0" dirty="0">
                <a:effectLst/>
                <a:latin typeface="Montserrat" panose="00000500000000000000" pitchFamily="2" charset="-18"/>
              </a:rPr>
            </a:br>
            <a:r>
              <a:rPr lang="cs-CZ" sz="2200" b="1" i="0" dirty="0">
                <a:effectLst/>
                <a:latin typeface="Montserrat" panose="00000500000000000000" pitchFamily="2" charset="-18"/>
              </a:rPr>
              <a:t>a můžeme tedy očekávat, že</a:t>
            </a:r>
            <a:br>
              <a:rPr lang="cs-CZ" sz="2200" b="1" i="0" dirty="0">
                <a:effectLst/>
                <a:latin typeface="Montserrat" panose="00000500000000000000" pitchFamily="2" charset="-18"/>
              </a:rPr>
            </a:br>
            <a:r>
              <a:rPr lang="cs-CZ" sz="2200" b="1" i="0" dirty="0">
                <a:effectLst/>
                <a:latin typeface="Montserrat" panose="00000500000000000000" pitchFamily="2" charset="-18"/>
              </a:rPr>
              <a:t>v budoucnosti bude tento proces efektivnější. Jaderné elektrárny, na rozdíl od těch, co využívají jiné neobnovitelné zdroje, </a:t>
            </a:r>
            <a:r>
              <a:rPr lang="cs-CZ" sz="2200" b="1" i="0" dirty="0">
                <a:solidFill>
                  <a:srgbClr val="00B0F0"/>
                </a:solidFill>
                <a:effectLst/>
                <a:latin typeface="Montserrat" panose="00000500000000000000" pitchFamily="2" charset="-18"/>
              </a:rPr>
              <a:t>neprodukují skleníkové plyny </a:t>
            </a:r>
            <a:r>
              <a:rPr lang="cs-CZ" sz="2200" b="1" i="0" dirty="0">
                <a:effectLst/>
                <a:latin typeface="Montserrat" panose="00000500000000000000" pitchFamily="2" charset="-18"/>
              </a:rPr>
              <a:t>a pro své okolí jsou zcela nezávadné.</a:t>
            </a:r>
            <a:endParaRPr lang="cs-CZ" sz="2200" b="1" dirty="0"/>
          </a:p>
        </p:txBody>
      </p:sp>
      <p:pic>
        <p:nvPicPr>
          <p:cNvPr id="1026" name="Picture 2" descr="jaderna-elektrarna-1">
            <a:extLst>
              <a:ext uri="{FF2B5EF4-FFF2-40B4-BE49-F238E27FC236}">
                <a16:creationId xmlns:a16="http://schemas.microsoft.com/office/drawing/2014/main" id="{364F8299-E77D-4B02-CF39-A1C5BE22E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5" r="1659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9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BFCD6CB-D06C-16E0-07BE-883596EDA462}"/>
              </a:ext>
            </a:extLst>
          </p:cNvPr>
          <p:cNvSpPr>
            <a:spLocks noGrp="1"/>
          </p:cNvSpPr>
          <p:nvPr>
            <p:ph type="title"/>
          </p:nvPr>
        </p:nvSpPr>
        <p:spPr>
          <a:xfrm>
            <a:off x="7730956" y="806244"/>
            <a:ext cx="3576140" cy="3303639"/>
          </a:xfrm>
        </p:spPr>
        <p:txBody>
          <a:bodyPr vert="horz" lIns="91440" tIns="45720" rIns="91440" bIns="45720" rtlCol="0" anchor="b">
            <a:normAutofit/>
          </a:bodyPr>
          <a:lstStyle/>
          <a:p>
            <a:r>
              <a:rPr lang="cs-CZ" sz="3600" b="1" kern="1200" dirty="0">
                <a:solidFill>
                  <a:srgbClr val="FF0000"/>
                </a:solidFill>
                <a:latin typeface="+mj-lt"/>
                <a:ea typeface="+mj-ea"/>
                <a:cs typeface="+mj-cs"/>
              </a:rPr>
              <a:t>SROVNÁNÍ VÝROBY ELEKTRICKÉ ENERGIE</a:t>
            </a:r>
            <a:br>
              <a:rPr lang="cs-CZ" sz="3600" b="1" kern="1200" dirty="0">
                <a:solidFill>
                  <a:srgbClr val="FF0000"/>
                </a:solidFill>
                <a:latin typeface="+mj-lt"/>
                <a:ea typeface="+mj-ea"/>
                <a:cs typeface="+mj-cs"/>
              </a:rPr>
            </a:br>
            <a:r>
              <a:rPr lang="cs-CZ" sz="3600" b="1" kern="1200" dirty="0">
                <a:solidFill>
                  <a:srgbClr val="FF0000"/>
                </a:solidFill>
                <a:latin typeface="+mj-lt"/>
                <a:ea typeface="+mj-ea"/>
                <a:cs typeface="+mj-cs"/>
              </a:rPr>
              <a:t>V SOUSEDNÍCH ZEMÍCH</a:t>
            </a:r>
            <a:endParaRPr lang="en-US" sz="3600" b="1" kern="1200" dirty="0">
              <a:solidFill>
                <a:srgbClr val="FF0000"/>
              </a:solidFill>
              <a:latin typeface="+mj-lt"/>
              <a:ea typeface="+mj-ea"/>
              <a:cs typeface="+mj-cs"/>
            </a:endParaRPr>
          </a:p>
        </p:txBody>
      </p:sp>
      <p:pic>
        <p:nvPicPr>
          <p:cNvPr id="4" name="Obrázek 3">
            <a:extLst>
              <a:ext uri="{FF2B5EF4-FFF2-40B4-BE49-F238E27FC236}">
                <a16:creationId xmlns:a16="http://schemas.microsoft.com/office/drawing/2014/main" id="{BA81AC6E-1F90-8E4B-9DBC-4E39736BF54D}"/>
              </a:ext>
            </a:extLst>
          </p:cNvPr>
          <p:cNvPicPr>
            <a:picLocks noChangeAspect="1"/>
          </p:cNvPicPr>
          <p:nvPr/>
        </p:nvPicPr>
        <p:blipFill>
          <a:blip r:embed="rId2"/>
          <a:stretch>
            <a:fillRect/>
          </a:stretch>
        </p:blipFill>
        <p:spPr>
          <a:xfrm>
            <a:off x="1053184" y="1817600"/>
            <a:ext cx="6168039" cy="3222800"/>
          </a:xfrm>
          <a:prstGeom prst="rect">
            <a:avLst/>
          </a:prstGeom>
        </p:spPr>
      </p:pic>
    </p:spTree>
    <p:extLst>
      <p:ext uri="{BB962C8B-B14F-4D97-AF65-F5344CB8AC3E}">
        <p14:creationId xmlns:p14="http://schemas.microsoft.com/office/powerpoint/2010/main" val="2850782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E95DB-4F3C-D841-83B9-CE6AFB5B74E5}"/>
              </a:ext>
            </a:extLst>
          </p:cNvPr>
          <p:cNvSpPr>
            <a:spLocks noGrp="1"/>
          </p:cNvSpPr>
          <p:nvPr>
            <p:ph type="title"/>
          </p:nvPr>
        </p:nvSpPr>
        <p:spPr/>
        <p:txBody>
          <a:bodyPr/>
          <a:lstStyle/>
          <a:p>
            <a:pPr algn="ctr"/>
            <a:r>
              <a:rPr lang="cs-CZ" b="1" dirty="0">
                <a:solidFill>
                  <a:srgbClr val="FF0000"/>
                </a:solidFill>
              </a:rPr>
              <a:t>JADERNÉ ELEKTRÁRNY VE SVĚTĚ</a:t>
            </a:r>
          </a:p>
        </p:txBody>
      </p:sp>
      <p:sp>
        <p:nvSpPr>
          <p:cNvPr id="3" name="Zástupný obsah 2">
            <a:extLst>
              <a:ext uri="{FF2B5EF4-FFF2-40B4-BE49-F238E27FC236}">
                <a16:creationId xmlns:a16="http://schemas.microsoft.com/office/drawing/2014/main" id="{640380BB-A508-2CE9-1199-83B915968236}"/>
              </a:ext>
            </a:extLst>
          </p:cNvPr>
          <p:cNvSpPr>
            <a:spLocks noGrp="1"/>
          </p:cNvSpPr>
          <p:nvPr>
            <p:ph idx="1"/>
          </p:nvPr>
        </p:nvSpPr>
        <p:spPr/>
        <p:txBody>
          <a:bodyPr>
            <a:normAutofit lnSpcReduction="10000"/>
          </a:bodyPr>
          <a:lstStyle/>
          <a:p>
            <a:pPr algn="l"/>
            <a:r>
              <a:rPr lang="cs-CZ" b="1" i="0" dirty="0">
                <a:solidFill>
                  <a:srgbClr val="58585A"/>
                </a:solidFill>
                <a:effectLst/>
                <a:latin typeface="Montserrat" panose="00000500000000000000" pitchFamily="2" charset="-18"/>
              </a:rPr>
              <a:t>Na celém světě dnes fungují více než čtyři stovky jaderných elektráren, přičemž nejvíce se jich nachází ve Spojených státech amerických, ve Francii</a:t>
            </a:r>
            <a:br>
              <a:rPr lang="cs-CZ" b="1" i="0" dirty="0">
                <a:solidFill>
                  <a:srgbClr val="58585A"/>
                </a:solidFill>
                <a:effectLst/>
                <a:latin typeface="Montserrat" panose="00000500000000000000" pitchFamily="2" charset="-18"/>
              </a:rPr>
            </a:br>
            <a:r>
              <a:rPr lang="cs-CZ" b="1" i="0" dirty="0">
                <a:solidFill>
                  <a:srgbClr val="58585A"/>
                </a:solidFill>
                <a:effectLst/>
                <a:latin typeface="Montserrat" panose="00000500000000000000" pitchFamily="2" charset="-18"/>
              </a:rPr>
              <a:t>a v Japonsku. V České republice zajišťují jaderné elektrárny v Temelíně a Dukovanech přibližně třetinu celkové výroby elektřiny na našem území.</a:t>
            </a:r>
          </a:p>
          <a:p>
            <a:pPr algn="l"/>
            <a:r>
              <a:rPr lang="cs-CZ" b="1" i="0" dirty="0">
                <a:solidFill>
                  <a:srgbClr val="00B0F0"/>
                </a:solidFill>
                <a:effectLst/>
                <a:latin typeface="Montserrat" panose="00000500000000000000" pitchFamily="2" charset="-18"/>
              </a:rPr>
              <a:t>Zajímavost:</a:t>
            </a:r>
            <a:r>
              <a:rPr lang="cs-CZ" b="1" i="0" dirty="0">
                <a:solidFill>
                  <a:srgbClr val="58585A"/>
                </a:solidFill>
                <a:effectLst/>
                <a:latin typeface="Montserrat" panose="00000500000000000000" pitchFamily="2" charset="-18"/>
              </a:rPr>
              <a:t> </a:t>
            </a:r>
            <a:r>
              <a:rPr lang="cs-CZ" b="1" i="1" dirty="0">
                <a:solidFill>
                  <a:srgbClr val="58585A"/>
                </a:solidFill>
                <a:effectLst/>
                <a:latin typeface="Montserrat" panose="00000500000000000000" pitchFamily="2" charset="-18"/>
              </a:rPr>
              <a:t>Právě výše zmíněná Francie obstarává</a:t>
            </a:r>
            <a:br>
              <a:rPr lang="cs-CZ" b="1" i="1" dirty="0">
                <a:solidFill>
                  <a:srgbClr val="58585A"/>
                </a:solidFill>
                <a:effectLst/>
                <a:latin typeface="Montserrat" panose="00000500000000000000" pitchFamily="2" charset="-18"/>
              </a:rPr>
            </a:br>
            <a:r>
              <a:rPr lang="cs-CZ" b="1" i="1" dirty="0">
                <a:solidFill>
                  <a:srgbClr val="58585A"/>
                </a:solidFill>
                <a:effectLst/>
                <a:latin typeface="Montserrat" panose="00000500000000000000" pitchFamily="2" charset="-18"/>
              </a:rPr>
              <a:t>z jaderných elektráren téměř 3/4 veškeré spotřeby elektrické energie. Vidíme v této oblasti jasný kontrast s Německem, které od jaderné energetiky odstupuje a vidí cestu především u obnovitelných zdrojů.</a:t>
            </a:r>
            <a:endParaRPr lang="cs-CZ" b="1" i="0" dirty="0">
              <a:solidFill>
                <a:srgbClr val="58585A"/>
              </a:solidFill>
              <a:effectLst/>
              <a:latin typeface="Montserrat" panose="00000500000000000000" pitchFamily="2" charset="-18"/>
            </a:endParaRPr>
          </a:p>
        </p:txBody>
      </p:sp>
    </p:spTree>
    <p:extLst>
      <p:ext uri="{BB962C8B-B14F-4D97-AF65-F5344CB8AC3E}">
        <p14:creationId xmlns:p14="http://schemas.microsoft.com/office/powerpoint/2010/main" val="699507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928AAA-347C-EB0C-7AD9-4FB2415438BE}"/>
              </a:ext>
            </a:extLst>
          </p:cNvPr>
          <p:cNvSpPr>
            <a:spLocks noGrp="1"/>
          </p:cNvSpPr>
          <p:nvPr>
            <p:ph type="title"/>
          </p:nvPr>
        </p:nvSpPr>
        <p:spPr>
          <a:xfrm>
            <a:off x="838200" y="172065"/>
            <a:ext cx="10515600" cy="1843549"/>
          </a:xfrm>
        </p:spPr>
        <p:txBody>
          <a:bodyPr>
            <a:normAutofit fontScale="90000"/>
          </a:bodyPr>
          <a:lstStyle/>
          <a:p>
            <a:pPr algn="ctr"/>
            <a:r>
              <a:rPr lang="cs-CZ" b="1" i="0" dirty="0">
                <a:solidFill>
                  <a:srgbClr val="FF0000"/>
                </a:solidFill>
                <a:effectLst/>
                <a:latin typeface="Montserrat" panose="00000500000000000000" pitchFamily="2" charset="-18"/>
              </a:rPr>
              <a:t>JAK FUNGUJE JADERNÁ ELEKTRÁRNA A JAKÉ VÝHODY I NEVÝHODY PŘINÁŠÍ JADERNÁ ENERGIE?</a:t>
            </a:r>
            <a:endParaRPr lang="cs-CZ" dirty="0">
              <a:solidFill>
                <a:srgbClr val="FF0000"/>
              </a:solidFill>
            </a:endParaRPr>
          </a:p>
        </p:txBody>
      </p:sp>
      <p:sp>
        <p:nvSpPr>
          <p:cNvPr id="3" name="Zástupný obsah 2">
            <a:extLst>
              <a:ext uri="{FF2B5EF4-FFF2-40B4-BE49-F238E27FC236}">
                <a16:creationId xmlns:a16="http://schemas.microsoft.com/office/drawing/2014/main" id="{11227F97-5107-DBE2-BC4B-608EBCCA0C6D}"/>
              </a:ext>
            </a:extLst>
          </p:cNvPr>
          <p:cNvSpPr>
            <a:spLocks noGrp="1"/>
          </p:cNvSpPr>
          <p:nvPr>
            <p:ph idx="1"/>
          </p:nvPr>
        </p:nvSpPr>
        <p:spPr>
          <a:xfrm>
            <a:off x="285135" y="2310581"/>
            <a:ext cx="11592233" cy="4375354"/>
          </a:xfrm>
        </p:spPr>
        <p:txBody>
          <a:bodyPr>
            <a:normAutofit lnSpcReduction="10000"/>
          </a:bodyPr>
          <a:lstStyle/>
          <a:p>
            <a:r>
              <a:rPr lang="cs-CZ" b="1" i="0" dirty="0">
                <a:solidFill>
                  <a:srgbClr val="58585A"/>
                </a:solidFill>
                <a:effectLst/>
                <a:latin typeface="Montserrat" panose="00000500000000000000" pitchFamily="2" charset="-18"/>
              </a:rPr>
              <a:t>Ačkoliv vzbuzují jaderné elektrárny často rozporuplné emoce, nemůže být pochyb o tom, že představují mimořádně efektivní způsob výroby energie. Jejich provoz je navíc považován za ekologický – ve srovnání s elektrárnou na fosilní paliva totiž produkují pouze minimální množství odpadu a nevypouštějí do ovzduší škodlivý oxid uhličitý, který přispívá ke skleníkovému efektu. Někteří odborníci označují jadernou energii jako zelenou a ekologicky přijatelnější než solární, větrnou či vodní energii. Jaderné elektrárny totiž dokážou vyrábět velké množství energie, i když spuštění takové jaderné elektrárny je velmi finančně náročné.</a:t>
            </a:r>
            <a:endParaRPr lang="cs-CZ" dirty="0"/>
          </a:p>
        </p:txBody>
      </p:sp>
    </p:spTree>
    <p:extLst>
      <p:ext uri="{BB962C8B-B14F-4D97-AF65-F5344CB8AC3E}">
        <p14:creationId xmlns:p14="http://schemas.microsoft.com/office/powerpoint/2010/main" val="687126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A057007-7D7C-C24C-95EB-C1C8CBE5B646}"/>
              </a:ext>
            </a:extLst>
          </p:cNvPr>
          <p:cNvSpPr>
            <a:spLocks noGrp="1"/>
          </p:cNvSpPr>
          <p:nvPr>
            <p:ph type="title"/>
          </p:nvPr>
        </p:nvSpPr>
        <p:spPr>
          <a:xfrm>
            <a:off x="793662" y="226142"/>
            <a:ext cx="10066122" cy="1459236"/>
          </a:xfrm>
        </p:spPr>
        <p:txBody>
          <a:bodyPr anchor="b">
            <a:normAutofit/>
          </a:bodyPr>
          <a:lstStyle/>
          <a:p>
            <a:pPr algn="ctr"/>
            <a:r>
              <a:rPr lang="cs-CZ" sz="4100" b="1" i="0" dirty="0">
                <a:solidFill>
                  <a:srgbClr val="FF0000"/>
                </a:solidFill>
                <a:effectLst/>
                <a:latin typeface="Montserrat" panose="00000500000000000000" pitchFamily="2" charset="-18"/>
              </a:rPr>
              <a:t>ZÁKLADNÍ PRINCIP FUNGOVÁNÍ JADERNÉ ELEKTRÁRNY</a:t>
            </a:r>
            <a:endParaRPr lang="cs-CZ" sz="4100" dirty="0">
              <a:solidFill>
                <a:srgbClr val="FF0000"/>
              </a:solidFill>
            </a:endParaRP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354689AA-BC22-DFF7-B261-21D0E698280B}"/>
              </a:ext>
            </a:extLst>
          </p:cNvPr>
          <p:cNvSpPr>
            <a:spLocks noGrp="1"/>
          </p:cNvSpPr>
          <p:nvPr>
            <p:ph idx="1"/>
          </p:nvPr>
        </p:nvSpPr>
        <p:spPr>
          <a:xfrm>
            <a:off x="174282" y="2599509"/>
            <a:ext cx="5240332" cy="3639450"/>
          </a:xfrm>
        </p:spPr>
        <p:txBody>
          <a:bodyPr anchor="ctr">
            <a:normAutofit/>
          </a:bodyPr>
          <a:lstStyle/>
          <a:p>
            <a:r>
              <a:rPr lang="cs-CZ" sz="2000" b="1" i="0" dirty="0">
                <a:solidFill>
                  <a:srgbClr val="58585A"/>
                </a:solidFill>
                <a:effectLst/>
                <a:latin typeface="Montserrat" panose="00000500000000000000" pitchFamily="2" charset="-18"/>
              </a:rPr>
              <a:t>Ve </a:t>
            </a:r>
            <a:r>
              <a:rPr lang="cs-CZ" sz="2000" b="1" i="0" u="sng" dirty="0">
                <a:solidFill>
                  <a:srgbClr val="58585A"/>
                </a:solidFill>
                <a:effectLst/>
                <a:latin typeface="Montserrat" panose="00000500000000000000" pitchFamily="2" charset="-18"/>
                <a:hlinkClick r:id="rId2"/>
              </a:rPr>
              <a:t>všech typech elektráren</a:t>
            </a:r>
            <a:r>
              <a:rPr lang="cs-CZ" sz="2000" b="1" i="0" dirty="0">
                <a:solidFill>
                  <a:srgbClr val="58585A"/>
                </a:solidFill>
                <a:effectLst/>
                <a:latin typeface="Montserrat" panose="00000500000000000000" pitchFamily="2" charset="-18"/>
              </a:rPr>
              <a:t> vzniká </a:t>
            </a:r>
            <a:r>
              <a:rPr lang="cs-CZ" sz="2000" b="1" i="0" u="sng" dirty="0">
                <a:solidFill>
                  <a:srgbClr val="58585A"/>
                </a:solidFill>
                <a:effectLst/>
                <a:latin typeface="Montserrat" panose="00000500000000000000" pitchFamily="2" charset="-18"/>
                <a:hlinkClick r:id="rId3"/>
              </a:rPr>
              <a:t>elektřina</a:t>
            </a:r>
            <a:br>
              <a:rPr lang="cs-CZ" sz="2000" b="1" i="0" u="sng" dirty="0">
                <a:solidFill>
                  <a:srgbClr val="58585A"/>
                </a:solidFill>
                <a:effectLst/>
                <a:latin typeface="Montserrat" panose="00000500000000000000" pitchFamily="2" charset="-18"/>
              </a:rPr>
            </a:br>
            <a:r>
              <a:rPr lang="cs-CZ" sz="2000" b="1" i="0" dirty="0">
                <a:solidFill>
                  <a:srgbClr val="58585A"/>
                </a:solidFill>
                <a:effectLst/>
                <a:latin typeface="Montserrat" panose="00000500000000000000" pitchFamily="2" charset="-18"/>
              </a:rPr>
              <a:t>v generátoru, poháněném rychle se otáčející turbínou.  Zatímco v případě vodních a větrných elektráren roztáčí turbínu přímo energie vodního proudu či větru,</a:t>
            </a:r>
            <a:br>
              <a:rPr lang="cs-CZ" sz="2000" b="1" i="0" dirty="0">
                <a:solidFill>
                  <a:srgbClr val="58585A"/>
                </a:solidFill>
                <a:effectLst/>
                <a:latin typeface="Montserrat" panose="00000500000000000000" pitchFamily="2" charset="-18"/>
              </a:rPr>
            </a:br>
            <a:r>
              <a:rPr lang="cs-CZ" sz="2000" b="1" i="0" dirty="0">
                <a:solidFill>
                  <a:srgbClr val="58585A"/>
                </a:solidFill>
                <a:effectLst/>
                <a:latin typeface="Montserrat" panose="00000500000000000000" pitchFamily="2" charset="-18"/>
              </a:rPr>
              <a:t>u tepelných a jaderných elektráren ji rozpohybuje pára. Ta vzniká v jaderných elektrárnách díky teplu, uvolněném </a:t>
            </a:r>
            <a:r>
              <a:rPr lang="cs-CZ" sz="2000" b="1" i="0" dirty="0">
                <a:solidFill>
                  <a:srgbClr val="00B0F0"/>
                </a:solidFill>
                <a:effectLst/>
                <a:latin typeface="Montserrat" panose="00000500000000000000" pitchFamily="2" charset="-18"/>
              </a:rPr>
              <a:t>při řízeném štěpení jader </a:t>
            </a:r>
            <a:r>
              <a:rPr lang="cs-CZ" sz="2000" b="1" i="0" dirty="0">
                <a:solidFill>
                  <a:srgbClr val="58585A"/>
                </a:solidFill>
                <a:effectLst/>
                <a:latin typeface="Montserrat" panose="00000500000000000000" pitchFamily="2" charset="-18"/>
              </a:rPr>
              <a:t>radioaktivních prvků.</a:t>
            </a:r>
            <a:endParaRPr lang="cs-CZ" sz="2000" b="1" dirty="0"/>
          </a:p>
        </p:txBody>
      </p:sp>
      <p:pic>
        <p:nvPicPr>
          <p:cNvPr id="2050" name="Picture 2" descr="jak funguje jaderná elektrárna nákres ">
            <a:extLst>
              <a:ext uri="{FF2B5EF4-FFF2-40B4-BE49-F238E27FC236}">
                <a16:creationId xmlns:a16="http://schemas.microsoft.com/office/drawing/2014/main" id="{3D676B36-3498-9D2C-E3CD-AEFD6D79A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24" r="136"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841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01231C-4E38-84AD-4B49-4BCD7CCDA795}"/>
              </a:ext>
            </a:extLst>
          </p:cNvPr>
          <p:cNvSpPr>
            <a:spLocks noGrp="1"/>
          </p:cNvSpPr>
          <p:nvPr>
            <p:ph type="title"/>
          </p:nvPr>
        </p:nvSpPr>
        <p:spPr>
          <a:xfrm>
            <a:off x="235974" y="218882"/>
            <a:ext cx="6243484" cy="1187131"/>
          </a:xfrm>
        </p:spPr>
        <p:txBody>
          <a:bodyPr anchor="ctr">
            <a:normAutofit fontScale="90000"/>
          </a:bodyPr>
          <a:lstStyle/>
          <a:p>
            <a:pPr algn="ctr"/>
            <a:r>
              <a:rPr lang="cs-CZ" sz="4000" b="1" i="0" dirty="0">
                <a:solidFill>
                  <a:srgbClr val="FF0000"/>
                </a:solidFill>
                <a:effectLst/>
                <a:latin typeface="Montserrat" panose="00000500000000000000" pitchFamily="2" charset="-18"/>
              </a:rPr>
              <a:t>JAK PROBÍHÁ ŘÍZENÁ ŠTĚPNÁ REAKCE?</a:t>
            </a:r>
            <a:endParaRPr lang="cs-CZ" sz="4000" dirty="0">
              <a:solidFill>
                <a:srgbClr val="FF0000"/>
              </a:solidFill>
            </a:endParaRPr>
          </a:p>
        </p:txBody>
      </p:sp>
      <p:sp>
        <p:nvSpPr>
          <p:cNvPr id="3" name="Zástupný obsah 2">
            <a:extLst>
              <a:ext uri="{FF2B5EF4-FFF2-40B4-BE49-F238E27FC236}">
                <a16:creationId xmlns:a16="http://schemas.microsoft.com/office/drawing/2014/main" id="{C051320A-73D9-4259-306B-2D440B206A40}"/>
              </a:ext>
            </a:extLst>
          </p:cNvPr>
          <p:cNvSpPr>
            <a:spLocks noGrp="1"/>
          </p:cNvSpPr>
          <p:nvPr>
            <p:ph idx="1"/>
          </p:nvPr>
        </p:nvSpPr>
        <p:spPr>
          <a:xfrm>
            <a:off x="314632" y="1624895"/>
            <a:ext cx="5781365" cy="5149531"/>
          </a:xfrm>
        </p:spPr>
        <p:txBody>
          <a:bodyPr anchor="ctr">
            <a:noAutofit/>
          </a:bodyPr>
          <a:lstStyle/>
          <a:p>
            <a:pPr algn="l"/>
            <a:r>
              <a:rPr lang="cs-CZ" sz="1800" b="1" i="0" dirty="0">
                <a:solidFill>
                  <a:srgbClr val="58585A"/>
                </a:solidFill>
                <a:effectLst/>
                <a:latin typeface="Montserrat" panose="00000500000000000000" pitchFamily="2" charset="-18"/>
              </a:rPr>
              <a:t>Při rozštěpení jádra uranu či plutonia vzniknou také dva až tři neutrony, jejichž veliká rychlost je následnými srážkami s moderátorem snížena na hodnotu potřebnou k vyvolání další štěpné reakce. Aby nedošlo k neřízenému štěpení, je počet neutronů regulován řídícími tyčemi z boru, hafnia nebo kadmia. Pro případ, že by bylo třeba štěpnou reakci okamžitě zastavit, je elektrárna vybavena i bezpečnostními tyčemi s ještě větší koncentrací materiálu pohlcujícího neutrony.</a:t>
            </a:r>
          </a:p>
          <a:p>
            <a:pPr algn="l"/>
            <a:r>
              <a:rPr lang="cs-CZ" sz="1800" b="1" i="0" dirty="0">
                <a:solidFill>
                  <a:srgbClr val="58585A"/>
                </a:solidFill>
                <a:effectLst/>
                <a:latin typeface="Montserrat" panose="00000500000000000000" pitchFamily="2" charset="-18"/>
              </a:rPr>
              <a:t>Část energie při štěpení se uvolňuje jako nechvalně známé jaderné záření (tok neutronů).  Před jaderným zářením je okolí jaderné elektrárny maximálně chráněno, ale ani přesto se nevyhneme určitému průniku záření do okolí.</a:t>
            </a:r>
          </a:p>
        </p:txBody>
      </p:sp>
      <p:pic>
        <p:nvPicPr>
          <p:cNvPr id="3074" name="Picture 2" descr="temelin">
            <a:extLst>
              <a:ext uri="{FF2B5EF4-FFF2-40B4-BE49-F238E27FC236}">
                <a16:creationId xmlns:a16="http://schemas.microsoft.com/office/drawing/2014/main" id="{A3747374-DD0D-AF5E-C712-498A3479D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439" r="11724"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250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1EE1998A-8DC0-EB25-E0B3-3A37CA95A1C4}"/>
              </a:ext>
            </a:extLst>
          </p:cNvPr>
          <p:cNvSpPr>
            <a:spLocks noGrp="1"/>
          </p:cNvSpPr>
          <p:nvPr>
            <p:ph type="title"/>
          </p:nvPr>
        </p:nvSpPr>
        <p:spPr>
          <a:xfrm>
            <a:off x="1028700" y="1967266"/>
            <a:ext cx="2628900" cy="2547257"/>
          </a:xfrm>
          <a:noFill/>
        </p:spPr>
        <p:txBody>
          <a:bodyPr anchor="ctr">
            <a:normAutofit/>
          </a:bodyPr>
          <a:lstStyle/>
          <a:p>
            <a:pPr algn="ctr"/>
            <a:r>
              <a:rPr lang="cs-CZ" sz="3600" b="1" dirty="0">
                <a:solidFill>
                  <a:srgbClr val="FF0000"/>
                </a:solidFill>
              </a:rPr>
              <a:t>JADERNÉ ŠTĚPENÍ</a:t>
            </a:r>
            <a:br>
              <a:rPr lang="cs-CZ" sz="3600" b="1" dirty="0">
                <a:solidFill>
                  <a:srgbClr val="FF0000"/>
                </a:solidFill>
              </a:rPr>
            </a:br>
            <a:r>
              <a:rPr lang="cs-CZ" sz="3600" b="1" dirty="0">
                <a:solidFill>
                  <a:srgbClr val="FF0000"/>
                </a:solidFill>
              </a:rPr>
              <a:t>(U-235)</a:t>
            </a:r>
          </a:p>
        </p:txBody>
      </p:sp>
      <p:pic>
        <p:nvPicPr>
          <p:cNvPr id="3074" name="Picture 2" descr="Fyzikální principy - Energetika zblízka - Svět energie.cz">
            <a:extLst>
              <a:ext uri="{FF2B5EF4-FFF2-40B4-BE49-F238E27FC236}">
                <a16:creationId xmlns:a16="http://schemas.microsoft.com/office/drawing/2014/main" id="{7F72E987-1D65-01B1-189E-6C927D288A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274963"/>
            <a:ext cx="6780700" cy="430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3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CB87F8-F9DA-4DD9-2C89-B13766781926}"/>
              </a:ext>
            </a:extLst>
          </p:cNvPr>
          <p:cNvSpPr>
            <a:spLocks noGrp="1"/>
          </p:cNvSpPr>
          <p:nvPr>
            <p:ph type="title"/>
          </p:nvPr>
        </p:nvSpPr>
        <p:spPr/>
        <p:txBody>
          <a:bodyPr>
            <a:normAutofit/>
          </a:bodyPr>
          <a:lstStyle/>
          <a:p>
            <a:pPr algn="ctr"/>
            <a:r>
              <a:rPr lang="cs-CZ" b="1" i="0" dirty="0">
                <a:solidFill>
                  <a:srgbClr val="FF0000"/>
                </a:solidFill>
                <a:effectLst/>
                <a:latin typeface="Montserrat" panose="00000500000000000000" pitchFamily="2" charset="-18"/>
              </a:rPr>
              <a:t>HLAVNÍ VÝHODY JADERNÉ ENERGIE</a:t>
            </a:r>
            <a:endParaRPr lang="cs-CZ" dirty="0">
              <a:solidFill>
                <a:srgbClr val="FF0000"/>
              </a:solidFill>
            </a:endParaRPr>
          </a:p>
        </p:txBody>
      </p:sp>
      <p:sp>
        <p:nvSpPr>
          <p:cNvPr id="3" name="Zástupný obsah 2">
            <a:extLst>
              <a:ext uri="{FF2B5EF4-FFF2-40B4-BE49-F238E27FC236}">
                <a16:creationId xmlns:a16="http://schemas.microsoft.com/office/drawing/2014/main" id="{E0F0239A-5521-B118-84E0-4CE0E11ED185}"/>
              </a:ext>
            </a:extLst>
          </p:cNvPr>
          <p:cNvSpPr>
            <a:spLocks noGrp="1"/>
          </p:cNvSpPr>
          <p:nvPr>
            <p:ph idx="1"/>
          </p:nvPr>
        </p:nvSpPr>
        <p:spPr>
          <a:xfrm>
            <a:off x="838200" y="2113935"/>
            <a:ext cx="10515600" cy="4063028"/>
          </a:xfrm>
        </p:spPr>
        <p:txBody>
          <a:bodyPr>
            <a:normAutofit lnSpcReduction="10000"/>
          </a:bodyPr>
          <a:lstStyle/>
          <a:p>
            <a:r>
              <a:rPr lang="cs-CZ" sz="3600" b="1" i="0" dirty="0">
                <a:solidFill>
                  <a:srgbClr val="58585A"/>
                </a:solidFill>
                <a:effectLst/>
                <a:latin typeface="Montserrat" panose="00000500000000000000" pitchFamily="2" charset="-18"/>
              </a:rPr>
              <a:t>Ve srovnání s tepelnou elektrárnou na fosilní paliva je jaderná elektrárna podstatně příznivější pro životní prostředí, protože šetří přírodní zdroje</a:t>
            </a:r>
            <a:br>
              <a:rPr lang="cs-CZ" sz="3600" b="1" i="0" dirty="0">
                <a:solidFill>
                  <a:srgbClr val="58585A"/>
                </a:solidFill>
                <a:effectLst/>
                <a:latin typeface="Montserrat" panose="00000500000000000000" pitchFamily="2" charset="-18"/>
              </a:rPr>
            </a:br>
            <a:r>
              <a:rPr lang="cs-CZ" sz="3600" b="1" i="0" dirty="0">
                <a:solidFill>
                  <a:srgbClr val="58585A"/>
                </a:solidFill>
                <a:effectLst/>
                <a:latin typeface="Montserrat" panose="00000500000000000000" pitchFamily="2" charset="-18"/>
              </a:rPr>
              <a:t>a neprodukuje skleníkové plyny.</a:t>
            </a:r>
          </a:p>
          <a:p>
            <a:r>
              <a:rPr lang="cs-CZ" sz="3600" b="1" i="0" dirty="0">
                <a:solidFill>
                  <a:srgbClr val="58585A"/>
                </a:solidFill>
                <a:effectLst/>
                <a:latin typeface="Montserrat" panose="00000500000000000000" pitchFamily="2" charset="-18"/>
              </a:rPr>
              <a:t>Proto i ta odvážná označení jaderné energie jako zelené u některých odborníků.</a:t>
            </a:r>
            <a:endParaRPr lang="cs-CZ" sz="3600" b="1" dirty="0"/>
          </a:p>
        </p:txBody>
      </p:sp>
    </p:spTree>
    <p:extLst>
      <p:ext uri="{BB962C8B-B14F-4D97-AF65-F5344CB8AC3E}">
        <p14:creationId xmlns:p14="http://schemas.microsoft.com/office/powerpoint/2010/main" val="186554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CA531D-F0BD-EB22-4A9C-25032ACCDCA4}"/>
              </a:ext>
            </a:extLst>
          </p:cNvPr>
          <p:cNvSpPr>
            <a:spLocks noGrp="1"/>
          </p:cNvSpPr>
          <p:nvPr>
            <p:ph type="title"/>
          </p:nvPr>
        </p:nvSpPr>
        <p:spPr/>
        <p:txBody>
          <a:bodyPr/>
          <a:lstStyle/>
          <a:p>
            <a:pPr algn="ctr"/>
            <a:r>
              <a:rPr lang="cs-CZ" b="1" dirty="0">
                <a:solidFill>
                  <a:srgbClr val="FF0000"/>
                </a:solidFill>
              </a:rPr>
              <a:t>DALŠÍ VÝHODY JADERNÝCH ELEKTRÁREN</a:t>
            </a:r>
          </a:p>
        </p:txBody>
      </p:sp>
      <p:sp>
        <p:nvSpPr>
          <p:cNvPr id="3" name="Zástupný obsah 2">
            <a:extLst>
              <a:ext uri="{FF2B5EF4-FFF2-40B4-BE49-F238E27FC236}">
                <a16:creationId xmlns:a16="http://schemas.microsoft.com/office/drawing/2014/main" id="{AEA9322E-6CA3-D7E1-59DC-F71974077D02}"/>
              </a:ext>
            </a:extLst>
          </p:cNvPr>
          <p:cNvSpPr>
            <a:spLocks noGrp="1"/>
          </p:cNvSpPr>
          <p:nvPr>
            <p:ph idx="1"/>
          </p:nvPr>
        </p:nvSpPr>
        <p:spPr/>
        <p:txBody>
          <a:bodyPr/>
          <a:lstStyle/>
          <a:p>
            <a:pPr algn="l"/>
            <a:r>
              <a:rPr lang="cs-CZ" b="1" i="0" dirty="0">
                <a:solidFill>
                  <a:srgbClr val="58585A"/>
                </a:solidFill>
                <a:effectLst/>
                <a:latin typeface="Montserrat" panose="00000500000000000000" pitchFamily="2" charset="-18"/>
              </a:rPr>
              <a:t>jejich velmi vysoká efektivita například oproti solárním či </a:t>
            </a:r>
            <a:r>
              <a:rPr lang="cs-CZ" b="1" i="0" u="sng" dirty="0">
                <a:solidFill>
                  <a:srgbClr val="00B0F0"/>
                </a:solidFill>
                <a:effectLst/>
                <a:latin typeface="Montserrat" panose="00000500000000000000" pitchFamily="2" charset="-18"/>
                <a:hlinkClick r:id="rId2">
                  <a:extLst>
                    <a:ext uri="{A12FA001-AC4F-418D-AE19-62706E023703}">
                      <ahyp:hlinkClr xmlns:ahyp="http://schemas.microsoft.com/office/drawing/2018/hyperlinkcolor" val="tx"/>
                    </a:ext>
                  </a:extLst>
                </a:hlinkClick>
              </a:rPr>
              <a:t>větrným elektrárnám</a:t>
            </a:r>
            <a:r>
              <a:rPr lang="cs-CZ" b="1" i="0" dirty="0">
                <a:solidFill>
                  <a:srgbClr val="58585A"/>
                </a:solidFill>
                <a:effectLst/>
                <a:latin typeface="Montserrat" panose="00000500000000000000" pitchFamily="2" charset="-18"/>
              </a:rPr>
              <a:t>,</a:t>
            </a:r>
          </a:p>
          <a:p>
            <a:pPr algn="l">
              <a:buFont typeface="Arial" panose="020B0604020202020204" pitchFamily="34" charset="0"/>
              <a:buChar char="•"/>
            </a:pPr>
            <a:r>
              <a:rPr lang="cs-CZ" b="1" i="0" dirty="0">
                <a:solidFill>
                  <a:srgbClr val="58585A"/>
                </a:solidFill>
                <a:effectLst/>
                <a:latin typeface="Montserrat" panose="00000500000000000000" pitchFamily="2" charset="-18"/>
              </a:rPr>
              <a:t>možnost snadno regulovat množství vyrobené energie,</a:t>
            </a:r>
          </a:p>
          <a:p>
            <a:pPr algn="l">
              <a:buFont typeface="Arial" panose="020B0604020202020204" pitchFamily="34" charset="0"/>
              <a:buChar char="•"/>
            </a:pPr>
            <a:r>
              <a:rPr lang="cs-CZ" b="1" i="0" dirty="0">
                <a:solidFill>
                  <a:srgbClr val="58585A"/>
                </a:solidFill>
                <a:effectLst/>
                <a:latin typeface="Montserrat" panose="00000500000000000000" pitchFamily="2" charset="-18"/>
              </a:rPr>
              <a:t>nízké požadavky na zdroje,</a:t>
            </a:r>
          </a:p>
          <a:p>
            <a:pPr algn="l">
              <a:buFont typeface="Arial" panose="020B0604020202020204" pitchFamily="34" charset="0"/>
              <a:buChar char="•"/>
            </a:pPr>
            <a:r>
              <a:rPr lang="cs-CZ" b="1" i="0" dirty="0">
                <a:solidFill>
                  <a:srgbClr val="58585A"/>
                </a:solidFill>
                <a:effectLst/>
                <a:latin typeface="Montserrat" panose="00000500000000000000" pitchFamily="2" charset="-18"/>
              </a:rPr>
              <a:t>šetření přírodními zdroji,</a:t>
            </a:r>
          </a:p>
          <a:p>
            <a:pPr algn="l">
              <a:buFont typeface="Arial" panose="020B0604020202020204" pitchFamily="34" charset="0"/>
              <a:buChar char="•"/>
            </a:pPr>
            <a:r>
              <a:rPr lang="cs-CZ" b="1" i="0" dirty="0">
                <a:solidFill>
                  <a:srgbClr val="58585A"/>
                </a:solidFill>
                <a:effectLst/>
                <a:latin typeface="Montserrat" panose="00000500000000000000" pitchFamily="2" charset="-18"/>
              </a:rPr>
              <a:t>neprodukování skleníkových plynů,</a:t>
            </a:r>
          </a:p>
          <a:p>
            <a:pPr algn="l">
              <a:buFont typeface="Arial" panose="020B0604020202020204" pitchFamily="34" charset="0"/>
              <a:buChar char="•"/>
            </a:pPr>
            <a:r>
              <a:rPr lang="cs-CZ" b="1" i="0" dirty="0">
                <a:solidFill>
                  <a:srgbClr val="58585A"/>
                </a:solidFill>
                <a:effectLst/>
                <a:latin typeface="Montserrat" panose="00000500000000000000" pitchFamily="2" charset="-18"/>
              </a:rPr>
              <a:t>relativně nízké provozní náklady.</a:t>
            </a:r>
          </a:p>
        </p:txBody>
      </p:sp>
    </p:spTree>
    <p:extLst>
      <p:ext uri="{BB962C8B-B14F-4D97-AF65-F5344CB8AC3E}">
        <p14:creationId xmlns:p14="http://schemas.microsoft.com/office/powerpoint/2010/main" val="4032083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6F472A-EBB6-8E26-8BEB-92EE06AA3175}"/>
              </a:ext>
            </a:extLst>
          </p:cNvPr>
          <p:cNvSpPr>
            <a:spLocks noGrp="1"/>
          </p:cNvSpPr>
          <p:nvPr>
            <p:ph type="title"/>
          </p:nvPr>
        </p:nvSpPr>
        <p:spPr/>
        <p:txBody>
          <a:bodyPr/>
          <a:lstStyle/>
          <a:p>
            <a:pPr algn="ctr"/>
            <a:r>
              <a:rPr lang="cs-CZ" b="1" dirty="0">
                <a:solidFill>
                  <a:srgbClr val="FF0000"/>
                </a:solidFill>
              </a:rPr>
              <a:t>SROVNÁNÍ JÁDRO/UHLÍ</a:t>
            </a:r>
          </a:p>
        </p:txBody>
      </p:sp>
      <p:sp>
        <p:nvSpPr>
          <p:cNvPr id="3" name="Zástupný obsah 2">
            <a:extLst>
              <a:ext uri="{FF2B5EF4-FFF2-40B4-BE49-F238E27FC236}">
                <a16:creationId xmlns:a16="http://schemas.microsoft.com/office/drawing/2014/main" id="{4DA2905D-9F37-F6B6-4F10-D747024FF2AA}"/>
              </a:ext>
            </a:extLst>
          </p:cNvPr>
          <p:cNvSpPr>
            <a:spLocks noGrp="1"/>
          </p:cNvSpPr>
          <p:nvPr>
            <p:ph idx="1"/>
          </p:nvPr>
        </p:nvSpPr>
        <p:spPr>
          <a:xfrm>
            <a:off x="838200" y="2467897"/>
            <a:ext cx="10515600" cy="3709066"/>
          </a:xfrm>
        </p:spPr>
        <p:txBody>
          <a:bodyPr/>
          <a:lstStyle/>
          <a:p>
            <a:r>
              <a:rPr lang="cs-CZ" b="1" i="0" dirty="0">
                <a:solidFill>
                  <a:srgbClr val="00B0F0"/>
                </a:solidFill>
                <a:effectLst/>
                <a:latin typeface="Montserrat" panose="00000500000000000000" pitchFamily="2" charset="-18"/>
              </a:rPr>
              <a:t>Zajímavost:</a:t>
            </a:r>
          </a:p>
          <a:p>
            <a:r>
              <a:rPr lang="cs-CZ" b="1" i="1" dirty="0">
                <a:solidFill>
                  <a:srgbClr val="58585A"/>
                </a:solidFill>
                <a:effectLst/>
                <a:latin typeface="Montserrat" panose="00000500000000000000" pitchFamily="2" charset="-18"/>
              </a:rPr>
              <a:t>Zatímco Temelín spotřebuje ročně méně než sto tun uranového paliva a vyprodukuje přibližně tři tuny pevného odpadu, uhelná elektrárna se stejným výkonem za rok spotřebuje více než deset miliónů tun fosilního paliva a vyprodukuje přes tři milióny tun popílku.</a:t>
            </a:r>
            <a:endParaRPr lang="cs-CZ" b="1" dirty="0"/>
          </a:p>
        </p:txBody>
      </p:sp>
    </p:spTree>
    <p:extLst>
      <p:ext uri="{BB962C8B-B14F-4D97-AF65-F5344CB8AC3E}">
        <p14:creationId xmlns:p14="http://schemas.microsoft.com/office/powerpoint/2010/main" val="1402671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DB00A-13B5-CAC3-4756-2E4AA59C3048}"/>
              </a:ext>
            </a:extLst>
          </p:cNvPr>
          <p:cNvSpPr>
            <a:spLocks noGrp="1"/>
          </p:cNvSpPr>
          <p:nvPr>
            <p:ph type="title"/>
          </p:nvPr>
        </p:nvSpPr>
        <p:spPr>
          <a:xfrm>
            <a:off x="838200" y="127819"/>
            <a:ext cx="10515600" cy="1868130"/>
          </a:xfrm>
        </p:spPr>
        <p:txBody>
          <a:bodyPr>
            <a:normAutofit fontScale="90000"/>
          </a:bodyPr>
          <a:lstStyle/>
          <a:p>
            <a:pPr algn="ctr"/>
            <a:r>
              <a:rPr lang="cs-CZ" b="1" i="0" dirty="0">
                <a:solidFill>
                  <a:srgbClr val="FF0000"/>
                </a:solidFill>
                <a:effectLst/>
                <a:latin typeface="Montserrat" panose="00000500000000000000" pitchFamily="2" charset="-18"/>
              </a:rPr>
              <a:t>NEVÝHODY A RIZIKA SPOJENÁ SE STAVBOU A VYUŽÍVÁNÍM JADERNÝCH ELEKTRÁREN</a:t>
            </a:r>
            <a:endParaRPr lang="cs-CZ" dirty="0">
              <a:solidFill>
                <a:srgbClr val="FF0000"/>
              </a:solidFill>
            </a:endParaRPr>
          </a:p>
        </p:txBody>
      </p:sp>
      <p:sp>
        <p:nvSpPr>
          <p:cNvPr id="3" name="Zástupný obsah 2">
            <a:extLst>
              <a:ext uri="{FF2B5EF4-FFF2-40B4-BE49-F238E27FC236}">
                <a16:creationId xmlns:a16="http://schemas.microsoft.com/office/drawing/2014/main" id="{E9920EF4-79DC-C4E8-A013-613CC8AC7ABE}"/>
              </a:ext>
            </a:extLst>
          </p:cNvPr>
          <p:cNvSpPr>
            <a:spLocks noGrp="1"/>
          </p:cNvSpPr>
          <p:nvPr>
            <p:ph idx="1"/>
          </p:nvPr>
        </p:nvSpPr>
        <p:spPr>
          <a:xfrm>
            <a:off x="285135" y="2408903"/>
            <a:ext cx="11602065" cy="3768060"/>
          </a:xfrm>
        </p:spPr>
        <p:txBody>
          <a:bodyPr>
            <a:normAutofit fontScale="92500" lnSpcReduction="20000"/>
          </a:bodyPr>
          <a:lstStyle/>
          <a:p>
            <a:pPr algn="l"/>
            <a:r>
              <a:rPr lang="cs-CZ" b="1" i="0" dirty="0">
                <a:solidFill>
                  <a:srgbClr val="58585A"/>
                </a:solidFill>
                <a:effectLst/>
                <a:latin typeface="Montserrat" panose="00000500000000000000" pitchFamily="2" charset="-18"/>
              </a:rPr>
              <a:t>Jaderné elektrárny jsou mimořádně finančně nákladné na výstavbu i na pozdější prodlužování jejich životnosti nebo bezpečnou likvidaci. Například výstavba Temelínu stála v tehdejší době astronomických 100 miliard korun. Náklady na jaderné elektrárny jsou tak násobně vyšší než náklady na elektrárny, které vytvářejí elektřinu z fosilních paliv.</a:t>
            </a:r>
          </a:p>
          <a:p>
            <a:pPr algn="l"/>
            <a:r>
              <a:rPr lang="cs-CZ" b="1" i="0" dirty="0">
                <a:solidFill>
                  <a:srgbClr val="58585A"/>
                </a:solidFill>
                <a:effectLst/>
                <a:latin typeface="Montserrat" panose="00000500000000000000" pitchFamily="2" charset="-18"/>
              </a:rPr>
              <a:t>Také výstavba a plánování jaderné elektrárny trvá výrazně déle. Je to opravdu běh na dlouhou trať. Dalším problémem, kterému je potřeba věnovat pozornost, jsou přísné požadavky na bezpečnost provozu a na ochranu elektráren před přírodními katastrofami i jejich strategickou obranu před možnými útoky zvenčí.</a:t>
            </a:r>
          </a:p>
        </p:txBody>
      </p:sp>
    </p:spTree>
    <p:extLst>
      <p:ext uri="{BB962C8B-B14F-4D97-AF65-F5344CB8AC3E}">
        <p14:creationId xmlns:p14="http://schemas.microsoft.com/office/powerpoint/2010/main" val="1974024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4D29F9-DA4E-5C55-A4AA-929A1C32B9C0}"/>
              </a:ext>
            </a:extLst>
          </p:cNvPr>
          <p:cNvSpPr>
            <a:spLocks noGrp="1"/>
          </p:cNvSpPr>
          <p:nvPr>
            <p:ph type="title"/>
          </p:nvPr>
        </p:nvSpPr>
        <p:spPr>
          <a:xfrm>
            <a:off x="761800" y="762001"/>
            <a:ext cx="5334197" cy="1708242"/>
          </a:xfrm>
        </p:spPr>
        <p:txBody>
          <a:bodyPr anchor="ctr">
            <a:normAutofit fontScale="90000"/>
          </a:bodyPr>
          <a:lstStyle/>
          <a:p>
            <a:pPr algn="ctr"/>
            <a:r>
              <a:rPr lang="cs-CZ" sz="4000" b="1" dirty="0">
                <a:solidFill>
                  <a:srgbClr val="FF0000"/>
                </a:solidFill>
              </a:rPr>
              <a:t>JADERNÁ ENERGIE JAKO OBNOVITELNÝ ZDROJ ENERGIE?</a:t>
            </a:r>
          </a:p>
        </p:txBody>
      </p:sp>
      <p:sp>
        <p:nvSpPr>
          <p:cNvPr id="3" name="Zástupný obsah 2">
            <a:extLst>
              <a:ext uri="{FF2B5EF4-FFF2-40B4-BE49-F238E27FC236}">
                <a16:creationId xmlns:a16="http://schemas.microsoft.com/office/drawing/2014/main" id="{2AFC97E5-83D9-595D-B4CD-7C57AA20C677}"/>
              </a:ext>
            </a:extLst>
          </p:cNvPr>
          <p:cNvSpPr>
            <a:spLocks noGrp="1"/>
          </p:cNvSpPr>
          <p:nvPr>
            <p:ph idx="1"/>
          </p:nvPr>
        </p:nvSpPr>
        <p:spPr>
          <a:xfrm>
            <a:off x="761800" y="2470244"/>
            <a:ext cx="5334197" cy="3769835"/>
          </a:xfrm>
        </p:spPr>
        <p:txBody>
          <a:bodyPr anchor="ctr">
            <a:normAutofit/>
          </a:bodyPr>
          <a:lstStyle/>
          <a:p>
            <a:r>
              <a:rPr lang="cs-CZ" sz="2000" b="1" i="0" dirty="0">
                <a:effectLst/>
                <a:latin typeface="Montserrat" panose="00000500000000000000" pitchFamily="2" charset="-18"/>
              </a:rPr>
              <a:t>Ačkoliv je jaderná energie považována za ekologickou, nejedná se</a:t>
            </a:r>
            <a:r>
              <a:rPr lang="cs-CZ" sz="2000" b="1" u="sng" dirty="0">
                <a:solidFill>
                  <a:srgbClr val="467886"/>
                </a:solidFill>
                <a:latin typeface="Montserrat" panose="00000500000000000000" pitchFamily="2" charset="-18"/>
                <a:hlinkClick r:id="rId2">
                  <a:extLst>
                    <a:ext uri="{A12FA001-AC4F-418D-AE19-62706E023703}">
                      <ahyp:hlinkClr xmlns:ahyp="http://schemas.microsoft.com/office/drawing/2018/hyperlinkcolor" val="tx"/>
                    </a:ext>
                  </a:extLst>
                </a:hlinkClick>
              </a:rPr>
              <a:t> </a:t>
            </a:r>
            <a:r>
              <a:rPr lang="cs-CZ" sz="2000" b="1" u="sng" dirty="0">
                <a:solidFill>
                  <a:srgbClr val="00B0F0"/>
                </a:solidFill>
                <a:latin typeface="Montserrat" panose="00000500000000000000" pitchFamily="2" charset="-18"/>
                <a:hlinkClick r:id="rId2">
                  <a:extLst>
                    <a:ext uri="{A12FA001-AC4F-418D-AE19-62706E023703}">
                      <ahyp:hlinkClr xmlns:ahyp="http://schemas.microsoft.com/office/drawing/2018/hyperlinkcolor" val="tx"/>
                    </a:ext>
                  </a:extLst>
                </a:hlinkClick>
              </a:rPr>
              <a:t>o obnovitelný zdroj energie</a:t>
            </a:r>
            <a:r>
              <a:rPr lang="cs-CZ" sz="2000" b="1" u="sng" dirty="0">
                <a:solidFill>
                  <a:srgbClr val="00B0F0"/>
                </a:solidFill>
                <a:latin typeface="Montserrat" panose="00000500000000000000" pitchFamily="2" charset="-18"/>
              </a:rPr>
              <a:t>.</a:t>
            </a:r>
          </a:p>
          <a:p>
            <a:r>
              <a:rPr lang="cs-CZ" sz="2000" b="1" i="0" dirty="0">
                <a:solidFill>
                  <a:srgbClr val="00B0F0"/>
                </a:solidFill>
                <a:effectLst/>
                <a:latin typeface="Montserrat" panose="00000500000000000000" pitchFamily="2" charset="-18"/>
              </a:rPr>
              <a:t> </a:t>
            </a:r>
            <a:r>
              <a:rPr lang="cs-CZ" sz="2000" b="1" i="0" dirty="0">
                <a:effectLst/>
                <a:latin typeface="Montserrat" panose="00000500000000000000" pitchFamily="2" charset="-18"/>
              </a:rPr>
              <a:t>Přírodní zdroje radioaktivního paliva jsou omezené a podle současných odhadů nám vystačí přibližně na tři sta let. Do České republiky se navíc uranová ruda musí dovážet ze států, kde probíhá její těžba.</a:t>
            </a:r>
          </a:p>
        </p:txBody>
      </p:sp>
      <p:pic>
        <p:nvPicPr>
          <p:cNvPr id="4098" name="Picture 2" descr="dukovany">
            <a:extLst>
              <a:ext uri="{FF2B5EF4-FFF2-40B4-BE49-F238E27FC236}">
                <a16:creationId xmlns:a16="http://schemas.microsoft.com/office/drawing/2014/main" id="{045F1184-6888-17CF-8BFA-832EFE4BF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474" r="27766"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15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5A6646D-E5A2-6837-DCF4-14FFBDE7F417}"/>
              </a:ext>
            </a:extLst>
          </p:cNvPr>
          <p:cNvSpPr>
            <a:spLocks noGrp="1"/>
          </p:cNvSpPr>
          <p:nvPr>
            <p:ph type="title"/>
          </p:nvPr>
        </p:nvSpPr>
        <p:spPr/>
        <p:txBody>
          <a:bodyPr/>
          <a:lstStyle/>
          <a:p>
            <a:pPr algn="ctr"/>
            <a:r>
              <a:rPr lang="cs-CZ" b="1" dirty="0">
                <a:solidFill>
                  <a:srgbClr val="FF0000"/>
                </a:solidFill>
              </a:rPr>
              <a:t>VÝROBA ELEKTŘINY V ČR</a:t>
            </a:r>
          </a:p>
        </p:txBody>
      </p:sp>
      <p:sp>
        <p:nvSpPr>
          <p:cNvPr id="4" name="Zástupný obsah 3">
            <a:extLst>
              <a:ext uri="{FF2B5EF4-FFF2-40B4-BE49-F238E27FC236}">
                <a16:creationId xmlns:a16="http://schemas.microsoft.com/office/drawing/2014/main" id="{1193877E-3BC2-2836-7462-0CACCA88C373}"/>
              </a:ext>
            </a:extLst>
          </p:cNvPr>
          <p:cNvSpPr>
            <a:spLocks noGrp="1"/>
          </p:cNvSpPr>
          <p:nvPr>
            <p:ph idx="1"/>
          </p:nvPr>
        </p:nvSpPr>
        <p:spPr>
          <a:xfrm>
            <a:off x="838200" y="2710528"/>
            <a:ext cx="10515600" cy="2412078"/>
          </a:xfrm>
        </p:spPr>
        <p:txBody>
          <a:bodyPr/>
          <a:lstStyle/>
          <a:p>
            <a:r>
              <a:rPr lang="cs-CZ" b="1" i="0" dirty="0">
                <a:solidFill>
                  <a:srgbClr val="58585A"/>
                </a:solidFill>
                <a:effectLst/>
                <a:latin typeface="Montserrat" panose="00000500000000000000" pitchFamily="2" charset="-18"/>
              </a:rPr>
              <a:t>Výroba elektřiny v České republice stojí na dvou hlavních zdrojích – na uhlí a jádru.</a:t>
            </a:r>
          </a:p>
          <a:p>
            <a:r>
              <a:rPr lang="cs-CZ" b="1" i="0" dirty="0">
                <a:solidFill>
                  <a:srgbClr val="58585A"/>
                </a:solidFill>
                <a:effectLst/>
                <a:latin typeface="Montserrat" panose="00000500000000000000" pitchFamily="2" charset="-18"/>
              </a:rPr>
              <a:t>V současné době pochází z obnovitelných zdrojů jen asi 10 % elektrické energie, zatímco z uhlí bylo vyrobeno 41,94 % a z jádra 37 %.</a:t>
            </a:r>
            <a:endParaRPr lang="cs-CZ" b="1" dirty="0"/>
          </a:p>
        </p:txBody>
      </p:sp>
    </p:spTree>
    <p:extLst>
      <p:ext uri="{BB962C8B-B14F-4D97-AF65-F5344CB8AC3E}">
        <p14:creationId xmlns:p14="http://schemas.microsoft.com/office/powerpoint/2010/main" val="369286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290AA1-1456-D737-D050-4707403368A2}"/>
              </a:ext>
            </a:extLst>
          </p:cNvPr>
          <p:cNvSpPr>
            <a:spLocks noGrp="1"/>
          </p:cNvSpPr>
          <p:nvPr>
            <p:ph type="title"/>
          </p:nvPr>
        </p:nvSpPr>
        <p:spPr/>
        <p:txBody>
          <a:bodyPr/>
          <a:lstStyle/>
          <a:p>
            <a:pPr algn="ctr"/>
            <a:r>
              <a:rPr lang="cs-CZ" b="1" dirty="0">
                <a:solidFill>
                  <a:srgbClr val="FF0000"/>
                </a:solidFill>
              </a:rPr>
              <a:t>LIKVIDACE JADERNÉHO ODPADU</a:t>
            </a:r>
          </a:p>
        </p:txBody>
      </p:sp>
      <p:sp>
        <p:nvSpPr>
          <p:cNvPr id="3" name="Zástupný obsah 2">
            <a:extLst>
              <a:ext uri="{FF2B5EF4-FFF2-40B4-BE49-F238E27FC236}">
                <a16:creationId xmlns:a16="http://schemas.microsoft.com/office/drawing/2014/main" id="{739918AC-B76F-7ED7-A46E-0C56EB7EB977}"/>
              </a:ext>
            </a:extLst>
          </p:cNvPr>
          <p:cNvSpPr>
            <a:spLocks noGrp="1"/>
          </p:cNvSpPr>
          <p:nvPr>
            <p:ph idx="1"/>
          </p:nvPr>
        </p:nvSpPr>
        <p:spPr>
          <a:xfrm>
            <a:off x="285135" y="1825624"/>
            <a:ext cx="11523407" cy="4742323"/>
          </a:xfrm>
        </p:spPr>
        <p:txBody>
          <a:bodyPr>
            <a:normAutofit/>
          </a:bodyPr>
          <a:lstStyle/>
          <a:p>
            <a:pPr algn="l"/>
            <a:r>
              <a:rPr lang="cs-CZ" sz="3200" b="1" i="0" dirty="0">
                <a:solidFill>
                  <a:srgbClr val="58585A"/>
                </a:solidFill>
                <a:effectLst/>
                <a:latin typeface="Montserrat" panose="00000500000000000000" pitchFamily="2" charset="-18"/>
              </a:rPr>
              <a:t>Nejznámějším problémem, spojeným s využíváním jaderných elektráren, je však otázka konečné likvidace radioaktivního jaderného odpadu. V současné době se vyhořelé palivo ukládá na několik desítek let do meziskladu a počítá se s tím, že bude následně dlouhodobě uskladněno v bezpečném hlubinném úložišti. Předmětem výzkumu jsou i možnosti využití jaderného odpadu jako zdroje surovin či jako paliva pro jiný typ elektráren.</a:t>
            </a:r>
          </a:p>
        </p:txBody>
      </p:sp>
    </p:spTree>
    <p:extLst>
      <p:ext uri="{BB962C8B-B14F-4D97-AF65-F5344CB8AC3E}">
        <p14:creationId xmlns:p14="http://schemas.microsoft.com/office/powerpoint/2010/main" val="269466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A4B46A-AE4A-085C-E804-6E973A30D6FB}"/>
              </a:ext>
            </a:extLst>
          </p:cNvPr>
          <p:cNvSpPr>
            <a:spLocks noGrp="1"/>
          </p:cNvSpPr>
          <p:nvPr>
            <p:ph type="title"/>
          </p:nvPr>
        </p:nvSpPr>
        <p:spPr/>
        <p:txBody>
          <a:bodyPr/>
          <a:lstStyle/>
          <a:p>
            <a:pPr algn="ctr"/>
            <a:r>
              <a:rPr lang="cs-CZ" b="1" dirty="0">
                <a:solidFill>
                  <a:srgbClr val="FF0000"/>
                </a:solidFill>
              </a:rPr>
              <a:t>JADERNÉ ELEKTRÁRNY A OBYVATELSTVO</a:t>
            </a:r>
          </a:p>
        </p:txBody>
      </p:sp>
      <p:sp>
        <p:nvSpPr>
          <p:cNvPr id="3" name="Zástupný obsah 2">
            <a:extLst>
              <a:ext uri="{FF2B5EF4-FFF2-40B4-BE49-F238E27FC236}">
                <a16:creationId xmlns:a16="http://schemas.microsoft.com/office/drawing/2014/main" id="{6651338A-9828-F1AC-CFD5-6E00BCCC1DFC}"/>
              </a:ext>
            </a:extLst>
          </p:cNvPr>
          <p:cNvSpPr>
            <a:spLocks noGrp="1"/>
          </p:cNvSpPr>
          <p:nvPr>
            <p:ph idx="1"/>
          </p:nvPr>
        </p:nvSpPr>
        <p:spPr/>
        <p:txBody>
          <a:bodyPr>
            <a:normAutofit/>
          </a:bodyPr>
          <a:lstStyle/>
          <a:p>
            <a:r>
              <a:rPr lang="cs-CZ" sz="3600" b="1" i="0" dirty="0">
                <a:solidFill>
                  <a:srgbClr val="58585A"/>
                </a:solidFill>
                <a:effectLst/>
                <a:latin typeface="Montserrat" panose="00000500000000000000" pitchFamily="2" charset="-18"/>
              </a:rPr>
              <a:t>Určitou nevýhodou také je nepopularita jaderných elektráren u většiny obyvatelstva. Většina lidí nechce mít jadernou elektrárnu ve svém okolí, a tak je problém s výběrem místa. V neposlední řadě také existují zájmové skupiny, které protestují proti provozu či spíše výstavbě nových jaderných elektráren.</a:t>
            </a:r>
          </a:p>
        </p:txBody>
      </p:sp>
    </p:spTree>
    <p:extLst>
      <p:ext uri="{BB962C8B-B14F-4D97-AF65-F5344CB8AC3E}">
        <p14:creationId xmlns:p14="http://schemas.microsoft.com/office/powerpoint/2010/main" val="303898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6FC9CE-4D27-8B14-6953-98D7991942DE}"/>
              </a:ext>
            </a:extLst>
          </p:cNvPr>
          <p:cNvSpPr>
            <a:spLocks noGrp="1"/>
          </p:cNvSpPr>
          <p:nvPr>
            <p:ph type="title"/>
          </p:nvPr>
        </p:nvSpPr>
        <p:spPr/>
        <p:txBody>
          <a:bodyPr/>
          <a:lstStyle/>
          <a:p>
            <a:pPr algn="ctr"/>
            <a:r>
              <a:rPr lang="cs-CZ" b="1" dirty="0">
                <a:solidFill>
                  <a:srgbClr val="FF0000"/>
                </a:solidFill>
              </a:rPr>
              <a:t>NEVÝHODY JADERNÝCH ELEKTRÁREN - SHRNUTÍ</a:t>
            </a:r>
          </a:p>
        </p:txBody>
      </p:sp>
      <p:sp>
        <p:nvSpPr>
          <p:cNvPr id="3" name="Zástupný obsah 2">
            <a:extLst>
              <a:ext uri="{FF2B5EF4-FFF2-40B4-BE49-F238E27FC236}">
                <a16:creationId xmlns:a16="http://schemas.microsoft.com/office/drawing/2014/main" id="{FD5D3845-78AA-230A-622E-309393D4E3D5}"/>
              </a:ext>
            </a:extLst>
          </p:cNvPr>
          <p:cNvSpPr>
            <a:spLocks noGrp="1"/>
          </p:cNvSpPr>
          <p:nvPr>
            <p:ph idx="1"/>
          </p:nvPr>
        </p:nvSpPr>
        <p:spPr>
          <a:xfrm>
            <a:off x="838200" y="1825625"/>
            <a:ext cx="10515600" cy="4667250"/>
          </a:xfrm>
        </p:spPr>
        <p:txBody>
          <a:bodyPr>
            <a:normAutofit fontScale="92500" lnSpcReduction="10000"/>
          </a:bodyPr>
          <a:lstStyle/>
          <a:p>
            <a:pPr algn="l"/>
            <a:r>
              <a:rPr lang="cs-CZ" b="1" i="0" dirty="0">
                <a:solidFill>
                  <a:srgbClr val="58585A"/>
                </a:solidFill>
                <a:effectLst/>
                <a:latin typeface="Montserrat" panose="00000500000000000000" pitchFamily="2" charset="-18"/>
              </a:rPr>
              <a:t>Pokud bychom měli všechny nevýhody jaderných elektráren a energie shrnout do bodů, tak se jedná především o tyto:</a:t>
            </a:r>
          </a:p>
          <a:p>
            <a:pPr lvl="1"/>
            <a:r>
              <a:rPr lang="cs-CZ" b="1" i="0" dirty="0">
                <a:solidFill>
                  <a:srgbClr val="58585A"/>
                </a:solidFill>
                <a:effectLst/>
                <a:latin typeface="Montserrat" panose="00000500000000000000" pitchFamily="2" charset="-18"/>
              </a:rPr>
              <a:t>dlouhé plánování výstavby,</a:t>
            </a:r>
          </a:p>
          <a:p>
            <a:pPr lvl="1"/>
            <a:r>
              <a:rPr lang="cs-CZ" b="1" i="0" dirty="0">
                <a:solidFill>
                  <a:srgbClr val="58585A"/>
                </a:solidFill>
                <a:effectLst/>
                <a:latin typeface="Montserrat" panose="00000500000000000000" pitchFamily="2" charset="-18"/>
              </a:rPr>
              <a:t>technicky složitá výstava a finančně velmi nákladná,</a:t>
            </a:r>
          </a:p>
          <a:p>
            <a:pPr lvl="1"/>
            <a:r>
              <a:rPr lang="cs-CZ" b="1" i="0" dirty="0">
                <a:solidFill>
                  <a:srgbClr val="58585A"/>
                </a:solidFill>
                <a:effectLst/>
                <a:latin typeface="Montserrat" panose="00000500000000000000" pitchFamily="2" charset="-18"/>
              </a:rPr>
              <a:t>náklady na bezpečnost a ochranu provozu,</a:t>
            </a:r>
          </a:p>
          <a:p>
            <a:pPr lvl="1"/>
            <a:r>
              <a:rPr lang="cs-CZ" b="1" i="0" dirty="0">
                <a:solidFill>
                  <a:srgbClr val="58585A"/>
                </a:solidFill>
                <a:effectLst/>
                <a:latin typeface="Montserrat" panose="00000500000000000000" pitchFamily="2" charset="-18"/>
              </a:rPr>
              <a:t>potřeba uranu (uran je stejně vyčerpatelnou surovinou podobně jako </a:t>
            </a:r>
            <a:r>
              <a:rPr lang="cs-CZ" b="1" i="0" u="sng" dirty="0">
                <a:solidFill>
                  <a:srgbClr val="00B0F0"/>
                </a:solidFill>
                <a:effectLst/>
                <a:latin typeface="Montserrat" panose="00000500000000000000" pitchFamily="2" charset="-18"/>
                <a:hlinkClick r:id="rId2">
                  <a:extLst>
                    <a:ext uri="{A12FA001-AC4F-418D-AE19-62706E023703}">
                      <ahyp:hlinkClr xmlns:ahyp="http://schemas.microsoft.com/office/drawing/2018/hyperlinkcolor" val="tx"/>
                    </a:ext>
                  </a:extLst>
                </a:hlinkClick>
              </a:rPr>
              <a:t>například ropa</a:t>
            </a:r>
            <a:r>
              <a:rPr lang="cs-CZ" b="1" i="0" dirty="0">
                <a:solidFill>
                  <a:srgbClr val="58585A"/>
                </a:solidFill>
                <a:effectLst/>
                <a:latin typeface="Montserrat" panose="00000500000000000000" pitchFamily="2" charset="-18"/>
              </a:rPr>
              <a:t>, a tak se určitě nedá zařadit mezi obnovitelné zdroje),</a:t>
            </a:r>
          </a:p>
          <a:p>
            <a:pPr lvl="1"/>
            <a:r>
              <a:rPr lang="cs-CZ" b="1" i="0" dirty="0">
                <a:solidFill>
                  <a:srgbClr val="58585A"/>
                </a:solidFill>
                <a:effectLst/>
                <a:latin typeface="Montserrat" panose="00000500000000000000" pitchFamily="2" charset="-18"/>
              </a:rPr>
              <a:t>potřeba skladování jaderného odpadu,</a:t>
            </a:r>
          </a:p>
          <a:p>
            <a:pPr lvl="1"/>
            <a:r>
              <a:rPr lang="cs-CZ" b="1" i="0" dirty="0">
                <a:solidFill>
                  <a:srgbClr val="58585A"/>
                </a:solidFill>
                <a:effectLst/>
                <a:latin typeface="Montserrat" panose="00000500000000000000" pitchFamily="2" charset="-18"/>
              </a:rPr>
              <a:t>jaderná elektrárna představuje určité (i když velmi malé) riziko pro své okolí.</a:t>
            </a:r>
          </a:p>
          <a:p>
            <a:pPr lvl="1"/>
            <a:r>
              <a:rPr lang="cs-CZ" b="1" i="0" dirty="0">
                <a:solidFill>
                  <a:srgbClr val="58585A"/>
                </a:solidFill>
                <a:effectLst/>
                <a:latin typeface="Montserrat" panose="00000500000000000000" pitchFamily="2" charset="-18"/>
              </a:rPr>
              <a:t>V hlavách mnohých lidí stále přetrvává katastrofa při havárii v Černobylu.</a:t>
            </a:r>
          </a:p>
        </p:txBody>
      </p:sp>
    </p:spTree>
    <p:extLst>
      <p:ext uri="{BB962C8B-B14F-4D97-AF65-F5344CB8AC3E}">
        <p14:creationId xmlns:p14="http://schemas.microsoft.com/office/powerpoint/2010/main" val="921962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0348FA-1979-5554-E6D6-074A311F7550}"/>
              </a:ext>
            </a:extLst>
          </p:cNvPr>
          <p:cNvSpPr>
            <a:spLocks noGrp="1"/>
          </p:cNvSpPr>
          <p:nvPr>
            <p:ph type="title"/>
          </p:nvPr>
        </p:nvSpPr>
        <p:spPr>
          <a:xfrm>
            <a:off x="630936" y="640080"/>
            <a:ext cx="4818888" cy="1481328"/>
          </a:xfrm>
        </p:spPr>
        <p:txBody>
          <a:bodyPr anchor="b">
            <a:normAutofit fontScale="90000"/>
          </a:bodyPr>
          <a:lstStyle/>
          <a:p>
            <a:pPr algn="ctr"/>
            <a:r>
              <a:rPr lang="cs-CZ" sz="5400" b="1" dirty="0">
                <a:solidFill>
                  <a:srgbClr val="FF0000"/>
                </a:solidFill>
              </a:rPr>
              <a:t>JAK FUNGUJE FÚZE?</a:t>
            </a:r>
          </a:p>
        </p:txBody>
      </p:sp>
      <p:sp>
        <p:nvSpPr>
          <p:cNvPr id="410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48E9856-ECF2-A3D4-316F-F1AEA223363E}"/>
              </a:ext>
            </a:extLst>
          </p:cNvPr>
          <p:cNvSpPr>
            <a:spLocks noGrp="1"/>
          </p:cNvSpPr>
          <p:nvPr>
            <p:ph idx="1"/>
          </p:nvPr>
        </p:nvSpPr>
        <p:spPr>
          <a:xfrm>
            <a:off x="630936" y="2999232"/>
            <a:ext cx="4818888" cy="3209544"/>
          </a:xfrm>
        </p:spPr>
        <p:txBody>
          <a:bodyPr anchor="t">
            <a:normAutofit/>
          </a:bodyPr>
          <a:lstStyle/>
          <a:p>
            <a:r>
              <a:rPr lang="cs-CZ" sz="2400" b="1" i="0" dirty="0">
                <a:effectLst/>
                <a:latin typeface="Google Sans"/>
              </a:rPr>
              <a:t>Fúze ve své podstatě funguje na jednoduchém principu. Vezmeme dva izotopy vodíku (nejlehčího prvku periodické tabulky)</a:t>
            </a:r>
            <a:br>
              <a:rPr lang="cs-CZ" sz="2400" b="1" i="0" dirty="0">
                <a:effectLst/>
                <a:latin typeface="Google Sans"/>
              </a:rPr>
            </a:br>
            <a:r>
              <a:rPr lang="cs-CZ" sz="2400" b="1" i="0" dirty="0">
                <a:effectLst/>
                <a:latin typeface="Google Sans"/>
              </a:rPr>
              <a:t>a drtivou silou je srazíme. Atomy překonají své přirozené odpudivé síly a spojí se. Výsledná reakce vyprodukuje obrovské množství.</a:t>
            </a:r>
            <a:endParaRPr lang="cs-CZ" sz="2400" b="1" i="0" dirty="0">
              <a:effectLst/>
              <a:latin typeface="Arial" panose="020B0604020202020204" pitchFamily="34" charset="0"/>
            </a:endParaRPr>
          </a:p>
        </p:txBody>
      </p:sp>
      <p:pic>
        <p:nvPicPr>
          <p:cNvPr id="4098" name="Picture 2" descr="Jaderná fúze: Srozumitelný úvod">
            <a:extLst>
              <a:ext uri="{FF2B5EF4-FFF2-40B4-BE49-F238E27FC236}">
                <a16:creationId xmlns:a16="http://schemas.microsoft.com/office/drawing/2014/main" id="{E32AC283-A429-1A19-4E69-A97D76EC7E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0760" y="1941431"/>
            <a:ext cx="5458968" cy="297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89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EF31B-4336-43FE-A872-1FAB7E41CA91}"/>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BIOMASA</a:t>
            </a:r>
          </a:p>
        </p:txBody>
      </p:sp>
    </p:spTree>
    <p:extLst>
      <p:ext uri="{BB962C8B-B14F-4D97-AF65-F5344CB8AC3E}">
        <p14:creationId xmlns:p14="http://schemas.microsoft.com/office/powerpoint/2010/main" val="4017204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E56B5E77-09FB-8EC7-A79B-E547A812A1A1}"/>
              </a:ext>
            </a:extLst>
          </p:cNvPr>
          <p:cNvSpPr>
            <a:spLocks noGrp="1"/>
          </p:cNvSpPr>
          <p:nvPr>
            <p:ph type="title"/>
          </p:nvPr>
        </p:nvSpPr>
        <p:spPr>
          <a:xfrm>
            <a:off x="562613" y="235318"/>
            <a:ext cx="4560584" cy="1128068"/>
          </a:xfrm>
        </p:spPr>
        <p:txBody>
          <a:bodyPr anchor="ctr">
            <a:normAutofit/>
          </a:bodyPr>
          <a:lstStyle/>
          <a:p>
            <a:pPr algn="ctr"/>
            <a:r>
              <a:rPr lang="cs-CZ" sz="6000" b="1" dirty="0">
                <a:solidFill>
                  <a:srgbClr val="FF0000"/>
                </a:solidFill>
              </a:rPr>
              <a:t>BIOMASA</a:t>
            </a:r>
          </a:p>
        </p:txBody>
      </p:sp>
      <p:grpSp>
        <p:nvGrpSpPr>
          <p:cNvPr id="5129" name="Group 51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30" name="Rectangle 51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7D2B0BDF-EFFF-58BC-1FFF-829A8DC72B9B}"/>
              </a:ext>
            </a:extLst>
          </p:cNvPr>
          <p:cNvSpPr>
            <a:spLocks noGrp="1"/>
          </p:cNvSpPr>
          <p:nvPr>
            <p:ph idx="1"/>
          </p:nvPr>
        </p:nvSpPr>
        <p:spPr>
          <a:xfrm>
            <a:off x="590719" y="2330505"/>
            <a:ext cx="4559425" cy="3979585"/>
          </a:xfrm>
        </p:spPr>
        <p:txBody>
          <a:bodyPr anchor="ctr">
            <a:normAutofit/>
          </a:bodyPr>
          <a:lstStyle/>
          <a:p>
            <a:pPr algn="l"/>
            <a:r>
              <a:rPr lang="cs-CZ" sz="1400" b="1" i="0" dirty="0">
                <a:solidFill>
                  <a:srgbClr val="000000"/>
                </a:solidFill>
                <a:effectLst/>
                <a:latin typeface="Raleway" pitchFamily="2" charset="-18"/>
              </a:rPr>
              <a:t>Biomasa je organická hmota pocházející z rostlin a živočichů. Jako zdroj energie z biomasy lze využít organický odpad, jako je dřevo, rostlinný odpad, živočišný odpad, potravinový odpad, odpad ze zahrad a dřevní odpad. V tomto článku přesně popíšu, jak fungují elektrárny na biomasu a jaké má jejich fungování výhody a nevýhody.</a:t>
            </a:r>
          </a:p>
          <a:p>
            <a:pPr algn="l" fontAlgn="base">
              <a:buFont typeface="Arial" panose="020B0604020202020204" pitchFamily="34" charset="0"/>
              <a:buChar char="•"/>
            </a:pPr>
            <a:r>
              <a:rPr lang="cs-CZ" sz="1400" b="1" i="0" dirty="0">
                <a:solidFill>
                  <a:srgbClr val="000000"/>
                </a:solidFill>
                <a:effectLst/>
                <a:latin typeface="Raleway" pitchFamily="2" charset="-18"/>
              </a:rPr>
              <a:t>Energie uložená v biomase se uvolňuje třemi různými způsoby, které jsem popsal níže</a:t>
            </a:r>
          </a:p>
          <a:p>
            <a:pPr algn="l" fontAlgn="base">
              <a:buFont typeface="Arial" panose="020B0604020202020204" pitchFamily="34" charset="0"/>
              <a:buChar char="•"/>
            </a:pPr>
            <a:r>
              <a:rPr lang="cs-CZ" sz="1400" b="1" i="0" dirty="0">
                <a:solidFill>
                  <a:srgbClr val="000000"/>
                </a:solidFill>
                <a:effectLst/>
                <a:latin typeface="Raleway" pitchFamily="2" charset="-18"/>
              </a:rPr>
              <a:t>Biomasu lze jako zdroj energie využít dvěma způsoby: za účelem výroby tepla a za účelem získání energie</a:t>
            </a:r>
          </a:p>
          <a:p>
            <a:pPr algn="l" fontAlgn="base">
              <a:buFont typeface="Arial" panose="020B0604020202020204" pitchFamily="34" charset="0"/>
              <a:buChar char="•"/>
            </a:pPr>
            <a:r>
              <a:rPr lang="cs-CZ" sz="1400" b="1" i="0" dirty="0">
                <a:solidFill>
                  <a:srgbClr val="000000"/>
                </a:solidFill>
                <a:effectLst/>
                <a:latin typeface="Raleway" pitchFamily="2" charset="-18"/>
              </a:rPr>
              <a:t>Mezi výhody elektrárny na biomasu patří například spolehlivost a nízké množství odpadu</a:t>
            </a:r>
          </a:p>
          <a:p>
            <a:pPr algn="l" fontAlgn="base">
              <a:buFont typeface="Arial" panose="020B0604020202020204" pitchFamily="34" charset="0"/>
              <a:buChar char="•"/>
            </a:pPr>
            <a:r>
              <a:rPr lang="cs-CZ" sz="1400" b="1" i="0" dirty="0">
                <a:solidFill>
                  <a:srgbClr val="000000"/>
                </a:solidFill>
                <a:effectLst/>
                <a:latin typeface="Raleway" pitchFamily="2" charset="-18"/>
              </a:rPr>
              <a:t>Mezi nevýhody pak patří vysoká cena provozu, vznik emisí skleníkových plynů a negativní dopad na životní prostředí</a:t>
            </a:r>
          </a:p>
        </p:txBody>
      </p:sp>
      <p:sp>
        <p:nvSpPr>
          <p:cNvPr id="5135" name="Rectangle 51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Obsah obrázku obloha, venku, mrak, budova&#10;&#10;Popis byl vytvořen automaticky">
            <a:extLst>
              <a:ext uri="{FF2B5EF4-FFF2-40B4-BE49-F238E27FC236}">
                <a16:creationId xmlns:a16="http://schemas.microsoft.com/office/drawing/2014/main" id="{D75DD61B-4257-7124-8ACC-19D2EB25B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266" r="1783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01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B844B-C343-5AA3-34D2-2C58A0E0C675}"/>
              </a:ext>
            </a:extLst>
          </p:cNvPr>
          <p:cNvSpPr>
            <a:spLocks noGrp="1"/>
          </p:cNvSpPr>
          <p:nvPr>
            <p:ph type="title"/>
          </p:nvPr>
        </p:nvSpPr>
        <p:spPr/>
        <p:txBody>
          <a:bodyPr/>
          <a:lstStyle/>
          <a:p>
            <a:pPr algn="ctr"/>
            <a:r>
              <a:rPr lang="cs-CZ" b="1" dirty="0">
                <a:solidFill>
                  <a:srgbClr val="FF0000"/>
                </a:solidFill>
              </a:rPr>
              <a:t>JAK FUNGUJÍ ELEKTRÁRNY NA BIOMASU?</a:t>
            </a:r>
          </a:p>
        </p:txBody>
      </p:sp>
      <p:sp>
        <p:nvSpPr>
          <p:cNvPr id="3" name="Zástupný obsah 2">
            <a:extLst>
              <a:ext uri="{FF2B5EF4-FFF2-40B4-BE49-F238E27FC236}">
                <a16:creationId xmlns:a16="http://schemas.microsoft.com/office/drawing/2014/main" id="{9A81B3E8-08F2-1632-6853-0A99FD0F6855}"/>
              </a:ext>
            </a:extLst>
          </p:cNvPr>
          <p:cNvSpPr>
            <a:spLocks noGrp="1"/>
          </p:cNvSpPr>
          <p:nvPr>
            <p:ph idx="1"/>
          </p:nvPr>
        </p:nvSpPr>
        <p:spPr/>
        <p:txBody>
          <a:bodyPr>
            <a:normAutofit/>
          </a:bodyPr>
          <a:lstStyle/>
          <a:p>
            <a:pPr algn="l"/>
            <a:r>
              <a:rPr lang="cs-CZ" sz="3600" b="1" i="0" dirty="0">
                <a:solidFill>
                  <a:srgbClr val="000000"/>
                </a:solidFill>
                <a:effectLst/>
                <a:latin typeface="Raleway" pitchFamily="2" charset="-18"/>
              </a:rPr>
              <a:t>Existují tři způsoby, jak uvolnit energii uloženou v biomase pro výrobu bioenergie:</a:t>
            </a:r>
          </a:p>
          <a:p>
            <a:pPr lvl="1"/>
            <a:r>
              <a:rPr lang="cs-CZ" sz="3200" b="1" i="0" dirty="0">
                <a:solidFill>
                  <a:srgbClr val="000000"/>
                </a:solidFill>
                <a:effectLst/>
                <a:latin typeface="Raleway" pitchFamily="2" charset="-18"/>
              </a:rPr>
              <a:t>spalování,</a:t>
            </a:r>
          </a:p>
          <a:p>
            <a:pPr lvl="1"/>
            <a:r>
              <a:rPr lang="cs-CZ" sz="3200" b="1" i="0" dirty="0">
                <a:solidFill>
                  <a:srgbClr val="000000"/>
                </a:solidFill>
                <a:effectLst/>
                <a:latin typeface="Raleway" pitchFamily="2" charset="-18"/>
              </a:rPr>
              <a:t>bakteriální rozklad</a:t>
            </a:r>
          </a:p>
          <a:p>
            <a:pPr lvl="1"/>
            <a:r>
              <a:rPr lang="cs-CZ" sz="3200" b="1" i="0" dirty="0">
                <a:solidFill>
                  <a:srgbClr val="000000"/>
                </a:solidFill>
                <a:effectLst/>
                <a:latin typeface="Raleway" pitchFamily="2" charset="-18"/>
              </a:rPr>
              <a:t>přeměna na plynné/kapalné palivo.</a:t>
            </a:r>
          </a:p>
        </p:txBody>
      </p:sp>
    </p:spTree>
    <p:extLst>
      <p:ext uri="{BB962C8B-B14F-4D97-AF65-F5344CB8AC3E}">
        <p14:creationId xmlns:p14="http://schemas.microsoft.com/office/powerpoint/2010/main" val="3057230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4960BB-F21E-0B98-7829-38F84037E7DD}"/>
              </a:ext>
            </a:extLst>
          </p:cNvPr>
          <p:cNvSpPr>
            <a:spLocks noGrp="1"/>
          </p:cNvSpPr>
          <p:nvPr>
            <p:ph type="title"/>
          </p:nvPr>
        </p:nvSpPr>
        <p:spPr/>
        <p:txBody>
          <a:bodyPr/>
          <a:lstStyle/>
          <a:p>
            <a:pPr algn="ctr"/>
            <a:r>
              <a:rPr lang="cs-CZ" b="1" dirty="0">
                <a:solidFill>
                  <a:srgbClr val="FF0000"/>
                </a:solidFill>
              </a:rPr>
              <a:t>SPALOVÁNÍ</a:t>
            </a:r>
          </a:p>
        </p:txBody>
      </p:sp>
      <p:sp>
        <p:nvSpPr>
          <p:cNvPr id="3" name="Zástupný obsah 2">
            <a:extLst>
              <a:ext uri="{FF2B5EF4-FFF2-40B4-BE49-F238E27FC236}">
                <a16:creationId xmlns:a16="http://schemas.microsoft.com/office/drawing/2014/main" id="{7F6F2695-7D93-6407-ADE6-CF3516371547}"/>
              </a:ext>
            </a:extLst>
          </p:cNvPr>
          <p:cNvSpPr>
            <a:spLocks noGrp="1"/>
          </p:cNvSpPr>
          <p:nvPr>
            <p:ph idx="1"/>
          </p:nvPr>
        </p:nvSpPr>
        <p:spPr/>
        <p:txBody>
          <a:bodyPr>
            <a:normAutofit/>
          </a:bodyPr>
          <a:lstStyle/>
          <a:p>
            <a:pPr algn="l"/>
            <a:r>
              <a:rPr lang="cs-CZ" sz="3200" b="1" i="0" dirty="0">
                <a:solidFill>
                  <a:srgbClr val="000000"/>
                </a:solidFill>
                <a:effectLst/>
                <a:latin typeface="Raleway" pitchFamily="2" charset="-18"/>
              </a:rPr>
              <a:t>Většina elektřiny vyrobené z biomasy se vyrábí přímým spalováním. Biomasa se spaluje v kotli za účelem výroby vysokotlaké páry. Tato pára proudí přes řadu lopatek turbíny a způsobuje jejich otáčení. Otáčení turbíny pohání generátor a vyrábí elektřinu. Biomasa může také sloužit jako náhrada části uhlí ve stávajícím topeništi elektrárny</a:t>
            </a:r>
            <a:br>
              <a:rPr lang="cs-CZ" sz="3200" b="1" i="0" dirty="0">
                <a:solidFill>
                  <a:srgbClr val="000000"/>
                </a:solidFill>
                <a:effectLst/>
                <a:latin typeface="Raleway" pitchFamily="2" charset="-18"/>
              </a:rPr>
            </a:br>
            <a:r>
              <a:rPr lang="cs-CZ" sz="3200" b="1" i="0" dirty="0">
                <a:solidFill>
                  <a:srgbClr val="000000"/>
                </a:solidFill>
                <a:effectLst/>
                <a:latin typeface="Raleway" pitchFamily="2" charset="-18"/>
              </a:rPr>
              <a:t>v procesu zvaném </a:t>
            </a:r>
            <a:r>
              <a:rPr lang="cs-CZ" sz="3200" b="1" i="0" dirty="0" err="1">
                <a:solidFill>
                  <a:srgbClr val="000000"/>
                </a:solidFill>
                <a:effectLst/>
                <a:latin typeface="Raleway" pitchFamily="2" charset="-18"/>
              </a:rPr>
              <a:t>spoluspalování</a:t>
            </a:r>
            <a:r>
              <a:rPr lang="cs-CZ" sz="3200" b="1" i="0" dirty="0">
                <a:solidFill>
                  <a:srgbClr val="000000"/>
                </a:solidFill>
                <a:effectLst/>
                <a:latin typeface="Raleway" pitchFamily="2" charset="-18"/>
              </a:rPr>
              <a:t> (spalování dvou různých druhů materiálů současně).</a:t>
            </a:r>
          </a:p>
        </p:txBody>
      </p:sp>
    </p:spTree>
    <p:extLst>
      <p:ext uri="{BB962C8B-B14F-4D97-AF65-F5344CB8AC3E}">
        <p14:creationId xmlns:p14="http://schemas.microsoft.com/office/powerpoint/2010/main" val="871502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A265E-CD0F-EC25-BF32-C8DBD0A3710E}"/>
              </a:ext>
            </a:extLst>
          </p:cNvPr>
          <p:cNvSpPr>
            <a:spLocks noGrp="1"/>
          </p:cNvSpPr>
          <p:nvPr>
            <p:ph type="title"/>
          </p:nvPr>
        </p:nvSpPr>
        <p:spPr/>
        <p:txBody>
          <a:bodyPr/>
          <a:lstStyle/>
          <a:p>
            <a:pPr algn="ctr"/>
            <a:r>
              <a:rPr lang="cs-CZ" b="1" dirty="0">
                <a:solidFill>
                  <a:srgbClr val="FF0000"/>
                </a:solidFill>
              </a:rPr>
              <a:t>BAKTERIÁLNÍ ROZKLAD</a:t>
            </a:r>
          </a:p>
        </p:txBody>
      </p:sp>
      <p:sp>
        <p:nvSpPr>
          <p:cNvPr id="3" name="Zástupný obsah 2">
            <a:extLst>
              <a:ext uri="{FF2B5EF4-FFF2-40B4-BE49-F238E27FC236}">
                <a16:creationId xmlns:a16="http://schemas.microsoft.com/office/drawing/2014/main" id="{4735EC91-0E3F-5E47-6839-142ECC77039F}"/>
              </a:ext>
            </a:extLst>
          </p:cNvPr>
          <p:cNvSpPr>
            <a:spLocks noGrp="1"/>
          </p:cNvSpPr>
          <p:nvPr>
            <p:ph idx="1"/>
          </p:nvPr>
        </p:nvSpPr>
        <p:spPr/>
        <p:txBody>
          <a:bodyPr>
            <a:normAutofit/>
          </a:bodyPr>
          <a:lstStyle/>
          <a:p>
            <a:pPr algn="l"/>
            <a:r>
              <a:rPr lang="cs-CZ" sz="3600" b="1" i="0" dirty="0">
                <a:solidFill>
                  <a:srgbClr val="000000"/>
                </a:solidFill>
                <a:effectLst/>
                <a:latin typeface="Raleway" pitchFamily="2" charset="-18"/>
              </a:rPr>
              <a:t>Organický odpadní materiál, jako je zvířecí trus nebo lidské splašky, se shromažďuje</a:t>
            </a:r>
            <a:br>
              <a:rPr lang="cs-CZ" sz="3600" b="1" i="0" dirty="0">
                <a:solidFill>
                  <a:srgbClr val="000000"/>
                </a:solidFill>
                <a:effectLst/>
                <a:latin typeface="Raleway" pitchFamily="2" charset="-18"/>
              </a:rPr>
            </a:br>
            <a:r>
              <a:rPr lang="cs-CZ" sz="3600" b="1" i="0" dirty="0">
                <a:solidFill>
                  <a:srgbClr val="000000"/>
                </a:solidFill>
                <a:effectLst/>
                <a:latin typeface="Raleway" pitchFamily="2" charset="-18"/>
              </a:rPr>
              <a:t>v nádržích bez přístupu kyslíku zvaných fermentory. Zde je materiál rozkládán anaerobními bakteriemi, které produkují metan a další vedlejší produkty za vzniku obnovitelného zemního plynu, který lze následně čistit a využívat k výrobě elektřiny.</a:t>
            </a:r>
          </a:p>
        </p:txBody>
      </p:sp>
    </p:spTree>
    <p:extLst>
      <p:ext uri="{BB962C8B-B14F-4D97-AF65-F5344CB8AC3E}">
        <p14:creationId xmlns:p14="http://schemas.microsoft.com/office/powerpoint/2010/main" val="138871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46B6EC-C195-B08E-7431-2AB1A4BB1738}"/>
              </a:ext>
            </a:extLst>
          </p:cNvPr>
          <p:cNvSpPr>
            <a:spLocks noGrp="1"/>
          </p:cNvSpPr>
          <p:nvPr>
            <p:ph type="title"/>
          </p:nvPr>
        </p:nvSpPr>
        <p:spPr/>
        <p:txBody>
          <a:bodyPr/>
          <a:lstStyle/>
          <a:p>
            <a:pPr algn="ctr"/>
            <a:r>
              <a:rPr lang="cs-CZ" b="1" dirty="0">
                <a:solidFill>
                  <a:srgbClr val="FF0000"/>
                </a:solidFill>
              </a:rPr>
              <a:t>PŘEMĚNA NA PLYNNÉ NEBO KAPALNÉ PALIVO</a:t>
            </a:r>
          </a:p>
        </p:txBody>
      </p:sp>
      <p:sp>
        <p:nvSpPr>
          <p:cNvPr id="3" name="Zástupný obsah 2">
            <a:extLst>
              <a:ext uri="{FF2B5EF4-FFF2-40B4-BE49-F238E27FC236}">
                <a16:creationId xmlns:a16="http://schemas.microsoft.com/office/drawing/2014/main" id="{3C31EBD1-EBFF-854E-2E6C-00C5892048BC}"/>
              </a:ext>
            </a:extLst>
          </p:cNvPr>
          <p:cNvSpPr>
            <a:spLocks noGrp="1"/>
          </p:cNvSpPr>
          <p:nvPr>
            <p:ph idx="1"/>
          </p:nvPr>
        </p:nvSpPr>
        <p:spPr>
          <a:xfrm>
            <a:off x="838200" y="1825625"/>
            <a:ext cx="10515600" cy="4513182"/>
          </a:xfrm>
        </p:spPr>
        <p:txBody>
          <a:bodyPr>
            <a:noAutofit/>
          </a:bodyPr>
          <a:lstStyle/>
          <a:p>
            <a:pPr algn="l"/>
            <a:r>
              <a:rPr lang="cs-CZ" sz="3200" b="1" i="0" dirty="0">
                <a:solidFill>
                  <a:srgbClr val="000000"/>
                </a:solidFill>
                <a:effectLst/>
                <a:latin typeface="Raleway" pitchFamily="2" charset="-18"/>
              </a:rPr>
              <a:t>Biomasu lze zplynováním a pyrolýzou přeměnit na plynné nebo kapalné palivo. Zplyňování je proces, při kterém je pevný materiál biomasy vystaven vysokým teplotám za velmi nízké přítomnosti kyslíku, čímž vzniká syntézní plyn (nebo </a:t>
            </a:r>
            <a:r>
              <a:rPr lang="cs-CZ" sz="3200" b="1" i="0" dirty="0" err="1">
                <a:solidFill>
                  <a:srgbClr val="000000"/>
                </a:solidFill>
                <a:effectLst/>
                <a:latin typeface="Raleway" pitchFamily="2" charset="-18"/>
              </a:rPr>
              <a:t>synplyn</a:t>
            </a:r>
            <a:r>
              <a:rPr lang="cs-CZ" sz="3200" b="1" i="0" dirty="0">
                <a:solidFill>
                  <a:srgbClr val="000000"/>
                </a:solidFill>
                <a:effectLst/>
                <a:latin typeface="Raleway" pitchFamily="2" charset="-18"/>
              </a:rPr>
              <a:t>) – směs, která se skládá převážně z oxidu uhelnatého a vodíku. Tento plyn lze následně spalovat</a:t>
            </a:r>
            <a:br>
              <a:rPr lang="cs-CZ" sz="3200" b="1" i="0" dirty="0">
                <a:solidFill>
                  <a:srgbClr val="000000"/>
                </a:solidFill>
                <a:effectLst/>
                <a:latin typeface="Raleway" pitchFamily="2" charset="-18"/>
              </a:rPr>
            </a:br>
            <a:r>
              <a:rPr lang="cs-CZ" sz="3200" b="1" i="0" dirty="0">
                <a:solidFill>
                  <a:srgbClr val="000000"/>
                </a:solidFill>
                <a:effectLst/>
                <a:latin typeface="Raleway" pitchFamily="2" charset="-18"/>
              </a:rPr>
              <a:t>v běžném kotli a vyrábět z něj elektřinu. Lze jej také použít jako náhradu zemního plynu v plynové turbíně s kombinovaným cyklem.</a:t>
            </a:r>
          </a:p>
        </p:txBody>
      </p:sp>
    </p:spTree>
    <p:extLst>
      <p:ext uri="{BB962C8B-B14F-4D97-AF65-F5344CB8AC3E}">
        <p14:creationId xmlns:p14="http://schemas.microsoft.com/office/powerpoint/2010/main" val="355738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51A2CE-D1E3-E7BB-2A11-D8015D939643}"/>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UHLÍ</a:t>
            </a:r>
          </a:p>
        </p:txBody>
      </p:sp>
    </p:spTree>
    <p:extLst>
      <p:ext uri="{BB962C8B-B14F-4D97-AF65-F5344CB8AC3E}">
        <p14:creationId xmlns:p14="http://schemas.microsoft.com/office/powerpoint/2010/main" val="3659409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708218-3D74-DC06-9BB1-7C139B793433}"/>
              </a:ext>
            </a:extLst>
          </p:cNvPr>
          <p:cNvSpPr>
            <a:spLocks noGrp="1"/>
          </p:cNvSpPr>
          <p:nvPr>
            <p:ph type="title"/>
          </p:nvPr>
        </p:nvSpPr>
        <p:spPr/>
        <p:txBody>
          <a:bodyPr/>
          <a:lstStyle/>
          <a:p>
            <a:pPr algn="ctr"/>
            <a:r>
              <a:rPr lang="cs-CZ" b="1" dirty="0">
                <a:solidFill>
                  <a:srgbClr val="FF0000"/>
                </a:solidFill>
              </a:rPr>
              <a:t>ZPŮSOBY VYUŽITÍ BIOMASY</a:t>
            </a:r>
          </a:p>
        </p:txBody>
      </p:sp>
      <p:sp>
        <p:nvSpPr>
          <p:cNvPr id="3" name="Zástupný obsah 2">
            <a:extLst>
              <a:ext uri="{FF2B5EF4-FFF2-40B4-BE49-F238E27FC236}">
                <a16:creationId xmlns:a16="http://schemas.microsoft.com/office/drawing/2014/main" id="{E4E68288-71D5-1DD8-6193-D67E32024783}"/>
              </a:ext>
            </a:extLst>
          </p:cNvPr>
          <p:cNvSpPr>
            <a:spLocks noGrp="1"/>
          </p:cNvSpPr>
          <p:nvPr>
            <p:ph idx="1"/>
          </p:nvPr>
        </p:nvSpPr>
        <p:spPr>
          <a:xfrm>
            <a:off x="838200" y="2402237"/>
            <a:ext cx="10515600" cy="3774726"/>
          </a:xfrm>
        </p:spPr>
        <p:txBody>
          <a:bodyPr>
            <a:normAutofit/>
          </a:bodyPr>
          <a:lstStyle/>
          <a:p>
            <a:pPr algn="l"/>
            <a:r>
              <a:rPr lang="cs-CZ" b="1" i="0" dirty="0">
                <a:solidFill>
                  <a:srgbClr val="00B0F0"/>
                </a:solidFill>
                <a:effectLst/>
                <a:latin typeface="Raleway" pitchFamily="2" charset="-18"/>
              </a:rPr>
              <a:t>Biomasu lze jako zdroj energie využít dvěma způsoby: </a:t>
            </a:r>
          </a:p>
          <a:p>
            <a:pPr lvl="1" fontAlgn="base"/>
            <a:r>
              <a:rPr lang="cs-CZ" b="1" i="0" dirty="0">
                <a:solidFill>
                  <a:srgbClr val="000000"/>
                </a:solidFill>
                <a:effectLst/>
                <a:latin typeface="Raleway" pitchFamily="2" charset="-18"/>
              </a:rPr>
              <a:t>Přímé spalování organických materiálů za účelem výroby tepla</a:t>
            </a:r>
          </a:p>
          <a:p>
            <a:pPr lvl="1" fontAlgn="base"/>
            <a:r>
              <a:rPr lang="cs-CZ" b="1" i="0" dirty="0">
                <a:solidFill>
                  <a:srgbClr val="000000"/>
                </a:solidFill>
                <a:effectLst/>
                <a:latin typeface="Raleway" pitchFamily="2" charset="-18"/>
              </a:rPr>
              <a:t>Přeměna biomasy na kapalné biopalivo, které lze následně spalovat za účelem získání energie. </a:t>
            </a:r>
          </a:p>
          <a:p>
            <a:pPr algn="l"/>
            <a:r>
              <a:rPr lang="cs-CZ" b="1" i="0" dirty="0">
                <a:solidFill>
                  <a:srgbClr val="000000"/>
                </a:solidFill>
                <a:effectLst/>
                <a:latin typeface="Raleway" pitchFamily="2" charset="-18"/>
              </a:rPr>
              <a:t>Kapalná biopaliva, jako je bionafta a bioplyn, se obvykle používají jako zdroj paliva, který se využívá pro potřeby dopravy. Při přímém spalování biomasy se z ní vytváří pára, která roztáčí turbínu a vytváří elektřinu.</a:t>
            </a:r>
          </a:p>
        </p:txBody>
      </p:sp>
    </p:spTree>
    <p:extLst>
      <p:ext uri="{BB962C8B-B14F-4D97-AF65-F5344CB8AC3E}">
        <p14:creationId xmlns:p14="http://schemas.microsoft.com/office/powerpoint/2010/main" val="2229928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82DC758-C54A-01E4-C71B-AAA0C8B843E5}"/>
              </a:ext>
            </a:extLst>
          </p:cNvPr>
          <p:cNvSpPr>
            <a:spLocks noGrp="1"/>
          </p:cNvSpPr>
          <p:nvPr>
            <p:ph type="title"/>
          </p:nvPr>
        </p:nvSpPr>
        <p:spPr>
          <a:xfrm>
            <a:off x="838200" y="2441524"/>
            <a:ext cx="10515600" cy="1974952"/>
          </a:xfrm>
        </p:spPr>
        <p:txBody>
          <a:bodyPr>
            <a:noAutofit/>
          </a:bodyPr>
          <a:lstStyle/>
          <a:p>
            <a:pPr algn="ctr"/>
            <a:r>
              <a:rPr lang="cs-CZ" sz="6000" b="1" i="0" dirty="0">
                <a:solidFill>
                  <a:srgbClr val="FF0000"/>
                </a:solidFill>
                <a:effectLst/>
                <a:latin typeface="Raleway" pitchFamily="2" charset="-18"/>
              </a:rPr>
              <a:t>VÝHODY ENERGIE</a:t>
            </a:r>
            <a:br>
              <a:rPr lang="cs-CZ" sz="6000" b="1" i="0" dirty="0">
                <a:solidFill>
                  <a:srgbClr val="FF0000"/>
                </a:solidFill>
                <a:effectLst/>
                <a:latin typeface="Raleway" pitchFamily="2" charset="-18"/>
              </a:rPr>
            </a:br>
            <a:r>
              <a:rPr lang="cs-CZ" sz="6000" b="1" i="0" dirty="0">
                <a:solidFill>
                  <a:srgbClr val="FF0000"/>
                </a:solidFill>
                <a:effectLst/>
                <a:latin typeface="Raleway" pitchFamily="2" charset="-18"/>
              </a:rPr>
              <a:t>Z BIOMASY</a:t>
            </a:r>
            <a:endParaRPr lang="cs-CZ" sz="6000" dirty="0">
              <a:solidFill>
                <a:srgbClr val="FF0000"/>
              </a:solidFill>
            </a:endParaRPr>
          </a:p>
        </p:txBody>
      </p:sp>
    </p:spTree>
    <p:extLst>
      <p:ext uri="{BB962C8B-B14F-4D97-AF65-F5344CB8AC3E}">
        <p14:creationId xmlns:p14="http://schemas.microsoft.com/office/powerpoint/2010/main" val="1862572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30ED005-73EF-3575-12C3-9E58C81921EC}"/>
              </a:ext>
            </a:extLst>
          </p:cNvPr>
          <p:cNvSpPr>
            <a:spLocks noGrp="1"/>
          </p:cNvSpPr>
          <p:nvPr>
            <p:ph type="title"/>
          </p:nvPr>
        </p:nvSpPr>
        <p:spPr/>
        <p:txBody>
          <a:bodyPr/>
          <a:lstStyle/>
          <a:p>
            <a:pPr algn="ctr"/>
            <a:r>
              <a:rPr lang="cs-CZ" b="1" dirty="0">
                <a:solidFill>
                  <a:srgbClr val="FF0000"/>
                </a:solidFill>
              </a:rPr>
              <a:t>1. ENERGIE Z BIOMASY JE OBNOVITELNÁ</a:t>
            </a:r>
          </a:p>
        </p:txBody>
      </p:sp>
      <p:sp>
        <p:nvSpPr>
          <p:cNvPr id="4" name="Zástupný obsah 3">
            <a:extLst>
              <a:ext uri="{FF2B5EF4-FFF2-40B4-BE49-F238E27FC236}">
                <a16:creationId xmlns:a16="http://schemas.microsoft.com/office/drawing/2014/main" id="{F19695A3-E1B6-6F5A-3CA2-114736818450}"/>
              </a:ext>
            </a:extLst>
          </p:cNvPr>
          <p:cNvSpPr>
            <a:spLocks noGrp="1"/>
          </p:cNvSpPr>
          <p:nvPr>
            <p:ph idx="1"/>
          </p:nvPr>
        </p:nvSpPr>
        <p:spPr>
          <a:xfrm>
            <a:off x="838200" y="2100019"/>
            <a:ext cx="10515600" cy="4076943"/>
          </a:xfrm>
        </p:spPr>
        <p:txBody>
          <a:bodyPr/>
          <a:lstStyle/>
          <a:p>
            <a:pPr algn="l"/>
            <a:r>
              <a:rPr lang="cs-CZ" sz="3600" b="1" i="0" dirty="0">
                <a:solidFill>
                  <a:srgbClr val="000000"/>
                </a:solidFill>
                <a:effectLst/>
                <a:latin typeface="Raleway" pitchFamily="2" charset="-18"/>
              </a:rPr>
              <a:t>Energie z biomasy je obnovitelnou formou energie. S využíváním materiálů z biomasy se zásoby organických látek zmenšují. Biomasu však lze rychle obnovit. </a:t>
            </a:r>
          </a:p>
          <a:p>
            <a:pPr algn="l"/>
            <a:r>
              <a:rPr lang="cs-CZ" sz="3600" b="1" i="0" dirty="0">
                <a:solidFill>
                  <a:srgbClr val="000000"/>
                </a:solidFill>
                <a:effectLst/>
                <a:latin typeface="Raleway" pitchFamily="2" charset="-18"/>
              </a:rPr>
              <a:t>Právě skutečnost, že zásoby biomasy lze obnovit během lidského života, činí biomasu obnovitelnou. </a:t>
            </a:r>
          </a:p>
          <a:p>
            <a:pPr marL="0" indent="0">
              <a:buNone/>
            </a:pPr>
            <a:endParaRPr lang="cs-CZ" dirty="0"/>
          </a:p>
        </p:txBody>
      </p:sp>
    </p:spTree>
    <p:extLst>
      <p:ext uri="{BB962C8B-B14F-4D97-AF65-F5344CB8AC3E}">
        <p14:creationId xmlns:p14="http://schemas.microsoft.com/office/powerpoint/2010/main" val="601972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2BE6C-FC97-F056-55D3-C7811180BE65}"/>
              </a:ext>
            </a:extLst>
          </p:cNvPr>
          <p:cNvSpPr>
            <a:spLocks noGrp="1"/>
          </p:cNvSpPr>
          <p:nvPr>
            <p:ph type="title"/>
          </p:nvPr>
        </p:nvSpPr>
        <p:spPr/>
        <p:txBody>
          <a:bodyPr/>
          <a:lstStyle/>
          <a:p>
            <a:pPr algn="ctr"/>
            <a:r>
              <a:rPr lang="cs-CZ" b="1" dirty="0">
                <a:solidFill>
                  <a:srgbClr val="FF0000"/>
                </a:solidFill>
              </a:rPr>
              <a:t>2. VÝROBA JE SPOLEHLIVÁ</a:t>
            </a:r>
          </a:p>
        </p:txBody>
      </p:sp>
      <p:sp>
        <p:nvSpPr>
          <p:cNvPr id="3" name="Zástupný obsah 2">
            <a:extLst>
              <a:ext uri="{FF2B5EF4-FFF2-40B4-BE49-F238E27FC236}">
                <a16:creationId xmlns:a16="http://schemas.microsoft.com/office/drawing/2014/main" id="{3CFE4C6A-5EF7-6E47-BF47-C62496F9CF4A}"/>
              </a:ext>
            </a:extLst>
          </p:cNvPr>
          <p:cNvSpPr>
            <a:spLocks noGrp="1"/>
          </p:cNvSpPr>
          <p:nvPr>
            <p:ph idx="1"/>
          </p:nvPr>
        </p:nvSpPr>
        <p:spPr/>
        <p:txBody>
          <a:bodyPr>
            <a:normAutofit fontScale="92500"/>
          </a:bodyPr>
          <a:lstStyle/>
          <a:p>
            <a:pPr algn="l"/>
            <a:r>
              <a:rPr lang="cs-CZ" b="1" i="0" dirty="0">
                <a:solidFill>
                  <a:srgbClr val="000000"/>
                </a:solidFill>
                <a:effectLst/>
                <a:latin typeface="Raleway" pitchFamily="2" charset="-18"/>
              </a:rPr>
              <a:t>Biomasa je spolehlivým zdrojem, který může kdykoli vyrábět energii. To je výhoda oproti jiným obnovitelným zdrojům energie, jako je větrná a sluneční energie, které jsou nepravidelné. </a:t>
            </a:r>
          </a:p>
          <a:p>
            <a:pPr algn="l"/>
            <a:r>
              <a:rPr lang="cs-CZ" b="1" i="0" dirty="0">
                <a:solidFill>
                  <a:srgbClr val="000000"/>
                </a:solidFill>
                <a:effectLst/>
                <a:latin typeface="Raleway" pitchFamily="2" charset="-18"/>
              </a:rPr>
              <a:t>Když nefouká vítr, nevytvářejí turbíny žádnou větrnou energii. To znamená, že se nemůžete spolehnout na to, že vítr bude vyrábět elektřinu, kdykoli ji budete potřebovat. Pokud ovšem není větrná turbína spojena s bateriovým úložištěm. </a:t>
            </a:r>
          </a:p>
          <a:p>
            <a:pPr algn="l"/>
            <a:r>
              <a:rPr lang="cs-CZ" b="1" i="0" dirty="0">
                <a:solidFill>
                  <a:srgbClr val="000000"/>
                </a:solidFill>
                <a:effectLst/>
                <a:latin typeface="Raleway" pitchFamily="2" charset="-18"/>
              </a:rPr>
              <a:t>Bioenergetické elektrárny lze naproti tomu kdykoli zapnout</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vypnout, aby uspokojily poptávku po energii. Dokud je</a:t>
            </a:r>
            <a:br>
              <a:rPr lang="cs-CZ" b="1" i="0" dirty="0">
                <a:solidFill>
                  <a:srgbClr val="000000"/>
                </a:solidFill>
                <a:effectLst/>
                <a:latin typeface="Raleway" pitchFamily="2" charset="-18"/>
              </a:rPr>
            </a:br>
            <a:r>
              <a:rPr lang="cs-CZ" b="1" i="0" dirty="0">
                <a:solidFill>
                  <a:srgbClr val="000000"/>
                </a:solidFill>
                <a:effectLst/>
                <a:latin typeface="Raleway" pitchFamily="2" charset="-18"/>
              </a:rPr>
              <a:t>k dispozici biomasa, lze vyrábět elektřinu. </a:t>
            </a:r>
          </a:p>
        </p:txBody>
      </p:sp>
    </p:spTree>
    <p:extLst>
      <p:ext uri="{BB962C8B-B14F-4D97-AF65-F5344CB8AC3E}">
        <p14:creationId xmlns:p14="http://schemas.microsoft.com/office/powerpoint/2010/main" val="4015999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3CF303-5CF5-64B7-7F95-B61A52EC70E4}"/>
              </a:ext>
            </a:extLst>
          </p:cNvPr>
          <p:cNvSpPr>
            <a:spLocks noGrp="1"/>
          </p:cNvSpPr>
          <p:nvPr>
            <p:ph type="title"/>
          </p:nvPr>
        </p:nvSpPr>
        <p:spPr/>
        <p:txBody>
          <a:bodyPr/>
          <a:lstStyle/>
          <a:p>
            <a:pPr algn="ctr"/>
            <a:r>
              <a:rPr lang="cs-CZ" b="1" dirty="0">
                <a:solidFill>
                  <a:srgbClr val="FF0000"/>
                </a:solidFill>
              </a:rPr>
              <a:t>3. ENERGIE Z BIOMASY JE DOSTATEK</a:t>
            </a:r>
          </a:p>
        </p:txBody>
      </p:sp>
      <p:sp>
        <p:nvSpPr>
          <p:cNvPr id="3" name="Zástupný obsah 2">
            <a:extLst>
              <a:ext uri="{FF2B5EF4-FFF2-40B4-BE49-F238E27FC236}">
                <a16:creationId xmlns:a16="http://schemas.microsoft.com/office/drawing/2014/main" id="{16ED813A-C679-ACE0-E9E7-44150802EB09}"/>
              </a:ext>
            </a:extLst>
          </p:cNvPr>
          <p:cNvSpPr>
            <a:spLocks noGrp="1"/>
          </p:cNvSpPr>
          <p:nvPr>
            <p:ph idx="1"/>
          </p:nvPr>
        </p:nvSpPr>
        <p:spPr/>
        <p:txBody>
          <a:bodyPr>
            <a:normAutofit/>
          </a:bodyPr>
          <a:lstStyle/>
          <a:p>
            <a:pPr algn="l"/>
            <a:r>
              <a:rPr lang="cs-CZ" b="1" i="0" dirty="0">
                <a:solidFill>
                  <a:srgbClr val="000000"/>
                </a:solidFill>
                <a:effectLst/>
                <a:latin typeface="Raleway" pitchFamily="2" charset="-18"/>
              </a:rPr>
              <a:t>Jedním z největších pozitiv energie z biomasy je, že jí je dostatek. Každý den se produkuje stále větší množství organického materiálu; biomasu najdete téměř všude na planetě. To znamená, že biomasa nebude mít problém</a:t>
            </a:r>
            <a:br>
              <a:rPr lang="cs-CZ" b="1" i="0" dirty="0">
                <a:solidFill>
                  <a:srgbClr val="000000"/>
                </a:solidFill>
                <a:effectLst/>
                <a:latin typeface="Raleway" pitchFamily="2" charset="-18"/>
              </a:rPr>
            </a:br>
            <a:r>
              <a:rPr lang="cs-CZ" b="1" i="0" dirty="0">
                <a:solidFill>
                  <a:srgbClr val="000000"/>
                </a:solidFill>
                <a:effectLst/>
                <a:latin typeface="Raleway" pitchFamily="2" charset="-18"/>
              </a:rPr>
              <a:t>s omezenou dostupností, jako je tomu u fosilních paliv. </a:t>
            </a:r>
          </a:p>
          <a:p>
            <a:pPr algn="l"/>
            <a:r>
              <a:rPr lang="cs-CZ" b="1" i="0" dirty="0">
                <a:solidFill>
                  <a:srgbClr val="000000"/>
                </a:solidFill>
                <a:effectLst/>
                <a:latin typeface="Raleway" pitchFamily="2" charset="-18"/>
              </a:rPr>
              <a:t>S biomasou je však třeba zodpovědně hospodařit, aby její bohaté zásoby zůstaly dobře zásobeny. Pokud bychom dostupnou biomasu spotřebovávali nadměrně, mohli bychom se dostat do problémů s její dostupností, zatímco bychom čekali na doplnění zásob.</a:t>
            </a:r>
          </a:p>
        </p:txBody>
      </p:sp>
    </p:spTree>
    <p:extLst>
      <p:ext uri="{BB962C8B-B14F-4D97-AF65-F5344CB8AC3E}">
        <p14:creationId xmlns:p14="http://schemas.microsoft.com/office/powerpoint/2010/main" val="2852211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24262F-64A8-41FE-AD2A-FC3E9702A918}"/>
              </a:ext>
            </a:extLst>
          </p:cNvPr>
          <p:cNvSpPr>
            <a:spLocks noGrp="1"/>
          </p:cNvSpPr>
          <p:nvPr>
            <p:ph type="title"/>
          </p:nvPr>
        </p:nvSpPr>
        <p:spPr/>
        <p:txBody>
          <a:bodyPr/>
          <a:lstStyle/>
          <a:p>
            <a:pPr algn="ctr"/>
            <a:r>
              <a:rPr lang="cs-CZ" b="1" dirty="0">
                <a:solidFill>
                  <a:srgbClr val="FF0000"/>
                </a:solidFill>
              </a:rPr>
              <a:t>4. SNIŽUJE SE MNOŽSTVÍ ODPADU</a:t>
            </a:r>
          </a:p>
        </p:txBody>
      </p:sp>
      <p:sp>
        <p:nvSpPr>
          <p:cNvPr id="3" name="Zástupný obsah 2">
            <a:extLst>
              <a:ext uri="{FF2B5EF4-FFF2-40B4-BE49-F238E27FC236}">
                <a16:creationId xmlns:a16="http://schemas.microsoft.com/office/drawing/2014/main" id="{AF38ECE5-45EA-5BE0-1FC0-67E7009C5197}"/>
              </a:ext>
            </a:extLst>
          </p:cNvPr>
          <p:cNvSpPr>
            <a:spLocks noGrp="1"/>
          </p:cNvSpPr>
          <p:nvPr>
            <p:ph idx="1"/>
          </p:nvPr>
        </p:nvSpPr>
        <p:spPr/>
        <p:txBody>
          <a:bodyPr>
            <a:normAutofit lnSpcReduction="10000"/>
          </a:bodyPr>
          <a:lstStyle/>
          <a:p>
            <a:pPr algn="l"/>
            <a:r>
              <a:rPr lang="cs-CZ" b="1" i="0" dirty="0">
                <a:solidFill>
                  <a:srgbClr val="000000"/>
                </a:solidFill>
                <a:effectLst/>
                <a:latin typeface="Raleway" pitchFamily="2" charset="-18"/>
              </a:rPr>
              <a:t>Jedním z důvodů, proč je biomasa tak široce dostupná, je skutečnost, že se produkuje velké množství odpadu. Velká část odpadu, který produkujeme, je biologicky rozložitelná, například potravinový a rostlinný odpad. Místo toho, aby se z něj stal odpad, mohli bychom jej místo toho přeměnit na elektřinu.</a:t>
            </a:r>
          </a:p>
          <a:p>
            <a:pPr algn="l"/>
            <a:r>
              <a:rPr lang="cs-CZ" b="1" i="0" dirty="0">
                <a:solidFill>
                  <a:srgbClr val="000000"/>
                </a:solidFill>
                <a:effectLst/>
                <a:latin typeface="Raleway" pitchFamily="2" charset="-18"/>
              </a:rPr>
              <a:t>Energie z biomasy využívá odpad, který by jinak skončil na skládce, a činí ho užitečným. Tím se snižuje množství odpadu, který se ukládá na skládky, což je lepší pro životní prostředí. S menším množstvím odpadu bychom navíc potřebovali menší skládky. Tím se uvolní více půdy, kterou mohou obce využít.</a:t>
            </a:r>
          </a:p>
        </p:txBody>
      </p:sp>
    </p:spTree>
    <p:extLst>
      <p:ext uri="{BB962C8B-B14F-4D97-AF65-F5344CB8AC3E}">
        <p14:creationId xmlns:p14="http://schemas.microsoft.com/office/powerpoint/2010/main" val="2120353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DD000-C2A1-D497-F418-9E5083FAC030}"/>
              </a:ext>
            </a:extLst>
          </p:cNvPr>
          <p:cNvSpPr>
            <a:spLocks noGrp="1"/>
          </p:cNvSpPr>
          <p:nvPr>
            <p:ph type="title"/>
          </p:nvPr>
        </p:nvSpPr>
        <p:spPr/>
        <p:txBody>
          <a:bodyPr/>
          <a:lstStyle/>
          <a:p>
            <a:pPr algn="ctr"/>
            <a:r>
              <a:rPr lang="cs-CZ" b="1" dirty="0">
                <a:solidFill>
                  <a:srgbClr val="FF0000"/>
                </a:solidFill>
              </a:rPr>
              <a:t>5. VÝROBA JE UHLÍKOVĚ NEUTRÁLNÍ</a:t>
            </a:r>
          </a:p>
        </p:txBody>
      </p:sp>
      <p:sp>
        <p:nvSpPr>
          <p:cNvPr id="3" name="Zástupný obsah 2">
            <a:extLst>
              <a:ext uri="{FF2B5EF4-FFF2-40B4-BE49-F238E27FC236}">
                <a16:creationId xmlns:a16="http://schemas.microsoft.com/office/drawing/2014/main" id="{4334F09E-BD1A-5B50-F24E-FA7AE5F8C7F8}"/>
              </a:ext>
            </a:extLst>
          </p:cNvPr>
          <p:cNvSpPr>
            <a:spLocks noGrp="1"/>
          </p:cNvSpPr>
          <p:nvPr>
            <p:ph idx="1"/>
          </p:nvPr>
        </p:nvSpPr>
        <p:spPr/>
        <p:txBody>
          <a:bodyPr>
            <a:normAutofit lnSpcReduction="10000"/>
          </a:bodyPr>
          <a:lstStyle/>
          <a:p>
            <a:pPr algn="l"/>
            <a:r>
              <a:rPr lang="cs-CZ" b="1" i="0" dirty="0">
                <a:solidFill>
                  <a:srgbClr val="000000"/>
                </a:solidFill>
                <a:effectLst/>
                <a:latin typeface="Raleway" pitchFamily="2" charset="-18"/>
              </a:rPr>
              <a:t>Emise oxidu uhličitého jsou hnací silou změny klimatu. Biomasa je považována za uhlíkově neutrální zdroj energie, protože zapadá do přirozeného koloběhu uhlíku, což tradiční fosilní paliva nedělají. </a:t>
            </a:r>
          </a:p>
          <a:p>
            <a:pPr algn="l"/>
            <a:r>
              <a:rPr lang="cs-CZ" b="1" i="0" dirty="0">
                <a:solidFill>
                  <a:srgbClr val="000000"/>
                </a:solidFill>
                <a:effectLst/>
                <a:latin typeface="Raleway" pitchFamily="2" charset="-18"/>
              </a:rPr>
              <a:t>Při výrobě energie z biomasy se do atmosféry uvolňuje oxid uhličitý. Jedná se však o stejné množství oxidu uhličitého, které bylo absorbováno rostlinami během jejich životního cyklu. Při spalování biomasy se tedy do atmosféry neuvolňují žádné „nové“ emise uhlíku. Když pak vyrostou nové rostliny, pohltí oxid uhličitý z atmosféry zpět a znovu vstoupí do koloběhu.</a:t>
            </a:r>
          </a:p>
        </p:txBody>
      </p:sp>
    </p:spTree>
    <p:extLst>
      <p:ext uri="{BB962C8B-B14F-4D97-AF65-F5344CB8AC3E}">
        <p14:creationId xmlns:p14="http://schemas.microsoft.com/office/powerpoint/2010/main" val="2298404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93A441C-62FE-3697-0853-32DDB146280E}"/>
              </a:ext>
            </a:extLst>
          </p:cNvPr>
          <p:cNvSpPr>
            <a:spLocks noGrp="1"/>
          </p:cNvSpPr>
          <p:nvPr>
            <p:ph type="title"/>
          </p:nvPr>
        </p:nvSpPr>
        <p:spPr>
          <a:xfrm>
            <a:off x="838200" y="2480853"/>
            <a:ext cx="10515600" cy="1896294"/>
          </a:xfrm>
        </p:spPr>
        <p:txBody>
          <a:bodyPr>
            <a:noAutofit/>
          </a:bodyPr>
          <a:lstStyle/>
          <a:p>
            <a:pPr algn="ctr"/>
            <a:r>
              <a:rPr lang="cs-CZ" sz="6000" b="1" i="0" dirty="0">
                <a:solidFill>
                  <a:srgbClr val="FF0000"/>
                </a:solidFill>
                <a:effectLst/>
                <a:latin typeface="Raleway" pitchFamily="2" charset="-18"/>
              </a:rPr>
              <a:t>NEVÝHODY ENERGIE</a:t>
            </a:r>
            <a:br>
              <a:rPr lang="cs-CZ" sz="6000" b="1" i="0" dirty="0">
                <a:solidFill>
                  <a:srgbClr val="FF0000"/>
                </a:solidFill>
                <a:effectLst/>
                <a:latin typeface="Raleway" pitchFamily="2" charset="-18"/>
              </a:rPr>
            </a:br>
            <a:r>
              <a:rPr lang="cs-CZ" sz="6000" b="1" i="0" dirty="0">
                <a:solidFill>
                  <a:srgbClr val="FF0000"/>
                </a:solidFill>
                <a:effectLst/>
                <a:latin typeface="Raleway" pitchFamily="2" charset="-18"/>
              </a:rPr>
              <a:t>Z BIOMASY</a:t>
            </a:r>
            <a:endParaRPr lang="cs-CZ" sz="6000" dirty="0">
              <a:solidFill>
                <a:srgbClr val="FF0000"/>
              </a:solidFill>
            </a:endParaRPr>
          </a:p>
        </p:txBody>
      </p:sp>
    </p:spTree>
    <p:extLst>
      <p:ext uri="{BB962C8B-B14F-4D97-AF65-F5344CB8AC3E}">
        <p14:creationId xmlns:p14="http://schemas.microsoft.com/office/powerpoint/2010/main" val="334847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2112F02-F5F3-0CA3-FC84-89911AD20734}"/>
              </a:ext>
            </a:extLst>
          </p:cNvPr>
          <p:cNvSpPr>
            <a:spLocks noGrp="1"/>
          </p:cNvSpPr>
          <p:nvPr>
            <p:ph type="title"/>
          </p:nvPr>
        </p:nvSpPr>
        <p:spPr/>
        <p:txBody>
          <a:bodyPr/>
          <a:lstStyle/>
          <a:p>
            <a:pPr algn="ctr"/>
            <a:r>
              <a:rPr lang="cs-CZ" b="1" dirty="0">
                <a:solidFill>
                  <a:srgbClr val="FF0000"/>
                </a:solidFill>
              </a:rPr>
              <a:t>1. VÝROBA JE DRAHÁ</a:t>
            </a:r>
          </a:p>
        </p:txBody>
      </p:sp>
      <p:sp>
        <p:nvSpPr>
          <p:cNvPr id="4" name="Zástupný obsah 3">
            <a:extLst>
              <a:ext uri="{FF2B5EF4-FFF2-40B4-BE49-F238E27FC236}">
                <a16:creationId xmlns:a16="http://schemas.microsoft.com/office/drawing/2014/main" id="{C2B10F7F-BD54-37B4-FDED-B22D0407201C}"/>
              </a:ext>
            </a:extLst>
          </p:cNvPr>
          <p:cNvSpPr>
            <a:spLocks noGrp="1"/>
          </p:cNvSpPr>
          <p:nvPr>
            <p:ph idx="1"/>
          </p:nvPr>
        </p:nvSpPr>
        <p:spPr/>
        <p:txBody>
          <a:bodyPr>
            <a:normAutofit fontScale="92500" lnSpcReduction="20000"/>
          </a:bodyPr>
          <a:lstStyle/>
          <a:p>
            <a:pPr algn="l"/>
            <a:r>
              <a:rPr lang="cs-CZ" b="1" i="0" dirty="0">
                <a:solidFill>
                  <a:srgbClr val="000000"/>
                </a:solidFill>
                <a:effectLst/>
                <a:latin typeface="Raleway" pitchFamily="2" charset="-18"/>
              </a:rPr>
              <a:t>Výroba energie z biomasy může být spojena s vysokou cenou. Za prvé, výstavba zařízení na výrobu energie z biomasy vyžaduje značné počáteční investice. Dále je třeba vzít v úvahu náklady na sklizeň a přepravu materiálů z biomasy. Navíc je třeba organický materiál po dodání do elektrárny uskladnit, což vyžaduje ještě více peněz. To vše činí biomasu dražší než jiné obnovitelné možnosti na trhu. </a:t>
            </a:r>
          </a:p>
          <a:p>
            <a:pPr algn="l"/>
            <a:r>
              <a:rPr lang="cs-CZ" b="1" i="0" dirty="0">
                <a:solidFill>
                  <a:srgbClr val="000000"/>
                </a:solidFill>
                <a:effectLst/>
                <a:latin typeface="Raleway" pitchFamily="2" charset="-18"/>
              </a:rPr>
              <a:t>Jiné obnovitelné zdroje, například solární, tyto pravidelné náklady na dopravu a skladování nevyžadují. Jakmile je solární elektrárna postavena, není třeba palivo nikam dopravovat ani skladovat sluneční světlo. </a:t>
            </a:r>
          </a:p>
          <a:p>
            <a:pPr algn="l"/>
            <a:r>
              <a:rPr lang="cs-CZ" b="1" i="0" dirty="0">
                <a:solidFill>
                  <a:srgbClr val="000000"/>
                </a:solidFill>
                <a:effectLst/>
                <a:latin typeface="Raleway" pitchFamily="2" charset="-18"/>
              </a:rPr>
              <a:t>I když je biomasa dražší než jiné obnovitelné zdroje, je stále levnější než fosilní paliva. Sklizeň biomasy stojí mnohem méně než těžba a získávání fosilních paliv.</a:t>
            </a:r>
          </a:p>
        </p:txBody>
      </p:sp>
    </p:spTree>
    <p:extLst>
      <p:ext uri="{BB962C8B-B14F-4D97-AF65-F5344CB8AC3E}">
        <p14:creationId xmlns:p14="http://schemas.microsoft.com/office/powerpoint/2010/main" val="2164996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615FF-44A8-E0A3-F52C-51BDAC106FF0}"/>
              </a:ext>
            </a:extLst>
          </p:cNvPr>
          <p:cNvSpPr>
            <a:spLocks noGrp="1"/>
          </p:cNvSpPr>
          <p:nvPr>
            <p:ph type="title"/>
          </p:nvPr>
        </p:nvSpPr>
        <p:spPr/>
        <p:txBody>
          <a:bodyPr/>
          <a:lstStyle/>
          <a:p>
            <a:pPr algn="ctr"/>
            <a:r>
              <a:rPr lang="cs-CZ" b="1" dirty="0">
                <a:solidFill>
                  <a:srgbClr val="FF0000"/>
                </a:solidFill>
              </a:rPr>
              <a:t>2. VYŽADUJE DOSTATEK PROSTORU</a:t>
            </a:r>
          </a:p>
        </p:txBody>
      </p:sp>
      <p:sp>
        <p:nvSpPr>
          <p:cNvPr id="3" name="Zástupný obsah 2">
            <a:extLst>
              <a:ext uri="{FF2B5EF4-FFF2-40B4-BE49-F238E27FC236}">
                <a16:creationId xmlns:a16="http://schemas.microsoft.com/office/drawing/2014/main" id="{6D65C6C9-3310-41B4-D195-855104CF2A7B}"/>
              </a:ext>
            </a:extLst>
          </p:cNvPr>
          <p:cNvSpPr>
            <a:spLocks noGrp="1"/>
          </p:cNvSpPr>
          <p:nvPr>
            <p:ph idx="1"/>
          </p:nvPr>
        </p:nvSpPr>
        <p:spPr/>
        <p:txBody>
          <a:bodyPr>
            <a:normAutofit/>
          </a:bodyPr>
          <a:lstStyle/>
          <a:p>
            <a:pPr algn="l"/>
            <a:r>
              <a:rPr lang="cs-CZ" b="1" i="0" dirty="0">
                <a:solidFill>
                  <a:srgbClr val="000000"/>
                </a:solidFill>
                <a:effectLst/>
                <a:latin typeface="Raleway" pitchFamily="2" charset="-18"/>
              </a:rPr>
              <a:t>Zařízení na výrobu energie z biomasy potřebují poměrně hodně místa, hlavně kvůli potřebě skladovacích prostor. To omezuje místa, kde lze elektrárny na energii z biomasy postavit. </a:t>
            </a:r>
          </a:p>
          <a:p>
            <a:pPr algn="l"/>
            <a:r>
              <a:rPr lang="cs-CZ" b="1" i="0" dirty="0">
                <a:solidFill>
                  <a:srgbClr val="000000"/>
                </a:solidFill>
                <a:effectLst/>
                <a:latin typeface="Raleway" pitchFamily="2" charset="-18"/>
              </a:rPr>
              <a:t>Některé elektrárny na biomasu také pěstují vlastní organický materiál. Tyto rostliny mohou potřebovat velké množství prostoru, aby mohly pěstovat plodiny nebo malé lesy. Energetické elektrárny na biomasu, které si pěstují vlastní palivo, spotřebují více půdy na kilowatthodinu vyrobené elektřiny.</a:t>
            </a:r>
          </a:p>
        </p:txBody>
      </p:sp>
    </p:spTree>
    <p:extLst>
      <p:ext uri="{BB962C8B-B14F-4D97-AF65-F5344CB8AC3E}">
        <p14:creationId xmlns:p14="http://schemas.microsoft.com/office/powerpoint/2010/main" val="261991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41DAEBCA-C8E6-EE7D-5FD2-4E862ABDB298}"/>
              </a:ext>
            </a:extLst>
          </p:cNvPr>
          <p:cNvSpPr>
            <a:spLocks noGrp="1"/>
          </p:cNvSpPr>
          <p:nvPr>
            <p:ph type="title"/>
          </p:nvPr>
        </p:nvSpPr>
        <p:spPr>
          <a:xfrm>
            <a:off x="640080" y="325370"/>
            <a:ext cx="4368602" cy="1597192"/>
          </a:xfrm>
        </p:spPr>
        <p:txBody>
          <a:bodyPr anchor="b">
            <a:normAutofit/>
          </a:bodyPr>
          <a:lstStyle/>
          <a:p>
            <a:pPr algn="ctr"/>
            <a:r>
              <a:rPr lang="cs-CZ" sz="5400" b="1" dirty="0">
                <a:solidFill>
                  <a:srgbClr val="FF0000"/>
                </a:solidFill>
              </a:rPr>
              <a:t>UHELNÁ ELEKTRÁRNA</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obsah 3">
            <a:extLst>
              <a:ext uri="{FF2B5EF4-FFF2-40B4-BE49-F238E27FC236}">
                <a16:creationId xmlns:a16="http://schemas.microsoft.com/office/drawing/2014/main" id="{6AD3CDB1-4EE5-A99A-E554-E903AB1A6914}"/>
              </a:ext>
            </a:extLst>
          </p:cNvPr>
          <p:cNvSpPr>
            <a:spLocks noGrp="1"/>
          </p:cNvSpPr>
          <p:nvPr>
            <p:ph idx="1"/>
          </p:nvPr>
        </p:nvSpPr>
        <p:spPr>
          <a:xfrm>
            <a:off x="640080" y="2872899"/>
            <a:ext cx="4243589" cy="3320668"/>
          </a:xfrm>
        </p:spPr>
        <p:txBody>
          <a:bodyPr>
            <a:normAutofit lnSpcReduction="10000"/>
          </a:bodyPr>
          <a:lstStyle/>
          <a:p>
            <a:r>
              <a:rPr lang="cs-CZ" sz="2000" b="1" i="0" dirty="0">
                <a:solidFill>
                  <a:srgbClr val="00B0F0"/>
                </a:solidFill>
                <a:effectLst/>
                <a:latin typeface="Arial" panose="020B0604020202020204" pitchFamily="34" charset="0"/>
              </a:rPr>
              <a:t>Uhelná elektrárna </a:t>
            </a:r>
            <a:r>
              <a:rPr lang="cs-CZ" sz="2000" b="1" i="0" dirty="0">
                <a:effectLst/>
                <a:latin typeface="Arial" panose="020B0604020202020204" pitchFamily="34" charset="0"/>
              </a:rPr>
              <a:t>je </a:t>
            </a:r>
            <a:r>
              <a:rPr lang="cs-CZ" sz="2000" b="1" i="0" u="none" strike="noStrike" dirty="0">
                <a:effectLst/>
                <a:latin typeface="Arial" panose="020B0604020202020204" pitchFamily="34" charset="0"/>
                <a:hlinkClick r:id="rId2" tooltip="Tepelná elektrárna"/>
              </a:rPr>
              <a:t>tepelná elektrárna</a:t>
            </a:r>
            <a:r>
              <a:rPr lang="cs-CZ" sz="2000" b="1" i="0" dirty="0">
                <a:effectLst/>
                <a:latin typeface="Arial" panose="020B0604020202020204" pitchFamily="34" charset="0"/>
              </a:rPr>
              <a:t>, která využívá </a:t>
            </a:r>
            <a:r>
              <a:rPr lang="cs-CZ" sz="2000" b="1" i="0" u="none" strike="noStrike" dirty="0">
                <a:effectLst/>
                <a:latin typeface="Arial" panose="020B0604020202020204" pitchFamily="34" charset="0"/>
                <a:hlinkClick r:id="rId3" tooltip="Spalování"/>
              </a:rPr>
              <a:t>spalování</a:t>
            </a:r>
            <a:r>
              <a:rPr lang="cs-CZ" sz="2000" b="1" i="0" dirty="0">
                <a:effectLst/>
                <a:latin typeface="Arial" panose="020B0604020202020204" pitchFamily="34" charset="0"/>
              </a:rPr>
              <a:t> </a:t>
            </a:r>
            <a:r>
              <a:rPr lang="cs-CZ" sz="2000" b="1" i="0" u="none" strike="noStrike" dirty="0">
                <a:effectLst/>
                <a:latin typeface="Arial" panose="020B0604020202020204" pitchFamily="34" charset="0"/>
                <a:hlinkClick r:id="rId4" tooltip="Uhlí"/>
              </a:rPr>
              <a:t>uhlí</a:t>
            </a:r>
            <a:r>
              <a:rPr lang="cs-CZ" sz="2000" b="1" i="0" dirty="0">
                <a:effectLst/>
                <a:latin typeface="Arial" panose="020B0604020202020204" pitchFamily="34" charset="0"/>
              </a:rPr>
              <a:t> pro získání tepelné a </a:t>
            </a:r>
            <a:r>
              <a:rPr lang="cs-CZ" sz="2000" b="1" i="0" u="none" strike="noStrike" dirty="0">
                <a:effectLst/>
                <a:latin typeface="Arial" panose="020B0604020202020204" pitchFamily="34" charset="0"/>
                <a:hlinkClick r:id="rId5" tooltip="Elektrická energie"/>
              </a:rPr>
              <a:t>elektrické energie</a:t>
            </a:r>
            <a:r>
              <a:rPr lang="cs-CZ" sz="2000" b="1" i="0" dirty="0">
                <a:effectLst/>
                <a:latin typeface="Arial" panose="020B0604020202020204" pitchFamily="34" charset="0"/>
              </a:rPr>
              <a:t>. Jedná se</a:t>
            </a:r>
            <a:br>
              <a:rPr lang="cs-CZ" sz="2000" b="1" i="0" dirty="0">
                <a:effectLst/>
                <a:latin typeface="Arial" panose="020B0604020202020204" pitchFamily="34" charset="0"/>
              </a:rPr>
            </a:br>
            <a:r>
              <a:rPr lang="cs-CZ" sz="2000" b="1" i="0" dirty="0">
                <a:effectLst/>
                <a:latin typeface="Arial" panose="020B0604020202020204" pitchFamily="34" charset="0"/>
              </a:rPr>
              <a:t>o technologický celek, který vyrábí elektrickou energii přeměnou z </a:t>
            </a:r>
            <a:r>
              <a:rPr lang="cs-CZ" sz="2000" b="1" i="0" u="none" strike="noStrike" dirty="0">
                <a:effectLst/>
                <a:latin typeface="Arial" panose="020B0604020202020204" pitchFamily="34" charset="0"/>
                <a:hlinkClick r:id="rId6" tooltip="Chemická energie"/>
              </a:rPr>
              <a:t>chemické energie</a:t>
            </a:r>
            <a:r>
              <a:rPr lang="cs-CZ" sz="2000" b="1" i="0" dirty="0">
                <a:effectLst/>
                <a:latin typeface="Arial" panose="020B0604020202020204" pitchFamily="34" charset="0"/>
              </a:rPr>
              <a:t> vázané v palivu (</a:t>
            </a:r>
            <a:r>
              <a:rPr lang="cs-CZ" sz="2000" b="1" i="0" u="none" strike="noStrike" dirty="0">
                <a:effectLst/>
                <a:latin typeface="Arial" panose="020B0604020202020204" pitchFamily="34" charset="0"/>
                <a:hlinkClick r:id="rId7" tooltip="Hnědé uhlí"/>
              </a:rPr>
              <a:t>hnědé</a:t>
            </a:r>
            <a:r>
              <a:rPr lang="cs-CZ" sz="2000" b="1" i="0" dirty="0">
                <a:effectLst/>
                <a:latin typeface="Arial" panose="020B0604020202020204" pitchFamily="34" charset="0"/>
              </a:rPr>
              <a:t> nebo </a:t>
            </a:r>
            <a:r>
              <a:rPr lang="cs-CZ" sz="2000" b="1" i="0" u="none" strike="noStrike" dirty="0">
                <a:effectLst/>
                <a:latin typeface="Arial" panose="020B0604020202020204" pitchFamily="34" charset="0"/>
                <a:hlinkClick r:id="rId8" tooltip="Černé uhlí"/>
              </a:rPr>
              <a:t>černé uhlí</a:t>
            </a:r>
            <a:r>
              <a:rPr lang="cs-CZ" sz="2000" b="1" i="0" dirty="0">
                <a:effectLst/>
                <a:latin typeface="Arial" panose="020B0604020202020204" pitchFamily="34" charset="0"/>
              </a:rPr>
              <a:t>) prostřednictvím tepelné energie.</a:t>
            </a:r>
            <a:endParaRPr lang="cs-CZ" sz="2000" b="1" dirty="0"/>
          </a:p>
        </p:txBody>
      </p:sp>
      <p:pic>
        <p:nvPicPr>
          <p:cNvPr id="3074" name="Picture 2" descr="undefined">
            <a:extLst>
              <a:ext uri="{FF2B5EF4-FFF2-40B4-BE49-F238E27FC236}">
                <a16:creationId xmlns:a16="http://schemas.microsoft.com/office/drawing/2014/main" id="{B6F3FBFC-85AE-EA45-F922-FD6DB164FC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5575" r="1621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000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0C2316-5109-1C6B-AC43-34042F043A1E}"/>
              </a:ext>
            </a:extLst>
          </p:cNvPr>
          <p:cNvSpPr>
            <a:spLocks noGrp="1"/>
          </p:cNvSpPr>
          <p:nvPr>
            <p:ph type="title"/>
          </p:nvPr>
        </p:nvSpPr>
        <p:spPr/>
        <p:txBody>
          <a:bodyPr/>
          <a:lstStyle/>
          <a:p>
            <a:pPr algn="ctr"/>
            <a:r>
              <a:rPr lang="cs-CZ" b="1" dirty="0">
                <a:solidFill>
                  <a:srgbClr val="FF0000"/>
                </a:solidFill>
              </a:rPr>
              <a:t>3. UVOLŇUJÍ SE EMISE SKLENÍKOVÝCH PLYNŮ</a:t>
            </a:r>
          </a:p>
        </p:txBody>
      </p:sp>
      <p:sp>
        <p:nvSpPr>
          <p:cNvPr id="3" name="Zástupný obsah 2">
            <a:extLst>
              <a:ext uri="{FF2B5EF4-FFF2-40B4-BE49-F238E27FC236}">
                <a16:creationId xmlns:a16="http://schemas.microsoft.com/office/drawing/2014/main" id="{FDDE49BB-5B40-81A6-90AE-BBB458AD93FC}"/>
              </a:ext>
            </a:extLst>
          </p:cNvPr>
          <p:cNvSpPr>
            <a:spLocks noGrp="1"/>
          </p:cNvSpPr>
          <p:nvPr>
            <p:ph idx="1"/>
          </p:nvPr>
        </p:nvSpPr>
        <p:spPr>
          <a:xfrm>
            <a:off x="838200" y="2073597"/>
            <a:ext cx="10515600" cy="4351338"/>
          </a:xfrm>
        </p:spPr>
        <p:txBody>
          <a:bodyPr>
            <a:normAutofit lnSpcReduction="10000"/>
          </a:bodyPr>
          <a:lstStyle/>
          <a:p>
            <a:pPr algn="l"/>
            <a:r>
              <a:rPr lang="cs-CZ" b="1" i="0" dirty="0">
                <a:solidFill>
                  <a:srgbClr val="000000"/>
                </a:solidFill>
                <a:effectLst/>
                <a:latin typeface="Raleway" pitchFamily="2" charset="-18"/>
              </a:rPr>
              <a:t>Jak jsme již uvedli, energie z biomasy je uhlíkově neutrální. Z biomasy se však do atmosféry stále uvolňuje oxid uhličitý. Jiné obnovitelné zdroje mají nulové emise uhlíku, což je z hlediska boje proti změně klimatu mnohem lepší. Čím méně oxidu uhličitého se uvolňuje – tím lépe. </a:t>
            </a:r>
          </a:p>
          <a:p>
            <a:pPr algn="l"/>
            <a:r>
              <a:rPr lang="cs-CZ" b="1" i="0" dirty="0">
                <a:solidFill>
                  <a:srgbClr val="000000"/>
                </a:solidFill>
                <a:effectLst/>
                <a:latin typeface="Raleway" pitchFamily="2" charset="-18"/>
              </a:rPr>
              <a:t>Uhlík není to jediné, co se z biomasy uvolňuje do atmosféry. Spalováním dřeva a dalších paliv z biomasy se uvolňuje mnoho dalších skleníkových plynů, především oxidy dusíku, oxid uhelnatý a metan. Metan významně přispívá ke znečištění ovzduší a změně klimatu, protože zadržuje asi 30x více tepla než oxid uhličitý.</a:t>
            </a:r>
          </a:p>
        </p:txBody>
      </p:sp>
    </p:spTree>
    <p:extLst>
      <p:ext uri="{BB962C8B-B14F-4D97-AF65-F5344CB8AC3E}">
        <p14:creationId xmlns:p14="http://schemas.microsoft.com/office/powerpoint/2010/main" val="3070467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306CC-D7E6-76C6-65E1-86C1DA838FE9}"/>
              </a:ext>
            </a:extLst>
          </p:cNvPr>
          <p:cNvSpPr>
            <a:spLocks noGrp="1"/>
          </p:cNvSpPr>
          <p:nvPr>
            <p:ph type="title"/>
          </p:nvPr>
        </p:nvSpPr>
        <p:spPr/>
        <p:txBody>
          <a:bodyPr/>
          <a:lstStyle/>
          <a:p>
            <a:pPr algn="ctr"/>
            <a:r>
              <a:rPr lang="cs-CZ" b="1" dirty="0">
                <a:solidFill>
                  <a:srgbClr val="FF0000"/>
                </a:solidFill>
              </a:rPr>
              <a:t>4. NEGATIVNÍ VLIV NA ŽIVOTNÍ PROSTŘEDÍ</a:t>
            </a:r>
          </a:p>
        </p:txBody>
      </p:sp>
      <p:sp>
        <p:nvSpPr>
          <p:cNvPr id="3" name="Zástupný obsah 2">
            <a:extLst>
              <a:ext uri="{FF2B5EF4-FFF2-40B4-BE49-F238E27FC236}">
                <a16:creationId xmlns:a16="http://schemas.microsoft.com/office/drawing/2014/main" id="{FE3D8134-8FBD-0A0D-651B-5D4AA91B056F}"/>
              </a:ext>
            </a:extLst>
          </p:cNvPr>
          <p:cNvSpPr>
            <a:spLocks noGrp="1"/>
          </p:cNvSpPr>
          <p:nvPr>
            <p:ph idx="1"/>
          </p:nvPr>
        </p:nvSpPr>
        <p:spPr>
          <a:xfrm>
            <a:off x="838200" y="1996107"/>
            <a:ext cx="10515600" cy="4351338"/>
          </a:xfrm>
        </p:spPr>
        <p:txBody>
          <a:bodyPr>
            <a:normAutofit fontScale="85000" lnSpcReduction="20000"/>
          </a:bodyPr>
          <a:lstStyle/>
          <a:p>
            <a:pPr algn="l"/>
            <a:r>
              <a:rPr lang="cs-CZ" b="1" i="0" dirty="0">
                <a:solidFill>
                  <a:srgbClr val="000000"/>
                </a:solidFill>
                <a:effectLst/>
                <a:latin typeface="Raleway" pitchFamily="2" charset="-18"/>
              </a:rPr>
              <a:t>Přestože je energie z biomasy obnovitelná, není nejšetrnější k životnímu prostředí. </a:t>
            </a:r>
          </a:p>
          <a:p>
            <a:pPr algn="l"/>
            <a:r>
              <a:rPr lang="cs-CZ" b="1" i="0" dirty="0">
                <a:solidFill>
                  <a:srgbClr val="000000"/>
                </a:solidFill>
                <a:effectLst/>
                <a:latin typeface="Raleway" pitchFamily="2" charset="-18"/>
              </a:rPr>
              <a:t>Spoléhání se na energii z biomasy by mohlo vést k ničivému odlesňování. Protože elektrárny na biomasu potřebují více materiálu, mohly by se lesy kácet rychleji. Může také podporovat pěstování monokulturních plodin, což snižuje biologickou rozmanitost</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zbavuje půdu živin, takže oblasti jsou náchylnější k erozi. </a:t>
            </a:r>
          </a:p>
          <a:p>
            <a:pPr algn="l"/>
            <a:r>
              <a:rPr lang="cs-CZ" b="1" i="0" dirty="0">
                <a:solidFill>
                  <a:srgbClr val="000000"/>
                </a:solidFill>
                <a:effectLst/>
                <a:latin typeface="Raleway" pitchFamily="2" charset="-18"/>
              </a:rPr>
              <a:t>Některé rostliny na biomasu jsou závislé na velkém množství fosforečných hnojiv, aby vyprodukovaly potřebné množství pro výrobu energie. Nadměrné používání hnojiv může způsobit vážné škody na místních vodních tocích a na volně žijících zvířatech, zejména ptácích. Také samotné využívání rostlin pro výrobu energie z biomasy by mohlo zvýšit množství používaných hnojiv a pesticidů</a:t>
            </a:r>
            <a:br>
              <a:rPr lang="cs-CZ" b="1" i="0" dirty="0">
                <a:solidFill>
                  <a:srgbClr val="000000"/>
                </a:solidFill>
                <a:effectLst/>
                <a:latin typeface="Raleway" pitchFamily="2" charset="-18"/>
              </a:rPr>
            </a:br>
            <a:r>
              <a:rPr lang="cs-CZ" b="1" i="0" dirty="0">
                <a:solidFill>
                  <a:srgbClr val="000000"/>
                </a:solidFill>
                <a:effectLst/>
                <a:latin typeface="Raleway" pitchFamily="2" charset="-18"/>
              </a:rPr>
              <a:t>a negativně ovlivnit okolní ekosystém.</a:t>
            </a:r>
          </a:p>
        </p:txBody>
      </p:sp>
    </p:spTree>
    <p:extLst>
      <p:ext uri="{BB962C8B-B14F-4D97-AF65-F5344CB8AC3E}">
        <p14:creationId xmlns:p14="http://schemas.microsoft.com/office/powerpoint/2010/main" val="701172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44E798-19C3-8643-3BBB-50730CF6A39B}"/>
              </a:ext>
            </a:extLst>
          </p:cNvPr>
          <p:cNvSpPr>
            <a:spLocks noGrp="1"/>
          </p:cNvSpPr>
          <p:nvPr>
            <p:ph type="title"/>
          </p:nvPr>
        </p:nvSpPr>
        <p:spPr/>
        <p:txBody>
          <a:bodyPr/>
          <a:lstStyle/>
          <a:p>
            <a:pPr algn="ctr"/>
            <a:r>
              <a:rPr lang="cs-CZ" b="1" dirty="0">
                <a:solidFill>
                  <a:srgbClr val="FF0000"/>
                </a:solidFill>
              </a:rPr>
              <a:t>ELEKTRÁRNA NA BIOMASU NENÍ EFEKTIVNÍ</a:t>
            </a:r>
          </a:p>
        </p:txBody>
      </p:sp>
      <p:sp>
        <p:nvSpPr>
          <p:cNvPr id="3" name="Zástupný obsah 2">
            <a:extLst>
              <a:ext uri="{FF2B5EF4-FFF2-40B4-BE49-F238E27FC236}">
                <a16:creationId xmlns:a16="http://schemas.microsoft.com/office/drawing/2014/main" id="{BC0D3DC4-9A32-4FE5-CDFF-AA637D9BF3D7}"/>
              </a:ext>
            </a:extLst>
          </p:cNvPr>
          <p:cNvSpPr>
            <a:spLocks noGrp="1"/>
          </p:cNvSpPr>
          <p:nvPr>
            <p:ph idx="1"/>
          </p:nvPr>
        </p:nvSpPr>
        <p:spPr>
          <a:xfrm>
            <a:off x="838200" y="2058099"/>
            <a:ext cx="10515600" cy="4351338"/>
          </a:xfrm>
        </p:spPr>
        <p:txBody>
          <a:bodyPr>
            <a:normAutofit/>
          </a:bodyPr>
          <a:lstStyle/>
          <a:p>
            <a:pPr algn="l"/>
            <a:r>
              <a:rPr lang="cs-CZ" sz="3600" b="1" i="0" dirty="0">
                <a:solidFill>
                  <a:srgbClr val="000000"/>
                </a:solidFill>
                <a:effectLst/>
                <a:latin typeface="Raleway" pitchFamily="2" charset="-18"/>
              </a:rPr>
              <a:t>V současné době není energie z biomasy tak účinná jako jiné zdroje energie. V mnoha případech je ke spalování organického materiálu zapotřebí více energie, než se při tomto procesu skutečně vyrobí.  Pokud chceme biomasu využívat ve velkém měřítku, budou se muset objevit nové technologie, které ji zefektivní.</a:t>
            </a:r>
          </a:p>
        </p:txBody>
      </p:sp>
    </p:spTree>
    <p:extLst>
      <p:ext uri="{BB962C8B-B14F-4D97-AF65-F5344CB8AC3E}">
        <p14:creationId xmlns:p14="http://schemas.microsoft.com/office/powerpoint/2010/main" val="31419713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B9F76-781E-A17C-872C-07163CBFA422}"/>
              </a:ext>
            </a:extLst>
          </p:cNvPr>
          <p:cNvSpPr>
            <a:spLocks noGrp="1"/>
          </p:cNvSpPr>
          <p:nvPr>
            <p:ph type="title"/>
          </p:nvPr>
        </p:nvSpPr>
        <p:spPr/>
        <p:txBody>
          <a:bodyPr/>
          <a:lstStyle/>
          <a:p>
            <a:pPr algn="ctr"/>
            <a:r>
              <a:rPr lang="cs-CZ" b="1" dirty="0">
                <a:solidFill>
                  <a:srgbClr val="FF0000"/>
                </a:solidFill>
              </a:rPr>
              <a:t>JAK EFEKTIVNÍ JSOU ELEKTRÁRNY NA BIOMASU?</a:t>
            </a:r>
          </a:p>
        </p:txBody>
      </p:sp>
      <p:sp>
        <p:nvSpPr>
          <p:cNvPr id="3" name="Zástupný obsah 2">
            <a:extLst>
              <a:ext uri="{FF2B5EF4-FFF2-40B4-BE49-F238E27FC236}">
                <a16:creationId xmlns:a16="http://schemas.microsoft.com/office/drawing/2014/main" id="{43580E4D-DE8F-B36D-4A0E-827A98DE87CA}"/>
              </a:ext>
            </a:extLst>
          </p:cNvPr>
          <p:cNvSpPr>
            <a:spLocks noGrp="1"/>
          </p:cNvSpPr>
          <p:nvPr>
            <p:ph idx="1"/>
          </p:nvPr>
        </p:nvSpPr>
        <p:spPr>
          <a:xfrm>
            <a:off x="838200" y="2792361"/>
            <a:ext cx="10515600" cy="3384602"/>
          </a:xfrm>
        </p:spPr>
        <p:txBody>
          <a:bodyPr>
            <a:normAutofit/>
          </a:bodyPr>
          <a:lstStyle/>
          <a:p>
            <a:pPr algn="l"/>
            <a:r>
              <a:rPr lang="cs-CZ" sz="4000" b="1" i="0" dirty="0">
                <a:effectLst/>
                <a:latin typeface="Raleway" pitchFamily="2" charset="-18"/>
              </a:rPr>
              <a:t>Účinnost zařízení se pohybuje kolem</a:t>
            </a:r>
            <a:br>
              <a:rPr lang="cs-CZ" sz="4000" b="1" i="0" dirty="0">
                <a:effectLst/>
                <a:latin typeface="Raleway" pitchFamily="2" charset="-18"/>
              </a:rPr>
            </a:br>
            <a:r>
              <a:rPr lang="cs-CZ" sz="4000" b="1" i="0" dirty="0">
                <a:effectLst/>
                <a:latin typeface="Raleway" pitchFamily="2" charset="-18"/>
              </a:rPr>
              <a:t>30 % v závislosti na velikosti zařízení. Tato technologie se používá k likvidaci velkého množství zbytků a odpadů.</a:t>
            </a:r>
          </a:p>
        </p:txBody>
      </p:sp>
    </p:spTree>
    <p:extLst>
      <p:ext uri="{BB962C8B-B14F-4D97-AF65-F5344CB8AC3E}">
        <p14:creationId xmlns:p14="http://schemas.microsoft.com/office/powerpoint/2010/main" val="25066632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E01B37-3C6D-49D9-693F-0CC2E2747564}"/>
              </a:ext>
            </a:extLst>
          </p:cNvPr>
          <p:cNvSpPr>
            <a:spLocks noGrp="1"/>
          </p:cNvSpPr>
          <p:nvPr>
            <p:ph type="title"/>
          </p:nvPr>
        </p:nvSpPr>
        <p:spPr/>
        <p:txBody>
          <a:bodyPr/>
          <a:lstStyle/>
          <a:p>
            <a:pPr algn="ctr"/>
            <a:r>
              <a:rPr lang="cs-CZ" b="1" dirty="0">
                <a:solidFill>
                  <a:srgbClr val="FF0000"/>
                </a:solidFill>
              </a:rPr>
              <a:t>JE ENERGIE ZÍSKANÁ Z BIOMASY NEOMEZENÁ?</a:t>
            </a:r>
          </a:p>
        </p:txBody>
      </p:sp>
      <p:sp>
        <p:nvSpPr>
          <p:cNvPr id="3" name="Zástupný obsah 2">
            <a:extLst>
              <a:ext uri="{FF2B5EF4-FFF2-40B4-BE49-F238E27FC236}">
                <a16:creationId xmlns:a16="http://schemas.microsoft.com/office/drawing/2014/main" id="{854C62F4-113D-EC62-9E1A-AD16D7963D14}"/>
              </a:ext>
            </a:extLst>
          </p:cNvPr>
          <p:cNvSpPr>
            <a:spLocks noGrp="1"/>
          </p:cNvSpPr>
          <p:nvPr>
            <p:ph idx="1"/>
          </p:nvPr>
        </p:nvSpPr>
        <p:spPr>
          <a:xfrm>
            <a:off x="838200" y="2041934"/>
            <a:ext cx="10515600" cy="4351338"/>
          </a:xfrm>
        </p:spPr>
        <p:txBody>
          <a:bodyPr>
            <a:normAutofit/>
          </a:bodyPr>
          <a:lstStyle/>
          <a:p>
            <a:pPr algn="l"/>
            <a:r>
              <a:rPr lang="cs-CZ" sz="4000" b="1" i="0" dirty="0">
                <a:solidFill>
                  <a:srgbClr val="000000"/>
                </a:solidFill>
                <a:effectLst/>
                <a:latin typeface="Raleway" pitchFamily="2" charset="-18"/>
              </a:rPr>
              <a:t>Biomasa je poměrně nekonečným zdrojem energie, protože je vedlejším produktem všech procesů, které již používáme. Od zemědělství přes lesní hospodářství až po potravinový odpad – vždy je k dispozici čerstvý materiál, takže je obnovitelná.</a:t>
            </a:r>
          </a:p>
        </p:txBody>
      </p:sp>
    </p:spTree>
    <p:extLst>
      <p:ext uri="{BB962C8B-B14F-4D97-AF65-F5344CB8AC3E}">
        <p14:creationId xmlns:p14="http://schemas.microsoft.com/office/powerpoint/2010/main" val="17754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FF7F6A-007A-97D5-BE97-6F8528385FF8}"/>
              </a:ext>
            </a:extLst>
          </p:cNvPr>
          <p:cNvSpPr>
            <a:spLocks noGrp="1"/>
          </p:cNvSpPr>
          <p:nvPr>
            <p:ph type="title"/>
          </p:nvPr>
        </p:nvSpPr>
        <p:spPr/>
        <p:txBody>
          <a:bodyPr/>
          <a:lstStyle/>
          <a:p>
            <a:pPr algn="ctr"/>
            <a:r>
              <a:rPr lang="cs-CZ" b="1" dirty="0">
                <a:solidFill>
                  <a:srgbClr val="FF0000"/>
                </a:solidFill>
              </a:rPr>
              <a:t>PROČ NENÍ ENERGIE Z BIOMASY UDRŽITELNÁ?</a:t>
            </a:r>
          </a:p>
        </p:txBody>
      </p:sp>
      <p:sp>
        <p:nvSpPr>
          <p:cNvPr id="3" name="Zástupný obsah 2">
            <a:extLst>
              <a:ext uri="{FF2B5EF4-FFF2-40B4-BE49-F238E27FC236}">
                <a16:creationId xmlns:a16="http://schemas.microsoft.com/office/drawing/2014/main" id="{C3AC471A-832E-36D5-0FF8-5DB02F30ABB5}"/>
              </a:ext>
            </a:extLst>
          </p:cNvPr>
          <p:cNvSpPr>
            <a:spLocks noGrp="1"/>
          </p:cNvSpPr>
          <p:nvPr>
            <p:ph idx="1"/>
          </p:nvPr>
        </p:nvSpPr>
        <p:spPr>
          <a:xfrm>
            <a:off x="838200" y="2032102"/>
            <a:ext cx="10515600" cy="4351338"/>
          </a:xfrm>
        </p:spPr>
        <p:txBody>
          <a:bodyPr>
            <a:normAutofit/>
          </a:bodyPr>
          <a:lstStyle/>
          <a:p>
            <a:pPr algn="l"/>
            <a:r>
              <a:rPr lang="cs-CZ" sz="3600" b="1" i="0" dirty="0">
                <a:solidFill>
                  <a:srgbClr val="000000"/>
                </a:solidFill>
                <a:effectLst/>
                <a:latin typeface="Raleway" pitchFamily="2" charset="-18"/>
              </a:rPr>
              <a:t>Biomasou se rozumí spalování rostlinné hmoty za účelem získání energie. Životnímu prostředí škodí zejména spalování biomasy</a:t>
            </a:r>
            <a:br>
              <a:rPr lang="cs-CZ" sz="3600" b="1" i="0" dirty="0">
                <a:solidFill>
                  <a:srgbClr val="000000"/>
                </a:solidFill>
                <a:effectLst/>
                <a:latin typeface="Raleway" pitchFamily="2" charset="-18"/>
              </a:rPr>
            </a:br>
            <a:r>
              <a:rPr lang="cs-CZ" sz="3600" b="1" i="0" dirty="0">
                <a:solidFill>
                  <a:srgbClr val="000000"/>
                </a:solidFill>
                <a:effectLst/>
                <a:latin typeface="Raleway" pitchFamily="2" charset="-18"/>
              </a:rPr>
              <a:t>z lesů – tedy stromů – pro výrobu elektřiny. Těžba dřeva pro výrobu energie okamžitě zhoršuje klimatické změny a škody, které způsobuje, mohou přetrvávat po mnoho desetiletí nebo dokonce staletí.</a:t>
            </a:r>
          </a:p>
        </p:txBody>
      </p:sp>
    </p:spTree>
    <p:extLst>
      <p:ext uri="{BB962C8B-B14F-4D97-AF65-F5344CB8AC3E}">
        <p14:creationId xmlns:p14="http://schemas.microsoft.com/office/powerpoint/2010/main" val="41620413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3EEB7D-150C-DAC9-BF5B-5BE82417A5FE}"/>
              </a:ext>
            </a:extLst>
          </p:cNvPr>
          <p:cNvSpPr>
            <a:spLocks noGrp="1"/>
          </p:cNvSpPr>
          <p:nvPr>
            <p:ph type="title"/>
          </p:nvPr>
        </p:nvSpPr>
        <p:spPr/>
        <p:txBody>
          <a:bodyPr/>
          <a:lstStyle/>
          <a:p>
            <a:pPr algn="ctr"/>
            <a:r>
              <a:rPr lang="cs-CZ" b="1" dirty="0">
                <a:solidFill>
                  <a:srgbClr val="FF0000"/>
                </a:solidFill>
              </a:rPr>
              <a:t>BIOMASA – OBNOVITELNÝ ZDROJ ENERGIE</a:t>
            </a:r>
          </a:p>
        </p:txBody>
      </p:sp>
      <p:sp>
        <p:nvSpPr>
          <p:cNvPr id="3" name="Zástupný obsah 2">
            <a:extLst>
              <a:ext uri="{FF2B5EF4-FFF2-40B4-BE49-F238E27FC236}">
                <a16:creationId xmlns:a16="http://schemas.microsoft.com/office/drawing/2014/main" id="{FFE1144E-1761-6940-E0E3-17A3B8390D66}"/>
              </a:ext>
            </a:extLst>
          </p:cNvPr>
          <p:cNvSpPr>
            <a:spLocks noGrp="1"/>
          </p:cNvSpPr>
          <p:nvPr>
            <p:ph idx="1"/>
          </p:nvPr>
        </p:nvSpPr>
        <p:spPr/>
        <p:txBody>
          <a:bodyPr>
            <a:normAutofit fontScale="92500" lnSpcReduction="10000"/>
          </a:bodyPr>
          <a:lstStyle/>
          <a:p>
            <a:r>
              <a:rPr lang="cs-CZ" b="1" i="0" dirty="0">
                <a:solidFill>
                  <a:srgbClr val="545454"/>
                </a:solidFill>
                <a:effectLst/>
                <a:latin typeface="Source Sans"/>
              </a:rPr>
              <a:t>Biomasa je považována za </a:t>
            </a:r>
            <a:r>
              <a:rPr lang="cs-CZ" b="1" i="0" u="sng" dirty="0">
                <a:solidFill>
                  <a:srgbClr val="00B0F0"/>
                </a:solidFill>
                <a:effectLst/>
                <a:latin typeface="Source Sans"/>
                <a:hlinkClick r:id="rId2">
                  <a:extLst>
                    <a:ext uri="{A12FA001-AC4F-418D-AE19-62706E023703}">
                      <ahyp:hlinkClr xmlns:ahyp="http://schemas.microsoft.com/office/drawing/2018/hyperlinkcolor" val="tx"/>
                    </a:ext>
                  </a:extLst>
                </a:hlinkClick>
              </a:rPr>
              <a:t>obnovitelný zdroj energie</a:t>
            </a:r>
            <a:r>
              <a:rPr lang="cs-CZ" b="1" i="0" dirty="0">
                <a:solidFill>
                  <a:srgbClr val="00B0F0"/>
                </a:solidFill>
                <a:effectLst/>
                <a:latin typeface="Source Sans"/>
              </a:rPr>
              <a:t> </a:t>
            </a:r>
            <a:r>
              <a:rPr lang="cs-CZ" b="1" i="0" dirty="0">
                <a:solidFill>
                  <a:srgbClr val="545454"/>
                </a:solidFill>
                <a:effectLst/>
                <a:latin typeface="Source Sans"/>
              </a:rPr>
              <a:t>, protože její vlastní energie pochází ze slunce a protože se může v relativně krátké době znovu rozrůst. Stromy přijímají oxid uhličitý z atmosféry a přeměňují jej na biomasu a když zemřou, uvolňují se zpět do atmosféry. Ať už jsou stromy spáleny nebo se přirozeně rozkládají, uvolňují do atmosféry stejné množství oxidu uhličitého. Myšlenka je taková, že pokud jsou stromy sklizené jako biomasa znovu vysazeny tak rychle, jak je dřevo spáleno, nové stromy přijímají uhlík produkovaný spalováním, uhlíkový cyklus teoreticky zůstává v rovnováze a do atmosférické bilance se nepřidává žádný uhlík navíc – takže biomasa je pravděpodobně považována za </a:t>
            </a:r>
            <a:r>
              <a:rPr lang="cs-CZ" b="1" i="0" dirty="0">
                <a:solidFill>
                  <a:srgbClr val="00B0F0"/>
                </a:solidFill>
                <a:effectLst/>
                <a:latin typeface="Source Sans"/>
              </a:rPr>
              <a:t>„uhlíkově neutrální“. </a:t>
            </a:r>
            <a:r>
              <a:rPr lang="cs-CZ" b="1" i="0" dirty="0">
                <a:solidFill>
                  <a:srgbClr val="545454"/>
                </a:solidFill>
                <a:effectLst/>
                <a:latin typeface="Source Sans"/>
              </a:rPr>
              <a:t>Protože nic nevyrovnává CO2, který spalování fosilních paliv produkuje, náhrada fosilních paliv biomasou teoreticky vede ke snížení emisí uhlíku.</a:t>
            </a:r>
            <a:endParaRPr lang="cs-CZ" b="1" dirty="0"/>
          </a:p>
        </p:txBody>
      </p:sp>
    </p:spTree>
    <p:extLst>
      <p:ext uri="{BB962C8B-B14F-4D97-AF65-F5344CB8AC3E}">
        <p14:creationId xmlns:p14="http://schemas.microsoft.com/office/powerpoint/2010/main" val="32366860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E988C-0E26-2488-AE76-E68454CB8EB5}"/>
              </a:ext>
            </a:extLst>
          </p:cNvPr>
          <p:cNvSpPr>
            <a:spLocks noGrp="1"/>
          </p:cNvSpPr>
          <p:nvPr>
            <p:ph type="title"/>
          </p:nvPr>
        </p:nvSpPr>
        <p:spPr/>
        <p:txBody>
          <a:bodyPr/>
          <a:lstStyle/>
          <a:p>
            <a:pPr algn="ctr"/>
            <a:r>
              <a:rPr lang="cs-CZ" b="1" dirty="0">
                <a:solidFill>
                  <a:srgbClr val="FF0000"/>
                </a:solidFill>
              </a:rPr>
              <a:t>UHLÍKOVÁ NEUTRALITA BIOMASY?</a:t>
            </a:r>
          </a:p>
        </p:txBody>
      </p:sp>
      <p:sp>
        <p:nvSpPr>
          <p:cNvPr id="3" name="Zástupný obsah 2">
            <a:extLst>
              <a:ext uri="{FF2B5EF4-FFF2-40B4-BE49-F238E27FC236}">
                <a16:creationId xmlns:a16="http://schemas.microsoft.com/office/drawing/2014/main" id="{F4BAAD55-142E-C6E1-6A5E-5419E4BB77EC}"/>
              </a:ext>
            </a:extLst>
          </p:cNvPr>
          <p:cNvSpPr>
            <a:spLocks noGrp="1"/>
          </p:cNvSpPr>
          <p:nvPr>
            <p:ph idx="1"/>
          </p:nvPr>
        </p:nvSpPr>
        <p:spPr>
          <a:xfrm>
            <a:off x="838200" y="2310581"/>
            <a:ext cx="10515600" cy="3866382"/>
          </a:xfrm>
        </p:spPr>
        <p:txBody>
          <a:bodyPr/>
          <a:lstStyle/>
          <a:p>
            <a:r>
              <a:rPr lang="cs-CZ" b="1" i="0" dirty="0">
                <a:solidFill>
                  <a:srgbClr val="545454"/>
                </a:solidFill>
                <a:effectLst/>
                <a:latin typeface="Source Sans"/>
              </a:rPr>
              <a:t>Ve skutečnosti je realita mnohem složitější. V roce 2014 americká Agentura pro ochranu životního prostředí (EPA) zjistila, že </a:t>
            </a:r>
            <a:r>
              <a:rPr lang="cs-CZ" b="1" i="0" dirty="0">
                <a:solidFill>
                  <a:srgbClr val="00B0F0"/>
                </a:solidFill>
                <a:effectLst/>
                <a:latin typeface="Source Sans"/>
              </a:rPr>
              <a:t>„uhlíkovou neutralitu nelze a priori předpokládat pro veškerou energii z biomasy“. </a:t>
            </a:r>
            <a:r>
              <a:rPr lang="cs-CZ" b="1" i="0" dirty="0">
                <a:solidFill>
                  <a:srgbClr val="545454"/>
                </a:solidFill>
                <a:effectLst/>
                <a:latin typeface="Source Sans"/>
              </a:rPr>
              <a:t>Zda je biomasa skutečně uhlíkově neutrální, závisí na sledovaném časovém rámci, na tom, jaký typ biomasy se používá, na technologii spalování, které fosilní palivo je nahrazováno (protože spalováním jak fosilních paliv, tak biomasy vzniká oxid uhličitý) a jaké v oblastech, kde se těží biomasa, se používají techniky lesního hospodářství.</a:t>
            </a:r>
            <a:endParaRPr lang="cs-CZ" b="1" dirty="0"/>
          </a:p>
        </p:txBody>
      </p:sp>
    </p:spTree>
    <p:extLst>
      <p:ext uri="{BB962C8B-B14F-4D97-AF65-F5344CB8AC3E}">
        <p14:creationId xmlns:p14="http://schemas.microsoft.com/office/powerpoint/2010/main" val="41824679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B2FD70-816B-5730-6A25-91507BDFAEF6}"/>
              </a:ext>
            </a:extLst>
          </p:cNvPr>
          <p:cNvSpPr>
            <a:spLocks noGrp="1"/>
          </p:cNvSpPr>
          <p:nvPr>
            <p:ph type="title"/>
          </p:nvPr>
        </p:nvSpPr>
        <p:spPr/>
        <p:txBody>
          <a:bodyPr/>
          <a:lstStyle/>
          <a:p>
            <a:pPr algn="ctr"/>
            <a:r>
              <a:rPr lang="cs-CZ" b="1" dirty="0">
                <a:solidFill>
                  <a:srgbClr val="FF0000"/>
                </a:solidFill>
              </a:rPr>
              <a:t>SNÍŽENÍ EMISÍ UHLÍKU?</a:t>
            </a:r>
          </a:p>
        </p:txBody>
      </p:sp>
      <p:sp>
        <p:nvSpPr>
          <p:cNvPr id="3" name="Zástupný obsah 2">
            <a:extLst>
              <a:ext uri="{FF2B5EF4-FFF2-40B4-BE49-F238E27FC236}">
                <a16:creationId xmlns:a16="http://schemas.microsoft.com/office/drawing/2014/main" id="{C86D8F65-38D2-3FC9-63BA-4799B788D037}"/>
              </a:ext>
            </a:extLst>
          </p:cNvPr>
          <p:cNvSpPr>
            <a:spLocks noGrp="1"/>
          </p:cNvSpPr>
          <p:nvPr>
            <p:ph idx="1"/>
          </p:nvPr>
        </p:nvSpPr>
        <p:spPr>
          <a:xfrm>
            <a:off x="393290" y="2005781"/>
            <a:ext cx="11434916" cy="4487094"/>
          </a:xfrm>
        </p:spPr>
        <p:txBody>
          <a:bodyPr>
            <a:normAutofit/>
          </a:bodyPr>
          <a:lstStyle/>
          <a:p>
            <a:r>
              <a:rPr lang="cs-CZ" b="1" i="0" dirty="0">
                <a:solidFill>
                  <a:srgbClr val="545454"/>
                </a:solidFill>
                <a:effectLst/>
                <a:latin typeface="Source Sans"/>
              </a:rPr>
              <a:t>V roce 2010 skupina prominentních vědců napsala do Kongresu</a:t>
            </a:r>
            <a:br>
              <a:rPr lang="cs-CZ" b="1" i="0" dirty="0">
                <a:solidFill>
                  <a:srgbClr val="545454"/>
                </a:solidFill>
                <a:effectLst/>
                <a:latin typeface="Source Sans"/>
              </a:rPr>
            </a:br>
            <a:r>
              <a:rPr lang="cs-CZ" b="1" i="0" dirty="0">
                <a:solidFill>
                  <a:srgbClr val="545454"/>
                </a:solidFill>
                <a:effectLst/>
                <a:latin typeface="Source Sans"/>
              </a:rPr>
              <a:t>a vysvětlila, že představa, že veškerá biomasa vede ke </a:t>
            </a:r>
            <a:r>
              <a:rPr lang="cs-CZ" b="1" i="0" dirty="0">
                <a:solidFill>
                  <a:srgbClr val="00B0F0"/>
                </a:solidFill>
                <a:effectLst/>
                <a:latin typeface="Source Sans"/>
              </a:rPr>
              <a:t>100procentnímu snížení emisí uhlíku</a:t>
            </a:r>
            <a:r>
              <a:rPr lang="cs-CZ" b="1" i="0" dirty="0">
                <a:solidFill>
                  <a:srgbClr val="545454"/>
                </a:solidFill>
                <a:effectLst/>
                <a:latin typeface="Source Sans"/>
              </a:rPr>
              <a:t>, je </a:t>
            </a:r>
            <a:r>
              <a:rPr lang="cs-CZ" b="1" i="1" dirty="0">
                <a:solidFill>
                  <a:srgbClr val="00B0F0"/>
                </a:solidFill>
                <a:effectLst/>
                <a:latin typeface="Source Sans"/>
              </a:rPr>
              <a:t>mylná</a:t>
            </a:r>
            <a:r>
              <a:rPr lang="cs-CZ" b="1" i="1" dirty="0">
                <a:solidFill>
                  <a:srgbClr val="545454"/>
                </a:solidFill>
                <a:effectLst/>
                <a:latin typeface="Source Sans"/>
              </a:rPr>
              <a:t>.</a:t>
            </a:r>
            <a:r>
              <a:rPr lang="cs-CZ" b="1" i="0" dirty="0">
                <a:solidFill>
                  <a:srgbClr val="545454"/>
                </a:solidFill>
                <a:effectLst/>
                <a:latin typeface="Source Sans"/>
              </a:rPr>
              <a:t> Biomasa může snížit oxid uhličitý, pokud se na jinak neproduktivní půdě pěstují rychle rostoucí plodiny; v tomto případě opětovný růst rostlin vyrovnává uhlík produkovaný spalováním plodin. Ale kácení nebo mýcení lesů na energii, ať už za účelem spalování stromů nebo pěstování energetických plodin, uvolňuje do atmosféry uhlík, který by byl sekvestrován, kdyby stromy zůstaly nedotčeny, a opětovné vyrůstání a tedy opětovné zachycování uhlíku může trvat desetiletí nebo dokonce století. Kromě toho se při spalovacím procesu uvolňuje uhlík, což má za následek čistý nárůst CO</a:t>
            </a:r>
            <a:r>
              <a:rPr lang="cs-CZ" b="1" i="0" baseline="-25000" dirty="0">
                <a:solidFill>
                  <a:srgbClr val="545454"/>
                </a:solidFill>
                <a:effectLst/>
                <a:latin typeface="Source Sans"/>
              </a:rPr>
              <a:t>2</a:t>
            </a:r>
            <a:r>
              <a:rPr lang="cs-CZ" b="1" i="0" dirty="0">
                <a:solidFill>
                  <a:srgbClr val="545454"/>
                </a:solidFill>
                <a:effectLst/>
                <a:latin typeface="Source Sans"/>
              </a:rPr>
              <a:t>.</a:t>
            </a:r>
            <a:endParaRPr lang="cs-CZ" b="1" dirty="0"/>
          </a:p>
        </p:txBody>
      </p:sp>
    </p:spTree>
    <p:extLst>
      <p:ext uri="{BB962C8B-B14F-4D97-AF65-F5344CB8AC3E}">
        <p14:creationId xmlns:p14="http://schemas.microsoft.com/office/powerpoint/2010/main" val="18134398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0F46BA-D528-4A2E-82E7-CEDF4CC71200}"/>
              </a:ext>
            </a:extLst>
          </p:cNvPr>
          <p:cNvSpPr>
            <a:spLocks noGrp="1"/>
          </p:cNvSpPr>
          <p:nvPr>
            <p:ph type="title"/>
          </p:nvPr>
        </p:nvSpPr>
        <p:spPr/>
        <p:txBody>
          <a:bodyPr/>
          <a:lstStyle/>
          <a:p>
            <a:pPr algn="ctr"/>
            <a:r>
              <a:rPr lang="cs-CZ" b="1" dirty="0">
                <a:solidFill>
                  <a:srgbClr val="FF0000"/>
                </a:solidFill>
              </a:rPr>
              <a:t>OBNOVITELNOST ENERGIE Z BIOMASY?</a:t>
            </a:r>
          </a:p>
        </p:txBody>
      </p:sp>
      <p:sp>
        <p:nvSpPr>
          <p:cNvPr id="3" name="Zástupný obsah 2">
            <a:extLst>
              <a:ext uri="{FF2B5EF4-FFF2-40B4-BE49-F238E27FC236}">
                <a16:creationId xmlns:a16="http://schemas.microsoft.com/office/drawing/2014/main" id="{4D976DBF-21E2-0C15-2F3F-4C429A3A35B2}"/>
              </a:ext>
            </a:extLst>
          </p:cNvPr>
          <p:cNvSpPr>
            <a:spLocks noGrp="1"/>
          </p:cNvSpPr>
          <p:nvPr>
            <p:ph idx="1"/>
          </p:nvPr>
        </p:nvSpPr>
        <p:spPr>
          <a:xfrm>
            <a:off x="245806" y="1825625"/>
            <a:ext cx="11582400" cy="4752156"/>
          </a:xfrm>
        </p:spPr>
        <p:txBody>
          <a:bodyPr>
            <a:normAutofit lnSpcReduction="10000"/>
          </a:bodyPr>
          <a:lstStyle/>
          <a:p>
            <a:r>
              <a:rPr lang="cs-CZ" b="1" i="0" dirty="0">
                <a:solidFill>
                  <a:srgbClr val="545454"/>
                </a:solidFill>
                <a:effectLst/>
                <a:latin typeface="Source Sans"/>
              </a:rPr>
              <a:t>Energie z biomasy je však v současnosti považována za obnovitelná, a proto se v USA kvalifikuje pro daňové úlevy, dotace a pobídky. Patří mezi ně daňový kredit na výrobu obnovitelné elektřiny, který platí producentům energie z biomasy v uzavřené smyčce (organická hmota pěstovaná výhradně za účelem výroby elektřiny) za kilowatthodinu a producenty biomasy v otevřeném cyklu (jakéhokoli jiného odpadu nebo zbytku)</a:t>
            </a:r>
            <a:br>
              <a:rPr lang="cs-CZ" b="1" i="0" dirty="0">
                <a:solidFill>
                  <a:srgbClr val="545454"/>
                </a:solidFill>
                <a:effectLst/>
                <a:latin typeface="Source Sans"/>
              </a:rPr>
            </a:br>
            <a:r>
              <a:rPr lang="cs-CZ" b="1" i="0" dirty="0">
                <a:solidFill>
                  <a:srgbClr val="545454"/>
                </a:solidFill>
                <a:effectLst/>
                <a:latin typeface="Source Sans"/>
              </a:rPr>
              <a:t>0,012 USD za kilowatthodinu; a Certifikáty obnovitelné energie, kde každá megawatthodina elektřiny vyrobené z biomasy získává kredit, který lze prodat, obchodovat nebo vyměnit, což dává jeho vlastníkovi právo tvrdit, že zakoupil obnovitelnou energii. Investiční daňový kredit uhradí 30 procent rozvoje zařízení na biomasu, pokud bude výstavba zahájena do konce tohoto roku a pokud bude provoz zahájen do roku 2024. A biomasa má nárok na dotace od ministerstva zemědělství USA.</a:t>
            </a:r>
            <a:endParaRPr lang="cs-CZ" b="1" dirty="0"/>
          </a:p>
        </p:txBody>
      </p:sp>
    </p:spTree>
    <p:extLst>
      <p:ext uri="{BB962C8B-B14F-4D97-AF65-F5344CB8AC3E}">
        <p14:creationId xmlns:p14="http://schemas.microsoft.com/office/powerpoint/2010/main" val="126480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C5689F-8E8A-1D08-B571-CB052A4DA4A8}"/>
              </a:ext>
            </a:extLst>
          </p:cNvPr>
          <p:cNvSpPr>
            <a:spLocks noGrp="1"/>
          </p:cNvSpPr>
          <p:nvPr>
            <p:ph type="title"/>
          </p:nvPr>
        </p:nvSpPr>
        <p:spPr/>
        <p:txBody>
          <a:bodyPr/>
          <a:lstStyle/>
          <a:p>
            <a:pPr algn="ctr"/>
            <a:r>
              <a:rPr lang="cs-CZ" b="1" dirty="0">
                <a:solidFill>
                  <a:srgbClr val="FF0000"/>
                </a:solidFill>
              </a:rPr>
              <a:t>CHARAKTERISTIKA</a:t>
            </a:r>
          </a:p>
        </p:txBody>
      </p:sp>
      <p:sp>
        <p:nvSpPr>
          <p:cNvPr id="3" name="Zástupný obsah 2">
            <a:extLst>
              <a:ext uri="{FF2B5EF4-FFF2-40B4-BE49-F238E27FC236}">
                <a16:creationId xmlns:a16="http://schemas.microsoft.com/office/drawing/2014/main" id="{803FCA8F-CFCD-B2E9-53F3-BE66F2775F5B}"/>
              </a:ext>
            </a:extLst>
          </p:cNvPr>
          <p:cNvSpPr>
            <a:spLocks noGrp="1"/>
          </p:cNvSpPr>
          <p:nvPr>
            <p:ph idx="1"/>
          </p:nvPr>
        </p:nvSpPr>
        <p:spPr>
          <a:xfrm>
            <a:off x="294968" y="1976283"/>
            <a:ext cx="11513574" cy="4200679"/>
          </a:xfrm>
        </p:spPr>
        <p:txBody>
          <a:bodyPr/>
          <a:lstStyle/>
          <a:p>
            <a:pPr algn="l"/>
            <a:r>
              <a:rPr lang="cs-CZ" sz="3200" b="1" i="0" u="none" strike="noStrike" dirty="0">
                <a:solidFill>
                  <a:srgbClr val="00B0F0"/>
                </a:solidFill>
                <a:effectLst/>
                <a:latin typeface="Arial" panose="020B0604020202020204" pitchFamily="34" charset="0"/>
                <a:hlinkClick r:id="rId2" tooltip="Účinnost (fyzika)">
                  <a:extLst>
                    <a:ext uri="{A12FA001-AC4F-418D-AE19-62706E023703}">
                      <ahyp:hlinkClr xmlns:ahyp="http://schemas.microsoft.com/office/drawing/2018/hyperlinkcolor" val="tx"/>
                    </a:ext>
                  </a:extLst>
                </a:hlinkClick>
              </a:rPr>
              <a:t>Účinnost</a:t>
            </a:r>
            <a:r>
              <a:rPr lang="cs-CZ" sz="3200" b="1" i="0" dirty="0">
                <a:solidFill>
                  <a:srgbClr val="00B0F0"/>
                </a:solidFill>
                <a:effectLst/>
                <a:latin typeface="Arial" panose="020B0604020202020204" pitchFamily="34" charset="0"/>
              </a:rPr>
              <a:t> </a:t>
            </a:r>
            <a:r>
              <a:rPr lang="cs-CZ" sz="3200" b="1" i="0" dirty="0">
                <a:solidFill>
                  <a:srgbClr val="202122"/>
                </a:solidFill>
                <a:effectLst/>
                <a:latin typeface="Arial" panose="020B0604020202020204" pitchFamily="34" charset="0"/>
              </a:rPr>
              <a:t>přeměny energie v moderních uhelných elektrárnách se pohybuje kolem 42 %.</a:t>
            </a:r>
          </a:p>
          <a:p>
            <a:pPr algn="l"/>
            <a:r>
              <a:rPr lang="cs-CZ" sz="3200" b="1" i="0" dirty="0">
                <a:solidFill>
                  <a:srgbClr val="202122"/>
                </a:solidFill>
                <a:effectLst/>
                <a:latin typeface="Arial" panose="020B0604020202020204" pitchFamily="34" charset="0"/>
              </a:rPr>
              <a:t>České uhelné elektrárny v roce 2022 produkují 1 kWh za 20 haléřů (tj. 200 Kč za 1 </a:t>
            </a:r>
            <a:r>
              <a:rPr lang="cs-CZ" sz="3200" b="1" i="0" dirty="0" err="1">
                <a:solidFill>
                  <a:srgbClr val="202122"/>
                </a:solidFill>
                <a:effectLst/>
                <a:latin typeface="Arial" panose="020B0604020202020204" pitchFamily="34" charset="0"/>
              </a:rPr>
              <a:t>MWh</a:t>
            </a:r>
            <a:r>
              <a:rPr lang="cs-CZ" sz="3200" b="1" i="0" dirty="0">
                <a:solidFill>
                  <a:srgbClr val="202122"/>
                </a:solidFill>
                <a:effectLst/>
                <a:latin typeface="Arial" panose="020B0604020202020204" pitchFamily="34" charset="0"/>
              </a:rPr>
              <a:t>), avšak kvůli pravidlům tvorby ceny na evropské energetické burze v Německu (která upřednostňuje obnovitelné zdroje) a prodeji povolenek, dochází k navyšování ceny (v únoru 2022 až 3000 Kč/</a:t>
            </a:r>
            <a:r>
              <a:rPr lang="cs-CZ" sz="3200" b="1" i="0" dirty="0" err="1">
                <a:solidFill>
                  <a:srgbClr val="202122"/>
                </a:solidFill>
                <a:effectLst/>
                <a:latin typeface="Arial" panose="020B0604020202020204" pitchFamily="34" charset="0"/>
              </a:rPr>
              <a:t>MWh</a:t>
            </a:r>
            <a:r>
              <a:rPr lang="cs-CZ" sz="3200" b="1" i="0" dirty="0">
                <a:solidFill>
                  <a:srgbClr val="202122"/>
                </a:solidFill>
                <a:effectLst/>
                <a:latin typeface="Arial" panose="020B0604020202020204" pitchFamily="34" charset="0"/>
              </a:rPr>
              <a:t>).</a:t>
            </a:r>
          </a:p>
          <a:p>
            <a:endParaRPr lang="cs-CZ" dirty="0"/>
          </a:p>
        </p:txBody>
      </p:sp>
    </p:spTree>
    <p:extLst>
      <p:ext uri="{BB962C8B-B14F-4D97-AF65-F5344CB8AC3E}">
        <p14:creationId xmlns:p14="http://schemas.microsoft.com/office/powerpoint/2010/main" val="21356518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18E595-B73C-D5EC-8590-C7B3F974279B}"/>
              </a:ext>
            </a:extLst>
          </p:cNvPr>
          <p:cNvSpPr>
            <a:spLocks noGrp="1"/>
          </p:cNvSpPr>
          <p:nvPr>
            <p:ph type="title"/>
          </p:nvPr>
        </p:nvSpPr>
        <p:spPr/>
        <p:txBody>
          <a:bodyPr/>
          <a:lstStyle/>
          <a:p>
            <a:pPr algn="ctr"/>
            <a:r>
              <a:rPr lang="cs-CZ" b="1" dirty="0">
                <a:solidFill>
                  <a:srgbClr val="FF0000"/>
                </a:solidFill>
              </a:rPr>
              <a:t>SPOTŘEBA BIOMASY</a:t>
            </a:r>
          </a:p>
        </p:txBody>
      </p:sp>
      <p:sp>
        <p:nvSpPr>
          <p:cNvPr id="3" name="Zástupný obsah 2">
            <a:extLst>
              <a:ext uri="{FF2B5EF4-FFF2-40B4-BE49-F238E27FC236}">
                <a16:creationId xmlns:a16="http://schemas.microsoft.com/office/drawing/2014/main" id="{3D4E50E5-0DD3-08F5-21DA-21F822EACB28}"/>
              </a:ext>
            </a:extLst>
          </p:cNvPr>
          <p:cNvSpPr>
            <a:spLocks noGrp="1"/>
          </p:cNvSpPr>
          <p:nvPr>
            <p:ph idx="1"/>
          </p:nvPr>
        </p:nvSpPr>
        <p:spPr>
          <a:xfrm>
            <a:off x="838200" y="2084439"/>
            <a:ext cx="10515600" cy="4092524"/>
          </a:xfrm>
        </p:spPr>
        <p:txBody>
          <a:bodyPr>
            <a:normAutofit/>
          </a:bodyPr>
          <a:lstStyle/>
          <a:p>
            <a:r>
              <a:rPr lang="cs-CZ" b="1" i="0" dirty="0">
                <a:solidFill>
                  <a:srgbClr val="545454"/>
                </a:solidFill>
                <a:effectLst/>
                <a:latin typeface="Source Sans"/>
              </a:rPr>
              <a:t>Nové elektrárny na biomasu produkují v průměru 38 megawattů elektřiny, ale mnohé se staví v rozsahu 50 až 110 megawattů. Podle Partnerství pro integritu politiky spálí 50megawattová elektrárna každou minutu 2 550 liber zeleného dřeva. Další dřevo je potřeba pro </a:t>
            </a:r>
            <a:r>
              <a:rPr lang="cs-CZ" b="1" i="0" dirty="0" err="1">
                <a:solidFill>
                  <a:srgbClr val="545454"/>
                </a:solidFill>
                <a:effectLst/>
                <a:latin typeface="Source Sans"/>
              </a:rPr>
              <a:t>spoluspalování</a:t>
            </a:r>
            <a:r>
              <a:rPr lang="cs-CZ" b="1" i="0" dirty="0">
                <a:solidFill>
                  <a:srgbClr val="545454"/>
                </a:solidFill>
                <a:effectLst/>
                <a:latin typeface="Source Sans"/>
              </a:rPr>
              <a:t> v uhelných závodech, kde se dřevo spaluje</a:t>
            </a:r>
            <a:br>
              <a:rPr lang="cs-CZ" b="1" i="0" dirty="0">
                <a:solidFill>
                  <a:srgbClr val="545454"/>
                </a:solidFill>
                <a:effectLst/>
                <a:latin typeface="Source Sans"/>
              </a:rPr>
            </a:br>
            <a:r>
              <a:rPr lang="cs-CZ" b="1" i="0" dirty="0">
                <a:solidFill>
                  <a:srgbClr val="545454"/>
                </a:solidFill>
                <a:effectLst/>
                <a:latin typeface="Source Sans"/>
              </a:rPr>
              <a:t>s uhlím, aby byly splněny státní mandáty pro obnovitelné zdroje energie (což má za následek další emise uhlíku), výrobu pelet</a:t>
            </a:r>
            <a:br>
              <a:rPr lang="cs-CZ" b="1" i="0" dirty="0">
                <a:solidFill>
                  <a:srgbClr val="545454"/>
                </a:solidFill>
                <a:effectLst/>
                <a:latin typeface="Source Sans"/>
              </a:rPr>
            </a:br>
            <a:r>
              <a:rPr lang="cs-CZ" b="1" i="0" dirty="0">
                <a:solidFill>
                  <a:srgbClr val="545454"/>
                </a:solidFill>
                <a:effectLst/>
                <a:latin typeface="Source Sans"/>
              </a:rPr>
              <a:t>a kapalná biopaliva. I když je pravda, že většina lesů nebude ve skutečnosti pro energii z biomasy vykácena, čísla jasně ukazují, jaký tlak bude na naše lesy vyvíjen.</a:t>
            </a:r>
            <a:endParaRPr lang="cs-CZ" b="1" dirty="0"/>
          </a:p>
        </p:txBody>
      </p:sp>
    </p:spTree>
    <p:extLst>
      <p:ext uri="{BB962C8B-B14F-4D97-AF65-F5344CB8AC3E}">
        <p14:creationId xmlns:p14="http://schemas.microsoft.com/office/powerpoint/2010/main" val="4092174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92F06F-CCA5-EADF-AFBF-692AFDC340D7}"/>
              </a:ext>
            </a:extLst>
          </p:cNvPr>
          <p:cNvSpPr>
            <a:spLocks noGrp="1"/>
          </p:cNvSpPr>
          <p:nvPr>
            <p:ph type="title"/>
          </p:nvPr>
        </p:nvSpPr>
        <p:spPr>
          <a:xfrm>
            <a:off x="838200" y="68827"/>
            <a:ext cx="10515600" cy="1327354"/>
          </a:xfrm>
        </p:spPr>
        <p:txBody>
          <a:bodyPr>
            <a:noAutofit/>
          </a:bodyPr>
          <a:lstStyle/>
          <a:p>
            <a:pPr algn="ctr"/>
            <a:r>
              <a:rPr lang="cs-CZ" sz="3600" b="1" i="0" dirty="0">
                <a:solidFill>
                  <a:srgbClr val="FF0000"/>
                </a:solidFill>
                <a:effectLst/>
                <a:latin typeface="Source Sans"/>
              </a:rPr>
              <a:t>JAK ZVÝŠENÍ SPALOVÁNÍ BIOMASY OVLIVŇUJE ZMĚNY KLIMATU, NAŠE ZDRAVÍ A ŽIVOTNÍ PROSTŘEDÍ?</a:t>
            </a:r>
            <a:endParaRPr lang="cs-CZ" sz="3600" b="1" dirty="0">
              <a:solidFill>
                <a:srgbClr val="FF0000"/>
              </a:solidFill>
            </a:endParaRPr>
          </a:p>
        </p:txBody>
      </p:sp>
      <p:sp>
        <p:nvSpPr>
          <p:cNvPr id="3" name="Zástupný obsah 2">
            <a:extLst>
              <a:ext uri="{FF2B5EF4-FFF2-40B4-BE49-F238E27FC236}">
                <a16:creationId xmlns:a16="http://schemas.microsoft.com/office/drawing/2014/main" id="{89F02180-A474-C63B-4CDF-F453EEA31B71}"/>
              </a:ext>
            </a:extLst>
          </p:cNvPr>
          <p:cNvSpPr>
            <a:spLocks noGrp="1"/>
          </p:cNvSpPr>
          <p:nvPr>
            <p:ph idx="1"/>
          </p:nvPr>
        </p:nvSpPr>
        <p:spPr>
          <a:xfrm>
            <a:off x="235974" y="1825624"/>
            <a:ext cx="11661058" cy="4801317"/>
          </a:xfrm>
        </p:spPr>
        <p:txBody>
          <a:bodyPr>
            <a:normAutofit/>
          </a:bodyPr>
          <a:lstStyle/>
          <a:p>
            <a:r>
              <a:rPr lang="cs-CZ" b="1" i="0" dirty="0">
                <a:solidFill>
                  <a:srgbClr val="545454"/>
                </a:solidFill>
                <a:effectLst/>
                <a:latin typeface="Source Sans"/>
              </a:rPr>
              <a:t>Dnešní elektrárny spalující biomasu ve skutečnosti produkují více CO</a:t>
            </a:r>
            <a:r>
              <a:rPr lang="cs-CZ" b="1" i="0" baseline="-25000" dirty="0">
                <a:solidFill>
                  <a:srgbClr val="545454"/>
                </a:solidFill>
                <a:effectLst/>
                <a:latin typeface="Source Sans"/>
              </a:rPr>
              <a:t>2</a:t>
            </a:r>
            <a:br>
              <a:rPr lang="cs-CZ" b="1" i="0" baseline="-25000" dirty="0">
                <a:solidFill>
                  <a:srgbClr val="545454"/>
                </a:solidFill>
                <a:effectLst/>
                <a:latin typeface="Source Sans"/>
              </a:rPr>
            </a:br>
            <a:r>
              <a:rPr lang="cs-CZ" b="1" i="0" dirty="0">
                <a:solidFill>
                  <a:srgbClr val="545454"/>
                </a:solidFill>
                <a:effectLst/>
                <a:latin typeface="Source Sans"/>
              </a:rPr>
              <a:t>z globálního oteplování než elektrárny na fosilní paliva: o 65 procent více CO</a:t>
            </a:r>
            <a:r>
              <a:rPr lang="cs-CZ" b="1" i="0" baseline="-25000" dirty="0">
                <a:solidFill>
                  <a:srgbClr val="545454"/>
                </a:solidFill>
                <a:effectLst/>
                <a:latin typeface="Source Sans"/>
              </a:rPr>
              <a:t>2</a:t>
            </a:r>
            <a:r>
              <a:rPr lang="cs-CZ" b="1" i="0" dirty="0">
                <a:solidFill>
                  <a:srgbClr val="545454"/>
                </a:solidFill>
                <a:effectLst/>
                <a:latin typeface="Source Sans"/>
              </a:rPr>
              <a:t> megawatthodinu než moderní uhelné elektrárny a o 285 procent více CO</a:t>
            </a:r>
            <a:r>
              <a:rPr lang="cs-CZ" b="1" i="0" baseline="-25000" dirty="0">
                <a:solidFill>
                  <a:srgbClr val="545454"/>
                </a:solidFill>
                <a:effectLst/>
                <a:latin typeface="Source Sans"/>
              </a:rPr>
              <a:t>2</a:t>
            </a:r>
            <a:r>
              <a:rPr lang="cs-CZ" b="1" i="0" dirty="0">
                <a:solidFill>
                  <a:srgbClr val="545454"/>
                </a:solidFill>
                <a:effectLst/>
                <a:latin typeface="Source Sans"/>
              </a:rPr>
              <a:t> než elektrárny na zemní plyn s kombinovaným cyklem (které využívají jak plynovou, tak parní turbínu dohromady) . Spalování dřevěné biomasy navíc produkuje stejné, ne-li více, znečištění ovzduší než spalování fosilních paliv – pevných částic, oxidů dusíku, oxidu uhelnatého, oxidu siřičitého, olova, rtuti a dalších nebezpečných látek znečišťujících ovzduší – což může způsobit rakovinu nebo reprodukční účinky. Znečištění ovzduší ze zařízení na biomasu, které </a:t>
            </a:r>
            <a:r>
              <a:rPr lang="cs-CZ" b="1" i="0" dirty="0" err="1">
                <a:solidFill>
                  <a:srgbClr val="545454"/>
                </a:solidFill>
                <a:effectLst/>
                <a:latin typeface="Source Sans"/>
              </a:rPr>
              <a:t>American</a:t>
            </a:r>
            <a:r>
              <a:rPr lang="cs-CZ" b="1" i="0" dirty="0">
                <a:solidFill>
                  <a:srgbClr val="545454"/>
                </a:solidFill>
                <a:effectLst/>
                <a:latin typeface="Source Sans"/>
              </a:rPr>
              <a:t> </a:t>
            </a:r>
            <a:r>
              <a:rPr lang="cs-CZ" b="1" i="0" dirty="0" err="1">
                <a:solidFill>
                  <a:srgbClr val="545454"/>
                </a:solidFill>
                <a:effectLst/>
                <a:latin typeface="Source Sans"/>
              </a:rPr>
              <a:t>Heart</a:t>
            </a:r>
            <a:r>
              <a:rPr lang="cs-CZ" b="1" i="0" dirty="0">
                <a:solidFill>
                  <a:srgbClr val="545454"/>
                </a:solidFill>
                <a:effectLst/>
                <a:latin typeface="Source Sans"/>
              </a:rPr>
              <a:t> </a:t>
            </a:r>
            <a:r>
              <a:rPr lang="cs-CZ" b="1" i="0" dirty="0" err="1">
                <a:solidFill>
                  <a:srgbClr val="545454"/>
                </a:solidFill>
                <a:effectLst/>
                <a:latin typeface="Source Sans"/>
              </a:rPr>
              <a:t>Association</a:t>
            </a:r>
            <a:r>
              <a:rPr lang="cs-CZ" b="1" i="0" dirty="0">
                <a:solidFill>
                  <a:srgbClr val="545454"/>
                </a:solidFill>
                <a:effectLst/>
                <a:latin typeface="Source Sans"/>
              </a:rPr>
              <a:t> a </a:t>
            </a:r>
            <a:r>
              <a:rPr lang="cs-CZ" b="1" i="0" dirty="0" err="1">
                <a:solidFill>
                  <a:srgbClr val="545454"/>
                </a:solidFill>
                <a:effectLst/>
                <a:latin typeface="Source Sans"/>
              </a:rPr>
              <a:t>American</a:t>
            </a:r>
            <a:r>
              <a:rPr lang="cs-CZ" b="1" i="0" dirty="0">
                <a:solidFill>
                  <a:srgbClr val="545454"/>
                </a:solidFill>
                <a:effectLst/>
                <a:latin typeface="Source Sans"/>
              </a:rPr>
              <a:t> </a:t>
            </a:r>
            <a:r>
              <a:rPr lang="cs-CZ" b="1" i="0" dirty="0" err="1">
                <a:solidFill>
                  <a:srgbClr val="545454"/>
                </a:solidFill>
                <a:effectLst/>
                <a:latin typeface="Source Sans"/>
              </a:rPr>
              <a:t>Lung</a:t>
            </a:r>
            <a:r>
              <a:rPr lang="cs-CZ" b="1" i="0" dirty="0">
                <a:solidFill>
                  <a:srgbClr val="545454"/>
                </a:solidFill>
                <a:effectLst/>
                <a:latin typeface="Source Sans"/>
              </a:rPr>
              <a:t> </a:t>
            </a:r>
            <a:r>
              <a:rPr lang="cs-CZ" b="1" i="0" dirty="0" err="1">
                <a:solidFill>
                  <a:srgbClr val="545454"/>
                </a:solidFill>
                <a:effectLst/>
                <a:latin typeface="Source Sans"/>
              </a:rPr>
              <a:t>Association</a:t>
            </a:r>
            <a:r>
              <a:rPr lang="cs-CZ" b="1" i="0" dirty="0">
                <a:solidFill>
                  <a:srgbClr val="545454"/>
                </a:solidFill>
                <a:effectLst/>
                <a:latin typeface="Source Sans"/>
              </a:rPr>
              <a:t> označily za nebezpečí pro veřejné zdraví, způsobuje respirační onemocnění, srdeční choroby, rakovinu a vývojové opoždění u dětí.</a:t>
            </a:r>
            <a:endParaRPr lang="cs-CZ" b="1" dirty="0"/>
          </a:p>
        </p:txBody>
      </p:sp>
    </p:spTree>
    <p:extLst>
      <p:ext uri="{BB962C8B-B14F-4D97-AF65-F5344CB8AC3E}">
        <p14:creationId xmlns:p14="http://schemas.microsoft.com/office/powerpoint/2010/main" val="18410460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EB31C9F-E4FA-FDF3-11A4-828EA222D838}"/>
              </a:ext>
            </a:extLst>
          </p:cNvPr>
          <p:cNvSpPr>
            <a:spLocks noGrp="1"/>
          </p:cNvSpPr>
          <p:nvPr>
            <p:ph type="title"/>
          </p:nvPr>
        </p:nvSpPr>
        <p:spPr>
          <a:xfrm>
            <a:off x="523470" y="215167"/>
            <a:ext cx="5052109" cy="1896409"/>
          </a:xfrm>
        </p:spPr>
        <p:txBody>
          <a:bodyPr anchor="b">
            <a:noAutofit/>
          </a:bodyPr>
          <a:lstStyle/>
          <a:p>
            <a:pPr algn="ctr"/>
            <a:r>
              <a:rPr lang="cs-CZ" sz="4000" b="1" dirty="0">
                <a:solidFill>
                  <a:srgbClr val="FF0000"/>
                </a:solidFill>
              </a:rPr>
              <a:t>DŮSLEDKY POŘIZOVÁNÍ BIOMASY</a:t>
            </a:r>
          </a:p>
        </p:txBody>
      </p:sp>
      <p:sp>
        <p:nvSpPr>
          <p:cNvPr id="615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3987A1FC-A68A-5798-4041-2596C12C5853}"/>
              </a:ext>
            </a:extLst>
          </p:cNvPr>
          <p:cNvSpPr>
            <a:spLocks noGrp="1"/>
          </p:cNvSpPr>
          <p:nvPr>
            <p:ph idx="1"/>
          </p:nvPr>
        </p:nvSpPr>
        <p:spPr>
          <a:xfrm>
            <a:off x="630936" y="2660904"/>
            <a:ext cx="4818888" cy="3547872"/>
          </a:xfrm>
        </p:spPr>
        <p:txBody>
          <a:bodyPr anchor="t">
            <a:normAutofit/>
          </a:bodyPr>
          <a:lstStyle/>
          <a:p>
            <a:r>
              <a:rPr lang="cs-CZ" sz="2200" b="1" i="0" dirty="0">
                <a:effectLst/>
                <a:latin typeface="Source Sans"/>
              </a:rPr>
              <a:t>Sklizeň a odstraňování větví, listů</a:t>
            </a:r>
            <a:br>
              <a:rPr lang="cs-CZ" sz="2200" b="1" i="0" dirty="0">
                <a:effectLst/>
                <a:latin typeface="Source Sans"/>
              </a:rPr>
            </a:br>
            <a:r>
              <a:rPr lang="cs-CZ" sz="2200" b="1" i="0" dirty="0">
                <a:effectLst/>
                <a:latin typeface="Source Sans"/>
              </a:rPr>
              <a:t>a částí rostlin z lesů, které by normálně recyklovaly živiny zpět do půdy, když se rozkládají, může snížit úrodnost půdy a urychlit erozi. Těžké stroje používané pro </a:t>
            </a:r>
            <a:r>
              <a:rPr lang="cs-CZ" sz="2200" b="1" i="0" dirty="0" err="1">
                <a:effectLst/>
                <a:latin typeface="Source Sans"/>
              </a:rPr>
              <a:t>Iogging</a:t>
            </a:r>
            <a:r>
              <a:rPr lang="cs-CZ" sz="2200" b="1" i="0" dirty="0">
                <a:effectLst/>
                <a:latin typeface="Source Sans"/>
              </a:rPr>
              <a:t> zhutňují půdu a zvyšují odtok, což může ovlivnit kvalitu vody. Odstranění vegetace ze země také ovlivňuje stanoviště divoké zvěře na lesní půdě.</a:t>
            </a:r>
            <a:endParaRPr lang="cs-CZ" sz="2200" b="1" dirty="0"/>
          </a:p>
        </p:txBody>
      </p:sp>
      <p:pic>
        <p:nvPicPr>
          <p:cNvPr id="6146" name="Picture 2">
            <a:extLst>
              <a:ext uri="{FF2B5EF4-FFF2-40B4-BE49-F238E27FC236}">
                <a16:creationId xmlns:a16="http://schemas.microsoft.com/office/drawing/2014/main" id="{6BF4823F-B3EB-5DA6-C024-F115B0F103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1887"/>
            <a:ext cx="5458968" cy="409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767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94223E-BCA4-9709-8F76-2DB63367DC83}"/>
              </a:ext>
            </a:extLst>
          </p:cNvPr>
          <p:cNvSpPr>
            <a:spLocks noGrp="1"/>
          </p:cNvSpPr>
          <p:nvPr>
            <p:ph type="title"/>
          </p:nvPr>
        </p:nvSpPr>
        <p:spPr>
          <a:xfrm>
            <a:off x="838200" y="2766218"/>
            <a:ext cx="10515600" cy="1325563"/>
          </a:xfrm>
        </p:spPr>
        <p:txBody>
          <a:bodyPr>
            <a:normAutofit/>
          </a:bodyPr>
          <a:lstStyle/>
          <a:p>
            <a:pPr algn="ctr"/>
            <a:r>
              <a:rPr lang="cs-CZ" sz="7200" b="1" dirty="0">
                <a:solidFill>
                  <a:srgbClr val="FF0000"/>
                </a:solidFill>
              </a:rPr>
              <a:t>SLUNEČNÍ ENERGIE</a:t>
            </a:r>
          </a:p>
        </p:txBody>
      </p:sp>
    </p:spTree>
    <p:extLst>
      <p:ext uri="{BB962C8B-B14F-4D97-AF65-F5344CB8AC3E}">
        <p14:creationId xmlns:p14="http://schemas.microsoft.com/office/powerpoint/2010/main" val="84208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600C074-34EE-F8B3-4D05-B337D17FCEF4}"/>
              </a:ext>
            </a:extLst>
          </p:cNvPr>
          <p:cNvSpPr>
            <a:spLocks noGrp="1"/>
          </p:cNvSpPr>
          <p:nvPr>
            <p:ph type="title"/>
          </p:nvPr>
        </p:nvSpPr>
        <p:spPr/>
        <p:txBody>
          <a:bodyPr/>
          <a:lstStyle/>
          <a:p>
            <a:pPr algn="ctr"/>
            <a:r>
              <a:rPr lang="cs-CZ" b="1" dirty="0">
                <a:solidFill>
                  <a:srgbClr val="FF0000"/>
                </a:solidFill>
              </a:rPr>
              <a:t>CO JE SLUNEČNÍ ENERGIE?</a:t>
            </a:r>
          </a:p>
        </p:txBody>
      </p:sp>
      <p:sp>
        <p:nvSpPr>
          <p:cNvPr id="4" name="Zástupný obsah 3">
            <a:extLst>
              <a:ext uri="{FF2B5EF4-FFF2-40B4-BE49-F238E27FC236}">
                <a16:creationId xmlns:a16="http://schemas.microsoft.com/office/drawing/2014/main" id="{28688D31-628B-84D7-6E84-245836880DD8}"/>
              </a:ext>
            </a:extLst>
          </p:cNvPr>
          <p:cNvSpPr>
            <a:spLocks noGrp="1"/>
          </p:cNvSpPr>
          <p:nvPr>
            <p:ph idx="1"/>
          </p:nvPr>
        </p:nvSpPr>
        <p:spPr>
          <a:xfrm>
            <a:off x="275303" y="1986115"/>
            <a:ext cx="11592232" cy="4190847"/>
          </a:xfrm>
        </p:spPr>
        <p:txBody>
          <a:bodyPr>
            <a:normAutofit/>
          </a:bodyPr>
          <a:lstStyle/>
          <a:p>
            <a:pPr algn="l"/>
            <a:r>
              <a:rPr lang="cs-CZ" sz="4000" b="1" i="0" dirty="0">
                <a:solidFill>
                  <a:srgbClr val="00B0F0"/>
                </a:solidFill>
                <a:effectLst/>
                <a:latin typeface="Google Sans"/>
              </a:rPr>
              <a:t>Sluneční energie </a:t>
            </a:r>
            <a:r>
              <a:rPr lang="cs-CZ" sz="4000" b="1" i="0" dirty="0">
                <a:solidFill>
                  <a:srgbClr val="1F1F1F"/>
                </a:solidFill>
                <a:effectLst/>
                <a:latin typeface="Google Sans"/>
              </a:rPr>
              <a:t>neboli </a:t>
            </a:r>
            <a:r>
              <a:rPr lang="cs-CZ" sz="4000" b="1" i="0" dirty="0">
                <a:solidFill>
                  <a:srgbClr val="00B0F0"/>
                </a:solidFill>
                <a:effectLst/>
                <a:latin typeface="Google Sans"/>
              </a:rPr>
              <a:t>solární energie </a:t>
            </a:r>
            <a:r>
              <a:rPr lang="cs-CZ" sz="4000" b="1" i="0" dirty="0">
                <a:solidFill>
                  <a:srgbClr val="1F1F1F"/>
                </a:solidFill>
                <a:effectLst/>
                <a:latin typeface="Google Sans"/>
              </a:rPr>
              <a:t>je </a:t>
            </a:r>
            <a:r>
              <a:rPr lang="cs-CZ" sz="4000" b="1" i="0" dirty="0">
                <a:solidFill>
                  <a:srgbClr val="040C28"/>
                </a:solidFill>
                <a:effectLst/>
                <a:latin typeface="Google Sans"/>
              </a:rPr>
              <a:t>forma světla a tepla, která vzniká na Slunci</a:t>
            </a:r>
            <a:r>
              <a:rPr lang="cs-CZ" sz="4000" b="1" i="0" dirty="0">
                <a:solidFill>
                  <a:srgbClr val="1F1F1F"/>
                </a:solidFill>
                <a:effectLst/>
                <a:latin typeface="Google Sans"/>
              </a:rPr>
              <a:t>. Tam dochází při obrovských teplotách (15 000 000 °C) k jaderným reakcím, kdy </a:t>
            </a:r>
            <a:r>
              <a:rPr lang="cs-CZ" sz="4000" b="1" i="0" dirty="0">
                <a:solidFill>
                  <a:srgbClr val="00B0F0"/>
                </a:solidFill>
                <a:effectLst/>
                <a:latin typeface="Google Sans"/>
              </a:rPr>
              <a:t>spojováním atomů vodíku vzniká helium</a:t>
            </a:r>
            <a:r>
              <a:rPr lang="cs-CZ" sz="4000" b="1" i="0" dirty="0">
                <a:solidFill>
                  <a:srgbClr val="1F1F1F"/>
                </a:solidFill>
                <a:effectLst/>
                <a:latin typeface="Google Sans"/>
              </a:rPr>
              <a:t>. Tímto procesem se </a:t>
            </a:r>
            <a:r>
              <a:rPr lang="cs-CZ" sz="4000" b="1" i="0" dirty="0">
                <a:solidFill>
                  <a:srgbClr val="00B0F0"/>
                </a:solidFill>
                <a:effectLst/>
                <a:latin typeface="Google Sans"/>
              </a:rPr>
              <a:t>uvolňuje obrovské množství energie</a:t>
            </a:r>
            <a:r>
              <a:rPr lang="cs-CZ" sz="4000" b="1" i="0" dirty="0">
                <a:solidFill>
                  <a:srgbClr val="1F1F1F"/>
                </a:solidFill>
                <a:effectLst/>
                <a:latin typeface="Google Sans"/>
              </a:rPr>
              <a:t>, jež se šíří vesmírem a dopadá i na Zemi.</a:t>
            </a:r>
            <a:endParaRPr lang="cs-CZ" sz="4000" b="1" i="0" dirty="0">
              <a:solidFill>
                <a:srgbClr val="1F1F1F"/>
              </a:solidFill>
              <a:effectLst/>
              <a:latin typeface="Helvetica Neue"/>
            </a:endParaRPr>
          </a:p>
        </p:txBody>
      </p:sp>
    </p:spTree>
    <p:extLst>
      <p:ext uri="{BB962C8B-B14F-4D97-AF65-F5344CB8AC3E}">
        <p14:creationId xmlns:p14="http://schemas.microsoft.com/office/powerpoint/2010/main" val="36953923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dpis 5">
            <a:extLst>
              <a:ext uri="{FF2B5EF4-FFF2-40B4-BE49-F238E27FC236}">
                <a16:creationId xmlns:a16="http://schemas.microsoft.com/office/drawing/2014/main" id="{B6908137-39E3-BD5B-3B37-B874B009D194}"/>
              </a:ext>
            </a:extLst>
          </p:cNvPr>
          <p:cNvSpPr>
            <a:spLocks noGrp="1"/>
          </p:cNvSpPr>
          <p:nvPr>
            <p:ph type="title"/>
          </p:nvPr>
        </p:nvSpPr>
        <p:spPr>
          <a:xfrm>
            <a:off x="860156" y="1967266"/>
            <a:ext cx="2797444" cy="2547257"/>
          </a:xfrm>
          <a:noFill/>
        </p:spPr>
        <p:txBody>
          <a:bodyPr anchor="ctr">
            <a:normAutofit/>
          </a:bodyPr>
          <a:lstStyle/>
          <a:p>
            <a:pPr algn="ctr"/>
            <a:r>
              <a:rPr lang="cs-CZ" sz="2400" b="1" dirty="0">
                <a:solidFill>
                  <a:srgbClr val="FF0000"/>
                </a:solidFill>
              </a:rPr>
              <a:t>FOTOELEKTRICKÝ JEV (FOTOEFEKT)</a:t>
            </a:r>
            <a:endParaRPr lang="cs-CZ" sz="2400" dirty="0">
              <a:solidFill>
                <a:srgbClr val="FFFFFF"/>
              </a:solidFill>
            </a:endParaRPr>
          </a:p>
        </p:txBody>
      </p:sp>
      <p:pic>
        <p:nvPicPr>
          <p:cNvPr id="2060" name="Picture 12" descr="Photoelectric Effect | Equation, Discovery &amp; Application - Lesson |  Study.com">
            <a:extLst>
              <a:ext uri="{FF2B5EF4-FFF2-40B4-BE49-F238E27FC236}">
                <a16:creationId xmlns:a16="http://schemas.microsoft.com/office/drawing/2014/main" id="{781AE260-DE3B-3CBB-5BD2-37F607CDF1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543" y="643466"/>
            <a:ext cx="6532245" cy="556873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Fotoelektrický jev – Wikipedie">
            <a:extLst>
              <a:ext uri="{FF2B5EF4-FFF2-40B4-BE49-F238E27FC236}">
                <a16:creationId xmlns:a16="http://schemas.microsoft.com/office/drawing/2014/main" id="{E0BF803C-7FC4-EF3A-7270-85EB21DC79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2479523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9EE4925-BCA5-D671-1BD9-61DE73F34D1A}"/>
              </a:ext>
            </a:extLst>
          </p:cNvPr>
          <p:cNvSpPr>
            <a:spLocks noGrp="1"/>
          </p:cNvSpPr>
          <p:nvPr>
            <p:ph type="title"/>
          </p:nvPr>
        </p:nvSpPr>
        <p:spPr/>
        <p:txBody>
          <a:bodyPr/>
          <a:lstStyle/>
          <a:p>
            <a:pPr algn="ctr"/>
            <a:r>
              <a:rPr lang="cs-CZ" b="1" dirty="0">
                <a:solidFill>
                  <a:srgbClr val="FF0000"/>
                </a:solidFill>
              </a:rPr>
              <a:t>FOTOELEKTRICKÝ JEV (FOTOEFEKT)</a:t>
            </a:r>
          </a:p>
        </p:txBody>
      </p:sp>
      <p:sp>
        <p:nvSpPr>
          <p:cNvPr id="4" name="Zástupný obsah 3">
            <a:extLst>
              <a:ext uri="{FF2B5EF4-FFF2-40B4-BE49-F238E27FC236}">
                <a16:creationId xmlns:a16="http://schemas.microsoft.com/office/drawing/2014/main" id="{E44B410F-DF47-B530-30E5-3B222855CC48}"/>
              </a:ext>
            </a:extLst>
          </p:cNvPr>
          <p:cNvSpPr>
            <a:spLocks noGrp="1"/>
          </p:cNvSpPr>
          <p:nvPr>
            <p:ph idx="1"/>
          </p:nvPr>
        </p:nvSpPr>
        <p:spPr/>
        <p:txBody>
          <a:bodyPr>
            <a:normAutofit/>
          </a:bodyPr>
          <a:lstStyle/>
          <a:p>
            <a:r>
              <a:rPr lang="cs-CZ" sz="3600" b="1" i="0" dirty="0">
                <a:solidFill>
                  <a:srgbClr val="00B0F0"/>
                </a:solidFill>
                <a:effectLst/>
                <a:latin typeface="Arial" panose="020B0604020202020204" pitchFamily="34" charset="0"/>
              </a:rPr>
              <a:t>Fotoelektrický jev </a:t>
            </a:r>
            <a:r>
              <a:rPr lang="cs-CZ" sz="3600" b="1" i="0" dirty="0">
                <a:solidFill>
                  <a:srgbClr val="474747"/>
                </a:solidFill>
                <a:effectLst/>
                <a:latin typeface="Arial" panose="020B0604020202020204" pitchFamily="34" charset="0"/>
              </a:rPr>
              <a:t>či </a:t>
            </a:r>
            <a:r>
              <a:rPr lang="cs-CZ" sz="3600" b="1" i="0" dirty="0">
                <a:solidFill>
                  <a:srgbClr val="00B0F0"/>
                </a:solidFill>
                <a:effectLst/>
                <a:latin typeface="Arial" panose="020B0604020202020204" pitchFamily="34" charset="0"/>
              </a:rPr>
              <a:t>fotoefekt</a:t>
            </a:r>
            <a:r>
              <a:rPr lang="cs-CZ" sz="3600" b="1" i="0" dirty="0">
                <a:solidFill>
                  <a:srgbClr val="474747"/>
                </a:solidFill>
                <a:effectLst/>
                <a:latin typeface="Arial" panose="020B0604020202020204" pitchFamily="34" charset="0"/>
              </a:rPr>
              <a:t> je fyzikální jev, při němž jsou elektrony uvolňovány z obalu atomu a následně mohou být emitovány</a:t>
            </a:r>
            <a:br>
              <a:rPr lang="cs-CZ" sz="3600" b="1" i="0" dirty="0">
                <a:solidFill>
                  <a:srgbClr val="474747"/>
                </a:solidFill>
                <a:effectLst/>
                <a:latin typeface="Arial" panose="020B0604020202020204" pitchFamily="34" charset="0"/>
              </a:rPr>
            </a:br>
            <a:r>
              <a:rPr lang="cs-CZ" sz="3600" b="1" i="0" dirty="0">
                <a:solidFill>
                  <a:srgbClr val="474747"/>
                </a:solidFill>
                <a:effectLst/>
                <a:latin typeface="Arial" panose="020B0604020202020204" pitchFamily="34" charset="0"/>
              </a:rPr>
              <a:t>z látky v důsledku absorpce elektromagnetického záření látkou.</a:t>
            </a:r>
          </a:p>
          <a:p>
            <a:r>
              <a:rPr lang="cs-CZ" sz="3600" b="1" i="0" dirty="0">
                <a:solidFill>
                  <a:srgbClr val="474747"/>
                </a:solidFill>
                <a:effectLst/>
                <a:latin typeface="Arial" panose="020B0604020202020204" pitchFamily="34" charset="0"/>
              </a:rPr>
              <a:t>Emitované elektrony jsou pak označovány jako fotoelektrony a jejich emise se označuje jako fotoelektrická emise.</a:t>
            </a:r>
            <a:endParaRPr lang="cs-CZ" sz="3600" b="1" dirty="0"/>
          </a:p>
        </p:txBody>
      </p:sp>
    </p:spTree>
    <p:extLst>
      <p:ext uri="{BB962C8B-B14F-4D97-AF65-F5344CB8AC3E}">
        <p14:creationId xmlns:p14="http://schemas.microsoft.com/office/powerpoint/2010/main" val="42740079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C49730-D24C-D472-69C5-D4871D35974B}"/>
              </a:ext>
            </a:extLst>
          </p:cNvPr>
          <p:cNvSpPr>
            <a:spLocks noGrp="1"/>
          </p:cNvSpPr>
          <p:nvPr>
            <p:ph type="title"/>
          </p:nvPr>
        </p:nvSpPr>
        <p:spPr/>
        <p:txBody>
          <a:bodyPr/>
          <a:lstStyle/>
          <a:p>
            <a:pPr algn="ctr"/>
            <a:r>
              <a:rPr lang="cs-CZ" b="1" dirty="0">
                <a:solidFill>
                  <a:srgbClr val="FF0000"/>
                </a:solidFill>
              </a:rPr>
              <a:t>PŘÍMÉ ZÍSKÁVÁNÍ ELEKTŘINY Z ENERGIE SLUNCE – SLUNEČNÍ ČLÁNKY</a:t>
            </a:r>
          </a:p>
        </p:txBody>
      </p:sp>
      <p:sp>
        <p:nvSpPr>
          <p:cNvPr id="3" name="Zástupný obsah 2">
            <a:extLst>
              <a:ext uri="{FF2B5EF4-FFF2-40B4-BE49-F238E27FC236}">
                <a16:creationId xmlns:a16="http://schemas.microsoft.com/office/drawing/2014/main" id="{085155B1-0948-7F68-6613-43EBD695D29E}"/>
              </a:ext>
            </a:extLst>
          </p:cNvPr>
          <p:cNvSpPr>
            <a:spLocks noGrp="1"/>
          </p:cNvSpPr>
          <p:nvPr>
            <p:ph idx="1"/>
          </p:nvPr>
        </p:nvSpPr>
        <p:spPr>
          <a:xfrm>
            <a:off x="358877" y="2032102"/>
            <a:ext cx="11474245" cy="4351338"/>
          </a:xfrm>
        </p:spPr>
        <p:txBody>
          <a:bodyPr>
            <a:normAutofit fontScale="92500" lnSpcReduction="20000"/>
          </a:bodyPr>
          <a:lstStyle/>
          <a:p>
            <a:r>
              <a:rPr lang="cs-CZ" b="1" i="0" dirty="0">
                <a:solidFill>
                  <a:srgbClr val="363738"/>
                </a:solidFill>
                <a:effectLst/>
                <a:latin typeface="RoobertCEZ"/>
              </a:rPr>
              <a:t>Zástupcem </a:t>
            </a:r>
            <a:r>
              <a:rPr lang="cs-CZ" b="1" i="0" dirty="0">
                <a:solidFill>
                  <a:srgbClr val="00B0F0"/>
                </a:solidFill>
                <a:effectLst/>
                <a:latin typeface="RoobertCEZ"/>
              </a:rPr>
              <a:t>přímého získávání elektřiny z energie Slunce </a:t>
            </a:r>
            <a:r>
              <a:rPr lang="cs-CZ" b="1" i="0" dirty="0">
                <a:solidFill>
                  <a:srgbClr val="363738"/>
                </a:solidFill>
                <a:effectLst/>
                <a:latin typeface="RoobertCEZ"/>
              </a:rPr>
              <a:t>jsou </a:t>
            </a:r>
            <a:r>
              <a:rPr lang="cs-CZ" b="1" i="0" dirty="0">
                <a:solidFill>
                  <a:srgbClr val="00B0F0"/>
                </a:solidFill>
                <a:effectLst/>
                <a:latin typeface="RoobertCEZ"/>
              </a:rPr>
              <a:t>sluneční články</a:t>
            </a:r>
            <a:r>
              <a:rPr lang="cs-CZ" b="1" i="0" dirty="0">
                <a:solidFill>
                  <a:srgbClr val="363738"/>
                </a:solidFill>
                <a:effectLst/>
                <a:latin typeface="RoobertCEZ"/>
              </a:rPr>
              <a:t>. K jejich výrobě se užívá polovodičových materiálů. Polovodič může mít vodivost buď typu N způsobenou přítomností příměsí dodávajících volné elektrony (negativní nosiče náboje), nebo typu P spojenou s přítomností příměsí zachycující elektrony, po kterých v polovodiči zbydou „volná místa“, jež se chovají jako kladné (pozitivní) nosiče náboje. Díky vlastnostem obou polovodičů vzniká na rozhraní mezi nimi na tzv. P-N přechodu samovolně rozdíl potenciálů, přičemž polovodič typu N je kladný, P záporný. Dopadne-li do oblasti přechodu světelné kvantum, předá svou energii látce: některý elektron díky tomu přejde na vyšší energetickou hladinu a zanechá za sebou „volné místo“, které se chová jako kladný náboj. Oba náboje z vytvořeného páru se v důsledku difuzního rozdílu potenciálů od sebe oddělí – elektron je přitahován do oblasti typu N, „volné místo“ opačným směrem. Dopadá-li na článek proud světla, je těchto nábojů mnoho, vzniká na něm napětí a při uzavřeném elektrickém obvodu protéká proud.</a:t>
            </a:r>
            <a:endParaRPr lang="cs-CZ" b="1" dirty="0"/>
          </a:p>
        </p:txBody>
      </p:sp>
    </p:spTree>
    <p:extLst>
      <p:ext uri="{BB962C8B-B14F-4D97-AF65-F5344CB8AC3E}">
        <p14:creationId xmlns:p14="http://schemas.microsoft.com/office/powerpoint/2010/main" val="3544265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0F1854AF-23E0-E01E-375E-DF34575CAEB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cs-CZ" sz="6600" b="1" kern="1200" dirty="0">
                <a:solidFill>
                  <a:srgbClr val="FF0000"/>
                </a:solidFill>
                <a:latin typeface="+mj-lt"/>
                <a:ea typeface="+mj-ea"/>
                <a:cs typeface="+mj-cs"/>
              </a:rPr>
              <a:t>FOTOVOLTAICKÝ ČLÁNEK (1)</a:t>
            </a:r>
            <a:endParaRPr lang="en-US" sz="6600" b="1" kern="1200" dirty="0">
              <a:solidFill>
                <a:srgbClr val="FF0000"/>
              </a:solidFill>
              <a:latin typeface="+mj-lt"/>
              <a:ea typeface="+mj-ea"/>
              <a:cs typeface="+mj-cs"/>
            </a:endParaRPr>
          </a:p>
        </p:txBody>
      </p:sp>
      <p:sp>
        <p:nvSpPr>
          <p:cNvPr id="820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1119494B-C48F-6B66-AB9F-225B6CFD5E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3430" y="2633472"/>
            <a:ext cx="9962091"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717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B55A95E1-68E9-7BFB-1F1E-27AFD0076984}"/>
              </a:ext>
            </a:extLst>
          </p:cNvPr>
          <p:cNvSpPr>
            <a:spLocks noGrp="1"/>
          </p:cNvSpPr>
          <p:nvPr>
            <p:ph type="title"/>
          </p:nvPr>
        </p:nvSpPr>
        <p:spPr/>
        <p:txBody>
          <a:bodyPr/>
          <a:lstStyle/>
          <a:p>
            <a:pPr algn="ctr"/>
            <a:r>
              <a:rPr lang="cs-CZ" b="1" dirty="0">
                <a:solidFill>
                  <a:srgbClr val="FF0000"/>
                </a:solidFill>
              </a:rPr>
              <a:t>FOTOVOLTAICKÝ ČLÁNEK (2)</a:t>
            </a:r>
          </a:p>
        </p:txBody>
      </p:sp>
      <p:sp>
        <p:nvSpPr>
          <p:cNvPr id="4" name="Zástupný obsah 3">
            <a:extLst>
              <a:ext uri="{FF2B5EF4-FFF2-40B4-BE49-F238E27FC236}">
                <a16:creationId xmlns:a16="http://schemas.microsoft.com/office/drawing/2014/main" id="{CAA34EEE-1D1C-6155-4748-D169EB11E399}"/>
              </a:ext>
            </a:extLst>
          </p:cNvPr>
          <p:cNvSpPr>
            <a:spLocks noGrp="1"/>
          </p:cNvSpPr>
          <p:nvPr>
            <p:ph idx="1"/>
          </p:nvPr>
        </p:nvSpPr>
        <p:spPr>
          <a:xfrm>
            <a:off x="186813" y="2222090"/>
            <a:ext cx="11572568" cy="4414683"/>
          </a:xfrm>
        </p:spPr>
        <p:txBody>
          <a:bodyPr>
            <a:normAutofit/>
          </a:bodyPr>
          <a:lstStyle/>
          <a:p>
            <a:r>
              <a:rPr lang="cs-CZ" b="1" i="0" dirty="0">
                <a:solidFill>
                  <a:srgbClr val="00B0F0"/>
                </a:solidFill>
                <a:effectLst/>
                <a:latin typeface="RoobertCEZ"/>
              </a:rPr>
              <a:t>Fotovoltaický článek </a:t>
            </a:r>
            <a:r>
              <a:rPr lang="cs-CZ" b="1" i="0" dirty="0">
                <a:solidFill>
                  <a:srgbClr val="363738"/>
                </a:solidFill>
                <a:effectLst/>
                <a:latin typeface="RoobertCEZ"/>
              </a:rPr>
              <a:t>je tvořen nejčastěji tenkou destičkou z monokrystalu křemíku, použít lze i polykrystalický materiál. Destička je z jedné strany obohacena atomy trojmocného prvku (např. bóru), z druhé strany atomy pětimocného prvku (např. arzenu). Jeden čtvereční centimetr dává proud okolo 12 </a:t>
            </a:r>
            <a:r>
              <a:rPr lang="cs-CZ" b="1" i="0" dirty="0" err="1">
                <a:solidFill>
                  <a:srgbClr val="363738"/>
                </a:solidFill>
                <a:effectLst/>
                <a:latin typeface="RoobertCEZ"/>
              </a:rPr>
              <a:t>mW</a:t>
            </a:r>
            <a:r>
              <a:rPr lang="cs-CZ" b="1" i="0" dirty="0">
                <a:solidFill>
                  <a:srgbClr val="363738"/>
                </a:solidFill>
                <a:effectLst/>
                <a:latin typeface="RoobertCEZ"/>
              </a:rPr>
              <a:t>. Jeden metr čtvereční slunečních článků může v letní poledne vyrobit až 150 W stejnosměrného proudu. Abychom dosáhli potřebného napětí (na jednom článku je 0,5 V), zapojují se sluneční články za sebou, větší proud získáme zapojením vedle sebe. Spojením mnoha článků vedle sebe a za sebou vzniká sluneční panel. Rozměry jednoho článku jsou asi</a:t>
            </a:r>
            <a:br>
              <a:rPr lang="cs-CZ" b="1" i="0" dirty="0">
                <a:solidFill>
                  <a:srgbClr val="363738"/>
                </a:solidFill>
                <a:effectLst/>
                <a:latin typeface="RoobertCEZ"/>
              </a:rPr>
            </a:br>
            <a:r>
              <a:rPr lang="cs-CZ" b="1" i="0" dirty="0">
                <a:solidFill>
                  <a:srgbClr val="363738"/>
                </a:solidFill>
                <a:effectLst/>
                <a:latin typeface="RoobertCEZ"/>
              </a:rPr>
              <a:t>10 × 10 cm, spojují se do panelů o výkonech od 10 do 400 W.</a:t>
            </a:r>
            <a:endParaRPr lang="cs-CZ" b="1" dirty="0"/>
          </a:p>
        </p:txBody>
      </p:sp>
    </p:spTree>
    <p:extLst>
      <p:ext uri="{BB962C8B-B14F-4D97-AF65-F5344CB8AC3E}">
        <p14:creationId xmlns:p14="http://schemas.microsoft.com/office/powerpoint/2010/main" val="156717389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618</TotalTime>
  <Words>11707</Words>
  <Application>Microsoft Office PowerPoint</Application>
  <PresentationFormat>Širokoúhlá obrazovka</PresentationFormat>
  <Paragraphs>375</Paragraphs>
  <Slides>150</Slides>
  <Notes>0</Notes>
  <HiddenSlides>0</HiddenSlides>
  <MMClips>0</MMClips>
  <ScaleCrop>false</ScaleCrop>
  <HeadingPairs>
    <vt:vector size="6" baseType="variant">
      <vt:variant>
        <vt:lpstr>Použitá písma</vt:lpstr>
      </vt:variant>
      <vt:variant>
        <vt:i4>17</vt:i4>
      </vt:variant>
      <vt:variant>
        <vt:lpstr>Motiv</vt:lpstr>
      </vt:variant>
      <vt:variant>
        <vt:i4>1</vt:i4>
      </vt:variant>
      <vt:variant>
        <vt:lpstr>Nadpisy snímků</vt:lpstr>
      </vt:variant>
      <vt:variant>
        <vt:i4>150</vt:i4>
      </vt:variant>
    </vt:vector>
  </HeadingPairs>
  <TitlesOfParts>
    <vt:vector size="168" baseType="lpstr">
      <vt:lpstr>__Poppins_35b7d2</vt:lpstr>
      <vt:lpstr>Aptos</vt:lpstr>
      <vt:lpstr>Aptos Display</vt:lpstr>
      <vt:lpstr>Arial</vt:lpstr>
      <vt:lpstr>Google Sans</vt:lpstr>
      <vt:lpstr>Helvetica</vt:lpstr>
      <vt:lpstr>Helvetica Neue</vt:lpstr>
      <vt:lpstr>Linux Libertine</vt:lpstr>
      <vt:lpstr>Montserrat</vt:lpstr>
      <vt:lpstr>Open Sans</vt:lpstr>
      <vt:lpstr>Raleway</vt:lpstr>
      <vt:lpstr>Roboto</vt:lpstr>
      <vt:lpstr>RoobertCEZ</vt:lpstr>
      <vt:lpstr>Source Sans</vt:lpstr>
      <vt:lpstr>Tahoma</vt:lpstr>
      <vt:lpstr>ui-sans-serif</vt:lpstr>
      <vt:lpstr>Verdana</vt:lpstr>
      <vt:lpstr>Motiv Office</vt:lpstr>
      <vt:lpstr>ENERGETICKÝ MANAGEMENT  3. ZDROJE ENERGIE</vt:lpstr>
      <vt:lpstr>DOPADY ENERGETICKÉ KRIZE (2022) NA VÝROBU ELEKTRICKÉ ENERGIE V ČR</vt:lpstr>
      <vt:lpstr>ENERGETICKÝ MIX ČR</vt:lpstr>
      <vt:lpstr>EVROPSKÁ UNIE</vt:lpstr>
      <vt:lpstr>SROVNÁNÍ VÝROBY ELEKTRICKÉ ENERGIE V SOUSEDNÍCH ZEMÍCH</vt:lpstr>
      <vt:lpstr>VÝROBA ELEKTŘINY V ČR</vt:lpstr>
      <vt:lpstr>UHLÍ</vt:lpstr>
      <vt:lpstr>UHELNÁ ELEKTRÁRNA</vt:lpstr>
      <vt:lpstr>CHARAKTERISTIKA</vt:lpstr>
      <vt:lpstr>ÚČINNOST</vt:lpstr>
      <vt:lpstr>ÚČINNOST ZNÁZORNĚNÁ POMOCÍ SANKEYOVA DIAGRAMU</vt:lpstr>
      <vt:lpstr>PROCES VÝROBY ENERGIE</vt:lpstr>
      <vt:lpstr>ÚPRAVA UHLÍ</vt:lpstr>
      <vt:lpstr>SPALOVÁNÍ</vt:lpstr>
      <vt:lpstr>PŘEMĚNA ENERGIE</vt:lpstr>
      <vt:lpstr>CHLAZENÍ</vt:lpstr>
      <vt:lpstr>KONEC UHELNÝCH ELEKTRÁREN</vt:lpstr>
      <vt:lpstr>ELEKTRÁRNA CHVALETICE</vt:lpstr>
      <vt:lpstr>ELEKTRÁRNA POČERADY</vt:lpstr>
      <vt:lpstr>ELEKTRÁRNA DĚTMAROVICE</vt:lpstr>
      <vt:lpstr>Tepelné elektrárny nad 200 MW instalovaného výkonu na území České republiky</vt:lpstr>
      <vt:lpstr>UHELNÉ KONDENZAČNÍ ELEKTRÁRNY</vt:lpstr>
      <vt:lpstr>PRINCIP FUNKCE UHELNÉ KONDENZAČNÍ ELEKTRÁRNY</vt:lpstr>
      <vt:lpstr>PRINCIP FUNKCE UHELNÉ KONDENZAČNÍ ELEKTRÁRNY</vt:lpstr>
      <vt:lpstr>RANKINE-CLAUSIŮV PARNÍ CYKLUS (1)</vt:lpstr>
      <vt:lpstr>RANKINE-CLAUSIŮV PARNÍ CYKLUS (2)</vt:lpstr>
      <vt:lpstr>RANKINE-CLAUSIŮV PARNÍ CYKLUS (3)</vt:lpstr>
      <vt:lpstr>PALIVO</vt:lpstr>
      <vt:lpstr>FUNKCE KONDENZAČNÍCH ELEKTRÁREN V ELEKTRIZAČNÍ SOUSTAVĚ</vt:lpstr>
      <vt:lpstr>VÝROBA ELEKTŘINY Z OBNOVITELNÝCH ZDROJŮ MŮŽE PŘEKONAT UHLÍ JIŽ V ROCE 2030</vt:lpstr>
      <vt:lpstr>VÝROBA ELEKTŘINY – HLAVNÍ ZDROJ EMISÍ</vt:lpstr>
      <vt:lpstr>PODÍL JEDNOTLIVÝCH ODVĚTVÍ NA SVĚTOVÝCH EMISÍCH CO2</vt:lpstr>
      <vt:lpstr>SITUACE VE SVĚTĚ</vt:lpstr>
      <vt:lpstr>MNOŽSTVÍ EMISÍ CO2 NA VYPRODUKOVANOU kWh ELEKTRICKÉ ENERGIE</vt:lpstr>
      <vt:lpstr>ZEMNÍ PLYN</vt:lpstr>
      <vt:lpstr>PAROPLYNOVÉ ELEKTRÁRNY</vt:lpstr>
      <vt:lpstr>PRINCIP FUNKCE PAROPLYNOVÉ ELEKTRÁRNY</vt:lpstr>
      <vt:lpstr>PLYNOVÝ OBĚH – BRAYTONŮV CYKLUS</vt:lpstr>
      <vt:lpstr>PARNÍ CYKLUS – CLAUSE-RANKINŮV CYKLUS</vt:lpstr>
      <vt:lpstr>SPOJENÍ OBOU CYKLŮ (PLYNOVÝ A PARNÍ)</vt:lpstr>
      <vt:lpstr>PALIVO</vt:lpstr>
      <vt:lpstr>VÝHODY A NEVÝHODY PAROPLYNOVÝCH ELEKTRÁREN</vt:lpstr>
      <vt:lpstr>VÝHODY (1)</vt:lpstr>
      <vt:lpstr>VÝHODY (2)</vt:lpstr>
      <vt:lpstr>NEVÝHODY </vt:lpstr>
      <vt:lpstr>VÝVOJ PAROPLYNOVÝCH ELEKTRÁREN (1)</vt:lpstr>
      <vt:lpstr>VÝVOJ PAROPLYNOVÝCH ELEKTRÁREN (2)</vt:lpstr>
      <vt:lpstr>JADERNÁ ENERGIE</vt:lpstr>
      <vt:lpstr>JADERNÁ ENERGIE</vt:lpstr>
      <vt:lpstr>JADERNÉ ELEKTRÁRNY VE SVĚTĚ</vt:lpstr>
      <vt:lpstr>JAK FUNGUJE JADERNÁ ELEKTRÁRNA A JAKÉ VÝHODY I NEVÝHODY PŘINÁŠÍ JADERNÁ ENERGIE?</vt:lpstr>
      <vt:lpstr>ZÁKLADNÍ PRINCIP FUNGOVÁNÍ JADERNÉ ELEKTRÁRNY</vt:lpstr>
      <vt:lpstr>JAK PROBÍHÁ ŘÍZENÁ ŠTĚPNÁ REAKCE?</vt:lpstr>
      <vt:lpstr>JADERNÉ ŠTĚPENÍ (U-235)</vt:lpstr>
      <vt:lpstr>HLAVNÍ VÝHODY JADERNÉ ENERGIE</vt:lpstr>
      <vt:lpstr>DALŠÍ VÝHODY JADERNÝCH ELEKTRÁREN</vt:lpstr>
      <vt:lpstr>SROVNÁNÍ JÁDRO/UHLÍ</vt:lpstr>
      <vt:lpstr>NEVÝHODY A RIZIKA SPOJENÁ SE STAVBOU A VYUŽÍVÁNÍM JADERNÝCH ELEKTRÁREN</vt:lpstr>
      <vt:lpstr>JADERNÁ ENERGIE JAKO OBNOVITELNÝ ZDROJ ENERGIE?</vt:lpstr>
      <vt:lpstr>LIKVIDACE JADERNÉHO ODPADU</vt:lpstr>
      <vt:lpstr>JADERNÉ ELEKTRÁRNY A OBYVATELSTVO</vt:lpstr>
      <vt:lpstr>NEVÝHODY JADERNÝCH ELEKTRÁREN - SHRNUTÍ</vt:lpstr>
      <vt:lpstr>JAK FUNGUJE FÚZE?</vt:lpstr>
      <vt:lpstr>BIOMASA</vt:lpstr>
      <vt:lpstr>BIOMASA</vt:lpstr>
      <vt:lpstr>JAK FUNGUJÍ ELEKTRÁRNY NA BIOMASU?</vt:lpstr>
      <vt:lpstr>SPALOVÁNÍ</vt:lpstr>
      <vt:lpstr>BAKTERIÁLNÍ ROZKLAD</vt:lpstr>
      <vt:lpstr>PŘEMĚNA NA PLYNNÉ NEBO KAPALNÉ PALIVO</vt:lpstr>
      <vt:lpstr>ZPŮSOBY VYUŽITÍ BIOMASY</vt:lpstr>
      <vt:lpstr>VÝHODY ENERGIE Z BIOMASY</vt:lpstr>
      <vt:lpstr>1. ENERGIE Z BIOMASY JE OBNOVITELNÁ</vt:lpstr>
      <vt:lpstr>2. VÝROBA JE SPOLEHLIVÁ</vt:lpstr>
      <vt:lpstr>3. ENERGIE Z BIOMASY JE DOSTATEK</vt:lpstr>
      <vt:lpstr>4. SNIŽUJE SE MNOŽSTVÍ ODPADU</vt:lpstr>
      <vt:lpstr>5. VÝROBA JE UHLÍKOVĚ NEUTRÁLNÍ</vt:lpstr>
      <vt:lpstr>NEVÝHODY ENERGIE Z BIOMASY</vt:lpstr>
      <vt:lpstr>1. VÝROBA JE DRAHÁ</vt:lpstr>
      <vt:lpstr>2. VYŽADUJE DOSTATEK PROSTORU</vt:lpstr>
      <vt:lpstr>3. UVOLŇUJÍ SE EMISE SKLENÍKOVÝCH PLYNŮ</vt:lpstr>
      <vt:lpstr>4. NEGATIVNÍ VLIV NA ŽIVOTNÍ PROSTŘEDÍ</vt:lpstr>
      <vt:lpstr>ELEKTRÁRNA NA BIOMASU NENÍ EFEKTIVNÍ</vt:lpstr>
      <vt:lpstr>JAK EFEKTIVNÍ JSOU ELEKTRÁRNY NA BIOMASU?</vt:lpstr>
      <vt:lpstr>JE ENERGIE ZÍSKANÁ Z BIOMASY NEOMEZENÁ?</vt:lpstr>
      <vt:lpstr>PROČ NENÍ ENERGIE Z BIOMASY UDRŽITELNÁ?</vt:lpstr>
      <vt:lpstr>BIOMASA – OBNOVITELNÝ ZDROJ ENERGIE</vt:lpstr>
      <vt:lpstr>UHLÍKOVÁ NEUTRALITA BIOMASY?</vt:lpstr>
      <vt:lpstr>SNÍŽENÍ EMISÍ UHLÍKU?</vt:lpstr>
      <vt:lpstr>OBNOVITELNOST ENERGIE Z BIOMASY?</vt:lpstr>
      <vt:lpstr>SPOTŘEBA BIOMASY</vt:lpstr>
      <vt:lpstr>JAK ZVÝŠENÍ SPALOVÁNÍ BIOMASY OVLIVŇUJE ZMĚNY KLIMATU, NAŠE ZDRAVÍ A ŽIVOTNÍ PROSTŘEDÍ?</vt:lpstr>
      <vt:lpstr>DŮSLEDKY POŘIZOVÁNÍ BIOMASY</vt:lpstr>
      <vt:lpstr>SLUNEČNÍ ENERGIE</vt:lpstr>
      <vt:lpstr>CO JE SLUNEČNÍ ENERGIE?</vt:lpstr>
      <vt:lpstr>FOTOELEKTRICKÝ JEV (FOTOEFEKT)</vt:lpstr>
      <vt:lpstr>FOTOELEKTRICKÝ JEV (FOTOEFEKT)</vt:lpstr>
      <vt:lpstr>PŘÍMÉ ZÍSKÁVÁNÍ ELEKTŘINY Z ENERGIE SLUNCE – SLUNEČNÍ ČLÁNKY</vt:lpstr>
      <vt:lpstr>FOTOVOLTAICKÝ ČLÁNEK (1)</vt:lpstr>
      <vt:lpstr>FOTOVOLTAICKÝ ČLÁNEK (2)</vt:lpstr>
      <vt:lpstr>JAK FUNGUJE FOTOVOLTAICKÁ ELEKTRÁRNA?</vt:lpstr>
      <vt:lpstr>PRVKY FOTOVOLTAICKÉ ELEKTRÁRNY</vt:lpstr>
      <vt:lpstr>FOTOVOLTAICKÁ ELEKTRÁRNA</vt:lpstr>
      <vt:lpstr>KDYŽ ZIMA PŘINÁŠÍ VÝHODY</vt:lpstr>
      <vt:lpstr>NEPŘÍMÁ PŘEMĚNA ENERGIE SLUNCE – SEBECKŮV JEV</vt:lpstr>
      <vt:lpstr>SEEBECKŮV JEV</vt:lpstr>
      <vt:lpstr>VODNÍ ENERGIE</vt:lpstr>
      <vt:lpstr>VODNÍ ELEKTRÁRNY V ČR</vt:lpstr>
      <vt:lpstr>VODNÍ ELEKTRÁRNYNAD 10 MW V ČR</vt:lpstr>
      <vt:lpstr>ŘEZ VODNÍ ELEKTRÁRNOU</vt:lpstr>
      <vt:lpstr>OBLASTI POUŽITÍ TURBÍN PODLE PRŮTOKU A SPÁDU</vt:lpstr>
      <vt:lpstr>FRANCISOVA TURBÍNA</vt:lpstr>
      <vt:lpstr>KAPLANOVA TURBÍNA</vt:lpstr>
      <vt:lpstr>PELTONOVA TURBÍNA</vt:lpstr>
      <vt:lpstr>Bánkiho turbína je rovnotlaká turbína s dvojnásobným průtokem oběžného kola. Výrobně je nenáročná. Turbíny jsou podle velikosti použitelné pro spády 5 až 60 m a průtoky 0,01 až 0,9 m3/s.</vt:lpstr>
      <vt:lpstr>VĚTRNÁ ENERGIE</vt:lpstr>
      <vt:lpstr>VĚTRNÁ ENERGIE: PRINCIP FUNGOVÁNÍ</vt:lpstr>
      <vt:lpstr>VĚTRNÁ ENERGIE: VÝHODY A NEVÝHODY</vt:lpstr>
      <vt:lpstr>VĚTRNÉ ELEKTRÁRNY VE SVĚTĚ</vt:lpstr>
      <vt:lpstr>VYUŽITÍ VĚTRNÉ ENERGIE V ČESKÉ REPUBLICE</vt:lpstr>
      <vt:lpstr>MAPA VĚTRNÝCH OBLASTÍ V ČR</vt:lpstr>
      <vt:lpstr>CHEMICKÉ ZDROJE</vt:lpstr>
      <vt:lpstr>GALVANICKÝ ČLÁNEK</vt:lpstr>
      <vt:lpstr>GALVANICKÝ ČLÁNEK (2)</vt:lpstr>
      <vt:lpstr>GALVANICKÝ ČLÁNEK (3)</vt:lpstr>
      <vt:lpstr>GALVANICKÝ ČLÁNEK (4)</vt:lpstr>
      <vt:lpstr>PŘEHLED GALVANICKÝCH ČLÁNKŮ</vt:lpstr>
      <vt:lpstr>SUCHÝ ČLÁNEK</vt:lpstr>
      <vt:lpstr>ALKALICKÉ ČLÁNKY</vt:lpstr>
      <vt:lpstr>ŘEŠENÍ PROBLÉMŮ CHEMICKÝCH ZDROJŮ</vt:lpstr>
      <vt:lpstr>AKUMULÁTOR (1)</vt:lpstr>
      <vt:lpstr>AKUMULÁTOR (2)</vt:lpstr>
      <vt:lpstr>NEDOSTATEK OLOVĚNÉHO AKUMULÁTORU – NOVÉ DRUHY</vt:lpstr>
      <vt:lpstr>TYPY AKUMULÁTORŮ A JEJICH VLASTNOSTI</vt:lpstr>
      <vt:lpstr>PALIVOVÝ ČLÁNEK</vt:lpstr>
      <vt:lpstr>PRINCIP PALIVOVÉHO ČLÁNKU</vt:lpstr>
      <vt:lpstr>SOUČASNOST</vt:lpstr>
      <vt:lpstr>OSTATNÍ ZDROJE</vt:lpstr>
      <vt:lpstr>GEOTERMÁLNÍ ELEKTRÁRNY (1)</vt:lpstr>
      <vt:lpstr>GEOTERMÁLNÍ ELEKTRÁRNY (2)</vt:lpstr>
      <vt:lpstr>VYUŽITÍ GEOTERMÁLNÍ ENERGIE V ČR</vt:lpstr>
      <vt:lpstr>SUCHÉ TEPLO HORNIN (HDR – HOT DRY ROCK)</vt:lpstr>
      <vt:lpstr>ENERGIE MAGMATU</vt:lpstr>
      <vt:lpstr>Americký start-up přišel s revoluční elektrárnou. Jako palivo využívá směs s 94 % CO2</vt:lpstr>
      <vt:lpstr>JAK POSTAVIT ELEKTRÁRNU NA CO2? (1) </vt:lpstr>
      <vt:lpstr>JAK POSTAVIT ELEKTRÁRNU NA CO2? (2)</vt:lpstr>
      <vt:lpstr>JAK POSTAVIT ELEKTRÁRNU NA CO2? (3)</vt:lpstr>
      <vt:lpstr>OBNOVITELNÉ ZDROJE</vt:lpstr>
      <vt:lpstr>UHLÍKOVÁ NEUTRALITA</vt:lpstr>
      <vt:lpstr>UHLÍKOVÁ NEUTRALITA</vt:lpstr>
      <vt:lpstr>CÍLE 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ENERGETICKÝ MANAGEMENT  3. ZDROJE ENERGIE</dc:title>
  <dc:creator>Rössler Miroslav</dc:creator>
  <cp:lastModifiedBy>Rössler Miroslav</cp:lastModifiedBy>
  <cp:revision>9</cp:revision>
  <dcterms:created xsi:type="dcterms:W3CDTF">2024-09-24T19:38:41Z</dcterms:created>
  <dcterms:modified xsi:type="dcterms:W3CDTF">2024-10-07T07:31:51Z</dcterms:modified>
</cp:coreProperties>
</file>