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269" r:id="rId3"/>
    <p:sldId id="265" r:id="rId4"/>
    <p:sldId id="258" r:id="rId5"/>
    <p:sldId id="257" r:id="rId6"/>
    <p:sldId id="266" r:id="rId7"/>
    <p:sldId id="270" r:id="rId8"/>
    <p:sldId id="261" r:id="rId9"/>
    <p:sldId id="268" r:id="rId10"/>
    <p:sldId id="271" r:id="rId11"/>
    <p:sldId id="272" r:id="rId12"/>
    <p:sldId id="273" r:id="rId13"/>
    <p:sldId id="274" r:id="rId14"/>
    <p:sldId id="275" r:id="rId15"/>
    <p:sldId id="276" r:id="rId16"/>
    <p:sldId id="277" r:id="rId17"/>
    <p:sldId id="278" r:id="rId18"/>
    <p:sldId id="267" r:id="rId19"/>
    <p:sldId id="262" r:id="rId20"/>
    <p:sldId id="264" r:id="rId21"/>
    <p:sldId id="282" r:id="rId22"/>
    <p:sldId id="259" r:id="rId23"/>
    <p:sldId id="279" r:id="rId24"/>
    <p:sldId id="280" r:id="rId25"/>
    <p:sldId id="281" r:id="rId26"/>
    <p:sldId id="260" r:id="rId27"/>
    <p:sldId id="283" r:id="rId28"/>
    <p:sldId id="284" r:id="rId29"/>
    <p:sldId id="285" r:id="rId30"/>
    <p:sldId id="286" r:id="rId31"/>
    <p:sldId id="287" r:id="rId32"/>
    <p:sldId id="518" r:id="rId33"/>
    <p:sldId id="437" r:id="rId34"/>
    <p:sldId id="472" r:id="rId35"/>
    <p:sldId id="473" r:id="rId36"/>
    <p:sldId id="480" r:id="rId37"/>
    <p:sldId id="475" r:id="rId38"/>
    <p:sldId id="476" r:id="rId39"/>
    <p:sldId id="477" r:id="rId40"/>
    <p:sldId id="474" r:id="rId41"/>
    <p:sldId id="478" r:id="rId42"/>
    <p:sldId id="481" r:id="rId43"/>
    <p:sldId id="482" r:id="rId44"/>
    <p:sldId id="483" r:id="rId45"/>
    <p:sldId id="484" r:id="rId46"/>
    <p:sldId id="485" r:id="rId47"/>
    <p:sldId id="486" r:id="rId48"/>
    <p:sldId id="487" r:id="rId49"/>
    <p:sldId id="488" r:id="rId50"/>
    <p:sldId id="489" r:id="rId51"/>
    <p:sldId id="491" r:id="rId52"/>
    <p:sldId id="492" r:id="rId53"/>
    <p:sldId id="493" r:id="rId54"/>
    <p:sldId id="494" r:id="rId55"/>
    <p:sldId id="495" r:id="rId56"/>
    <p:sldId id="496" r:id="rId57"/>
    <p:sldId id="497" r:id="rId58"/>
    <p:sldId id="498" r:id="rId59"/>
    <p:sldId id="499" r:id="rId60"/>
    <p:sldId id="500" r:id="rId61"/>
    <p:sldId id="501" r:id="rId62"/>
    <p:sldId id="502" r:id="rId63"/>
    <p:sldId id="503" r:id="rId64"/>
    <p:sldId id="504" r:id="rId65"/>
    <p:sldId id="505" r:id="rId66"/>
    <p:sldId id="506" r:id="rId67"/>
    <p:sldId id="507" r:id="rId68"/>
    <p:sldId id="508" r:id="rId69"/>
    <p:sldId id="509" r:id="rId70"/>
    <p:sldId id="510" r:id="rId71"/>
    <p:sldId id="511" r:id="rId72"/>
    <p:sldId id="512" r:id="rId73"/>
    <p:sldId id="513" r:id="rId74"/>
    <p:sldId id="514" r:id="rId75"/>
    <p:sldId id="515" r:id="rId76"/>
    <p:sldId id="516" r:id="rId77"/>
    <p:sldId id="517" r:id="rId7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sorterViewPr>
    <p:cViewPr>
      <p:scale>
        <a:sx n="100" d="100"/>
        <a:sy n="100" d="100"/>
      </p:scale>
      <p:origin x="0" y="-2429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ata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ata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2.svg"/></Relationships>
</file>

<file path=ppt/diagrams/_rels/data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2.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28CDB71-DAF3-4F18-A5B7-DE572470E21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798D5DB-123F-4037-9AD3-78B570625AD3}">
      <dgm:prSet/>
      <dgm:spPr/>
      <dgm:t>
        <a:bodyPr/>
        <a:lstStyle/>
        <a:p>
          <a:r>
            <a:rPr lang="cs-CZ" dirty="0"/>
            <a:t>Okamžitý důsledkem ropného šoku byl skokový nárůst cen ropy a všech produktů z ní vyráběných (mj. topného oleje</a:t>
          </a:r>
          <a:br>
            <a:rPr lang="cs-CZ" dirty="0"/>
          </a:br>
          <a:r>
            <a:rPr lang="cs-CZ" dirty="0"/>
            <a:t>a nafty).</a:t>
          </a:r>
          <a:endParaRPr lang="en-US" dirty="0"/>
        </a:p>
      </dgm:t>
    </dgm:pt>
    <dgm:pt modelId="{FA880649-2B95-4936-969C-6DBDF71908DF}" type="parTrans" cxnId="{A04E59BC-FC03-4D9D-9BE0-23961F94359B}">
      <dgm:prSet/>
      <dgm:spPr/>
      <dgm:t>
        <a:bodyPr/>
        <a:lstStyle/>
        <a:p>
          <a:endParaRPr lang="en-US"/>
        </a:p>
      </dgm:t>
    </dgm:pt>
    <dgm:pt modelId="{E93E139D-42EE-413B-86E3-A405878D3A2E}" type="sibTrans" cxnId="{A04E59BC-FC03-4D9D-9BE0-23961F94359B}">
      <dgm:prSet/>
      <dgm:spPr/>
      <dgm:t>
        <a:bodyPr/>
        <a:lstStyle/>
        <a:p>
          <a:endParaRPr lang="en-US"/>
        </a:p>
      </dgm:t>
    </dgm:pt>
    <dgm:pt modelId="{DC515FB2-3F96-4244-8500-8CE3C22EE000}">
      <dgm:prSet/>
      <dgm:spPr/>
      <dgm:t>
        <a:bodyPr/>
        <a:lstStyle/>
        <a:p>
          <a:r>
            <a:rPr lang="cs-CZ"/>
            <a:t>Ceny ropy později zase poklesly, ale nikdy se už nevrátily na původní nízkou úroveň.</a:t>
          </a:r>
          <a:endParaRPr lang="en-US"/>
        </a:p>
      </dgm:t>
    </dgm:pt>
    <dgm:pt modelId="{0A80F148-A32B-47FA-880A-DF3B3ED0D88B}" type="parTrans" cxnId="{D9E1E0D8-E7C7-4FEB-89FE-BC075353580C}">
      <dgm:prSet/>
      <dgm:spPr/>
      <dgm:t>
        <a:bodyPr/>
        <a:lstStyle/>
        <a:p>
          <a:endParaRPr lang="en-US"/>
        </a:p>
      </dgm:t>
    </dgm:pt>
    <dgm:pt modelId="{3BC7BDEF-CAE5-407C-BFD2-4523D858F558}" type="sibTrans" cxnId="{D9E1E0D8-E7C7-4FEB-89FE-BC075353580C}">
      <dgm:prSet/>
      <dgm:spPr/>
      <dgm:t>
        <a:bodyPr/>
        <a:lstStyle/>
        <a:p>
          <a:endParaRPr lang="en-US"/>
        </a:p>
      </dgm:t>
    </dgm:pt>
    <dgm:pt modelId="{4A1BF618-CBCE-41BE-96FA-9C58D8B1D195}">
      <dgm:prSet/>
      <dgm:spPr/>
      <dgm:t>
        <a:bodyPr/>
        <a:lstStyle/>
        <a:p>
          <a:r>
            <a:rPr lang="cs-CZ" dirty="0"/>
            <a:t>Pozdějším důsledkem byl zájem západního světa</a:t>
          </a:r>
          <a:br>
            <a:rPr lang="cs-CZ" dirty="0"/>
          </a:br>
          <a:r>
            <a:rPr lang="cs-CZ" dirty="0"/>
            <a:t>o energeticky méně náročné spotřebiče, auta, výrobní postupy a budovy.  </a:t>
          </a:r>
          <a:endParaRPr lang="en-US" dirty="0"/>
        </a:p>
      </dgm:t>
    </dgm:pt>
    <dgm:pt modelId="{1ED4EF38-E4A3-4180-84C9-69057360E1FC}" type="parTrans" cxnId="{AEEDB0D3-4B62-4E98-A2DF-40529F4D36C1}">
      <dgm:prSet/>
      <dgm:spPr/>
      <dgm:t>
        <a:bodyPr/>
        <a:lstStyle/>
        <a:p>
          <a:endParaRPr lang="en-US"/>
        </a:p>
      </dgm:t>
    </dgm:pt>
    <dgm:pt modelId="{1BC2C6B0-E7A8-4943-B324-A695E5F5CC2B}" type="sibTrans" cxnId="{AEEDB0D3-4B62-4E98-A2DF-40529F4D36C1}">
      <dgm:prSet/>
      <dgm:spPr/>
      <dgm:t>
        <a:bodyPr/>
        <a:lstStyle/>
        <a:p>
          <a:endParaRPr lang="en-US"/>
        </a:p>
      </dgm:t>
    </dgm:pt>
    <dgm:pt modelId="{BD60F32E-7305-4A0F-932F-3999A502AA0B}" type="pres">
      <dgm:prSet presAssocID="{928CDB71-DAF3-4F18-A5B7-DE572470E218}" presName="outerComposite" presStyleCnt="0">
        <dgm:presLayoutVars>
          <dgm:chMax val="5"/>
          <dgm:dir/>
          <dgm:resizeHandles val="exact"/>
        </dgm:presLayoutVars>
      </dgm:prSet>
      <dgm:spPr/>
    </dgm:pt>
    <dgm:pt modelId="{37B39675-AC2F-4F5A-AC38-1352EDA61951}" type="pres">
      <dgm:prSet presAssocID="{928CDB71-DAF3-4F18-A5B7-DE572470E218}" presName="dummyMaxCanvas" presStyleCnt="0">
        <dgm:presLayoutVars/>
      </dgm:prSet>
      <dgm:spPr/>
    </dgm:pt>
    <dgm:pt modelId="{B302AFEB-023D-489C-A4E3-2070FFDC37CA}" type="pres">
      <dgm:prSet presAssocID="{928CDB71-DAF3-4F18-A5B7-DE572470E218}" presName="ThreeNodes_1" presStyleLbl="node1" presStyleIdx="0" presStyleCnt="3">
        <dgm:presLayoutVars>
          <dgm:bulletEnabled val="1"/>
        </dgm:presLayoutVars>
      </dgm:prSet>
      <dgm:spPr/>
    </dgm:pt>
    <dgm:pt modelId="{0B3A04DC-A65B-40B8-AEB5-49D401F8716A}" type="pres">
      <dgm:prSet presAssocID="{928CDB71-DAF3-4F18-A5B7-DE572470E218}" presName="ThreeNodes_2" presStyleLbl="node1" presStyleIdx="1" presStyleCnt="3">
        <dgm:presLayoutVars>
          <dgm:bulletEnabled val="1"/>
        </dgm:presLayoutVars>
      </dgm:prSet>
      <dgm:spPr/>
    </dgm:pt>
    <dgm:pt modelId="{82E58051-BB82-4777-85CC-AA0B7E69DAA1}" type="pres">
      <dgm:prSet presAssocID="{928CDB71-DAF3-4F18-A5B7-DE572470E218}" presName="ThreeNodes_3" presStyleLbl="node1" presStyleIdx="2" presStyleCnt="3">
        <dgm:presLayoutVars>
          <dgm:bulletEnabled val="1"/>
        </dgm:presLayoutVars>
      </dgm:prSet>
      <dgm:spPr/>
    </dgm:pt>
    <dgm:pt modelId="{A819475A-B078-4E91-A995-CA766F48D525}" type="pres">
      <dgm:prSet presAssocID="{928CDB71-DAF3-4F18-A5B7-DE572470E218}" presName="ThreeConn_1-2" presStyleLbl="fgAccFollowNode1" presStyleIdx="0" presStyleCnt="2">
        <dgm:presLayoutVars>
          <dgm:bulletEnabled val="1"/>
        </dgm:presLayoutVars>
      </dgm:prSet>
      <dgm:spPr/>
    </dgm:pt>
    <dgm:pt modelId="{7CDFEA8B-BEC1-40DE-9B68-06640664AF5A}" type="pres">
      <dgm:prSet presAssocID="{928CDB71-DAF3-4F18-A5B7-DE572470E218}" presName="ThreeConn_2-3" presStyleLbl="fgAccFollowNode1" presStyleIdx="1" presStyleCnt="2">
        <dgm:presLayoutVars>
          <dgm:bulletEnabled val="1"/>
        </dgm:presLayoutVars>
      </dgm:prSet>
      <dgm:spPr/>
    </dgm:pt>
    <dgm:pt modelId="{9C90B741-E788-483A-9FE4-0B6B701E6003}" type="pres">
      <dgm:prSet presAssocID="{928CDB71-DAF3-4F18-A5B7-DE572470E218}" presName="ThreeNodes_1_text" presStyleLbl="node1" presStyleIdx="2" presStyleCnt="3">
        <dgm:presLayoutVars>
          <dgm:bulletEnabled val="1"/>
        </dgm:presLayoutVars>
      </dgm:prSet>
      <dgm:spPr/>
    </dgm:pt>
    <dgm:pt modelId="{FACC0F84-3897-43C1-B55C-FD3CCEC3D006}" type="pres">
      <dgm:prSet presAssocID="{928CDB71-DAF3-4F18-A5B7-DE572470E218}" presName="ThreeNodes_2_text" presStyleLbl="node1" presStyleIdx="2" presStyleCnt="3">
        <dgm:presLayoutVars>
          <dgm:bulletEnabled val="1"/>
        </dgm:presLayoutVars>
      </dgm:prSet>
      <dgm:spPr/>
    </dgm:pt>
    <dgm:pt modelId="{73A5DFC7-4E2B-43D2-B123-16A955D0B470}" type="pres">
      <dgm:prSet presAssocID="{928CDB71-DAF3-4F18-A5B7-DE572470E218}" presName="ThreeNodes_3_text" presStyleLbl="node1" presStyleIdx="2" presStyleCnt="3">
        <dgm:presLayoutVars>
          <dgm:bulletEnabled val="1"/>
        </dgm:presLayoutVars>
      </dgm:prSet>
      <dgm:spPr/>
    </dgm:pt>
  </dgm:ptLst>
  <dgm:cxnLst>
    <dgm:cxn modelId="{6159ED0E-AA30-4287-82DE-0CBE07FEA158}" type="presOf" srcId="{7798D5DB-123F-4037-9AD3-78B570625AD3}" destId="{B302AFEB-023D-489C-A4E3-2070FFDC37CA}" srcOrd="0" destOrd="0" presId="urn:microsoft.com/office/officeart/2005/8/layout/vProcess5"/>
    <dgm:cxn modelId="{743F1428-3CA1-49FF-A59E-F8ED291AF2F5}" type="presOf" srcId="{4A1BF618-CBCE-41BE-96FA-9C58D8B1D195}" destId="{82E58051-BB82-4777-85CC-AA0B7E69DAA1}" srcOrd="0" destOrd="0" presId="urn:microsoft.com/office/officeart/2005/8/layout/vProcess5"/>
    <dgm:cxn modelId="{571CB872-CB31-4EE3-8E0F-F290CA8A61DE}" type="presOf" srcId="{4A1BF618-CBCE-41BE-96FA-9C58D8B1D195}" destId="{73A5DFC7-4E2B-43D2-B123-16A955D0B470}" srcOrd="1" destOrd="0" presId="urn:microsoft.com/office/officeart/2005/8/layout/vProcess5"/>
    <dgm:cxn modelId="{526EE79C-7AE0-465C-B064-4E90C025966C}" type="presOf" srcId="{928CDB71-DAF3-4F18-A5B7-DE572470E218}" destId="{BD60F32E-7305-4A0F-932F-3999A502AA0B}" srcOrd="0" destOrd="0" presId="urn:microsoft.com/office/officeart/2005/8/layout/vProcess5"/>
    <dgm:cxn modelId="{DE26A7B2-4D80-4AD6-AD69-489D2744377D}" type="presOf" srcId="{E93E139D-42EE-413B-86E3-A405878D3A2E}" destId="{A819475A-B078-4E91-A995-CA766F48D525}" srcOrd="0" destOrd="0" presId="urn:microsoft.com/office/officeart/2005/8/layout/vProcess5"/>
    <dgm:cxn modelId="{A04E59BC-FC03-4D9D-9BE0-23961F94359B}" srcId="{928CDB71-DAF3-4F18-A5B7-DE572470E218}" destId="{7798D5DB-123F-4037-9AD3-78B570625AD3}" srcOrd="0" destOrd="0" parTransId="{FA880649-2B95-4936-969C-6DBDF71908DF}" sibTransId="{E93E139D-42EE-413B-86E3-A405878D3A2E}"/>
    <dgm:cxn modelId="{4EC356BD-6612-40AF-B49D-CA63B64FDABF}" type="presOf" srcId="{7798D5DB-123F-4037-9AD3-78B570625AD3}" destId="{9C90B741-E788-483A-9FE4-0B6B701E6003}" srcOrd="1" destOrd="0" presId="urn:microsoft.com/office/officeart/2005/8/layout/vProcess5"/>
    <dgm:cxn modelId="{C915ADCF-2316-44CF-80AA-CAC30D1AA4D4}" type="presOf" srcId="{3BC7BDEF-CAE5-407C-BFD2-4523D858F558}" destId="{7CDFEA8B-BEC1-40DE-9B68-06640664AF5A}" srcOrd="0" destOrd="0" presId="urn:microsoft.com/office/officeart/2005/8/layout/vProcess5"/>
    <dgm:cxn modelId="{AEEDB0D3-4B62-4E98-A2DF-40529F4D36C1}" srcId="{928CDB71-DAF3-4F18-A5B7-DE572470E218}" destId="{4A1BF618-CBCE-41BE-96FA-9C58D8B1D195}" srcOrd="2" destOrd="0" parTransId="{1ED4EF38-E4A3-4180-84C9-69057360E1FC}" sibTransId="{1BC2C6B0-E7A8-4943-B324-A695E5F5CC2B}"/>
    <dgm:cxn modelId="{D9E1E0D8-E7C7-4FEB-89FE-BC075353580C}" srcId="{928CDB71-DAF3-4F18-A5B7-DE572470E218}" destId="{DC515FB2-3F96-4244-8500-8CE3C22EE000}" srcOrd="1" destOrd="0" parTransId="{0A80F148-A32B-47FA-880A-DF3B3ED0D88B}" sibTransId="{3BC7BDEF-CAE5-407C-BFD2-4523D858F558}"/>
    <dgm:cxn modelId="{76E909E1-0D42-415C-AE7B-2BD5DC459726}" type="presOf" srcId="{DC515FB2-3F96-4244-8500-8CE3C22EE000}" destId="{0B3A04DC-A65B-40B8-AEB5-49D401F8716A}" srcOrd="0" destOrd="0" presId="urn:microsoft.com/office/officeart/2005/8/layout/vProcess5"/>
    <dgm:cxn modelId="{4EC618EB-CB29-4CD1-8EF5-A665E2EB58F8}" type="presOf" srcId="{DC515FB2-3F96-4244-8500-8CE3C22EE000}" destId="{FACC0F84-3897-43C1-B55C-FD3CCEC3D006}" srcOrd="1" destOrd="0" presId="urn:microsoft.com/office/officeart/2005/8/layout/vProcess5"/>
    <dgm:cxn modelId="{7D8A61B4-1544-45BB-8C70-577858D49A96}" type="presParOf" srcId="{BD60F32E-7305-4A0F-932F-3999A502AA0B}" destId="{37B39675-AC2F-4F5A-AC38-1352EDA61951}" srcOrd="0" destOrd="0" presId="urn:microsoft.com/office/officeart/2005/8/layout/vProcess5"/>
    <dgm:cxn modelId="{9426B104-5F95-484F-A56A-3E6E3C8C2A7C}" type="presParOf" srcId="{BD60F32E-7305-4A0F-932F-3999A502AA0B}" destId="{B302AFEB-023D-489C-A4E3-2070FFDC37CA}" srcOrd="1" destOrd="0" presId="urn:microsoft.com/office/officeart/2005/8/layout/vProcess5"/>
    <dgm:cxn modelId="{D9C10C70-7FC2-4FF4-9E50-193933862A5D}" type="presParOf" srcId="{BD60F32E-7305-4A0F-932F-3999A502AA0B}" destId="{0B3A04DC-A65B-40B8-AEB5-49D401F8716A}" srcOrd="2" destOrd="0" presId="urn:microsoft.com/office/officeart/2005/8/layout/vProcess5"/>
    <dgm:cxn modelId="{D6A0F588-560B-4762-A29E-4D1FF0242E45}" type="presParOf" srcId="{BD60F32E-7305-4A0F-932F-3999A502AA0B}" destId="{82E58051-BB82-4777-85CC-AA0B7E69DAA1}" srcOrd="3" destOrd="0" presId="urn:microsoft.com/office/officeart/2005/8/layout/vProcess5"/>
    <dgm:cxn modelId="{A29D718F-41FE-43D0-B96B-B1CF97D559A7}" type="presParOf" srcId="{BD60F32E-7305-4A0F-932F-3999A502AA0B}" destId="{A819475A-B078-4E91-A995-CA766F48D525}" srcOrd="4" destOrd="0" presId="urn:microsoft.com/office/officeart/2005/8/layout/vProcess5"/>
    <dgm:cxn modelId="{D2B3D005-A525-4527-AFB2-0A2AABE0EDE0}" type="presParOf" srcId="{BD60F32E-7305-4A0F-932F-3999A502AA0B}" destId="{7CDFEA8B-BEC1-40DE-9B68-06640664AF5A}" srcOrd="5" destOrd="0" presId="urn:microsoft.com/office/officeart/2005/8/layout/vProcess5"/>
    <dgm:cxn modelId="{D8E650BF-4827-45A7-997F-153F76550ADD}" type="presParOf" srcId="{BD60F32E-7305-4A0F-932F-3999A502AA0B}" destId="{9C90B741-E788-483A-9FE4-0B6B701E6003}" srcOrd="6" destOrd="0" presId="urn:microsoft.com/office/officeart/2005/8/layout/vProcess5"/>
    <dgm:cxn modelId="{E0924C34-6C51-48F9-BF01-8BA63C5B13FD}" type="presParOf" srcId="{BD60F32E-7305-4A0F-932F-3999A502AA0B}" destId="{FACC0F84-3897-43C1-B55C-FD3CCEC3D006}" srcOrd="7" destOrd="0" presId="urn:microsoft.com/office/officeart/2005/8/layout/vProcess5"/>
    <dgm:cxn modelId="{B6B7D0DE-2D31-43DC-A5AB-4CC8C05E6742}" type="presParOf" srcId="{BD60F32E-7305-4A0F-932F-3999A502AA0B}" destId="{73A5DFC7-4E2B-43D2-B123-16A955D0B47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DBB1C9F-EEB1-4AC6-8E8E-AF598EB626A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54406DE2-8C2C-4618-BD61-D211B1214A38}">
      <dgm:prSet/>
      <dgm:spPr/>
      <dgm:t>
        <a:bodyPr/>
        <a:lstStyle/>
        <a:p>
          <a:r>
            <a:rPr lang="en-US" b="1" dirty="0" err="1"/>
            <a:t>Energetická</a:t>
          </a:r>
          <a:r>
            <a:rPr lang="en-US" b="1" dirty="0"/>
            <a:t> </a:t>
          </a:r>
          <a:r>
            <a:rPr lang="en-US" b="1" dirty="0" err="1"/>
            <a:t>bilance</a:t>
          </a:r>
          <a:r>
            <a:rPr lang="en-US" b="1" dirty="0"/>
            <a:t> </a:t>
          </a:r>
          <a:r>
            <a:rPr lang="en-US" b="1" dirty="0" err="1"/>
            <a:t>jako</a:t>
          </a:r>
          <a:r>
            <a:rPr lang="en-US" b="1" dirty="0"/>
            <a:t> </a:t>
          </a:r>
          <a:r>
            <a:rPr lang="en-US" b="1" dirty="0" err="1"/>
            <a:t>kritérium</a:t>
          </a:r>
          <a:r>
            <a:rPr lang="en-US" b="1" dirty="0"/>
            <a:t> se </a:t>
          </a:r>
          <a:r>
            <a:rPr lang="en-US" b="1" dirty="0" err="1"/>
            <a:t>používá</a:t>
          </a:r>
          <a:r>
            <a:rPr lang="en-US" b="1" dirty="0"/>
            <a:t>, </a:t>
          </a:r>
          <a:r>
            <a:rPr lang="en-US" b="1" dirty="0" err="1"/>
            <a:t>když</a:t>
          </a:r>
          <a:r>
            <a:rPr lang="en-US" b="1" dirty="0"/>
            <a:t> je </a:t>
          </a:r>
          <a:r>
            <a:rPr lang="en-US" b="1" dirty="0" err="1"/>
            <a:t>zapotřebí</a:t>
          </a:r>
          <a:r>
            <a:rPr lang="en-US" b="1" dirty="0"/>
            <a:t> </a:t>
          </a:r>
          <a:r>
            <a:rPr lang="en-US" b="1" dirty="0" err="1"/>
            <a:t>srovnávat</a:t>
          </a:r>
          <a:br>
            <a:rPr lang="cs-CZ" b="1" dirty="0"/>
          </a:br>
          <a:r>
            <a:rPr lang="en-US" b="1" dirty="0"/>
            <a:t>a </a:t>
          </a:r>
          <a:r>
            <a:rPr lang="en-US" b="1" dirty="0" err="1"/>
            <a:t>hodnotit</a:t>
          </a:r>
          <a:r>
            <a:rPr lang="en-US" b="1" dirty="0"/>
            <a:t> </a:t>
          </a:r>
          <a:r>
            <a:rPr lang="en-US" b="1" dirty="0" err="1"/>
            <a:t>jakým</a:t>
          </a:r>
          <a:r>
            <a:rPr lang="en-US" b="1" dirty="0"/>
            <a:t> </a:t>
          </a:r>
          <a:r>
            <a:rPr lang="en-US" b="1" dirty="0" err="1"/>
            <a:t>způsobem</a:t>
          </a:r>
          <a:r>
            <a:rPr lang="en-US" b="1" dirty="0"/>
            <a:t> je </a:t>
          </a:r>
          <a:r>
            <a:rPr lang="en-US" b="1" dirty="0" err="1"/>
            <a:t>nakládáno</a:t>
          </a:r>
          <a:br>
            <a:rPr lang="cs-CZ" b="1" dirty="0"/>
          </a:br>
          <a:r>
            <a:rPr lang="en-US" b="1" dirty="0"/>
            <a:t>s </a:t>
          </a:r>
          <a:r>
            <a:rPr lang="en-US" b="1" dirty="0" err="1"/>
            <a:t>energiemi</a:t>
          </a:r>
          <a:r>
            <a:rPr lang="en-US" b="1" dirty="0"/>
            <a:t>, </a:t>
          </a:r>
          <a:r>
            <a:rPr lang="en-US" b="1" dirty="0" err="1"/>
            <a:t>jejich</a:t>
          </a:r>
          <a:r>
            <a:rPr lang="en-US" b="1" dirty="0"/>
            <a:t> </a:t>
          </a:r>
          <a:r>
            <a:rPr lang="en-US" b="1" dirty="0" err="1"/>
            <a:t>efektivitou</a:t>
          </a:r>
          <a:r>
            <a:rPr lang="en-US" b="1" dirty="0"/>
            <a:t> </a:t>
          </a:r>
          <a:r>
            <a:rPr lang="en-US" b="1" dirty="0" err="1"/>
            <a:t>apod</a:t>
          </a:r>
          <a:r>
            <a:rPr lang="en-US" b="1" dirty="0"/>
            <a:t>. </a:t>
          </a:r>
          <a:endParaRPr lang="en-US" dirty="0"/>
        </a:p>
      </dgm:t>
    </dgm:pt>
    <dgm:pt modelId="{41871B48-C79E-4143-AAEA-8DC6540B9101}" type="parTrans" cxnId="{F9B8D6E5-982A-44EA-AE24-C349E399EB7D}">
      <dgm:prSet/>
      <dgm:spPr/>
      <dgm:t>
        <a:bodyPr/>
        <a:lstStyle/>
        <a:p>
          <a:endParaRPr lang="en-US"/>
        </a:p>
      </dgm:t>
    </dgm:pt>
    <dgm:pt modelId="{A255D330-958E-4CA8-B54D-D3AC53DD270B}" type="sibTrans" cxnId="{F9B8D6E5-982A-44EA-AE24-C349E399EB7D}">
      <dgm:prSet/>
      <dgm:spPr/>
      <dgm:t>
        <a:bodyPr/>
        <a:lstStyle/>
        <a:p>
          <a:endParaRPr lang="en-US"/>
        </a:p>
      </dgm:t>
    </dgm:pt>
    <dgm:pt modelId="{7BD9D5A2-0FF8-462F-B347-55EA5C4F4E66}">
      <dgm:prSet/>
      <dgm:spPr/>
      <dgm:t>
        <a:bodyPr/>
        <a:lstStyle/>
        <a:p>
          <a:r>
            <a:rPr lang="en-US" b="1" dirty="0" err="1"/>
            <a:t>Porovnává</a:t>
          </a:r>
          <a:r>
            <a:rPr lang="en-US" b="1" dirty="0"/>
            <a:t> </a:t>
          </a:r>
          <a:r>
            <a:rPr lang="en-US" b="1" dirty="0" err="1"/>
            <a:t>na</a:t>
          </a:r>
          <a:r>
            <a:rPr lang="en-US" b="1" dirty="0"/>
            <a:t> </a:t>
          </a:r>
          <a:r>
            <a:rPr lang="en-US" b="1" dirty="0" err="1"/>
            <a:t>jedné</a:t>
          </a:r>
          <a:r>
            <a:rPr lang="en-US" b="1" dirty="0"/>
            <a:t> </a:t>
          </a:r>
          <a:r>
            <a:rPr lang="en-US" b="1" dirty="0" err="1"/>
            <a:t>straně</a:t>
          </a:r>
          <a:r>
            <a:rPr lang="en-US" b="1" dirty="0"/>
            <a:t> </a:t>
          </a:r>
          <a:r>
            <a:rPr lang="en-US" b="1" dirty="0" err="1"/>
            <a:t>energetické</a:t>
          </a:r>
          <a:r>
            <a:rPr lang="en-US" b="1" dirty="0"/>
            <a:t> </a:t>
          </a:r>
          <a:r>
            <a:rPr lang="en-US" b="1" dirty="0" err="1"/>
            <a:t>vstupy</a:t>
          </a:r>
          <a:r>
            <a:rPr lang="en-US" b="1" dirty="0"/>
            <a:t> a </a:t>
          </a:r>
          <a:r>
            <a:rPr lang="en-US" b="1" dirty="0" err="1"/>
            <a:t>na</a:t>
          </a:r>
          <a:r>
            <a:rPr lang="en-US" b="1" dirty="0"/>
            <a:t> </a:t>
          </a:r>
          <a:r>
            <a:rPr lang="en-US" b="1" dirty="0" err="1"/>
            <a:t>druhé</a:t>
          </a:r>
          <a:r>
            <a:rPr lang="en-US" b="1" dirty="0"/>
            <a:t> </a:t>
          </a:r>
          <a:r>
            <a:rPr lang="en-US" b="1" dirty="0" err="1"/>
            <a:t>straně</a:t>
          </a:r>
          <a:r>
            <a:rPr lang="en-US" b="1" dirty="0"/>
            <a:t> </a:t>
          </a:r>
          <a:r>
            <a:rPr lang="en-US" b="1" dirty="0" err="1"/>
            <a:t>energetické</a:t>
          </a:r>
          <a:r>
            <a:rPr lang="en-US" b="1" dirty="0"/>
            <a:t> </a:t>
          </a:r>
          <a:r>
            <a:rPr lang="en-US" b="1" dirty="0" err="1"/>
            <a:t>výstupy</a:t>
          </a:r>
          <a:r>
            <a:rPr lang="cs-CZ" b="1" dirty="0"/>
            <a:t> </a:t>
          </a:r>
          <a:r>
            <a:rPr lang="en-US" b="1" dirty="0"/>
            <a:t>v </a:t>
          </a:r>
          <a:r>
            <a:rPr lang="en-US" b="1" dirty="0" err="1"/>
            <a:t>daném</a:t>
          </a:r>
          <a:r>
            <a:rPr lang="en-US" b="1" dirty="0"/>
            <a:t> </a:t>
          </a:r>
          <a:r>
            <a:rPr lang="en-US" b="1" dirty="0" err="1"/>
            <a:t>energetickém</a:t>
          </a:r>
          <a:r>
            <a:rPr lang="en-US" b="1" dirty="0"/>
            <a:t> </a:t>
          </a:r>
          <a:r>
            <a:rPr lang="en-US" b="1" dirty="0" err="1"/>
            <a:t>subjektu</a:t>
          </a:r>
          <a:r>
            <a:rPr lang="en-US" b="1" dirty="0"/>
            <a:t>. </a:t>
          </a:r>
          <a:endParaRPr lang="en-US" dirty="0"/>
        </a:p>
      </dgm:t>
    </dgm:pt>
    <dgm:pt modelId="{70E9D0B5-DBB6-4727-AB81-BDB36CC42550}" type="parTrans" cxnId="{0AD21FFD-6760-42E8-A3D6-8DAA400B7059}">
      <dgm:prSet/>
      <dgm:spPr/>
      <dgm:t>
        <a:bodyPr/>
        <a:lstStyle/>
        <a:p>
          <a:endParaRPr lang="en-US"/>
        </a:p>
      </dgm:t>
    </dgm:pt>
    <dgm:pt modelId="{089D388C-F812-4C89-A7DA-F3F5C440A25A}" type="sibTrans" cxnId="{0AD21FFD-6760-42E8-A3D6-8DAA400B7059}">
      <dgm:prSet/>
      <dgm:spPr/>
      <dgm:t>
        <a:bodyPr/>
        <a:lstStyle/>
        <a:p>
          <a:endParaRPr lang="en-US"/>
        </a:p>
      </dgm:t>
    </dgm:pt>
    <dgm:pt modelId="{06B800E8-1E84-41EE-9A74-48823FF47E57}">
      <dgm:prSet/>
      <dgm:spPr/>
      <dgm:t>
        <a:bodyPr/>
        <a:lstStyle/>
        <a:p>
          <a:r>
            <a:rPr lang="en-US" b="1" dirty="0" err="1"/>
            <a:t>Zachycuje</a:t>
          </a:r>
          <a:r>
            <a:rPr lang="en-US" b="1" dirty="0"/>
            <a:t> </a:t>
          </a:r>
          <a:r>
            <a:rPr lang="en-US" b="1" dirty="0" err="1"/>
            <a:t>stupeň</a:t>
          </a:r>
          <a:r>
            <a:rPr lang="en-US" b="1" dirty="0"/>
            <a:t> </a:t>
          </a:r>
          <a:r>
            <a:rPr lang="en-US" b="1" dirty="0" err="1"/>
            <a:t>efektivnosti</a:t>
          </a:r>
          <a:r>
            <a:rPr lang="en-US" b="1" dirty="0"/>
            <a:t> </a:t>
          </a:r>
          <a:r>
            <a:rPr lang="en-US" b="1" dirty="0" err="1"/>
            <a:t>využívání</a:t>
          </a:r>
          <a:r>
            <a:rPr lang="en-US" b="1" dirty="0"/>
            <a:t> </a:t>
          </a:r>
          <a:r>
            <a:rPr lang="en-US" b="1" dirty="0" err="1"/>
            <a:t>všech</a:t>
          </a:r>
          <a:r>
            <a:rPr lang="en-US" b="1" dirty="0"/>
            <a:t> </a:t>
          </a:r>
          <a:r>
            <a:rPr lang="en-US" b="1" dirty="0" err="1"/>
            <a:t>forem</a:t>
          </a:r>
          <a:r>
            <a:rPr lang="en-US" b="1" dirty="0"/>
            <a:t> </a:t>
          </a:r>
          <a:r>
            <a:rPr lang="en-US" b="1" dirty="0" err="1"/>
            <a:t>energií</a:t>
          </a:r>
          <a:r>
            <a:rPr lang="cs-CZ" b="1" dirty="0"/>
            <a:t> </a:t>
          </a:r>
          <a:r>
            <a:rPr lang="en-US" b="1" dirty="0"/>
            <a:t>a </a:t>
          </a:r>
          <a:r>
            <a:rPr lang="en-US" b="1" dirty="0" err="1"/>
            <a:t>paliv</a:t>
          </a:r>
          <a:r>
            <a:rPr lang="en-US" b="1" dirty="0"/>
            <a:t>, a to </a:t>
          </a:r>
          <a:r>
            <a:rPr lang="en-US" b="1" dirty="0" err="1"/>
            <a:t>ve</a:t>
          </a:r>
          <a:r>
            <a:rPr lang="en-US" b="1" dirty="0"/>
            <a:t> </a:t>
          </a:r>
          <a:r>
            <a:rPr lang="en-US" b="1" dirty="0" err="1"/>
            <a:t>všech</a:t>
          </a:r>
          <a:r>
            <a:rPr lang="en-US" b="1" dirty="0"/>
            <a:t> </a:t>
          </a:r>
          <a:r>
            <a:rPr lang="en-US" b="1" dirty="0" err="1"/>
            <a:t>sledovaných</a:t>
          </a:r>
          <a:r>
            <a:rPr lang="en-US" b="1" dirty="0"/>
            <a:t> </a:t>
          </a:r>
          <a:r>
            <a:rPr lang="en-US" b="1" dirty="0" err="1"/>
            <a:t>systémech</a:t>
          </a:r>
          <a:r>
            <a:rPr lang="en-US" b="1" dirty="0"/>
            <a:t>. </a:t>
          </a:r>
          <a:endParaRPr lang="en-US" dirty="0"/>
        </a:p>
      </dgm:t>
    </dgm:pt>
    <dgm:pt modelId="{815E5976-EA65-427A-8293-3BE0826CEF2B}" type="parTrans" cxnId="{4236515F-D19E-41E7-8295-101DB802C71F}">
      <dgm:prSet/>
      <dgm:spPr/>
      <dgm:t>
        <a:bodyPr/>
        <a:lstStyle/>
        <a:p>
          <a:endParaRPr lang="en-US"/>
        </a:p>
      </dgm:t>
    </dgm:pt>
    <dgm:pt modelId="{E2119BD1-7652-4DFB-B998-E3EF33AF8687}" type="sibTrans" cxnId="{4236515F-D19E-41E7-8295-101DB802C71F}">
      <dgm:prSet/>
      <dgm:spPr/>
      <dgm:t>
        <a:bodyPr/>
        <a:lstStyle/>
        <a:p>
          <a:endParaRPr lang="en-US"/>
        </a:p>
      </dgm:t>
    </dgm:pt>
    <dgm:pt modelId="{B08AE4D3-0723-417F-9AA2-89769E632EF5}" type="pres">
      <dgm:prSet presAssocID="{4DBB1C9F-EEB1-4AC6-8E8E-AF598EB626A8}" presName="linear" presStyleCnt="0">
        <dgm:presLayoutVars>
          <dgm:animLvl val="lvl"/>
          <dgm:resizeHandles val="exact"/>
        </dgm:presLayoutVars>
      </dgm:prSet>
      <dgm:spPr/>
    </dgm:pt>
    <dgm:pt modelId="{0E1C5597-33CD-4140-BCCE-15A860AA229C}" type="pres">
      <dgm:prSet presAssocID="{54406DE2-8C2C-4618-BD61-D211B1214A38}" presName="parentText" presStyleLbl="node1" presStyleIdx="0" presStyleCnt="3">
        <dgm:presLayoutVars>
          <dgm:chMax val="0"/>
          <dgm:bulletEnabled val="1"/>
        </dgm:presLayoutVars>
      </dgm:prSet>
      <dgm:spPr/>
    </dgm:pt>
    <dgm:pt modelId="{8B637142-628B-43F5-94AD-AED6A9968341}" type="pres">
      <dgm:prSet presAssocID="{A255D330-958E-4CA8-B54D-D3AC53DD270B}" presName="spacer" presStyleCnt="0"/>
      <dgm:spPr/>
    </dgm:pt>
    <dgm:pt modelId="{B8DED116-9AC6-4DF8-90D6-D4746AE49967}" type="pres">
      <dgm:prSet presAssocID="{7BD9D5A2-0FF8-462F-B347-55EA5C4F4E66}" presName="parentText" presStyleLbl="node1" presStyleIdx="1" presStyleCnt="3">
        <dgm:presLayoutVars>
          <dgm:chMax val="0"/>
          <dgm:bulletEnabled val="1"/>
        </dgm:presLayoutVars>
      </dgm:prSet>
      <dgm:spPr/>
    </dgm:pt>
    <dgm:pt modelId="{BD882D7C-74C8-4B30-99E3-EF25B5F5B153}" type="pres">
      <dgm:prSet presAssocID="{089D388C-F812-4C89-A7DA-F3F5C440A25A}" presName="spacer" presStyleCnt="0"/>
      <dgm:spPr/>
    </dgm:pt>
    <dgm:pt modelId="{E0054BD5-4403-4A03-8908-7D31169FA0CD}" type="pres">
      <dgm:prSet presAssocID="{06B800E8-1E84-41EE-9A74-48823FF47E57}" presName="parentText" presStyleLbl="node1" presStyleIdx="2" presStyleCnt="3">
        <dgm:presLayoutVars>
          <dgm:chMax val="0"/>
          <dgm:bulletEnabled val="1"/>
        </dgm:presLayoutVars>
      </dgm:prSet>
      <dgm:spPr/>
    </dgm:pt>
  </dgm:ptLst>
  <dgm:cxnLst>
    <dgm:cxn modelId="{F5327D31-21F2-46A2-9ACF-CADEE3D8EF37}" type="presOf" srcId="{54406DE2-8C2C-4618-BD61-D211B1214A38}" destId="{0E1C5597-33CD-4140-BCCE-15A860AA229C}" srcOrd="0" destOrd="0" presId="urn:microsoft.com/office/officeart/2005/8/layout/vList2"/>
    <dgm:cxn modelId="{4236515F-D19E-41E7-8295-101DB802C71F}" srcId="{4DBB1C9F-EEB1-4AC6-8E8E-AF598EB626A8}" destId="{06B800E8-1E84-41EE-9A74-48823FF47E57}" srcOrd="2" destOrd="0" parTransId="{815E5976-EA65-427A-8293-3BE0826CEF2B}" sibTransId="{E2119BD1-7652-4DFB-B998-E3EF33AF8687}"/>
    <dgm:cxn modelId="{043DC9AE-DA7D-40E5-937D-74A89DF75046}" type="presOf" srcId="{7BD9D5A2-0FF8-462F-B347-55EA5C4F4E66}" destId="{B8DED116-9AC6-4DF8-90D6-D4746AE49967}" srcOrd="0" destOrd="0" presId="urn:microsoft.com/office/officeart/2005/8/layout/vList2"/>
    <dgm:cxn modelId="{CDCE75D2-5D39-467C-B290-3ACB414644AB}" type="presOf" srcId="{4DBB1C9F-EEB1-4AC6-8E8E-AF598EB626A8}" destId="{B08AE4D3-0723-417F-9AA2-89769E632EF5}" srcOrd="0" destOrd="0" presId="urn:microsoft.com/office/officeart/2005/8/layout/vList2"/>
    <dgm:cxn modelId="{F9B8D6E5-982A-44EA-AE24-C349E399EB7D}" srcId="{4DBB1C9F-EEB1-4AC6-8E8E-AF598EB626A8}" destId="{54406DE2-8C2C-4618-BD61-D211B1214A38}" srcOrd="0" destOrd="0" parTransId="{41871B48-C79E-4143-AAEA-8DC6540B9101}" sibTransId="{A255D330-958E-4CA8-B54D-D3AC53DD270B}"/>
    <dgm:cxn modelId="{670F5DF8-7021-4513-B607-AD10FFC24697}" type="presOf" srcId="{06B800E8-1E84-41EE-9A74-48823FF47E57}" destId="{E0054BD5-4403-4A03-8908-7D31169FA0CD}" srcOrd="0" destOrd="0" presId="urn:microsoft.com/office/officeart/2005/8/layout/vList2"/>
    <dgm:cxn modelId="{0AD21FFD-6760-42E8-A3D6-8DAA400B7059}" srcId="{4DBB1C9F-EEB1-4AC6-8E8E-AF598EB626A8}" destId="{7BD9D5A2-0FF8-462F-B347-55EA5C4F4E66}" srcOrd="1" destOrd="0" parTransId="{70E9D0B5-DBB6-4727-AB81-BDB36CC42550}" sibTransId="{089D388C-F812-4C89-A7DA-F3F5C440A25A}"/>
    <dgm:cxn modelId="{E7D7FBC0-35B6-4BD8-8BFF-C75FBB0BE24A}" type="presParOf" srcId="{B08AE4D3-0723-417F-9AA2-89769E632EF5}" destId="{0E1C5597-33CD-4140-BCCE-15A860AA229C}" srcOrd="0" destOrd="0" presId="urn:microsoft.com/office/officeart/2005/8/layout/vList2"/>
    <dgm:cxn modelId="{9813953F-8A25-488F-BBBE-C21889E0999B}" type="presParOf" srcId="{B08AE4D3-0723-417F-9AA2-89769E632EF5}" destId="{8B637142-628B-43F5-94AD-AED6A9968341}" srcOrd="1" destOrd="0" presId="urn:microsoft.com/office/officeart/2005/8/layout/vList2"/>
    <dgm:cxn modelId="{FD3C8B82-02EC-44AD-BCA9-497647D78B5C}" type="presParOf" srcId="{B08AE4D3-0723-417F-9AA2-89769E632EF5}" destId="{B8DED116-9AC6-4DF8-90D6-D4746AE49967}" srcOrd="2" destOrd="0" presId="urn:microsoft.com/office/officeart/2005/8/layout/vList2"/>
    <dgm:cxn modelId="{FA59D313-51CE-4ED3-B3BC-E0EAE66F10FD}" type="presParOf" srcId="{B08AE4D3-0723-417F-9AA2-89769E632EF5}" destId="{BD882D7C-74C8-4B30-99E3-EF25B5F5B153}" srcOrd="3" destOrd="0" presId="urn:microsoft.com/office/officeart/2005/8/layout/vList2"/>
    <dgm:cxn modelId="{632CA583-595A-4E89-B3EE-91AE0027369B}" type="presParOf" srcId="{B08AE4D3-0723-417F-9AA2-89769E632EF5}" destId="{E0054BD5-4403-4A03-8908-7D31169FA0C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BD6835-ED10-4D74-B121-3A90EF703B7D}"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C744D2BA-4A2E-4AE0-A855-BF82B9C9FCF8}">
      <dgm:prSet/>
      <dgm:spPr/>
      <dgm:t>
        <a:bodyPr/>
        <a:lstStyle/>
        <a:p>
          <a:pPr>
            <a:defRPr b="1"/>
          </a:pPr>
          <a:r>
            <a:rPr lang="cs-CZ"/>
            <a:t>Energie je spotřebovávána v různých systémech daného subjektu.</a:t>
          </a:r>
        </a:p>
        <a:p>
          <a:pPr>
            <a:defRPr b="1"/>
          </a:pPr>
          <a:r>
            <a:rPr lang="cs-CZ"/>
            <a:t>Jde např. o větrání, vytápění, chlazení, klimatizace, osvětlení atd. </a:t>
          </a:r>
          <a:endParaRPr lang="en-US"/>
        </a:p>
      </dgm:t>
    </dgm:pt>
    <dgm:pt modelId="{6D11CCED-4BB9-4196-B81F-44F362D04FEE}" type="parTrans" cxnId="{038A1A76-1669-420A-B4A4-E1602C520118}">
      <dgm:prSet/>
      <dgm:spPr/>
      <dgm:t>
        <a:bodyPr/>
        <a:lstStyle/>
        <a:p>
          <a:endParaRPr lang="en-US"/>
        </a:p>
      </dgm:t>
    </dgm:pt>
    <dgm:pt modelId="{1E6166EE-C70B-475B-B6A4-B7274B5F0839}" type="sibTrans" cxnId="{038A1A76-1669-420A-B4A4-E1602C520118}">
      <dgm:prSet/>
      <dgm:spPr/>
      <dgm:t>
        <a:bodyPr/>
        <a:lstStyle/>
        <a:p>
          <a:endParaRPr lang="en-US"/>
        </a:p>
      </dgm:t>
    </dgm:pt>
    <dgm:pt modelId="{047A321A-BF40-4BCF-8DD6-714C92E9B06D}">
      <dgm:prSet/>
      <dgm:spPr/>
      <dgm:t>
        <a:bodyPr/>
        <a:lstStyle/>
        <a:p>
          <a:pPr>
            <a:defRPr b="1"/>
          </a:pPr>
          <a:r>
            <a:rPr lang="cs-CZ"/>
            <a:t>Ztráty v daném systému jsou také různého druhu, např.:</a:t>
          </a:r>
          <a:endParaRPr lang="en-US"/>
        </a:p>
      </dgm:t>
    </dgm:pt>
    <dgm:pt modelId="{1EF1161B-0CCF-4FF1-8DCA-1D8AB7C66BFE}" type="parTrans" cxnId="{F646E2A3-A54D-4E6F-8299-813C11730421}">
      <dgm:prSet/>
      <dgm:spPr/>
      <dgm:t>
        <a:bodyPr/>
        <a:lstStyle/>
        <a:p>
          <a:endParaRPr lang="en-US"/>
        </a:p>
      </dgm:t>
    </dgm:pt>
    <dgm:pt modelId="{C8A2A2F0-F144-4D71-A335-4B1617786E26}" type="sibTrans" cxnId="{F646E2A3-A54D-4E6F-8299-813C11730421}">
      <dgm:prSet/>
      <dgm:spPr/>
      <dgm:t>
        <a:bodyPr/>
        <a:lstStyle/>
        <a:p>
          <a:endParaRPr lang="en-US"/>
        </a:p>
      </dgm:t>
    </dgm:pt>
    <dgm:pt modelId="{95C4AFB3-B206-4823-989C-F4B3B45B6A93}">
      <dgm:prSet/>
      <dgm:spPr/>
      <dgm:t>
        <a:bodyPr/>
        <a:lstStyle/>
        <a:p>
          <a:r>
            <a:rPr lang="cs-CZ" b="1" dirty="0"/>
            <a:t>tepelné ztráty subjektu;</a:t>
          </a:r>
          <a:endParaRPr lang="en-US" b="1" dirty="0"/>
        </a:p>
      </dgm:t>
    </dgm:pt>
    <dgm:pt modelId="{7929BA79-849B-49E9-94A8-2070CE654CD8}" type="parTrans" cxnId="{B3D52C06-5376-4FA7-994A-0B3D48E43F24}">
      <dgm:prSet/>
      <dgm:spPr/>
      <dgm:t>
        <a:bodyPr/>
        <a:lstStyle/>
        <a:p>
          <a:endParaRPr lang="en-US"/>
        </a:p>
      </dgm:t>
    </dgm:pt>
    <dgm:pt modelId="{90B57517-B8A0-404C-B1A0-533675608F4B}" type="sibTrans" cxnId="{B3D52C06-5376-4FA7-994A-0B3D48E43F24}">
      <dgm:prSet/>
      <dgm:spPr/>
      <dgm:t>
        <a:bodyPr/>
        <a:lstStyle/>
        <a:p>
          <a:endParaRPr lang="en-US"/>
        </a:p>
      </dgm:t>
    </dgm:pt>
    <dgm:pt modelId="{1CFCDDED-78C2-4D25-BE87-BB39FE8555E9}">
      <dgm:prSet/>
      <dgm:spPr/>
      <dgm:t>
        <a:bodyPr/>
        <a:lstStyle/>
        <a:p>
          <a:r>
            <a:rPr lang="cs-CZ" b="1" dirty="0"/>
            <a:t>účinnost přeměny paliv;</a:t>
          </a:r>
          <a:endParaRPr lang="en-US" b="1" dirty="0"/>
        </a:p>
      </dgm:t>
    </dgm:pt>
    <dgm:pt modelId="{DFC187FB-CDFE-43A4-B101-EB4E0521D60A}" type="parTrans" cxnId="{AE3FFB5D-4CE9-4139-A3FE-892F8EF88837}">
      <dgm:prSet/>
      <dgm:spPr/>
      <dgm:t>
        <a:bodyPr/>
        <a:lstStyle/>
        <a:p>
          <a:endParaRPr lang="en-US"/>
        </a:p>
      </dgm:t>
    </dgm:pt>
    <dgm:pt modelId="{0FE0CA44-D177-49A7-9691-1CCE1D8A4B2C}" type="sibTrans" cxnId="{AE3FFB5D-4CE9-4139-A3FE-892F8EF88837}">
      <dgm:prSet/>
      <dgm:spPr/>
      <dgm:t>
        <a:bodyPr/>
        <a:lstStyle/>
        <a:p>
          <a:endParaRPr lang="en-US"/>
        </a:p>
      </dgm:t>
    </dgm:pt>
    <dgm:pt modelId="{BBBFAFE3-4B49-4B3A-B827-D5DEC9A7AE31}">
      <dgm:prSet/>
      <dgm:spPr/>
      <dgm:t>
        <a:bodyPr/>
        <a:lstStyle/>
        <a:p>
          <a:r>
            <a:rPr lang="cs-CZ" b="1" dirty="0"/>
            <a:t>ztráty distribuce;</a:t>
          </a:r>
          <a:endParaRPr lang="en-US" b="1" dirty="0"/>
        </a:p>
      </dgm:t>
    </dgm:pt>
    <dgm:pt modelId="{40C6915B-4FC5-4C36-9D2C-6F05AA87BDA3}" type="parTrans" cxnId="{1B38E6DB-5323-43FA-9ED7-9A53C7B47C01}">
      <dgm:prSet/>
      <dgm:spPr/>
      <dgm:t>
        <a:bodyPr/>
        <a:lstStyle/>
        <a:p>
          <a:endParaRPr lang="en-US"/>
        </a:p>
      </dgm:t>
    </dgm:pt>
    <dgm:pt modelId="{430FA0A8-DEEA-44F8-AC19-B83CE6F8F616}" type="sibTrans" cxnId="{1B38E6DB-5323-43FA-9ED7-9A53C7B47C01}">
      <dgm:prSet/>
      <dgm:spPr/>
      <dgm:t>
        <a:bodyPr/>
        <a:lstStyle/>
        <a:p>
          <a:endParaRPr lang="en-US"/>
        </a:p>
      </dgm:t>
    </dgm:pt>
    <dgm:pt modelId="{53CBA4D3-BAE1-4A2E-A85A-84C04BC29CF2}">
      <dgm:prSet/>
      <dgm:spPr/>
      <dgm:t>
        <a:bodyPr/>
        <a:lstStyle/>
        <a:p>
          <a:r>
            <a:rPr lang="cs-CZ" b="1" dirty="0"/>
            <a:t>ztráty otopné soustavy aj.</a:t>
          </a:r>
          <a:endParaRPr lang="en-US" b="1" dirty="0"/>
        </a:p>
      </dgm:t>
    </dgm:pt>
    <dgm:pt modelId="{3149CA0B-5A80-4E28-A45D-C34C47BB8D21}" type="parTrans" cxnId="{D44E838E-28A6-4A46-818D-C01029D5FFB8}">
      <dgm:prSet/>
      <dgm:spPr/>
      <dgm:t>
        <a:bodyPr/>
        <a:lstStyle/>
        <a:p>
          <a:endParaRPr lang="en-US"/>
        </a:p>
      </dgm:t>
    </dgm:pt>
    <dgm:pt modelId="{2BE23723-B78E-4B99-94D4-EE6E7E065CAD}" type="sibTrans" cxnId="{D44E838E-28A6-4A46-818D-C01029D5FFB8}">
      <dgm:prSet/>
      <dgm:spPr/>
      <dgm:t>
        <a:bodyPr/>
        <a:lstStyle/>
        <a:p>
          <a:endParaRPr lang="en-US"/>
        </a:p>
      </dgm:t>
    </dgm:pt>
    <dgm:pt modelId="{CCDDD1B7-2D02-439F-9153-360B9AE72EEC}" type="pres">
      <dgm:prSet presAssocID="{D6BD6835-ED10-4D74-B121-3A90EF703B7D}" presName="outerComposite" presStyleCnt="0">
        <dgm:presLayoutVars>
          <dgm:chMax val="5"/>
          <dgm:dir/>
          <dgm:resizeHandles val="exact"/>
        </dgm:presLayoutVars>
      </dgm:prSet>
      <dgm:spPr/>
    </dgm:pt>
    <dgm:pt modelId="{6C9F0EC4-71E8-40F2-8465-C7C254FC995B}" type="pres">
      <dgm:prSet presAssocID="{D6BD6835-ED10-4D74-B121-3A90EF703B7D}" presName="dummyMaxCanvas" presStyleCnt="0">
        <dgm:presLayoutVars/>
      </dgm:prSet>
      <dgm:spPr/>
    </dgm:pt>
    <dgm:pt modelId="{46A5DA16-6266-4C45-93A5-8F679D15DB1D}" type="pres">
      <dgm:prSet presAssocID="{D6BD6835-ED10-4D74-B121-3A90EF703B7D}" presName="TwoNodes_1" presStyleLbl="node1" presStyleIdx="0" presStyleCnt="2">
        <dgm:presLayoutVars>
          <dgm:bulletEnabled val="1"/>
        </dgm:presLayoutVars>
      </dgm:prSet>
      <dgm:spPr/>
    </dgm:pt>
    <dgm:pt modelId="{D17AD923-5D48-46DD-85A8-C5A507AD9601}" type="pres">
      <dgm:prSet presAssocID="{D6BD6835-ED10-4D74-B121-3A90EF703B7D}" presName="TwoNodes_2" presStyleLbl="node1" presStyleIdx="1" presStyleCnt="2">
        <dgm:presLayoutVars>
          <dgm:bulletEnabled val="1"/>
        </dgm:presLayoutVars>
      </dgm:prSet>
      <dgm:spPr/>
    </dgm:pt>
    <dgm:pt modelId="{A7FEE5F5-5CE5-40F4-9019-87E48EB8CD52}" type="pres">
      <dgm:prSet presAssocID="{D6BD6835-ED10-4D74-B121-3A90EF703B7D}" presName="TwoConn_1-2" presStyleLbl="fgAccFollowNode1" presStyleIdx="0" presStyleCnt="1">
        <dgm:presLayoutVars>
          <dgm:bulletEnabled val="1"/>
        </dgm:presLayoutVars>
      </dgm:prSet>
      <dgm:spPr/>
    </dgm:pt>
    <dgm:pt modelId="{587E794C-1ED8-4C67-A6FE-F4715B5D88FE}" type="pres">
      <dgm:prSet presAssocID="{D6BD6835-ED10-4D74-B121-3A90EF703B7D}" presName="TwoNodes_1_text" presStyleLbl="node1" presStyleIdx="1" presStyleCnt="2">
        <dgm:presLayoutVars>
          <dgm:bulletEnabled val="1"/>
        </dgm:presLayoutVars>
      </dgm:prSet>
      <dgm:spPr/>
    </dgm:pt>
    <dgm:pt modelId="{80D2B9DF-91B6-46A3-BDF8-6428C02A7AB5}" type="pres">
      <dgm:prSet presAssocID="{D6BD6835-ED10-4D74-B121-3A90EF703B7D}" presName="TwoNodes_2_text" presStyleLbl="node1" presStyleIdx="1" presStyleCnt="2">
        <dgm:presLayoutVars>
          <dgm:bulletEnabled val="1"/>
        </dgm:presLayoutVars>
      </dgm:prSet>
      <dgm:spPr/>
    </dgm:pt>
  </dgm:ptLst>
  <dgm:cxnLst>
    <dgm:cxn modelId="{B3D52C06-5376-4FA7-994A-0B3D48E43F24}" srcId="{047A321A-BF40-4BCF-8DD6-714C92E9B06D}" destId="{95C4AFB3-B206-4823-989C-F4B3B45B6A93}" srcOrd="0" destOrd="0" parTransId="{7929BA79-849B-49E9-94A8-2070CE654CD8}" sibTransId="{90B57517-B8A0-404C-B1A0-533675608F4B}"/>
    <dgm:cxn modelId="{185B2212-1025-4D64-A72E-2DFDF334F208}" type="presOf" srcId="{D6BD6835-ED10-4D74-B121-3A90EF703B7D}" destId="{CCDDD1B7-2D02-439F-9153-360B9AE72EEC}" srcOrd="0" destOrd="0" presId="urn:microsoft.com/office/officeart/2005/8/layout/vProcess5"/>
    <dgm:cxn modelId="{5E198B39-5FAA-4D60-8E46-2248398DAD54}" type="presOf" srcId="{047A321A-BF40-4BCF-8DD6-714C92E9B06D}" destId="{80D2B9DF-91B6-46A3-BDF8-6428C02A7AB5}" srcOrd="1" destOrd="0" presId="urn:microsoft.com/office/officeart/2005/8/layout/vProcess5"/>
    <dgm:cxn modelId="{AE3FFB5D-4CE9-4139-A3FE-892F8EF88837}" srcId="{047A321A-BF40-4BCF-8DD6-714C92E9B06D}" destId="{1CFCDDED-78C2-4D25-BE87-BB39FE8555E9}" srcOrd="1" destOrd="0" parTransId="{DFC187FB-CDFE-43A4-B101-EB4E0521D60A}" sibTransId="{0FE0CA44-D177-49A7-9691-1CCE1D8A4B2C}"/>
    <dgm:cxn modelId="{2394B969-B6B7-4360-850D-A3150AFEA609}" type="presOf" srcId="{047A321A-BF40-4BCF-8DD6-714C92E9B06D}" destId="{D17AD923-5D48-46DD-85A8-C5A507AD9601}" srcOrd="0" destOrd="0" presId="urn:microsoft.com/office/officeart/2005/8/layout/vProcess5"/>
    <dgm:cxn modelId="{ED1DB052-B411-49DC-8709-2A74802BBB9C}" type="presOf" srcId="{53CBA4D3-BAE1-4A2E-A85A-84C04BC29CF2}" destId="{D17AD923-5D48-46DD-85A8-C5A507AD9601}" srcOrd="0" destOrd="4" presId="urn:microsoft.com/office/officeart/2005/8/layout/vProcess5"/>
    <dgm:cxn modelId="{2E7BC354-C3CD-42A4-AD1F-BD03693001E4}" type="presOf" srcId="{C744D2BA-4A2E-4AE0-A855-BF82B9C9FCF8}" destId="{587E794C-1ED8-4C67-A6FE-F4715B5D88FE}" srcOrd="1" destOrd="0" presId="urn:microsoft.com/office/officeart/2005/8/layout/vProcess5"/>
    <dgm:cxn modelId="{038A1A76-1669-420A-B4A4-E1602C520118}" srcId="{D6BD6835-ED10-4D74-B121-3A90EF703B7D}" destId="{C744D2BA-4A2E-4AE0-A855-BF82B9C9FCF8}" srcOrd="0" destOrd="0" parTransId="{6D11CCED-4BB9-4196-B81F-44F362D04FEE}" sibTransId="{1E6166EE-C70B-475B-B6A4-B7274B5F0839}"/>
    <dgm:cxn modelId="{D44E838E-28A6-4A46-818D-C01029D5FFB8}" srcId="{047A321A-BF40-4BCF-8DD6-714C92E9B06D}" destId="{53CBA4D3-BAE1-4A2E-A85A-84C04BC29CF2}" srcOrd="3" destOrd="0" parTransId="{3149CA0B-5A80-4E28-A45D-C34C47BB8D21}" sibTransId="{2BE23723-B78E-4B99-94D4-EE6E7E065CAD}"/>
    <dgm:cxn modelId="{E7D4A296-F4D5-4CF5-B02C-69938DF4F580}" type="presOf" srcId="{1E6166EE-C70B-475B-B6A4-B7274B5F0839}" destId="{A7FEE5F5-5CE5-40F4-9019-87E48EB8CD52}" srcOrd="0" destOrd="0" presId="urn:microsoft.com/office/officeart/2005/8/layout/vProcess5"/>
    <dgm:cxn modelId="{B124679E-662D-4CDF-A2E0-EB644D933A7A}" type="presOf" srcId="{53CBA4D3-BAE1-4A2E-A85A-84C04BC29CF2}" destId="{80D2B9DF-91B6-46A3-BDF8-6428C02A7AB5}" srcOrd="1" destOrd="4" presId="urn:microsoft.com/office/officeart/2005/8/layout/vProcess5"/>
    <dgm:cxn modelId="{F646E2A3-A54D-4E6F-8299-813C11730421}" srcId="{D6BD6835-ED10-4D74-B121-3A90EF703B7D}" destId="{047A321A-BF40-4BCF-8DD6-714C92E9B06D}" srcOrd="1" destOrd="0" parTransId="{1EF1161B-0CCF-4FF1-8DCA-1D8AB7C66BFE}" sibTransId="{C8A2A2F0-F144-4D71-A335-4B1617786E26}"/>
    <dgm:cxn modelId="{63BC80A7-0E13-4708-956A-FEC6DFC45765}" type="presOf" srcId="{BBBFAFE3-4B49-4B3A-B827-D5DEC9A7AE31}" destId="{D17AD923-5D48-46DD-85A8-C5A507AD9601}" srcOrd="0" destOrd="3" presId="urn:microsoft.com/office/officeart/2005/8/layout/vProcess5"/>
    <dgm:cxn modelId="{98B717AF-F06D-48AF-B682-DF4FD7E6C465}" type="presOf" srcId="{95C4AFB3-B206-4823-989C-F4B3B45B6A93}" destId="{80D2B9DF-91B6-46A3-BDF8-6428C02A7AB5}" srcOrd="1" destOrd="1" presId="urn:microsoft.com/office/officeart/2005/8/layout/vProcess5"/>
    <dgm:cxn modelId="{39E76EB4-5216-4D69-B365-6D2554EE6E0A}" type="presOf" srcId="{C744D2BA-4A2E-4AE0-A855-BF82B9C9FCF8}" destId="{46A5DA16-6266-4C45-93A5-8F679D15DB1D}" srcOrd="0" destOrd="0" presId="urn:microsoft.com/office/officeart/2005/8/layout/vProcess5"/>
    <dgm:cxn modelId="{8073DCD8-447E-479C-97D4-7C99284D1D5B}" type="presOf" srcId="{BBBFAFE3-4B49-4B3A-B827-D5DEC9A7AE31}" destId="{80D2B9DF-91B6-46A3-BDF8-6428C02A7AB5}" srcOrd="1" destOrd="3" presId="urn:microsoft.com/office/officeart/2005/8/layout/vProcess5"/>
    <dgm:cxn modelId="{1B38E6DB-5323-43FA-9ED7-9A53C7B47C01}" srcId="{047A321A-BF40-4BCF-8DD6-714C92E9B06D}" destId="{BBBFAFE3-4B49-4B3A-B827-D5DEC9A7AE31}" srcOrd="2" destOrd="0" parTransId="{40C6915B-4FC5-4C36-9D2C-6F05AA87BDA3}" sibTransId="{430FA0A8-DEEA-44F8-AC19-B83CE6F8F616}"/>
    <dgm:cxn modelId="{736A5ADE-6B3C-4D34-863E-60686C6FAD0B}" type="presOf" srcId="{1CFCDDED-78C2-4D25-BE87-BB39FE8555E9}" destId="{80D2B9DF-91B6-46A3-BDF8-6428C02A7AB5}" srcOrd="1" destOrd="2" presId="urn:microsoft.com/office/officeart/2005/8/layout/vProcess5"/>
    <dgm:cxn modelId="{1E3D51E9-3AF2-47B2-8678-39980E379866}" type="presOf" srcId="{95C4AFB3-B206-4823-989C-F4B3B45B6A93}" destId="{D17AD923-5D48-46DD-85A8-C5A507AD9601}" srcOrd="0" destOrd="1" presId="urn:microsoft.com/office/officeart/2005/8/layout/vProcess5"/>
    <dgm:cxn modelId="{E47C03F1-3C12-4847-87C0-60ACCDEA2A0C}" type="presOf" srcId="{1CFCDDED-78C2-4D25-BE87-BB39FE8555E9}" destId="{D17AD923-5D48-46DD-85A8-C5A507AD9601}" srcOrd="0" destOrd="2" presId="urn:microsoft.com/office/officeart/2005/8/layout/vProcess5"/>
    <dgm:cxn modelId="{54340721-129E-4144-B4BE-4A01BA2122F2}" type="presParOf" srcId="{CCDDD1B7-2D02-439F-9153-360B9AE72EEC}" destId="{6C9F0EC4-71E8-40F2-8465-C7C254FC995B}" srcOrd="0" destOrd="0" presId="urn:microsoft.com/office/officeart/2005/8/layout/vProcess5"/>
    <dgm:cxn modelId="{C1A6E4D6-15F1-4FA0-97AC-868C08AB6669}" type="presParOf" srcId="{CCDDD1B7-2D02-439F-9153-360B9AE72EEC}" destId="{46A5DA16-6266-4C45-93A5-8F679D15DB1D}" srcOrd="1" destOrd="0" presId="urn:microsoft.com/office/officeart/2005/8/layout/vProcess5"/>
    <dgm:cxn modelId="{E4A82F4E-7E03-4C73-A452-9860AE88EFD1}" type="presParOf" srcId="{CCDDD1B7-2D02-439F-9153-360B9AE72EEC}" destId="{D17AD923-5D48-46DD-85A8-C5A507AD9601}" srcOrd="2" destOrd="0" presId="urn:microsoft.com/office/officeart/2005/8/layout/vProcess5"/>
    <dgm:cxn modelId="{66F6D95B-9C1A-4203-B427-5E2884C17FA7}" type="presParOf" srcId="{CCDDD1B7-2D02-439F-9153-360B9AE72EEC}" destId="{A7FEE5F5-5CE5-40F4-9019-87E48EB8CD52}" srcOrd="3" destOrd="0" presId="urn:microsoft.com/office/officeart/2005/8/layout/vProcess5"/>
    <dgm:cxn modelId="{2F1D394C-8DD3-4AB7-9A4A-624CD0322301}" type="presParOf" srcId="{CCDDD1B7-2D02-439F-9153-360B9AE72EEC}" destId="{587E794C-1ED8-4C67-A6FE-F4715B5D88FE}" srcOrd="4" destOrd="0" presId="urn:microsoft.com/office/officeart/2005/8/layout/vProcess5"/>
    <dgm:cxn modelId="{4E9E82AE-5A4E-4775-B092-8C316EC1CA19}" type="presParOf" srcId="{CCDDD1B7-2D02-439F-9153-360B9AE72EEC}" destId="{80D2B9DF-91B6-46A3-BDF8-6428C02A7AB5}"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58B687-F404-4299-81DC-54E1BEBF80D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5019BEB-249A-4D23-9A2B-18BAFB057F48}">
      <dgm:prSet custT="1"/>
      <dgm:spPr/>
      <dgm:t>
        <a:bodyPr/>
        <a:lstStyle/>
        <a:p>
          <a:r>
            <a:rPr lang="cs-CZ" sz="1800" b="1" dirty="0"/>
            <a:t>Úkolem energetického managementu je dané ztráty na všech systémech snožovat a maximalizovat efektivnost soustavy. </a:t>
          </a:r>
          <a:endParaRPr lang="en-US" sz="1800" b="1" dirty="0"/>
        </a:p>
      </dgm:t>
    </dgm:pt>
    <dgm:pt modelId="{F083133A-B9AB-4164-8228-F58DD346BE9B}" type="parTrans" cxnId="{07502205-A29E-4787-A7F2-5C86AA76D9C8}">
      <dgm:prSet/>
      <dgm:spPr/>
      <dgm:t>
        <a:bodyPr/>
        <a:lstStyle/>
        <a:p>
          <a:endParaRPr lang="en-US"/>
        </a:p>
      </dgm:t>
    </dgm:pt>
    <dgm:pt modelId="{D5DAA60E-14BB-4781-8246-F9EC72CE32EA}" type="sibTrans" cxnId="{07502205-A29E-4787-A7F2-5C86AA76D9C8}">
      <dgm:prSet/>
      <dgm:spPr/>
      <dgm:t>
        <a:bodyPr/>
        <a:lstStyle/>
        <a:p>
          <a:endParaRPr lang="en-US"/>
        </a:p>
      </dgm:t>
    </dgm:pt>
    <dgm:pt modelId="{AA80D055-366D-443A-9675-917FD130415F}">
      <dgm:prSet custT="1"/>
      <dgm:spPr/>
      <dgm:t>
        <a:bodyPr/>
        <a:lstStyle/>
        <a:p>
          <a:r>
            <a:rPr lang="cs-CZ" sz="1800" b="1" dirty="0"/>
            <a:t>I zde platí, že čím vyšší je efektivnost snižování ztrát v daném objektu, tím je množství spotřebované energie menší</a:t>
          </a:r>
          <a:br>
            <a:rPr lang="cs-CZ" sz="1800" b="1" dirty="0"/>
          </a:br>
          <a:r>
            <a:rPr lang="cs-CZ" sz="1800" b="1" dirty="0"/>
            <a:t>a samozřejmě je potřeba vyrobit i méně energií, což příznivě vede ke snižování zátěže životního prostředí. </a:t>
          </a:r>
          <a:endParaRPr lang="en-US" sz="1800" b="1" dirty="0"/>
        </a:p>
      </dgm:t>
    </dgm:pt>
    <dgm:pt modelId="{83AF88E4-3AB3-4DB0-8BE4-E53FC434E89D}" type="parTrans" cxnId="{95276DBC-6F88-445A-A2E7-4C06A02E51C3}">
      <dgm:prSet/>
      <dgm:spPr/>
      <dgm:t>
        <a:bodyPr/>
        <a:lstStyle/>
        <a:p>
          <a:endParaRPr lang="en-US"/>
        </a:p>
      </dgm:t>
    </dgm:pt>
    <dgm:pt modelId="{D06B1658-16C4-47FE-8CE4-C8208FAA8DC5}" type="sibTrans" cxnId="{95276DBC-6F88-445A-A2E7-4C06A02E51C3}">
      <dgm:prSet/>
      <dgm:spPr/>
      <dgm:t>
        <a:bodyPr/>
        <a:lstStyle/>
        <a:p>
          <a:endParaRPr lang="en-US"/>
        </a:p>
      </dgm:t>
    </dgm:pt>
    <dgm:pt modelId="{8A26E95C-9B92-4D74-A06F-F3466C83414C}" type="pres">
      <dgm:prSet presAssocID="{BD58B687-F404-4299-81DC-54E1BEBF80D1}" presName="root" presStyleCnt="0">
        <dgm:presLayoutVars>
          <dgm:dir/>
          <dgm:resizeHandles val="exact"/>
        </dgm:presLayoutVars>
      </dgm:prSet>
      <dgm:spPr/>
    </dgm:pt>
    <dgm:pt modelId="{7872CCFA-987A-4707-B4B7-18D78A4E1AD6}" type="pres">
      <dgm:prSet presAssocID="{25019BEB-249A-4D23-9A2B-18BAFB057F48}" presName="compNode" presStyleCnt="0"/>
      <dgm:spPr/>
    </dgm:pt>
    <dgm:pt modelId="{E9E9A29C-EAEA-4956-AB4B-7CCBDCEA4CE7}" type="pres">
      <dgm:prSet presAssocID="{25019BEB-249A-4D23-9A2B-18BAFB057F4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d Bump"/>
        </a:ext>
      </dgm:extLst>
    </dgm:pt>
    <dgm:pt modelId="{AD6B99BE-14B7-4A18-8A4F-DF3890F71ADB}" type="pres">
      <dgm:prSet presAssocID="{25019BEB-249A-4D23-9A2B-18BAFB057F48}" presName="spaceRect" presStyleCnt="0"/>
      <dgm:spPr/>
    </dgm:pt>
    <dgm:pt modelId="{67752F6A-C146-47DA-8355-77A759BCEEBC}" type="pres">
      <dgm:prSet presAssocID="{25019BEB-249A-4D23-9A2B-18BAFB057F48}" presName="textRect" presStyleLbl="revTx" presStyleIdx="0" presStyleCnt="2">
        <dgm:presLayoutVars>
          <dgm:chMax val="1"/>
          <dgm:chPref val="1"/>
        </dgm:presLayoutVars>
      </dgm:prSet>
      <dgm:spPr/>
    </dgm:pt>
    <dgm:pt modelId="{6FA42F57-D9E4-4354-8CAE-8A0B0BC770EB}" type="pres">
      <dgm:prSet presAssocID="{D5DAA60E-14BB-4781-8246-F9EC72CE32EA}" presName="sibTrans" presStyleCnt="0"/>
      <dgm:spPr/>
    </dgm:pt>
    <dgm:pt modelId="{C2753515-6124-464B-9F02-BD7623CF60E6}" type="pres">
      <dgm:prSet presAssocID="{AA80D055-366D-443A-9675-917FD130415F}" presName="compNode" presStyleCnt="0"/>
      <dgm:spPr/>
    </dgm:pt>
    <dgm:pt modelId="{BC2C0DFE-6854-4C9C-9A2A-FC70E81CFAF9}" type="pres">
      <dgm:prSet presAssocID="{AA80D055-366D-443A-9675-917FD130415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Zaškrtnutí"/>
        </a:ext>
      </dgm:extLst>
    </dgm:pt>
    <dgm:pt modelId="{EA34A2E9-39C6-4501-8FF5-0B45A08E8E76}" type="pres">
      <dgm:prSet presAssocID="{AA80D055-366D-443A-9675-917FD130415F}" presName="spaceRect" presStyleCnt="0"/>
      <dgm:spPr/>
    </dgm:pt>
    <dgm:pt modelId="{71CD0622-6A8E-43E2-B21C-888E2BF68E6F}" type="pres">
      <dgm:prSet presAssocID="{AA80D055-366D-443A-9675-917FD130415F}" presName="textRect" presStyleLbl="revTx" presStyleIdx="1" presStyleCnt="2">
        <dgm:presLayoutVars>
          <dgm:chMax val="1"/>
          <dgm:chPref val="1"/>
        </dgm:presLayoutVars>
      </dgm:prSet>
      <dgm:spPr/>
    </dgm:pt>
  </dgm:ptLst>
  <dgm:cxnLst>
    <dgm:cxn modelId="{07502205-A29E-4787-A7F2-5C86AA76D9C8}" srcId="{BD58B687-F404-4299-81DC-54E1BEBF80D1}" destId="{25019BEB-249A-4D23-9A2B-18BAFB057F48}" srcOrd="0" destOrd="0" parTransId="{F083133A-B9AB-4164-8228-F58DD346BE9B}" sibTransId="{D5DAA60E-14BB-4781-8246-F9EC72CE32EA}"/>
    <dgm:cxn modelId="{8DCEE45E-FF23-4D4E-BCD0-7855BE5AF1B5}" type="presOf" srcId="{25019BEB-249A-4D23-9A2B-18BAFB057F48}" destId="{67752F6A-C146-47DA-8355-77A759BCEEBC}" srcOrd="0" destOrd="0" presId="urn:microsoft.com/office/officeart/2018/2/layout/IconLabelList"/>
    <dgm:cxn modelId="{1FBA9285-BC86-402B-9541-09A0991040F4}" type="presOf" srcId="{BD58B687-F404-4299-81DC-54E1BEBF80D1}" destId="{8A26E95C-9B92-4D74-A06F-F3466C83414C}" srcOrd="0" destOrd="0" presId="urn:microsoft.com/office/officeart/2018/2/layout/IconLabelList"/>
    <dgm:cxn modelId="{95276DBC-6F88-445A-A2E7-4C06A02E51C3}" srcId="{BD58B687-F404-4299-81DC-54E1BEBF80D1}" destId="{AA80D055-366D-443A-9675-917FD130415F}" srcOrd="1" destOrd="0" parTransId="{83AF88E4-3AB3-4DB0-8BE4-E53FC434E89D}" sibTransId="{D06B1658-16C4-47FE-8CE4-C8208FAA8DC5}"/>
    <dgm:cxn modelId="{8C575DE9-C48E-4EEA-951F-6C795A630EB7}" type="presOf" srcId="{AA80D055-366D-443A-9675-917FD130415F}" destId="{71CD0622-6A8E-43E2-B21C-888E2BF68E6F}" srcOrd="0" destOrd="0" presId="urn:microsoft.com/office/officeart/2018/2/layout/IconLabelList"/>
    <dgm:cxn modelId="{F9994F2B-B873-498F-B328-C99BD59413EE}" type="presParOf" srcId="{8A26E95C-9B92-4D74-A06F-F3466C83414C}" destId="{7872CCFA-987A-4707-B4B7-18D78A4E1AD6}" srcOrd="0" destOrd="0" presId="urn:microsoft.com/office/officeart/2018/2/layout/IconLabelList"/>
    <dgm:cxn modelId="{FBB1AD80-D923-469E-A378-386961B42137}" type="presParOf" srcId="{7872CCFA-987A-4707-B4B7-18D78A4E1AD6}" destId="{E9E9A29C-EAEA-4956-AB4B-7CCBDCEA4CE7}" srcOrd="0" destOrd="0" presId="urn:microsoft.com/office/officeart/2018/2/layout/IconLabelList"/>
    <dgm:cxn modelId="{3E8A7553-5051-44D4-9FFA-737EF48634A8}" type="presParOf" srcId="{7872CCFA-987A-4707-B4B7-18D78A4E1AD6}" destId="{AD6B99BE-14B7-4A18-8A4F-DF3890F71ADB}" srcOrd="1" destOrd="0" presId="urn:microsoft.com/office/officeart/2018/2/layout/IconLabelList"/>
    <dgm:cxn modelId="{6122D583-4447-4EB0-BE80-0314A54C3CF7}" type="presParOf" srcId="{7872CCFA-987A-4707-B4B7-18D78A4E1AD6}" destId="{67752F6A-C146-47DA-8355-77A759BCEEBC}" srcOrd="2" destOrd="0" presId="urn:microsoft.com/office/officeart/2018/2/layout/IconLabelList"/>
    <dgm:cxn modelId="{7E307BAC-E4C7-4413-929D-3873733A8651}" type="presParOf" srcId="{8A26E95C-9B92-4D74-A06F-F3466C83414C}" destId="{6FA42F57-D9E4-4354-8CAE-8A0B0BC770EB}" srcOrd="1" destOrd="0" presId="urn:microsoft.com/office/officeart/2018/2/layout/IconLabelList"/>
    <dgm:cxn modelId="{1CB6610F-A6E4-4203-A3DD-F315273B691B}" type="presParOf" srcId="{8A26E95C-9B92-4D74-A06F-F3466C83414C}" destId="{C2753515-6124-464B-9F02-BD7623CF60E6}" srcOrd="2" destOrd="0" presId="urn:microsoft.com/office/officeart/2018/2/layout/IconLabelList"/>
    <dgm:cxn modelId="{F330038F-4DBC-44CC-B3E8-C768AC1EDA5E}" type="presParOf" srcId="{C2753515-6124-464B-9F02-BD7623CF60E6}" destId="{BC2C0DFE-6854-4C9C-9A2A-FC70E81CFAF9}" srcOrd="0" destOrd="0" presId="urn:microsoft.com/office/officeart/2018/2/layout/IconLabelList"/>
    <dgm:cxn modelId="{39D81A9B-B365-4BAC-BB82-722287B27377}" type="presParOf" srcId="{C2753515-6124-464B-9F02-BD7623CF60E6}" destId="{EA34A2E9-39C6-4501-8FF5-0B45A08E8E76}" srcOrd="1" destOrd="0" presId="urn:microsoft.com/office/officeart/2018/2/layout/IconLabelList"/>
    <dgm:cxn modelId="{5B86D78E-B4AC-432C-9E61-9DA13FAA4840}" type="presParOf" srcId="{C2753515-6124-464B-9F02-BD7623CF60E6}" destId="{71CD0622-6A8E-43E2-B21C-888E2BF68E6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E72A43-92CC-4EF5-A6EE-A433B10F28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20854D7-1F2C-4EE6-96A5-00D532565FF9}">
      <dgm:prSet/>
      <dgm:spPr/>
      <dgm:t>
        <a:bodyPr/>
        <a:lstStyle/>
        <a:p>
          <a:r>
            <a:rPr lang="cs-CZ" dirty="0"/>
            <a:t>Energetický management je významným nástrojem, který snižuje energeticky provoz objektů přináší informace a základní předpoklady pro promyšlenou</a:t>
          </a:r>
          <a:br>
            <a:rPr lang="cs-CZ" dirty="0"/>
          </a:br>
          <a:r>
            <a:rPr lang="cs-CZ" dirty="0"/>
            <a:t>a systémovou modernizaci energetických systémů objektů nebo technologií. </a:t>
          </a:r>
          <a:endParaRPr lang="en-US" dirty="0"/>
        </a:p>
      </dgm:t>
    </dgm:pt>
    <dgm:pt modelId="{68A61BDF-4553-411C-8975-A5F1E39113D2}" type="parTrans" cxnId="{6A8C9297-35AA-4862-9A92-7DB447832540}">
      <dgm:prSet/>
      <dgm:spPr/>
      <dgm:t>
        <a:bodyPr/>
        <a:lstStyle/>
        <a:p>
          <a:endParaRPr lang="en-US"/>
        </a:p>
      </dgm:t>
    </dgm:pt>
    <dgm:pt modelId="{BC3FAA66-19AA-483B-980D-4E18EEA8BAE5}" type="sibTrans" cxnId="{6A8C9297-35AA-4862-9A92-7DB447832540}">
      <dgm:prSet/>
      <dgm:spPr/>
      <dgm:t>
        <a:bodyPr/>
        <a:lstStyle/>
        <a:p>
          <a:endParaRPr lang="en-US"/>
        </a:p>
      </dgm:t>
    </dgm:pt>
    <dgm:pt modelId="{41534EB9-5397-4C59-B286-6D20E489ACE7}">
      <dgm:prSet/>
      <dgm:spPr/>
      <dgm:t>
        <a:bodyPr/>
        <a:lstStyle/>
        <a:p>
          <a:r>
            <a:rPr lang="cs-CZ"/>
            <a:t>Řízení daného energetického hospodářství v praxi využívá energetický management nástroje.</a:t>
          </a:r>
          <a:endParaRPr lang="en-US"/>
        </a:p>
      </dgm:t>
    </dgm:pt>
    <dgm:pt modelId="{45ED7823-2DC1-44C0-97DF-5F700209A9F5}" type="parTrans" cxnId="{7D8D212A-17ED-4FF6-9E50-C35E0BA8A035}">
      <dgm:prSet/>
      <dgm:spPr/>
      <dgm:t>
        <a:bodyPr/>
        <a:lstStyle/>
        <a:p>
          <a:endParaRPr lang="en-US"/>
        </a:p>
      </dgm:t>
    </dgm:pt>
    <dgm:pt modelId="{EF3A7B1A-420D-4419-8FB7-B3D871517E58}" type="sibTrans" cxnId="{7D8D212A-17ED-4FF6-9E50-C35E0BA8A035}">
      <dgm:prSet/>
      <dgm:spPr/>
      <dgm:t>
        <a:bodyPr/>
        <a:lstStyle/>
        <a:p>
          <a:endParaRPr lang="en-US"/>
        </a:p>
      </dgm:t>
    </dgm:pt>
    <dgm:pt modelId="{BFA2AAAE-1FD9-4E82-8F59-803FDAA261B2}" type="pres">
      <dgm:prSet presAssocID="{29E72A43-92CC-4EF5-A6EE-A433B10F28AF}" presName="root" presStyleCnt="0">
        <dgm:presLayoutVars>
          <dgm:dir/>
          <dgm:resizeHandles val="exact"/>
        </dgm:presLayoutVars>
      </dgm:prSet>
      <dgm:spPr/>
    </dgm:pt>
    <dgm:pt modelId="{59AF7EFD-743C-45C1-8FF8-213CCD25257A}" type="pres">
      <dgm:prSet presAssocID="{720854D7-1F2C-4EE6-96A5-00D532565FF9}" presName="compNode" presStyleCnt="0"/>
      <dgm:spPr/>
    </dgm:pt>
    <dgm:pt modelId="{34221F1F-47E5-4CE9-A7EA-A23C27130216}" type="pres">
      <dgm:prSet presAssocID="{720854D7-1F2C-4EE6-96A5-00D532565FF9}" presName="bgRect" presStyleLbl="bgShp" presStyleIdx="0" presStyleCnt="2"/>
      <dgm:spPr/>
    </dgm:pt>
    <dgm:pt modelId="{2C035D7C-47CE-4A0B-8BF9-A21095A96FA8}" type="pres">
      <dgm:prSet presAssocID="{720854D7-1F2C-4EE6-96A5-00D532565FF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áždivá látka"/>
        </a:ext>
      </dgm:extLst>
    </dgm:pt>
    <dgm:pt modelId="{724E3BA8-2C12-4D20-83BB-007606C9248A}" type="pres">
      <dgm:prSet presAssocID="{720854D7-1F2C-4EE6-96A5-00D532565FF9}" presName="spaceRect" presStyleCnt="0"/>
      <dgm:spPr/>
    </dgm:pt>
    <dgm:pt modelId="{F7DD6CBB-7EB6-4BAD-8725-3F578FA190DB}" type="pres">
      <dgm:prSet presAssocID="{720854D7-1F2C-4EE6-96A5-00D532565FF9}" presName="parTx" presStyleLbl="revTx" presStyleIdx="0" presStyleCnt="2">
        <dgm:presLayoutVars>
          <dgm:chMax val="0"/>
          <dgm:chPref val="0"/>
        </dgm:presLayoutVars>
      </dgm:prSet>
      <dgm:spPr/>
    </dgm:pt>
    <dgm:pt modelId="{1D1FA5F0-6CCB-44CB-8038-D28937B349AD}" type="pres">
      <dgm:prSet presAssocID="{BC3FAA66-19AA-483B-980D-4E18EEA8BAE5}" presName="sibTrans" presStyleCnt="0"/>
      <dgm:spPr/>
    </dgm:pt>
    <dgm:pt modelId="{1F12D29F-6B52-4B25-8F47-D6AA61BAA40E}" type="pres">
      <dgm:prSet presAssocID="{41534EB9-5397-4C59-B286-6D20E489ACE7}" presName="compNode" presStyleCnt="0"/>
      <dgm:spPr/>
    </dgm:pt>
    <dgm:pt modelId="{BD3ECDCE-335C-4A71-BB39-DFBEFE43E825}" type="pres">
      <dgm:prSet presAssocID="{41534EB9-5397-4C59-B286-6D20E489ACE7}" presName="bgRect" presStyleLbl="bgShp" presStyleIdx="1" presStyleCnt="2"/>
      <dgm:spPr/>
    </dgm:pt>
    <dgm:pt modelId="{1DFD06A7-DD98-45F4-9EED-C1FB1E1EA6E2}" type="pres">
      <dgm:prSet presAssocID="{41534EB9-5397-4C59-B286-6D20E489ACE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ástroje"/>
        </a:ext>
      </dgm:extLst>
    </dgm:pt>
    <dgm:pt modelId="{8CA0E7FB-B790-47C4-A55D-AED23723AD04}" type="pres">
      <dgm:prSet presAssocID="{41534EB9-5397-4C59-B286-6D20E489ACE7}" presName="spaceRect" presStyleCnt="0"/>
      <dgm:spPr/>
    </dgm:pt>
    <dgm:pt modelId="{843E8671-F0C9-4959-A295-EAB26267B1F5}" type="pres">
      <dgm:prSet presAssocID="{41534EB9-5397-4C59-B286-6D20E489ACE7}" presName="parTx" presStyleLbl="revTx" presStyleIdx="1" presStyleCnt="2">
        <dgm:presLayoutVars>
          <dgm:chMax val="0"/>
          <dgm:chPref val="0"/>
        </dgm:presLayoutVars>
      </dgm:prSet>
      <dgm:spPr/>
    </dgm:pt>
  </dgm:ptLst>
  <dgm:cxnLst>
    <dgm:cxn modelId="{7D8D212A-17ED-4FF6-9E50-C35E0BA8A035}" srcId="{29E72A43-92CC-4EF5-A6EE-A433B10F28AF}" destId="{41534EB9-5397-4C59-B286-6D20E489ACE7}" srcOrd="1" destOrd="0" parTransId="{45ED7823-2DC1-44C0-97DF-5F700209A9F5}" sibTransId="{EF3A7B1A-420D-4419-8FB7-B3D871517E58}"/>
    <dgm:cxn modelId="{037B084D-679F-40A5-9541-C28442F32D57}" type="presOf" srcId="{29E72A43-92CC-4EF5-A6EE-A433B10F28AF}" destId="{BFA2AAAE-1FD9-4E82-8F59-803FDAA261B2}" srcOrd="0" destOrd="0" presId="urn:microsoft.com/office/officeart/2018/2/layout/IconVerticalSolidList"/>
    <dgm:cxn modelId="{23A28B8E-C61E-4011-8BFF-401973F2A4BD}" type="presOf" srcId="{720854D7-1F2C-4EE6-96A5-00D532565FF9}" destId="{F7DD6CBB-7EB6-4BAD-8725-3F578FA190DB}" srcOrd="0" destOrd="0" presId="urn:microsoft.com/office/officeart/2018/2/layout/IconVerticalSolidList"/>
    <dgm:cxn modelId="{6A8C9297-35AA-4862-9A92-7DB447832540}" srcId="{29E72A43-92CC-4EF5-A6EE-A433B10F28AF}" destId="{720854D7-1F2C-4EE6-96A5-00D532565FF9}" srcOrd="0" destOrd="0" parTransId="{68A61BDF-4553-411C-8975-A5F1E39113D2}" sibTransId="{BC3FAA66-19AA-483B-980D-4E18EEA8BAE5}"/>
    <dgm:cxn modelId="{207880FE-931E-466F-8921-6FD241B37590}" type="presOf" srcId="{41534EB9-5397-4C59-B286-6D20E489ACE7}" destId="{843E8671-F0C9-4959-A295-EAB26267B1F5}" srcOrd="0" destOrd="0" presId="urn:microsoft.com/office/officeart/2018/2/layout/IconVerticalSolidList"/>
    <dgm:cxn modelId="{BEA6EDA2-D52C-4F15-9E36-8CCF0F545701}" type="presParOf" srcId="{BFA2AAAE-1FD9-4E82-8F59-803FDAA261B2}" destId="{59AF7EFD-743C-45C1-8FF8-213CCD25257A}" srcOrd="0" destOrd="0" presId="urn:microsoft.com/office/officeart/2018/2/layout/IconVerticalSolidList"/>
    <dgm:cxn modelId="{D4F2DE42-42A6-4430-9AFD-2672C9C8AB10}" type="presParOf" srcId="{59AF7EFD-743C-45C1-8FF8-213CCD25257A}" destId="{34221F1F-47E5-4CE9-A7EA-A23C27130216}" srcOrd="0" destOrd="0" presId="urn:microsoft.com/office/officeart/2018/2/layout/IconVerticalSolidList"/>
    <dgm:cxn modelId="{A9060E09-B20E-43D7-85AB-5DE35F12BD80}" type="presParOf" srcId="{59AF7EFD-743C-45C1-8FF8-213CCD25257A}" destId="{2C035D7C-47CE-4A0B-8BF9-A21095A96FA8}" srcOrd="1" destOrd="0" presId="urn:microsoft.com/office/officeart/2018/2/layout/IconVerticalSolidList"/>
    <dgm:cxn modelId="{1290A6C1-020A-4C12-BCDF-9948D686518E}" type="presParOf" srcId="{59AF7EFD-743C-45C1-8FF8-213CCD25257A}" destId="{724E3BA8-2C12-4D20-83BB-007606C9248A}" srcOrd="2" destOrd="0" presId="urn:microsoft.com/office/officeart/2018/2/layout/IconVerticalSolidList"/>
    <dgm:cxn modelId="{B15604FA-D833-4972-A476-F1400E64D562}" type="presParOf" srcId="{59AF7EFD-743C-45C1-8FF8-213CCD25257A}" destId="{F7DD6CBB-7EB6-4BAD-8725-3F578FA190DB}" srcOrd="3" destOrd="0" presId="urn:microsoft.com/office/officeart/2018/2/layout/IconVerticalSolidList"/>
    <dgm:cxn modelId="{736A3460-BE84-41F0-A469-7AEC43DB07F8}" type="presParOf" srcId="{BFA2AAAE-1FD9-4E82-8F59-803FDAA261B2}" destId="{1D1FA5F0-6CCB-44CB-8038-D28937B349AD}" srcOrd="1" destOrd="0" presId="urn:microsoft.com/office/officeart/2018/2/layout/IconVerticalSolidList"/>
    <dgm:cxn modelId="{2133BFD3-9167-49DD-A617-BCC2CB0AC7B5}" type="presParOf" srcId="{BFA2AAAE-1FD9-4E82-8F59-803FDAA261B2}" destId="{1F12D29F-6B52-4B25-8F47-D6AA61BAA40E}" srcOrd="2" destOrd="0" presId="urn:microsoft.com/office/officeart/2018/2/layout/IconVerticalSolidList"/>
    <dgm:cxn modelId="{F1906886-A723-4088-BF49-C47DDCD5AAC7}" type="presParOf" srcId="{1F12D29F-6B52-4B25-8F47-D6AA61BAA40E}" destId="{BD3ECDCE-335C-4A71-BB39-DFBEFE43E825}" srcOrd="0" destOrd="0" presId="urn:microsoft.com/office/officeart/2018/2/layout/IconVerticalSolidList"/>
    <dgm:cxn modelId="{A22966C3-DED3-4E46-BA54-842A27300A53}" type="presParOf" srcId="{1F12D29F-6B52-4B25-8F47-D6AA61BAA40E}" destId="{1DFD06A7-DD98-45F4-9EED-C1FB1E1EA6E2}" srcOrd="1" destOrd="0" presId="urn:microsoft.com/office/officeart/2018/2/layout/IconVerticalSolidList"/>
    <dgm:cxn modelId="{D2628424-C85C-41F0-8A1E-14FE651E18F5}" type="presParOf" srcId="{1F12D29F-6B52-4B25-8F47-D6AA61BAA40E}" destId="{8CA0E7FB-B790-47C4-A55D-AED23723AD04}" srcOrd="2" destOrd="0" presId="urn:microsoft.com/office/officeart/2018/2/layout/IconVerticalSolidList"/>
    <dgm:cxn modelId="{524DABA9-1B38-436A-A089-446BBCED2BD4}" type="presParOf" srcId="{1F12D29F-6B52-4B25-8F47-D6AA61BAA40E}" destId="{843E8671-F0C9-4959-A295-EAB26267B1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465434-FCCA-4132-B16E-8335198B528A}"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A51C1BF-2207-41B0-9523-B9DD49210E2F}">
      <dgm:prSet custT="1"/>
      <dgm:spPr/>
      <dgm:t>
        <a:bodyPr/>
        <a:lstStyle/>
        <a:p>
          <a:pPr>
            <a:defRPr cap="all"/>
          </a:pPr>
          <a:r>
            <a:rPr lang="cs-CZ" sz="1400" b="1" dirty="0"/>
            <a:t>Ve své nejjednodušší podobě může energetický management přinést kroky k optimalizaci spotřeb energie a snížení nákladů objektu, především těch fixních. </a:t>
          </a:r>
          <a:endParaRPr lang="en-US" sz="1400" b="1" dirty="0"/>
        </a:p>
      </dgm:t>
    </dgm:pt>
    <dgm:pt modelId="{3B445AF7-7FD7-40EF-A1CE-21D1A114850E}" type="parTrans" cxnId="{BB19BE15-7097-467B-949D-AEACC3EBB6AE}">
      <dgm:prSet/>
      <dgm:spPr/>
      <dgm:t>
        <a:bodyPr/>
        <a:lstStyle/>
        <a:p>
          <a:endParaRPr lang="en-US"/>
        </a:p>
      </dgm:t>
    </dgm:pt>
    <dgm:pt modelId="{F7165BB1-BB54-4DF0-9BF5-D3A5227EBFCC}" type="sibTrans" cxnId="{BB19BE15-7097-467B-949D-AEACC3EBB6AE}">
      <dgm:prSet/>
      <dgm:spPr/>
      <dgm:t>
        <a:bodyPr/>
        <a:lstStyle/>
        <a:p>
          <a:endParaRPr lang="en-US"/>
        </a:p>
      </dgm:t>
    </dgm:pt>
    <dgm:pt modelId="{82D24E03-D3CB-45BC-9D4B-878E1BD7E35A}">
      <dgm:prSet/>
      <dgm:spPr/>
      <dgm:t>
        <a:bodyPr/>
        <a:lstStyle/>
        <a:p>
          <a:pPr>
            <a:defRPr cap="all"/>
          </a:pPr>
          <a:r>
            <a:rPr lang="cs-CZ" b="1" dirty="0"/>
            <a:t>Dále může energetický management přinést aktivizaci s cílem dokonalejšího naplnění vytyčených cílů daného subjektu. </a:t>
          </a:r>
          <a:endParaRPr lang="en-US" b="1" dirty="0"/>
        </a:p>
      </dgm:t>
    </dgm:pt>
    <dgm:pt modelId="{478231D8-10C5-4254-B6CE-21EBA1884319}" type="parTrans" cxnId="{B61176CF-EB42-46DF-8708-61728E9153B5}">
      <dgm:prSet/>
      <dgm:spPr/>
      <dgm:t>
        <a:bodyPr/>
        <a:lstStyle/>
        <a:p>
          <a:endParaRPr lang="en-US"/>
        </a:p>
      </dgm:t>
    </dgm:pt>
    <dgm:pt modelId="{F438DC56-9F11-457B-97CF-BCE609532DB1}" type="sibTrans" cxnId="{B61176CF-EB42-46DF-8708-61728E9153B5}">
      <dgm:prSet/>
      <dgm:spPr/>
      <dgm:t>
        <a:bodyPr/>
        <a:lstStyle/>
        <a:p>
          <a:endParaRPr lang="en-US"/>
        </a:p>
      </dgm:t>
    </dgm:pt>
    <dgm:pt modelId="{4605F16F-071B-4937-A1D4-8D3CBBF677A3}" type="pres">
      <dgm:prSet presAssocID="{E6465434-FCCA-4132-B16E-8335198B528A}" presName="root" presStyleCnt="0">
        <dgm:presLayoutVars>
          <dgm:dir/>
          <dgm:resizeHandles val="exact"/>
        </dgm:presLayoutVars>
      </dgm:prSet>
      <dgm:spPr/>
    </dgm:pt>
    <dgm:pt modelId="{71060E84-C5B9-4448-B294-9CA3B8E21891}" type="pres">
      <dgm:prSet presAssocID="{BA51C1BF-2207-41B0-9523-B9DD49210E2F}" presName="compNode" presStyleCnt="0"/>
      <dgm:spPr/>
    </dgm:pt>
    <dgm:pt modelId="{8A2887F1-EDEB-4E4D-90F7-5C367D5F8969}" type="pres">
      <dgm:prSet presAssocID="{BA51C1BF-2207-41B0-9523-B9DD49210E2F}" presName="iconBgRect" presStyleLbl="bgShp" presStyleIdx="0" presStyleCnt="2"/>
      <dgm:spPr>
        <a:prstGeom prst="round2DiagRect">
          <a:avLst>
            <a:gd name="adj1" fmla="val 29727"/>
            <a:gd name="adj2" fmla="val 0"/>
          </a:avLst>
        </a:prstGeom>
      </dgm:spPr>
    </dgm:pt>
    <dgm:pt modelId="{8E9DBA49-A8D2-47B4-9F78-209D9C48C2B1}" type="pres">
      <dgm:prSet presAssocID="{BA51C1BF-2207-41B0-9523-B9DD49210E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nce Steps"/>
        </a:ext>
      </dgm:extLst>
    </dgm:pt>
    <dgm:pt modelId="{E740FB4C-0538-4DA2-A6D3-329B1A3A1086}" type="pres">
      <dgm:prSet presAssocID="{BA51C1BF-2207-41B0-9523-B9DD49210E2F}" presName="spaceRect" presStyleCnt="0"/>
      <dgm:spPr/>
    </dgm:pt>
    <dgm:pt modelId="{881C7E31-6674-4D2D-809E-D049D662DE41}" type="pres">
      <dgm:prSet presAssocID="{BA51C1BF-2207-41B0-9523-B9DD49210E2F}" presName="textRect" presStyleLbl="revTx" presStyleIdx="0" presStyleCnt="2">
        <dgm:presLayoutVars>
          <dgm:chMax val="1"/>
          <dgm:chPref val="1"/>
        </dgm:presLayoutVars>
      </dgm:prSet>
      <dgm:spPr/>
    </dgm:pt>
    <dgm:pt modelId="{DB6B31CC-9993-4BCC-844D-31704480CF50}" type="pres">
      <dgm:prSet presAssocID="{F7165BB1-BB54-4DF0-9BF5-D3A5227EBFCC}" presName="sibTrans" presStyleCnt="0"/>
      <dgm:spPr/>
    </dgm:pt>
    <dgm:pt modelId="{3CB9DF83-62A8-4CF4-B9A4-777B8D617442}" type="pres">
      <dgm:prSet presAssocID="{82D24E03-D3CB-45BC-9D4B-878E1BD7E35A}" presName="compNode" presStyleCnt="0"/>
      <dgm:spPr/>
    </dgm:pt>
    <dgm:pt modelId="{7050B6DA-AFB9-46CA-84D4-8C70BFC638D3}" type="pres">
      <dgm:prSet presAssocID="{82D24E03-D3CB-45BC-9D4B-878E1BD7E35A}" presName="iconBgRect" presStyleLbl="bgShp" presStyleIdx="1" presStyleCnt="2"/>
      <dgm:spPr>
        <a:prstGeom prst="round2DiagRect">
          <a:avLst>
            <a:gd name="adj1" fmla="val 29727"/>
            <a:gd name="adj2" fmla="val 0"/>
          </a:avLst>
        </a:prstGeom>
      </dgm:spPr>
    </dgm:pt>
    <dgm:pt modelId="{371CB1B2-5484-4B28-8292-0F4409FBC46C}" type="pres">
      <dgm:prSet presAssocID="{82D24E03-D3CB-45BC-9D4B-878E1BD7E35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rabice"/>
        </a:ext>
      </dgm:extLst>
    </dgm:pt>
    <dgm:pt modelId="{0942E6A3-76D0-4EB4-983D-72AF4491CA9A}" type="pres">
      <dgm:prSet presAssocID="{82D24E03-D3CB-45BC-9D4B-878E1BD7E35A}" presName="spaceRect" presStyleCnt="0"/>
      <dgm:spPr/>
    </dgm:pt>
    <dgm:pt modelId="{25E35486-44D4-41EE-BD0C-8E6DA05DC05C}" type="pres">
      <dgm:prSet presAssocID="{82D24E03-D3CB-45BC-9D4B-878E1BD7E35A}" presName="textRect" presStyleLbl="revTx" presStyleIdx="1" presStyleCnt="2">
        <dgm:presLayoutVars>
          <dgm:chMax val="1"/>
          <dgm:chPref val="1"/>
        </dgm:presLayoutVars>
      </dgm:prSet>
      <dgm:spPr/>
    </dgm:pt>
  </dgm:ptLst>
  <dgm:cxnLst>
    <dgm:cxn modelId="{BB19BE15-7097-467B-949D-AEACC3EBB6AE}" srcId="{E6465434-FCCA-4132-B16E-8335198B528A}" destId="{BA51C1BF-2207-41B0-9523-B9DD49210E2F}" srcOrd="0" destOrd="0" parTransId="{3B445AF7-7FD7-40EF-A1CE-21D1A114850E}" sibTransId="{F7165BB1-BB54-4DF0-9BF5-D3A5227EBFCC}"/>
    <dgm:cxn modelId="{61A97B99-ABAC-4B34-AEAD-D594E8AA5229}" type="presOf" srcId="{E6465434-FCCA-4132-B16E-8335198B528A}" destId="{4605F16F-071B-4937-A1D4-8D3CBBF677A3}" srcOrd="0" destOrd="0" presId="urn:microsoft.com/office/officeart/2018/5/layout/IconLeafLabelList"/>
    <dgm:cxn modelId="{9C768AA7-D073-4A3E-9C1B-EAFE3C136812}" type="presOf" srcId="{82D24E03-D3CB-45BC-9D4B-878E1BD7E35A}" destId="{25E35486-44D4-41EE-BD0C-8E6DA05DC05C}" srcOrd="0" destOrd="0" presId="urn:microsoft.com/office/officeart/2018/5/layout/IconLeafLabelList"/>
    <dgm:cxn modelId="{AFACFDC2-2B99-49C1-BD6D-5107BAD1362D}" type="presOf" srcId="{BA51C1BF-2207-41B0-9523-B9DD49210E2F}" destId="{881C7E31-6674-4D2D-809E-D049D662DE41}" srcOrd="0" destOrd="0" presId="urn:microsoft.com/office/officeart/2018/5/layout/IconLeafLabelList"/>
    <dgm:cxn modelId="{B61176CF-EB42-46DF-8708-61728E9153B5}" srcId="{E6465434-FCCA-4132-B16E-8335198B528A}" destId="{82D24E03-D3CB-45BC-9D4B-878E1BD7E35A}" srcOrd="1" destOrd="0" parTransId="{478231D8-10C5-4254-B6CE-21EBA1884319}" sibTransId="{F438DC56-9F11-457B-97CF-BCE609532DB1}"/>
    <dgm:cxn modelId="{CFE7C17A-42DB-441D-B693-098F8ED77708}" type="presParOf" srcId="{4605F16F-071B-4937-A1D4-8D3CBBF677A3}" destId="{71060E84-C5B9-4448-B294-9CA3B8E21891}" srcOrd="0" destOrd="0" presId="urn:microsoft.com/office/officeart/2018/5/layout/IconLeafLabelList"/>
    <dgm:cxn modelId="{4833A040-0409-4BC6-8DEB-EA135C5429A7}" type="presParOf" srcId="{71060E84-C5B9-4448-B294-9CA3B8E21891}" destId="{8A2887F1-EDEB-4E4D-90F7-5C367D5F8969}" srcOrd="0" destOrd="0" presId="urn:microsoft.com/office/officeart/2018/5/layout/IconLeafLabelList"/>
    <dgm:cxn modelId="{79004070-F521-4125-8388-24AF218754F8}" type="presParOf" srcId="{71060E84-C5B9-4448-B294-9CA3B8E21891}" destId="{8E9DBA49-A8D2-47B4-9F78-209D9C48C2B1}" srcOrd="1" destOrd="0" presId="urn:microsoft.com/office/officeart/2018/5/layout/IconLeafLabelList"/>
    <dgm:cxn modelId="{E4A20EA0-278E-4C85-8E1F-F884D2D3D4DB}" type="presParOf" srcId="{71060E84-C5B9-4448-B294-9CA3B8E21891}" destId="{E740FB4C-0538-4DA2-A6D3-329B1A3A1086}" srcOrd="2" destOrd="0" presId="urn:microsoft.com/office/officeart/2018/5/layout/IconLeafLabelList"/>
    <dgm:cxn modelId="{DF8A2823-4687-4DE8-8517-BFB70C353ECB}" type="presParOf" srcId="{71060E84-C5B9-4448-B294-9CA3B8E21891}" destId="{881C7E31-6674-4D2D-809E-D049D662DE41}" srcOrd="3" destOrd="0" presId="urn:microsoft.com/office/officeart/2018/5/layout/IconLeafLabelList"/>
    <dgm:cxn modelId="{73F76D1F-3C9D-46AC-92F0-1A2D812BC192}" type="presParOf" srcId="{4605F16F-071B-4937-A1D4-8D3CBBF677A3}" destId="{DB6B31CC-9993-4BCC-844D-31704480CF50}" srcOrd="1" destOrd="0" presId="urn:microsoft.com/office/officeart/2018/5/layout/IconLeafLabelList"/>
    <dgm:cxn modelId="{2357CF8B-4006-4C02-BD97-4B6FA782360E}" type="presParOf" srcId="{4605F16F-071B-4937-A1D4-8D3CBBF677A3}" destId="{3CB9DF83-62A8-4CF4-B9A4-777B8D617442}" srcOrd="2" destOrd="0" presId="urn:microsoft.com/office/officeart/2018/5/layout/IconLeafLabelList"/>
    <dgm:cxn modelId="{86004911-F18B-4018-8585-59A34264594E}" type="presParOf" srcId="{3CB9DF83-62A8-4CF4-B9A4-777B8D617442}" destId="{7050B6DA-AFB9-46CA-84D4-8C70BFC638D3}" srcOrd="0" destOrd="0" presId="urn:microsoft.com/office/officeart/2018/5/layout/IconLeafLabelList"/>
    <dgm:cxn modelId="{12AC3763-4804-4476-AA4A-B36019E56AA3}" type="presParOf" srcId="{3CB9DF83-62A8-4CF4-B9A4-777B8D617442}" destId="{371CB1B2-5484-4B28-8292-0F4409FBC46C}" srcOrd="1" destOrd="0" presId="urn:microsoft.com/office/officeart/2018/5/layout/IconLeafLabelList"/>
    <dgm:cxn modelId="{C5C5E716-34C8-4342-B119-7FAC0481AB7E}" type="presParOf" srcId="{3CB9DF83-62A8-4CF4-B9A4-777B8D617442}" destId="{0942E6A3-76D0-4EB4-983D-72AF4491CA9A}" srcOrd="2" destOrd="0" presId="urn:microsoft.com/office/officeart/2018/5/layout/IconLeafLabelList"/>
    <dgm:cxn modelId="{EC599E13-20BB-46BA-80BE-0C8B99103B47}" type="presParOf" srcId="{3CB9DF83-62A8-4CF4-B9A4-777B8D617442}" destId="{25E35486-44D4-41EE-BD0C-8E6DA05DC05C}"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F0FA48-BA4B-4441-9414-81585D599BBA}" type="doc">
      <dgm:prSet loTypeId="urn:microsoft.com/office/officeart/2005/8/layout/default" loCatId="list" qsTypeId="urn:microsoft.com/office/officeart/2005/8/quickstyle/simple5" qsCatId="simple" csTypeId="urn:microsoft.com/office/officeart/2005/8/colors/colorful5" csCatId="colorful"/>
      <dgm:spPr/>
      <dgm:t>
        <a:bodyPr/>
        <a:lstStyle/>
        <a:p>
          <a:endParaRPr lang="en-US"/>
        </a:p>
      </dgm:t>
    </dgm:pt>
    <dgm:pt modelId="{DCED3106-F141-4B9D-A2C2-C5BEF9C0552F}">
      <dgm:prSet/>
      <dgm:spPr/>
      <dgm:t>
        <a:bodyPr/>
        <a:lstStyle/>
        <a:p>
          <a:r>
            <a:rPr lang="en-US" b="1"/>
            <a:t>Energetický management je uzavřený stále se opakující proces neustálého zlepšování hospodářství</a:t>
          </a:r>
          <a:br>
            <a:rPr lang="cs-CZ" b="1"/>
          </a:br>
          <a:r>
            <a:rPr lang="en-US" b="1"/>
            <a:t>v oblasti energií a je složen např. z následujících činností:</a:t>
          </a:r>
          <a:endParaRPr lang="en-US"/>
        </a:p>
      </dgm:t>
    </dgm:pt>
    <dgm:pt modelId="{3CDBFE9A-29B5-41D0-ADEE-49BFADB416EF}" type="parTrans" cxnId="{767F31D1-F6F8-47B0-BE9F-6E10F3F1BCAA}">
      <dgm:prSet/>
      <dgm:spPr/>
      <dgm:t>
        <a:bodyPr/>
        <a:lstStyle/>
        <a:p>
          <a:endParaRPr lang="en-US"/>
        </a:p>
      </dgm:t>
    </dgm:pt>
    <dgm:pt modelId="{7A606B71-8F87-4C32-9357-0B8F252A80DF}" type="sibTrans" cxnId="{767F31D1-F6F8-47B0-BE9F-6E10F3F1BCAA}">
      <dgm:prSet/>
      <dgm:spPr/>
      <dgm:t>
        <a:bodyPr/>
        <a:lstStyle/>
        <a:p>
          <a:endParaRPr lang="en-US"/>
        </a:p>
      </dgm:t>
    </dgm:pt>
    <dgm:pt modelId="{79E6F5E4-ECD2-4F82-A4B2-5F890B6F2211}">
      <dgm:prSet/>
      <dgm:spPr/>
      <dgm:t>
        <a:bodyPr/>
        <a:lstStyle/>
        <a:p>
          <a:r>
            <a:rPr lang="en-US" b="1"/>
            <a:t>měření spotřeby energií (monitoring);</a:t>
          </a:r>
          <a:endParaRPr lang="en-US"/>
        </a:p>
      </dgm:t>
    </dgm:pt>
    <dgm:pt modelId="{9FEE0A23-BF8C-4697-8DC1-A68A2B31CAF3}" type="parTrans" cxnId="{9ECF3575-92CD-4816-B5CB-AB0EE3C1CF6E}">
      <dgm:prSet/>
      <dgm:spPr/>
      <dgm:t>
        <a:bodyPr/>
        <a:lstStyle/>
        <a:p>
          <a:endParaRPr lang="en-US"/>
        </a:p>
      </dgm:t>
    </dgm:pt>
    <dgm:pt modelId="{D43F1B07-C488-4372-BDE5-D06DA23A4AF1}" type="sibTrans" cxnId="{9ECF3575-92CD-4816-B5CB-AB0EE3C1CF6E}">
      <dgm:prSet/>
      <dgm:spPr/>
      <dgm:t>
        <a:bodyPr/>
        <a:lstStyle/>
        <a:p>
          <a:endParaRPr lang="en-US"/>
        </a:p>
      </dgm:t>
    </dgm:pt>
    <dgm:pt modelId="{E3EC3829-85DF-4A4F-B159-25306492D2AE}">
      <dgm:prSet/>
      <dgm:spPr/>
      <dgm:t>
        <a:bodyPr/>
        <a:lstStyle/>
        <a:p>
          <a:r>
            <a:rPr lang="en-US" b="1"/>
            <a:t>určení potenciálu úspor energií;</a:t>
          </a:r>
          <a:endParaRPr lang="en-US"/>
        </a:p>
      </dgm:t>
    </dgm:pt>
    <dgm:pt modelId="{5CE5CDA2-43C1-4FAD-B3BA-6AA455C5AD1A}" type="parTrans" cxnId="{9652769D-07AA-4D3B-A504-A063F16D5A10}">
      <dgm:prSet/>
      <dgm:spPr/>
      <dgm:t>
        <a:bodyPr/>
        <a:lstStyle/>
        <a:p>
          <a:endParaRPr lang="en-US"/>
        </a:p>
      </dgm:t>
    </dgm:pt>
    <dgm:pt modelId="{D7AAD3E5-7425-4522-9A6B-5866B3AF11C6}" type="sibTrans" cxnId="{9652769D-07AA-4D3B-A504-A063F16D5A10}">
      <dgm:prSet/>
      <dgm:spPr/>
      <dgm:t>
        <a:bodyPr/>
        <a:lstStyle/>
        <a:p>
          <a:endParaRPr lang="en-US"/>
        </a:p>
      </dgm:t>
    </dgm:pt>
    <dgm:pt modelId="{65D0C5B4-2DC9-47AC-964D-6BAF05CB0ED7}">
      <dgm:prSet/>
      <dgm:spPr/>
      <dgm:t>
        <a:bodyPr/>
        <a:lstStyle/>
        <a:p>
          <a:r>
            <a:rPr lang="en-US" b="1"/>
            <a:t>realizace opatření;</a:t>
          </a:r>
          <a:endParaRPr lang="en-US"/>
        </a:p>
      </dgm:t>
    </dgm:pt>
    <dgm:pt modelId="{8F4A067C-3DB7-41ED-8B30-900E0B89D7B3}" type="parTrans" cxnId="{DC06BED1-50FE-4C29-9E12-F13A4C6BE1CB}">
      <dgm:prSet/>
      <dgm:spPr/>
      <dgm:t>
        <a:bodyPr/>
        <a:lstStyle/>
        <a:p>
          <a:endParaRPr lang="en-US"/>
        </a:p>
      </dgm:t>
    </dgm:pt>
    <dgm:pt modelId="{CF0B66BC-B16F-4981-B778-F902E2A30220}" type="sibTrans" cxnId="{DC06BED1-50FE-4C29-9E12-F13A4C6BE1CB}">
      <dgm:prSet/>
      <dgm:spPr/>
      <dgm:t>
        <a:bodyPr/>
        <a:lstStyle/>
        <a:p>
          <a:endParaRPr lang="en-US"/>
        </a:p>
      </dgm:t>
    </dgm:pt>
    <dgm:pt modelId="{9F4D13CB-AB98-4478-A7E5-7E25FB07BC29}">
      <dgm:prSet/>
      <dgm:spPr/>
      <dgm:t>
        <a:bodyPr/>
        <a:lstStyle/>
        <a:p>
          <a:r>
            <a:rPr lang="en-US" b="1"/>
            <a:t>vyhodnocení spotřeby energie;</a:t>
          </a:r>
          <a:endParaRPr lang="en-US"/>
        </a:p>
      </dgm:t>
    </dgm:pt>
    <dgm:pt modelId="{0280C6C1-D4F1-4937-ACC6-ADB89E516F83}" type="parTrans" cxnId="{96769E27-D739-4109-B934-D82D781B1DF9}">
      <dgm:prSet/>
      <dgm:spPr/>
      <dgm:t>
        <a:bodyPr/>
        <a:lstStyle/>
        <a:p>
          <a:endParaRPr lang="en-US"/>
        </a:p>
      </dgm:t>
    </dgm:pt>
    <dgm:pt modelId="{185389E3-6CFB-4783-8373-5F8CA21DC40E}" type="sibTrans" cxnId="{96769E27-D739-4109-B934-D82D781B1DF9}">
      <dgm:prSet/>
      <dgm:spPr/>
      <dgm:t>
        <a:bodyPr/>
        <a:lstStyle/>
        <a:p>
          <a:endParaRPr lang="en-US"/>
        </a:p>
      </dgm:t>
    </dgm:pt>
    <dgm:pt modelId="{8FB86691-0BC5-46A6-A80D-E61A12E4B777}">
      <dgm:prSet/>
      <dgm:spPr/>
      <dgm:t>
        <a:bodyPr/>
        <a:lstStyle/>
        <a:p>
          <a:r>
            <a:rPr lang="en-US" b="1"/>
            <a:t>vyhodnocení účinnosti realizovaných opatření;</a:t>
          </a:r>
          <a:endParaRPr lang="en-US"/>
        </a:p>
      </dgm:t>
    </dgm:pt>
    <dgm:pt modelId="{0E754E3B-E52D-422E-945D-B1DC238DD1A8}" type="parTrans" cxnId="{FC7A4F95-EEE4-47FA-AA47-E3FD2CE2CAD2}">
      <dgm:prSet/>
      <dgm:spPr/>
      <dgm:t>
        <a:bodyPr/>
        <a:lstStyle/>
        <a:p>
          <a:endParaRPr lang="en-US"/>
        </a:p>
      </dgm:t>
    </dgm:pt>
    <dgm:pt modelId="{ACCEA76C-E81D-490C-8CDF-E3B272568A63}" type="sibTrans" cxnId="{FC7A4F95-EEE4-47FA-AA47-E3FD2CE2CAD2}">
      <dgm:prSet/>
      <dgm:spPr/>
      <dgm:t>
        <a:bodyPr/>
        <a:lstStyle/>
        <a:p>
          <a:endParaRPr lang="en-US"/>
        </a:p>
      </dgm:t>
    </dgm:pt>
    <dgm:pt modelId="{5E7828B6-9217-4B54-8FC1-8C8E9E518F90}">
      <dgm:prSet/>
      <dgm:spPr/>
      <dgm:t>
        <a:bodyPr/>
        <a:lstStyle/>
        <a:p>
          <a:r>
            <a:rPr lang="en-US" b="1"/>
            <a:t>komparace velikosti úspor předpokládaných</a:t>
          </a:r>
          <a:br>
            <a:rPr lang="cs-CZ" b="1"/>
          </a:br>
          <a:r>
            <a:rPr lang="en-US" b="1"/>
            <a:t>a skutečně dosažených;</a:t>
          </a:r>
          <a:endParaRPr lang="en-US"/>
        </a:p>
      </dgm:t>
    </dgm:pt>
    <dgm:pt modelId="{2850FEB0-C05B-4702-8519-0F7ECC422867}" type="parTrans" cxnId="{7882C95C-915C-4DD1-9862-E5DD40D4D76A}">
      <dgm:prSet/>
      <dgm:spPr/>
      <dgm:t>
        <a:bodyPr/>
        <a:lstStyle/>
        <a:p>
          <a:endParaRPr lang="en-US"/>
        </a:p>
      </dgm:t>
    </dgm:pt>
    <dgm:pt modelId="{6AE70B8D-1B2B-4C51-8191-4DB267AB47B3}" type="sibTrans" cxnId="{7882C95C-915C-4DD1-9862-E5DD40D4D76A}">
      <dgm:prSet/>
      <dgm:spPr/>
      <dgm:t>
        <a:bodyPr/>
        <a:lstStyle/>
        <a:p>
          <a:endParaRPr lang="en-US"/>
        </a:p>
      </dgm:t>
    </dgm:pt>
    <dgm:pt modelId="{EB176AA3-8195-454F-8C7E-DA5D6FD60924}">
      <dgm:prSet/>
      <dgm:spPr/>
      <dgm:t>
        <a:bodyPr/>
        <a:lstStyle/>
        <a:p>
          <a:r>
            <a:rPr lang="en-US" b="1"/>
            <a:t>aktualizace energetických koncepcí a energetických plánů podniků, příspěvkových organizací, městských firem a také obcí.</a:t>
          </a:r>
          <a:endParaRPr lang="en-US"/>
        </a:p>
      </dgm:t>
    </dgm:pt>
    <dgm:pt modelId="{07C48E12-D8BD-49F9-BD22-40FC7A0D4487}" type="parTrans" cxnId="{00BC6028-7E80-4EC4-9B8C-B945D46F4092}">
      <dgm:prSet/>
      <dgm:spPr/>
      <dgm:t>
        <a:bodyPr/>
        <a:lstStyle/>
        <a:p>
          <a:endParaRPr lang="en-US"/>
        </a:p>
      </dgm:t>
    </dgm:pt>
    <dgm:pt modelId="{27056188-7D17-4349-9C78-D688F2E1AAC3}" type="sibTrans" cxnId="{00BC6028-7E80-4EC4-9B8C-B945D46F4092}">
      <dgm:prSet/>
      <dgm:spPr/>
      <dgm:t>
        <a:bodyPr/>
        <a:lstStyle/>
        <a:p>
          <a:endParaRPr lang="en-US"/>
        </a:p>
      </dgm:t>
    </dgm:pt>
    <dgm:pt modelId="{93E7306A-FF80-4E26-A67C-F656F40E1D5C}" type="pres">
      <dgm:prSet presAssocID="{CCF0FA48-BA4B-4441-9414-81585D599BBA}" presName="diagram" presStyleCnt="0">
        <dgm:presLayoutVars>
          <dgm:dir/>
          <dgm:resizeHandles val="exact"/>
        </dgm:presLayoutVars>
      </dgm:prSet>
      <dgm:spPr/>
    </dgm:pt>
    <dgm:pt modelId="{C4FC24FC-9910-48BA-9C60-4A2292701622}" type="pres">
      <dgm:prSet presAssocID="{DCED3106-F141-4B9D-A2C2-C5BEF9C0552F}" presName="node" presStyleLbl="node1" presStyleIdx="0" presStyleCnt="8">
        <dgm:presLayoutVars>
          <dgm:bulletEnabled val="1"/>
        </dgm:presLayoutVars>
      </dgm:prSet>
      <dgm:spPr/>
    </dgm:pt>
    <dgm:pt modelId="{26D8F37D-B189-4D3E-9868-0C85FF1704E7}" type="pres">
      <dgm:prSet presAssocID="{7A606B71-8F87-4C32-9357-0B8F252A80DF}" presName="sibTrans" presStyleCnt="0"/>
      <dgm:spPr/>
    </dgm:pt>
    <dgm:pt modelId="{D4CC4659-E5B9-4DF0-88DB-609FAF242B27}" type="pres">
      <dgm:prSet presAssocID="{79E6F5E4-ECD2-4F82-A4B2-5F890B6F2211}" presName="node" presStyleLbl="node1" presStyleIdx="1" presStyleCnt="8">
        <dgm:presLayoutVars>
          <dgm:bulletEnabled val="1"/>
        </dgm:presLayoutVars>
      </dgm:prSet>
      <dgm:spPr/>
    </dgm:pt>
    <dgm:pt modelId="{0B4B634F-6C4A-4417-9C32-4589F8E6D44F}" type="pres">
      <dgm:prSet presAssocID="{D43F1B07-C488-4372-BDE5-D06DA23A4AF1}" presName="sibTrans" presStyleCnt="0"/>
      <dgm:spPr/>
    </dgm:pt>
    <dgm:pt modelId="{ABA6C6EA-0620-4FF0-8DFC-5BC08EE7D938}" type="pres">
      <dgm:prSet presAssocID="{E3EC3829-85DF-4A4F-B159-25306492D2AE}" presName="node" presStyleLbl="node1" presStyleIdx="2" presStyleCnt="8">
        <dgm:presLayoutVars>
          <dgm:bulletEnabled val="1"/>
        </dgm:presLayoutVars>
      </dgm:prSet>
      <dgm:spPr/>
    </dgm:pt>
    <dgm:pt modelId="{E6DC374D-EA48-430C-B86B-6B1F6880199E}" type="pres">
      <dgm:prSet presAssocID="{D7AAD3E5-7425-4522-9A6B-5866B3AF11C6}" presName="sibTrans" presStyleCnt="0"/>
      <dgm:spPr/>
    </dgm:pt>
    <dgm:pt modelId="{D47003EF-409D-426A-8057-3E82E908A8D2}" type="pres">
      <dgm:prSet presAssocID="{65D0C5B4-2DC9-47AC-964D-6BAF05CB0ED7}" presName="node" presStyleLbl="node1" presStyleIdx="3" presStyleCnt="8">
        <dgm:presLayoutVars>
          <dgm:bulletEnabled val="1"/>
        </dgm:presLayoutVars>
      </dgm:prSet>
      <dgm:spPr/>
    </dgm:pt>
    <dgm:pt modelId="{54DF422F-A957-44FD-8326-E5462EE890A9}" type="pres">
      <dgm:prSet presAssocID="{CF0B66BC-B16F-4981-B778-F902E2A30220}" presName="sibTrans" presStyleCnt="0"/>
      <dgm:spPr/>
    </dgm:pt>
    <dgm:pt modelId="{C05E13A4-AB1A-4923-BDF9-9501ADA365AA}" type="pres">
      <dgm:prSet presAssocID="{9F4D13CB-AB98-4478-A7E5-7E25FB07BC29}" presName="node" presStyleLbl="node1" presStyleIdx="4" presStyleCnt="8">
        <dgm:presLayoutVars>
          <dgm:bulletEnabled val="1"/>
        </dgm:presLayoutVars>
      </dgm:prSet>
      <dgm:spPr/>
    </dgm:pt>
    <dgm:pt modelId="{7B254683-BFC7-49DA-8301-CCFD00E319C5}" type="pres">
      <dgm:prSet presAssocID="{185389E3-6CFB-4783-8373-5F8CA21DC40E}" presName="sibTrans" presStyleCnt="0"/>
      <dgm:spPr/>
    </dgm:pt>
    <dgm:pt modelId="{54027558-9722-4E85-A60A-0AD1CF68E3D4}" type="pres">
      <dgm:prSet presAssocID="{8FB86691-0BC5-46A6-A80D-E61A12E4B777}" presName="node" presStyleLbl="node1" presStyleIdx="5" presStyleCnt="8">
        <dgm:presLayoutVars>
          <dgm:bulletEnabled val="1"/>
        </dgm:presLayoutVars>
      </dgm:prSet>
      <dgm:spPr/>
    </dgm:pt>
    <dgm:pt modelId="{EC14B639-85EC-4170-A68B-859DE8926417}" type="pres">
      <dgm:prSet presAssocID="{ACCEA76C-E81D-490C-8CDF-E3B272568A63}" presName="sibTrans" presStyleCnt="0"/>
      <dgm:spPr/>
    </dgm:pt>
    <dgm:pt modelId="{4A1E9BAF-44A8-4FD8-B76D-49607568547B}" type="pres">
      <dgm:prSet presAssocID="{5E7828B6-9217-4B54-8FC1-8C8E9E518F90}" presName="node" presStyleLbl="node1" presStyleIdx="6" presStyleCnt="8">
        <dgm:presLayoutVars>
          <dgm:bulletEnabled val="1"/>
        </dgm:presLayoutVars>
      </dgm:prSet>
      <dgm:spPr/>
    </dgm:pt>
    <dgm:pt modelId="{BA039518-2C44-46A2-A60E-1467E5681AD6}" type="pres">
      <dgm:prSet presAssocID="{6AE70B8D-1B2B-4C51-8191-4DB267AB47B3}" presName="sibTrans" presStyleCnt="0"/>
      <dgm:spPr/>
    </dgm:pt>
    <dgm:pt modelId="{C96FA34B-05CC-417A-809A-3DB624779D45}" type="pres">
      <dgm:prSet presAssocID="{EB176AA3-8195-454F-8C7E-DA5D6FD60924}" presName="node" presStyleLbl="node1" presStyleIdx="7" presStyleCnt="8">
        <dgm:presLayoutVars>
          <dgm:bulletEnabled val="1"/>
        </dgm:presLayoutVars>
      </dgm:prSet>
      <dgm:spPr/>
    </dgm:pt>
  </dgm:ptLst>
  <dgm:cxnLst>
    <dgm:cxn modelId="{81349E0A-03DA-48C9-9874-3175B41B6AC1}" type="presOf" srcId="{E3EC3829-85DF-4A4F-B159-25306492D2AE}" destId="{ABA6C6EA-0620-4FF0-8DFC-5BC08EE7D938}" srcOrd="0" destOrd="0" presId="urn:microsoft.com/office/officeart/2005/8/layout/default"/>
    <dgm:cxn modelId="{96769E27-D739-4109-B934-D82D781B1DF9}" srcId="{CCF0FA48-BA4B-4441-9414-81585D599BBA}" destId="{9F4D13CB-AB98-4478-A7E5-7E25FB07BC29}" srcOrd="4" destOrd="0" parTransId="{0280C6C1-D4F1-4937-ACC6-ADB89E516F83}" sibTransId="{185389E3-6CFB-4783-8373-5F8CA21DC40E}"/>
    <dgm:cxn modelId="{00BC6028-7E80-4EC4-9B8C-B945D46F4092}" srcId="{CCF0FA48-BA4B-4441-9414-81585D599BBA}" destId="{EB176AA3-8195-454F-8C7E-DA5D6FD60924}" srcOrd="7" destOrd="0" parTransId="{07C48E12-D8BD-49F9-BD22-40FC7A0D4487}" sibTransId="{27056188-7D17-4349-9C78-D688F2E1AAC3}"/>
    <dgm:cxn modelId="{7882C95C-915C-4DD1-9862-E5DD40D4D76A}" srcId="{CCF0FA48-BA4B-4441-9414-81585D599BBA}" destId="{5E7828B6-9217-4B54-8FC1-8C8E9E518F90}" srcOrd="6" destOrd="0" parTransId="{2850FEB0-C05B-4702-8519-0F7ECC422867}" sibTransId="{6AE70B8D-1B2B-4C51-8191-4DB267AB47B3}"/>
    <dgm:cxn modelId="{B6A94349-46AD-4EDC-89AE-FFEC2A766C76}" type="presOf" srcId="{CCF0FA48-BA4B-4441-9414-81585D599BBA}" destId="{93E7306A-FF80-4E26-A67C-F656F40E1D5C}" srcOrd="0" destOrd="0" presId="urn:microsoft.com/office/officeart/2005/8/layout/default"/>
    <dgm:cxn modelId="{6DC2A674-8F80-44B2-B0A7-F876F78CDE87}" type="presOf" srcId="{5E7828B6-9217-4B54-8FC1-8C8E9E518F90}" destId="{4A1E9BAF-44A8-4FD8-B76D-49607568547B}" srcOrd="0" destOrd="0" presId="urn:microsoft.com/office/officeart/2005/8/layout/default"/>
    <dgm:cxn modelId="{9ECF3575-92CD-4816-B5CB-AB0EE3C1CF6E}" srcId="{CCF0FA48-BA4B-4441-9414-81585D599BBA}" destId="{79E6F5E4-ECD2-4F82-A4B2-5F890B6F2211}" srcOrd="1" destOrd="0" parTransId="{9FEE0A23-BF8C-4697-8DC1-A68A2B31CAF3}" sibTransId="{D43F1B07-C488-4372-BDE5-D06DA23A4AF1}"/>
    <dgm:cxn modelId="{FC7A4F95-EEE4-47FA-AA47-E3FD2CE2CAD2}" srcId="{CCF0FA48-BA4B-4441-9414-81585D599BBA}" destId="{8FB86691-0BC5-46A6-A80D-E61A12E4B777}" srcOrd="5" destOrd="0" parTransId="{0E754E3B-E52D-422E-945D-B1DC238DD1A8}" sibTransId="{ACCEA76C-E81D-490C-8CDF-E3B272568A63}"/>
    <dgm:cxn modelId="{9652769D-07AA-4D3B-A504-A063F16D5A10}" srcId="{CCF0FA48-BA4B-4441-9414-81585D599BBA}" destId="{E3EC3829-85DF-4A4F-B159-25306492D2AE}" srcOrd="2" destOrd="0" parTransId="{5CE5CDA2-43C1-4FAD-B3BA-6AA455C5AD1A}" sibTransId="{D7AAD3E5-7425-4522-9A6B-5866B3AF11C6}"/>
    <dgm:cxn modelId="{70225FA6-B08A-40B1-9040-DBB6FEB88992}" type="presOf" srcId="{DCED3106-F141-4B9D-A2C2-C5BEF9C0552F}" destId="{C4FC24FC-9910-48BA-9C60-4A2292701622}" srcOrd="0" destOrd="0" presId="urn:microsoft.com/office/officeart/2005/8/layout/default"/>
    <dgm:cxn modelId="{8D3BFDA7-951E-49B4-AEE9-2B818965EF33}" type="presOf" srcId="{9F4D13CB-AB98-4478-A7E5-7E25FB07BC29}" destId="{C05E13A4-AB1A-4923-BDF9-9501ADA365AA}" srcOrd="0" destOrd="0" presId="urn:microsoft.com/office/officeart/2005/8/layout/default"/>
    <dgm:cxn modelId="{C9822EB1-CDD6-4679-BAA6-5AC84001EE03}" type="presOf" srcId="{EB176AA3-8195-454F-8C7E-DA5D6FD60924}" destId="{C96FA34B-05CC-417A-809A-3DB624779D45}" srcOrd="0" destOrd="0" presId="urn:microsoft.com/office/officeart/2005/8/layout/default"/>
    <dgm:cxn modelId="{9F8569BF-EA01-4048-98CC-8C8103E5CEAF}" type="presOf" srcId="{79E6F5E4-ECD2-4F82-A4B2-5F890B6F2211}" destId="{D4CC4659-E5B9-4DF0-88DB-609FAF242B27}" srcOrd="0" destOrd="0" presId="urn:microsoft.com/office/officeart/2005/8/layout/default"/>
    <dgm:cxn modelId="{767F31D1-F6F8-47B0-BE9F-6E10F3F1BCAA}" srcId="{CCF0FA48-BA4B-4441-9414-81585D599BBA}" destId="{DCED3106-F141-4B9D-A2C2-C5BEF9C0552F}" srcOrd="0" destOrd="0" parTransId="{3CDBFE9A-29B5-41D0-ADEE-49BFADB416EF}" sibTransId="{7A606B71-8F87-4C32-9357-0B8F252A80DF}"/>
    <dgm:cxn modelId="{DC06BED1-50FE-4C29-9E12-F13A4C6BE1CB}" srcId="{CCF0FA48-BA4B-4441-9414-81585D599BBA}" destId="{65D0C5B4-2DC9-47AC-964D-6BAF05CB0ED7}" srcOrd="3" destOrd="0" parTransId="{8F4A067C-3DB7-41ED-8B30-900E0B89D7B3}" sibTransId="{CF0B66BC-B16F-4981-B778-F902E2A30220}"/>
    <dgm:cxn modelId="{EEEC03D3-EFDF-441F-BB2B-F13889A49712}" type="presOf" srcId="{8FB86691-0BC5-46A6-A80D-E61A12E4B777}" destId="{54027558-9722-4E85-A60A-0AD1CF68E3D4}" srcOrd="0" destOrd="0" presId="urn:microsoft.com/office/officeart/2005/8/layout/default"/>
    <dgm:cxn modelId="{1D11C6D9-2296-491B-8EB8-D6DA9773CC9F}" type="presOf" srcId="{65D0C5B4-2DC9-47AC-964D-6BAF05CB0ED7}" destId="{D47003EF-409D-426A-8057-3E82E908A8D2}" srcOrd="0" destOrd="0" presId="urn:microsoft.com/office/officeart/2005/8/layout/default"/>
    <dgm:cxn modelId="{A5C13A19-84BE-40AC-8799-C9D0D74CB0C7}" type="presParOf" srcId="{93E7306A-FF80-4E26-A67C-F656F40E1D5C}" destId="{C4FC24FC-9910-48BA-9C60-4A2292701622}" srcOrd="0" destOrd="0" presId="urn:microsoft.com/office/officeart/2005/8/layout/default"/>
    <dgm:cxn modelId="{8243DF8C-EECE-49A5-8FEA-0FE7C0F27F8A}" type="presParOf" srcId="{93E7306A-FF80-4E26-A67C-F656F40E1D5C}" destId="{26D8F37D-B189-4D3E-9868-0C85FF1704E7}" srcOrd="1" destOrd="0" presId="urn:microsoft.com/office/officeart/2005/8/layout/default"/>
    <dgm:cxn modelId="{3881C144-0805-438C-A1A7-BE00DB16EACA}" type="presParOf" srcId="{93E7306A-FF80-4E26-A67C-F656F40E1D5C}" destId="{D4CC4659-E5B9-4DF0-88DB-609FAF242B27}" srcOrd="2" destOrd="0" presId="urn:microsoft.com/office/officeart/2005/8/layout/default"/>
    <dgm:cxn modelId="{31703863-1637-4A66-A836-C4121538BC48}" type="presParOf" srcId="{93E7306A-FF80-4E26-A67C-F656F40E1D5C}" destId="{0B4B634F-6C4A-4417-9C32-4589F8E6D44F}" srcOrd="3" destOrd="0" presId="urn:microsoft.com/office/officeart/2005/8/layout/default"/>
    <dgm:cxn modelId="{70D53312-0147-43EF-B217-607E8FD13F31}" type="presParOf" srcId="{93E7306A-FF80-4E26-A67C-F656F40E1D5C}" destId="{ABA6C6EA-0620-4FF0-8DFC-5BC08EE7D938}" srcOrd="4" destOrd="0" presId="urn:microsoft.com/office/officeart/2005/8/layout/default"/>
    <dgm:cxn modelId="{A908A99A-5EFF-411C-93B3-DB8A648E30BE}" type="presParOf" srcId="{93E7306A-FF80-4E26-A67C-F656F40E1D5C}" destId="{E6DC374D-EA48-430C-B86B-6B1F6880199E}" srcOrd="5" destOrd="0" presId="urn:microsoft.com/office/officeart/2005/8/layout/default"/>
    <dgm:cxn modelId="{8C8017F0-5056-4AE3-A2A6-B281D95DFD37}" type="presParOf" srcId="{93E7306A-FF80-4E26-A67C-F656F40E1D5C}" destId="{D47003EF-409D-426A-8057-3E82E908A8D2}" srcOrd="6" destOrd="0" presId="urn:microsoft.com/office/officeart/2005/8/layout/default"/>
    <dgm:cxn modelId="{512067C6-7A74-4141-83D7-4BC65505F023}" type="presParOf" srcId="{93E7306A-FF80-4E26-A67C-F656F40E1D5C}" destId="{54DF422F-A957-44FD-8326-E5462EE890A9}" srcOrd="7" destOrd="0" presId="urn:microsoft.com/office/officeart/2005/8/layout/default"/>
    <dgm:cxn modelId="{DABDB61E-C491-4DE8-A33A-C9C53ED55542}" type="presParOf" srcId="{93E7306A-FF80-4E26-A67C-F656F40E1D5C}" destId="{C05E13A4-AB1A-4923-BDF9-9501ADA365AA}" srcOrd="8" destOrd="0" presId="urn:microsoft.com/office/officeart/2005/8/layout/default"/>
    <dgm:cxn modelId="{91CADF72-1DC8-4F09-A86D-9E969D1D8B08}" type="presParOf" srcId="{93E7306A-FF80-4E26-A67C-F656F40E1D5C}" destId="{7B254683-BFC7-49DA-8301-CCFD00E319C5}" srcOrd="9" destOrd="0" presId="urn:microsoft.com/office/officeart/2005/8/layout/default"/>
    <dgm:cxn modelId="{F132DFE4-FDD3-47FA-A765-D364C56CBEBC}" type="presParOf" srcId="{93E7306A-FF80-4E26-A67C-F656F40E1D5C}" destId="{54027558-9722-4E85-A60A-0AD1CF68E3D4}" srcOrd="10" destOrd="0" presId="urn:microsoft.com/office/officeart/2005/8/layout/default"/>
    <dgm:cxn modelId="{480FEE75-03D5-4AB5-B58B-8D1BDF601FC8}" type="presParOf" srcId="{93E7306A-FF80-4E26-A67C-F656F40E1D5C}" destId="{EC14B639-85EC-4170-A68B-859DE8926417}" srcOrd="11" destOrd="0" presId="urn:microsoft.com/office/officeart/2005/8/layout/default"/>
    <dgm:cxn modelId="{1A1F82FF-9097-470D-B199-2EAE07C44E83}" type="presParOf" srcId="{93E7306A-FF80-4E26-A67C-F656F40E1D5C}" destId="{4A1E9BAF-44A8-4FD8-B76D-49607568547B}" srcOrd="12" destOrd="0" presId="urn:microsoft.com/office/officeart/2005/8/layout/default"/>
    <dgm:cxn modelId="{EC8FF686-5082-4341-BA8F-305ECB3F0624}" type="presParOf" srcId="{93E7306A-FF80-4E26-A67C-F656F40E1D5C}" destId="{BA039518-2C44-46A2-A60E-1467E5681AD6}" srcOrd="13" destOrd="0" presId="urn:microsoft.com/office/officeart/2005/8/layout/default"/>
    <dgm:cxn modelId="{BC679CB4-1FBC-434B-BDF6-622441C8805D}" type="presParOf" srcId="{93E7306A-FF80-4E26-A67C-F656F40E1D5C}" destId="{C96FA34B-05CC-417A-809A-3DB624779D4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94B264-19F9-4FB1-B1B6-C0AC7202E17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F613FD-B099-456C-BF23-BBAC6529A7CE}">
      <dgm:prSet/>
      <dgm:spPr/>
      <dgm:t>
        <a:bodyPr/>
        <a:lstStyle/>
        <a:p>
          <a:pPr>
            <a:lnSpc>
              <a:spcPct val="100000"/>
            </a:lnSpc>
          </a:pPr>
          <a:r>
            <a:rPr lang="cs-CZ" b="1" dirty="0"/>
            <a:t>V prvním cíli existuje snaha o zlepšování technických vlastností budov, maximální využití tepelných zisků, druhotné využívání zdrojů energie, provozování šetrných spotřebičů, organizaci provozu budou a objektů apod. </a:t>
          </a:r>
          <a:endParaRPr lang="en-US" b="1" dirty="0"/>
        </a:p>
      </dgm:t>
    </dgm:pt>
    <dgm:pt modelId="{7AFC48AA-5C99-46DD-A2BD-3AED6A972A19}" type="parTrans" cxnId="{0D3AB7BE-8A95-497D-BBCD-68B5DBC56D04}">
      <dgm:prSet/>
      <dgm:spPr/>
      <dgm:t>
        <a:bodyPr/>
        <a:lstStyle/>
        <a:p>
          <a:endParaRPr lang="en-US"/>
        </a:p>
      </dgm:t>
    </dgm:pt>
    <dgm:pt modelId="{63E6C55D-0305-46A3-B773-08C0A16C4213}" type="sibTrans" cxnId="{0D3AB7BE-8A95-497D-BBCD-68B5DBC56D04}">
      <dgm:prSet/>
      <dgm:spPr/>
      <dgm:t>
        <a:bodyPr/>
        <a:lstStyle/>
        <a:p>
          <a:endParaRPr lang="en-US"/>
        </a:p>
      </dgm:t>
    </dgm:pt>
    <dgm:pt modelId="{712B7392-D967-45A5-83FA-BE34F16843BC}">
      <dgm:prSet/>
      <dgm:spPr/>
      <dgm:t>
        <a:bodyPr/>
        <a:lstStyle/>
        <a:p>
          <a:pPr>
            <a:lnSpc>
              <a:spcPct val="100000"/>
            </a:lnSpc>
          </a:pPr>
          <a:r>
            <a:rPr lang="cs-CZ" b="1" dirty="0"/>
            <a:t>Druhý případ cíle se jedná o optimalizaci procesů přeměny jedné formy energie za účelem výroby tepelné energie, elektřiny, rozvodů energie, zajištění stabilních dodávek energií atd.</a:t>
          </a:r>
          <a:endParaRPr lang="en-US" b="1" dirty="0"/>
        </a:p>
      </dgm:t>
    </dgm:pt>
    <dgm:pt modelId="{0E48BF11-B098-4AF8-8C4D-3626A855990F}" type="parTrans" cxnId="{6259FB6A-77BD-4434-AEDC-8FED2FE887DE}">
      <dgm:prSet/>
      <dgm:spPr/>
      <dgm:t>
        <a:bodyPr/>
        <a:lstStyle/>
        <a:p>
          <a:endParaRPr lang="en-US"/>
        </a:p>
      </dgm:t>
    </dgm:pt>
    <dgm:pt modelId="{2E8EDDA2-2188-4A47-A440-831E7D1E7766}" type="sibTrans" cxnId="{6259FB6A-77BD-4434-AEDC-8FED2FE887DE}">
      <dgm:prSet/>
      <dgm:spPr/>
      <dgm:t>
        <a:bodyPr/>
        <a:lstStyle/>
        <a:p>
          <a:endParaRPr lang="en-US"/>
        </a:p>
      </dgm:t>
    </dgm:pt>
    <dgm:pt modelId="{C6B04FA4-7AED-4D4D-92AA-390C771DC02D}" type="pres">
      <dgm:prSet presAssocID="{FE94B264-19F9-4FB1-B1B6-C0AC7202E176}" presName="root" presStyleCnt="0">
        <dgm:presLayoutVars>
          <dgm:dir/>
          <dgm:resizeHandles val="exact"/>
        </dgm:presLayoutVars>
      </dgm:prSet>
      <dgm:spPr/>
    </dgm:pt>
    <dgm:pt modelId="{002E20F5-ACE6-4287-8F5F-43FCCF678413}" type="pres">
      <dgm:prSet presAssocID="{6CF613FD-B099-456C-BF23-BBAC6529A7CE}" presName="compNode" presStyleCnt="0"/>
      <dgm:spPr/>
    </dgm:pt>
    <dgm:pt modelId="{6B44FDC0-49B7-4A01-A1A9-DA78F128E677}" type="pres">
      <dgm:prSet presAssocID="{6CF613FD-B099-456C-BF23-BBAC6529A7CE}" presName="bgRect" presStyleLbl="bgShp" presStyleIdx="0" presStyleCnt="2"/>
      <dgm:spPr/>
    </dgm:pt>
    <dgm:pt modelId="{BF37D46B-B861-4EEF-89B1-952DE5716BF4}" type="pres">
      <dgm:prSet presAssocID="{6CF613FD-B099-456C-BF23-BBAC6529A7C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ezení"/>
        </a:ext>
      </dgm:extLst>
    </dgm:pt>
    <dgm:pt modelId="{60C1AD89-C7C2-4E31-A19E-A7ECC972CDEB}" type="pres">
      <dgm:prSet presAssocID="{6CF613FD-B099-456C-BF23-BBAC6529A7CE}" presName="spaceRect" presStyleCnt="0"/>
      <dgm:spPr/>
    </dgm:pt>
    <dgm:pt modelId="{B2B195E1-9E10-4CB8-A0C8-8C9DA2F8BE31}" type="pres">
      <dgm:prSet presAssocID="{6CF613FD-B099-456C-BF23-BBAC6529A7CE}" presName="parTx" presStyleLbl="revTx" presStyleIdx="0" presStyleCnt="2">
        <dgm:presLayoutVars>
          <dgm:chMax val="0"/>
          <dgm:chPref val="0"/>
        </dgm:presLayoutVars>
      </dgm:prSet>
      <dgm:spPr/>
    </dgm:pt>
    <dgm:pt modelId="{20EDC9DC-897E-4B94-A8E6-A7C0D4EDD401}" type="pres">
      <dgm:prSet presAssocID="{63E6C55D-0305-46A3-B773-08C0A16C4213}" presName="sibTrans" presStyleCnt="0"/>
      <dgm:spPr/>
    </dgm:pt>
    <dgm:pt modelId="{B1EA9042-C5DF-4D12-8651-C54A67413DB2}" type="pres">
      <dgm:prSet presAssocID="{712B7392-D967-45A5-83FA-BE34F16843BC}" presName="compNode" presStyleCnt="0"/>
      <dgm:spPr/>
    </dgm:pt>
    <dgm:pt modelId="{8826305C-C312-4280-B97E-EA4EEF703902}" type="pres">
      <dgm:prSet presAssocID="{712B7392-D967-45A5-83FA-BE34F16843BC}" presName="bgRect" presStyleLbl="bgShp" presStyleIdx="1" presStyleCnt="2" custLinFactNeighborX="2233" custLinFactNeighborY="5476"/>
      <dgm:spPr/>
    </dgm:pt>
    <dgm:pt modelId="{ED42DA62-2514-47AD-9C33-1C8B05291C84}" type="pres">
      <dgm:prSet presAssocID="{712B7392-D967-45A5-83FA-BE34F16843B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Žárovka"/>
        </a:ext>
      </dgm:extLst>
    </dgm:pt>
    <dgm:pt modelId="{EE7AA9A8-5048-41BC-BEDE-81652C6FD0C9}" type="pres">
      <dgm:prSet presAssocID="{712B7392-D967-45A5-83FA-BE34F16843BC}" presName="spaceRect" presStyleCnt="0"/>
      <dgm:spPr/>
    </dgm:pt>
    <dgm:pt modelId="{333671E1-DBC4-4FBB-AE33-FBB560589EC8}" type="pres">
      <dgm:prSet presAssocID="{712B7392-D967-45A5-83FA-BE34F16843BC}" presName="parTx" presStyleLbl="revTx" presStyleIdx="1" presStyleCnt="2">
        <dgm:presLayoutVars>
          <dgm:chMax val="0"/>
          <dgm:chPref val="0"/>
        </dgm:presLayoutVars>
      </dgm:prSet>
      <dgm:spPr/>
    </dgm:pt>
  </dgm:ptLst>
  <dgm:cxnLst>
    <dgm:cxn modelId="{9D0ADB3E-1A4D-44BE-99AC-F0BA13901259}" type="presOf" srcId="{6CF613FD-B099-456C-BF23-BBAC6529A7CE}" destId="{B2B195E1-9E10-4CB8-A0C8-8C9DA2F8BE31}" srcOrd="0" destOrd="0" presId="urn:microsoft.com/office/officeart/2018/2/layout/IconVerticalSolidList"/>
    <dgm:cxn modelId="{6259FB6A-77BD-4434-AEDC-8FED2FE887DE}" srcId="{FE94B264-19F9-4FB1-B1B6-C0AC7202E176}" destId="{712B7392-D967-45A5-83FA-BE34F16843BC}" srcOrd="1" destOrd="0" parTransId="{0E48BF11-B098-4AF8-8C4D-3626A855990F}" sibTransId="{2E8EDDA2-2188-4A47-A440-831E7D1E7766}"/>
    <dgm:cxn modelId="{D121FA8B-57AD-4A38-B1A5-D1C0EDBF0A18}" type="presOf" srcId="{FE94B264-19F9-4FB1-B1B6-C0AC7202E176}" destId="{C6B04FA4-7AED-4D4D-92AA-390C771DC02D}" srcOrd="0" destOrd="0" presId="urn:microsoft.com/office/officeart/2018/2/layout/IconVerticalSolidList"/>
    <dgm:cxn modelId="{0D3AB7BE-8A95-497D-BBCD-68B5DBC56D04}" srcId="{FE94B264-19F9-4FB1-B1B6-C0AC7202E176}" destId="{6CF613FD-B099-456C-BF23-BBAC6529A7CE}" srcOrd="0" destOrd="0" parTransId="{7AFC48AA-5C99-46DD-A2BD-3AED6A972A19}" sibTransId="{63E6C55D-0305-46A3-B773-08C0A16C4213}"/>
    <dgm:cxn modelId="{784E3EEF-10A3-43B4-A2F8-54CD4A48A09A}" type="presOf" srcId="{712B7392-D967-45A5-83FA-BE34F16843BC}" destId="{333671E1-DBC4-4FBB-AE33-FBB560589EC8}" srcOrd="0" destOrd="0" presId="urn:microsoft.com/office/officeart/2018/2/layout/IconVerticalSolidList"/>
    <dgm:cxn modelId="{6FBF69D5-A09E-44C2-B067-C0866EA02E85}" type="presParOf" srcId="{C6B04FA4-7AED-4D4D-92AA-390C771DC02D}" destId="{002E20F5-ACE6-4287-8F5F-43FCCF678413}" srcOrd="0" destOrd="0" presId="urn:microsoft.com/office/officeart/2018/2/layout/IconVerticalSolidList"/>
    <dgm:cxn modelId="{3213DCDC-E0DF-4666-BB5E-1CC2AEA1359D}" type="presParOf" srcId="{002E20F5-ACE6-4287-8F5F-43FCCF678413}" destId="{6B44FDC0-49B7-4A01-A1A9-DA78F128E677}" srcOrd="0" destOrd="0" presId="urn:microsoft.com/office/officeart/2018/2/layout/IconVerticalSolidList"/>
    <dgm:cxn modelId="{E778A3F9-FC25-4E5C-AF15-105FF45E50AF}" type="presParOf" srcId="{002E20F5-ACE6-4287-8F5F-43FCCF678413}" destId="{BF37D46B-B861-4EEF-89B1-952DE5716BF4}" srcOrd="1" destOrd="0" presId="urn:microsoft.com/office/officeart/2018/2/layout/IconVerticalSolidList"/>
    <dgm:cxn modelId="{0A6AFED7-3A1A-48A2-A205-02311512ECE8}" type="presParOf" srcId="{002E20F5-ACE6-4287-8F5F-43FCCF678413}" destId="{60C1AD89-C7C2-4E31-A19E-A7ECC972CDEB}" srcOrd="2" destOrd="0" presId="urn:microsoft.com/office/officeart/2018/2/layout/IconVerticalSolidList"/>
    <dgm:cxn modelId="{E181D5C3-6F0D-483A-BAEF-431893E0CF91}" type="presParOf" srcId="{002E20F5-ACE6-4287-8F5F-43FCCF678413}" destId="{B2B195E1-9E10-4CB8-A0C8-8C9DA2F8BE31}" srcOrd="3" destOrd="0" presId="urn:microsoft.com/office/officeart/2018/2/layout/IconVerticalSolidList"/>
    <dgm:cxn modelId="{C80B4871-EE07-488A-86FB-43CCF58300C1}" type="presParOf" srcId="{C6B04FA4-7AED-4D4D-92AA-390C771DC02D}" destId="{20EDC9DC-897E-4B94-A8E6-A7C0D4EDD401}" srcOrd="1" destOrd="0" presId="urn:microsoft.com/office/officeart/2018/2/layout/IconVerticalSolidList"/>
    <dgm:cxn modelId="{AEBCB993-4BFF-4824-AB6E-9BE22FBDD517}" type="presParOf" srcId="{C6B04FA4-7AED-4D4D-92AA-390C771DC02D}" destId="{B1EA9042-C5DF-4D12-8651-C54A67413DB2}" srcOrd="2" destOrd="0" presId="urn:microsoft.com/office/officeart/2018/2/layout/IconVerticalSolidList"/>
    <dgm:cxn modelId="{35C3BC57-C717-4E11-92C9-A7ADCF2FD047}" type="presParOf" srcId="{B1EA9042-C5DF-4D12-8651-C54A67413DB2}" destId="{8826305C-C312-4280-B97E-EA4EEF703902}" srcOrd="0" destOrd="0" presId="urn:microsoft.com/office/officeart/2018/2/layout/IconVerticalSolidList"/>
    <dgm:cxn modelId="{942A4581-6690-42B6-9A32-128741BD38BD}" type="presParOf" srcId="{B1EA9042-C5DF-4D12-8651-C54A67413DB2}" destId="{ED42DA62-2514-47AD-9C33-1C8B05291C84}" srcOrd="1" destOrd="0" presId="urn:microsoft.com/office/officeart/2018/2/layout/IconVerticalSolidList"/>
    <dgm:cxn modelId="{0D370533-6925-428C-A85E-F247DF99474F}" type="presParOf" srcId="{B1EA9042-C5DF-4D12-8651-C54A67413DB2}" destId="{EE7AA9A8-5048-41BC-BEDE-81652C6FD0C9}" srcOrd="2" destOrd="0" presId="urn:microsoft.com/office/officeart/2018/2/layout/IconVerticalSolidList"/>
    <dgm:cxn modelId="{F51EE390-D2BD-4FB2-8969-32D899B08F32}" type="presParOf" srcId="{B1EA9042-C5DF-4D12-8651-C54A67413DB2}" destId="{333671E1-DBC4-4FBB-AE33-FBB560589EC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AA68BC-05F0-491F-95C4-76F022564726}"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F931497-1C78-4407-843A-8F014670A347}">
      <dgm:prSet custT="1"/>
      <dgm:spPr/>
      <dgm:t>
        <a:bodyPr/>
        <a:lstStyle/>
        <a:p>
          <a:r>
            <a:rPr lang="cs-CZ" sz="2000" b="1" dirty="0"/>
            <a:t>Jak bylo výše uvedeno cílem energetického managementu je úspora nákladů a snížení těžby přírodních energetických zdrojů (zejména uhlí či ropy)</a:t>
          </a:r>
          <a:endParaRPr lang="en-US" sz="2000" b="1" dirty="0"/>
        </a:p>
      </dgm:t>
    </dgm:pt>
    <dgm:pt modelId="{1F9015FC-35FB-4B5D-8412-C3A251B9105A}" type="parTrans" cxnId="{4E5F9C59-2EDB-4859-8066-BAC7F06335C3}">
      <dgm:prSet/>
      <dgm:spPr/>
      <dgm:t>
        <a:bodyPr/>
        <a:lstStyle/>
        <a:p>
          <a:endParaRPr lang="en-US"/>
        </a:p>
      </dgm:t>
    </dgm:pt>
    <dgm:pt modelId="{C993AEAE-515D-4FA0-9C2E-9E3A05B2BAA4}" type="sibTrans" cxnId="{4E5F9C59-2EDB-4859-8066-BAC7F06335C3}">
      <dgm:prSet/>
      <dgm:spPr/>
      <dgm:t>
        <a:bodyPr/>
        <a:lstStyle/>
        <a:p>
          <a:endParaRPr lang="en-US"/>
        </a:p>
      </dgm:t>
    </dgm:pt>
    <dgm:pt modelId="{3DEA4F5C-D330-4B9E-961A-38A0FB199EF0}">
      <dgm:prSet/>
      <dgm:spPr/>
      <dgm:t>
        <a:bodyPr/>
        <a:lstStyle/>
        <a:p>
          <a:r>
            <a:rPr lang="cs-CZ" b="1" dirty="0"/>
            <a:t>Pokud se však podíváme, zda energetický management přispívá</a:t>
          </a:r>
          <a:br>
            <a:rPr lang="cs-CZ" b="1" dirty="0"/>
          </a:br>
          <a:r>
            <a:rPr lang="cs-CZ" b="1" dirty="0"/>
            <a:t>k celkové úspoře světových energetických zdrojů, vyvstane několik nečekaných paradoxů</a:t>
          </a:r>
          <a:endParaRPr lang="en-US" b="1" dirty="0"/>
        </a:p>
      </dgm:t>
    </dgm:pt>
    <dgm:pt modelId="{B1F6499D-BD98-4156-9AC4-3541BDE3AE18}" type="parTrans" cxnId="{29CD5527-BA82-4AB0-807F-56FC46417FFB}">
      <dgm:prSet/>
      <dgm:spPr/>
      <dgm:t>
        <a:bodyPr/>
        <a:lstStyle/>
        <a:p>
          <a:endParaRPr lang="en-US"/>
        </a:p>
      </dgm:t>
    </dgm:pt>
    <dgm:pt modelId="{57D0A5DB-2B87-423E-A08A-14CD70A30C18}" type="sibTrans" cxnId="{29CD5527-BA82-4AB0-807F-56FC46417FFB}">
      <dgm:prSet/>
      <dgm:spPr/>
      <dgm:t>
        <a:bodyPr/>
        <a:lstStyle/>
        <a:p>
          <a:endParaRPr lang="en-US"/>
        </a:p>
      </dgm:t>
    </dgm:pt>
    <dgm:pt modelId="{792CD15A-92AB-4588-AAF0-21F6AFE5A287}" type="pres">
      <dgm:prSet presAssocID="{22AA68BC-05F0-491F-95C4-76F022564726}" presName="root" presStyleCnt="0">
        <dgm:presLayoutVars>
          <dgm:dir/>
          <dgm:resizeHandles val="exact"/>
        </dgm:presLayoutVars>
      </dgm:prSet>
      <dgm:spPr/>
    </dgm:pt>
    <dgm:pt modelId="{F38B75EF-95B8-4B08-99C6-D9FBEAC17404}" type="pres">
      <dgm:prSet presAssocID="{2F931497-1C78-4407-843A-8F014670A347}" presName="compNode" presStyleCnt="0"/>
      <dgm:spPr/>
    </dgm:pt>
    <dgm:pt modelId="{05D7E521-276F-431A-82A3-FC52CCA9994B}" type="pres">
      <dgm:prSet presAssocID="{2F931497-1C78-4407-843A-8F014670A34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aškrtnutí"/>
        </a:ext>
      </dgm:extLst>
    </dgm:pt>
    <dgm:pt modelId="{A324F04F-072D-49B0-9C34-AE22F4A7555F}" type="pres">
      <dgm:prSet presAssocID="{2F931497-1C78-4407-843A-8F014670A347}" presName="spaceRect" presStyleCnt="0"/>
      <dgm:spPr/>
    </dgm:pt>
    <dgm:pt modelId="{021D150C-5838-4909-8F1B-C8A28E75A91C}" type="pres">
      <dgm:prSet presAssocID="{2F931497-1C78-4407-843A-8F014670A347}" presName="textRect" presStyleLbl="revTx" presStyleIdx="0" presStyleCnt="2">
        <dgm:presLayoutVars>
          <dgm:chMax val="1"/>
          <dgm:chPref val="1"/>
        </dgm:presLayoutVars>
      </dgm:prSet>
      <dgm:spPr/>
    </dgm:pt>
    <dgm:pt modelId="{04E63FEE-F4AD-4761-B926-500FEAD9A9B8}" type="pres">
      <dgm:prSet presAssocID="{C993AEAE-515D-4FA0-9C2E-9E3A05B2BAA4}" presName="sibTrans" presStyleCnt="0"/>
      <dgm:spPr/>
    </dgm:pt>
    <dgm:pt modelId="{C33A071C-B9B2-45A5-8A91-8BF1BE032D19}" type="pres">
      <dgm:prSet presAssocID="{3DEA4F5C-D330-4B9E-961A-38A0FB199EF0}" presName="compNode" presStyleCnt="0"/>
      <dgm:spPr/>
    </dgm:pt>
    <dgm:pt modelId="{F14101FC-D576-4A48-A9AB-137B17BE9F1B}" type="pres">
      <dgm:prSet presAssocID="{3DEA4F5C-D330-4B9E-961A-38A0FB199EF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ývojový diagram"/>
        </a:ext>
      </dgm:extLst>
    </dgm:pt>
    <dgm:pt modelId="{94765C81-DA50-43A9-BCAF-853ECED014C6}" type="pres">
      <dgm:prSet presAssocID="{3DEA4F5C-D330-4B9E-961A-38A0FB199EF0}" presName="spaceRect" presStyleCnt="0"/>
      <dgm:spPr/>
    </dgm:pt>
    <dgm:pt modelId="{7980CE9E-5519-4A76-93E0-3BA2B370CD9B}" type="pres">
      <dgm:prSet presAssocID="{3DEA4F5C-D330-4B9E-961A-38A0FB199EF0}" presName="textRect" presStyleLbl="revTx" presStyleIdx="1" presStyleCnt="2">
        <dgm:presLayoutVars>
          <dgm:chMax val="1"/>
          <dgm:chPref val="1"/>
        </dgm:presLayoutVars>
      </dgm:prSet>
      <dgm:spPr/>
    </dgm:pt>
  </dgm:ptLst>
  <dgm:cxnLst>
    <dgm:cxn modelId="{29CD5527-BA82-4AB0-807F-56FC46417FFB}" srcId="{22AA68BC-05F0-491F-95C4-76F022564726}" destId="{3DEA4F5C-D330-4B9E-961A-38A0FB199EF0}" srcOrd="1" destOrd="0" parTransId="{B1F6499D-BD98-4156-9AC4-3541BDE3AE18}" sibTransId="{57D0A5DB-2B87-423E-A08A-14CD70A30C18}"/>
    <dgm:cxn modelId="{7142A151-6F39-4B61-9BDB-A0DBA1D1F621}" type="presOf" srcId="{2F931497-1C78-4407-843A-8F014670A347}" destId="{021D150C-5838-4909-8F1B-C8A28E75A91C}" srcOrd="0" destOrd="0" presId="urn:microsoft.com/office/officeart/2018/2/layout/IconLabelList"/>
    <dgm:cxn modelId="{4E5F9C59-2EDB-4859-8066-BAC7F06335C3}" srcId="{22AA68BC-05F0-491F-95C4-76F022564726}" destId="{2F931497-1C78-4407-843A-8F014670A347}" srcOrd="0" destOrd="0" parTransId="{1F9015FC-35FB-4B5D-8412-C3A251B9105A}" sibTransId="{C993AEAE-515D-4FA0-9C2E-9E3A05B2BAA4}"/>
    <dgm:cxn modelId="{784988C2-5E63-4730-9298-B0DDCB511A5C}" type="presOf" srcId="{22AA68BC-05F0-491F-95C4-76F022564726}" destId="{792CD15A-92AB-4588-AAF0-21F6AFE5A287}" srcOrd="0" destOrd="0" presId="urn:microsoft.com/office/officeart/2018/2/layout/IconLabelList"/>
    <dgm:cxn modelId="{384028F8-2FD5-40BB-BFE4-34B778F82781}" type="presOf" srcId="{3DEA4F5C-D330-4B9E-961A-38A0FB199EF0}" destId="{7980CE9E-5519-4A76-93E0-3BA2B370CD9B}" srcOrd="0" destOrd="0" presId="urn:microsoft.com/office/officeart/2018/2/layout/IconLabelList"/>
    <dgm:cxn modelId="{E3600E96-3758-4AA9-A7FB-9C51C8AE31A3}" type="presParOf" srcId="{792CD15A-92AB-4588-AAF0-21F6AFE5A287}" destId="{F38B75EF-95B8-4B08-99C6-D9FBEAC17404}" srcOrd="0" destOrd="0" presId="urn:microsoft.com/office/officeart/2018/2/layout/IconLabelList"/>
    <dgm:cxn modelId="{A9F026B6-7288-4864-9C32-8B2505A9B37F}" type="presParOf" srcId="{F38B75EF-95B8-4B08-99C6-D9FBEAC17404}" destId="{05D7E521-276F-431A-82A3-FC52CCA9994B}" srcOrd="0" destOrd="0" presId="urn:microsoft.com/office/officeart/2018/2/layout/IconLabelList"/>
    <dgm:cxn modelId="{3F01B61A-D762-49B6-824C-B26905B8D475}" type="presParOf" srcId="{F38B75EF-95B8-4B08-99C6-D9FBEAC17404}" destId="{A324F04F-072D-49B0-9C34-AE22F4A7555F}" srcOrd="1" destOrd="0" presId="urn:microsoft.com/office/officeart/2018/2/layout/IconLabelList"/>
    <dgm:cxn modelId="{02A95FC7-4F75-4736-AA68-54892127B729}" type="presParOf" srcId="{F38B75EF-95B8-4B08-99C6-D9FBEAC17404}" destId="{021D150C-5838-4909-8F1B-C8A28E75A91C}" srcOrd="2" destOrd="0" presId="urn:microsoft.com/office/officeart/2018/2/layout/IconLabelList"/>
    <dgm:cxn modelId="{9B7BD088-1570-46E8-83F7-A216B44FE662}" type="presParOf" srcId="{792CD15A-92AB-4588-AAF0-21F6AFE5A287}" destId="{04E63FEE-F4AD-4761-B926-500FEAD9A9B8}" srcOrd="1" destOrd="0" presId="urn:microsoft.com/office/officeart/2018/2/layout/IconLabelList"/>
    <dgm:cxn modelId="{3CED6B06-61C8-4B2C-A701-731565D7E0D8}" type="presParOf" srcId="{792CD15A-92AB-4588-AAF0-21F6AFE5A287}" destId="{C33A071C-B9B2-45A5-8A91-8BF1BE032D19}" srcOrd="2" destOrd="0" presId="urn:microsoft.com/office/officeart/2018/2/layout/IconLabelList"/>
    <dgm:cxn modelId="{1365CCC3-7D33-4F4B-804A-7C983590C0CD}" type="presParOf" srcId="{C33A071C-B9B2-45A5-8A91-8BF1BE032D19}" destId="{F14101FC-D576-4A48-A9AB-137B17BE9F1B}" srcOrd="0" destOrd="0" presId="urn:microsoft.com/office/officeart/2018/2/layout/IconLabelList"/>
    <dgm:cxn modelId="{0B03DD7D-6CF4-4209-8EA5-5EA6E6D46234}" type="presParOf" srcId="{C33A071C-B9B2-45A5-8A91-8BF1BE032D19}" destId="{94765C81-DA50-43A9-BCAF-853ECED014C6}" srcOrd="1" destOrd="0" presId="urn:microsoft.com/office/officeart/2018/2/layout/IconLabelList"/>
    <dgm:cxn modelId="{B7B51EC4-D7C5-4309-8008-9232C5E3EEF9}" type="presParOf" srcId="{C33A071C-B9B2-45A5-8A91-8BF1BE032D19}" destId="{7980CE9E-5519-4A76-93E0-3BA2B370CD9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998410-0719-431F-8AE8-CD6A3950F4F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17DAE64-A667-4779-89EB-AEE502380B9B}">
      <dgm:prSet/>
      <dgm:spPr/>
      <dgm:t>
        <a:bodyPr/>
        <a:lstStyle/>
        <a:p>
          <a:r>
            <a:rPr lang="cs-CZ"/>
            <a:t>Jevonsův paradox (William Stanley Jevons, britský ekonom) říká, že zvýšení efektivity spotřebiče vede vyšší poptávce po energii a tím i k intenzivnější těžbě přírodních energetických zdrojů.</a:t>
          </a:r>
          <a:endParaRPr lang="en-US"/>
        </a:p>
      </dgm:t>
    </dgm:pt>
    <dgm:pt modelId="{E71B2398-E1CD-4A81-A725-855E64978867}" type="parTrans" cxnId="{C1282F35-590E-4101-8554-D88540BE25B6}">
      <dgm:prSet/>
      <dgm:spPr/>
      <dgm:t>
        <a:bodyPr/>
        <a:lstStyle/>
        <a:p>
          <a:endParaRPr lang="en-US"/>
        </a:p>
      </dgm:t>
    </dgm:pt>
    <dgm:pt modelId="{DD729ED7-53A9-435C-9F28-45717FE48C87}" type="sibTrans" cxnId="{C1282F35-590E-4101-8554-D88540BE25B6}">
      <dgm:prSet/>
      <dgm:spPr/>
      <dgm:t>
        <a:bodyPr/>
        <a:lstStyle/>
        <a:p>
          <a:endParaRPr lang="en-US"/>
        </a:p>
      </dgm:t>
    </dgm:pt>
    <dgm:pt modelId="{A642C44C-5440-405F-82B7-3743FD13F000}">
      <dgm:prSet/>
      <dgm:spPr/>
      <dgm:t>
        <a:bodyPr/>
        <a:lstStyle/>
        <a:p>
          <a:r>
            <a:rPr lang="cs-CZ"/>
            <a:t>Zvýšení efektivity parního stroje umožnilo k jeho masové rozšíření do mnoho aplikací, a to si vyžádalo rozsáhlejší těžbu uhlí.</a:t>
          </a:r>
          <a:endParaRPr lang="en-US"/>
        </a:p>
      </dgm:t>
    </dgm:pt>
    <dgm:pt modelId="{4F927614-A2BC-49AB-AD74-D0AE176F4CA9}" type="parTrans" cxnId="{679A4C6E-2DDE-4882-A5F8-922B2EC96C1F}">
      <dgm:prSet/>
      <dgm:spPr/>
      <dgm:t>
        <a:bodyPr/>
        <a:lstStyle/>
        <a:p>
          <a:endParaRPr lang="en-US"/>
        </a:p>
      </dgm:t>
    </dgm:pt>
    <dgm:pt modelId="{2192136A-C773-49AC-BF64-E3D5AC6A2EB3}" type="sibTrans" cxnId="{679A4C6E-2DDE-4882-A5F8-922B2EC96C1F}">
      <dgm:prSet/>
      <dgm:spPr/>
      <dgm:t>
        <a:bodyPr/>
        <a:lstStyle/>
        <a:p>
          <a:endParaRPr lang="en-US"/>
        </a:p>
      </dgm:t>
    </dgm:pt>
    <dgm:pt modelId="{36F870E9-E52F-49A0-AAFE-CD0874C7846F}">
      <dgm:prSet/>
      <dgm:spPr/>
      <dgm:t>
        <a:bodyPr/>
        <a:lstStyle/>
        <a:p>
          <a:r>
            <a:rPr lang="cs-CZ"/>
            <a:t>Samotné zvýšení efektivity u každého jednoho parního stroje sice vedlo ke snížení jeho vlastní spotřeby , ale toto snížení spotřeby se neprojevilo, protože bylo výrazně převýšeno celkovým nárůstem spotřeby uhlí. </a:t>
          </a:r>
          <a:endParaRPr lang="en-US"/>
        </a:p>
      </dgm:t>
    </dgm:pt>
    <dgm:pt modelId="{C55BCA2E-3066-47EA-B1E7-7B374E9C70E5}" type="parTrans" cxnId="{A29D8DD5-2AB8-444C-9BB9-6D4931EC3E5D}">
      <dgm:prSet/>
      <dgm:spPr/>
      <dgm:t>
        <a:bodyPr/>
        <a:lstStyle/>
        <a:p>
          <a:endParaRPr lang="en-US"/>
        </a:p>
      </dgm:t>
    </dgm:pt>
    <dgm:pt modelId="{820119B1-BB6D-4550-8544-EE793C40F62F}" type="sibTrans" cxnId="{A29D8DD5-2AB8-444C-9BB9-6D4931EC3E5D}">
      <dgm:prSet/>
      <dgm:spPr/>
      <dgm:t>
        <a:bodyPr/>
        <a:lstStyle/>
        <a:p>
          <a:endParaRPr lang="en-US"/>
        </a:p>
      </dgm:t>
    </dgm:pt>
    <dgm:pt modelId="{BBB53D1C-4659-42F0-92F9-21B692ADA698}" type="pres">
      <dgm:prSet presAssocID="{BD998410-0719-431F-8AE8-CD6A3950F4F1}" presName="linear" presStyleCnt="0">
        <dgm:presLayoutVars>
          <dgm:animLvl val="lvl"/>
          <dgm:resizeHandles val="exact"/>
        </dgm:presLayoutVars>
      </dgm:prSet>
      <dgm:spPr/>
    </dgm:pt>
    <dgm:pt modelId="{D14F1FA2-CF92-4419-841C-524CB465340D}" type="pres">
      <dgm:prSet presAssocID="{C17DAE64-A667-4779-89EB-AEE502380B9B}" presName="parentText" presStyleLbl="node1" presStyleIdx="0" presStyleCnt="3">
        <dgm:presLayoutVars>
          <dgm:chMax val="0"/>
          <dgm:bulletEnabled val="1"/>
        </dgm:presLayoutVars>
      </dgm:prSet>
      <dgm:spPr/>
    </dgm:pt>
    <dgm:pt modelId="{4EC0F23A-35C4-4BB3-96C5-3BE187658A44}" type="pres">
      <dgm:prSet presAssocID="{DD729ED7-53A9-435C-9F28-45717FE48C87}" presName="spacer" presStyleCnt="0"/>
      <dgm:spPr/>
    </dgm:pt>
    <dgm:pt modelId="{724C3033-FAF2-4B54-9690-DFEB0E4CBC8D}" type="pres">
      <dgm:prSet presAssocID="{A642C44C-5440-405F-82B7-3743FD13F000}" presName="parentText" presStyleLbl="node1" presStyleIdx="1" presStyleCnt="3">
        <dgm:presLayoutVars>
          <dgm:chMax val="0"/>
          <dgm:bulletEnabled val="1"/>
        </dgm:presLayoutVars>
      </dgm:prSet>
      <dgm:spPr/>
    </dgm:pt>
    <dgm:pt modelId="{360CCB9E-98C3-4B8F-81DA-B24B747E4434}" type="pres">
      <dgm:prSet presAssocID="{2192136A-C773-49AC-BF64-E3D5AC6A2EB3}" presName="spacer" presStyleCnt="0"/>
      <dgm:spPr/>
    </dgm:pt>
    <dgm:pt modelId="{463EEEB2-4311-4E32-B49F-BB5AFAF66F28}" type="pres">
      <dgm:prSet presAssocID="{36F870E9-E52F-49A0-AAFE-CD0874C7846F}" presName="parentText" presStyleLbl="node1" presStyleIdx="2" presStyleCnt="3">
        <dgm:presLayoutVars>
          <dgm:chMax val="0"/>
          <dgm:bulletEnabled val="1"/>
        </dgm:presLayoutVars>
      </dgm:prSet>
      <dgm:spPr/>
    </dgm:pt>
  </dgm:ptLst>
  <dgm:cxnLst>
    <dgm:cxn modelId="{C307160C-3A0E-4F8A-BA2E-6069D4B77E30}" type="presOf" srcId="{36F870E9-E52F-49A0-AAFE-CD0874C7846F}" destId="{463EEEB2-4311-4E32-B49F-BB5AFAF66F28}" srcOrd="0" destOrd="0" presId="urn:microsoft.com/office/officeart/2005/8/layout/vList2"/>
    <dgm:cxn modelId="{3D015D0F-7A15-455B-B677-B8BBCC2C2343}" type="presOf" srcId="{A642C44C-5440-405F-82B7-3743FD13F000}" destId="{724C3033-FAF2-4B54-9690-DFEB0E4CBC8D}" srcOrd="0" destOrd="0" presId="urn:microsoft.com/office/officeart/2005/8/layout/vList2"/>
    <dgm:cxn modelId="{C1282F35-590E-4101-8554-D88540BE25B6}" srcId="{BD998410-0719-431F-8AE8-CD6A3950F4F1}" destId="{C17DAE64-A667-4779-89EB-AEE502380B9B}" srcOrd="0" destOrd="0" parTransId="{E71B2398-E1CD-4A81-A725-855E64978867}" sibTransId="{DD729ED7-53A9-435C-9F28-45717FE48C87}"/>
    <dgm:cxn modelId="{679A4C6E-2DDE-4882-A5F8-922B2EC96C1F}" srcId="{BD998410-0719-431F-8AE8-CD6A3950F4F1}" destId="{A642C44C-5440-405F-82B7-3743FD13F000}" srcOrd="1" destOrd="0" parTransId="{4F927614-A2BC-49AB-AD74-D0AE176F4CA9}" sibTransId="{2192136A-C773-49AC-BF64-E3D5AC6A2EB3}"/>
    <dgm:cxn modelId="{5B38FDB2-5B28-4A12-B470-AF63C9D0ABB3}" type="presOf" srcId="{BD998410-0719-431F-8AE8-CD6A3950F4F1}" destId="{BBB53D1C-4659-42F0-92F9-21B692ADA698}" srcOrd="0" destOrd="0" presId="urn:microsoft.com/office/officeart/2005/8/layout/vList2"/>
    <dgm:cxn modelId="{A29D8DD5-2AB8-444C-9BB9-6D4931EC3E5D}" srcId="{BD998410-0719-431F-8AE8-CD6A3950F4F1}" destId="{36F870E9-E52F-49A0-AAFE-CD0874C7846F}" srcOrd="2" destOrd="0" parTransId="{C55BCA2E-3066-47EA-B1E7-7B374E9C70E5}" sibTransId="{820119B1-BB6D-4550-8544-EE793C40F62F}"/>
    <dgm:cxn modelId="{326951E4-F80D-447D-9BFA-7680D738ADC6}" type="presOf" srcId="{C17DAE64-A667-4779-89EB-AEE502380B9B}" destId="{D14F1FA2-CF92-4419-841C-524CB465340D}" srcOrd="0" destOrd="0" presId="urn:microsoft.com/office/officeart/2005/8/layout/vList2"/>
    <dgm:cxn modelId="{50EEF224-BB31-41B4-8C16-8A5603084E52}" type="presParOf" srcId="{BBB53D1C-4659-42F0-92F9-21B692ADA698}" destId="{D14F1FA2-CF92-4419-841C-524CB465340D}" srcOrd="0" destOrd="0" presId="urn:microsoft.com/office/officeart/2005/8/layout/vList2"/>
    <dgm:cxn modelId="{B6BD7749-FE19-4EAB-9CC2-7F61F299DF60}" type="presParOf" srcId="{BBB53D1C-4659-42F0-92F9-21B692ADA698}" destId="{4EC0F23A-35C4-4BB3-96C5-3BE187658A44}" srcOrd="1" destOrd="0" presId="urn:microsoft.com/office/officeart/2005/8/layout/vList2"/>
    <dgm:cxn modelId="{1457CD31-C902-4F90-A318-09FA9095B7E9}" type="presParOf" srcId="{BBB53D1C-4659-42F0-92F9-21B692ADA698}" destId="{724C3033-FAF2-4B54-9690-DFEB0E4CBC8D}" srcOrd="2" destOrd="0" presId="urn:microsoft.com/office/officeart/2005/8/layout/vList2"/>
    <dgm:cxn modelId="{3DA2E056-3539-47C1-A1A6-AF23EC45F130}" type="presParOf" srcId="{BBB53D1C-4659-42F0-92F9-21B692ADA698}" destId="{360CCB9E-98C3-4B8F-81DA-B24B747E4434}" srcOrd="3" destOrd="0" presId="urn:microsoft.com/office/officeart/2005/8/layout/vList2"/>
    <dgm:cxn modelId="{A37A70C5-47E6-48AE-9044-9309BC0957DC}" type="presParOf" srcId="{BBB53D1C-4659-42F0-92F9-21B692ADA698}" destId="{463EEEB2-4311-4E32-B49F-BB5AFAF66F2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2137A4-D4F8-4936-B885-A1B7D09DC1D9}" type="doc">
      <dgm:prSet loTypeId="urn:microsoft.com/office/officeart/2005/8/layout/default" loCatId="list" qsTypeId="urn:microsoft.com/office/officeart/2005/8/quickstyle/simple1" qsCatId="simple" csTypeId="urn:microsoft.com/office/officeart/2018/5/colors/Iconchunking_coloredtext_accent0_3" csCatId="mainScheme" phldr="1"/>
      <dgm:spPr/>
      <dgm:t>
        <a:bodyPr/>
        <a:lstStyle/>
        <a:p>
          <a:endParaRPr lang="en-US"/>
        </a:p>
      </dgm:t>
    </dgm:pt>
    <dgm:pt modelId="{D6A5ED99-67F3-4A14-A5E9-83322DF1C4BD}">
      <dgm:prSet/>
      <dgm:spPr/>
      <dgm:t>
        <a:bodyPr/>
        <a:lstStyle/>
        <a:p>
          <a:pPr>
            <a:defRPr cap="all"/>
          </a:pPr>
          <a:r>
            <a:rPr lang="cs-CZ" b="1" dirty="0">
              <a:solidFill>
                <a:srgbClr val="00B0F0"/>
              </a:solidFill>
            </a:rPr>
            <a:t>Přímý </a:t>
          </a:r>
          <a:r>
            <a:rPr lang="cs-CZ" b="1" dirty="0" err="1">
              <a:solidFill>
                <a:srgbClr val="00B0F0"/>
              </a:solidFill>
            </a:rPr>
            <a:t>rebound</a:t>
          </a:r>
          <a:r>
            <a:rPr lang="cs-CZ" b="1" dirty="0">
              <a:solidFill>
                <a:srgbClr val="00B0F0"/>
              </a:solidFill>
            </a:rPr>
            <a:t> </a:t>
          </a:r>
          <a:r>
            <a:rPr lang="cs-CZ" b="1" dirty="0" err="1">
              <a:solidFill>
                <a:srgbClr val="00B0F0"/>
              </a:solidFill>
            </a:rPr>
            <a:t>effect</a:t>
          </a:r>
          <a:r>
            <a:rPr lang="cs-CZ" b="1" dirty="0">
              <a:solidFill>
                <a:srgbClr val="00B0F0"/>
              </a:solidFill>
            </a:rPr>
            <a:t> </a:t>
          </a:r>
          <a:r>
            <a:rPr lang="cs-CZ" b="1" dirty="0"/>
            <a:t>– pokud se zvýší účinnost nějakého zařízení, je to svým uživatelem používaného více a celková úspora energie není tak vysoká, jak by odpovídalo zvýšené účinnosti při původnímu rozsahu používání.</a:t>
          </a:r>
          <a:endParaRPr lang="en-US" b="1" dirty="0"/>
        </a:p>
      </dgm:t>
    </dgm:pt>
    <dgm:pt modelId="{D6FEB789-2FB6-49C1-B232-551C15081C2F}" type="parTrans" cxnId="{A85F34CF-401B-47F4-A91E-7CE4CC3CB700}">
      <dgm:prSet/>
      <dgm:spPr/>
      <dgm:t>
        <a:bodyPr/>
        <a:lstStyle/>
        <a:p>
          <a:endParaRPr lang="en-US"/>
        </a:p>
      </dgm:t>
    </dgm:pt>
    <dgm:pt modelId="{C2B7B93F-AE79-4903-B646-E0AAEDE2B608}" type="sibTrans" cxnId="{A85F34CF-401B-47F4-A91E-7CE4CC3CB700}">
      <dgm:prSet/>
      <dgm:spPr/>
      <dgm:t>
        <a:bodyPr/>
        <a:lstStyle/>
        <a:p>
          <a:endParaRPr lang="en-US"/>
        </a:p>
      </dgm:t>
    </dgm:pt>
    <dgm:pt modelId="{2C263EFA-9021-42BE-BF26-B7E237F14795}">
      <dgm:prSet/>
      <dgm:spPr/>
      <dgm:t>
        <a:bodyPr/>
        <a:lstStyle/>
        <a:p>
          <a:pPr>
            <a:defRPr cap="all"/>
          </a:pPr>
          <a:r>
            <a:rPr lang="cs-CZ" b="1"/>
            <a:t>Uživatel zařízení používá po delší dobu, méně jej vypíná, využívá ho i na jiné účely než původně atd.</a:t>
          </a:r>
          <a:endParaRPr lang="en-US" b="1" dirty="0"/>
        </a:p>
      </dgm:t>
    </dgm:pt>
    <dgm:pt modelId="{8DF0557A-0FD3-44B3-96EA-CE6AC750A71A}" type="parTrans" cxnId="{2BB76618-428B-4651-8735-E7A586B59B2D}">
      <dgm:prSet/>
      <dgm:spPr/>
      <dgm:t>
        <a:bodyPr/>
        <a:lstStyle/>
        <a:p>
          <a:endParaRPr lang="en-US"/>
        </a:p>
      </dgm:t>
    </dgm:pt>
    <dgm:pt modelId="{116961C6-8DCE-4B11-B3F0-102874DDC8B1}" type="sibTrans" cxnId="{2BB76618-428B-4651-8735-E7A586B59B2D}">
      <dgm:prSet/>
      <dgm:spPr/>
      <dgm:t>
        <a:bodyPr/>
        <a:lstStyle/>
        <a:p>
          <a:endParaRPr lang="en-US"/>
        </a:p>
      </dgm:t>
    </dgm:pt>
    <dgm:pt modelId="{CF913E65-BB6F-4119-903A-9FA4070DA409}">
      <dgm:prSet/>
      <dgm:spPr/>
      <dgm:t>
        <a:bodyPr/>
        <a:lstStyle/>
        <a:p>
          <a:pPr>
            <a:defRPr cap="all"/>
          </a:pPr>
          <a:r>
            <a:rPr lang="cs-CZ" b="1"/>
            <a:t>Samozřejmě měrná spotřeba poklesne, ale celková spotřeba energie vzroste.</a:t>
          </a:r>
          <a:endParaRPr lang="en-US" b="1" dirty="0"/>
        </a:p>
      </dgm:t>
    </dgm:pt>
    <dgm:pt modelId="{3978A239-D394-4282-BC79-6296D11DF80D}" type="parTrans" cxnId="{D55BB7E2-53B2-4269-BC75-177D2ACD8DEE}">
      <dgm:prSet/>
      <dgm:spPr/>
      <dgm:t>
        <a:bodyPr/>
        <a:lstStyle/>
        <a:p>
          <a:endParaRPr lang="en-US"/>
        </a:p>
      </dgm:t>
    </dgm:pt>
    <dgm:pt modelId="{24932DDF-89FC-4A98-9102-54AE886DFD88}" type="sibTrans" cxnId="{D55BB7E2-53B2-4269-BC75-177D2ACD8DEE}">
      <dgm:prSet/>
      <dgm:spPr/>
      <dgm:t>
        <a:bodyPr/>
        <a:lstStyle/>
        <a:p>
          <a:endParaRPr lang="en-US"/>
        </a:p>
      </dgm:t>
    </dgm:pt>
    <dgm:pt modelId="{730D9705-F564-4295-9964-10328019E5C3}">
      <dgm:prSet/>
      <dgm:spPr/>
      <dgm:t>
        <a:bodyPr/>
        <a:lstStyle/>
        <a:p>
          <a:pPr>
            <a:defRPr cap="all"/>
          </a:pPr>
          <a:r>
            <a:rPr lang="cs-CZ" b="1"/>
            <a:t>Příkladem může být opět efektivnější spalovací možnost s nižší spotřebou.</a:t>
          </a:r>
          <a:endParaRPr lang="en-US" b="1" dirty="0"/>
        </a:p>
      </dgm:t>
    </dgm:pt>
    <dgm:pt modelId="{FA4A8357-F50B-4E13-A2AD-63FE07F006BC}" type="parTrans" cxnId="{8B08FB42-8F92-4176-B37D-B1961D1A35CA}">
      <dgm:prSet/>
      <dgm:spPr/>
      <dgm:t>
        <a:bodyPr/>
        <a:lstStyle/>
        <a:p>
          <a:endParaRPr lang="en-US"/>
        </a:p>
      </dgm:t>
    </dgm:pt>
    <dgm:pt modelId="{7B1BD1ED-B2D7-4DE6-B1C4-D45D1025A8FE}" type="sibTrans" cxnId="{8B08FB42-8F92-4176-B37D-B1961D1A35CA}">
      <dgm:prSet/>
      <dgm:spPr/>
      <dgm:t>
        <a:bodyPr/>
        <a:lstStyle/>
        <a:p>
          <a:endParaRPr lang="en-US"/>
        </a:p>
      </dgm:t>
    </dgm:pt>
    <dgm:pt modelId="{2D529615-AFEB-41DE-A888-890899E4F446}">
      <dgm:prSet/>
      <dgm:spPr/>
      <dgm:t>
        <a:bodyPr/>
        <a:lstStyle/>
        <a:p>
          <a:pPr>
            <a:defRPr cap="all"/>
          </a:pPr>
          <a:r>
            <a:rPr lang="cs-CZ" b="1"/>
            <a:t>Uživatel začne více jezdit autem. </a:t>
          </a:r>
          <a:endParaRPr lang="en-US" b="1" dirty="0"/>
        </a:p>
      </dgm:t>
    </dgm:pt>
    <dgm:pt modelId="{4DA54123-ACA9-4D41-81C3-FA582204EA7C}" type="parTrans" cxnId="{93420DBD-57AD-412B-B99E-A5A6872F6709}">
      <dgm:prSet/>
      <dgm:spPr/>
      <dgm:t>
        <a:bodyPr/>
        <a:lstStyle/>
        <a:p>
          <a:endParaRPr lang="en-US"/>
        </a:p>
      </dgm:t>
    </dgm:pt>
    <dgm:pt modelId="{B8055150-2161-4AD7-9C0A-A36EBDD14757}" type="sibTrans" cxnId="{93420DBD-57AD-412B-B99E-A5A6872F6709}">
      <dgm:prSet/>
      <dgm:spPr/>
      <dgm:t>
        <a:bodyPr/>
        <a:lstStyle/>
        <a:p>
          <a:endParaRPr lang="en-US"/>
        </a:p>
      </dgm:t>
    </dgm:pt>
    <dgm:pt modelId="{FDF234DA-3E20-4AF1-A513-F65FF121BD43}" type="pres">
      <dgm:prSet presAssocID="{482137A4-D4F8-4936-B885-A1B7D09DC1D9}" presName="diagram" presStyleCnt="0">
        <dgm:presLayoutVars>
          <dgm:dir/>
          <dgm:resizeHandles val="exact"/>
        </dgm:presLayoutVars>
      </dgm:prSet>
      <dgm:spPr/>
    </dgm:pt>
    <dgm:pt modelId="{6F760F89-003B-47BC-8A5F-EDFA17A1B42F}" type="pres">
      <dgm:prSet presAssocID="{D6A5ED99-67F3-4A14-A5E9-83322DF1C4BD}" presName="node" presStyleLbl="node1" presStyleIdx="0" presStyleCnt="5">
        <dgm:presLayoutVars>
          <dgm:bulletEnabled val="1"/>
        </dgm:presLayoutVars>
      </dgm:prSet>
      <dgm:spPr/>
    </dgm:pt>
    <dgm:pt modelId="{C07744F0-5CCB-4FF6-B379-073A529EAE24}" type="pres">
      <dgm:prSet presAssocID="{C2B7B93F-AE79-4903-B646-E0AAEDE2B608}" presName="sibTrans" presStyleCnt="0"/>
      <dgm:spPr/>
    </dgm:pt>
    <dgm:pt modelId="{88387F8C-004C-40AD-B109-143F5C0763FD}" type="pres">
      <dgm:prSet presAssocID="{2C263EFA-9021-42BE-BF26-B7E237F14795}" presName="node" presStyleLbl="node1" presStyleIdx="1" presStyleCnt="5">
        <dgm:presLayoutVars>
          <dgm:bulletEnabled val="1"/>
        </dgm:presLayoutVars>
      </dgm:prSet>
      <dgm:spPr/>
    </dgm:pt>
    <dgm:pt modelId="{A334DB51-A02A-40C4-B317-CECDCE38AA82}" type="pres">
      <dgm:prSet presAssocID="{116961C6-8DCE-4B11-B3F0-102874DDC8B1}" presName="sibTrans" presStyleCnt="0"/>
      <dgm:spPr/>
    </dgm:pt>
    <dgm:pt modelId="{916F1929-AB61-4528-830A-12C0B3C377BB}" type="pres">
      <dgm:prSet presAssocID="{CF913E65-BB6F-4119-903A-9FA4070DA409}" presName="node" presStyleLbl="node1" presStyleIdx="2" presStyleCnt="5">
        <dgm:presLayoutVars>
          <dgm:bulletEnabled val="1"/>
        </dgm:presLayoutVars>
      </dgm:prSet>
      <dgm:spPr/>
    </dgm:pt>
    <dgm:pt modelId="{43B3902F-0BC7-4957-A1EE-A276C31AE7D9}" type="pres">
      <dgm:prSet presAssocID="{24932DDF-89FC-4A98-9102-54AE886DFD88}" presName="sibTrans" presStyleCnt="0"/>
      <dgm:spPr/>
    </dgm:pt>
    <dgm:pt modelId="{2025B389-C12E-4108-8495-1385740C0FED}" type="pres">
      <dgm:prSet presAssocID="{730D9705-F564-4295-9964-10328019E5C3}" presName="node" presStyleLbl="node1" presStyleIdx="3" presStyleCnt="5">
        <dgm:presLayoutVars>
          <dgm:bulletEnabled val="1"/>
        </dgm:presLayoutVars>
      </dgm:prSet>
      <dgm:spPr/>
    </dgm:pt>
    <dgm:pt modelId="{1DE5CD09-4524-4A1F-8F9D-43CF24A05020}" type="pres">
      <dgm:prSet presAssocID="{7B1BD1ED-B2D7-4DE6-B1C4-D45D1025A8FE}" presName="sibTrans" presStyleCnt="0"/>
      <dgm:spPr/>
    </dgm:pt>
    <dgm:pt modelId="{30228796-5E63-4C2A-A397-6BE9C70A37D9}" type="pres">
      <dgm:prSet presAssocID="{2D529615-AFEB-41DE-A888-890899E4F446}" presName="node" presStyleLbl="node1" presStyleIdx="4" presStyleCnt="5">
        <dgm:presLayoutVars>
          <dgm:bulletEnabled val="1"/>
        </dgm:presLayoutVars>
      </dgm:prSet>
      <dgm:spPr/>
    </dgm:pt>
  </dgm:ptLst>
  <dgm:cxnLst>
    <dgm:cxn modelId="{2BB76618-428B-4651-8735-E7A586B59B2D}" srcId="{482137A4-D4F8-4936-B885-A1B7D09DC1D9}" destId="{2C263EFA-9021-42BE-BF26-B7E237F14795}" srcOrd="1" destOrd="0" parTransId="{8DF0557A-0FD3-44B3-96EA-CE6AC750A71A}" sibTransId="{116961C6-8DCE-4B11-B3F0-102874DDC8B1}"/>
    <dgm:cxn modelId="{29D0223D-7B6F-4489-A877-378492CEFFC5}" type="presOf" srcId="{CF913E65-BB6F-4119-903A-9FA4070DA409}" destId="{916F1929-AB61-4528-830A-12C0B3C377BB}" srcOrd="0" destOrd="0" presId="urn:microsoft.com/office/officeart/2005/8/layout/default"/>
    <dgm:cxn modelId="{8B08FB42-8F92-4176-B37D-B1961D1A35CA}" srcId="{482137A4-D4F8-4936-B885-A1B7D09DC1D9}" destId="{730D9705-F564-4295-9964-10328019E5C3}" srcOrd="3" destOrd="0" parTransId="{FA4A8357-F50B-4E13-A2AD-63FE07F006BC}" sibTransId="{7B1BD1ED-B2D7-4DE6-B1C4-D45D1025A8FE}"/>
    <dgm:cxn modelId="{4013E657-B3B5-4574-8CB1-C640A17E45CC}" type="presOf" srcId="{730D9705-F564-4295-9964-10328019E5C3}" destId="{2025B389-C12E-4108-8495-1385740C0FED}" srcOrd="0" destOrd="0" presId="urn:microsoft.com/office/officeart/2005/8/layout/default"/>
    <dgm:cxn modelId="{890E9E86-F8AE-4EBE-BD04-F0605A8A317D}" type="presOf" srcId="{482137A4-D4F8-4936-B885-A1B7D09DC1D9}" destId="{FDF234DA-3E20-4AF1-A513-F65FF121BD43}" srcOrd="0" destOrd="0" presId="urn:microsoft.com/office/officeart/2005/8/layout/default"/>
    <dgm:cxn modelId="{0C4B98AD-8A2A-46A8-9F79-14B9FE3042F5}" type="presOf" srcId="{D6A5ED99-67F3-4A14-A5E9-83322DF1C4BD}" destId="{6F760F89-003B-47BC-8A5F-EDFA17A1B42F}" srcOrd="0" destOrd="0" presId="urn:microsoft.com/office/officeart/2005/8/layout/default"/>
    <dgm:cxn modelId="{9DAC52AF-5792-4B70-A1B9-16DC8D6CFCCE}" type="presOf" srcId="{2C263EFA-9021-42BE-BF26-B7E237F14795}" destId="{88387F8C-004C-40AD-B109-143F5C0763FD}" srcOrd="0" destOrd="0" presId="urn:microsoft.com/office/officeart/2005/8/layout/default"/>
    <dgm:cxn modelId="{93420DBD-57AD-412B-B99E-A5A6872F6709}" srcId="{482137A4-D4F8-4936-B885-A1B7D09DC1D9}" destId="{2D529615-AFEB-41DE-A888-890899E4F446}" srcOrd="4" destOrd="0" parTransId="{4DA54123-ACA9-4D41-81C3-FA582204EA7C}" sibTransId="{B8055150-2161-4AD7-9C0A-A36EBDD14757}"/>
    <dgm:cxn modelId="{5CDB27CE-843D-4ED6-BFBD-2A36BF7FB7B4}" type="presOf" srcId="{2D529615-AFEB-41DE-A888-890899E4F446}" destId="{30228796-5E63-4C2A-A397-6BE9C70A37D9}" srcOrd="0" destOrd="0" presId="urn:microsoft.com/office/officeart/2005/8/layout/default"/>
    <dgm:cxn modelId="{A85F34CF-401B-47F4-A91E-7CE4CC3CB700}" srcId="{482137A4-D4F8-4936-B885-A1B7D09DC1D9}" destId="{D6A5ED99-67F3-4A14-A5E9-83322DF1C4BD}" srcOrd="0" destOrd="0" parTransId="{D6FEB789-2FB6-49C1-B232-551C15081C2F}" sibTransId="{C2B7B93F-AE79-4903-B646-E0AAEDE2B608}"/>
    <dgm:cxn modelId="{D55BB7E2-53B2-4269-BC75-177D2ACD8DEE}" srcId="{482137A4-D4F8-4936-B885-A1B7D09DC1D9}" destId="{CF913E65-BB6F-4119-903A-9FA4070DA409}" srcOrd="2" destOrd="0" parTransId="{3978A239-D394-4282-BC79-6296D11DF80D}" sibTransId="{24932DDF-89FC-4A98-9102-54AE886DFD88}"/>
    <dgm:cxn modelId="{09716176-8E00-4C9C-B9ED-7468C88C5163}" type="presParOf" srcId="{FDF234DA-3E20-4AF1-A513-F65FF121BD43}" destId="{6F760F89-003B-47BC-8A5F-EDFA17A1B42F}" srcOrd="0" destOrd="0" presId="urn:microsoft.com/office/officeart/2005/8/layout/default"/>
    <dgm:cxn modelId="{7B1B264E-3E56-432A-BEE5-A7D2BFAA58F3}" type="presParOf" srcId="{FDF234DA-3E20-4AF1-A513-F65FF121BD43}" destId="{C07744F0-5CCB-4FF6-B379-073A529EAE24}" srcOrd="1" destOrd="0" presId="urn:microsoft.com/office/officeart/2005/8/layout/default"/>
    <dgm:cxn modelId="{A898AB1B-7005-4A3B-BD54-EF4B9B59927D}" type="presParOf" srcId="{FDF234DA-3E20-4AF1-A513-F65FF121BD43}" destId="{88387F8C-004C-40AD-B109-143F5C0763FD}" srcOrd="2" destOrd="0" presId="urn:microsoft.com/office/officeart/2005/8/layout/default"/>
    <dgm:cxn modelId="{438B7668-A9B8-4605-A555-C4B513CF897F}" type="presParOf" srcId="{FDF234DA-3E20-4AF1-A513-F65FF121BD43}" destId="{A334DB51-A02A-40C4-B317-CECDCE38AA82}" srcOrd="3" destOrd="0" presId="urn:microsoft.com/office/officeart/2005/8/layout/default"/>
    <dgm:cxn modelId="{BED8C908-5B4F-4EF6-B996-91C1FAB5CA0B}" type="presParOf" srcId="{FDF234DA-3E20-4AF1-A513-F65FF121BD43}" destId="{916F1929-AB61-4528-830A-12C0B3C377BB}" srcOrd="4" destOrd="0" presId="urn:microsoft.com/office/officeart/2005/8/layout/default"/>
    <dgm:cxn modelId="{5A9C9CD4-E555-4D60-8122-9B76C2E3B538}" type="presParOf" srcId="{FDF234DA-3E20-4AF1-A513-F65FF121BD43}" destId="{43B3902F-0BC7-4957-A1EE-A276C31AE7D9}" srcOrd="5" destOrd="0" presId="urn:microsoft.com/office/officeart/2005/8/layout/default"/>
    <dgm:cxn modelId="{9BF88D97-0647-45CC-8861-A3AF694746A8}" type="presParOf" srcId="{FDF234DA-3E20-4AF1-A513-F65FF121BD43}" destId="{2025B389-C12E-4108-8495-1385740C0FED}" srcOrd="6" destOrd="0" presId="urn:microsoft.com/office/officeart/2005/8/layout/default"/>
    <dgm:cxn modelId="{A02D3F4C-2AB8-47D6-AF1A-A07F84EB5C0A}" type="presParOf" srcId="{FDF234DA-3E20-4AF1-A513-F65FF121BD43}" destId="{1DE5CD09-4524-4A1F-8F9D-43CF24A05020}" srcOrd="7" destOrd="0" presId="urn:microsoft.com/office/officeart/2005/8/layout/default"/>
    <dgm:cxn modelId="{CC42374A-6D5F-497C-B4A6-222EE769FC04}" type="presParOf" srcId="{FDF234DA-3E20-4AF1-A513-F65FF121BD43}" destId="{30228796-5E63-4C2A-A397-6BE9C70A37D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1EBC0B-89FE-4776-B352-465B76D246E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797E4CD-D5A9-446B-B88A-560CF1ED10B0}">
      <dgm:prSet/>
      <dgm:spPr/>
      <dgm:t>
        <a:bodyPr/>
        <a:lstStyle/>
        <a:p>
          <a:r>
            <a:rPr lang="cs-CZ" dirty="0"/>
            <a:t>Vodárenský efekt – pokud větší množství uživatelů začne výrazně šetřit energií nebo vodou, dojde k celkovému poklesu spotřeby.</a:t>
          </a:r>
          <a:endParaRPr lang="en-US" dirty="0"/>
        </a:p>
      </dgm:t>
    </dgm:pt>
    <dgm:pt modelId="{4A3B6497-3190-4ED2-AA15-78896BD9CFE3}" type="parTrans" cxnId="{7DBFB03E-A670-4566-A21B-74F50F0B4108}">
      <dgm:prSet/>
      <dgm:spPr/>
      <dgm:t>
        <a:bodyPr/>
        <a:lstStyle/>
        <a:p>
          <a:endParaRPr lang="en-US"/>
        </a:p>
      </dgm:t>
    </dgm:pt>
    <dgm:pt modelId="{BC0B6BA5-9663-4F0B-A3CC-2374F62DC7F5}" type="sibTrans" cxnId="{7DBFB03E-A670-4566-A21B-74F50F0B4108}">
      <dgm:prSet/>
      <dgm:spPr/>
      <dgm:t>
        <a:bodyPr/>
        <a:lstStyle/>
        <a:p>
          <a:endParaRPr lang="en-US"/>
        </a:p>
      </dgm:t>
    </dgm:pt>
    <dgm:pt modelId="{935EE020-4827-49DB-802F-BF1B3CA39432}">
      <dgm:prSet/>
      <dgm:spPr/>
      <dgm:t>
        <a:bodyPr/>
        <a:lstStyle/>
        <a:p>
          <a:r>
            <a:rPr lang="cs-CZ"/>
            <a:t>Vodárenské, resp. Energetické společnosti však musí pokrýt své fixní náklady (např. na údržbu vodovodního řadu nebo elektrických rozvodů), které nezávisí na výši spotřeby.</a:t>
          </a:r>
          <a:endParaRPr lang="en-US"/>
        </a:p>
      </dgm:t>
    </dgm:pt>
    <dgm:pt modelId="{6C2564D3-116A-433E-8A89-C06B6DB3937C}" type="parTrans" cxnId="{DDA8126D-E696-4147-8147-00CF2BD756ED}">
      <dgm:prSet/>
      <dgm:spPr/>
      <dgm:t>
        <a:bodyPr/>
        <a:lstStyle/>
        <a:p>
          <a:endParaRPr lang="en-US"/>
        </a:p>
      </dgm:t>
    </dgm:pt>
    <dgm:pt modelId="{1DE57D6A-A056-4846-A011-70EC8FF49852}" type="sibTrans" cxnId="{DDA8126D-E696-4147-8147-00CF2BD756ED}">
      <dgm:prSet/>
      <dgm:spPr/>
      <dgm:t>
        <a:bodyPr/>
        <a:lstStyle/>
        <a:p>
          <a:endParaRPr lang="en-US"/>
        </a:p>
      </dgm:t>
    </dgm:pt>
    <dgm:pt modelId="{E9708F45-7C3A-4455-8161-283EE485B788}">
      <dgm:prSet/>
      <dgm:spPr/>
      <dgm:t>
        <a:bodyPr/>
        <a:lstStyle/>
        <a:p>
          <a:r>
            <a:rPr lang="cs-CZ"/>
            <a:t>Dojde tedy k navýšení jednotkové ceny a výdaje konečného uživatele za odebranou komoditu neklesnou na úroveň, která by odpovídala původním cenám a dosaženému snížení spotřeby. </a:t>
          </a:r>
          <a:endParaRPr lang="en-US"/>
        </a:p>
      </dgm:t>
    </dgm:pt>
    <dgm:pt modelId="{FE0E3352-F76C-455A-8702-E388F513DCF2}" type="parTrans" cxnId="{7704C237-5BB3-4ACA-9AC6-32D09E302288}">
      <dgm:prSet/>
      <dgm:spPr/>
      <dgm:t>
        <a:bodyPr/>
        <a:lstStyle/>
        <a:p>
          <a:endParaRPr lang="en-US"/>
        </a:p>
      </dgm:t>
    </dgm:pt>
    <dgm:pt modelId="{724175D1-5667-4D19-829D-F193B1DAFB0C}" type="sibTrans" cxnId="{7704C237-5BB3-4ACA-9AC6-32D09E302288}">
      <dgm:prSet/>
      <dgm:spPr/>
      <dgm:t>
        <a:bodyPr/>
        <a:lstStyle/>
        <a:p>
          <a:endParaRPr lang="en-US"/>
        </a:p>
      </dgm:t>
    </dgm:pt>
    <dgm:pt modelId="{F4FEE09B-CC75-4D54-89B5-74E5756809DB}" type="pres">
      <dgm:prSet presAssocID="{EE1EBC0B-89FE-4776-B352-465B76D246EF}" presName="root" presStyleCnt="0">
        <dgm:presLayoutVars>
          <dgm:dir/>
          <dgm:resizeHandles val="exact"/>
        </dgm:presLayoutVars>
      </dgm:prSet>
      <dgm:spPr/>
    </dgm:pt>
    <dgm:pt modelId="{11C3BEBE-0E84-4435-BA56-4996893E3914}" type="pres">
      <dgm:prSet presAssocID="{3797E4CD-D5A9-446B-B88A-560CF1ED10B0}" presName="compNode" presStyleCnt="0"/>
      <dgm:spPr/>
    </dgm:pt>
    <dgm:pt modelId="{4290BBEE-1AE2-42C4-9F47-8BA671618935}" type="pres">
      <dgm:prSet presAssocID="{3797E4CD-D5A9-446B-B88A-560CF1ED10B0}" presName="bgRect" presStyleLbl="bgShp" presStyleIdx="0" presStyleCnt="3"/>
      <dgm:spPr/>
    </dgm:pt>
    <dgm:pt modelId="{62B8EB48-0293-4733-A585-B0A42FC31445}" type="pres">
      <dgm:prSet presAssocID="{3797E4CD-D5A9-446B-B88A-560CF1ED10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ědec"/>
        </a:ext>
      </dgm:extLst>
    </dgm:pt>
    <dgm:pt modelId="{46D5AC1B-7F50-4B44-B1F6-351179EFACC1}" type="pres">
      <dgm:prSet presAssocID="{3797E4CD-D5A9-446B-B88A-560CF1ED10B0}" presName="spaceRect" presStyleCnt="0"/>
      <dgm:spPr/>
    </dgm:pt>
    <dgm:pt modelId="{811A9F57-1536-49DC-8D81-F4FBB9679FCB}" type="pres">
      <dgm:prSet presAssocID="{3797E4CD-D5A9-446B-B88A-560CF1ED10B0}" presName="parTx" presStyleLbl="revTx" presStyleIdx="0" presStyleCnt="3">
        <dgm:presLayoutVars>
          <dgm:chMax val="0"/>
          <dgm:chPref val="0"/>
        </dgm:presLayoutVars>
      </dgm:prSet>
      <dgm:spPr/>
    </dgm:pt>
    <dgm:pt modelId="{5BE1077D-089D-4D69-8E3E-98F19EDEA38C}" type="pres">
      <dgm:prSet presAssocID="{BC0B6BA5-9663-4F0B-A3CC-2374F62DC7F5}" presName="sibTrans" presStyleCnt="0"/>
      <dgm:spPr/>
    </dgm:pt>
    <dgm:pt modelId="{07E83D6E-FCAE-4E3F-BE5C-BDF4D009706C}" type="pres">
      <dgm:prSet presAssocID="{935EE020-4827-49DB-802F-BF1B3CA39432}" presName="compNode" presStyleCnt="0"/>
      <dgm:spPr/>
    </dgm:pt>
    <dgm:pt modelId="{6BF419B9-9777-4F27-9FC1-69ACDCF7F2C7}" type="pres">
      <dgm:prSet presAssocID="{935EE020-4827-49DB-802F-BF1B3CA39432}" presName="bgRect" presStyleLbl="bgShp" presStyleIdx="1" presStyleCnt="3"/>
      <dgm:spPr/>
    </dgm:pt>
    <dgm:pt modelId="{B72C7119-749A-4A78-8814-14253FC9762E}" type="pres">
      <dgm:prSet presAssocID="{935EE020-4827-49DB-802F-BF1B3CA3943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bl"/>
        </a:ext>
      </dgm:extLst>
    </dgm:pt>
    <dgm:pt modelId="{D02AEE6F-9275-4BCF-8A56-A1D97FB2CBEE}" type="pres">
      <dgm:prSet presAssocID="{935EE020-4827-49DB-802F-BF1B3CA39432}" presName="spaceRect" presStyleCnt="0"/>
      <dgm:spPr/>
    </dgm:pt>
    <dgm:pt modelId="{7B3AEF7A-BB50-4BE4-8273-865132CA5A19}" type="pres">
      <dgm:prSet presAssocID="{935EE020-4827-49DB-802F-BF1B3CA39432}" presName="parTx" presStyleLbl="revTx" presStyleIdx="1" presStyleCnt="3">
        <dgm:presLayoutVars>
          <dgm:chMax val="0"/>
          <dgm:chPref val="0"/>
        </dgm:presLayoutVars>
      </dgm:prSet>
      <dgm:spPr/>
    </dgm:pt>
    <dgm:pt modelId="{69B1EEFE-FD3C-4CC5-883C-F2D4613BB098}" type="pres">
      <dgm:prSet presAssocID="{1DE57D6A-A056-4846-A011-70EC8FF49852}" presName="sibTrans" presStyleCnt="0"/>
      <dgm:spPr/>
    </dgm:pt>
    <dgm:pt modelId="{5BA739D7-1A6A-4A3F-9E0C-5A7219E11A48}" type="pres">
      <dgm:prSet presAssocID="{E9708F45-7C3A-4455-8161-283EE485B788}" presName="compNode" presStyleCnt="0"/>
      <dgm:spPr/>
    </dgm:pt>
    <dgm:pt modelId="{3E8B10B3-C023-4C4F-8042-16E9F030C131}" type="pres">
      <dgm:prSet presAssocID="{E9708F45-7C3A-4455-8161-283EE485B788}" presName="bgRect" presStyleLbl="bgShp" presStyleIdx="2" presStyleCnt="3"/>
      <dgm:spPr/>
    </dgm:pt>
    <dgm:pt modelId="{0734822D-7F0A-4EDB-B6A5-4B7120A9F7F7}" type="pres">
      <dgm:prSet presAssocID="{E9708F45-7C3A-4455-8161-283EE485B7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íze"/>
        </a:ext>
      </dgm:extLst>
    </dgm:pt>
    <dgm:pt modelId="{EAB1CAFA-52EF-4268-A841-7E8DB5E35E8C}" type="pres">
      <dgm:prSet presAssocID="{E9708F45-7C3A-4455-8161-283EE485B788}" presName="spaceRect" presStyleCnt="0"/>
      <dgm:spPr/>
    </dgm:pt>
    <dgm:pt modelId="{1E4F6CB5-FFA1-480C-AAAD-D5FBC9526452}" type="pres">
      <dgm:prSet presAssocID="{E9708F45-7C3A-4455-8161-283EE485B788}" presName="parTx" presStyleLbl="revTx" presStyleIdx="2" presStyleCnt="3">
        <dgm:presLayoutVars>
          <dgm:chMax val="0"/>
          <dgm:chPref val="0"/>
        </dgm:presLayoutVars>
      </dgm:prSet>
      <dgm:spPr/>
    </dgm:pt>
  </dgm:ptLst>
  <dgm:cxnLst>
    <dgm:cxn modelId="{7704C237-5BB3-4ACA-9AC6-32D09E302288}" srcId="{EE1EBC0B-89FE-4776-B352-465B76D246EF}" destId="{E9708F45-7C3A-4455-8161-283EE485B788}" srcOrd="2" destOrd="0" parTransId="{FE0E3352-F76C-455A-8702-E388F513DCF2}" sibTransId="{724175D1-5667-4D19-829D-F193B1DAFB0C}"/>
    <dgm:cxn modelId="{7DBFB03E-A670-4566-A21B-74F50F0B4108}" srcId="{EE1EBC0B-89FE-4776-B352-465B76D246EF}" destId="{3797E4CD-D5A9-446B-B88A-560CF1ED10B0}" srcOrd="0" destOrd="0" parTransId="{4A3B6497-3190-4ED2-AA15-78896BD9CFE3}" sibTransId="{BC0B6BA5-9663-4F0B-A3CC-2374F62DC7F5}"/>
    <dgm:cxn modelId="{C4B53961-1887-4362-824C-DC6717A3FEAF}" type="presOf" srcId="{E9708F45-7C3A-4455-8161-283EE485B788}" destId="{1E4F6CB5-FFA1-480C-AAAD-D5FBC9526452}" srcOrd="0" destOrd="0" presId="urn:microsoft.com/office/officeart/2018/2/layout/IconVerticalSolidList"/>
    <dgm:cxn modelId="{40C7F861-20AC-4F4D-A58B-93AA1D9E5C90}" type="presOf" srcId="{3797E4CD-D5A9-446B-B88A-560CF1ED10B0}" destId="{811A9F57-1536-49DC-8D81-F4FBB9679FCB}" srcOrd="0" destOrd="0" presId="urn:microsoft.com/office/officeart/2018/2/layout/IconVerticalSolidList"/>
    <dgm:cxn modelId="{DDA8126D-E696-4147-8147-00CF2BD756ED}" srcId="{EE1EBC0B-89FE-4776-B352-465B76D246EF}" destId="{935EE020-4827-49DB-802F-BF1B3CA39432}" srcOrd="1" destOrd="0" parTransId="{6C2564D3-116A-433E-8A89-C06B6DB3937C}" sibTransId="{1DE57D6A-A056-4846-A011-70EC8FF49852}"/>
    <dgm:cxn modelId="{4DB29056-C4BB-491D-BD3F-6E8C1C5A9738}" type="presOf" srcId="{935EE020-4827-49DB-802F-BF1B3CA39432}" destId="{7B3AEF7A-BB50-4BE4-8273-865132CA5A19}" srcOrd="0" destOrd="0" presId="urn:microsoft.com/office/officeart/2018/2/layout/IconVerticalSolidList"/>
    <dgm:cxn modelId="{93E8CBB1-40CA-460D-B2A6-03A17678953C}" type="presOf" srcId="{EE1EBC0B-89FE-4776-B352-465B76D246EF}" destId="{F4FEE09B-CC75-4D54-89B5-74E5756809DB}" srcOrd="0" destOrd="0" presId="urn:microsoft.com/office/officeart/2018/2/layout/IconVerticalSolidList"/>
    <dgm:cxn modelId="{7B12C2C3-1AA1-4DBC-962E-8AA673BBD19B}" type="presParOf" srcId="{F4FEE09B-CC75-4D54-89B5-74E5756809DB}" destId="{11C3BEBE-0E84-4435-BA56-4996893E3914}" srcOrd="0" destOrd="0" presId="urn:microsoft.com/office/officeart/2018/2/layout/IconVerticalSolidList"/>
    <dgm:cxn modelId="{3CD27622-EB62-4C2D-AD56-DFF71973A2F8}" type="presParOf" srcId="{11C3BEBE-0E84-4435-BA56-4996893E3914}" destId="{4290BBEE-1AE2-42C4-9F47-8BA671618935}" srcOrd="0" destOrd="0" presId="urn:microsoft.com/office/officeart/2018/2/layout/IconVerticalSolidList"/>
    <dgm:cxn modelId="{A3D6B47F-2BA2-4455-B5AB-6246BBB5D9EA}" type="presParOf" srcId="{11C3BEBE-0E84-4435-BA56-4996893E3914}" destId="{62B8EB48-0293-4733-A585-B0A42FC31445}" srcOrd="1" destOrd="0" presId="urn:microsoft.com/office/officeart/2018/2/layout/IconVerticalSolidList"/>
    <dgm:cxn modelId="{79C7F6AA-8F3A-4F16-A65B-216B80EF0A8B}" type="presParOf" srcId="{11C3BEBE-0E84-4435-BA56-4996893E3914}" destId="{46D5AC1B-7F50-4B44-B1F6-351179EFACC1}" srcOrd="2" destOrd="0" presId="urn:microsoft.com/office/officeart/2018/2/layout/IconVerticalSolidList"/>
    <dgm:cxn modelId="{B1C6C5FA-E2BF-4136-A5DA-F528CF207174}" type="presParOf" srcId="{11C3BEBE-0E84-4435-BA56-4996893E3914}" destId="{811A9F57-1536-49DC-8D81-F4FBB9679FCB}" srcOrd="3" destOrd="0" presId="urn:microsoft.com/office/officeart/2018/2/layout/IconVerticalSolidList"/>
    <dgm:cxn modelId="{B98EAACE-48EB-42AD-8815-61F12CD0D4DC}" type="presParOf" srcId="{F4FEE09B-CC75-4D54-89B5-74E5756809DB}" destId="{5BE1077D-089D-4D69-8E3E-98F19EDEA38C}" srcOrd="1" destOrd="0" presId="urn:microsoft.com/office/officeart/2018/2/layout/IconVerticalSolidList"/>
    <dgm:cxn modelId="{98AEF0CD-1BA8-44E0-BB3D-FCFEEC33E99D}" type="presParOf" srcId="{F4FEE09B-CC75-4D54-89B5-74E5756809DB}" destId="{07E83D6E-FCAE-4E3F-BE5C-BDF4D009706C}" srcOrd="2" destOrd="0" presId="urn:microsoft.com/office/officeart/2018/2/layout/IconVerticalSolidList"/>
    <dgm:cxn modelId="{A5E1C925-FDE3-477C-8850-4C6865B2FB6A}" type="presParOf" srcId="{07E83D6E-FCAE-4E3F-BE5C-BDF4D009706C}" destId="{6BF419B9-9777-4F27-9FC1-69ACDCF7F2C7}" srcOrd="0" destOrd="0" presId="urn:microsoft.com/office/officeart/2018/2/layout/IconVerticalSolidList"/>
    <dgm:cxn modelId="{C9F8F810-01F8-4CF8-A549-0711D7E23761}" type="presParOf" srcId="{07E83D6E-FCAE-4E3F-BE5C-BDF4D009706C}" destId="{B72C7119-749A-4A78-8814-14253FC9762E}" srcOrd="1" destOrd="0" presId="urn:microsoft.com/office/officeart/2018/2/layout/IconVerticalSolidList"/>
    <dgm:cxn modelId="{4861A0C8-877D-4483-A353-4447F315D4BE}" type="presParOf" srcId="{07E83D6E-FCAE-4E3F-BE5C-BDF4D009706C}" destId="{D02AEE6F-9275-4BCF-8A56-A1D97FB2CBEE}" srcOrd="2" destOrd="0" presId="urn:microsoft.com/office/officeart/2018/2/layout/IconVerticalSolidList"/>
    <dgm:cxn modelId="{A32F8D30-C703-423E-A797-F01F2C70BADD}" type="presParOf" srcId="{07E83D6E-FCAE-4E3F-BE5C-BDF4D009706C}" destId="{7B3AEF7A-BB50-4BE4-8273-865132CA5A19}" srcOrd="3" destOrd="0" presId="urn:microsoft.com/office/officeart/2018/2/layout/IconVerticalSolidList"/>
    <dgm:cxn modelId="{52D19227-33C2-48D8-B754-3105B5579021}" type="presParOf" srcId="{F4FEE09B-CC75-4D54-89B5-74E5756809DB}" destId="{69B1EEFE-FD3C-4CC5-883C-F2D4613BB098}" srcOrd="3" destOrd="0" presId="urn:microsoft.com/office/officeart/2018/2/layout/IconVerticalSolidList"/>
    <dgm:cxn modelId="{76E56EFB-2C81-4DB3-9228-5DE688F7EA3D}" type="presParOf" srcId="{F4FEE09B-CC75-4D54-89B5-74E5756809DB}" destId="{5BA739D7-1A6A-4A3F-9E0C-5A7219E11A48}" srcOrd="4" destOrd="0" presId="urn:microsoft.com/office/officeart/2018/2/layout/IconVerticalSolidList"/>
    <dgm:cxn modelId="{CC059B31-440B-4F48-8901-B6FF111BC139}" type="presParOf" srcId="{5BA739D7-1A6A-4A3F-9E0C-5A7219E11A48}" destId="{3E8B10B3-C023-4C4F-8042-16E9F030C131}" srcOrd="0" destOrd="0" presId="urn:microsoft.com/office/officeart/2018/2/layout/IconVerticalSolidList"/>
    <dgm:cxn modelId="{A95F63AE-8E3F-43FA-AD3B-AB943F08F90B}" type="presParOf" srcId="{5BA739D7-1A6A-4A3F-9E0C-5A7219E11A48}" destId="{0734822D-7F0A-4EDB-B6A5-4B7120A9F7F7}" srcOrd="1" destOrd="0" presId="urn:microsoft.com/office/officeart/2018/2/layout/IconVerticalSolidList"/>
    <dgm:cxn modelId="{3DCC5296-3564-4067-9FB5-740B993F02B2}" type="presParOf" srcId="{5BA739D7-1A6A-4A3F-9E0C-5A7219E11A48}" destId="{EAB1CAFA-52EF-4268-A841-7E8DB5E35E8C}" srcOrd="2" destOrd="0" presId="urn:microsoft.com/office/officeart/2018/2/layout/IconVerticalSolidList"/>
    <dgm:cxn modelId="{7BDADC2B-9885-4240-876F-5B366B03664C}" type="presParOf" srcId="{5BA739D7-1A6A-4A3F-9E0C-5A7219E11A48}" destId="{1E4F6CB5-FFA1-480C-AAAD-D5FBC95264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78D225-88CB-4954-AF9D-4BF530CFDC8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E2759FC-C551-4496-A0A0-E0447788B67E}">
      <dgm:prSet/>
      <dgm:spPr/>
      <dgm:t>
        <a:bodyPr/>
        <a:lstStyle/>
        <a:p>
          <a:r>
            <a:rPr lang="cs-CZ"/>
            <a:t>V roce 1990 byla spotřeba vody 173,5 l/os/rok při ceně 3 Kčs/m</a:t>
          </a:r>
          <a:r>
            <a:rPr lang="cs-CZ" baseline="30000"/>
            <a:t>3</a:t>
          </a:r>
          <a:r>
            <a:rPr lang="cs-CZ"/>
            <a:t> a v roce 2014 spotřeba klesla na 87,3 l/os/rok při průměrné ceně 64,60 Kč/ m</a:t>
          </a:r>
          <a:r>
            <a:rPr lang="cs-CZ" baseline="30000"/>
            <a:t>3</a:t>
          </a:r>
          <a:r>
            <a:rPr lang="cs-CZ"/>
            <a:t> </a:t>
          </a:r>
          <a:endParaRPr lang="en-US"/>
        </a:p>
      </dgm:t>
    </dgm:pt>
    <dgm:pt modelId="{9C22D82D-C0EA-46F8-8061-0D99F6BA136A}" type="parTrans" cxnId="{8EE31D5D-78F2-4114-8529-B0EE3F1739DD}">
      <dgm:prSet/>
      <dgm:spPr/>
      <dgm:t>
        <a:bodyPr/>
        <a:lstStyle/>
        <a:p>
          <a:endParaRPr lang="en-US"/>
        </a:p>
      </dgm:t>
    </dgm:pt>
    <dgm:pt modelId="{BA5A812F-0D42-4C0B-AA15-84766ED2EF23}" type="sibTrans" cxnId="{8EE31D5D-78F2-4114-8529-B0EE3F1739DD}">
      <dgm:prSet/>
      <dgm:spPr/>
      <dgm:t>
        <a:bodyPr/>
        <a:lstStyle/>
        <a:p>
          <a:endParaRPr lang="en-US"/>
        </a:p>
      </dgm:t>
    </dgm:pt>
    <dgm:pt modelId="{9A20896B-E0EA-400C-8550-EBDEB35A05B3}">
      <dgm:prSet/>
      <dgm:spPr/>
      <dgm:t>
        <a:bodyPr/>
        <a:lstStyle/>
        <a:p>
          <a:r>
            <a:rPr lang="cs-CZ"/>
            <a:t>Vodárenským efektem často argumentuje neodborná veřejnost, když odmítá úsporná opatření s tím, že žádné finance nakonec neuspoří.</a:t>
          </a:r>
          <a:endParaRPr lang="en-US"/>
        </a:p>
      </dgm:t>
    </dgm:pt>
    <dgm:pt modelId="{3F7B813A-6E29-401F-AE4F-47AA29E5579C}" type="parTrans" cxnId="{32D2587F-935D-4E8D-A460-CB1A413F3183}">
      <dgm:prSet/>
      <dgm:spPr/>
      <dgm:t>
        <a:bodyPr/>
        <a:lstStyle/>
        <a:p>
          <a:endParaRPr lang="en-US"/>
        </a:p>
      </dgm:t>
    </dgm:pt>
    <dgm:pt modelId="{A31EB365-832E-414F-A5E1-112E48FDDBD2}" type="sibTrans" cxnId="{32D2587F-935D-4E8D-A460-CB1A413F3183}">
      <dgm:prSet/>
      <dgm:spPr/>
      <dgm:t>
        <a:bodyPr/>
        <a:lstStyle/>
        <a:p>
          <a:endParaRPr lang="en-US"/>
        </a:p>
      </dgm:t>
    </dgm:pt>
    <dgm:pt modelId="{2122AFF8-6F3B-4BE1-A656-4ACC78C380CB}">
      <dgm:prSet/>
      <dgm:spPr/>
      <dgm:t>
        <a:bodyPr/>
        <a:lstStyle/>
        <a:p>
          <a:r>
            <a:rPr lang="cs-CZ"/>
            <a:t>Odpovědí je zeptat se kritika, zda pro něj nemá smysl zavádět úsporná opatření, když sám očekává zdražení uvedené komodity.</a:t>
          </a:r>
          <a:endParaRPr lang="en-US"/>
        </a:p>
      </dgm:t>
    </dgm:pt>
    <dgm:pt modelId="{9CD31F36-BEA3-4B7F-9238-097D5B551E42}" type="parTrans" cxnId="{8508D17C-5334-4F04-AB2D-6280C9B26D3E}">
      <dgm:prSet/>
      <dgm:spPr/>
      <dgm:t>
        <a:bodyPr/>
        <a:lstStyle/>
        <a:p>
          <a:endParaRPr lang="en-US"/>
        </a:p>
      </dgm:t>
    </dgm:pt>
    <dgm:pt modelId="{E5E1E771-AC33-4028-917A-A2659125168E}" type="sibTrans" cxnId="{8508D17C-5334-4F04-AB2D-6280C9B26D3E}">
      <dgm:prSet/>
      <dgm:spPr/>
      <dgm:t>
        <a:bodyPr/>
        <a:lstStyle/>
        <a:p>
          <a:endParaRPr lang="en-US"/>
        </a:p>
      </dgm:t>
    </dgm:pt>
    <dgm:pt modelId="{072D5B55-EEB6-42F5-8324-9F15384E16A8}">
      <dgm:prSet/>
      <dgm:spPr/>
      <dgm:t>
        <a:bodyPr/>
        <a:lstStyle/>
        <a:p>
          <a:r>
            <a:rPr lang="cs-CZ"/>
            <a:t>Úsporná opatření v této souvislosti mohou být prevencí neúměrně zvýšených nákladů, když už ne cestou dosahování úspor díky snížené spotřebě.</a:t>
          </a:r>
          <a:endParaRPr lang="en-US"/>
        </a:p>
      </dgm:t>
    </dgm:pt>
    <dgm:pt modelId="{6B2EEF21-2364-4594-AC02-76A97D9B8DFD}" type="parTrans" cxnId="{817B7DA1-8420-42C3-9C84-78B0CD872185}">
      <dgm:prSet/>
      <dgm:spPr/>
      <dgm:t>
        <a:bodyPr/>
        <a:lstStyle/>
        <a:p>
          <a:endParaRPr lang="en-US"/>
        </a:p>
      </dgm:t>
    </dgm:pt>
    <dgm:pt modelId="{E900AD1D-EA4B-4AAA-9D41-E05A79ED18CC}" type="sibTrans" cxnId="{817B7DA1-8420-42C3-9C84-78B0CD872185}">
      <dgm:prSet/>
      <dgm:spPr/>
      <dgm:t>
        <a:bodyPr/>
        <a:lstStyle/>
        <a:p>
          <a:endParaRPr lang="en-US"/>
        </a:p>
      </dgm:t>
    </dgm:pt>
    <dgm:pt modelId="{6AF4FD3C-2977-4750-B6DD-F26DE1B03840}" type="pres">
      <dgm:prSet presAssocID="{7078D225-88CB-4954-AF9D-4BF530CFDC8B}" presName="root" presStyleCnt="0">
        <dgm:presLayoutVars>
          <dgm:dir/>
          <dgm:resizeHandles val="exact"/>
        </dgm:presLayoutVars>
      </dgm:prSet>
      <dgm:spPr/>
    </dgm:pt>
    <dgm:pt modelId="{B754129E-E3CE-41D2-966B-EA2373715E9E}" type="pres">
      <dgm:prSet presAssocID="{AE2759FC-C551-4496-A0A0-E0447788B67E}" presName="compNode" presStyleCnt="0"/>
      <dgm:spPr/>
    </dgm:pt>
    <dgm:pt modelId="{B3B20742-AC7C-4D0A-B3A6-2FB94760CFA2}" type="pres">
      <dgm:prSet presAssocID="{AE2759FC-C551-4496-A0A0-E0447788B67E}" presName="bgRect" presStyleLbl="bgShp" presStyleIdx="0" presStyleCnt="4"/>
      <dgm:spPr/>
    </dgm:pt>
    <dgm:pt modelId="{5BD8C422-3E81-42AE-A29B-61BDCF4C344B}" type="pres">
      <dgm:prSet presAssocID="{AE2759FC-C551-4496-A0A0-E0447788B67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ug boat"/>
        </a:ext>
      </dgm:extLst>
    </dgm:pt>
    <dgm:pt modelId="{F8BDFCDA-B590-433F-8A3F-E7CA8F47DA78}" type="pres">
      <dgm:prSet presAssocID="{AE2759FC-C551-4496-A0A0-E0447788B67E}" presName="spaceRect" presStyleCnt="0"/>
      <dgm:spPr/>
    </dgm:pt>
    <dgm:pt modelId="{4FCD31F0-F51F-4606-A5A6-D24BEFBDE92A}" type="pres">
      <dgm:prSet presAssocID="{AE2759FC-C551-4496-A0A0-E0447788B67E}" presName="parTx" presStyleLbl="revTx" presStyleIdx="0" presStyleCnt="4">
        <dgm:presLayoutVars>
          <dgm:chMax val="0"/>
          <dgm:chPref val="0"/>
        </dgm:presLayoutVars>
      </dgm:prSet>
      <dgm:spPr/>
    </dgm:pt>
    <dgm:pt modelId="{D9CB5E13-0F63-4E3E-9A0F-778BEC49A4E0}" type="pres">
      <dgm:prSet presAssocID="{BA5A812F-0D42-4C0B-AA15-84766ED2EF23}" presName="sibTrans" presStyleCnt="0"/>
      <dgm:spPr/>
    </dgm:pt>
    <dgm:pt modelId="{BC566630-8A9C-4A80-A1FF-3073E49452C1}" type="pres">
      <dgm:prSet presAssocID="{9A20896B-E0EA-400C-8550-EBDEB35A05B3}" presName="compNode" presStyleCnt="0"/>
      <dgm:spPr/>
    </dgm:pt>
    <dgm:pt modelId="{F8A051DF-735E-4E9C-95DC-878552F036FB}" type="pres">
      <dgm:prSet presAssocID="{9A20896B-E0EA-400C-8550-EBDEB35A05B3}" presName="bgRect" presStyleLbl="bgShp" presStyleIdx="1" presStyleCnt="4"/>
      <dgm:spPr/>
    </dgm:pt>
    <dgm:pt modelId="{D3C477B7-0744-4CBC-AED6-F4CEE691C557}" type="pres">
      <dgm:prSet presAssocID="{9A20896B-E0EA-400C-8550-EBDEB35A05B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íze"/>
        </a:ext>
      </dgm:extLst>
    </dgm:pt>
    <dgm:pt modelId="{9ECF6580-A9D5-4F7E-AF6D-2081727143B5}" type="pres">
      <dgm:prSet presAssocID="{9A20896B-E0EA-400C-8550-EBDEB35A05B3}" presName="spaceRect" presStyleCnt="0"/>
      <dgm:spPr/>
    </dgm:pt>
    <dgm:pt modelId="{EE8ACE06-6B88-41C2-8367-D1D2A396A7CC}" type="pres">
      <dgm:prSet presAssocID="{9A20896B-E0EA-400C-8550-EBDEB35A05B3}" presName="parTx" presStyleLbl="revTx" presStyleIdx="1" presStyleCnt="4">
        <dgm:presLayoutVars>
          <dgm:chMax val="0"/>
          <dgm:chPref val="0"/>
        </dgm:presLayoutVars>
      </dgm:prSet>
      <dgm:spPr/>
    </dgm:pt>
    <dgm:pt modelId="{7CC569AE-B6E8-4470-9AD6-B40B59ACAAC2}" type="pres">
      <dgm:prSet presAssocID="{A31EB365-832E-414F-A5E1-112E48FDDBD2}" presName="sibTrans" presStyleCnt="0"/>
      <dgm:spPr/>
    </dgm:pt>
    <dgm:pt modelId="{55986236-9A27-4479-96B7-E5914D96DCD4}" type="pres">
      <dgm:prSet presAssocID="{2122AFF8-6F3B-4BE1-A656-4ACC78C380CB}" presName="compNode" presStyleCnt="0"/>
      <dgm:spPr/>
    </dgm:pt>
    <dgm:pt modelId="{9AC17FFD-767D-47D2-8D21-01E121C3BBA0}" type="pres">
      <dgm:prSet presAssocID="{2122AFF8-6F3B-4BE1-A656-4ACC78C380CB}" presName="bgRect" presStyleLbl="bgShp" presStyleIdx="2" presStyleCnt="4"/>
      <dgm:spPr/>
    </dgm:pt>
    <dgm:pt modelId="{5A584E13-E5CC-49E1-8AA5-313A214B927A}" type="pres">
      <dgm:prSet presAssocID="{2122AFF8-6F3B-4BE1-A656-4ACC78C380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aškrtnutí"/>
        </a:ext>
      </dgm:extLst>
    </dgm:pt>
    <dgm:pt modelId="{7DE28753-F666-4794-A5FE-90000697EA2C}" type="pres">
      <dgm:prSet presAssocID="{2122AFF8-6F3B-4BE1-A656-4ACC78C380CB}" presName="spaceRect" presStyleCnt="0"/>
      <dgm:spPr/>
    </dgm:pt>
    <dgm:pt modelId="{9151EAD5-A773-4FEC-A019-EEA856174234}" type="pres">
      <dgm:prSet presAssocID="{2122AFF8-6F3B-4BE1-A656-4ACC78C380CB}" presName="parTx" presStyleLbl="revTx" presStyleIdx="2" presStyleCnt="4">
        <dgm:presLayoutVars>
          <dgm:chMax val="0"/>
          <dgm:chPref val="0"/>
        </dgm:presLayoutVars>
      </dgm:prSet>
      <dgm:spPr/>
    </dgm:pt>
    <dgm:pt modelId="{9615AC44-5D52-4E9A-9D16-8E0A5F012071}" type="pres">
      <dgm:prSet presAssocID="{E5E1E771-AC33-4028-917A-A2659125168E}" presName="sibTrans" presStyleCnt="0"/>
      <dgm:spPr/>
    </dgm:pt>
    <dgm:pt modelId="{880316E4-7B2D-47FF-A42B-ED6A5DDDE013}" type="pres">
      <dgm:prSet presAssocID="{072D5B55-EEB6-42F5-8324-9F15384E16A8}" presName="compNode" presStyleCnt="0"/>
      <dgm:spPr/>
    </dgm:pt>
    <dgm:pt modelId="{1211F76F-2982-4145-8E71-8E0D69F67EF0}" type="pres">
      <dgm:prSet presAssocID="{072D5B55-EEB6-42F5-8324-9F15384E16A8}" presName="bgRect" presStyleLbl="bgShp" presStyleIdx="3" presStyleCnt="4"/>
      <dgm:spPr/>
    </dgm:pt>
    <dgm:pt modelId="{D2991D07-C697-4940-BCF5-EA74E89D72CA}" type="pres">
      <dgm:prSet presAssocID="{072D5B55-EEB6-42F5-8324-9F15384E16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nce"/>
        </a:ext>
      </dgm:extLst>
    </dgm:pt>
    <dgm:pt modelId="{8FB1D3A9-FF91-47DB-A311-C0CA2BE1FD2B}" type="pres">
      <dgm:prSet presAssocID="{072D5B55-EEB6-42F5-8324-9F15384E16A8}" presName="spaceRect" presStyleCnt="0"/>
      <dgm:spPr/>
    </dgm:pt>
    <dgm:pt modelId="{26C22B45-B81B-4BAC-9F72-C633EED04C37}" type="pres">
      <dgm:prSet presAssocID="{072D5B55-EEB6-42F5-8324-9F15384E16A8}" presName="parTx" presStyleLbl="revTx" presStyleIdx="3" presStyleCnt="4">
        <dgm:presLayoutVars>
          <dgm:chMax val="0"/>
          <dgm:chPref val="0"/>
        </dgm:presLayoutVars>
      </dgm:prSet>
      <dgm:spPr/>
    </dgm:pt>
  </dgm:ptLst>
  <dgm:cxnLst>
    <dgm:cxn modelId="{7C71DC34-4820-49A5-9BE2-0A484A14E11B}" type="presOf" srcId="{7078D225-88CB-4954-AF9D-4BF530CFDC8B}" destId="{6AF4FD3C-2977-4750-B6DD-F26DE1B03840}" srcOrd="0" destOrd="0" presId="urn:microsoft.com/office/officeart/2018/2/layout/IconVerticalSolidList"/>
    <dgm:cxn modelId="{D694643C-B7AD-4B3C-91B5-EC5DC0AE9DA7}" type="presOf" srcId="{9A20896B-E0EA-400C-8550-EBDEB35A05B3}" destId="{EE8ACE06-6B88-41C2-8367-D1D2A396A7CC}" srcOrd="0" destOrd="0" presId="urn:microsoft.com/office/officeart/2018/2/layout/IconVerticalSolidList"/>
    <dgm:cxn modelId="{8EE31D5D-78F2-4114-8529-B0EE3F1739DD}" srcId="{7078D225-88CB-4954-AF9D-4BF530CFDC8B}" destId="{AE2759FC-C551-4496-A0A0-E0447788B67E}" srcOrd="0" destOrd="0" parTransId="{9C22D82D-C0EA-46F8-8061-0D99F6BA136A}" sibTransId="{BA5A812F-0D42-4C0B-AA15-84766ED2EF23}"/>
    <dgm:cxn modelId="{4C3AD649-1E3A-4CA3-80FB-E937A1E57194}" type="presOf" srcId="{072D5B55-EEB6-42F5-8324-9F15384E16A8}" destId="{26C22B45-B81B-4BAC-9F72-C633EED04C37}" srcOrd="0" destOrd="0" presId="urn:microsoft.com/office/officeart/2018/2/layout/IconVerticalSolidList"/>
    <dgm:cxn modelId="{8508D17C-5334-4F04-AB2D-6280C9B26D3E}" srcId="{7078D225-88CB-4954-AF9D-4BF530CFDC8B}" destId="{2122AFF8-6F3B-4BE1-A656-4ACC78C380CB}" srcOrd="2" destOrd="0" parTransId="{9CD31F36-BEA3-4B7F-9238-097D5B551E42}" sibTransId="{E5E1E771-AC33-4028-917A-A2659125168E}"/>
    <dgm:cxn modelId="{32D2587F-935D-4E8D-A460-CB1A413F3183}" srcId="{7078D225-88CB-4954-AF9D-4BF530CFDC8B}" destId="{9A20896B-E0EA-400C-8550-EBDEB35A05B3}" srcOrd="1" destOrd="0" parTransId="{3F7B813A-6E29-401F-AE4F-47AA29E5579C}" sibTransId="{A31EB365-832E-414F-A5E1-112E48FDDBD2}"/>
    <dgm:cxn modelId="{EFF7D395-5E3F-4FE6-8BF9-A6B9C5776604}" type="presOf" srcId="{2122AFF8-6F3B-4BE1-A656-4ACC78C380CB}" destId="{9151EAD5-A773-4FEC-A019-EEA856174234}" srcOrd="0" destOrd="0" presId="urn:microsoft.com/office/officeart/2018/2/layout/IconVerticalSolidList"/>
    <dgm:cxn modelId="{817B7DA1-8420-42C3-9C84-78B0CD872185}" srcId="{7078D225-88CB-4954-AF9D-4BF530CFDC8B}" destId="{072D5B55-EEB6-42F5-8324-9F15384E16A8}" srcOrd="3" destOrd="0" parTransId="{6B2EEF21-2364-4594-AC02-76A97D9B8DFD}" sibTransId="{E900AD1D-EA4B-4AAA-9D41-E05A79ED18CC}"/>
    <dgm:cxn modelId="{199336CB-03A4-4DBE-8A82-1FBCD8E25D8D}" type="presOf" srcId="{AE2759FC-C551-4496-A0A0-E0447788B67E}" destId="{4FCD31F0-F51F-4606-A5A6-D24BEFBDE92A}" srcOrd="0" destOrd="0" presId="urn:microsoft.com/office/officeart/2018/2/layout/IconVerticalSolidList"/>
    <dgm:cxn modelId="{701CDD2C-D0F0-4BE9-A3ED-671C831C8FE9}" type="presParOf" srcId="{6AF4FD3C-2977-4750-B6DD-F26DE1B03840}" destId="{B754129E-E3CE-41D2-966B-EA2373715E9E}" srcOrd="0" destOrd="0" presId="urn:microsoft.com/office/officeart/2018/2/layout/IconVerticalSolidList"/>
    <dgm:cxn modelId="{86D1BA77-9BAC-471D-8A7F-AECAC806CEC7}" type="presParOf" srcId="{B754129E-E3CE-41D2-966B-EA2373715E9E}" destId="{B3B20742-AC7C-4D0A-B3A6-2FB94760CFA2}" srcOrd="0" destOrd="0" presId="urn:microsoft.com/office/officeart/2018/2/layout/IconVerticalSolidList"/>
    <dgm:cxn modelId="{B1DEC82F-1426-432E-9BA5-78247E4CC38F}" type="presParOf" srcId="{B754129E-E3CE-41D2-966B-EA2373715E9E}" destId="{5BD8C422-3E81-42AE-A29B-61BDCF4C344B}" srcOrd="1" destOrd="0" presId="urn:microsoft.com/office/officeart/2018/2/layout/IconVerticalSolidList"/>
    <dgm:cxn modelId="{0A99B0A3-E008-4BBE-AD4A-5C941FDC8516}" type="presParOf" srcId="{B754129E-E3CE-41D2-966B-EA2373715E9E}" destId="{F8BDFCDA-B590-433F-8A3F-E7CA8F47DA78}" srcOrd="2" destOrd="0" presId="urn:microsoft.com/office/officeart/2018/2/layout/IconVerticalSolidList"/>
    <dgm:cxn modelId="{C83E44BE-8262-4D75-ADF9-28DB11216983}" type="presParOf" srcId="{B754129E-E3CE-41D2-966B-EA2373715E9E}" destId="{4FCD31F0-F51F-4606-A5A6-D24BEFBDE92A}" srcOrd="3" destOrd="0" presId="urn:microsoft.com/office/officeart/2018/2/layout/IconVerticalSolidList"/>
    <dgm:cxn modelId="{9055AFA2-DE78-44BE-BAFC-49675B812E0C}" type="presParOf" srcId="{6AF4FD3C-2977-4750-B6DD-F26DE1B03840}" destId="{D9CB5E13-0F63-4E3E-9A0F-778BEC49A4E0}" srcOrd="1" destOrd="0" presId="urn:microsoft.com/office/officeart/2018/2/layout/IconVerticalSolidList"/>
    <dgm:cxn modelId="{AB91417F-3E34-4702-9E2D-A48E62FEFDA3}" type="presParOf" srcId="{6AF4FD3C-2977-4750-B6DD-F26DE1B03840}" destId="{BC566630-8A9C-4A80-A1FF-3073E49452C1}" srcOrd="2" destOrd="0" presId="urn:microsoft.com/office/officeart/2018/2/layout/IconVerticalSolidList"/>
    <dgm:cxn modelId="{063E1158-C843-46F4-97D4-96E4DB8C6D6F}" type="presParOf" srcId="{BC566630-8A9C-4A80-A1FF-3073E49452C1}" destId="{F8A051DF-735E-4E9C-95DC-878552F036FB}" srcOrd="0" destOrd="0" presId="urn:microsoft.com/office/officeart/2018/2/layout/IconVerticalSolidList"/>
    <dgm:cxn modelId="{6EEA8B94-341A-4E17-B110-CBE1C19DA961}" type="presParOf" srcId="{BC566630-8A9C-4A80-A1FF-3073E49452C1}" destId="{D3C477B7-0744-4CBC-AED6-F4CEE691C557}" srcOrd="1" destOrd="0" presId="urn:microsoft.com/office/officeart/2018/2/layout/IconVerticalSolidList"/>
    <dgm:cxn modelId="{B9F52372-128E-4045-8313-BDB8D39796D6}" type="presParOf" srcId="{BC566630-8A9C-4A80-A1FF-3073E49452C1}" destId="{9ECF6580-A9D5-4F7E-AF6D-2081727143B5}" srcOrd="2" destOrd="0" presId="urn:microsoft.com/office/officeart/2018/2/layout/IconVerticalSolidList"/>
    <dgm:cxn modelId="{61855781-99E8-4A86-85BE-25E7CF6E16EB}" type="presParOf" srcId="{BC566630-8A9C-4A80-A1FF-3073E49452C1}" destId="{EE8ACE06-6B88-41C2-8367-D1D2A396A7CC}" srcOrd="3" destOrd="0" presId="urn:microsoft.com/office/officeart/2018/2/layout/IconVerticalSolidList"/>
    <dgm:cxn modelId="{F4CBC158-DCB7-4829-8039-6EA4D8E572C2}" type="presParOf" srcId="{6AF4FD3C-2977-4750-B6DD-F26DE1B03840}" destId="{7CC569AE-B6E8-4470-9AD6-B40B59ACAAC2}" srcOrd="3" destOrd="0" presId="urn:microsoft.com/office/officeart/2018/2/layout/IconVerticalSolidList"/>
    <dgm:cxn modelId="{C5AC822B-A270-41FE-8349-D59B80F99AEA}" type="presParOf" srcId="{6AF4FD3C-2977-4750-B6DD-F26DE1B03840}" destId="{55986236-9A27-4479-96B7-E5914D96DCD4}" srcOrd="4" destOrd="0" presId="urn:microsoft.com/office/officeart/2018/2/layout/IconVerticalSolidList"/>
    <dgm:cxn modelId="{BED169FA-2121-4C4A-9AA4-2F892ED130EB}" type="presParOf" srcId="{55986236-9A27-4479-96B7-E5914D96DCD4}" destId="{9AC17FFD-767D-47D2-8D21-01E121C3BBA0}" srcOrd="0" destOrd="0" presId="urn:microsoft.com/office/officeart/2018/2/layout/IconVerticalSolidList"/>
    <dgm:cxn modelId="{9D35B403-8B98-4C40-A3FF-F8442E20FF17}" type="presParOf" srcId="{55986236-9A27-4479-96B7-E5914D96DCD4}" destId="{5A584E13-E5CC-49E1-8AA5-313A214B927A}" srcOrd="1" destOrd="0" presId="urn:microsoft.com/office/officeart/2018/2/layout/IconVerticalSolidList"/>
    <dgm:cxn modelId="{0BF5A2DA-04F2-42CE-B2C6-CA000B3EEC78}" type="presParOf" srcId="{55986236-9A27-4479-96B7-E5914D96DCD4}" destId="{7DE28753-F666-4794-A5FE-90000697EA2C}" srcOrd="2" destOrd="0" presId="urn:microsoft.com/office/officeart/2018/2/layout/IconVerticalSolidList"/>
    <dgm:cxn modelId="{3E47AC2D-573C-45FB-89ED-DF684C815716}" type="presParOf" srcId="{55986236-9A27-4479-96B7-E5914D96DCD4}" destId="{9151EAD5-A773-4FEC-A019-EEA856174234}" srcOrd="3" destOrd="0" presId="urn:microsoft.com/office/officeart/2018/2/layout/IconVerticalSolidList"/>
    <dgm:cxn modelId="{5E7EED48-BF55-4E0E-8A47-88DB2DE12E28}" type="presParOf" srcId="{6AF4FD3C-2977-4750-B6DD-F26DE1B03840}" destId="{9615AC44-5D52-4E9A-9D16-8E0A5F012071}" srcOrd="5" destOrd="0" presId="urn:microsoft.com/office/officeart/2018/2/layout/IconVerticalSolidList"/>
    <dgm:cxn modelId="{D2307F3B-8949-4F4B-B432-8C833EE416A9}" type="presParOf" srcId="{6AF4FD3C-2977-4750-B6DD-F26DE1B03840}" destId="{880316E4-7B2D-47FF-A42B-ED6A5DDDE013}" srcOrd="6" destOrd="0" presId="urn:microsoft.com/office/officeart/2018/2/layout/IconVerticalSolidList"/>
    <dgm:cxn modelId="{5757D705-423E-49D6-8493-BAB770BF5C4F}" type="presParOf" srcId="{880316E4-7B2D-47FF-A42B-ED6A5DDDE013}" destId="{1211F76F-2982-4145-8E71-8E0D69F67EF0}" srcOrd="0" destOrd="0" presId="urn:microsoft.com/office/officeart/2018/2/layout/IconVerticalSolidList"/>
    <dgm:cxn modelId="{3AB2728B-1984-41BF-879C-54D296C0B2F2}" type="presParOf" srcId="{880316E4-7B2D-47FF-A42B-ED6A5DDDE013}" destId="{D2991D07-C697-4940-BCF5-EA74E89D72CA}" srcOrd="1" destOrd="0" presId="urn:microsoft.com/office/officeart/2018/2/layout/IconVerticalSolidList"/>
    <dgm:cxn modelId="{C10D0FB7-1364-478D-AD28-B91D1E550281}" type="presParOf" srcId="{880316E4-7B2D-47FF-A42B-ED6A5DDDE013}" destId="{8FB1D3A9-FF91-47DB-A311-C0CA2BE1FD2B}" srcOrd="2" destOrd="0" presId="urn:microsoft.com/office/officeart/2018/2/layout/IconVerticalSolidList"/>
    <dgm:cxn modelId="{5BE5E1FC-D874-438D-8165-412AF0B3572C}" type="presParOf" srcId="{880316E4-7B2D-47FF-A42B-ED6A5DDDE013}" destId="{26C22B45-B81B-4BAC-9F72-C633EED04C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186777-4656-461D-B293-24716E4AC1C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F9B0E87-1B0D-4117-A482-DFBF816F3A9D}">
      <dgm:prSet/>
      <dgm:spPr/>
      <dgm:t>
        <a:bodyPr/>
        <a:lstStyle/>
        <a:p>
          <a:r>
            <a:rPr lang="cs-CZ"/>
            <a:t>Úkolem energetického managementu je nastavit struktury, které mají být v systému zahrnuty. </a:t>
          </a:r>
          <a:endParaRPr lang="en-US"/>
        </a:p>
      </dgm:t>
    </dgm:pt>
    <dgm:pt modelId="{7ED99559-9E85-416F-BA4C-039C054B8885}" type="parTrans" cxnId="{260BCD63-14C6-4A61-92EA-8B2B4C903D60}">
      <dgm:prSet/>
      <dgm:spPr/>
      <dgm:t>
        <a:bodyPr/>
        <a:lstStyle/>
        <a:p>
          <a:endParaRPr lang="en-US"/>
        </a:p>
      </dgm:t>
    </dgm:pt>
    <dgm:pt modelId="{012792F1-8E90-445D-905C-687A37B18844}" type="sibTrans" cxnId="{260BCD63-14C6-4A61-92EA-8B2B4C903D60}">
      <dgm:prSet/>
      <dgm:spPr/>
      <dgm:t>
        <a:bodyPr/>
        <a:lstStyle/>
        <a:p>
          <a:endParaRPr lang="en-US"/>
        </a:p>
      </dgm:t>
    </dgm:pt>
    <dgm:pt modelId="{722314BE-50A8-4FAA-ACF8-5FEC077539CA}">
      <dgm:prSet/>
      <dgm:spPr/>
      <dgm:t>
        <a:bodyPr/>
        <a:lstStyle/>
        <a:p>
          <a:r>
            <a:rPr lang="cs-CZ"/>
            <a:t>Tyto struktury mohou být např.:</a:t>
          </a:r>
          <a:endParaRPr lang="en-US"/>
        </a:p>
      </dgm:t>
    </dgm:pt>
    <dgm:pt modelId="{3651679A-3877-46E6-AC71-813A1074469A}" type="parTrans" cxnId="{7B0449CC-06F4-410B-BFA8-BDB5D64ED2EF}">
      <dgm:prSet/>
      <dgm:spPr/>
      <dgm:t>
        <a:bodyPr/>
        <a:lstStyle/>
        <a:p>
          <a:endParaRPr lang="en-US"/>
        </a:p>
      </dgm:t>
    </dgm:pt>
    <dgm:pt modelId="{C550D914-8067-4D1F-B9CD-7D77AA2538B3}" type="sibTrans" cxnId="{7B0449CC-06F4-410B-BFA8-BDB5D64ED2EF}">
      <dgm:prSet/>
      <dgm:spPr/>
      <dgm:t>
        <a:bodyPr/>
        <a:lstStyle/>
        <a:p>
          <a:endParaRPr lang="en-US"/>
        </a:p>
      </dgm:t>
    </dgm:pt>
    <dgm:pt modelId="{552D15D1-FF6C-40A1-8A34-E8633B6084AB}">
      <dgm:prSet/>
      <dgm:spPr/>
      <dgm:t>
        <a:bodyPr/>
        <a:lstStyle/>
        <a:p>
          <a:r>
            <a:rPr lang="cs-CZ"/>
            <a:t>výběr konkrétních pracovníků;</a:t>
          </a:r>
          <a:endParaRPr lang="en-US"/>
        </a:p>
      </dgm:t>
    </dgm:pt>
    <dgm:pt modelId="{1246CC08-8337-46D1-AAC3-470F5F9373FE}" type="parTrans" cxnId="{1362F4F9-F74C-4364-B3F2-09064A958407}">
      <dgm:prSet/>
      <dgm:spPr/>
      <dgm:t>
        <a:bodyPr/>
        <a:lstStyle/>
        <a:p>
          <a:endParaRPr lang="en-US"/>
        </a:p>
      </dgm:t>
    </dgm:pt>
    <dgm:pt modelId="{396ED02F-BEDE-49A1-8D52-7C0AC4F32375}" type="sibTrans" cxnId="{1362F4F9-F74C-4364-B3F2-09064A958407}">
      <dgm:prSet/>
      <dgm:spPr/>
      <dgm:t>
        <a:bodyPr/>
        <a:lstStyle/>
        <a:p>
          <a:endParaRPr lang="en-US"/>
        </a:p>
      </dgm:t>
    </dgm:pt>
    <dgm:pt modelId="{999BFF33-0B7D-4248-9BF9-110BAF834749}">
      <dgm:prSet/>
      <dgm:spPr/>
      <dgm:t>
        <a:bodyPr/>
        <a:lstStyle/>
        <a:p>
          <a:r>
            <a:rPr lang="cs-CZ"/>
            <a:t>místa implementace;</a:t>
          </a:r>
          <a:endParaRPr lang="en-US"/>
        </a:p>
      </dgm:t>
    </dgm:pt>
    <dgm:pt modelId="{B3761293-1AB1-4F03-8E6F-C049FAE0AF5E}" type="parTrans" cxnId="{EEBA2423-FCB2-44B3-AD5E-8CEC6040082C}">
      <dgm:prSet/>
      <dgm:spPr/>
      <dgm:t>
        <a:bodyPr/>
        <a:lstStyle/>
        <a:p>
          <a:endParaRPr lang="en-US"/>
        </a:p>
      </dgm:t>
    </dgm:pt>
    <dgm:pt modelId="{41781AAE-C085-46F1-AF75-9D7627AAE84E}" type="sibTrans" cxnId="{EEBA2423-FCB2-44B3-AD5E-8CEC6040082C}">
      <dgm:prSet/>
      <dgm:spPr/>
      <dgm:t>
        <a:bodyPr/>
        <a:lstStyle/>
        <a:p>
          <a:endParaRPr lang="en-US"/>
        </a:p>
      </dgm:t>
    </dgm:pt>
    <dgm:pt modelId="{8E008BC8-62A0-4E02-B06F-E3E715B56CD9}">
      <dgm:prSet/>
      <dgm:spPr/>
      <dgm:t>
        <a:bodyPr/>
        <a:lstStyle/>
        <a:p>
          <a:r>
            <a:rPr lang="cs-CZ"/>
            <a:t>body implementace apod.</a:t>
          </a:r>
          <a:endParaRPr lang="en-US"/>
        </a:p>
      </dgm:t>
    </dgm:pt>
    <dgm:pt modelId="{389A0240-F8EE-49B8-B28E-5DE9AAA3B314}" type="parTrans" cxnId="{BF3A7531-73F1-42CD-A1E2-DB73D5971FE3}">
      <dgm:prSet/>
      <dgm:spPr/>
      <dgm:t>
        <a:bodyPr/>
        <a:lstStyle/>
        <a:p>
          <a:endParaRPr lang="en-US"/>
        </a:p>
      </dgm:t>
    </dgm:pt>
    <dgm:pt modelId="{56D49328-557A-4035-A846-D30168BE3A92}" type="sibTrans" cxnId="{BF3A7531-73F1-42CD-A1E2-DB73D5971FE3}">
      <dgm:prSet/>
      <dgm:spPr/>
      <dgm:t>
        <a:bodyPr/>
        <a:lstStyle/>
        <a:p>
          <a:endParaRPr lang="en-US"/>
        </a:p>
      </dgm:t>
    </dgm:pt>
    <dgm:pt modelId="{3018ECAE-1CBE-4250-93B6-C22B43F098CB}" type="pres">
      <dgm:prSet presAssocID="{75186777-4656-461D-B293-24716E4AC1C0}" presName="root" presStyleCnt="0">
        <dgm:presLayoutVars>
          <dgm:dir/>
          <dgm:resizeHandles val="exact"/>
        </dgm:presLayoutVars>
      </dgm:prSet>
      <dgm:spPr/>
    </dgm:pt>
    <dgm:pt modelId="{B0D7412F-B005-4947-A3FF-DD3DE76657CF}" type="pres">
      <dgm:prSet presAssocID="{3F9B0E87-1B0D-4117-A482-DFBF816F3A9D}" presName="compNode" presStyleCnt="0"/>
      <dgm:spPr/>
    </dgm:pt>
    <dgm:pt modelId="{11AD4DC1-DBD4-4304-900A-AD35C64A4B24}" type="pres">
      <dgm:prSet presAssocID="{3F9B0E87-1B0D-4117-A482-DFBF816F3A9D}" presName="bgRect" presStyleLbl="bgShp" presStyleIdx="0" presStyleCnt="2"/>
      <dgm:spPr/>
    </dgm:pt>
    <dgm:pt modelId="{468A5B0D-4642-4CAC-8A3E-021562E7440A}" type="pres">
      <dgm:prSet presAssocID="{3F9B0E87-1B0D-4117-A482-DFBF816F3A9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ie"/>
        </a:ext>
      </dgm:extLst>
    </dgm:pt>
    <dgm:pt modelId="{D4572B70-A8D9-4ECF-BF5F-13D353436C5D}" type="pres">
      <dgm:prSet presAssocID="{3F9B0E87-1B0D-4117-A482-DFBF816F3A9D}" presName="spaceRect" presStyleCnt="0"/>
      <dgm:spPr/>
    </dgm:pt>
    <dgm:pt modelId="{5778B499-427B-4B70-8AF8-BF312A1A0F95}" type="pres">
      <dgm:prSet presAssocID="{3F9B0E87-1B0D-4117-A482-DFBF816F3A9D}" presName="parTx" presStyleLbl="revTx" presStyleIdx="0" presStyleCnt="3">
        <dgm:presLayoutVars>
          <dgm:chMax val="0"/>
          <dgm:chPref val="0"/>
        </dgm:presLayoutVars>
      </dgm:prSet>
      <dgm:spPr/>
    </dgm:pt>
    <dgm:pt modelId="{8D39081F-31DE-4EE4-A2E9-35CD8383E04C}" type="pres">
      <dgm:prSet presAssocID="{012792F1-8E90-445D-905C-687A37B18844}" presName="sibTrans" presStyleCnt="0"/>
      <dgm:spPr/>
    </dgm:pt>
    <dgm:pt modelId="{6195DD0C-8B6E-425E-9A78-20823B44828E}" type="pres">
      <dgm:prSet presAssocID="{722314BE-50A8-4FAA-ACF8-5FEC077539CA}" presName="compNode" presStyleCnt="0"/>
      <dgm:spPr/>
    </dgm:pt>
    <dgm:pt modelId="{2BB12479-077C-43E0-89E1-A65A59E2D631}" type="pres">
      <dgm:prSet presAssocID="{722314BE-50A8-4FAA-ACF8-5FEC077539CA}" presName="bgRect" presStyleLbl="bgShp" presStyleIdx="1" presStyleCnt="2"/>
      <dgm:spPr/>
    </dgm:pt>
    <dgm:pt modelId="{A38ED588-70D8-4D01-8881-CB5D8189D0B3}" type="pres">
      <dgm:prSet presAssocID="{722314BE-50A8-4FAA-ACF8-5FEC077539C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ývojový diagram"/>
        </a:ext>
      </dgm:extLst>
    </dgm:pt>
    <dgm:pt modelId="{E7750BF1-6D50-4BC2-AF1D-C5CC62CAAAE2}" type="pres">
      <dgm:prSet presAssocID="{722314BE-50A8-4FAA-ACF8-5FEC077539CA}" presName="spaceRect" presStyleCnt="0"/>
      <dgm:spPr/>
    </dgm:pt>
    <dgm:pt modelId="{8BA9245E-65D4-4B9F-800D-2EAB741904C9}" type="pres">
      <dgm:prSet presAssocID="{722314BE-50A8-4FAA-ACF8-5FEC077539CA}" presName="parTx" presStyleLbl="revTx" presStyleIdx="1" presStyleCnt="3">
        <dgm:presLayoutVars>
          <dgm:chMax val="0"/>
          <dgm:chPref val="0"/>
        </dgm:presLayoutVars>
      </dgm:prSet>
      <dgm:spPr/>
    </dgm:pt>
    <dgm:pt modelId="{13A46C77-A3A8-4109-A534-C0B90C24E049}" type="pres">
      <dgm:prSet presAssocID="{722314BE-50A8-4FAA-ACF8-5FEC077539CA}" presName="desTx" presStyleLbl="revTx" presStyleIdx="2" presStyleCnt="3">
        <dgm:presLayoutVars/>
      </dgm:prSet>
      <dgm:spPr/>
    </dgm:pt>
  </dgm:ptLst>
  <dgm:cxnLst>
    <dgm:cxn modelId="{EEBA2423-FCB2-44B3-AD5E-8CEC6040082C}" srcId="{722314BE-50A8-4FAA-ACF8-5FEC077539CA}" destId="{999BFF33-0B7D-4248-9BF9-110BAF834749}" srcOrd="1" destOrd="0" parTransId="{B3761293-1AB1-4F03-8E6F-C049FAE0AF5E}" sibTransId="{41781AAE-C085-46F1-AF75-9D7627AAE84E}"/>
    <dgm:cxn modelId="{BF3A7531-73F1-42CD-A1E2-DB73D5971FE3}" srcId="{722314BE-50A8-4FAA-ACF8-5FEC077539CA}" destId="{8E008BC8-62A0-4E02-B06F-E3E715B56CD9}" srcOrd="2" destOrd="0" parTransId="{389A0240-F8EE-49B8-B28E-5DE9AAA3B314}" sibTransId="{56D49328-557A-4035-A846-D30168BE3A92}"/>
    <dgm:cxn modelId="{B92B175B-9C23-4B10-A9F9-886D1B77602C}" type="presOf" srcId="{3F9B0E87-1B0D-4117-A482-DFBF816F3A9D}" destId="{5778B499-427B-4B70-8AF8-BF312A1A0F95}" srcOrd="0" destOrd="0" presId="urn:microsoft.com/office/officeart/2018/2/layout/IconVerticalSolidList"/>
    <dgm:cxn modelId="{260BCD63-14C6-4A61-92EA-8B2B4C903D60}" srcId="{75186777-4656-461D-B293-24716E4AC1C0}" destId="{3F9B0E87-1B0D-4117-A482-DFBF816F3A9D}" srcOrd="0" destOrd="0" parTransId="{7ED99559-9E85-416F-BA4C-039C054B8885}" sibTransId="{012792F1-8E90-445D-905C-687A37B18844}"/>
    <dgm:cxn modelId="{AEE8134D-9973-4428-AB71-5B21835847FD}" type="presOf" srcId="{552D15D1-FF6C-40A1-8A34-E8633B6084AB}" destId="{13A46C77-A3A8-4109-A534-C0B90C24E049}" srcOrd="0" destOrd="0" presId="urn:microsoft.com/office/officeart/2018/2/layout/IconVerticalSolidList"/>
    <dgm:cxn modelId="{D351E54F-C830-44FD-91A8-B705E38AFB1F}" type="presOf" srcId="{999BFF33-0B7D-4248-9BF9-110BAF834749}" destId="{13A46C77-A3A8-4109-A534-C0B90C24E049}" srcOrd="0" destOrd="1" presId="urn:microsoft.com/office/officeart/2018/2/layout/IconVerticalSolidList"/>
    <dgm:cxn modelId="{82C7AC82-128A-4793-B08B-4936CDBC4B15}" type="presOf" srcId="{8E008BC8-62A0-4E02-B06F-E3E715B56CD9}" destId="{13A46C77-A3A8-4109-A534-C0B90C24E049}" srcOrd="0" destOrd="2" presId="urn:microsoft.com/office/officeart/2018/2/layout/IconVerticalSolidList"/>
    <dgm:cxn modelId="{FC94D9A1-C804-4B13-BA56-D2D3CA242A45}" type="presOf" srcId="{722314BE-50A8-4FAA-ACF8-5FEC077539CA}" destId="{8BA9245E-65D4-4B9F-800D-2EAB741904C9}" srcOrd="0" destOrd="0" presId="urn:microsoft.com/office/officeart/2018/2/layout/IconVerticalSolidList"/>
    <dgm:cxn modelId="{7B0449CC-06F4-410B-BFA8-BDB5D64ED2EF}" srcId="{75186777-4656-461D-B293-24716E4AC1C0}" destId="{722314BE-50A8-4FAA-ACF8-5FEC077539CA}" srcOrd="1" destOrd="0" parTransId="{3651679A-3877-46E6-AC71-813A1074469A}" sibTransId="{C550D914-8067-4D1F-B9CD-7D77AA2538B3}"/>
    <dgm:cxn modelId="{116B67F0-610F-44D0-9B66-DA9DC037737A}" type="presOf" srcId="{75186777-4656-461D-B293-24716E4AC1C0}" destId="{3018ECAE-1CBE-4250-93B6-C22B43F098CB}" srcOrd="0" destOrd="0" presId="urn:microsoft.com/office/officeart/2018/2/layout/IconVerticalSolidList"/>
    <dgm:cxn modelId="{1362F4F9-F74C-4364-B3F2-09064A958407}" srcId="{722314BE-50A8-4FAA-ACF8-5FEC077539CA}" destId="{552D15D1-FF6C-40A1-8A34-E8633B6084AB}" srcOrd="0" destOrd="0" parTransId="{1246CC08-8337-46D1-AAC3-470F5F9373FE}" sibTransId="{396ED02F-BEDE-49A1-8D52-7C0AC4F32375}"/>
    <dgm:cxn modelId="{583190AC-7EFE-414D-81AC-0FE3086AC1C2}" type="presParOf" srcId="{3018ECAE-1CBE-4250-93B6-C22B43F098CB}" destId="{B0D7412F-B005-4947-A3FF-DD3DE76657CF}" srcOrd="0" destOrd="0" presId="urn:microsoft.com/office/officeart/2018/2/layout/IconVerticalSolidList"/>
    <dgm:cxn modelId="{63FE0265-5012-4342-933F-0C4B7C2B3EE6}" type="presParOf" srcId="{B0D7412F-B005-4947-A3FF-DD3DE76657CF}" destId="{11AD4DC1-DBD4-4304-900A-AD35C64A4B24}" srcOrd="0" destOrd="0" presId="urn:microsoft.com/office/officeart/2018/2/layout/IconVerticalSolidList"/>
    <dgm:cxn modelId="{B1BB8836-3889-4E73-9254-0B3BD84E6295}" type="presParOf" srcId="{B0D7412F-B005-4947-A3FF-DD3DE76657CF}" destId="{468A5B0D-4642-4CAC-8A3E-021562E7440A}" srcOrd="1" destOrd="0" presId="urn:microsoft.com/office/officeart/2018/2/layout/IconVerticalSolidList"/>
    <dgm:cxn modelId="{C085F78B-BCE2-4CD1-B274-CAE1659838FD}" type="presParOf" srcId="{B0D7412F-B005-4947-A3FF-DD3DE76657CF}" destId="{D4572B70-A8D9-4ECF-BF5F-13D353436C5D}" srcOrd="2" destOrd="0" presId="urn:microsoft.com/office/officeart/2018/2/layout/IconVerticalSolidList"/>
    <dgm:cxn modelId="{A41F068C-D377-4F95-8E9D-4C27AD6E3DE2}" type="presParOf" srcId="{B0D7412F-B005-4947-A3FF-DD3DE76657CF}" destId="{5778B499-427B-4B70-8AF8-BF312A1A0F95}" srcOrd="3" destOrd="0" presId="urn:microsoft.com/office/officeart/2018/2/layout/IconVerticalSolidList"/>
    <dgm:cxn modelId="{5C0AF6F9-3C8F-4B27-A73A-D069E7CB6195}" type="presParOf" srcId="{3018ECAE-1CBE-4250-93B6-C22B43F098CB}" destId="{8D39081F-31DE-4EE4-A2E9-35CD8383E04C}" srcOrd="1" destOrd="0" presId="urn:microsoft.com/office/officeart/2018/2/layout/IconVerticalSolidList"/>
    <dgm:cxn modelId="{D501EDDF-9AA9-4900-BFDC-1CEDED63E803}" type="presParOf" srcId="{3018ECAE-1CBE-4250-93B6-C22B43F098CB}" destId="{6195DD0C-8B6E-425E-9A78-20823B44828E}" srcOrd="2" destOrd="0" presId="urn:microsoft.com/office/officeart/2018/2/layout/IconVerticalSolidList"/>
    <dgm:cxn modelId="{5C952820-5231-4A86-B58C-7E1EAF69B26D}" type="presParOf" srcId="{6195DD0C-8B6E-425E-9A78-20823B44828E}" destId="{2BB12479-077C-43E0-89E1-A65A59E2D631}" srcOrd="0" destOrd="0" presId="urn:microsoft.com/office/officeart/2018/2/layout/IconVerticalSolidList"/>
    <dgm:cxn modelId="{7A23556F-04C5-460F-8B4D-C2CA6945DBAC}" type="presParOf" srcId="{6195DD0C-8B6E-425E-9A78-20823B44828E}" destId="{A38ED588-70D8-4D01-8881-CB5D8189D0B3}" srcOrd="1" destOrd="0" presId="urn:microsoft.com/office/officeart/2018/2/layout/IconVerticalSolidList"/>
    <dgm:cxn modelId="{CCDE3FC6-3139-4BF8-9CCD-A5351E0230F4}" type="presParOf" srcId="{6195DD0C-8B6E-425E-9A78-20823B44828E}" destId="{E7750BF1-6D50-4BC2-AF1D-C5CC62CAAAE2}" srcOrd="2" destOrd="0" presId="urn:microsoft.com/office/officeart/2018/2/layout/IconVerticalSolidList"/>
    <dgm:cxn modelId="{89799E29-0AA8-4DC3-8898-A9346F556BDC}" type="presParOf" srcId="{6195DD0C-8B6E-425E-9A78-20823B44828E}" destId="{8BA9245E-65D4-4B9F-800D-2EAB741904C9}" srcOrd="3" destOrd="0" presId="urn:microsoft.com/office/officeart/2018/2/layout/IconVerticalSolidList"/>
    <dgm:cxn modelId="{592398B2-B387-4E1F-9CDE-2E5163F82DA4}" type="presParOf" srcId="{6195DD0C-8B6E-425E-9A78-20823B44828E}" destId="{13A46C77-A3A8-4109-A534-C0B90C24E04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2AFEB-023D-489C-A4E3-2070FFDC37CA}">
      <dsp:nvSpPr>
        <dsp:cNvPr id="0" name=""/>
        <dsp:cNvSpPr/>
      </dsp:nvSpPr>
      <dsp:spPr>
        <a:xfrm>
          <a:off x="0" y="0"/>
          <a:ext cx="9288654" cy="12578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t>Okamžitý důsledkem ropného šoku byl skokový nárůst cen ropy a všech produktů z ní vyráběných (mj. topného oleje</a:t>
          </a:r>
          <a:br>
            <a:rPr lang="cs-CZ" sz="2300" kern="1200" dirty="0"/>
          </a:br>
          <a:r>
            <a:rPr lang="cs-CZ" sz="2300" kern="1200" dirty="0"/>
            <a:t>a nafty).</a:t>
          </a:r>
          <a:endParaRPr lang="en-US" sz="2300" kern="1200" dirty="0"/>
        </a:p>
      </dsp:txBody>
      <dsp:txXfrm>
        <a:off x="36841" y="36841"/>
        <a:ext cx="7931345" cy="1184159"/>
      </dsp:txXfrm>
    </dsp:sp>
    <dsp:sp modelId="{0B3A04DC-A65B-40B8-AEB5-49D401F8716A}">
      <dsp:nvSpPr>
        <dsp:cNvPr id="0" name=""/>
        <dsp:cNvSpPr/>
      </dsp:nvSpPr>
      <dsp:spPr>
        <a:xfrm>
          <a:off x="819587" y="1467481"/>
          <a:ext cx="9288654" cy="1257841"/>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a:t>Ceny ropy později zase poklesly, ale nikdy se už nevrátily na původní nízkou úroveň.</a:t>
          </a:r>
          <a:endParaRPr lang="en-US" sz="2300" kern="1200"/>
        </a:p>
      </dsp:txBody>
      <dsp:txXfrm>
        <a:off x="856428" y="1504322"/>
        <a:ext cx="7577788" cy="1184159"/>
      </dsp:txXfrm>
    </dsp:sp>
    <dsp:sp modelId="{82E58051-BB82-4777-85CC-AA0B7E69DAA1}">
      <dsp:nvSpPr>
        <dsp:cNvPr id="0" name=""/>
        <dsp:cNvSpPr/>
      </dsp:nvSpPr>
      <dsp:spPr>
        <a:xfrm>
          <a:off x="1639174" y="2934963"/>
          <a:ext cx="9288654" cy="1257841"/>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t>Pozdějším důsledkem byl zájem západního světa</a:t>
          </a:r>
          <a:br>
            <a:rPr lang="cs-CZ" sz="2300" kern="1200" dirty="0"/>
          </a:br>
          <a:r>
            <a:rPr lang="cs-CZ" sz="2300" kern="1200" dirty="0"/>
            <a:t>o energeticky méně náročné spotřebiče, auta, výrobní postupy a budovy.  </a:t>
          </a:r>
          <a:endParaRPr lang="en-US" sz="2300" kern="1200" dirty="0"/>
        </a:p>
      </dsp:txBody>
      <dsp:txXfrm>
        <a:off x="1676015" y="2971804"/>
        <a:ext cx="7577788" cy="1184159"/>
      </dsp:txXfrm>
    </dsp:sp>
    <dsp:sp modelId="{A819475A-B078-4E91-A995-CA766F48D525}">
      <dsp:nvSpPr>
        <dsp:cNvPr id="0" name=""/>
        <dsp:cNvSpPr/>
      </dsp:nvSpPr>
      <dsp:spPr>
        <a:xfrm>
          <a:off x="8471057"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7CDFEA8B-BEC1-40DE-9B68-06640664AF5A}">
      <dsp:nvSpPr>
        <dsp:cNvPr id="0" name=""/>
        <dsp:cNvSpPr/>
      </dsp:nvSpPr>
      <dsp:spPr>
        <a:xfrm>
          <a:off x="9290644" y="2412959"/>
          <a:ext cx="817596" cy="817596"/>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C5597-33CD-4140-BCCE-15A860AA229C}">
      <dsp:nvSpPr>
        <dsp:cNvPr id="0" name=""/>
        <dsp:cNvSpPr/>
      </dsp:nvSpPr>
      <dsp:spPr>
        <a:xfrm>
          <a:off x="0" y="282907"/>
          <a:ext cx="6002110" cy="164150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err="1"/>
            <a:t>Energetická</a:t>
          </a:r>
          <a:r>
            <a:rPr lang="en-US" sz="2300" b="1" kern="1200" dirty="0"/>
            <a:t> </a:t>
          </a:r>
          <a:r>
            <a:rPr lang="en-US" sz="2300" b="1" kern="1200" dirty="0" err="1"/>
            <a:t>bilance</a:t>
          </a:r>
          <a:r>
            <a:rPr lang="en-US" sz="2300" b="1" kern="1200" dirty="0"/>
            <a:t> </a:t>
          </a:r>
          <a:r>
            <a:rPr lang="en-US" sz="2300" b="1" kern="1200" dirty="0" err="1"/>
            <a:t>jako</a:t>
          </a:r>
          <a:r>
            <a:rPr lang="en-US" sz="2300" b="1" kern="1200" dirty="0"/>
            <a:t> </a:t>
          </a:r>
          <a:r>
            <a:rPr lang="en-US" sz="2300" b="1" kern="1200" dirty="0" err="1"/>
            <a:t>kritérium</a:t>
          </a:r>
          <a:r>
            <a:rPr lang="en-US" sz="2300" b="1" kern="1200" dirty="0"/>
            <a:t> se </a:t>
          </a:r>
          <a:r>
            <a:rPr lang="en-US" sz="2300" b="1" kern="1200" dirty="0" err="1"/>
            <a:t>používá</a:t>
          </a:r>
          <a:r>
            <a:rPr lang="en-US" sz="2300" b="1" kern="1200" dirty="0"/>
            <a:t>, </a:t>
          </a:r>
          <a:r>
            <a:rPr lang="en-US" sz="2300" b="1" kern="1200" dirty="0" err="1"/>
            <a:t>když</a:t>
          </a:r>
          <a:r>
            <a:rPr lang="en-US" sz="2300" b="1" kern="1200" dirty="0"/>
            <a:t> je </a:t>
          </a:r>
          <a:r>
            <a:rPr lang="en-US" sz="2300" b="1" kern="1200" dirty="0" err="1"/>
            <a:t>zapotřebí</a:t>
          </a:r>
          <a:r>
            <a:rPr lang="en-US" sz="2300" b="1" kern="1200" dirty="0"/>
            <a:t> </a:t>
          </a:r>
          <a:r>
            <a:rPr lang="en-US" sz="2300" b="1" kern="1200" dirty="0" err="1"/>
            <a:t>srovnávat</a:t>
          </a:r>
          <a:br>
            <a:rPr lang="cs-CZ" sz="2300" b="1" kern="1200" dirty="0"/>
          </a:br>
          <a:r>
            <a:rPr lang="en-US" sz="2300" b="1" kern="1200" dirty="0"/>
            <a:t>a </a:t>
          </a:r>
          <a:r>
            <a:rPr lang="en-US" sz="2300" b="1" kern="1200" dirty="0" err="1"/>
            <a:t>hodnotit</a:t>
          </a:r>
          <a:r>
            <a:rPr lang="en-US" sz="2300" b="1" kern="1200" dirty="0"/>
            <a:t> </a:t>
          </a:r>
          <a:r>
            <a:rPr lang="en-US" sz="2300" b="1" kern="1200" dirty="0" err="1"/>
            <a:t>jakým</a:t>
          </a:r>
          <a:r>
            <a:rPr lang="en-US" sz="2300" b="1" kern="1200" dirty="0"/>
            <a:t> </a:t>
          </a:r>
          <a:r>
            <a:rPr lang="en-US" sz="2300" b="1" kern="1200" dirty="0" err="1"/>
            <a:t>způsobem</a:t>
          </a:r>
          <a:r>
            <a:rPr lang="en-US" sz="2300" b="1" kern="1200" dirty="0"/>
            <a:t> je </a:t>
          </a:r>
          <a:r>
            <a:rPr lang="en-US" sz="2300" b="1" kern="1200" dirty="0" err="1"/>
            <a:t>nakládáno</a:t>
          </a:r>
          <a:br>
            <a:rPr lang="cs-CZ" sz="2300" b="1" kern="1200" dirty="0"/>
          </a:br>
          <a:r>
            <a:rPr lang="en-US" sz="2300" b="1" kern="1200" dirty="0"/>
            <a:t>s </a:t>
          </a:r>
          <a:r>
            <a:rPr lang="en-US" sz="2300" b="1" kern="1200" dirty="0" err="1"/>
            <a:t>energiemi</a:t>
          </a:r>
          <a:r>
            <a:rPr lang="en-US" sz="2300" b="1" kern="1200" dirty="0"/>
            <a:t>, </a:t>
          </a:r>
          <a:r>
            <a:rPr lang="en-US" sz="2300" b="1" kern="1200" dirty="0" err="1"/>
            <a:t>jejich</a:t>
          </a:r>
          <a:r>
            <a:rPr lang="en-US" sz="2300" b="1" kern="1200" dirty="0"/>
            <a:t> </a:t>
          </a:r>
          <a:r>
            <a:rPr lang="en-US" sz="2300" b="1" kern="1200" dirty="0" err="1"/>
            <a:t>efektivitou</a:t>
          </a:r>
          <a:r>
            <a:rPr lang="en-US" sz="2300" b="1" kern="1200" dirty="0"/>
            <a:t> </a:t>
          </a:r>
          <a:r>
            <a:rPr lang="en-US" sz="2300" b="1" kern="1200" dirty="0" err="1"/>
            <a:t>apod</a:t>
          </a:r>
          <a:r>
            <a:rPr lang="en-US" sz="2300" b="1" kern="1200" dirty="0"/>
            <a:t>. </a:t>
          </a:r>
          <a:endParaRPr lang="en-US" sz="2300" kern="1200" dirty="0"/>
        </a:p>
      </dsp:txBody>
      <dsp:txXfrm>
        <a:off x="80132" y="363039"/>
        <a:ext cx="5841846" cy="1481245"/>
      </dsp:txXfrm>
    </dsp:sp>
    <dsp:sp modelId="{B8DED116-9AC6-4DF8-90D6-D4746AE49967}">
      <dsp:nvSpPr>
        <dsp:cNvPr id="0" name=""/>
        <dsp:cNvSpPr/>
      </dsp:nvSpPr>
      <dsp:spPr>
        <a:xfrm>
          <a:off x="0" y="1990657"/>
          <a:ext cx="6002110" cy="1641509"/>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err="1"/>
            <a:t>Porovnává</a:t>
          </a:r>
          <a:r>
            <a:rPr lang="en-US" sz="2300" b="1" kern="1200" dirty="0"/>
            <a:t> </a:t>
          </a:r>
          <a:r>
            <a:rPr lang="en-US" sz="2300" b="1" kern="1200" dirty="0" err="1"/>
            <a:t>na</a:t>
          </a:r>
          <a:r>
            <a:rPr lang="en-US" sz="2300" b="1" kern="1200" dirty="0"/>
            <a:t> </a:t>
          </a:r>
          <a:r>
            <a:rPr lang="en-US" sz="2300" b="1" kern="1200" dirty="0" err="1"/>
            <a:t>jedné</a:t>
          </a:r>
          <a:r>
            <a:rPr lang="en-US" sz="2300" b="1" kern="1200" dirty="0"/>
            <a:t> </a:t>
          </a:r>
          <a:r>
            <a:rPr lang="en-US" sz="2300" b="1" kern="1200" dirty="0" err="1"/>
            <a:t>straně</a:t>
          </a:r>
          <a:r>
            <a:rPr lang="en-US" sz="2300" b="1" kern="1200" dirty="0"/>
            <a:t> </a:t>
          </a:r>
          <a:r>
            <a:rPr lang="en-US" sz="2300" b="1" kern="1200" dirty="0" err="1"/>
            <a:t>energetické</a:t>
          </a:r>
          <a:r>
            <a:rPr lang="en-US" sz="2300" b="1" kern="1200" dirty="0"/>
            <a:t> </a:t>
          </a:r>
          <a:r>
            <a:rPr lang="en-US" sz="2300" b="1" kern="1200" dirty="0" err="1"/>
            <a:t>vstupy</a:t>
          </a:r>
          <a:r>
            <a:rPr lang="en-US" sz="2300" b="1" kern="1200" dirty="0"/>
            <a:t> a </a:t>
          </a:r>
          <a:r>
            <a:rPr lang="en-US" sz="2300" b="1" kern="1200" dirty="0" err="1"/>
            <a:t>na</a:t>
          </a:r>
          <a:r>
            <a:rPr lang="en-US" sz="2300" b="1" kern="1200" dirty="0"/>
            <a:t> </a:t>
          </a:r>
          <a:r>
            <a:rPr lang="en-US" sz="2300" b="1" kern="1200" dirty="0" err="1"/>
            <a:t>druhé</a:t>
          </a:r>
          <a:r>
            <a:rPr lang="en-US" sz="2300" b="1" kern="1200" dirty="0"/>
            <a:t> </a:t>
          </a:r>
          <a:r>
            <a:rPr lang="en-US" sz="2300" b="1" kern="1200" dirty="0" err="1"/>
            <a:t>straně</a:t>
          </a:r>
          <a:r>
            <a:rPr lang="en-US" sz="2300" b="1" kern="1200" dirty="0"/>
            <a:t> </a:t>
          </a:r>
          <a:r>
            <a:rPr lang="en-US" sz="2300" b="1" kern="1200" dirty="0" err="1"/>
            <a:t>energetické</a:t>
          </a:r>
          <a:r>
            <a:rPr lang="en-US" sz="2300" b="1" kern="1200" dirty="0"/>
            <a:t> </a:t>
          </a:r>
          <a:r>
            <a:rPr lang="en-US" sz="2300" b="1" kern="1200" dirty="0" err="1"/>
            <a:t>výstupy</a:t>
          </a:r>
          <a:r>
            <a:rPr lang="cs-CZ" sz="2300" b="1" kern="1200" dirty="0"/>
            <a:t> </a:t>
          </a:r>
          <a:r>
            <a:rPr lang="en-US" sz="2300" b="1" kern="1200" dirty="0"/>
            <a:t>v </a:t>
          </a:r>
          <a:r>
            <a:rPr lang="en-US" sz="2300" b="1" kern="1200" dirty="0" err="1"/>
            <a:t>daném</a:t>
          </a:r>
          <a:r>
            <a:rPr lang="en-US" sz="2300" b="1" kern="1200" dirty="0"/>
            <a:t> </a:t>
          </a:r>
          <a:r>
            <a:rPr lang="en-US" sz="2300" b="1" kern="1200" dirty="0" err="1"/>
            <a:t>energetickém</a:t>
          </a:r>
          <a:r>
            <a:rPr lang="en-US" sz="2300" b="1" kern="1200" dirty="0"/>
            <a:t> </a:t>
          </a:r>
          <a:r>
            <a:rPr lang="en-US" sz="2300" b="1" kern="1200" dirty="0" err="1"/>
            <a:t>subjektu</a:t>
          </a:r>
          <a:r>
            <a:rPr lang="en-US" sz="2300" b="1" kern="1200" dirty="0"/>
            <a:t>. </a:t>
          </a:r>
          <a:endParaRPr lang="en-US" sz="2300" kern="1200" dirty="0"/>
        </a:p>
      </dsp:txBody>
      <dsp:txXfrm>
        <a:off x="80132" y="2070789"/>
        <a:ext cx="5841846" cy="1481245"/>
      </dsp:txXfrm>
    </dsp:sp>
    <dsp:sp modelId="{E0054BD5-4403-4A03-8908-7D31169FA0CD}">
      <dsp:nvSpPr>
        <dsp:cNvPr id="0" name=""/>
        <dsp:cNvSpPr/>
      </dsp:nvSpPr>
      <dsp:spPr>
        <a:xfrm>
          <a:off x="0" y="3698407"/>
          <a:ext cx="6002110" cy="1641509"/>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err="1"/>
            <a:t>Zachycuje</a:t>
          </a:r>
          <a:r>
            <a:rPr lang="en-US" sz="2300" b="1" kern="1200" dirty="0"/>
            <a:t> </a:t>
          </a:r>
          <a:r>
            <a:rPr lang="en-US" sz="2300" b="1" kern="1200" dirty="0" err="1"/>
            <a:t>stupeň</a:t>
          </a:r>
          <a:r>
            <a:rPr lang="en-US" sz="2300" b="1" kern="1200" dirty="0"/>
            <a:t> </a:t>
          </a:r>
          <a:r>
            <a:rPr lang="en-US" sz="2300" b="1" kern="1200" dirty="0" err="1"/>
            <a:t>efektivnosti</a:t>
          </a:r>
          <a:r>
            <a:rPr lang="en-US" sz="2300" b="1" kern="1200" dirty="0"/>
            <a:t> </a:t>
          </a:r>
          <a:r>
            <a:rPr lang="en-US" sz="2300" b="1" kern="1200" dirty="0" err="1"/>
            <a:t>využívání</a:t>
          </a:r>
          <a:r>
            <a:rPr lang="en-US" sz="2300" b="1" kern="1200" dirty="0"/>
            <a:t> </a:t>
          </a:r>
          <a:r>
            <a:rPr lang="en-US" sz="2300" b="1" kern="1200" dirty="0" err="1"/>
            <a:t>všech</a:t>
          </a:r>
          <a:r>
            <a:rPr lang="en-US" sz="2300" b="1" kern="1200" dirty="0"/>
            <a:t> </a:t>
          </a:r>
          <a:r>
            <a:rPr lang="en-US" sz="2300" b="1" kern="1200" dirty="0" err="1"/>
            <a:t>forem</a:t>
          </a:r>
          <a:r>
            <a:rPr lang="en-US" sz="2300" b="1" kern="1200" dirty="0"/>
            <a:t> </a:t>
          </a:r>
          <a:r>
            <a:rPr lang="en-US" sz="2300" b="1" kern="1200" dirty="0" err="1"/>
            <a:t>energií</a:t>
          </a:r>
          <a:r>
            <a:rPr lang="cs-CZ" sz="2300" b="1" kern="1200" dirty="0"/>
            <a:t> </a:t>
          </a:r>
          <a:r>
            <a:rPr lang="en-US" sz="2300" b="1" kern="1200" dirty="0"/>
            <a:t>a </a:t>
          </a:r>
          <a:r>
            <a:rPr lang="en-US" sz="2300" b="1" kern="1200" dirty="0" err="1"/>
            <a:t>paliv</a:t>
          </a:r>
          <a:r>
            <a:rPr lang="en-US" sz="2300" b="1" kern="1200" dirty="0"/>
            <a:t>, a to </a:t>
          </a:r>
          <a:r>
            <a:rPr lang="en-US" sz="2300" b="1" kern="1200" dirty="0" err="1"/>
            <a:t>ve</a:t>
          </a:r>
          <a:r>
            <a:rPr lang="en-US" sz="2300" b="1" kern="1200" dirty="0"/>
            <a:t> </a:t>
          </a:r>
          <a:r>
            <a:rPr lang="en-US" sz="2300" b="1" kern="1200" dirty="0" err="1"/>
            <a:t>všech</a:t>
          </a:r>
          <a:r>
            <a:rPr lang="en-US" sz="2300" b="1" kern="1200" dirty="0"/>
            <a:t> </a:t>
          </a:r>
          <a:r>
            <a:rPr lang="en-US" sz="2300" b="1" kern="1200" dirty="0" err="1"/>
            <a:t>sledovaných</a:t>
          </a:r>
          <a:r>
            <a:rPr lang="en-US" sz="2300" b="1" kern="1200" dirty="0"/>
            <a:t> </a:t>
          </a:r>
          <a:r>
            <a:rPr lang="en-US" sz="2300" b="1" kern="1200" dirty="0" err="1"/>
            <a:t>systémech</a:t>
          </a:r>
          <a:r>
            <a:rPr lang="en-US" sz="2300" b="1" kern="1200" dirty="0"/>
            <a:t>. </a:t>
          </a:r>
          <a:endParaRPr lang="en-US" sz="2300" kern="1200" dirty="0"/>
        </a:p>
      </dsp:txBody>
      <dsp:txXfrm>
        <a:off x="80132" y="3778539"/>
        <a:ext cx="5841846" cy="14812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5DA16-6266-4C45-93A5-8F679D15DB1D}">
      <dsp:nvSpPr>
        <dsp:cNvPr id="0" name=""/>
        <dsp:cNvSpPr/>
      </dsp:nvSpPr>
      <dsp:spPr>
        <a:xfrm>
          <a:off x="0" y="0"/>
          <a:ext cx="9288654" cy="18867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defRPr b="1"/>
          </a:pPr>
          <a:r>
            <a:rPr lang="cs-CZ" sz="1900" kern="1200"/>
            <a:t>Energie je spotřebovávána v různých systémech daného subjektu.</a:t>
          </a:r>
        </a:p>
        <a:p>
          <a:pPr marL="0" lvl="0" indent="0" algn="l" defTabSz="844550">
            <a:lnSpc>
              <a:spcPct val="90000"/>
            </a:lnSpc>
            <a:spcBef>
              <a:spcPct val="0"/>
            </a:spcBef>
            <a:spcAft>
              <a:spcPct val="35000"/>
            </a:spcAft>
            <a:buNone/>
            <a:defRPr b="1"/>
          </a:pPr>
          <a:r>
            <a:rPr lang="cs-CZ" sz="1900" kern="1200"/>
            <a:t>Jde např. o větrání, vytápění, chlazení, klimatizace, osvětlení atd. </a:t>
          </a:r>
          <a:endParaRPr lang="en-US" sz="1900" kern="1200"/>
        </a:p>
      </dsp:txBody>
      <dsp:txXfrm>
        <a:off x="55261" y="55261"/>
        <a:ext cx="7338539" cy="1776240"/>
      </dsp:txXfrm>
    </dsp:sp>
    <dsp:sp modelId="{D17AD923-5D48-46DD-85A8-C5A507AD9601}">
      <dsp:nvSpPr>
        <dsp:cNvPr id="0" name=""/>
        <dsp:cNvSpPr/>
      </dsp:nvSpPr>
      <dsp:spPr>
        <a:xfrm>
          <a:off x="1639174" y="2306042"/>
          <a:ext cx="9288654" cy="1886762"/>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defRPr b="1"/>
          </a:pPr>
          <a:r>
            <a:rPr lang="cs-CZ" sz="1900" kern="1200"/>
            <a:t>Ztráty v daném systému jsou také různého druhu, např.:</a:t>
          </a:r>
          <a:endParaRPr lang="en-US" sz="1900" kern="1200"/>
        </a:p>
        <a:p>
          <a:pPr marL="114300" lvl="1" indent="-114300" algn="l" defTabSz="666750">
            <a:lnSpc>
              <a:spcPct val="90000"/>
            </a:lnSpc>
            <a:spcBef>
              <a:spcPct val="0"/>
            </a:spcBef>
            <a:spcAft>
              <a:spcPct val="15000"/>
            </a:spcAft>
            <a:buChar char="•"/>
          </a:pPr>
          <a:r>
            <a:rPr lang="cs-CZ" sz="1500" b="1" kern="1200" dirty="0"/>
            <a:t>tepelné ztráty subjektu;</a:t>
          </a:r>
          <a:endParaRPr lang="en-US" sz="1500" b="1" kern="1200" dirty="0"/>
        </a:p>
        <a:p>
          <a:pPr marL="114300" lvl="1" indent="-114300" algn="l" defTabSz="666750">
            <a:lnSpc>
              <a:spcPct val="90000"/>
            </a:lnSpc>
            <a:spcBef>
              <a:spcPct val="0"/>
            </a:spcBef>
            <a:spcAft>
              <a:spcPct val="15000"/>
            </a:spcAft>
            <a:buChar char="•"/>
          </a:pPr>
          <a:r>
            <a:rPr lang="cs-CZ" sz="1500" b="1" kern="1200" dirty="0"/>
            <a:t>účinnost přeměny paliv;</a:t>
          </a:r>
          <a:endParaRPr lang="en-US" sz="1500" b="1" kern="1200" dirty="0"/>
        </a:p>
        <a:p>
          <a:pPr marL="114300" lvl="1" indent="-114300" algn="l" defTabSz="666750">
            <a:lnSpc>
              <a:spcPct val="90000"/>
            </a:lnSpc>
            <a:spcBef>
              <a:spcPct val="0"/>
            </a:spcBef>
            <a:spcAft>
              <a:spcPct val="15000"/>
            </a:spcAft>
            <a:buChar char="•"/>
          </a:pPr>
          <a:r>
            <a:rPr lang="cs-CZ" sz="1500" b="1" kern="1200" dirty="0"/>
            <a:t>ztráty distribuce;</a:t>
          </a:r>
          <a:endParaRPr lang="en-US" sz="1500" b="1" kern="1200" dirty="0"/>
        </a:p>
        <a:p>
          <a:pPr marL="114300" lvl="1" indent="-114300" algn="l" defTabSz="666750">
            <a:lnSpc>
              <a:spcPct val="90000"/>
            </a:lnSpc>
            <a:spcBef>
              <a:spcPct val="0"/>
            </a:spcBef>
            <a:spcAft>
              <a:spcPct val="15000"/>
            </a:spcAft>
            <a:buChar char="•"/>
          </a:pPr>
          <a:r>
            <a:rPr lang="cs-CZ" sz="1500" b="1" kern="1200" dirty="0"/>
            <a:t>ztráty otopné soustavy aj.</a:t>
          </a:r>
          <a:endParaRPr lang="en-US" sz="1500" b="1" kern="1200" dirty="0"/>
        </a:p>
      </dsp:txBody>
      <dsp:txXfrm>
        <a:off x="1694435" y="2361303"/>
        <a:ext cx="6312562" cy="1776240"/>
      </dsp:txXfrm>
    </dsp:sp>
    <dsp:sp modelId="{A7FEE5F5-5CE5-40F4-9019-87E48EB8CD52}">
      <dsp:nvSpPr>
        <dsp:cNvPr id="0" name=""/>
        <dsp:cNvSpPr/>
      </dsp:nvSpPr>
      <dsp:spPr>
        <a:xfrm>
          <a:off x="8062259" y="1483204"/>
          <a:ext cx="1226395" cy="1226395"/>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38198" y="1483204"/>
        <a:ext cx="674517" cy="9228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9A29C-EAEA-4956-AB4B-7CCBDCEA4CE7}">
      <dsp:nvSpPr>
        <dsp:cNvPr id="0" name=""/>
        <dsp:cNvSpPr/>
      </dsp:nvSpPr>
      <dsp:spPr>
        <a:xfrm>
          <a:off x="1953914" y="5286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752F6A-C146-47DA-8355-77A759BCEEBC}">
      <dsp:nvSpPr>
        <dsp:cNvPr id="0" name=""/>
        <dsp:cNvSpPr/>
      </dsp:nvSpPr>
      <dsp:spPr>
        <a:xfrm>
          <a:off x="765914" y="2609939"/>
          <a:ext cx="432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cs-CZ" sz="1800" b="1" kern="1200" dirty="0"/>
            <a:t>Úkolem energetického managementu je dané ztráty na všech systémech snožovat a maximalizovat efektivnost soustavy. </a:t>
          </a:r>
          <a:endParaRPr lang="en-US" sz="1800" b="1" kern="1200" dirty="0"/>
        </a:p>
      </dsp:txBody>
      <dsp:txXfrm>
        <a:off x="765914" y="2609939"/>
        <a:ext cx="4320000" cy="1530000"/>
      </dsp:txXfrm>
    </dsp:sp>
    <dsp:sp modelId="{BC2C0DFE-6854-4C9C-9A2A-FC70E81CFAF9}">
      <dsp:nvSpPr>
        <dsp:cNvPr id="0" name=""/>
        <dsp:cNvSpPr/>
      </dsp:nvSpPr>
      <dsp:spPr>
        <a:xfrm>
          <a:off x="7029914" y="5286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CD0622-6A8E-43E2-B21C-888E2BF68E6F}">
      <dsp:nvSpPr>
        <dsp:cNvPr id="0" name=""/>
        <dsp:cNvSpPr/>
      </dsp:nvSpPr>
      <dsp:spPr>
        <a:xfrm>
          <a:off x="5841914" y="2609939"/>
          <a:ext cx="432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cs-CZ" sz="1800" b="1" kern="1200" dirty="0"/>
            <a:t>I zde platí, že čím vyšší je efektivnost snižování ztrát v daném objektu, tím je množství spotřebované energie menší</a:t>
          </a:r>
          <a:br>
            <a:rPr lang="cs-CZ" sz="1800" b="1" kern="1200" dirty="0"/>
          </a:br>
          <a:r>
            <a:rPr lang="cs-CZ" sz="1800" b="1" kern="1200" dirty="0"/>
            <a:t>a samozřejmě je potřeba vyrobit i méně energií, což příznivě vede ke snižování zátěže životního prostředí. </a:t>
          </a:r>
          <a:endParaRPr lang="en-US" sz="1800" b="1" kern="1200" dirty="0"/>
        </a:p>
      </dsp:txBody>
      <dsp:txXfrm>
        <a:off x="5841914" y="2609939"/>
        <a:ext cx="4320000" cy="153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21F1F-47E5-4CE9-A7EA-A23C27130216}">
      <dsp:nvSpPr>
        <dsp:cNvPr id="0" name=""/>
        <dsp:cNvSpPr/>
      </dsp:nvSpPr>
      <dsp:spPr>
        <a:xfrm>
          <a:off x="0" y="681330"/>
          <a:ext cx="10927829" cy="125784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035D7C-47CE-4A0B-8BF9-A21095A96FA8}">
      <dsp:nvSpPr>
        <dsp:cNvPr id="0" name=""/>
        <dsp:cNvSpPr/>
      </dsp:nvSpPr>
      <dsp:spPr>
        <a:xfrm>
          <a:off x="380497" y="964345"/>
          <a:ext cx="691812" cy="691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DD6CBB-7EB6-4BAD-8725-3F578FA190DB}">
      <dsp:nvSpPr>
        <dsp:cNvPr id="0" name=""/>
        <dsp:cNvSpPr/>
      </dsp:nvSpPr>
      <dsp:spPr>
        <a:xfrm>
          <a:off x="1452806" y="681330"/>
          <a:ext cx="9475022"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977900">
            <a:lnSpc>
              <a:spcPct val="90000"/>
            </a:lnSpc>
            <a:spcBef>
              <a:spcPct val="0"/>
            </a:spcBef>
            <a:spcAft>
              <a:spcPct val="35000"/>
            </a:spcAft>
            <a:buNone/>
          </a:pPr>
          <a:r>
            <a:rPr lang="cs-CZ" sz="2200" kern="1200" dirty="0"/>
            <a:t>Energetický management je významným nástrojem, který snižuje energeticky provoz objektů přináší informace a základní předpoklady pro promyšlenou</a:t>
          </a:r>
          <a:br>
            <a:rPr lang="cs-CZ" sz="2200" kern="1200" dirty="0"/>
          </a:br>
          <a:r>
            <a:rPr lang="cs-CZ" sz="2200" kern="1200" dirty="0"/>
            <a:t>a systémovou modernizaci energetických systémů objektů nebo technologií. </a:t>
          </a:r>
          <a:endParaRPr lang="en-US" sz="2200" kern="1200" dirty="0"/>
        </a:p>
      </dsp:txBody>
      <dsp:txXfrm>
        <a:off x="1452806" y="681330"/>
        <a:ext cx="9475022" cy="1257841"/>
      </dsp:txXfrm>
    </dsp:sp>
    <dsp:sp modelId="{BD3ECDCE-335C-4A71-BB39-DFBEFE43E825}">
      <dsp:nvSpPr>
        <dsp:cNvPr id="0" name=""/>
        <dsp:cNvSpPr/>
      </dsp:nvSpPr>
      <dsp:spPr>
        <a:xfrm>
          <a:off x="0" y="2253632"/>
          <a:ext cx="10927829" cy="125784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FD06A7-DD98-45F4-9EED-C1FB1E1EA6E2}">
      <dsp:nvSpPr>
        <dsp:cNvPr id="0" name=""/>
        <dsp:cNvSpPr/>
      </dsp:nvSpPr>
      <dsp:spPr>
        <a:xfrm>
          <a:off x="380497" y="2536647"/>
          <a:ext cx="691812" cy="691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3E8671-F0C9-4959-A295-EAB26267B1F5}">
      <dsp:nvSpPr>
        <dsp:cNvPr id="0" name=""/>
        <dsp:cNvSpPr/>
      </dsp:nvSpPr>
      <dsp:spPr>
        <a:xfrm>
          <a:off x="1452806" y="2253632"/>
          <a:ext cx="9475022"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977900">
            <a:lnSpc>
              <a:spcPct val="90000"/>
            </a:lnSpc>
            <a:spcBef>
              <a:spcPct val="0"/>
            </a:spcBef>
            <a:spcAft>
              <a:spcPct val="35000"/>
            </a:spcAft>
            <a:buNone/>
          </a:pPr>
          <a:r>
            <a:rPr lang="cs-CZ" sz="2200" kern="1200"/>
            <a:t>Řízení daného energetického hospodářství v praxi využívá energetický management nástroje.</a:t>
          </a:r>
          <a:endParaRPr lang="en-US" sz="2200" kern="1200"/>
        </a:p>
      </dsp:txBody>
      <dsp:txXfrm>
        <a:off x="1452806" y="2253632"/>
        <a:ext cx="9475022" cy="12578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887F1-EDEB-4E4D-90F7-5C367D5F8969}">
      <dsp:nvSpPr>
        <dsp:cNvPr id="0" name=""/>
        <dsp:cNvSpPr/>
      </dsp:nvSpPr>
      <dsp:spPr>
        <a:xfrm>
          <a:off x="2250914" y="161402"/>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9DBA49-A8D2-47B4-9F78-209D9C48C2B1}">
      <dsp:nvSpPr>
        <dsp:cNvPr id="0" name=""/>
        <dsp:cNvSpPr/>
      </dsp:nvSpPr>
      <dsp:spPr>
        <a:xfrm>
          <a:off x="2718914" y="629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7E31-6674-4D2D-809E-D049D662DE41}">
      <dsp:nvSpPr>
        <dsp:cNvPr id="0" name=""/>
        <dsp:cNvSpPr/>
      </dsp:nvSpPr>
      <dsp:spPr>
        <a:xfrm>
          <a:off x="1548914" y="3041402"/>
          <a:ext cx="36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cs-CZ" sz="1400" b="1" kern="1200" dirty="0"/>
            <a:t>Ve své nejjednodušší podobě může energetický management přinést kroky k optimalizaci spotřeb energie a snížení nákladů objektu, především těch fixních. </a:t>
          </a:r>
          <a:endParaRPr lang="en-US" sz="1400" b="1" kern="1200" dirty="0"/>
        </a:p>
      </dsp:txBody>
      <dsp:txXfrm>
        <a:off x="1548914" y="3041402"/>
        <a:ext cx="3600000" cy="990000"/>
      </dsp:txXfrm>
    </dsp:sp>
    <dsp:sp modelId="{7050B6DA-AFB9-46CA-84D4-8C70BFC638D3}">
      <dsp:nvSpPr>
        <dsp:cNvPr id="0" name=""/>
        <dsp:cNvSpPr/>
      </dsp:nvSpPr>
      <dsp:spPr>
        <a:xfrm>
          <a:off x="6480914" y="161402"/>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CB1B2-5484-4B28-8292-0F4409FBC46C}">
      <dsp:nvSpPr>
        <dsp:cNvPr id="0" name=""/>
        <dsp:cNvSpPr/>
      </dsp:nvSpPr>
      <dsp:spPr>
        <a:xfrm>
          <a:off x="6948914" y="629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E35486-44D4-41EE-BD0C-8E6DA05DC05C}">
      <dsp:nvSpPr>
        <dsp:cNvPr id="0" name=""/>
        <dsp:cNvSpPr/>
      </dsp:nvSpPr>
      <dsp:spPr>
        <a:xfrm>
          <a:off x="5778914" y="3041402"/>
          <a:ext cx="36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cs-CZ" sz="1500" b="1" kern="1200" dirty="0"/>
            <a:t>Dále může energetický management přinést aktivizaci s cílem dokonalejšího naplnění vytyčených cílů daného subjektu. </a:t>
          </a:r>
          <a:endParaRPr lang="en-US" sz="1500" b="1" kern="1200" dirty="0"/>
        </a:p>
      </dsp:txBody>
      <dsp:txXfrm>
        <a:off x="5778914" y="3041402"/>
        <a:ext cx="3600000" cy="99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C24FC-9910-48BA-9C60-4A2292701622}">
      <dsp:nvSpPr>
        <dsp:cNvPr id="0" name=""/>
        <dsp:cNvSpPr/>
      </dsp:nvSpPr>
      <dsp:spPr>
        <a:xfrm>
          <a:off x="243991" y="2697"/>
          <a:ext cx="2335894" cy="140153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Energetický management je uzavřený stále se opakující proces neustálého zlepšování hospodářství</a:t>
          </a:r>
          <a:br>
            <a:rPr lang="cs-CZ" sz="1300" b="1" kern="1200"/>
          </a:br>
          <a:r>
            <a:rPr lang="en-US" sz="1300" b="1" kern="1200"/>
            <a:t>v oblasti energií a je složen např. z následujících činností:</a:t>
          </a:r>
          <a:endParaRPr lang="en-US" sz="1300" kern="1200"/>
        </a:p>
      </dsp:txBody>
      <dsp:txXfrm>
        <a:off x="243991" y="2697"/>
        <a:ext cx="2335894" cy="1401536"/>
      </dsp:txXfrm>
    </dsp:sp>
    <dsp:sp modelId="{D4CC4659-E5B9-4DF0-88DB-609FAF242B27}">
      <dsp:nvSpPr>
        <dsp:cNvPr id="0" name=""/>
        <dsp:cNvSpPr/>
      </dsp:nvSpPr>
      <dsp:spPr>
        <a:xfrm>
          <a:off x="2813475" y="2697"/>
          <a:ext cx="2335894" cy="1401536"/>
        </a:xfrm>
        <a:prstGeom prst="rect">
          <a:avLst/>
        </a:prstGeom>
        <a:gradFill rotWithShape="0">
          <a:gsLst>
            <a:gs pos="0">
              <a:schemeClr val="accent5">
                <a:hueOff val="-1736021"/>
                <a:satOff val="-118"/>
                <a:lumOff val="280"/>
                <a:alphaOff val="0"/>
                <a:satMod val="103000"/>
                <a:lumMod val="102000"/>
                <a:tint val="94000"/>
              </a:schemeClr>
            </a:gs>
            <a:gs pos="50000">
              <a:schemeClr val="accent5">
                <a:hueOff val="-1736021"/>
                <a:satOff val="-118"/>
                <a:lumOff val="280"/>
                <a:alphaOff val="0"/>
                <a:satMod val="110000"/>
                <a:lumMod val="100000"/>
                <a:shade val="100000"/>
              </a:schemeClr>
            </a:gs>
            <a:gs pos="100000">
              <a:schemeClr val="accent5">
                <a:hueOff val="-1736021"/>
                <a:satOff val="-118"/>
                <a:lumOff val="28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měření spotřeby energií (monitoring);</a:t>
          </a:r>
          <a:endParaRPr lang="en-US" sz="1300" kern="1200"/>
        </a:p>
      </dsp:txBody>
      <dsp:txXfrm>
        <a:off x="2813475" y="2697"/>
        <a:ext cx="2335894" cy="1401536"/>
      </dsp:txXfrm>
    </dsp:sp>
    <dsp:sp modelId="{ABA6C6EA-0620-4FF0-8DFC-5BC08EE7D938}">
      <dsp:nvSpPr>
        <dsp:cNvPr id="0" name=""/>
        <dsp:cNvSpPr/>
      </dsp:nvSpPr>
      <dsp:spPr>
        <a:xfrm>
          <a:off x="243991" y="1637823"/>
          <a:ext cx="2335894" cy="1401536"/>
        </a:xfrm>
        <a:prstGeom prst="rect">
          <a:avLst/>
        </a:prstGeom>
        <a:gradFill rotWithShape="0">
          <a:gsLst>
            <a:gs pos="0">
              <a:schemeClr val="accent5">
                <a:hueOff val="-3472043"/>
                <a:satOff val="-236"/>
                <a:lumOff val="560"/>
                <a:alphaOff val="0"/>
                <a:satMod val="103000"/>
                <a:lumMod val="102000"/>
                <a:tint val="94000"/>
              </a:schemeClr>
            </a:gs>
            <a:gs pos="50000">
              <a:schemeClr val="accent5">
                <a:hueOff val="-3472043"/>
                <a:satOff val="-236"/>
                <a:lumOff val="560"/>
                <a:alphaOff val="0"/>
                <a:satMod val="110000"/>
                <a:lumMod val="100000"/>
                <a:shade val="100000"/>
              </a:schemeClr>
            </a:gs>
            <a:gs pos="100000">
              <a:schemeClr val="accent5">
                <a:hueOff val="-3472043"/>
                <a:satOff val="-236"/>
                <a:lumOff val="5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určení potenciálu úspor energií;</a:t>
          </a:r>
          <a:endParaRPr lang="en-US" sz="1300" kern="1200"/>
        </a:p>
      </dsp:txBody>
      <dsp:txXfrm>
        <a:off x="243991" y="1637823"/>
        <a:ext cx="2335894" cy="1401536"/>
      </dsp:txXfrm>
    </dsp:sp>
    <dsp:sp modelId="{D47003EF-409D-426A-8057-3E82E908A8D2}">
      <dsp:nvSpPr>
        <dsp:cNvPr id="0" name=""/>
        <dsp:cNvSpPr/>
      </dsp:nvSpPr>
      <dsp:spPr>
        <a:xfrm>
          <a:off x="2813475" y="1637823"/>
          <a:ext cx="2335894" cy="1401536"/>
        </a:xfrm>
        <a:prstGeom prst="rect">
          <a:avLst/>
        </a:prstGeom>
        <a:gradFill rotWithShape="0">
          <a:gsLst>
            <a:gs pos="0">
              <a:schemeClr val="accent5">
                <a:hueOff val="-5208064"/>
                <a:satOff val="-354"/>
                <a:lumOff val="840"/>
                <a:alphaOff val="0"/>
                <a:satMod val="103000"/>
                <a:lumMod val="102000"/>
                <a:tint val="94000"/>
              </a:schemeClr>
            </a:gs>
            <a:gs pos="50000">
              <a:schemeClr val="accent5">
                <a:hueOff val="-5208064"/>
                <a:satOff val="-354"/>
                <a:lumOff val="840"/>
                <a:alphaOff val="0"/>
                <a:satMod val="110000"/>
                <a:lumMod val="100000"/>
                <a:shade val="100000"/>
              </a:schemeClr>
            </a:gs>
            <a:gs pos="100000">
              <a:schemeClr val="accent5">
                <a:hueOff val="-5208064"/>
                <a:satOff val="-354"/>
                <a:lumOff val="84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realizace opatření;</a:t>
          </a:r>
          <a:endParaRPr lang="en-US" sz="1300" kern="1200"/>
        </a:p>
      </dsp:txBody>
      <dsp:txXfrm>
        <a:off x="2813475" y="1637823"/>
        <a:ext cx="2335894" cy="1401536"/>
      </dsp:txXfrm>
    </dsp:sp>
    <dsp:sp modelId="{C05E13A4-AB1A-4923-BDF9-9501ADA365AA}">
      <dsp:nvSpPr>
        <dsp:cNvPr id="0" name=""/>
        <dsp:cNvSpPr/>
      </dsp:nvSpPr>
      <dsp:spPr>
        <a:xfrm>
          <a:off x="243991" y="3272949"/>
          <a:ext cx="2335894" cy="1401536"/>
        </a:xfrm>
        <a:prstGeom prst="rect">
          <a:avLst/>
        </a:prstGeom>
        <a:gradFill rotWithShape="0">
          <a:gsLst>
            <a:gs pos="0">
              <a:schemeClr val="accent5">
                <a:hueOff val="-6944086"/>
                <a:satOff val="-472"/>
                <a:lumOff val="1121"/>
                <a:alphaOff val="0"/>
                <a:satMod val="103000"/>
                <a:lumMod val="102000"/>
                <a:tint val="94000"/>
              </a:schemeClr>
            </a:gs>
            <a:gs pos="50000">
              <a:schemeClr val="accent5">
                <a:hueOff val="-6944086"/>
                <a:satOff val="-472"/>
                <a:lumOff val="1121"/>
                <a:alphaOff val="0"/>
                <a:satMod val="110000"/>
                <a:lumMod val="100000"/>
                <a:shade val="100000"/>
              </a:schemeClr>
            </a:gs>
            <a:gs pos="100000">
              <a:schemeClr val="accent5">
                <a:hueOff val="-6944086"/>
                <a:satOff val="-472"/>
                <a:lumOff val="11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vyhodnocení spotřeby energie;</a:t>
          </a:r>
          <a:endParaRPr lang="en-US" sz="1300" kern="1200"/>
        </a:p>
      </dsp:txBody>
      <dsp:txXfrm>
        <a:off x="243991" y="3272949"/>
        <a:ext cx="2335894" cy="1401536"/>
      </dsp:txXfrm>
    </dsp:sp>
    <dsp:sp modelId="{54027558-9722-4E85-A60A-0AD1CF68E3D4}">
      <dsp:nvSpPr>
        <dsp:cNvPr id="0" name=""/>
        <dsp:cNvSpPr/>
      </dsp:nvSpPr>
      <dsp:spPr>
        <a:xfrm>
          <a:off x="2813475" y="3272949"/>
          <a:ext cx="2335894" cy="1401536"/>
        </a:xfrm>
        <a:prstGeom prst="rect">
          <a:avLst/>
        </a:prstGeom>
        <a:gradFill rotWithShape="0">
          <a:gsLst>
            <a:gs pos="0">
              <a:schemeClr val="accent5">
                <a:hueOff val="-8680107"/>
                <a:satOff val="-590"/>
                <a:lumOff val="1401"/>
                <a:alphaOff val="0"/>
                <a:satMod val="103000"/>
                <a:lumMod val="102000"/>
                <a:tint val="94000"/>
              </a:schemeClr>
            </a:gs>
            <a:gs pos="50000">
              <a:schemeClr val="accent5">
                <a:hueOff val="-8680107"/>
                <a:satOff val="-590"/>
                <a:lumOff val="1401"/>
                <a:alphaOff val="0"/>
                <a:satMod val="110000"/>
                <a:lumMod val="100000"/>
                <a:shade val="100000"/>
              </a:schemeClr>
            </a:gs>
            <a:gs pos="100000">
              <a:schemeClr val="accent5">
                <a:hueOff val="-8680107"/>
                <a:satOff val="-590"/>
                <a:lumOff val="14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vyhodnocení účinnosti realizovaných opatření;</a:t>
          </a:r>
          <a:endParaRPr lang="en-US" sz="1300" kern="1200"/>
        </a:p>
      </dsp:txBody>
      <dsp:txXfrm>
        <a:off x="2813475" y="3272949"/>
        <a:ext cx="2335894" cy="1401536"/>
      </dsp:txXfrm>
    </dsp:sp>
    <dsp:sp modelId="{4A1E9BAF-44A8-4FD8-B76D-49607568547B}">
      <dsp:nvSpPr>
        <dsp:cNvPr id="0" name=""/>
        <dsp:cNvSpPr/>
      </dsp:nvSpPr>
      <dsp:spPr>
        <a:xfrm>
          <a:off x="243991" y="4908075"/>
          <a:ext cx="2335894" cy="1401536"/>
        </a:xfrm>
        <a:prstGeom prst="rect">
          <a:avLst/>
        </a:prstGeom>
        <a:gradFill rotWithShape="0">
          <a:gsLst>
            <a:gs pos="0">
              <a:schemeClr val="accent5">
                <a:hueOff val="-10416129"/>
                <a:satOff val="-708"/>
                <a:lumOff val="1681"/>
                <a:alphaOff val="0"/>
                <a:satMod val="103000"/>
                <a:lumMod val="102000"/>
                <a:tint val="94000"/>
              </a:schemeClr>
            </a:gs>
            <a:gs pos="50000">
              <a:schemeClr val="accent5">
                <a:hueOff val="-10416129"/>
                <a:satOff val="-708"/>
                <a:lumOff val="1681"/>
                <a:alphaOff val="0"/>
                <a:satMod val="110000"/>
                <a:lumMod val="100000"/>
                <a:shade val="100000"/>
              </a:schemeClr>
            </a:gs>
            <a:gs pos="100000">
              <a:schemeClr val="accent5">
                <a:hueOff val="-10416129"/>
                <a:satOff val="-708"/>
                <a:lumOff val="16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komparace velikosti úspor předpokládaných</a:t>
          </a:r>
          <a:br>
            <a:rPr lang="cs-CZ" sz="1300" b="1" kern="1200"/>
          </a:br>
          <a:r>
            <a:rPr lang="en-US" sz="1300" b="1" kern="1200"/>
            <a:t>a skutečně dosažených;</a:t>
          </a:r>
          <a:endParaRPr lang="en-US" sz="1300" kern="1200"/>
        </a:p>
      </dsp:txBody>
      <dsp:txXfrm>
        <a:off x="243991" y="4908075"/>
        <a:ext cx="2335894" cy="1401536"/>
      </dsp:txXfrm>
    </dsp:sp>
    <dsp:sp modelId="{C96FA34B-05CC-417A-809A-3DB624779D45}">
      <dsp:nvSpPr>
        <dsp:cNvPr id="0" name=""/>
        <dsp:cNvSpPr/>
      </dsp:nvSpPr>
      <dsp:spPr>
        <a:xfrm>
          <a:off x="2813475" y="4908075"/>
          <a:ext cx="2335894" cy="1401536"/>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aktualizace energetických koncepcí a energetických plánů podniků, příspěvkových organizací, městských firem a také obcí.</a:t>
          </a:r>
          <a:endParaRPr lang="en-US" sz="1300" kern="1200"/>
        </a:p>
      </dsp:txBody>
      <dsp:txXfrm>
        <a:off x="2813475" y="4908075"/>
        <a:ext cx="2335894" cy="1401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4FDC0-49B7-4A01-A1A9-DA78F128E677}">
      <dsp:nvSpPr>
        <dsp:cNvPr id="0" name=""/>
        <dsp:cNvSpPr/>
      </dsp:nvSpPr>
      <dsp:spPr>
        <a:xfrm>
          <a:off x="0" y="873249"/>
          <a:ext cx="11670889" cy="16121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37D46B-B861-4EEF-89B1-952DE5716BF4}">
      <dsp:nvSpPr>
        <dsp:cNvPr id="0" name=""/>
        <dsp:cNvSpPr/>
      </dsp:nvSpPr>
      <dsp:spPr>
        <a:xfrm>
          <a:off x="487676" y="1235983"/>
          <a:ext cx="886683" cy="886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195E1-9E10-4CB8-A0C8-8C9DA2F8BE31}">
      <dsp:nvSpPr>
        <dsp:cNvPr id="0" name=""/>
        <dsp:cNvSpPr/>
      </dsp:nvSpPr>
      <dsp:spPr>
        <a:xfrm>
          <a:off x="1862035" y="873249"/>
          <a:ext cx="9808854" cy="1612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19" tIns="170619" rIns="170619" bIns="170619" numCol="1" spcCol="1270" anchor="ctr" anchorCtr="0">
          <a:noAutofit/>
        </a:bodyPr>
        <a:lstStyle/>
        <a:p>
          <a:pPr marL="0" lvl="0" indent="0" algn="l" defTabSz="933450">
            <a:lnSpc>
              <a:spcPct val="100000"/>
            </a:lnSpc>
            <a:spcBef>
              <a:spcPct val="0"/>
            </a:spcBef>
            <a:spcAft>
              <a:spcPct val="35000"/>
            </a:spcAft>
            <a:buNone/>
          </a:pPr>
          <a:r>
            <a:rPr lang="cs-CZ" sz="2100" b="1" kern="1200" dirty="0"/>
            <a:t>V prvním cíli existuje snaha o zlepšování technických vlastností budov, maximální využití tepelných zisků, druhotné využívání zdrojů energie, provozování šetrných spotřebičů, organizaci provozu budou a objektů apod. </a:t>
          </a:r>
          <a:endParaRPr lang="en-US" sz="2100" b="1" kern="1200" dirty="0"/>
        </a:p>
      </dsp:txBody>
      <dsp:txXfrm>
        <a:off x="1862035" y="873249"/>
        <a:ext cx="9808854" cy="1612152"/>
      </dsp:txXfrm>
    </dsp:sp>
    <dsp:sp modelId="{8826305C-C312-4280-B97E-EA4EEF703902}">
      <dsp:nvSpPr>
        <dsp:cNvPr id="0" name=""/>
        <dsp:cNvSpPr/>
      </dsp:nvSpPr>
      <dsp:spPr>
        <a:xfrm>
          <a:off x="0" y="2976720"/>
          <a:ext cx="11670889" cy="16121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42DA62-2514-47AD-9C33-1C8B05291C84}">
      <dsp:nvSpPr>
        <dsp:cNvPr id="0" name=""/>
        <dsp:cNvSpPr/>
      </dsp:nvSpPr>
      <dsp:spPr>
        <a:xfrm>
          <a:off x="487676" y="3251173"/>
          <a:ext cx="886683" cy="886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671E1-DBC4-4FBB-AE33-FBB560589EC8}">
      <dsp:nvSpPr>
        <dsp:cNvPr id="0" name=""/>
        <dsp:cNvSpPr/>
      </dsp:nvSpPr>
      <dsp:spPr>
        <a:xfrm>
          <a:off x="1862035" y="2888439"/>
          <a:ext cx="9808854" cy="1612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19" tIns="170619" rIns="170619" bIns="170619" numCol="1" spcCol="1270" anchor="ctr" anchorCtr="0">
          <a:noAutofit/>
        </a:bodyPr>
        <a:lstStyle/>
        <a:p>
          <a:pPr marL="0" lvl="0" indent="0" algn="l" defTabSz="933450">
            <a:lnSpc>
              <a:spcPct val="100000"/>
            </a:lnSpc>
            <a:spcBef>
              <a:spcPct val="0"/>
            </a:spcBef>
            <a:spcAft>
              <a:spcPct val="35000"/>
            </a:spcAft>
            <a:buNone/>
          </a:pPr>
          <a:r>
            <a:rPr lang="cs-CZ" sz="2100" b="1" kern="1200" dirty="0"/>
            <a:t>Druhý případ cíle se jedná o optimalizaci procesů přeměny jedné formy energie za účelem výroby tepelné energie, elektřiny, rozvodů energie, zajištění stabilních dodávek energií atd.</a:t>
          </a:r>
          <a:endParaRPr lang="en-US" sz="2100" b="1" kern="1200" dirty="0"/>
        </a:p>
      </dsp:txBody>
      <dsp:txXfrm>
        <a:off x="1862035" y="2888439"/>
        <a:ext cx="9808854" cy="1612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7E521-276F-431A-82A3-FC52CCA9994B}">
      <dsp:nvSpPr>
        <dsp:cNvPr id="0" name=""/>
        <dsp:cNvSpPr/>
      </dsp:nvSpPr>
      <dsp:spPr>
        <a:xfrm>
          <a:off x="1953914" y="11888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1D150C-5838-4909-8F1B-C8A28E75A91C}">
      <dsp:nvSpPr>
        <dsp:cNvPr id="0" name=""/>
        <dsp:cNvSpPr/>
      </dsp:nvSpPr>
      <dsp:spPr>
        <a:xfrm>
          <a:off x="765914" y="2656424"/>
          <a:ext cx="432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cs-CZ" sz="2000" b="1" kern="1200" dirty="0"/>
            <a:t>Jak bylo výše uvedeno cílem energetického managementu je úspora nákladů a snížení těžby přírodních energetických zdrojů (zejména uhlí či ropy)</a:t>
          </a:r>
          <a:endParaRPr lang="en-US" sz="2000" b="1" kern="1200" dirty="0"/>
        </a:p>
      </dsp:txBody>
      <dsp:txXfrm>
        <a:off x="765914" y="2656424"/>
        <a:ext cx="4320000" cy="1417500"/>
      </dsp:txXfrm>
    </dsp:sp>
    <dsp:sp modelId="{F14101FC-D576-4A48-A9AB-137B17BE9F1B}">
      <dsp:nvSpPr>
        <dsp:cNvPr id="0" name=""/>
        <dsp:cNvSpPr/>
      </dsp:nvSpPr>
      <dsp:spPr>
        <a:xfrm>
          <a:off x="7029914" y="11888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80CE9E-5519-4A76-93E0-3BA2B370CD9B}">
      <dsp:nvSpPr>
        <dsp:cNvPr id="0" name=""/>
        <dsp:cNvSpPr/>
      </dsp:nvSpPr>
      <dsp:spPr>
        <a:xfrm>
          <a:off x="5841914" y="2656424"/>
          <a:ext cx="432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cs-CZ" sz="2000" b="1" kern="1200" dirty="0"/>
            <a:t>Pokud se však podíváme, zda energetický management přispívá</a:t>
          </a:r>
          <a:br>
            <a:rPr lang="cs-CZ" sz="2000" b="1" kern="1200" dirty="0"/>
          </a:br>
          <a:r>
            <a:rPr lang="cs-CZ" sz="2000" b="1" kern="1200" dirty="0"/>
            <a:t>k celkové úspoře světových energetických zdrojů, vyvstane několik nečekaných paradoxů</a:t>
          </a:r>
          <a:endParaRPr lang="en-US" sz="2000" b="1" kern="1200" dirty="0"/>
        </a:p>
      </dsp:txBody>
      <dsp:txXfrm>
        <a:off x="5841914" y="2656424"/>
        <a:ext cx="4320000" cy="1417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F1FA2-CF92-4419-841C-524CB465340D}">
      <dsp:nvSpPr>
        <dsp:cNvPr id="0" name=""/>
        <dsp:cNvSpPr/>
      </dsp:nvSpPr>
      <dsp:spPr>
        <a:xfrm>
          <a:off x="0" y="313361"/>
          <a:ext cx="6589260" cy="14987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a:t>Jevonsův paradox (William Stanley Jevons, britský ekonom) říká, že zvýšení efektivity spotřebiče vede vyšší poptávce po energii a tím i k intenzivnější těžbě přírodních energetických zdrojů.</a:t>
          </a:r>
          <a:endParaRPr lang="en-US" sz="2100" kern="1200"/>
        </a:p>
      </dsp:txBody>
      <dsp:txXfrm>
        <a:off x="73164" y="386525"/>
        <a:ext cx="6442932" cy="1352442"/>
      </dsp:txXfrm>
    </dsp:sp>
    <dsp:sp modelId="{724C3033-FAF2-4B54-9690-DFEB0E4CBC8D}">
      <dsp:nvSpPr>
        <dsp:cNvPr id="0" name=""/>
        <dsp:cNvSpPr/>
      </dsp:nvSpPr>
      <dsp:spPr>
        <a:xfrm>
          <a:off x="0" y="1872611"/>
          <a:ext cx="6589260" cy="149877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a:t>Zvýšení efektivity parního stroje umožnilo k jeho masové rozšíření do mnoho aplikací, a to si vyžádalo rozsáhlejší těžbu uhlí.</a:t>
          </a:r>
          <a:endParaRPr lang="en-US" sz="2100" kern="1200"/>
        </a:p>
      </dsp:txBody>
      <dsp:txXfrm>
        <a:off x="73164" y="1945775"/>
        <a:ext cx="6442932" cy="1352442"/>
      </dsp:txXfrm>
    </dsp:sp>
    <dsp:sp modelId="{463EEEB2-4311-4E32-B49F-BB5AFAF66F28}">
      <dsp:nvSpPr>
        <dsp:cNvPr id="0" name=""/>
        <dsp:cNvSpPr/>
      </dsp:nvSpPr>
      <dsp:spPr>
        <a:xfrm>
          <a:off x="0" y="3431861"/>
          <a:ext cx="6589260" cy="149877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a:t>Samotné zvýšení efektivity u každého jednoho parního stroje sice vedlo ke snížení jeho vlastní spotřeby , ale toto snížení spotřeby se neprojevilo, protože bylo výrazně převýšeno celkovým nárůstem spotřeby uhlí. </a:t>
          </a:r>
          <a:endParaRPr lang="en-US" sz="2100" kern="1200"/>
        </a:p>
      </dsp:txBody>
      <dsp:txXfrm>
        <a:off x="73164" y="3505025"/>
        <a:ext cx="6442932" cy="13524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60F89-003B-47BC-8A5F-EDFA17A1B42F}">
      <dsp:nvSpPr>
        <dsp:cNvPr id="0" name=""/>
        <dsp:cNvSpPr/>
      </dsp:nvSpPr>
      <dsp:spPr>
        <a:xfrm>
          <a:off x="1671116" y="209"/>
          <a:ext cx="3195466" cy="1917280"/>
        </a:xfrm>
        <a:prstGeom prst="rect">
          <a:avLst/>
        </a:prstGeom>
        <a:solidFill>
          <a:schemeClr val="bg1">
            <a:hueOff val="0"/>
            <a:satOff val="0"/>
            <a:lumOff val="0"/>
            <a:alphaOff val="0"/>
          </a:schemeClr>
        </a:solidFill>
        <a:ln w="1905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cs-CZ" sz="1400" b="1" kern="1200" dirty="0">
              <a:solidFill>
                <a:srgbClr val="00B0F0"/>
              </a:solidFill>
            </a:rPr>
            <a:t>Přímý </a:t>
          </a:r>
          <a:r>
            <a:rPr lang="cs-CZ" sz="1400" b="1" kern="1200" dirty="0" err="1">
              <a:solidFill>
                <a:srgbClr val="00B0F0"/>
              </a:solidFill>
            </a:rPr>
            <a:t>rebound</a:t>
          </a:r>
          <a:r>
            <a:rPr lang="cs-CZ" sz="1400" b="1" kern="1200" dirty="0">
              <a:solidFill>
                <a:srgbClr val="00B0F0"/>
              </a:solidFill>
            </a:rPr>
            <a:t> </a:t>
          </a:r>
          <a:r>
            <a:rPr lang="cs-CZ" sz="1400" b="1" kern="1200" dirty="0" err="1">
              <a:solidFill>
                <a:srgbClr val="00B0F0"/>
              </a:solidFill>
            </a:rPr>
            <a:t>effect</a:t>
          </a:r>
          <a:r>
            <a:rPr lang="cs-CZ" sz="1400" b="1" kern="1200" dirty="0">
              <a:solidFill>
                <a:srgbClr val="00B0F0"/>
              </a:solidFill>
            </a:rPr>
            <a:t> </a:t>
          </a:r>
          <a:r>
            <a:rPr lang="cs-CZ" sz="1400" b="1" kern="1200" dirty="0"/>
            <a:t>– pokud se zvýší účinnost nějakého zařízení, je to svým uživatelem používaného více a celková úspora energie není tak vysoká, jak by odpovídalo zvýšené účinnosti při původnímu rozsahu používání.</a:t>
          </a:r>
          <a:endParaRPr lang="en-US" sz="1400" b="1" kern="1200" dirty="0"/>
        </a:p>
      </dsp:txBody>
      <dsp:txXfrm>
        <a:off x="1671116" y="209"/>
        <a:ext cx="3195466" cy="1917280"/>
      </dsp:txXfrm>
    </dsp:sp>
    <dsp:sp modelId="{88387F8C-004C-40AD-B109-143F5C0763FD}">
      <dsp:nvSpPr>
        <dsp:cNvPr id="0" name=""/>
        <dsp:cNvSpPr/>
      </dsp:nvSpPr>
      <dsp:spPr>
        <a:xfrm>
          <a:off x="5186129" y="209"/>
          <a:ext cx="3195466" cy="1917280"/>
        </a:xfrm>
        <a:prstGeom prst="rect">
          <a:avLst/>
        </a:prstGeom>
        <a:solidFill>
          <a:schemeClr val="bg1">
            <a:hueOff val="0"/>
            <a:satOff val="0"/>
            <a:lumOff val="0"/>
            <a:alphaOff val="0"/>
          </a:schemeClr>
        </a:solidFill>
        <a:ln w="1905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cs-CZ" sz="1400" b="1" kern="1200"/>
            <a:t>Uživatel zařízení používá po delší dobu, méně jej vypíná, využívá ho i na jiné účely než původně atd.</a:t>
          </a:r>
          <a:endParaRPr lang="en-US" sz="1400" b="1" kern="1200" dirty="0"/>
        </a:p>
      </dsp:txBody>
      <dsp:txXfrm>
        <a:off x="5186129" y="209"/>
        <a:ext cx="3195466" cy="1917280"/>
      </dsp:txXfrm>
    </dsp:sp>
    <dsp:sp modelId="{916F1929-AB61-4528-830A-12C0B3C377BB}">
      <dsp:nvSpPr>
        <dsp:cNvPr id="0" name=""/>
        <dsp:cNvSpPr/>
      </dsp:nvSpPr>
      <dsp:spPr>
        <a:xfrm>
          <a:off x="1671116" y="2237036"/>
          <a:ext cx="3195466" cy="1917280"/>
        </a:xfrm>
        <a:prstGeom prst="rect">
          <a:avLst/>
        </a:prstGeom>
        <a:solidFill>
          <a:schemeClr val="bg1">
            <a:hueOff val="0"/>
            <a:satOff val="0"/>
            <a:lumOff val="0"/>
            <a:alphaOff val="0"/>
          </a:schemeClr>
        </a:solidFill>
        <a:ln w="1905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cs-CZ" sz="1400" b="1" kern="1200"/>
            <a:t>Samozřejmě měrná spotřeba poklesne, ale celková spotřeba energie vzroste.</a:t>
          </a:r>
          <a:endParaRPr lang="en-US" sz="1400" b="1" kern="1200" dirty="0"/>
        </a:p>
      </dsp:txBody>
      <dsp:txXfrm>
        <a:off x="1671116" y="2237036"/>
        <a:ext cx="3195466" cy="1917280"/>
      </dsp:txXfrm>
    </dsp:sp>
    <dsp:sp modelId="{2025B389-C12E-4108-8495-1385740C0FED}">
      <dsp:nvSpPr>
        <dsp:cNvPr id="0" name=""/>
        <dsp:cNvSpPr/>
      </dsp:nvSpPr>
      <dsp:spPr>
        <a:xfrm>
          <a:off x="5186129" y="2237036"/>
          <a:ext cx="3195466" cy="1917280"/>
        </a:xfrm>
        <a:prstGeom prst="rect">
          <a:avLst/>
        </a:prstGeom>
        <a:solidFill>
          <a:schemeClr val="bg1">
            <a:hueOff val="0"/>
            <a:satOff val="0"/>
            <a:lumOff val="0"/>
            <a:alphaOff val="0"/>
          </a:schemeClr>
        </a:solidFill>
        <a:ln w="1905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cs-CZ" sz="1400" b="1" kern="1200"/>
            <a:t>Příkladem může být opět efektivnější spalovací možnost s nižší spotřebou.</a:t>
          </a:r>
          <a:endParaRPr lang="en-US" sz="1400" b="1" kern="1200" dirty="0"/>
        </a:p>
      </dsp:txBody>
      <dsp:txXfrm>
        <a:off x="5186129" y="2237036"/>
        <a:ext cx="3195466" cy="1917280"/>
      </dsp:txXfrm>
    </dsp:sp>
    <dsp:sp modelId="{30228796-5E63-4C2A-A397-6BE9C70A37D9}">
      <dsp:nvSpPr>
        <dsp:cNvPr id="0" name=""/>
        <dsp:cNvSpPr/>
      </dsp:nvSpPr>
      <dsp:spPr>
        <a:xfrm>
          <a:off x="3428623" y="4473863"/>
          <a:ext cx="3195466" cy="1917280"/>
        </a:xfrm>
        <a:prstGeom prst="rect">
          <a:avLst/>
        </a:prstGeom>
        <a:solidFill>
          <a:schemeClr val="bg1">
            <a:hueOff val="0"/>
            <a:satOff val="0"/>
            <a:lumOff val="0"/>
            <a:alphaOff val="0"/>
          </a:schemeClr>
        </a:solidFill>
        <a:ln w="1905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cs-CZ" sz="1400" b="1" kern="1200"/>
            <a:t>Uživatel začne více jezdit autem. </a:t>
          </a:r>
          <a:endParaRPr lang="en-US" sz="1400" b="1" kern="1200" dirty="0"/>
        </a:p>
      </dsp:txBody>
      <dsp:txXfrm>
        <a:off x="3428623" y="4473863"/>
        <a:ext cx="3195466" cy="1917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0BBEE-1AE2-42C4-9F47-8BA671618935}">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8EB48-0293-4733-A585-B0A42FC31445}">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1A9F57-1536-49DC-8D81-F4FBB9679FCB}">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cs-CZ" sz="2300" kern="1200" dirty="0"/>
            <a:t>Vodárenský efekt – pokud větší množství uživatelů začne výrazně šetřit energií nebo vodou, dojde k celkovému poklesu spotřeby.</a:t>
          </a:r>
          <a:endParaRPr lang="en-US" sz="2300" kern="1200" dirty="0"/>
        </a:p>
      </dsp:txBody>
      <dsp:txXfrm>
        <a:off x="1435590" y="531"/>
        <a:ext cx="9080009" cy="1242935"/>
      </dsp:txXfrm>
    </dsp:sp>
    <dsp:sp modelId="{6BF419B9-9777-4F27-9FC1-69ACDCF7F2C7}">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2C7119-749A-4A78-8814-14253FC9762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3AEF7A-BB50-4BE4-8273-865132CA5A19}">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cs-CZ" sz="2300" kern="1200"/>
            <a:t>Vodárenské, resp. Energetické společnosti však musí pokrýt své fixní náklady (např. na údržbu vodovodního řadu nebo elektrických rozvodů), které nezávisí na výši spotřeby.</a:t>
          </a:r>
          <a:endParaRPr lang="en-US" sz="2300" kern="1200"/>
        </a:p>
      </dsp:txBody>
      <dsp:txXfrm>
        <a:off x="1435590" y="1554201"/>
        <a:ext cx="9080009" cy="1242935"/>
      </dsp:txXfrm>
    </dsp:sp>
    <dsp:sp modelId="{3E8B10B3-C023-4C4F-8042-16E9F030C131}">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34822D-7F0A-4EDB-B6A5-4B7120A9F7F7}">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4F6CB5-FFA1-480C-AAAD-D5FBC952645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cs-CZ" sz="2300" kern="1200"/>
            <a:t>Dojde tedy k navýšení jednotkové ceny a výdaje konečného uživatele za odebranou komoditu neklesnou na úroveň, která by odpovídala původním cenám a dosaženému snížení spotřeby. </a:t>
          </a:r>
          <a:endParaRPr lang="en-US" sz="2300" kern="1200"/>
        </a:p>
      </dsp:txBody>
      <dsp:txXfrm>
        <a:off x="1435590" y="3107870"/>
        <a:ext cx="9080009" cy="1242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20742-AC7C-4D0A-B3A6-2FB94760CFA2}">
      <dsp:nvSpPr>
        <dsp:cNvPr id="0" name=""/>
        <dsp:cNvSpPr/>
      </dsp:nvSpPr>
      <dsp:spPr>
        <a:xfrm>
          <a:off x="0" y="1805"/>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D8C422-3E81-42AE-A29B-61BDCF4C344B}">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D31F0-F51F-4606-A5A6-D24BEFBDE92A}">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cs-CZ" sz="2200" kern="1200"/>
            <a:t>V roce 1990 byla spotřeba vody 173,5 l/os/rok při ceně 3 Kčs/m</a:t>
          </a:r>
          <a:r>
            <a:rPr lang="cs-CZ" sz="2200" kern="1200" baseline="30000"/>
            <a:t>3</a:t>
          </a:r>
          <a:r>
            <a:rPr lang="cs-CZ" sz="2200" kern="1200"/>
            <a:t> a v roce 2014 spotřeba klesla na 87,3 l/os/rok při průměrné ceně 64,60 Kč/ m</a:t>
          </a:r>
          <a:r>
            <a:rPr lang="cs-CZ" sz="2200" kern="1200" baseline="30000"/>
            <a:t>3</a:t>
          </a:r>
          <a:r>
            <a:rPr lang="cs-CZ" sz="2200" kern="1200"/>
            <a:t> </a:t>
          </a:r>
          <a:endParaRPr lang="en-US" sz="2200" kern="1200"/>
        </a:p>
      </dsp:txBody>
      <dsp:txXfrm>
        <a:off x="1057183" y="1805"/>
        <a:ext cx="9458416" cy="915310"/>
      </dsp:txXfrm>
    </dsp:sp>
    <dsp:sp modelId="{F8A051DF-735E-4E9C-95DC-878552F036FB}">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C477B7-0744-4CBC-AED6-F4CEE691C557}">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8ACE06-6B88-41C2-8367-D1D2A396A7CC}">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cs-CZ" sz="2200" kern="1200"/>
            <a:t>Vodárenským efektem často argumentuje neodborná veřejnost, když odmítá úsporná opatření s tím, že žádné finance nakonec neuspoří.</a:t>
          </a:r>
          <a:endParaRPr lang="en-US" sz="2200" kern="1200"/>
        </a:p>
      </dsp:txBody>
      <dsp:txXfrm>
        <a:off x="1057183" y="1145944"/>
        <a:ext cx="9458416" cy="915310"/>
      </dsp:txXfrm>
    </dsp:sp>
    <dsp:sp modelId="{9AC17FFD-767D-47D2-8D21-01E121C3BBA0}">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84E13-E5CC-49E1-8AA5-313A214B927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51EAD5-A773-4FEC-A019-EEA856174234}">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cs-CZ" sz="2200" kern="1200"/>
            <a:t>Odpovědí je zeptat se kritika, zda pro něj nemá smysl zavádět úsporná opatření, když sám očekává zdražení uvedené komodity.</a:t>
          </a:r>
          <a:endParaRPr lang="en-US" sz="2200" kern="1200"/>
        </a:p>
      </dsp:txBody>
      <dsp:txXfrm>
        <a:off x="1057183" y="2290082"/>
        <a:ext cx="9458416" cy="915310"/>
      </dsp:txXfrm>
    </dsp:sp>
    <dsp:sp modelId="{1211F76F-2982-4145-8E71-8E0D69F67EF0}">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991D07-C697-4940-BCF5-EA74E89D72C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C22B45-B81B-4BAC-9F72-C633EED04C37}">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cs-CZ" sz="2200" kern="1200"/>
            <a:t>Úsporná opatření v této souvislosti mohou být prevencí neúměrně zvýšených nákladů, když už ne cestou dosahování úspor díky snížené spotřebě.</a:t>
          </a:r>
          <a:endParaRPr lang="en-US" sz="2200" kern="1200"/>
        </a:p>
      </dsp:txBody>
      <dsp:txXfrm>
        <a:off x="1057183" y="3434221"/>
        <a:ext cx="9458416" cy="915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D4DC1-DBD4-4304-900A-AD35C64A4B24}">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8A5B0D-4642-4CAC-8A3E-021562E7440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78B499-427B-4B70-8AF8-BF312A1A0F95}">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cs-CZ" sz="2500" kern="1200"/>
            <a:t>Úkolem energetického managementu je nastavit struktury, které mají být v systému zahrnuty. </a:t>
          </a:r>
          <a:endParaRPr lang="en-US" sz="2500" kern="1200"/>
        </a:p>
      </dsp:txBody>
      <dsp:txXfrm>
        <a:off x="1507738" y="707092"/>
        <a:ext cx="9007861" cy="1305401"/>
      </dsp:txXfrm>
    </dsp:sp>
    <dsp:sp modelId="{2BB12479-077C-43E0-89E1-A65A59E2D631}">
      <dsp:nvSpPr>
        <dsp:cNvPr id="0" name=""/>
        <dsp:cNvSpPr/>
      </dsp:nvSpPr>
      <dsp:spPr>
        <a:xfrm>
          <a:off x="0" y="2338844"/>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8ED588-70D8-4D01-8881-CB5D8189D0B3}">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9245E-65D4-4B9F-800D-2EAB741904C9}">
      <dsp:nvSpPr>
        <dsp:cNvPr id="0" name=""/>
        <dsp:cNvSpPr/>
      </dsp:nvSpPr>
      <dsp:spPr>
        <a:xfrm>
          <a:off x="1507738" y="2338844"/>
          <a:ext cx="473202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cs-CZ" sz="2500" kern="1200"/>
            <a:t>Tyto struktury mohou být např.:</a:t>
          </a:r>
          <a:endParaRPr lang="en-US" sz="2500" kern="1200"/>
        </a:p>
      </dsp:txBody>
      <dsp:txXfrm>
        <a:off x="1507738" y="2338844"/>
        <a:ext cx="4732020" cy="1305401"/>
      </dsp:txXfrm>
    </dsp:sp>
    <dsp:sp modelId="{13A46C77-A3A8-4109-A534-C0B90C24E049}">
      <dsp:nvSpPr>
        <dsp:cNvPr id="0" name=""/>
        <dsp:cNvSpPr/>
      </dsp:nvSpPr>
      <dsp:spPr>
        <a:xfrm>
          <a:off x="6239758" y="2338844"/>
          <a:ext cx="427584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90000"/>
            </a:lnSpc>
            <a:spcBef>
              <a:spcPct val="0"/>
            </a:spcBef>
            <a:spcAft>
              <a:spcPct val="35000"/>
            </a:spcAft>
            <a:buNone/>
          </a:pPr>
          <a:r>
            <a:rPr lang="cs-CZ" sz="1800" kern="1200"/>
            <a:t>výběr konkrétních pracovníků;</a:t>
          </a:r>
          <a:endParaRPr lang="en-US" sz="1800" kern="1200"/>
        </a:p>
        <a:p>
          <a:pPr marL="0" lvl="0" indent="0" algn="l" defTabSz="800100">
            <a:lnSpc>
              <a:spcPct val="90000"/>
            </a:lnSpc>
            <a:spcBef>
              <a:spcPct val="0"/>
            </a:spcBef>
            <a:spcAft>
              <a:spcPct val="35000"/>
            </a:spcAft>
            <a:buNone/>
          </a:pPr>
          <a:r>
            <a:rPr lang="cs-CZ" sz="1800" kern="1200"/>
            <a:t>místa implementace;</a:t>
          </a:r>
          <a:endParaRPr lang="en-US" sz="1800" kern="1200"/>
        </a:p>
        <a:p>
          <a:pPr marL="0" lvl="0" indent="0" algn="l" defTabSz="800100">
            <a:lnSpc>
              <a:spcPct val="90000"/>
            </a:lnSpc>
            <a:spcBef>
              <a:spcPct val="0"/>
            </a:spcBef>
            <a:spcAft>
              <a:spcPct val="35000"/>
            </a:spcAft>
            <a:buNone/>
          </a:pPr>
          <a:r>
            <a:rPr lang="cs-CZ" sz="1800" kern="1200"/>
            <a:t>body implementace apod.</a:t>
          </a:r>
          <a:endParaRPr lang="en-US" sz="1800" kern="1200"/>
        </a:p>
      </dsp:txBody>
      <dsp:txXfrm>
        <a:off x="6239758" y="2338844"/>
        <a:ext cx="4275841" cy="13054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F51BAD20-EBA4-D35A-0B92-4AC1D493B9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54764D27-22AF-2049-F5DB-4B7CCEBFE1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8B3EF7-DCF2-47CF-89D4-2377B352C063}" type="datetimeFigureOut">
              <a:rPr lang="cs-CZ" smtClean="0"/>
              <a:t>22.09.2024</a:t>
            </a:fld>
            <a:endParaRPr lang="cs-CZ"/>
          </a:p>
        </p:txBody>
      </p:sp>
      <p:sp>
        <p:nvSpPr>
          <p:cNvPr id="4" name="Zástupný symbol pro zápatí 3">
            <a:extLst>
              <a:ext uri="{FF2B5EF4-FFF2-40B4-BE49-F238E27FC236}">
                <a16:creationId xmlns:a16="http://schemas.microsoft.com/office/drawing/2014/main" id="{DFE9D7AC-A423-943A-A0BC-2E60226B4F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17CA8322-E0BC-69B5-0147-597BCB538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9264B8-ACCE-497B-BD15-4A6091B00568}" type="slidenum">
              <a:rPr lang="cs-CZ" smtClean="0"/>
              <a:t>‹#›</a:t>
            </a:fld>
            <a:endParaRPr lang="cs-CZ"/>
          </a:p>
        </p:txBody>
      </p:sp>
    </p:spTree>
    <p:extLst>
      <p:ext uri="{BB962C8B-B14F-4D97-AF65-F5344CB8AC3E}">
        <p14:creationId xmlns:p14="http://schemas.microsoft.com/office/powerpoint/2010/main" val="19810189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DEE49-DB6D-4B85-B35B-A987E2A574D2}" type="datetimeFigureOut">
              <a:rPr lang="cs-CZ" smtClean="0"/>
              <a:t>22.09.2024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1C185-1682-437A-8377-5495F35790F6}" type="slidenum">
              <a:rPr lang="cs-CZ" smtClean="0"/>
              <a:t>‹#›</a:t>
            </a:fld>
            <a:endParaRPr lang="cs-CZ"/>
          </a:p>
        </p:txBody>
      </p:sp>
    </p:spTree>
    <p:extLst>
      <p:ext uri="{BB962C8B-B14F-4D97-AF65-F5344CB8AC3E}">
        <p14:creationId xmlns:p14="http://schemas.microsoft.com/office/powerpoint/2010/main" val="596564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7423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61300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F2B36A-CA8D-8F07-21CB-A5D27ACF451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137ED48-6E54-CDA4-49BF-8E4F61819D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459C3A4-A36B-B9EB-CF21-5FAAD3D41DCF}"/>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5" name="Zástupný symbol pro zápatí 4">
            <a:extLst>
              <a:ext uri="{FF2B5EF4-FFF2-40B4-BE49-F238E27FC236}">
                <a16:creationId xmlns:a16="http://schemas.microsoft.com/office/drawing/2014/main" id="{B57AA6BA-890C-1897-CFE3-D70AC90247B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A00F5EA-E16C-B850-2D28-0377AE698B35}"/>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313970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D71FE9-77D3-9F2E-F82E-51245E20101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FE5F44E-5A6C-8E1F-86F2-D3DB3174D67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E9D3418-FCAA-22D9-AE1A-4934BCC4F6F2}"/>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5" name="Zástupný symbol pro zápatí 4">
            <a:extLst>
              <a:ext uri="{FF2B5EF4-FFF2-40B4-BE49-F238E27FC236}">
                <a16:creationId xmlns:a16="http://schemas.microsoft.com/office/drawing/2014/main" id="{CBDE2982-B80C-16EC-87FC-967051B840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D5AF67E-FBF1-A3B1-CCD4-9E1B5F2BA351}"/>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3894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CFAC98F-0C80-E063-AECF-10B0B3A27BC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33F9E8BE-524F-A7B6-F170-273E7C49709A}"/>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DFB2859-0FCC-7068-8A2D-6E538E24AFC2}"/>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5" name="Zástupný symbol pro zápatí 4">
            <a:extLst>
              <a:ext uri="{FF2B5EF4-FFF2-40B4-BE49-F238E27FC236}">
                <a16:creationId xmlns:a16="http://schemas.microsoft.com/office/drawing/2014/main" id="{9A4820D9-0F3F-2419-ED7F-AE6A61A2C5E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02CC38B-5227-0674-F2E9-8205AEB907DF}"/>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378102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0B1054-8769-3661-5632-6E5ECD436EB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DB38A08-0FBA-5697-3F85-AD60FC5D19A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DC13922-AD98-97A0-306C-E2D05DDBA92F}"/>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5" name="Zástupný symbol pro zápatí 4">
            <a:extLst>
              <a:ext uri="{FF2B5EF4-FFF2-40B4-BE49-F238E27FC236}">
                <a16:creationId xmlns:a16="http://schemas.microsoft.com/office/drawing/2014/main" id="{F926D8A6-7F75-000A-5A93-71DC20D2A03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7EA4D10-109A-B9E2-743C-B39BCD07703B}"/>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253800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9606F-F12B-8A57-13FA-D987FFF4995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77407CA-63CC-D465-3C21-F4DB44DA35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7FD0CE3-B67C-4093-E3FD-9A5A0A521D1C}"/>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5" name="Zástupný symbol pro zápatí 4">
            <a:extLst>
              <a:ext uri="{FF2B5EF4-FFF2-40B4-BE49-F238E27FC236}">
                <a16:creationId xmlns:a16="http://schemas.microsoft.com/office/drawing/2014/main" id="{86AD8F13-A81D-8F91-33C2-4F12A01A376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320CDF9-1D3E-F336-FABE-EF4506F8A650}"/>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105237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CF155-DFB7-C176-EB84-9AAC6742736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D3088A7-B122-CA12-C5FE-418CD5D320B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E352468-0481-7800-01A0-A3DACAA1C75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7B45DE7-A9E7-8748-0B22-33134D71C88A}"/>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6" name="Zástupný symbol pro zápatí 5">
            <a:extLst>
              <a:ext uri="{FF2B5EF4-FFF2-40B4-BE49-F238E27FC236}">
                <a16:creationId xmlns:a16="http://schemas.microsoft.com/office/drawing/2014/main" id="{E365AB6E-9981-A695-2D38-DFBDFB7D581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FBB9B74-C3A1-9207-C79A-8D7D239DD17B}"/>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109187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AB48BF-1C6A-2DD3-00D2-2AFB2E8759A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58ADC53-890D-34B6-CE1B-BAFABC9365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80D8FBD-F897-EF58-25BE-F2C7563F71E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64F8C20-0E12-3812-1E4F-6ACEEC2629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4F06660-2043-92BD-D88B-DFD8B1CEEBB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65F845B-3A1B-6D53-B1E2-1DA375446E58}"/>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8" name="Zástupný symbol pro zápatí 7">
            <a:extLst>
              <a:ext uri="{FF2B5EF4-FFF2-40B4-BE49-F238E27FC236}">
                <a16:creationId xmlns:a16="http://schemas.microsoft.com/office/drawing/2014/main" id="{73B221AF-2352-DC56-696D-A1816BA40B1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662100E-24E6-D4CC-8250-89AB87239D00}"/>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155302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C373ED-0A6D-9F92-F771-83E9EF53712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CB0946E-D2E8-7BDA-3196-4EB87A13163B}"/>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4" name="Zástupný symbol pro zápatí 3">
            <a:extLst>
              <a:ext uri="{FF2B5EF4-FFF2-40B4-BE49-F238E27FC236}">
                <a16:creationId xmlns:a16="http://schemas.microsoft.com/office/drawing/2014/main" id="{266E6FA2-FC6E-C21F-F177-37F64EF8B8C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FC11799-E53D-31A1-9A02-8DD2E3AB1A71}"/>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28450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DBE4DA6-1B6A-5F52-C9C5-ADBB10CB9106}"/>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3" name="Zástupný symbol pro zápatí 2">
            <a:extLst>
              <a:ext uri="{FF2B5EF4-FFF2-40B4-BE49-F238E27FC236}">
                <a16:creationId xmlns:a16="http://schemas.microsoft.com/office/drawing/2014/main" id="{ECA8A73D-2D45-2C84-1C14-A0D7EABD367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FC470C1-96CC-97C9-D2C1-7A81E5A11049}"/>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347830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22E82-F473-3C83-11F7-76D31197194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E1CF408-46A0-28F7-BAAD-E460489427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4EFB086-C6EA-5175-DCA1-4ED0EA35C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3E3C6AA-9FF1-73FD-9A53-E30466664ED5}"/>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6" name="Zástupný symbol pro zápatí 5">
            <a:extLst>
              <a:ext uri="{FF2B5EF4-FFF2-40B4-BE49-F238E27FC236}">
                <a16:creationId xmlns:a16="http://schemas.microsoft.com/office/drawing/2014/main" id="{951B8C49-4707-7A08-E2E8-22AB1D41ECA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473D3D3-CF1F-2F68-DD85-A62356ECCA31}"/>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731458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522C55-7BDE-5864-3022-E7AFBBF0B31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274596A-B287-D5AB-2441-5F0E9329A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8199AC78-6953-80D7-D567-3860C6AFB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8262953-9D76-2BA2-343D-968A667FF952}"/>
              </a:ext>
            </a:extLst>
          </p:cNvPr>
          <p:cNvSpPr>
            <a:spLocks noGrp="1"/>
          </p:cNvSpPr>
          <p:nvPr>
            <p:ph type="dt" sz="half" idx="10"/>
          </p:nvPr>
        </p:nvSpPr>
        <p:spPr/>
        <p:txBody>
          <a:bodyPr/>
          <a:lstStyle/>
          <a:p>
            <a:fld id="{48B71B4A-5E94-4174-BAD0-2F973EF2013C}" type="datetimeFigureOut">
              <a:rPr lang="cs-CZ" smtClean="0"/>
              <a:t>22.09.2024</a:t>
            </a:fld>
            <a:endParaRPr lang="cs-CZ"/>
          </a:p>
        </p:txBody>
      </p:sp>
      <p:sp>
        <p:nvSpPr>
          <p:cNvPr id="6" name="Zástupný symbol pro zápatí 5">
            <a:extLst>
              <a:ext uri="{FF2B5EF4-FFF2-40B4-BE49-F238E27FC236}">
                <a16:creationId xmlns:a16="http://schemas.microsoft.com/office/drawing/2014/main" id="{E7EB5F2F-C544-1DDC-78A8-D5ACED5C01C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F0BDA90-6605-62F5-7881-528B949872FD}"/>
              </a:ext>
            </a:extLst>
          </p:cNvPr>
          <p:cNvSpPr>
            <a:spLocks noGrp="1"/>
          </p:cNvSpPr>
          <p:nvPr>
            <p:ph type="sldNum" sz="quarter" idx="12"/>
          </p:nvPr>
        </p:nvSpPr>
        <p:spPr/>
        <p:txBody>
          <a:bodyPr/>
          <a:lstStyle/>
          <a:p>
            <a:fld id="{D808DAE9-28F7-4E31-8813-9C36B436DF05}" type="slidenum">
              <a:rPr lang="cs-CZ" smtClean="0"/>
              <a:t>‹#›</a:t>
            </a:fld>
            <a:endParaRPr lang="cs-CZ"/>
          </a:p>
        </p:txBody>
      </p:sp>
    </p:spTree>
    <p:extLst>
      <p:ext uri="{BB962C8B-B14F-4D97-AF65-F5344CB8AC3E}">
        <p14:creationId xmlns:p14="http://schemas.microsoft.com/office/powerpoint/2010/main" val="107971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965599F-5C5E-208F-9483-7CF5FE671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7944F203-6822-ED02-6D93-0EAFF9AB2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051C143-11BF-977F-1398-3BE9414C3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B71B4A-5E94-4174-BAD0-2F973EF2013C}" type="datetimeFigureOut">
              <a:rPr lang="cs-CZ" smtClean="0"/>
              <a:t>22.09.2024</a:t>
            </a:fld>
            <a:endParaRPr lang="cs-CZ"/>
          </a:p>
        </p:txBody>
      </p:sp>
      <p:sp>
        <p:nvSpPr>
          <p:cNvPr id="5" name="Zástupný symbol pro zápatí 4">
            <a:extLst>
              <a:ext uri="{FF2B5EF4-FFF2-40B4-BE49-F238E27FC236}">
                <a16:creationId xmlns:a16="http://schemas.microsoft.com/office/drawing/2014/main" id="{0031FBC4-136F-A72C-C2C0-137FA1B6E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FF1C5050-401C-C18E-61B1-32A55C2BCD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08DAE9-28F7-4E31-8813-9C36B436DF05}" type="slidenum">
              <a:rPr lang="cs-CZ" smtClean="0"/>
              <a:t>‹#›</a:t>
            </a:fld>
            <a:endParaRPr lang="cs-CZ"/>
          </a:p>
        </p:txBody>
      </p:sp>
    </p:spTree>
    <p:extLst>
      <p:ext uri="{BB962C8B-B14F-4D97-AF65-F5344CB8AC3E}">
        <p14:creationId xmlns:p14="http://schemas.microsoft.com/office/powerpoint/2010/main" val="3064630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tzb-info.cz/docu/clanky/0170/017043og.jp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6F38D7-D8D5-246A-95E8-3AF79C47ED2C}"/>
              </a:ext>
            </a:extLst>
          </p:cNvPr>
          <p:cNvSpPr>
            <a:spLocks noGrp="1"/>
          </p:cNvSpPr>
          <p:nvPr>
            <p:ph type="ctrTitle"/>
          </p:nvPr>
        </p:nvSpPr>
        <p:spPr>
          <a:xfrm>
            <a:off x="1524000" y="1122362"/>
            <a:ext cx="9144000" cy="3151463"/>
          </a:xfrm>
        </p:spPr>
        <p:txBody>
          <a:bodyPr>
            <a:normAutofit fontScale="90000"/>
          </a:bodyPr>
          <a:lstStyle/>
          <a:p>
            <a:r>
              <a:rPr lang="cs-CZ" b="1" dirty="0">
                <a:solidFill>
                  <a:srgbClr val="FF0000"/>
                </a:solidFill>
              </a:rPr>
              <a:t>ENERGETICKÝ MANAGEMENT</a:t>
            </a:r>
            <a:br>
              <a:rPr lang="cs-CZ" b="1" dirty="0"/>
            </a:br>
            <a:br>
              <a:rPr lang="cs-CZ" b="1" dirty="0"/>
            </a:br>
            <a:r>
              <a:rPr lang="cs-CZ" b="1" dirty="0"/>
              <a:t>1. Základy energetického managementu</a:t>
            </a:r>
          </a:p>
        </p:txBody>
      </p:sp>
      <p:sp>
        <p:nvSpPr>
          <p:cNvPr id="3" name="Podnadpis 2">
            <a:extLst>
              <a:ext uri="{FF2B5EF4-FFF2-40B4-BE49-F238E27FC236}">
                <a16:creationId xmlns:a16="http://schemas.microsoft.com/office/drawing/2014/main" id="{8BE2E067-A874-2C58-48A2-313557640271}"/>
              </a:ext>
            </a:extLst>
          </p:cNvPr>
          <p:cNvSpPr>
            <a:spLocks noGrp="1"/>
          </p:cNvSpPr>
          <p:nvPr>
            <p:ph type="subTitle" idx="1"/>
          </p:nvPr>
        </p:nvSpPr>
        <p:spPr>
          <a:xfrm>
            <a:off x="1524000" y="4711148"/>
            <a:ext cx="9144000" cy="546652"/>
          </a:xfrm>
        </p:spPr>
        <p:txBody>
          <a:bodyPr>
            <a:noAutofit/>
          </a:bodyPr>
          <a:lstStyle/>
          <a:p>
            <a:r>
              <a:rPr lang="cs-CZ" sz="3600" b="1" dirty="0"/>
              <a:t>M. Rössler</a:t>
            </a:r>
          </a:p>
        </p:txBody>
      </p:sp>
    </p:spTree>
    <p:extLst>
      <p:ext uri="{BB962C8B-B14F-4D97-AF65-F5344CB8AC3E}">
        <p14:creationId xmlns:p14="http://schemas.microsoft.com/office/powerpoint/2010/main" val="3678705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adpis 2">
            <a:extLst>
              <a:ext uri="{FF2B5EF4-FFF2-40B4-BE49-F238E27FC236}">
                <a16:creationId xmlns:a16="http://schemas.microsoft.com/office/drawing/2014/main" id="{784AF194-C42E-8C94-139C-FE1D49AE3612}"/>
              </a:ext>
            </a:extLst>
          </p:cNvPr>
          <p:cNvSpPr>
            <a:spLocks noGrp="1"/>
          </p:cNvSpPr>
          <p:nvPr>
            <p:ph type="title"/>
          </p:nvPr>
        </p:nvSpPr>
        <p:spPr>
          <a:xfrm>
            <a:off x="6477548" y="182678"/>
            <a:ext cx="4653699" cy="1719072"/>
          </a:xfrm>
        </p:spPr>
        <p:txBody>
          <a:bodyPr anchor="b">
            <a:normAutofit/>
          </a:bodyPr>
          <a:lstStyle/>
          <a:p>
            <a:pPr algn="ctr"/>
            <a:r>
              <a:rPr kumimoji="0" lang="cs-CZ" altLang="cs-CZ" sz="5400" b="1" i="0" u="none" strike="noStrike" cap="none" normalizeH="0" baseline="0" dirty="0">
                <a:ln>
                  <a:noFill/>
                </a:ln>
                <a:solidFill>
                  <a:srgbClr val="FF0000"/>
                </a:solidFill>
                <a:effectLst/>
                <a:latin typeface="Lexend Deca"/>
              </a:rPr>
              <a:t>CO JE CYKLUS PDCA?</a:t>
            </a:r>
            <a:endParaRPr lang="cs-CZ" sz="5400" dirty="0">
              <a:solidFill>
                <a:srgbClr val="FF0000"/>
              </a:solidFill>
            </a:endParaRPr>
          </a:p>
        </p:txBody>
      </p:sp>
      <p:sp>
        <p:nvSpPr>
          <p:cNvPr id="513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obsah 3">
            <a:extLst>
              <a:ext uri="{FF2B5EF4-FFF2-40B4-BE49-F238E27FC236}">
                <a16:creationId xmlns:a16="http://schemas.microsoft.com/office/drawing/2014/main" id="{DB2980FD-CA50-161E-33BA-D8E36BF13F3E}"/>
              </a:ext>
            </a:extLst>
          </p:cNvPr>
          <p:cNvSpPr>
            <a:spLocks noGrp="1"/>
          </p:cNvSpPr>
          <p:nvPr>
            <p:ph idx="1"/>
          </p:nvPr>
        </p:nvSpPr>
        <p:spPr>
          <a:xfrm>
            <a:off x="643278" y="487017"/>
            <a:ext cx="5190992" cy="5903843"/>
          </a:xfrm>
        </p:spPr>
        <p:txBody>
          <a:bodyPr anchor="t">
            <a:noAutofit/>
          </a:bodyPr>
          <a:lstStyle/>
          <a:p>
            <a:pPr marL="0" marR="0" lvl="0" indent="0" defTabSz="914400" rtl="0" eaLnBrk="0" fontAlgn="base" latinLnBrk="0" hangingPunct="0">
              <a:spcBef>
                <a:spcPct val="0"/>
              </a:spcBef>
              <a:spcAft>
                <a:spcPts val="600"/>
              </a:spcAft>
              <a:buClrTx/>
              <a:buSzTx/>
              <a:buFontTx/>
              <a:buNone/>
              <a:tabLst/>
            </a:pPr>
            <a:r>
              <a:rPr kumimoji="0" lang="cs-CZ" altLang="cs-CZ" sz="2400" b="1" i="0" u="none" strike="noStrike" cap="none" normalizeH="0" baseline="0" dirty="0">
                <a:ln>
                  <a:noFill/>
                </a:ln>
                <a:solidFill>
                  <a:srgbClr val="00B0F0"/>
                </a:solidFill>
                <a:effectLst/>
                <a:latin typeface="Nunito Sans" pitchFamily="2" charset="-18"/>
              </a:rPr>
              <a:t>Cyklus PDCA</a:t>
            </a:r>
            <a:r>
              <a:rPr kumimoji="0" lang="cs-CZ" altLang="cs-CZ" sz="2400" b="1" i="0" u="none" strike="noStrike" cap="none" normalizeH="0" baseline="0" dirty="0">
                <a:ln>
                  <a:noFill/>
                </a:ln>
                <a:effectLst/>
                <a:latin typeface="Nunito Sans" pitchFamily="2" charset="-18"/>
              </a:rPr>
              <a:t>, také známý jako </a:t>
            </a:r>
            <a:r>
              <a:rPr kumimoji="0" lang="cs-CZ" altLang="cs-CZ" sz="2400" b="1" i="0" u="none" strike="noStrike" cap="none" normalizeH="0" baseline="0" dirty="0" err="1">
                <a:ln>
                  <a:noFill/>
                </a:ln>
                <a:solidFill>
                  <a:srgbClr val="00B0F0"/>
                </a:solidFill>
                <a:effectLst/>
                <a:latin typeface="Nunito Sans" pitchFamily="2" charset="-18"/>
              </a:rPr>
              <a:t>Demingův</a:t>
            </a:r>
            <a:r>
              <a:rPr kumimoji="0" lang="cs-CZ" altLang="cs-CZ" sz="2400" b="1" i="0" u="none" strike="noStrike" cap="none" normalizeH="0" baseline="0" dirty="0">
                <a:ln>
                  <a:noFill/>
                </a:ln>
                <a:solidFill>
                  <a:srgbClr val="00B0F0"/>
                </a:solidFill>
                <a:effectLst/>
                <a:latin typeface="Nunito Sans" pitchFamily="2" charset="-18"/>
              </a:rPr>
              <a:t> cyklus </a:t>
            </a:r>
            <a:r>
              <a:rPr kumimoji="0" lang="cs-CZ" altLang="cs-CZ" sz="2400" b="1" i="0" u="none" strike="noStrike" cap="none" normalizeH="0" baseline="0" dirty="0">
                <a:ln>
                  <a:noFill/>
                </a:ln>
                <a:effectLst/>
                <a:latin typeface="Nunito Sans" pitchFamily="2" charset="-18"/>
              </a:rPr>
              <a:t>nebo </a:t>
            </a:r>
            <a:r>
              <a:rPr kumimoji="0" lang="cs-CZ" altLang="cs-CZ" sz="2400" b="1" i="0" u="none" strike="noStrike" cap="none" normalizeH="0" baseline="0" dirty="0">
                <a:ln>
                  <a:noFill/>
                </a:ln>
                <a:solidFill>
                  <a:srgbClr val="00B0F0"/>
                </a:solidFill>
                <a:effectLst/>
                <a:latin typeface="Nunito Sans" pitchFamily="2" charset="-18"/>
              </a:rPr>
              <a:t>cyklus Plánuj-dělej-kontroluj-jednej</a:t>
            </a:r>
            <a:r>
              <a:rPr kumimoji="0" lang="cs-CZ" altLang="cs-CZ" sz="2400" b="1" i="0" u="none" strike="noStrike" cap="none" normalizeH="0" baseline="0" dirty="0">
                <a:ln>
                  <a:noFill/>
                </a:ln>
                <a:effectLst/>
                <a:latin typeface="Nunito Sans" pitchFamily="2" charset="-18"/>
              </a:rPr>
              <a:t>, je přímočará a výkonná metoda pro neustálé zlepšování. Je to systematický přístup navržený ke zlepšení procesů a dosažení lepších výsledků v průběhu času. </a:t>
            </a:r>
            <a:endParaRPr kumimoji="0" lang="cs-CZ" altLang="cs-CZ" sz="2400" b="1"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cs-CZ" altLang="cs-CZ" sz="2400" b="1" i="0" u="none" strike="noStrike" cap="none" normalizeH="0" baseline="0" dirty="0">
                <a:ln>
                  <a:noFill/>
                </a:ln>
                <a:effectLst/>
                <a:latin typeface="Nunito Sans" pitchFamily="2" charset="-18"/>
              </a:rPr>
              <a:t>Tento cyklus se skládá ze čtyř opakujících se fází – Plánujte, Dělejte, Kontrolujte a Jednejte – poskytuje systematický rámec, který organizace používají ke zlepšování procesů, produktů nebo služeb. Každá fáze hraje klíčovou roli při podpoře kultury neustálého zlepšování a přizpůsobivosti.</a:t>
            </a:r>
            <a:endParaRPr kumimoji="0" lang="cs-CZ" altLang="cs-CZ" sz="2400" b="1" i="0" u="none" strike="noStrike" cap="none" normalizeH="0" baseline="0" dirty="0">
              <a:ln>
                <a:noFill/>
              </a:ln>
              <a:effectLst/>
              <a:latin typeface="Arial" panose="020B0604020202020204" pitchFamily="34" charset="0"/>
            </a:endParaRPr>
          </a:p>
        </p:txBody>
      </p:sp>
      <p:pic>
        <p:nvPicPr>
          <p:cNvPr id="5124" name="Picture 4" descr="Obsah obrázku text, logo, kruh, Písmo&#10;&#10;Popis byl vytvořen automaticky">
            <a:extLst>
              <a:ext uri="{FF2B5EF4-FFF2-40B4-BE49-F238E27FC236}">
                <a16:creationId xmlns:a16="http://schemas.microsoft.com/office/drawing/2014/main" id="{D4B78ADA-FAD5-264E-D18D-39EE36CB74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25446" y="2591221"/>
            <a:ext cx="5653031" cy="357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251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03A3A07-CEE1-F572-9CCB-C18FA450CE56}"/>
              </a:ext>
            </a:extLst>
          </p:cNvPr>
          <p:cNvSpPr>
            <a:spLocks noGrp="1"/>
          </p:cNvSpPr>
          <p:nvPr>
            <p:ph type="title"/>
          </p:nvPr>
        </p:nvSpPr>
        <p:spPr>
          <a:xfrm>
            <a:off x="838200" y="2766218"/>
            <a:ext cx="10515600" cy="1325563"/>
          </a:xfrm>
        </p:spPr>
        <p:txBody>
          <a:bodyPr>
            <a:normAutofit/>
          </a:bodyPr>
          <a:lstStyle/>
          <a:p>
            <a:pPr algn="ctr"/>
            <a:r>
              <a:rPr lang="cs-CZ" sz="6600" b="1" i="0" dirty="0">
                <a:solidFill>
                  <a:srgbClr val="FF0000"/>
                </a:solidFill>
                <a:effectLst/>
                <a:latin typeface="Lexend Deca"/>
              </a:rPr>
              <a:t>ČTYŘI FÁZE CYKLU PDCA</a:t>
            </a:r>
            <a:endParaRPr lang="cs-CZ" sz="6600" dirty="0">
              <a:solidFill>
                <a:srgbClr val="FF0000"/>
              </a:solidFill>
            </a:endParaRPr>
          </a:p>
        </p:txBody>
      </p:sp>
    </p:spTree>
    <p:extLst>
      <p:ext uri="{BB962C8B-B14F-4D97-AF65-F5344CB8AC3E}">
        <p14:creationId xmlns:p14="http://schemas.microsoft.com/office/powerpoint/2010/main" val="3605398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B43C40A2-7581-228C-1D06-88749044AB38}"/>
              </a:ext>
            </a:extLst>
          </p:cNvPr>
          <p:cNvSpPr>
            <a:spLocks noGrp="1"/>
          </p:cNvSpPr>
          <p:nvPr>
            <p:ph type="title"/>
          </p:nvPr>
        </p:nvSpPr>
        <p:spPr/>
        <p:txBody>
          <a:bodyPr/>
          <a:lstStyle/>
          <a:p>
            <a:pPr algn="ctr"/>
            <a:r>
              <a:rPr lang="cs-CZ" b="1" dirty="0">
                <a:solidFill>
                  <a:srgbClr val="FF0000"/>
                </a:solidFill>
              </a:rPr>
              <a:t>1. PLÁN – DEFINOVÁNÍ CESTY VPŘED</a:t>
            </a:r>
          </a:p>
        </p:txBody>
      </p:sp>
      <p:sp>
        <p:nvSpPr>
          <p:cNvPr id="4" name="Zástupný obsah 3">
            <a:extLst>
              <a:ext uri="{FF2B5EF4-FFF2-40B4-BE49-F238E27FC236}">
                <a16:creationId xmlns:a16="http://schemas.microsoft.com/office/drawing/2014/main" id="{13FFAB0C-DC62-5365-77F8-F5140F98DDB1}"/>
              </a:ext>
            </a:extLst>
          </p:cNvPr>
          <p:cNvSpPr>
            <a:spLocks noGrp="1"/>
          </p:cNvSpPr>
          <p:nvPr>
            <p:ph idx="1"/>
          </p:nvPr>
        </p:nvSpPr>
        <p:spPr/>
        <p:txBody>
          <a:bodyPr>
            <a:normAutofit fontScale="92500" lnSpcReduction="10000"/>
          </a:bodyPr>
          <a:lstStyle/>
          <a:p>
            <a:pPr algn="l"/>
            <a:r>
              <a:rPr lang="cs-CZ" b="1" i="0" dirty="0">
                <a:solidFill>
                  <a:srgbClr val="333333"/>
                </a:solidFill>
                <a:effectLst/>
                <a:latin typeface="Nunito Sans" pitchFamily="2" charset="-18"/>
              </a:rPr>
              <a:t>První fází cyklu je plán a jeho primárním cílem je stanovit jasný kurz pro zlepšení. V této fázi organizace identifikují problém nebo příležitost ke zlepšení a stanoví měřitelné cíle.</a:t>
            </a:r>
          </a:p>
          <a:p>
            <a:pPr algn="l"/>
            <a:r>
              <a:rPr lang="cs-CZ" b="1" i="0" dirty="0">
                <a:solidFill>
                  <a:srgbClr val="333333"/>
                </a:solidFill>
                <a:effectLst/>
                <a:latin typeface="Nunito Sans" pitchFamily="2" charset="-18"/>
              </a:rPr>
              <a:t>Důraz je kladen na pečlivé plánování, které zajistí, že cíle budou</a:t>
            </a:r>
            <a:br>
              <a:rPr lang="cs-CZ" b="1" i="0" dirty="0">
                <a:solidFill>
                  <a:srgbClr val="333333"/>
                </a:solidFill>
                <a:effectLst/>
                <a:latin typeface="Nunito Sans" pitchFamily="2" charset="-18"/>
              </a:rPr>
            </a:br>
            <a:r>
              <a:rPr lang="cs-CZ" b="1" i="0" dirty="0">
                <a:solidFill>
                  <a:srgbClr val="333333"/>
                </a:solidFill>
                <a:effectLst/>
                <a:latin typeface="Nunito Sans" pitchFamily="2" charset="-18"/>
              </a:rPr>
              <a:t>v souladu s celkovými cíli organizace.</a:t>
            </a:r>
          </a:p>
          <a:p>
            <a:pPr algn="l"/>
            <a:r>
              <a:rPr lang="cs-CZ" b="1" i="0" dirty="0">
                <a:solidFill>
                  <a:srgbClr val="333333"/>
                </a:solidFill>
                <a:effectLst/>
                <a:latin typeface="Nunito Sans" pitchFamily="2" charset="-18"/>
              </a:rPr>
              <a:t>Během fáze plánování musí týmy:</a:t>
            </a:r>
          </a:p>
          <a:p>
            <a:pPr lvl="1"/>
            <a:r>
              <a:rPr lang="cs-CZ" b="1" i="0" dirty="0">
                <a:solidFill>
                  <a:srgbClr val="333333"/>
                </a:solidFill>
                <a:effectLst/>
                <a:latin typeface="Nunito Sans" pitchFamily="2" charset="-18"/>
              </a:rPr>
              <a:t>Analyzovat současnou situaci a identifikovat její základní důvody.</a:t>
            </a:r>
          </a:p>
          <a:p>
            <a:pPr lvl="1"/>
            <a:r>
              <a:rPr lang="cs-CZ" b="1" i="0" dirty="0">
                <a:solidFill>
                  <a:srgbClr val="333333"/>
                </a:solidFill>
                <a:effectLst/>
                <a:latin typeface="Nunito Sans" pitchFamily="2" charset="-18"/>
              </a:rPr>
              <a:t>Vypracovat podrobný plán pro řešení identifikovaných problémů, včetně konkrétních akcí, požadovaných zdrojů a harmonogramu implementace.</a:t>
            </a:r>
          </a:p>
          <a:p>
            <a:pPr algn="l">
              <a:buFont typeface="Arial" panose="020B0604020202020204" pitchFamily="34" charset="0"/>
              <a:buChar char="•"/>
            </a:pPr>
            <a:r>
              <a:rPr lang="cs-CZ" b="1" i="0" dirty="0">
                <a:solidFill>
                  <a:srgbClr val="333333"/>
                </a:solidFill>
                <a:effectLst/>
                <a:latin typeface="Nunito Sans" pitchFamily="2" charset="-18"/>
              </a:rPr>
              <a:t>Klíčovým principem, který je základem fáze Plánu, je vytvoření stálosti účelu směrem ke zlepšení.</a:t>
            </a:r>
          </a:p>
        </p:txBody>
      </p:sp>
    </p:spTree>
    <p:extLst>
      <p:ext uri="{BB962C8B-B14F-4D97-AF65-F5344CB8AC3E}">
        <p14:creationId xmlns:p14="http://schemas.microsoft.com/office/powerpoint/2010/main" val="3630684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432A86-E8C5-7EAF-413D-3438CDDAE334}"/>
              </a:ext>
            </a:extLst>
          </p:cNvPr>
          <p:cNvSpPr>
            <a:spLocks noGrp="1"/>
          </p:cNvSpPr>
          <p:nvPr>
            <p:ph type="title"/>
          </p:nvPr>
        </p:nvSpPr>
        <p:spPr/>
        <p:txBody>
          <a:bodyPr/>
          <a:lstStyle/>
          <a:p>
            <a:pPr algn="ctr"/>
            <a:r>
              <a:rPr lang="cs-CZ" b="1" dirty="0">
                <a:solidFill>
                  <a:srgbClr val="FF0000"/>
                </a:solidFill>
              </a:rPr>
              <a:t>2. PROVEĎTE: IMPLEMENTACI PLÁNU</a:t>
            </a:r>
            <a:br>
              <a:rPr lang="cs-CZ" b="1" dirty="0">
                <a:solidFill>
                  <a:srgbClr val="FF0000"/>
                </a:solidFill>
              </a:rPr>
            </a:br>
            <a:r>
              <a:rPr lang="cs-CZ" b="1" dirty="0">
                <a:solidFill>
                  <a:srgbClr val="FF0000"/>
                </a:solidFill>
              </a:rPr>
              <a:t>V AKCI</a:t>
            </a:r>
          </a:p>
        </p:txBody>
      </p:sp>
      <p:sp>
        <p:nvSpPr>
          <p:cNvPr id="3" name="Zástupný obsah 2">
            <a:extLst>
              <a:ext uri="{FF2B5EF4-FFF2-40B4-BE49-F238E27FC236}">
                <a16:creationId xmlns:a16="http://schemas.microsoft.com/office/drawing/2014/main" id="{91C374F7-B84B-A1E7-62F7-6A801BB23542}"/>
              </a:ext>
            </a:extLst>
          </p:cNvPr>
          <p:cNvSpPr>
            <a:spLocks noGrp="1"/>
          </p:cNvSpPr>
          <p:nvPr>
            <p:ph idx="1"/>
          </p:nvPr>
        </p:nvSpPr>
        <p:spPr/>
        <p:txBody>
          <a:bodyPr>
            <a:normAutofit fontScale="92500" lnSpcReduction="10000"/>
          </a:bodyPr>
          <a:lstStyle/>
          <a:p>
            <a:pPr algn="l"/>
            <a:r>
              <a:rPr lang="cs-CZ" b="1" i="0" dirty="0">
                <a:solidFill>
                  <a:srgbClr val="333333"/>
                </a:solidFill>
                <a:effectLst/>
                <a:latin typeface="Nunito Sans" pitchFamily="2" charset="-18"/>
              </a:rPr>
              <a:t>S dobře promyšleným plánem v ruce se organizace přesune do fáze Do, kde jsou navrhované změny uvedeny do praxe. Tato fáze je často považována za zkušební nebo testovací fázi a změny jsou obvykle implementovány v malém měřítku nebo v kontrolovaném prostředí. Cílem je sledovat, jak plán funguje v podmínkách reálného světa.</a:t>
            </a:r>
          </a:p>
          <a:p>
            <a:pPr algn="l"/>
            <a:r>
              <a:rPr lang="cs-CZ" b="1" i="0" dirty="0">
                <a:solidFill>
                  <a:srgbClr val="333333"/>
                </a:solidFill>
                <a:effectLst/>
                <a:latin typeface="Nunito Sans" pitchFamily="2" charset="-18"/>
              </a:rPr>
              <a:t>Ve fázi Do jsou organizace vyzývány:</a:t>
            </a:r>
          </a:p>
          <a:p>
            <a:pPr lvl="1"/>
            <a:r>
              <a:rPr lang="cs-CZ" b="1" i="0" dirty="0">
                <a:solidFill>
                  <a:srgbClr val="333333"/>
                </a:solidFill>
                <a:effectLst/>
                <a:latin typeface="Nunito Sans" pitchFamily="2" charset="-18"/>
              </a:rPr>
              <a:t>K osvojení si proaktivního a inovativního myšlení</a:t>
            </a:r>
            <a:r>
              <a:rPr lang="cs-CZ" b="1" dirty="0">
                <a:solidFill>
                  <a:srgbClr val="333333"/>
                </a:solidFill>
                <a:latin typeface="Nunito Sans" pitchFamily="2" charset="-18"/>
              </a:rPr>
              <a:t>.</a:t>
            </a:r>
            <a:endParaRPr lang="cs-CZ" b="1" i="0" dirty="0">
              <a:solidFill>
                <a:srgbClr val="333333"/>
              </a:solidFill>
              <a:effectLst/>
              <a:latin typeface="Nunito Sans" pitchFamily="2" charset="-18"/>
            </a:endParaRPr>
          </a:p>
          <a:p>
            <a:pPr lvl="1"/>
            <a:r>
              <a:rPr lang="cs-CZ" b="1" i="0" dirty="0">
                <a:solidFill>
                  <a:srgbClr val="333333"/>
                </a:solidFill>
                <a:effectLst/>
                <a:latin typeface="Nunito Sans" pitchFamily="2" charset="-18"/>
              </a:rPr>
              <a:t>Testování a experimentování s novými nápady. </a:t>
            </a:r>
          </a:p>
          <a:p>
            <a:pPr lvl="1"/>
            <a:r>
              <a:rPr lang="cs-CZ" b="1" i="0" dirty="0">
                <a:solidFill>
                  <a:srgbClr val="333333"/>
                </a:solidFill>
                <a:effectLst/>
                <a:latin typeface="Nunito Sans" pitchFamily="2" charset="-18"/>
              </a:rPr>
              <a:t>Pečlivému sledování implementace.</a:t>
            </a:r>
          </a:p>
          <a:p>
            <a:pPr lvl="1"/>
            <a:r>
              <a:rPr lang="cs-CZ" b="1" i="0" dirty="0">
                <a:solidFill>
                  <a:srgbClr val="333333"/>
                </a:solidFill>
                <a:effectLst/>
                <a:latin typeface="Nunito Sans" pitchFamily="2" charset="-18"/>
              </a:rPr>
              <a:t>Zaznamenávání všech výzev nebo neočekávaných problémů pro další analýzu.</a:t>
            </a:r>
          </a:p>
        </p:txBody>
      </p:sp>
    </p:spTree>
    <p:extLst>
      <p:ext uri="{BB962C8B-B14F-4D97-AF65-F5344CB8AC3E}">
        <p14:creationId xmlns:p14="http://schemas.microsoft.com/office/powerpoint/2010/main" val="1391321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4F5B3-31D7-CBDF-4DDA-60A5EBFFA433}"/>
              </a:ext>
            </a:extLst>
          </p:cNvPr>
          <p:cNvSpPr>
            <a:spLocks noGrp="1"/>
          </p:cNvSpPr>
          <p:nvPr>
            <p:ph type="title"/>
          </p:nvPr>
        </p:nvSpPr>
        <p:spPr/>
        <p:txBody>
          <a:bodyPr/>
          <a:lstStyle/>
          <a:p>
            <a:pPr algn="ctr"/>
            <a:r>
              <a:rPr lang="cs-CZ" b="1" dirty="0">
                <a:solidFill>
                  <a:srgbClr val="FF0000"/>
                </a:solidFill>
              </a:rPr>
              <a:t>3. KONTROLA: VYHODNOCOVÁNÍ VÝSLEDKŮ</a:t>
            </a:r>
          </a:p>
        </p:txBody>
      </p:sp>
      <p:sp>
        <p:nvSpPr>
          <p:cNvPr id="3" name="Zástupný obsah 2">
            <a:extLst>
              <a:ext uri="{FF2B5EF4-FFF2-40B4-BE49-F238E27FC236}">
                <a16:creationId xmlns:a16="http://schemas.microsoft.com/office/drawing/2014/main" id="{92D33DF0-9634-B2A2-77FD-8C8F72EF2589}"/>
              </a:ext>
            </a:extLst>
          </p:cNvPr>
          <p:cNvSpPr>
            <a:spLocks noGrp="1"/>
          </p:cNvSpPr>
          <p:nvPr>
            <p:ph idx="1"/>
          </p:nvPr>
        </p:nvSpPr>
        <p:spPr>
          <a:xfrm>
            <a:off x="838200" y="2454889"/>
            <a:ext cx="10515600" cy="2736543"/>
          </a:xfrm>
        </p:spPr>
        <p:txBody>
          <a:bodyPr/>
          <a:lstStyle/>
          <a:p>
            <a:pPr algn="l"/>
            <a:r>
              <a:rPr lang="cs-CZ" b="1" i="0" dirty="0">
                <a:solidFill>
                  <a:srgbClr val="333333"/>
                </a:solidFill>
                <a:effectLst/>
                <a:latin typeface="Nunito Sans" pitchFamily="2" charset="-18"/>
              </a:rPr>
              <a:t>Po implementaci změn přichází na řadu fáze kontroly. </a:t>
            </a:r>
          </a:p>
          <a:p>
            <a:pPr algn="l">
              <a:buFont typeface="Arial" panose="020B0604020202020204" pitchFamily="34" charset="0"/>
              <a:buChar char="•"/>
            </a:pPr>
            <a:r>
              <a:rPr lang="cs-CZ" b="1" i="0" dirty="0">
                <a:solidFill>
                  <a:srgbClr val="333333"/>
                </a:solidFill>
                <a:effectLst/>
                <a:latin typeface="Nunito Sans" pitchFamily="2" charset="-18"/>
              </a:rPr>
              <a:t>Tato fáze zahrnuje vyhodnocení výsledků a jejich porovnání</a:t>
            </a:r>
            <a:br>
              <a:rPr lang="cs-CZ" b="1" i="0" dirty="0">
                <a:solidFill>
                  <a:srgbClr val="333333"/>
                </a:solidFill>
                <a:effectLst/>
                <a:latin typeface="Nunito Sans" pitchFamily="2" charset="-18"/>
              </a:rPr>
            </a:br>
            <a:r>
              <a:rPr lang="cs-CZ" b="1" i="0" dirty="0">
                <a:solidFill>
                  <a:srgbClr val="333333"/>
                </a:solidFill>
                <a:effectLst/>
                <a:latin typeface="Nunito Sans" pitchFamily="2" charset="-18"/>
              </a:rPr>
              <a:t>s cíli stanovenými ve fázi plánování. </a:t>
            </a:r>
          </a:p>
          <a:p>
            <a:pPr algn="l">
              <a:buFont typeface="Arial" panose="020B0604020202020204" pitchFamily="34" charset="0"/>
              <a:buChar char="•"/>
            </a:pPr>
            <a:r>
              <a:rPr lang="cs-CZ" b="1" i="0" dirty="0">
                <a:solidFill>
                  <a:srgbClr val="333333"/>
                </a:solidFill>
                <a:effectLst/>
                <a:latin typeface="Nunito Sans" pitchFamily="2" charset="-18"/>
              </a:rPr>
              <a:t>Sběr a analýza dat jsou základními součástmi fáze kontroly</a:t>
            </a:r>
            <a:br>
              <a:rPr lang="cs-CZ" b="1" i="0" dirty="0">
                <a:solidFill>
                  <a:srgbClr val="333333"/>
                </a:solidFill>
                <a:effectLst/>
                <a:latin typeface="Nunito Sans" pitchFamily="2" charset="-18"/>
              </a:rPr>
            </a:br>
            <a:r>
              <a:rPr lang="cs-CZ" b="1" i="0" dirty="0">
                <a:solidFill>
                  <a:srgbClr val="333333"/>
                </a:solidFill>
                <a:effectLst/>
                <a:latin typeface="Nunito Sans" pitchFamily="2" charset="-18"/>
              </a:rPr>
              <a:t>a poskytují přehled o účinnosti implementovaných změn.</a:t>
            </a:r>
          </a:p>
        </p:txBody>
      </p:sp>
    </p:spTree>
    <p:extLst>
      <p:ext uri="{BB962C8B-B14F-4D97-AF65-F5344CB8AC3E}">
        <p14:creationId xmlns:p14="http://schemas.microsoft.com/office/powerpoint/2010/main" val="334242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AC117-4A17-7C77-6AE3-185A03CDBB1D}"/>
              </a:ext>
            </a:extLst>
          </p:cNvPr>
          <p:cNvSpPr>
            <a:spLocks noGrp="1"/>
          </p:cNvSpPr>
          <p:nvPr>
            <p:ph type="title"/>
          </p:nvPr>
        </p:nvSpPr>
        <p:spPr/>
        <p:txBody>
          <a:bodyPr>
            <a:normAutofit fontScale="90000"/>
          </a:bodyPr>
          <a:lstStyle/>
          <a:p>
            <a:pPr algn="ctr"/>
            <a:r>
              <a:rPr lang="cs-CZ" b="1" dirty="0">
                <a:solidFill>
                  <a:srgbClr val="FF0000"/>
                </a:solidFill>
              </a:rPr>
              <a:t>4. ZÁKON: PŘIZPŮSOBENÍ A STANDARDIZACE PRO PRŮBĚŽNÉ ZLEPŠOVÁNÍ</a:t>
            </a:r>
          </a:p>
        </p:txBody>
      </p:sp>
      <p:sp>
        <p:nvSpPr>
          <p:cNvPr id="3" name="Zástupný obsah 2">
            <a:extLst>
              <a:ext uri="{FF2B5EF4-FFF2-40B4-BE49-F238E27FC236}">
                <a16:creationId xmlns:a16="http://schemas.microsoft.com/office/drawing/2014/main" id="{100B8620-DBAA-F935-BA87-8906AC3CE347}"/>
              </a:ext>
            </a:extLst>
          </p:cNvPr>
          <p:cNvSpPr>
            <a:spLocks noGrp="1"/>
          </p:cNvSpPr>
          <p:nvPr>
            <p:ph idx="1"/>
          </p:nvPr>
        </p:nvSpPr>
        <p:spPr/>
        <p:txBody>
          <a:bodyPr>
            <a:normAutofit lnSpcReduction="10000"/>
          </a:bodyPr>
          <a:lstStyle/>
          <a:p>
            <a:pPr algn="l"/>
            <a:r>
              <a:rPr lang="cs-CZ" b="1" i="0" dirty="0">
                <a:solidFill>
                  <a:srgbClr val="333333"/>
                </a:solidFill>
                <a:effectLst/>
                <a:latin typeface="Nunito Sans" pitchFamily="2" charset="-18"/>
              </a:rPr>
              <a:t>Na základě vyhodnocení ve fázi </a:t>
            </a:r>
            <a:r>
              <a:rPr lang="cs-CZ" b="1" i="0" dirty="0" err="1">
                <a:solidFill>
                  <a:srgbClr val="333333"/>
                </a:solidFill>
                <a:effectLst/>
                <a:latin typeface="Nunito Sans" pitchFamily="2" charset="-18"/>
              </a:rPr>
              <a:t>Check</a:t>
            </a:r>
            <a:r>
              <a:rPr lang="cs-CZ" b="1" i="0" dirty="0">
                <a:solidFill>
                  <a:srgbClr val="333333"/>
                </a:solidFill>
                <a:effectLst/>
                <a:latin typeface="Nunito Sans" pitchFamily="2" charset="-18"/>
              </a:rPr>
              <a:t> přechází organizace do fáze </a:t>
            </a:r>
            <a:r>
              <a:rPr lang="cs-CZ" b="1" i="0" dirty="0" err="1">
                <a:solidFill>
                  <a:srgbClr val="333333"/>
                </a:solidFill>
                <a:effectLst/>
                <a:latin typeface="Nunito Sans" pitchFamily="2" charset="-18"/>
              </a:rPr>
              <a:t>Act</a:t>
            </a:r>
            <a:r>
              <a:rPr lang="cs-CZ" b="1" i="0" dirty="0">
                <a:solidFill>
                  <a:srgbClr val="333333"/>
                </a:solidFill>
                <a:effectLst/>
                <a:latin typeface="Nunito Sans" pitchFamily="2" charset="-18"/>
              </a:rPr>
              <a:t>. </a:t>
            </a:r>
          </a:p>
          <a:p>
            <a:pPr algn="l"/>
            <a:r>
              <a:rPr lang="cs-CZ" b="1" i="0" dirty="0">
                <a:solidFill>
                  <a:srgbClr val="333333"/>
                </a:solidFill>
                <a:effectLst/>
                <a:latin typeface="Nunito Sans" pitchFamily="2" charset="-18"/>
              </a:rPr>
              <a:t>Tato fáze zahrnuje rozhodování a přijímání opatření na základě zkušeností získaných během hodnocení.</a:t>
            </a:r>
          </a:p>
          <a:p>
            <a:pPr algn="l">
              <a:buFont typeface="Arial" panose="020B0604020202020204" pitchFamily="34" charset="0"/>
              <a:buChar char="•"/>
            </a:pPr>
            <a:r>
              <a:rPr lang="cs-CZ" b="1" i="0" dirty="0">
                <a:solidFill>
                  <a:srgbClr val="333333"/>
                </a:solidFill>
                <a:effectLst/>
                <a:latin typeface="Nunito Sans" pitchFamily="2" charset="-18"/>
              </a:rPr>
              <a:t>Pokud jsou změny úspěšné, organizace pracuje na jejich standardizaci a začleňuje je do běžných operací.</a:t>
            </a:r>
          </a:p>
          <a:p>
            <a:pPr algn="l">
              <a:buFont typeface="Arial" panose="020B0604020202020204" pitchFamily="34" charset="0"/>
              <a:buChar char="•"/>
            </a:pPr>
            <a:r>
              <a:rPr lang="cs-CZ" b="1" i="0" dirty="0">
                <a:solidFill>
                  <a:srgbClr val="333333"/>
                </a:solidFill>
                <a:effectLst/>
                <a:latin typeface="Nunito Sans" pitchFamily="2" charset="-18"/>
              </a:rPr>
              <a:t>Pokud jsou během kontrolní fáze identifikovány problémy, plán bude upraven a cyklus PDCA se restartuje. </a:t>
            </a:r>
          </a:p>
          <a:p>
            <a:pPr algn="l"/>
            <a:r>
              <a:rPr lang="cs-CZ" b="1" i="0" dirty="0">
                <a:solidFill>
                  <a:srgbClr val="333333"/>
                </a:solidFill>
                <a:effectLst/>
                <a:latin typeface="Nunito Sans" pitchFamily="2" charset="-18"/>
              </a:rPr>
              <a:t>Fáze zákona je nepřetržitá smyčka, která představuje závazek neustále přizpůsobovat a zdokonalovat procesy.</a:t>
            </a:r>
          </a:p>
        </p:txBody>
      </p:sp>
    </p:spTree>
    <p:extLst>
      <p:ext uri="{BB962C8B-B14F-4D97-AF65-F5344CB8AC3E}">
        <p14:creationId xmlns:p14="http://schemas.microsoft.com/office/powerpoint/2010/main" val="2545665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D79A06-C50F-B2E2-F937-F9437A53DD64}"/>
              </a:ext>
            </a:extLst>
          </p:cNvPr>
          <p:cNvSpPr>
            <a:spLocks noGrp="1"/>
          </p:cNvSpPr>
          <p:nvPr>
            <p:ph type="title"/>
          </p:nvPr>
        </p:nvSpPr>
        <p:spPr>
          <a:xfrm>
            <a:off x="838200" y="365125"/>
            <a:ext cx="10515600" cy="854075"/>
          </a:xfrm>
        </p:spPr>
        <p:txBody>
          <a:bodyPr>
            <a:normAutofit/>
          </a:bodyPr>
          <a:lstStyle/>
          <a:p>
            <a:pPr algn="ctr"/>
            <a:r>
              <a:rPr lang="cs-CZ" b="1" i="0" dirty="0">
                <a:solidFill>
                  <a:srgbClr val="FF0000"/>
                </a:solidFill>
                <a:effectLst/>
                <a:latin typeface="Lexend Deca"/>
              </a:rPr>
              <a:t>VÝHODY CYKLU PDCA</a:t>
            </a:r>
            <a:endParaRPr lang="cs-CZ" dirty="0">
              <a:solidFill>
                <a:srgbClr val="FF0000"/>
              </a:solidFill>
            </a:endParaRPr>
          </a:p>
        </p:txBody>
      </p:sp>
      <p:sp>
        <p:nvSpPr>
          <p:cNvPr id="3" name="Zástupný obsah 2">
            <a:extLst>
              <a:ext uri="{FF2B5EF4-FFF2-40B4-BE49-F238E27FC236}">
                <a16:creationId xmlns:a16="http://schemas.microsoft.com/office/drawing/2014/main" id="{FF12AEF7-F2D9-F10E-9CB0-E88BC08C4D07}"/>
              </a:ext>
            </a:extLst>
          </p:cNvPr>
          <p:cNvSpPr>
            <a:spLocks noGrp="1"/>
          </p:cNvSpPr>
          <p:nvPr>
            <p:ph idx="1"/>
          </p:nvPr>
        </p:nvSpPr>
        <p:spPr>
          <a:xfrm>
            <a:off x="255639" y="1307690"/>
            <a:ext cx="11670890" cy="5358581"/>
          </a:xfrm>
        </p:spPr>
        <p:txBody>
          <a:bodyPr>
            <a:normAutofit fontScale="62500" lnSpcReduction="20000"/>
          </a:bodyPr>
          <a:lstStyle/>
          <a:p>
            <a:pPr algn="l"/>
            <a:endParaRPr lang="cs-CZ" b="0" i="0" dirty="0">
              <a:solidFill>
                <a:srgbClr val="333333"/>
              </a:solidFill>
              <a:effectLst/>
              <a:latin typeface="Nunito Sans" pitchFamily="2" charset="-18"/>
            </a:endParaRPr>
          </a:p>
          <a:p>
            <a:pPr algn="l"/>
            <a:r>
              <a:rPr lang="cs-CZ" b="1" i="0" dirty="0">
                <a:solidFill>
                  <a:srgbClr val="00B0F0"/>
                </a:solidFill>
                <a:effectLst/>
                <a:latin typeface="Lexend Deca"/>
              </a:rPr>
              <a:t>Neustálé zlepšování:</a:t>
            </a:r>
          </a:p>
          <a:p>
            <a:pPr algn="l"/>
            <a:r>
              <a:rPr lang="cs-CZ" b="1" i="0" dirty="0">
                <a:solidFill>
                  <a:srgbClr val="333333"/>
                </a:solidFill>
                <a:effectLst/>
                <a:latin typeface="Nunito Sans" pitchFamily="2" charset="-18"/>
              </a:rPr>
              <a:t>PDCA je o zlepšování. Pravidelným procházením fází mohou organizace neustále zdokonalovat procesy, identifikovat oblasti pro zlepšení a dosahovat postupných pokroků. </a:t>
            </a:r>
          </a:p>
          <a:p>
            <a:pPr algn="l"/>
            <a:r>
              <a:rPr lang="cs-CZ" b="1" i="0" dirty="0">
                <a:solidFill>
                  <a:srgbClr val="00B0F0"/>
                </a:solidFill>
                <a:effectLst/>
                <a:latin typeface="Lexend Deca"/>
              </a:rPr>
              <a:t>Rozhodování na základě dat:</a:t>
            </a:r>
          </a:p>
          <a:p>
            <a:pPr algn="l"/>
            <a:r>
              <a:rPr lang="cs-CZ" b="1" i="0" dirty="0">
                <a:solidFill>
                  <a:srgbClr val="333333"/>
                </a:solidFill>
                <a:effectLst/>
                <a:latin typeface="Nunito Sans" pitchFamily="2" charset="-18"/>
              </a:rPr>
              <a:t>Aby bylo zajištěno, že rozhodnutí jsou založena na důkazech a skutečných výsledcích, je důležité shromažďovat a analyzovat data během každé fáze cyklu PDCA. </a:t>
            </a:r>
          </a:p>
          <a:p>
            <a:pPr algn="l"/>
            <a:r>
              <a:rPr lang="cs-CZ" b="1" i="0" dirty="0">
                <a:solidFill>
                  <a:srgbClr val="333333"/>
                </a:solidFill>
                <a:effectLst/>
                <a:latin typeface="Nunito Sans" pitchFamily="2" charset="-18"/>
              </a:rPr>
              <a:t>Tento přístup založený na datech vede k informovanějšímu rozhodování a zvyšuje pravděpodobnost úspěšných změn. Použitím důkazů namísto předpokladů mohou organizace činit lepší rozhodnutí.</a:t>
            </a:r>
          </a:p>
          <a:p>
            <a:pPr algn="l"/>
            <a:r>
              <a:rPr lang="cs-CZ" b="1" i="0" dirty="0">
                <a:solidFill>
                  <a:srgbClr val="00B0F0"/>
                </a:solidFill>
                <a:effectLst/>
                <a:latin typeface="Lexend Deca"/>
              </a:rPr>
              <a:t>Snížení rizik a řízená implementace:</a:t>
            </a:r>
          </a:p>
          <a:p>
            <a:pPr algn="l"/>
            <a:r>
              <a:rPr lang="cs-CZ" b="1" i="0" dirty="0">
                <a:solidFill>
                  <a:srgbClr val="333333"/>
                </a:solidFill>
                <a:effectLst/>
                <a:latin typeface="Nunito Sans" pitchFamily="2" charset="-18"/>
              </a:rPr>
              <a:t>Cyklus PDCA umožňuje testovat změny v malém měřítku během fáze „Do“. Tato řízená implementace minimalizuje riziko rozsáhlých poruch. </a:t>
            </a:r>
          </a:p>
          <a:p>
            <a:pPr algn="l"/>
            <a:r>
              <a:rPr lang="cs-CZ" b="1" i="0" dirty="0">
                <a:solidFill>
                  <a:srgbClr val="333333"/>
                </a:solidFill>
                <a:effectLst/>
                <a:latin typeface="Nunito Sans" pitchFamily="2" charset="-18"/>
              </a:rPr>
              <a:t>Díky včasné identifikaci a řešení problémů mohou organizace zlepšit své strategie ještě před jejich úplnou implementací, čímž se sníží potenciální negativní dopady.</a:t>
            </a:r>
          </a:p>
          <a:p>
            <a:pPr algn="l"/>
            <a:r>
              <a:rPr lang="cs-CZ" b="1" i="0" dirty="0">
                <a:solidFill>
                  <a:srgbClr val="00B0F0"/>
                </a:solidFill>
                <a:effectLst/>
                <a:latin typeface="Lexend Deca"/>
              </a:rPr>
              <a:t>Zapojení a posílení:</a:t>
            </a:r>
          </a:p>
          <a:p>
            <a:pPr algn="l"/>
            <a:r>
              <a:rPr lang="cs-CZ" b="1" i="0" dirty="0">
                <a:solidFill>
                  <a:srgbClr val="333333"/>
                </a:solidFill>
                <a:effectLst/>
                <a:latin typeface="Nunito Sans" pitchFamily="2" charset="-18"/>
              </a:rPr>
              <a:t>PDCA podporuje spolupráci a zapojení ze všech úrovní organizace. </a:t>
            </a:r>
          </a:p>
          <a:p>
            <a:pPr algn="l"/>
            <a:r>
              <a:rPr lang="cs-CZ" b="1" i="0" dirty="0">
                <a:solidFill>
                  <a:srgbClr val="333333"/>
                </a:solidFill>
                <a:effectLst/>
                <a:latin typeface="Nunito Sans" pitchFamily="2" charset="-18"/>
              </a:rPr>
              <a:t>Členové týmu spolupracují ve fázích plánování, provádění, kontroly a úprav. Toto společné úsilí vytváří pocit vlastnictví a angažovanosti, což vede ke společnému závazku k pokroku a podpůrnému týmovému prostředí.</a:t>
            </a:r>
          </a:p>
        </p:txBody>
      </p:sp>
    </p:spTree>
    <p:extLst>
      <p:ext uri="{BB962C8B-B14F-4D97-AF65-F5344CB8AC3E}">
        <p14:creationId xmlns:p14="http://schemas.microsoft.com/office/powerpoint/2010/main" val="3382890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297B55D-A884-244D-8D75-73BE83B24722}"/>
              </a:ext>
            </a:extLst>
          </p:cNvPr>
          <p:cNvSpPr>
            <a:spLocks noGrp="1"/>
          </p:cNvSpPr>
          <p:nvPr>
            <p:ph type="title"/>
          </p:nvPr>
        </p:nvSpPr>
        <p:spPr>
          <a:xfrm>
            <a:off x="838200" y="2766218"/>
            <a:ext cx="10515600" cy="1325563"/>
          </a:xfrm>
        </p:spPr>
        <p:txBody>
          <a:bodyPr>
            <a:normAutofit/>
          </a:bodyPr>
          <a:lstStyle/>
          <a:p>
            <a:pPr algn="ctr"/>
            <a:r>
              <a:rPr lang="cs-CZ" sz="6000" b="1" i="0" dirty="0">
                <a:solidFill>
                  <a:srgbClr val="FF0000"/>
                </a:solidFill>
                <a:effectLst/>
                <a:latin typeface="Lexend Deca"/>
              </a:rPr>
              <a:t>PŘÍKLADY CYKLU PDCA?</a:t>
            </a:r>
            <a:endParaRPr lang="cs-CZ" sz="6000" dirty="0">
              <a:solidFill>
                <a:srgbClr val="FF0000"/>
              </a:solidFill>
            </a:endParaRPr>
          </a:p>
        </p:txBody>
      </p:sp>
    </p:spTree>
    <p:extLst>
      <p:ext uri="{BB962C8B-B14F-4D97-AF65-F5344CB8AC3E}">
        <p14:creationId xmlns:p14="http://schemas.microsoft.com/office/powerpoint/2010/main" val="184906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8680A3E-F66A-68D3-218B-F5EC8291D790}"/>
              </a:ext>
            </a:extLst>
          </p:cNvPr>
          <p:cNvSpPr>
            <a:spLocks noGrp="1"/>
          </p:cNvSpPr>
          <p:nvPr>
            <p:ph type="title"/>
          </p:nvPr>
        </p:nvSpPr>
        <p:spPr/>
        <p:txBody>
          <a:bodyPr/>
          <a:lstStyle/>
          <a:p>
            <a:pPr algn="ctr"/>
            <a:r>
              <a:rPr lang="cs-CZ" b="1" dirty="0">
                <a:solidFill>
                  <a:srgbClr val="FF0000"/>
                </a:solidFill>
              </a:rPr>
              <a:t>PDCA PRO SYSTÉM ENERGETICKÉHO MANAGEMENTU</a:t>
            </a:r>
          </a:p>
        </p:txBody>
      </p:sp>
      <p:pic>
        <p:nvPicPr>
          <p:cNvPr id="3074" name="Picture 2">
            <a:extLst>
              <a:ext uri="{FF2B5EF4-FFF2-40B4-BE49-F238E27FC236}">
                <a16:creationId xmlns:a16="http://schemas.microsoft.com/office/drawing/2014/main" id="{46BC545E-7A35-D042-0862-0B0ED5383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2130218"/>
            <a:ext cx="836295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5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BB718C-FDD5-71E2-C048-BB54CDE50610}"/>
              </a:ext>
            </a:extLst>
          </p:cNvPr>
          <p:cNvSpPr>
            <a:spLocks noGrp="1"/>
          </p:cNvSpPr>
          <p:nvPr>
            <p:ph type="title"/>
          </p:nvPr>
        </p:nvSpPr>
        <p:spPr/>
        <p:txBody>
          <a:bodyPr>
            <a:normAutofit/>
          </a:bodyPr>
          <a:lstStyle/>
          <a:p>
            <a:pPr algn="ctr"/>
            <a:r>
              <a:rPr lang="cs-CZ" sz="4400" b="1" i="0" dirty="0">
                <a:solidFill>
                  <a:srgbClr val="FF0000"/>
                </a:solidFill>
                <a:effectLst/>
                <a:latin typeface="Roboto" panose="02000000000000000000" pitchFamily="2" charset="0"/>
              </a:rPr>
              <a:t>ZAVÁDĚNÍ ENERGETICKÉHO MANAGEMENTU</a:t>
            </a:r>
            <a:endParaRPr lang="cs-CZ" dirty="0">
              <a:solidFill>
                <a:srgbClr val="FF0000"/>
              </a:solidFill>
            </a:endParaRPr>
          </a:p>
        </p:txBody>
      </p:sp>
      <p:sp>
        <p:nvSpPr>
          <p:cNvPr id="3" name="Zástupný obsah 2">
            <a:extLst>
              <a:ext uri="{FF2B5EF4-FFF2-40B4-BE49-F238E27FC236}">
                <a16:creationId xmlns:a16="http://schemas.microsoft.com/office/drawing/2014/main" id="{09CC453D-A29B-2EA2-0D8D-4A52FB533CD7}"/>
              </a:ext>
            </a:extLst>
          </p:cNvPr>
          <p:cNvSpPr>
            <a:spLocks noGrp="1"/>
          </p:cNvSpPr>
          <p:nvPr>
            <p:ph idx="1"/>
          </p:nvPr>
        </p:nvSpPr>
        <p:spPr/>
        <p:txBody>
          <a:bodyPr>
            <a:normAutofit/>
          </a:bodyPr>
          <a:lstStyle/>
          <a:p>
            <a:r>
              <a:rPr lang="cs-CZ" sz="3600" b="1" i="0" dirty="0">
                <a:solidFill>
                  <a:srgbClr val="000000"/>
                </a:solidFill>
                <a:effectLst/>
                <a:latin typeface="Roboto" panose="02000000000000000000" pitchFamily="2" charset="0"/>
              </a:rPr>
              <a:t>Zavedení energetického managementu je systémovým a investičně nenáročným krokem.</a:t>
            </a:r>
          </a:p>
          <a:p>
            <a:r>
              <a:rPr lang="cs-CZ" sz="3600" b="1" i="0" dirty="0">
                <a:solidFill>
                  <a:srgbClr val="000000"/>
                </a:solidFill>
                <a:effectLst/>
                <a:latin typeface="Roboto" panose="02000000000000000000" pitchFamily="2" charset="0"/>
              </a:rPr>
              <a:t>Cílem je postupné dosahování významného snížení provozních nákladů a zlepšení organizace práce.</a:t>
            </a:r>
          </a:p>
          <a:p>
            <a:r>
              <a:rPr lang="cs-CZ" sz="3600" b="1" i="0" dirty="0">
                <a:solidFill>
                  <a:srgbClr val="000000"/>
                </a:solidFill>
                <a:effectLst/>
                <a:latin typeface="Roboto" panose="02000000000000000000" pitchFamily="2" charset="0"/>
              </a:rPr>
              <a:t>Zavedení energetického managementu je v některých případech vyžadováno legislativou nebo v rámci dotačních titulů.</a:t>
            </a:r>
            <a:endParaRPr lang="cs-CZ" sz="3600" b="1" dirty="0"/>
          </a:p>
        </p:txBody>
      </p:sp>
    </p:spTree>
    <p:extLst>
      <p:ext uri="{BB962C8B-B14F-4D97-AF65-F5344CB8AC3E}">
        <p14:creationId xmlns:p14="http://schemas.microsoft.com/office/powerpoint/2010/main" val="4267840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D64E2C6-CE45-FAD0-DAEA-9506888C6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D19CC63B-7919-FCA7-5CEC-138B3D8C6D0C}"/>
              </a:ext>
            </a:extLst>
          </p:cNvPr>
          <p:cNvSpPr>
            <a:spLocks noGrp="1"/>
          </p:cNvSpPr>
          <p:nvPr>
            <p:ph type="title"/>
          </p:nvPr>
        </p:nvSpPr>
        <p:spPr>
          <a:xfrm>
            <a:off x="523875" y="5317240"/>
            <a:ext cx="11210925" cy="744836"/>
          </a:xfrm>
        </p:spPr>
        <p:txBody>
          <a:bodyPr>
            <a:normAutofit/>
          </a:bodyPr>
          <a:lstStyle/>
          <a:p>
            <a:pPr algn="ctr"/>
            <a:r>
              <a:rPr lang="cs-CZ" sz="3600" b="1" dirty="0">
                <a:solidFill>
                  <a:srgbClr val="FF0000"/>
                </a:solidFill>
              </a:rPr>
              <a:t>ENERGETICKÝ MANAGEMENT</a:t>
            </a: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236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7275F9-6033-B8A2-569E-348AEE1EBC10}"/>
              </a:ext>
            </a:extLst>
          </p:cNvPr>
          <p:cNvSpPr>
            <a:spLocks noGrp="1"/>
          </p:cNvSpPr>
          <p:nvPr>
            <p:ph type="title"/>
          </p:nvPr>
        </p:nvSpPr>
        <p:spPr>
          <a:xfrm>
            <a:off x="838200" y="365126"/>
            <a:ext cx="10515600" cy="837510"/>
          </a:xfrm>
        </p:spPr>
        <p:txBody>
          <a:bodyPr/>
          <a:lstStyle/>
          <a:p>
            <a:pPr algn="ctr"/>
            <a:r>
              <a:rPr lang="cs-CZ" b="1" i="0" dirty="0">
                <a:solidFill>
                  <a:srgbClr val="FF0000"/>
                </a:solidFill>
                <a:effectLst/>
                <a:latin typeface="Poppins" panose="00000500000000000000" pitchFamily="2" charset="-18"/>
              </a:rPr>
              <a:t>CO JE EPC?</a:t>
            </a:r>
            <a:endParaRPr lang="cs-CZ" dirty="0">
              <a:solidFill>
                <a:srgbClr val="FF0000"/>
              </a:solidFill>
            </a:endParaRPr>
          </a:p>
        </p:txBody>
      </p:sp>
      <p:sp>
        <p:nvSpPr>
          <p:cNvPr id="3" name="Zástupný obsah 2">
            <a:extLst>
              <a:ext uri="{FF2B5EF4-FFF2-40B4-BE49-F238E27FC236}">
                <a16:creationId xmlns:a16="http://schemas.microsoft.com/office/drawing/2014/main" id="{2F58926B-303D-7F79-8D00-53CA39458CDE}"/>
              </a:ext>
            </a:extLst>
          </p:cNvPr>
          <p:cNvSpPr>
            <a:spLocks noGrp="1"/>
          </p:cNvSpPr>
          <p:nvPr>
            <p:ph idx="1"/>
          </p:nvPr>
        </p:nvSpPr>
        <p:spPr>
          <a:xfrm>
            <a:off x="248477" y="1431235"/>
            <a:ext cx="11628783" cy="4929808"/>
          </a:xfrm>
        </p:spPr>
        <p:txBody>
          <a:bodyPr>
            <a:normAutofit lnSpcReduction="10000"/>
          </a:bodyPr>
          <a:lstStyle/>
          <a:p>
            <a:pPr algn="l"/>
            <a:r>
              <a:rPr lang="cs-CZ" b="1" i="0" dirty="0">
                <a:solidFill>
                  <a:srgbClr val="00B0F0"/>
                </a:solidFill>
                <a:effectLst/>
                <a:latin typeface="Roboto" panose="02000000000000000000" pitchFamily="2" charset="0"/>
              </a:rPr>
              <a:t>EPC (</a:t>
            </a:r>
            <a:r>
              <a:rPr lang="cs-CZ" b="1" i="0" dirty="0" err="1">
                <a:solidFill>
                  <a:srgbClr val="00B0F0"/>
                </a:solidFill>
                <a:effectLst/>
                <a:latin typeface="Roboto" panose="02000000000000000000" pitchFamily="2" charset="0"/>
              </a:rPr>
              <a:t>Energy</a:t>
            </a:r>
            <a:r>
              <a:rPr lang="cs-CZ" b="1" i="0" dirty="0">
                <a:solidFill>
                  <a:srgbClr val="00B0F0"/>
                </a:solidFill>
                <a:effectLst/>
                <a:latin typeface="Roboto" panose="02000000000000000000" pitchFamily="2" charset="0"/>
              </a:rPr>
              <a:t> Performance </a:t>
            </a:r>
            <a:r>
              <a:rPr lang="cs-CZ" b="1" i="0" dirty="0" err="1">
                <a:solidFill>
                  <a:srgbClr val="00B0F0"/>
                </a:solidFill>
                <a:effectLst/>
                <a:latin typeface="Roboto" panose="02000000000000000000" pitchFamily="2" charset="0"/>
              </a:rPr>
              <a:t>Contracting</a:t>
            </a:r>
            <a:r>
              <a:rPr lang="cs-CZ" b="1" i="0" dirty="0">
                <a:solidFill>
                  <a:srgbClr val="00B0F0"/>
                </a:solidFill>
                <a:effectLst/>
                <a:latin typeface="Roboto" panose="02000000000000000000" pitchFamily="2" charset="0"/>
              </a:rPr>
              <a:t>) </a:t>
            </a:r>
            <a:r>
              <a:rPr lang="cs-CZ" b="1" i="0" dirty="0">
                <a:solidFill>
                  <a:srgbClr val="000000"/>
                </a:solidFill>
                <a:effectLst/>
                <a:latin typeface="Roboto" panose="02000000000000000000" pitchFamily="2" charset="0"/>
              </a:rPr>
              <a:t>je komplexní služba umožňující realizovat úspory výdajů v energetickém hospodářství obvykle bez nutnosti vynaložení potřebných investičních prostředků zákazníkem v době instalace opatření.</a:t>
            </a:r>
          </a:p>
          <a:p>
            <a:pPr algn="l"/>
            <a:r>
              <a:rPr lang="cs-CZ" b="1" i="0" dirty="0">
                <a:solidFill>
                  <a:srgbClr val="000000"/>
                </a:solidFill>
                <a:effectLst/>
                <a:latin typeface="Roboto" panose="02000000000000000000" pitchFamily="2" charset="0"/>
              </a:rPr>
              <a:t>Představuje metodu, na základě které ESCO (tj. poskytovatel energetických služeb) nabízí komplexní služby s cílem snížit spotřebu energie v objektu zákazníka s tím, že za objem úspor smluvně ručí.</a:t>
            </a:r>
          </a:p>
          <a:p>
            <a:pPr algn="l"/>
            <a:r>
              <a:rPr lang="cs-CZ" b="1" i="0" dirty="0">
                <a:solidFill>
                  <a:srgbClr val="000000"/>
                </a:solidFill>
                <a:effectLst/>
                <a:latin typeface="Roboto" panose="02000000000000000000" pitchFamily="2" charset="0"/>
              </a:rPr>
              <a:t>Služby zahrnují návrh úsporných opatření, přípravu a realizaci opatření, výcvik obsluhy zařízení a obvykle i zajištění financování projektu.</a:t>
            </a:r>
          </a:p>
          <a:p>
            <a:pPr algn="l"/>
            <a:r>
              <a:rPr lang="cs-CZ" b="1" i="0" dirty="0">
                <a:solidFill>
                  <a:srgbClr val="000000"/>
                </a:solidFill>
                <a:effectLst/>
                <a:latin typeface="Roboto" panose="02000000000000000000" pitchFamily="2" charset="0"/>
              </a:rPr>
              <a:t>Pro celý projekt od začátku do konce je vybrán jen jeden “dodavatel“, který zpracovává projektovou dokumentaci, instaluje navržená opatření, zejména smluvně garantuje objem dosažených úspor.</a:t>
            </a:r>
          </a:p>
        </p:txBody>
      </p:sp>
    </p:spTree>
    <p:extLst>
      <p:ext uri="{BB962C8B-B14F-4D97-AF65-F5344CB8AC3E}">
        <p14:creationId xmlns:p14="http://schemas.microsoft.com/office/powerpoint/2010/main" val="123812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E1C312A-6550-A2AC-5554-58791514905C}"/>
              </a:ext>
            </a:extLst>
          </p:cNvPr>
          <p:cNvSpPr>
            <a:spLocks noGrp="1"/>
          </p:cNvSpPr>
          <p:nvPr>
            <p:ph type="title"/>
          </p:nvPr>
        </p:nvSpPr>
        <p:spPr>
          <a:xfrm>
            <a:off x="838200" y="2498380"/>
            <a:ext cx="10515600" cy="1861240"/>
          </a:xfrm>
        </p:spPr>
        <p:txBody>
          <a:bodyPr>
            <a:noAutofit/>
          </a:bodyPr>
          <a:lstStyle/>
          <a:p>
            <a:pPr algn="ctr"/>
            <a:r>
              <a:rPr lang="cs-CZ" sz="6000" b="1" i="0" dirty="0">
                <a:solidFill>
                  <a:srgbClr val="FF0000"/>
                </a:solidFill>
                <a:effectLst/>
                <a:latin typeface="Google Sans"/>
              </a:rPr>
              <a:t>MONITORING AND TARGETING (M &amp; T).</a:t>
            </a:r>
            <a:endParaRPr lang="cs-CZ" sz="6000" dirty="0">
              <a:solidFill>
                <a:srgbClr val="FF0000"/>
              </a:solidFill>
            </a:endParaRPr>
          </a:p>
        </p:txBody>
      </p:sp>
    </p:spTree>
    <p:extLst>
      <p:ext uri="{BB962C8B-B14F-4D97-AF65-F5344CB8AC3E}">
        <p14:creationId xmlns:p14="http://schemas.microsoft.com/office/powerpoint/2010/main" val="1229774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CA98D9-DABA-6661-F92E-D3172D65C865}"/>
              </a:ext>
            </a:extLst>
          </p:cNvPr>
          <p:cNvSpPr>
            <a:spLocks noGrp="1"/>
          </p:cNvSpPr>
          <p:nvPr>
            <p:ph type="title"/>
          </p:nvPr>
        </p:nvSpPr>
        <p:spPr/>
        <p:txBody>
          <a:bodyPr>
            <a:normAutofit/>
          </a:bodyPr>
          <a:lstStyle/>
          <a:p>
            <a:pPr algn="ctr"/>
            <a:r>
              <a:rPr lang="cs-CZ" b="1" dirty="0">
                <a:solidFill>
                  <a:srgbClr val="FF0000"/>
                </a:solidFill>
                <a:effectLst/>
                <a:latin typeface="IBM Plex Sans" panose="020F0502020204030204" pitchFamily="34" charset="0"/>
              </a:rPr>
              <a:t>MONITORING &amp; TARGETING – PŘÍNOSY OPTIMALIZACE</a:t>
            </a:r>
            <a:endParaRPr lang="cs-CZ" dirty="0">
              <a:solidFill>
                <a:srgbClr val="FF0000"/>
              </a:solidFill>
            </a:endParaRPr>
          </a:p>
        </p:txBody>
      </p:sp>
      <p:sp>
        <p:nvSpPr>
          <p:cNvPr id="3" name="Zástupný obsah 2">
            <a:extLst>
              <a:ext uri="{FF2B5EF4-FFF2-40B4-BE49-F238E27FC236}">
                <a16:creationId xmlns:a16="http://schemas.microsoft.com/office/drawing/2014/main" id="{C982EE2C-C7B3-55B9-1A21-5E3B18DD33EE}"/>
              </a:ext>
            </a:extLst>
          </p:cNvPr>
          <p:cNvSpPr>
            <a:spLocks noGrp="1"/>
          </p:cNvSpPr>
          <p:nvPr>
            <p:ph idx="1"/>
          </p:nvPr>
        </p:nvSpPr>
        <p:spPr>
          <a:xfrm>
            <a:off x="838200" y="2141537"/>
            <a:ext cx="10515600" cy="4351338"/>
          </a:xfrm>
        </p:spPr>
        <p:txBody>
          <a:bodyPr>
            <a:normAutofit fontScale="85000" lnSpcReduction="20000"/>
          </a:bodyPr>
          <a:lstStyle/>
          <a:p>
            <a:r>
              <a:rPr lang="cs-CZ" b="1" dirty="0">
                <a:effectLst/>
              </a:rPr>
              <a:t>Firemní spotřebu elektrické energie lze optimalizovat, ale je potřeba zavést opravdu </a:t>
            </a:r>
            <a:r>
              <a:rPr lang="cs-CZ" b="1" dirty="0">
                <a:solidFill>
                  <a:srgbClr val="00B0F0"/>
                </a:solidFill>
                <a:effectLst/>
              </a:rPr>
              <a:t>funkční </a:t>
            </a:r>
            <a:r>
              <a:rPr lang="cs-CZ" b="1" dirty="0" err="1">
                <a:solidFill>
                  <a:srgbClr val="00B0F0"/>
                </a:solidFill>
                <a:effectLst/>
              </a:rPr>
              <a:t>Energy</a:t>
            </a:r>
            <a:r>
              <a:rPr lang="cs-CZ" b="1" dirty="0">
                <a:solidFill>
                  <a:srgbClr val="00B0F0"/>
                </a:solidFill>
                <a:effectLst/>
              </a:rPr>
              <a:t> Management</a:t>
            </a:r>
            <a:r>
              <a:rPr lang="cs-CZ" b="1" dirty="0">
                <a:effectLst/>
              </a:rPr>
              <a:t>.</a:t>
            </a:r>
          </a:p>
          <a:p>
            <a:r>
              <a:rPr lang="cs-CZ" b="1" dirty="0">
                <a:effectLst/>
              </a:rPr>
              <a:t>V čem spočívá?</a:t>
            </a:r>
          </a:p>
          <a:p>
            <a:r>
              <a:rPr lang="cs-CZ" b="1" dirty="0">
                <a:effectLst/>
              </a:rPr>
              <a:t>Nejde jen o běžné zavedení </a:t>
            </a:r>
            <a:r>
              <a:rPr lang="cs-CZ" b="1" dirty="0">
                <a:solidFill>
                  <a:srgbClr val="00B0F0"/>
                </a:solidFill>
                <a:effectLst/>
              </a:rPr>
              <a:t>Monitoringu</a:t>
            </a:r>
            <a:r>
              <a:rPr lang="cs-CZ" b="1" dirty="0">
                <a:effectLst/>
              </a:rPr>
              <a:t> a sledování dat.</a:t>
            </a:r>
          </a:p>
          <a:p>
            <a:r>
              <a:rPr lang="cs-CZ" b="1" dirty="0">
                <a:effectLst/>
              </a:rPr>
              <a:t>Je potřeba zavést i </a:t>
            </a:r>
            <a:r>
              <a:rPr lang="cs-CZ" b="1" dirty="0" err="1">
                <a:solidFill>
                  <a:srgbClr val="00B0F0"/>
                </a:solidFill>
                <a:effectLst/>
              </a:rPr>
              <a:t>Targeting</a:t>
            </a:r>
            <a:r>
              <a:rPr lang="cs-CZ" b="1" dirty="0">
                <a:effectLst/>
              </a:rPr>
              <a:t> a spotřebu dostat pod kontrolu.</a:t>
            </a:r>
          </a:p>
          <a:p>
            <a:r>
              <a:rPr lang="cs-CZ" b="1" dirty="0">
                <a:effectLst/>
              </a:rPr>
              <a:t>A ideálně časem i </a:t>
            </a:r>
            <a:r>
              <a:rPr lang="cs-CZ" b="1" dirty="0">
                <a:solidFill>
                  <a:srgbClr val="00B0F0"/>
                </a:solidFill>
                <a:effectLst/>
              </a:rPr>
              <a:t>automatický </a:t>
            </a:r>
            <a:r>
              <a:rPr lang="cs-CZ" b="1" dirty="0" err="1">
                <a:solidFill>
                  <a:srgbClr val="00B0F0"/>
                </a:solidFill>
                <a:effectLst/>
              </a:rPr>
              <a:t>Energy</a:t>
            </a:r>
            <a:r>
              <a:rPr lang="cs-CZ" b="1" dirty="0">
                <a:solidFill>
                  <a:srgbClr val="00B0F0"/>
                </a:solidFill>
                <a:effectLst/>
              </a:rPr>
              <a:t> Management</a:t>
            </a:r>
            <a:r>
              <a:rPr lang="cs-CZ" b="1" dirty="0">
                <a:effectLst/>
              </a:rPr>
              <a:t>, který bude spotřebu ve firmě dle parametrů regulovat.</a:t>
            </a:r>
          </a:p>
          <a:p>
            <a:r>
              <a:rPr lang="cs-CZ" b="1" dirty="0">
                <a:effectLst/>
              </a:rPr>
              <a:t>Automatický </a:t>
            </a:r>
            <a:r>
              <a:rPr lang="cs-CZ" b="1" dirty="0" err="1">
                <a:effectLst/>
              </a:rPr>
              <a:t>Energy</a:t>
            </a:r>
            <a:r>
              <a:rPr lang="cs-CZ" b="1" dirty="0">
                <a:effectLst/>
              </a:rPr>
              <a:t> Management dokáže </a:t>
            </a:r>
            <a:r>
              <a:rPr lang="cs-CZ" b="1" dirty="0">
                <a:solidFill>
                  <a:srgbClr val="00B0F0"/>
                </a:solidFill>
                <a:effectLst/>
              </a:rPr>
              <a:t>efektivitu spotřeby ještě navýšit </a:t>
            </a:r>
            <a:r>
              <a:rPr lang="cs-CZ" b="1" dirty="0">
                <a:effectLst/>
              </a:rPr>
              <a:t>díky </a:t>
            </a:r>
            <a:r>
              <a:rPr lang="cs-CZ" b="1" dirty="0" err="1">
                <a:effectLst/>
              </a:rPr>
              <a:t>real-time</a:t>
            </a:r>
            <a:r>
              <a:rPr lang="cs-CZ" b="1" dirty="0">
                <a:effectLst/>
              </a:rPr>
              <a:t> monitoringu. Ovšem jeho zavedení vyžaduje významně vyšší investice a také následnou údržbu, aby správně fungoval.</a:t>
            </a:r>
          </a:p>
          <a:p>
            <a:r>
              <a:rPr lang="cs-CZ" b="1" dirty="0">
                <a:effectLst/>
              </a:rPr>
              <a:t>Proto se </a:t>
            </a:r>
            <a:r>
              <a:rPr lang="cs-CZ" b="1" dirty="0">
                <a:solidFill>
                  <a:srgbClr val="00B0F0"/>
                </a:solidFill>
                <a:effectLst/>
              </a:rPr>
              <a:t>doporučuje začít nejprve s řešením M&amp;T</a:t>
            </a:r>
            <a:r>
              <a:rPr lang="cs-CZ" b="1" dirty="0">
                <a:effectLst/>
              </a:rPr>
              <a:t>, které přináší největší efekt. A až na základě zkušeností se následně můžete i pro „automatiku”.</a:t>
            </a:r>
          </a:p>
        </p:txBody>
      </p:sp>
    </p:spTree>
    <p:extLst>
      <p:ext uri="{BB962C8B-B14F-4D97-AF65-F5344CB8AC3E}">
        <p14:creationId xmlns:p14="http://schemas.microsoft.com/office/powerpoint/2010/main" val="1825063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949991-44C0-1D86-AB18-7D5DC3A5ECAB}"/>
              </a:ext>
            </a:extLst>
          </p:cNvPr>
          <p:cNvSpPr>
            <a:spLocks noGrp="1"/>
          </p:cNvSpPr>
          <p:nvPr>
            <p:ph type="title"/>
          </p:nvPr>
        </p:nvSpPr>
        <p:spPr/>
        <p:txBody>
          <a:bodyPr/>
          <a:lstStyle/>
          <a:p>
            <a:pPr algn="ctr"/>
            <a:r>
              <a:rPr lang="cs-CZ" b="1" i="0" dirty="0">
                <a:solidFill>
                  <a:srgbClr val="FF0000"/>
                </a:solidFill>
                <a:effectLst/>
                <a:latin typeface="IBM Plex Sans" panose="020B0503050203000203" pitchFamily="34" charset="0"/>
              </a:rPr>
              <a:t>MONITORING &amp; TARGETING</a:t>
            </a:r>
            <a:endParaRPr lang="cs-CZ" dirty="0">
              <a:solidFill>
                <a:srgbClr val="FF0000"/>
              </a:solidFill>
            </a:endParaRPr>
          </a:p>
        </p:txBody>
      </p:sp>
      <p:pic>
        <p:nvPicPr>
          <p:cNvPr id="5" name="Zástupný obsah 4">
            <a:extLst>
              <a:ext uri="{FF2B5EF4-FFF2-40B4-BE49-F238E27FC236}">
                <a16:creationId xmlns:a16="http://schemas.microsoft.com/office/drawing/2014/main" id="{EE3B63E8-4E85-CD47-625D-20591F0BCE84}"/>
              </a:ext>
            </a:extLst>
          </p:cNvPr>
          <p:cNvPicPr>
            <a:picLocks noGrp="1" noChangeAspect="1"/>
          </p:cNvPicPr>
          <p:nvPr>
            <p:ph idx="1"/>
          </p:nvPr>
        </p:nvPicPr>
        <p:blipFill>
          <a:blip r:embed="rId2"/>
          <a:stretch>
            <a:fillRect/>
          </a:stretch>
        </p:blipFill>
        <p:spPr>
          <a:xfrm>
            <a:off x="794829" y="1780140"/>
            <a:ext cx="10558971" cy="4551086"/>
          </a:xfrm>
        </p:spPr>
      </p:pic>
    </p:spTree>
    <p:extLst>
      <p:ext uri="{BB962C8B-B14F-4D97-AF65-F5344CB8AC3E}">
        <p14:creationId xmlns:p14="http://schemas.microsoft.com/office/powerpoint/2010/main" val="2295913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B04366-0225-5DF1-8315-1CFC029E79EF}"/>
              </a:ext>
            </a:extLst>
          </p:cNvPr>
          <p:cNvSpPr>
            <a:spLocks noGrp="1"/>
          </p:cNvSpPr>
          <p:nvPr>
            <p:ph type="title"/>
          </p:nvPr>
        </p:nvSpPr>
        <p:spPr/>
        <p:txBody>
          <a:bodyPr>
            <a:normAutofit/>
          </a:bodyPr>
          <a:lstStyle/>
          <a:p>
            <a:pPr algn="ctr"/>
            <a:r>
              <a:rPr lang="cs-CZ" b="1" i="0" dirty="0">
                <a:solidFill>
                  <a:srgbClr val="FF0000"/>
                </a:solidFill>
                <a:effectLst/>
                <a:latin typeface="IBM Plex Sans" panose="020B0503050203000203" pitchFamily="34" charset="0"/>
              </a:rPr>
              <a:t>JAKÁ DATA ZOHLEDŇUJE MONOTORING &amp; TARGETING?</a:t>
            </a:r>
            <a:endParaRPr lang="cs-CZ" dirty="0">
              <a:solidFill>
                <a:srgbClr val="FF0000"/>
              </a:solidFill>
            </a:endParaRPr>
          </a:p>
        </p:txBody>
      </p:sp>
      <p:sp>
        <p:nvSpPr>
          <p:cNvPr id="3" name="Zástupný obsah 2">
            <a:extLst>
              <a:ext uri="{FF2B5EF4-FFF2-40B4-BE49-F238E27FC236}">
                <a16:creationId xmlns:a16="http://schemas.microsoft.com/office/drawing/2014/main" id="{A99A0CBB-BC8F-94F2-229A-31EDDB06D78A}"/>
              </a:ext>
            </a:extLst>
          </p:cNvPr>
          <p:cNvSpPr>
            <a:spLocks noGrp="1"/>
          </p:cNvSpPr>
          <p:nvPr>
            <p:ph idx="4294967295"/>
          </p:nvPr>
        </p:nvSpPr>
        <p:spPr>
          <a:xfrm>
            <a:off x="838200" y="2047517"/>
            <a:ext cx="10515600" cy="4168775"/>
          </a:xfrm>
        </p:spPr>
        <p:txBody>
          <a:bodyPr>
            <a:normAutofit/>
          </a:bodyPr>
          <a:lstStyle/>
          <a:p>
            <a:pPr algn="l"/>
            <a:r>
              <a:rPr lang="cs-CZ" sz="4000" b="1" i="0" dirty="0">
                <a:solidFill>
                  <a:srgbClr val="4D4D4D"/>
                </a:solidFill>
                <a:effectLst/>
                <a:latin typeface="Inter"/>
              </a:rPr>
              <a:t>Do spotřeby energie se nepromítá pouze a jen vnitřní spotřeba, ale mají na ni vliv i venkovní podmínky, proto v rámci Monitoringu sbíráme</a:t>
            </a:r>
            <a:br>
              <a:rPr lang="cs-CZ" sz="4000" b="1" i="0" dirty="0">
                <a:solidFill>
                  <a:srgbClr val="4D4D4D"/>
                </a:solidFill>
                <a:effectLst/>
                <a:latin typeface="Inter"/>
              </a:rPr>
            </a:br>
            <a:r>
              <a:rPr lang="cs-CZ" sz="4000" b="1" i="0" dirty="0">
                <a:solidFill>
                  <a:srgbClr val="4D4D4D"/>
                </a:solidFill>
                <a:effectLst/>
                <a:latin typeface="Inter"/>
              </a:rPr>
              <a:t>i data o počasí z dané lokality.</a:t>
            </a:r>
          </a:p>
          <a:p>
            <a:pPr algn="l"/>
            <a:r>
              <a:rPr lang="cs-CZ" sz="4000" b="1" i="0" dirty="0">
                <a:solidFill>
                  <a:srgbClr val="4D4D4D"/>
                </a:solidFill>
                <a:effectLst/>
                <a:latin typeface="Inter"/>
              </a:rPr>
              <a:t>Teprve na jejich základě následně probíhá </a:t>
            </a:r>
            <a:r>
              <a:rPr lang="cs-CZ" sz="4000" b="1" i="0" dirty="0" err="1">
                <a:solidFill>
                  <a:srgbClr val="4D4D4D"/>
                </a:solidFill>
                <a:effectLst/>
                <a:latin typeface="Inter"/>
              </a:rPr>
              <a:t>Targeting</a:t>
            </a:r>
            <a:r>
              <a:rPr lang="cs-CZ" sz="4000" b="1" i="0" dirty="0">
                <a:solidFill>
                  <a:srgbClr val="4D4D4D"/>
                </a:solidFill>
                <a:effectLst/>
                <a:latin typeface="Inter"/>
              </a:rPr>
              <a:t>, resp. nastavení ideální spotřeby.</a:t>
            </a:r>
          </a:p>
        </p:txBody>
      </p:sp>
    </p:spTree>
    <p:extLst>
      <p:ext uri="{BB962C8B-B14F-4D97-AF65-F5344CB8AC3E}">
        <p14:creationId xmlns:p14="http://schemas.microsoft.com/office/powerpoint/2010/main" val="3065724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B7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BADAD82-63B0-4E93-B494-9E829B741B01}"/>
              </a:ext>
            </a:extLst>
          </p:cNvPr>
          <p:cNvSpPr>
            <a:spLocks noGrp="1"/>
          </p:cNvSpPr>
          <p:nvPr>
            <p:ph type="title"/>
          </p:nvPr>
        </p:nvSpPr>
        <p:spPr>
          <a:xfrm>
            <a:off x="4719823" y="315137"/>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cs-CZ" sz="2000" b="1" i="0" dirty="0">
                <a:solidFill>
                  <a:srgbClr val="FF0000"/>
                </a:solidFill>
                <a:effectLst/>
                <a:latin typeface="IBM Plex Sans" panose="020B0503050203000203" pitchFamily="34" charset="0"/>
              </a:rPr>
              <a:t>JAKÁ DATA ZOHLEDŇUJE MONOTORING &amp; TARGETING?</a:t>
            </a:r>
            <a:endParaRPr lang="en-US" sz="2000" kern="1200" dirty="0">
              <a:solidFill>
                <a:srgbClr val="FFFFFF"/>
              </a:solidFill>
              <a:latin typeface="+mj-lt"/>
              <a:ea typeface="+mj-ea"/>
              <a:cs typeface="+mj-cs"/>
            </a:endParaRPr>
          </a:p>
        </p:txBody>
      </p:sp>
      <p:pic>
        <p:nvPicPr>
          <p:cNvPr id="5" name="Zástupný obsah 4">
            <a:extLst>
              <a:ext uri="{FF2B5EF4-FFF2-40B4-BE49-F238E27FC236}">
                <a16:creationId xmlns:a16="http://schemas.microsoft.com/office/drawing/2014/main" id="{A8167B6A-F825-4B1F-4BA7-2DA4948555AF}"/>
              </a:ext>
            </a:extLst>
          </p:cNvPr>
          <p:cNvPicPr>
            <a:picLocks noGrp="1" noChangeAspect="1"/>
          </p:cNvPicPr>
          <p:nvPr>
            <p:ph idx="1"/>
          </p:nvPr>
        </p:nvPicPr>
        <p:blipFill>
          <a:blip r:embed="rId2"/>
          <a:stretch>
            <a:fillRect/>
          </a:stretch>
        </p:blipFill>
        <p:spPr>
          <a:xfrm>
            <a:off x="348004" y="3833588"/>
            <a:ext cx="11495992" cy="2615338"/>
          </a:xfrm>
          <a:prstGeom prst="rect">
            <a:avLst/>
          </a:prstGeom>
        </p:spPr>
      </p:pic>
    </p:spTree>
    <p:extLst>
      <p:ext uri="{BB962C8B-B14F-4D97-AF65-F5344CB8AC3E}">
        <p14:creationId xmlns:p14="http://schemas.microsoft.com/office/powerpoint/2010/main" val="771346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9B557D-27F9-C931-6112-E50AFDC30B7D}"/>
              </a:ext>
            </a:extLst>
          </p:cNvPr>
          <p:cNvSpPr>
            <a:spLocks noGrp="1"/>
          </p:cNvSpPr>
          <p:nvPr>
            <p:ph type="title"/>
          </p:nvPr>
        </p:nvSpPr>
        <p:spPr/>
        <p:txBody>
          <a:bodyPr>
            <a:normAutofit/>
          </a:bodyPr>
          <a:lstStyle/>
          <a:p>
            <a:pPr algn="ctr"/>
            <a:r>
              <a:rPr lang="cs-CZ" b="1" i="0" dirty="0">
                <a:solidFill>
                  <a:srgbClr val="FF0000"/>
                </a:solidFill>
                <a:effectLst/>
                <a:latin typeface="Roboto" panose="02000000000000000000" pitchFamily="2" charset="0"/>
              </a:rPr>
              <a:t>FÁZE KONTINUÁLNÍHO PROCESU ENERGETICKÉHO MANAGEMENTU</a:t>
            </a:r>
            <a:endParaRPr lang="cs-CZ" dirty="0">
              <a:solidFill>
                <a:srgbClr val="FF0000"/>
              </a:solidFill>
            </a:endParaRPr>
          </a:p>
        </p:txBody>
      </p:sp>
      <p:sp>
        <p:nvSpPr>
          <p:cNvPr id="3" name="Zástupný obsah 2">
            <a:extLst>
              <a:ext uri="{FF2B5EF4-FFF2-40B4-BE49-F238E27FC236}">
                <a16:creationId xmlns:a16="http://schemas.microsoft.com/office/drawing/2014/main" id="{386BB055-4A16-B76D-3F05-EF9328E97EFA}"/>
              </a:ext>
            </a:extLst>
          </p:cNvPr>
          <p:cNvSpPr>
            <a:spLocks noGrp="1"/>
          </p:cNvSpPr>
          <p:nvPr>
            <p:ph idx="1"/>
          </p:nvPr>
        </p:nvSpPr>
        <p:spPr>
          <a:xfrm>
            <a:off x="341243" y="1875321"/>
            <a:ext cx="11509513" cy="4773958"/>
          </a:xfrm>
        </p:spPr>
        <p:txBody>
          <a:bodyPr>
            <a:normAutofit/>
          </a:bodyPr>
          <a:lstStyle/>
          <a:p>
            <a:pPr algn="l">
              <a:buFont typeface="Arial" panose="020B0604020202020204" pitchFamily="34" charset="0"/>
              <a:buChar char="•"/>
            </a:pPr>
            <a:r>
              <a:rPr lang="cs-CZ" b="1" i="0" dirty="0">
                <a:solidFill>
                  <a:srgbClr val="000000"/>
                </a:solidFill>
                <a:effectLst/>
                <a:latin typeface="Roboto" panose="02000000000000000000" pitchFamily="2" charset="0"/>
              </a:rPr>
              <a:t>měření spotřeby energie a dalších dat</a:t>
            </a:r>
          </a:p>
          <a:p>
            <a:pPr algn="l">
              <a:buFont typeface="Arial" panose="020B0604020202020204" pitchFamily="34" charset="0"/>
              <a:buChar char="•"/>
            </a:pPr>
            <a:r>
              <a:rPr lang="cs-CZ" b="1" i="0" dirty="0">
                <a:solidFill>
                  <a:srgbClr val="000000"/>
                </a:solidFill>
                <a:effectLst/>
                <a:latin typeface="Roboto" panose="02000000000000000000" pitchFamily="2" charset="0"/>
              </a:rPr>
              <a:t>analýza dat a stanovení potenciálu úspor energie možnými opatřeními</a:t>
            </a:r>
          </a:p>
          <a:p>
            <a:pPr algn="l">
              <a:buFont typeface="Arial" panose="020B0604020202020204" pitchFamily="34" charset="0"/>
              <a:buChar char="•"/>
            </a:pPr>
            <a:r>
              <a:rPr lang="cs-CZ" b="1" i="0" dirty="0">
                <a:solidFill>
                  <a:srgbClr val="000000"/>
                </a:solidFill>
                <a:effectLst/>
                <a:latin typeface="Roboto" panose="02000000000000000000" pitchFamily="2" charset="0"/>
              </a:rPr>
              <a:t>interní rozhodovací proces a výběr vhodných opatření k realizaci</a:t>
            </a:r>
          </a:p>
          <a:p>
            <a:pPr algn="l">
              <a:buFont typeface="Arial" panose="020B0604020202020204" pitchFamily="34" charset="0"/>
              <a:buChar char="•"/>
            </a:pPr>
            <a:r>
              <a:rPr lang="cs-CZ" b="1" i="0" dirty="0">
                <a:solidFill>
                  <a:srgbClr val="000000"/>
                </a:solidFill>
                <a:effectLst/>
                <a:latin typeface="Roboto" panose="02000000000000000000" pitchFamily="2" charset="0"/>
              </a:rPr>
              <a:t>investice a zavedení opatření</a:t>
            </a:r>
          </a:p>
          <a:p>
            <a:pPr algn="l">
              <a:buFont typeface="Arial" panose="020B0604020202020204" pitchFamily="34" charset="0"/>
              <a:buChar char="•"/>
            </a:pPr>
            <a:r>
              <a:rPr lang="cs-CZ" b="1" i="0" dirty="0">
                <a:solidFill>
                  <a:srgbClr val="000000"/>
                </a:solidFill>
                <a:effectLst/>
                <a:latin typeface="Roboto" panose="02000000000000000000" pitchFamily="2" charset="0"/>
              </a:rPr>
              <a:t>měření reálného dopadu realizovaných opatření</a:t>
            </a:r>
          </a:p>
          <a:p>
            <a:pPr algn="l">
              <a:buFont typeface="Arial" panose="020B0604020202020204" pitchFamily="34" charset="0"/>
              <a:buChar char="•"/>
            </a:pPr>
            <a:r>
              <a:rPr lang="cs-CZ" b="1" i="0" dirty="0">
                <a:solidFill>
                  <a:srgbClr val="000000"/>
                </a:solidFill>
                <a:effectLst/>
                <a:latin typeface="Roboto" panose="02000000000000000000" pitchFamily="2" charset="0"/>
              </a:rPr>
              <a:t>analýza skutečného dopadu a porovnání s původními předpoklady</a:t>
            </a:r>
          </a:p>
          <a:p>
            <a:pPr algn="l">
              <a:buFont typeface="Arial" panose="020B0604020202020204" pitchFamily="34" charset="0"/>
              <a:buChar char="•"/>
            </a:pPr>
            <a:r>
              <a:rPr lang="cs-CZ" b="1" i="0" dirty="0">
                <a:solidFill>
                  <a:srgbClr val="000000"/>
                </a:solidFill>
                <a:effectLst/>
                <a:latin typeface="Roboto" panose="02000000000000000000" pitchFamily="2" charset="0"/>
              </a:rPr>
              <a:t>aktualizace dat a energetické koncepce/strategie/plánu úspor společnosti</a:t>
            </a:r>
          </a:p>
        </p:txBody>
      </p:sp>
    </p:spTree>
    <p:extLst>
      <p:ext uri="{BB962C8B-B14F-4D97-AF65-F5344CB8AC3E}">
        <p14:creationId xmlns:p14="http://schemas.microsoft.com/office/powerpoint/2010/main" val="2427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A7B508C-A21B-71B4-E96D-15C592079A43}"/>
              </a:ext>
            </a:extLst>
          </p:cNvPr>
          <p:cNvSpPr>
            <a:spLocks noGrp="1"/>
          </p:cNvSpPr>
          <p:nvPr>
            <p:ph type="title"/>
          </p:nvPr>
        </p:nvSpPr>
        <p:spPr>
          <a:xfrm>
            <a:off x="838200" y="1802641"/>
            <a:ext cx="10515600" cy="3252718"/>
          </a:xfrm>
        </p:spPr>
        <p:txBody>
          <a:bodyPr>
            <a:normAutofit/>
          </a:bodyPr>
          <a:lstStyle/>
          <a:p>
            <a:pPr algn="ctr"/>
            <a:r>
              <a:rPr lang="cs-CZ" sz="5400" b="1" i="0" dirty="0">
                <a:solidFill>
                  <a:srgbClr val="FF0000"/>
                </a:solidFill>
                <a:effectLst/>
                <a:latin typeface="Open Sans" panose="020B0606030504020204" pitchFamily="34" charset="0"/>
              </a:rPr>
              <a:t>CERTIFIKACE SYSTÉMU ENERGETICKÉHO MANAGEMENTU PODLE NORMY ISO 50001</a:t>
            </a:r>
            <a:endParaRPr lang="cs-CZ" sz="5400" dirty="0">
              <a:solidFill>
                <a:srgbClr val="FF0000"/>
              </a:solidFill>
            </a:endParaRPr>
          </a:p>
        </p:txBody>
      </p:sp>
    </p:spTree>
    <p:extLst>
      <p:ext uri="{BB962C8B-B14F-4D97-AF65-F5344CB8AC3E}">
        <p14:creationId xmlns:p14="http://schemas.microsoft.com/office/powerpoint/2010/main" val="2079321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88206C8-454B-F95A-B334-C84229995FB2}"/>
              </a:ext>
            </a:extLst>
          </p:cNvPr>
          <p:cNvSpPr>
            <a:spLocks noGrp="1"/>
          </p:cNvSpPr>
          <p:nvPr>
            <p:ph type="title"/>
          </p:nvPr>
        </p:nvSpPr>
        <p:spPr>
          <a:xfrm>
            <a:off x="838200" y="365126"/>
            <a:ext cx="10515600" cy="817632"/>
          </a:xfrm>
        </p:spPr>
        <p:txBody>
          <a:bodyPr/>
          <a:lstStyle/>
          <a:p>
            <a:pPr algn="ctr"/>
            <a:r>
              <a:rPr lang="cs-CZ" b="1" dirty="0">
                <a:solidFill>
                  <a:srgbClr val="FF0000"/>
                </a:solidFill>
              </a:rPr>
              <a:t>NORMA ISO 50001</a:t>
            </a:r>
          </a:p>
        </p:txBody>
      </p:sp>
      <p:sp>
        <p:nvSpPr>
          <p:cNvPr id="4" name="Zástupný obsah 3">
            <a:extLst>
              <a:ext uri="{FF2B5EF4-FFF2-40B4-BE49-F238E27FC236}">
                <a16:creationId xmlns:a16="http://schemas.microsoft.com/office/drawing/2014/main" id="{B053FDF9-70BA-5B73-377C-ED7625E2E090}"/>
              </a:ext>
            </a:extLst>
          </p:cNvPr>
          <p:cNvSpPr>
            <a:spLocks noGrp="1"/>
          </p:cNvSpPr>
          <p:nvPr>
            <p:ph idx="1"/>
          </p:nvPr>
        </p:nvSpPr>
        <p:spPr>
          <a:xfrm>
            <a:off x="231913" y="1520687"/>
            <a:ext cx="11728174" cy="5041762"/>
          </a:xfrm>
        </p:spPr>
        <p:txBody>
          <a:bodyPr>
            <a:noAutofit/>
          </a:bodyPr>
          <a:lstStyle/>
          <a:p>
            <a:r>
              <a:rPr lang="cs-CZ" sz="3600" b="1" i="0" dirty="0">
                <a:solidFill>
                  <a:srgbClr val="000000"/>
                </a:solidFill>
                <a:effectLst/>
                <a:latin typeface="Open Sans" panose="020B0606030504020204" pitchFamily="34" charset="0"/>
              </a:rPr>
              <a:t>Norma </a:t>
            </a:r>
            <a:r>
              <a:rPr lang="cs-CZ" sz="3600" b="1" i="0" dirty="0">
                <a:solidFill>
                  <a:srgbClr val="00B0F0"/>
                </a:solidFill>
                <a:effectLst/>
                <a:latin typeface="Open Sans" panose="020B0606030504020204" pitchFamily="34" charset="0"/>
              </a:rPr>
              <a:t>ISO 50001 </a:t>
            </a:r>
            <a:r>
              <a:rPr lang="cs-CZ" sz="3600" b="1" i="0" dirty="0">
                <a:solidFill>
                  <a:srgbClr val="000000"/>
                </a:solidFill>
                <a:effectLst/>
                <a:latin typeface="Open Sans" panose="020B0606030504020204" pitchFamily="34" charset="0"/>
              </a:rPr>
              <a:t>specifikuje požadavky na systém energetického managementu</a:t>
            </a:r>
            <a:br>
              <a:rPr lang="cs-CZ" sz="3600" b="1" i="0" dirty="0">
                <a:solidFill>
                  <a:srgbClr val="000000"/>
                </a:solidFill>
                <a:effectLst/>
                <a:latin typeface="Open Sans" panose="020B0606030504020204" pitchFamily="34" charset="0"/>
              </a:rPr>
            </a:br>
            <a:r>
              <a:rPr lang="cs-CZ" sz="3600" b="1" i="0" dirty="0">
                <a:solidFill>
                  <a:srgbClr val="000000"/>
                </a:solidFill>
                <a:effectLst/>
                <a:latin typeface="Open Sans" panose="020B0606030504020204" pitchFamily="34" charset="0"/>
              </a:rPr>
              <a:t>v organizacích. Systém energetického managementu slouží na řízení a usměrňování organizacím, s ohledem na spotřebu a regulaci energií.</a:t>
            </a:r>
          </a:p>
          <a:p>
            <a:r>
              <a:rPr lang="cs-CZ" sz="3600" b="1" i="0" dirty="0">
                <a:solidFill>
                  <a:srgbClr val="000000"/>
                </a:solidFill>
                <a:effectLst/>
                <a:latin typeface="Open Sans" panose="020B0606030504020204" pitchFamily="34" charset="0"/>
              </a:rPr>
              <a:t>Základním požadavkem normy ISO 50001 je zavést, zdokumentovat, uplatňovat a udržovat systém energetického managementu a zavést neustále zlepšování systému.</a:t>
            </a:r>
            <a:endParaRPr lang="cs-CZ" sz="3600" b="1" dirty="0"/>
          </a:p>
        </p:txBody>
      </p:sp>
    </p:spTree>
    <p:extLst>
      <p:ext uri="{BB962C8B-B14F-4D97-AF65-F5344CB8AC3E}">
        <p14:creationId xmlns:p14="http://schemas.microsoft.com/office/powerpoint/2010/main" val="957283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9066E9-EA3E-BA6C-CCBF-B4AF3870ACF5}"/>
              </a:ext>
            </a:extLst>
          </p:cNvPr>
          <p:cNvSpPr>
            <a:spLocks noGrp="1"/>
          </p:cNvSpPr>
          <p:nvPr>
            <p:ph type="title"/>
          </p:nvPr>
        </p:nvSpPr>
        <p:spPr/>
        <p:txBody>
          <a:bodyPr/>
          <a:lstStyle/>
          <a:p>
            <a:pPr algn="ctr"/>
            <a:r>
              <a:rPr lang="cs-CZ" b="1" dirty="0">
                <a:solidFill>
                  <a:srgbClr val="FF0000"/>
                </a:solidFill>
              </a:rPr>
              <a:t>CÍL CERTIFIKACE</a:t>
            </a:r>
          </a:p>
        </p:txBody>
      </p:sp>
      <p:sp>
        <p:nvSpPr>
          <p:cNvPr id="3" name="Zástupný obsah 2">
            <a:extLst>
              <a:ext uri="{FF2B5EF4-FFF2-40B4-BE49-F238E27FC236}">
                <a16:creationId xmlns:a16="http://schemas.microsoft.com/office/drawing/2014/main" id="{D0CDB7E4-AF4F-6538-0185-91072C790E62}"/>
              </a:ext>
            </a:extLst>
          </p:cNvPr>
          <p:cNvSpPr>
            <a:spLocks noGrp="1"/>
          </p:cNvSpPr>
          <p:nvPr>
            <p:ph idx="1"/>
          </p:nvPr>
        </p:nvSpPr>
        <p:spPr/>
        <p:txBody>
          <a:bodyPr/>
          <a:lstStyle/>
          <a:p>
            <a:pPr>
              <a:buFont typeface="Arial" panose="020B0604020202020204" pitchFamily="34" charset="0"/>
              <a:buChar char="•"/>
            </a:pPr>
            <a:r>
              <a:rPr lang="cs-CZ" sz="3600" b="1" i="0" dirty="0">
                <a:solidFill>
                  <a:srgbClr val="000000"/>
                </a:solidFill>
                <a:effectLst/>
                <a:latin typeface="Open Sans" panose="020B0606030504020204" pitchFamily="34" charset="0"/>
              </a:rPr>
              <a:t>Prověření plnění požadavků mezinárodní normy ISO 50001.</a:t>
            </a:r>
          </a:p>
          <a:p>
            <a:pPr>
              <a:buFont typeface="Arial" panose="020B0604020202020204" pitchFamily="34" charset="0"/>
              <a:buChar char="•"/>
            </a:pPr>
            <a:r>
              <a:rPr lang="cs-CZ" sz="3600" b="1" i="0" dirty="0">
                <a:solidFill>
                  <a:srgbClr val="000000"/>
                </a:solidFill>
                <a:effectLst/>
                <a:latin typeface="Open Sans" panose="020B0606030504020204" pitchFamily="34" charset="0"/>
              </a:rPr>
              <a:t>Zavedení systémového a procesního přístupu v řízení energetického hospodářství společnosti.</a:t>
            </a:r>
          </a:p>
          <a:p>
            <a:pPr>
              <a:buFont typeface="Arial" panose="020B0604020202020204" pitchFamily="34" charset="0"/>
              <a:buChar char="•"/>
            </a:pPr>
            <a:r>
              <a:rPr lang="cs-CZ" sz="3600" b="1" i="0" dirty="0">
                <a:solidFill>
                  <a:srgbClr val="000000"/>
                </a:solidFill>
                <a:effectLst/>
                <a:latin typeface="Open Sans" panose="020B0606030504020204" pitchFamily="34" charset="0"/>
              </a:rPr>
              <a:t>Zavedení systému neustálého zlepšování</a:t>
            </a:r>
            <a:br>
              <a:rPr lang="cs-CZ" sz="3600" b="1" i="0" dirty="0">
                <a:solidFill>
                  <a:srgbClr val="000000"/>
                </a:solidFill>
                <a:effectLst/>
                <a:latin typeface="Open Sans" panose="020B0606030504020204" pitchFamily="34" charset="0"/>
              </a:rPr>
            </a:br>
            <a:r>
              <a:rPr lang="cs-CZ" sz="3600" b="1" i="0" dirty="0">
                <a:solidFill>
                  <a:srgbClr val="000000"/>
                </a:solidFill>
                <a:effectLst/>
                <a:latin typeface="Open Sans" panose="020B0606030504020204" pitchFamily="34" charset="0"/>
              </a:rPr>
              <a:t>v oblasti energetiky</a:t>
            </a:r>
          </a:p>
          <a:p>
            <a:endParaRPr lang="cs-CZ" dirty="0"/>
          </a:p>
        </p:txBody>
      </p:sp>
    </p:spTree>
    <p:extLst>
      <p:ext uri="{BB962C8B-B14F-4D97-AF65-F5344CB8AC3E}">
        <p14:creationId xmlns:p14="http://schemas.microsoft.com/office/powerpoint/2010/main" val="113904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hlinkClick r:id="rId2" tooltip="Energetický management jako součást facility managementu v E.ON CZECH"/>
            <a:extLst>
              <a:ext uri="{FF2B5EF4-FFF2-40B4-BE49-F238E27FC236}">
                <a16:creationId xmlns:a16="http://schemas.microsoft.com/office/drawing/2014/main" id="{0D5A2210-F081-0F8C-CDB6-976662E1A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23" r="6766"/>
          <a:stretch/>
        </p:blipFill>
        <p:spPr bwMode="auto">
          <a:xfrm>
            <a:off x="5495540" y="1574260"/>
            <a:ext cx="6076606" cy="4309705"/>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948CEB1B-DECE-AAFD-8C89-B36E4E7FC7F4}"/>
              </a:ext>
            </a:extLst>
          </p:cNvPr>
          <p:cNvSpPr>
            <a:spLocks noGrp="1"/>
          </p:cNvSpPr>
          <p:nvPr>
            <p:ph type="title"/>
          </p:nvPr>
        </p:nvSpPr>
        <p:spPr>
          <a:xfrm>
            <a:off x="6096000" y="375064"/>
            <a:ext cx="3822189" cy="1899912"/>
          </a:xfrm>
        </p:spPr>
        <p:txBody>
          <a:bodyPr>
            <a:normAutofit/>
          </a:bodyPr>
          <a:lstStyle/>
          <a:p>
            <a:pPr algn="ctr"/>
            <a:r>
              <a:rPr lang="cs-CZ" sz="4000" b="1" dirty="0">
                <a:solidFill>
                  <a:srgbClr val="FF0000"/>
                </a:solidFill>
              </a:rPr>
              <a:t>ENERGETICKÝ MANAGEMENT</a:t>
            </a:r>
          </a:p>
        </p:txBody>
      </p:sp>
      <p:sp>
        <p:nvSpPr>
          <p:cNvPr id="3" name="Zástupný obsah 2">
            <a:extLst>
              <a:ext uri="{FF2B5EF4-FFF2-40B4-BE49-F238E27FC236}">
                <a16:creationId xmlns:a16="http://schemas.microsoft.com/office/drawing/2014/main" id="{418C8F00-281B-3460-9671-34F891DEFA1B}"/>
              </a:ext>
            </a:extLst>
          </p:cNvPr>
          <p:cNvSpPr>
            <a:spLocks noGrp="1"/>
          </p:cNvSpPr>
          <p:nvPr>
            <p:ph idx="1"/>
          </p:nvPr>
        </p:nvSpPr>
        <p:spPr>
          <a:xfrm>
            <a:off x="298174" y="375065"/>
            <a:ext cx="4909930" cy="6117812"/>
          </a:xfrm>
        </p:spPr>
        <p:txBody>
          <a:bodyPr>
            <a:noAutofit/>
          </a:bodyPr>
          <a:lstStyle/>
          <a:p>
            <a:pPr marL="0" marR="0" lvl="0" indent="0" defTabSz="914400" rtl="0" eaLnBrk="0" fontAlgn="base" latinLnBrk="0" hangingPunct="0">
              <a:spcBef>
                <a:spcPct val="0"/>
              </a:spcBef>
              <a:spcAft>
                <a:spcPts val="600"/>
              </a:spcAft>
              <a:buClrTx/>
              <a:buSzTx/>
              <a:buFontTx/>
              <a:buNone/>
              <a:tabLst/>
            </a:pPr>
            <a:r>
              <a:rPr kumimoji="0" lang="cs-CZ" altLang="cs-CZ" sz="2400" b="1" i="0" u="none" strike="noStrike" cap="none" normalizeH="0" baseline="0" dirty="0">
                <a:ln>
                  <a:noFill/>
                </a:ln>
                <a:solidFill>
                  <a:srgbClr val="00B0F0"/>
                </a:solidFill>
                <a:effectLst/>
                <a:latin typeface="Roboto" panose="02000000000000000000" pitchFamily="2" charset="0"/>
              </a:rPr>
              <a:t>Energetický management </a:t>
            </a:r>
            <a:r>
              <a:rPr kumimoji="0" lang="cs-CZ" altLang="cs-CZ" sz="2400" b="1" i="0" u="none" strike="noStrike" cap="none" normalizeH="0" baseline="0" dirty="0">
                <a:ln>
                  <a:noFill/>
                </a:ln>
                <a:effectLst/>
                <a:latin typeface="Roboto" panose="02000000000000000000" pitchFamily="2" charset="0"/>
              </a:rPr>
              <a:t>je obecně zavedený termín, pod kterým se skrývá mnoho dílčích činností. Tyto činnosti mají vést k efektivnímu systému nakládání s energií a snižovat produkování emisí skleníkových plynů. Systém hospodaření s energií je kontinuální proces, který při správném nastavení vede k úsporám finančních prostředků vynaložených za spotřebovanou energii.</a:t>
            </a:r>
          </a:p>
          <a:p>
            <a:pPr marL="0" marR="0" lvl="0" indent="0" defTabSz="914400" rtl="0" eaLnBrk="0" fontAlgn="base" latinLnBrk="0" hangingPunct="0">
              <a:spcBef>
                <a:spcPct val="0"/>
              </a:spcBef>
              <a:spcAft>
                <a:spcPts val="600"/>
              </a:spcAft>
              <a:buClrTx/>
              <a:buSzTx/>
              <a:buFontTx/>
              <a:buNone/>
              <a:tabLst/>
            </a:pPr>
            <a:r>
              <a:rPr kumimoji="0" lang="cs-CZ" altLang="cs-CZ" sz="2400" b="1" i="0" u="none" strike="noStrike" cap="none" normalizeH="0" baseline="0" dirty="0">
                <a:ln>
                  <a:noFill/>
                </a:ln>
                <a:effectLst/>
                <a:latin typeface="Roboto" panose="02000000000000000000" pitchFamily="2" charset="0"/>
              </a:rPr>
              <a:t>Systém hospodaření s energií může být zařazen do portfolia facility managementu</a:t>
            </a:r>
            <a:br>
              <a:rPr kumimoji="0" lang="cs-CZ" altLang="cs-CZ" sz="2400" b="1" i="0" u="none" strike="noStrike" cap="none" normalizeH="0" baseline="0" dirty="0">
                <a:ln>
                  <a:noFill/>
                </a:ln>
                <a:effectLst/>
                <a:latin typeface="Roboto" panose="02000000000000000000" pitchFamily="2" charset="0"/>
              </a:rPr>
            </a:br>
            <a:r>
              <a:rPr kumimoji="0" lang="cs-CZ" altLang="cs-CZ" sz="2400" b="1" i="0" u="none" strike="noStrike" cap="none" normalizeH="0" baseline="0" dirty="0">
                <a:ln>
                  <a:noFill/>
                </a:ln>
                <a:effectLst/>
                <a:latin typeface="Roboto" panose="02000000000000000000" pitchFamily="2" charset="0"/>
              </a:rPr>
              <a:t>a nejlépe do útvaru správy nemovitostí.</a:t>
            </a:r>
            <a:endParaRPr kumimoji="0" lang="cs-CZ" altLang="cs-CZ" sz="2400" b="0" i="0" u="none" strike="noStrike" cap="none" normalizeH="0" baseline="0" dirty="0">
              <a:ln>
                <a:noFill/>
              </a:ln>
              <a:effectLst/>
            </a:endParaRPr>
          </a:p>
        </p:txBody>
      </p:sp>
    </p:spTree>
    <p:extLst>
      <p:ext uri="{BB962C8B-B14F-4D97-AF65-F5344CB8AC3E}">
        <p14:creationId xmlns:p14="http://schemas.microsoft.com/office/powerpoint/2010/main" val="4277454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2" name="Oval 41">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Nadpis 5">
            <a:extLst>
              <a:ext uri="{FF2B5EF4-FFF2-40B4-BE49-F238E27FC236}">
                <a16:creationId xmlns:a16="http://schemas.microsoft.com/office/drawing/2014/main" id="{F4175BEF-B6BB-CA76-4E2E-FC3430635A0C}"/>
              </a:ext>
            </a:extLst>
          </p:cNvPr>
          <p:cNvSpPr>
            <a:spLocks noGrp="1"/>
          </p:cNvSpPr>
          <p:nvPr>
            <p:ph type="title"/>
          </p:nvPr>
        </p:nvSpPr>
        <p:spPr>
          <a:xfrm>
            <a:off x="630936" y="684915"/>
            <a:ext cx="4651076" cy="1951075"/>
          </a:xfrm>
          <a:noFill/>
        </p:spPr>
        <p:txBody>
          <a:bodyPr vert="horz" lIns="91440" tIns="45720" rIns="91440" bIns="45720" rtlCol="0" anchor="t">
            <a:normAutofit/>
          </a:bodyPr>
          <a:lstStyle/>
          <a:p>
            <a:r>
              <a:rPr lang="en-US" sz="2600" b="1" i="0">
                <a:solidFill>
                  <a:schemeClr val="bg1"/>
                </a:solidFill>
                <a:effectLst/>
              </a:rPr>
              <a:t>Zavedení a certifikace systému energetického managementu vytváří přínosy v následujících oblastech:</a:t>
            </a:r>
            <a:endParaRPr lang="en-US" sz="2600" b="1">
              <a:solidFill>
                <a:schemeClr val="bg1"/>
              </a:solidFill>
            </a:endParaRPr>
          </a:p>
        </p:txBody>
      </p:sp>
      <p:sp>
        <p:nvSpPr>
          <p:cNvPr id="49" name="Rectangle 48">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2" name="Straight Connector 51">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0" name="Straight Connector 5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Zástupný obsah 4" descr="Obsah obrázku text, snímek obrazovky, Písmo&#10;&#10;Popis byl vytvořen automaticky">
            <a:extLst>
              <a:ext uri="{FF2B5EF4-FFF2-40B4-BE49-F238E27FC236}">
                <a16:creationId xmlns:a16="http://schemas.microsoft.com/office/drawing/2014/main" id="{2538EA91-1A1A-5BEB-FC8B-6BF80E7FD149}"/>
              </a:ext>
            </a:extLst>
          </p:cNvPr>
          <p:cNvPicPr>
            <a:picLocks noGrp="1" noChangeAspect="1"/>
          </p:cNvPicPr>
          <p:nvPr>
            <p:ph idx="4294967295"/>
          </p:nvPr>
        </p:nvPicPr>
        <p:blipFill>
          <a:blip r:embed="rId2"/>
          <a:srcRect r="-1" b="4495"/>
          <a:stretch/>
        </p:blipFill>
        <p:spPr>
          <a:xfrm>
            <a:off x="629638" y="2708781"/>
            <a:ext cx="10848063" cy="3496632"/>
          </a:xfrm>
          <a:prstGeom prst="rect">
            <a:avLst/>
          </a:prstGeom>
        </p:spPr>
      </p:pic>
      <p:grpSp>
        <p:nvGrpSpPr>
          <p:cNvPr id="65" name="Group 64">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2852760"/>
            <a:ext cx="304800" cy="429768"/>
            <a:chOff x="215328" y="-46937"/>
            <a:chExt cx="304800" cy="2773841"/>
          </a:xfrm>
        </p:grpSpPr>
        <p:cxnSp>
          <p:nvCxnSpPr>
            <p:cNvPr id="66" name="Straight Connector 65">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912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CE101-0408-AE3D-ABEC-A517748992DA}"/>
              </a:ext>
            </a:extLst>
          </p:cNvPr>
          <p:cNvSpPr>
            <a:spLocks noGrp="1"/>
          </p:cNvSpPr>
          <p:nvPr>
            <p:ph type="title"/>
          </p:nvPr>
        </p:nvSpPr>
        <p:spPr>
          <a:xfrm>
            <a:off x="838200" y="365125"/>
            <a:ext cx="10515600" cy="1771788"/>
          </a:xfrm>
        </p:spPr>
        <p:txBody>
          <a:bodyPr>
            <a:normAutofit fontScale="90000"/>
          </a:bodyPr>
          <a:lstStyle/>
          <a:p>
            <a:pPr algn="ctr"/>
            <a:r>
              <a:rPr lang="cs-CZ" b="1" i="0" dirty="0">
                <a:solidFill>
                  <a:srgbClr val="FF0000"/>
                </a:solidFill>
                <a:effectLst/>
                <a:latin typeface="Open Sans" panose="020B0606030504020204" pitchFamily="34" charset="0"/>
              </a:rPr>
              <a:t>Zavedení a certifikace systému energetického managementu vytváří přínosy v následujících oblastech:</a:t>
            </a:r>
            <a:endParaRPr lang="cs-CZ" b="1" dirty="0">
              <a:solidFill>
                <a:srgbClr val="FF0000"/>
              </a:solidFill>
            </a:endParaRPr>
          </a:p>
        </p:txBody>
      </p:sp>
      <p:pic>
        <p:nvPicPr>
          <p:cNvPr id="4" name="Obrázek 3">
            <a:extLst>
              <a:ext uri="{FF2B5EF4-FFF2-40B4-BE49-F238E27FC236}">
                <a16:creationId xmlns:a16="http://schemas.microsoft.com/office/drawing/2014/main" id="{EEF3F162-EDA8-B2A5-E03B-1343E66FAF4D}"/>
              </a:ext>
            </a:extLst>
          </p:cNvPr>
          <p:cNvPicPr>
            <a:picLocks noChangeAspect="1"/>
          </p:cNvPicPr>
          <p:nvPr/>
        </p:nvPicPr>
        <p:blipFill>
          <a:blip r:embed="rId2"/>
          <a:stretch>
            <a:fillRect/>
          </a:stretch>
        </p:blipFill>
        <p:spPr>
          <a:xfrm>
            <a:off x="654848" y="2655908"/>
            <a:ext cx="10882303" cy="3673158"/>
          </a:xfrm>
          <a:prstGeom prst="rect">
            <a:avLst/>
          </a:prstGeom>
        </p:spPr>
      </p:pic>
    </p:spTree>
    <p:extLst>
      <p:ext uri="{BB962C8B-B14F-4D97-AF65-F5344CB8AC3E}">
        <p14:creationId xmlns:p14="http://schemas.microsoft.com/office/powerpoint/2010/main" val="554081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17BF91-E9C8-4C04-BAE2-C8843522FE6A}"/>
              </a:ext>
            </a:extLst>
          </p:cNvPr>
          <p:cNvSpPr>
            <a:spLocks noGrp="1"/>
          </p:cNvSpPr>
          <p:nvPr>
            <p:ph type="title"/>
          </p:nvPr>
        </p:nvSpPr>
        <p:spPr>
          <a:xfrm>
            <a:off x="838200" y="2510349"/>
            <a:ext cx="10515600" cy="1837301"/>
          </a:xfrm>
        </p:spPr>
        <p:txBody>
          <a:bodyPr>
            <a:noAutofit/>
          </a:bodyPr>
          <a:lstStyle/>
          <a:p>
            <a:pPr algn="ctr"/>
            <a:r>
              <a:rPr lang="cs-CZ" sz="6000" b="1" dirty="0">
                <a:solidFill>
                  <a:srgbClr val="FF0000"/>
                </a:solidFill>
              </a:rPr>
              <a:t>ZÁKLADY ENERGETICKÉHO MANAGEMENTU</a:t>
            </a:r>
          </a:p>
        </p:txBody>
      </p:sp>
    </p:spTree>
    <p:extLst>
      <p:ext uri="{BB962C8B-B14F-4D97-AF65-F5344CB8AC3E}">
        <p14:creationId xmlns:p14="http://schemas.microsoft.com/office/powerpoint/2010/main" val="3319145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s sources d'énergie - Playhooky">
            <a:extLst>
              <a:ext uri="{FF2B5EF4-FFF2-40B4-BE49-F238E27FC236}">
                <a16:creationId xmlns:a16="http://schemas.microsoft.com/office/drawing/2014/main" id="{DDAA212D-DA5B-46E8-F649-630191B812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8130" y="1275070"/>
            <a:ext cx="3876165" cy="387616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4294967295"/>
          </p:nvPr>
        </p:nvSpPr>
        <p:spPr>
          <a:xfrm>
            <a:off x="5596502" y="648929"/>
            <a:ext cx="5754896" cy="5270090"/>
          </a:xfrm>
        </p:spPr>
        <p:txBody>
          <a:bodyPr vert="horz" lIns="91440" tIns="45720" rIns="91440" bIns="45720" rtlCol="0" anchor="t">
            <a:noAutofit/>
          </a:bodyPr>
          <a:lstStyle/>
          <a:p>
            <a:r>
              <a:rPr lang="en-US" sz="3600" b="1" dirty="0" err="1"/>
              <a:t>Energetický</a:t>
            </a:r>
            <a:r>
              <a:rPr lang="en-US" sz="3600" b="1" dirty="0"/>
              <a:t> management je </a:t>
            </a:r>
            <a:r>
              <a:rPr lang="en-US" sz="3600" b="1" dirty="0" err="1"/>
              <a:t>řídící</a:t>
            </a:r>
            <a:r>
              <a:rPr lang="en-US" sz="3600" b="1" dirty="0"/>
              <a:t> </a:t>
            </a:r>
            <a:r>
              <a:rPr lang="en-US" sz="3600" b="1" dirty="0" err="1"/>
              <a:t>proces</a:t>
            </a:r>
            <a:r>
              <a:rPr lang="en-US" sz="3600" b="1" dirty="0"/>
              <a:t>, </a:t>
            </a:r>
            <a:r>
              <a:rPr lang="en-US" sz="3600" b="1" dirty="0" err="1"/>
              <a:t>který</a:t>
            </a:r>
            <a:r>
              <a:rPr lang="en-US" sz="3600" b="1" dirty="0"/>
              <a:t> </a:t>
            </a:r>
            <a:r>
              <a:rPr lang="en-US" sz="3600" b="1" dirty="0" err="1"/>
              <a:t>zajišťuje</a:t>
            </a:r>
            <a:r>
              <a:rPr lang="en-US" sz="3600" b="1" dirty="0"/>
              <a:t> </a:t>
            </a:r>
            <a:r>
              <a:rPr lang="en-US" sz="3600" b="1" dirty="0" err="1"/>
              <a:t>energetické</a:t>
            </a:r>
            <a:r>
              <a:rPr lang="en-US" sz="3600" b="1" dirty="0"/>
              <a:t> </a:t>
            </a:r>
            <a:r>
              <a:rPr lang="en-US" sz="3600" b="1" dirty="0" err="1"/>
              <a:t>potřeby</a:t>
            </a:r>
            <a:r>
              <a:rPr lang="en-US" sz="3600" b="1" dirty="0"/>
              <a:t> </a:t>
            </a:r>
            <a:r>
              <a:rPr lang="en-US" sz="3600" b="1" dirty="0" err="1"/>
              <a:t>potřebné</a:t>
            </a:r>
            <a:r>
              <a:rPr lang="en-US" sz="3600" b="1" dirty="0"/>
              <a:t> </a:t>
            </a:r>
            <a:r>
              <a:rPr lang="en-US" sz="3600" b="1" dirty="0" err="1"/>
              <a:t>nejen</a:t>
            </a:r>
            <a:r>
              <a:rPr lang="en-US" sz="3600" b="1" dirty="0"/>
              <a:t> pro </a:t>
            </a:r>
            <a:r>
              <a:rPr lang="en-US" sz="3600" b="1" dirty="0" err="1"/>
              <a:t>podnikání</a:t>
            </a:r>
            <a:r>
              <a:rPr lang="en-US" sz="3600" b="1" dirty="0"/>
              <a:t>. </a:t>
            </a:r>
          </a:p>
          <a:p>
            <a:r>
              <a:rPr lang="en-US" sz="3600" b="1" dirty="0" err="1"/>
              <a:t>Jedná</a:t>
            </a:r>
            <a:r>
              <a:rPr lang="en-US" sz="3600" b="1" dirty="0"/>
              <a:t> se o </a:t>
            </a:r>
            <a:r>
              <a:rPr lang="en-US" sz="3600" b="1" dirty="0" err="1"/>
              <a:t>základní</a:t>
            </a:r>
            <a:r>
              <a:rPr lang="en-US" sz="3600" b="1" dirty="0"/>
              <a:t> </a:t>
            </a:r>
            <a:r>
              <a:rPr lang="en-US" sz="3600" b="1" dirty="0" err="1"/>
              <a:t>nástroj</a:t>
            </a:r>
            <a:r>
              <a:rPr lang="en-US" sz="3600" b="1" dirty="0"/>
              <a:t> pro </a:t>
            </a:r>
            <a:r>
              <a:rPr lang="en-US" sz="3600" b="1" dirty="0" err="1"/>
              <a:t>šetrné</a:t>
            </a:r>
            <a:r>
              <a:rPr lang="en-US" sz="3600" b="1" dirty="0"/>
              <a:t>, </a:t>
            </a:r>
            <a:r>
              <a:rPr lang="en-US" sz="3600" b="1" dirty="0" err="1"/>
              <a:t>hospodárné</a:t>
            </a:r>
            <a:r>
              <a:rPr lang="en-US" sz="3600" b="1" dirty="0"/>
              <a:t> a </a:t>
            </a:r>
            <a:r>
              <a:rPr lang="en-US" sz="3600" b="1" dirty="0" err="1"/>
              <a:t>ekologicky</a:t>
            </a:r>
            <a:r>
              <a:rPr lang="en-US" sz="3600" b="1" dirty="0"/>
              <a:t> </a:t>
            </a:r>
            <a:r>
              <a:rPr lang="en-US" sz="3600" b="1" dirty="0" err="1"/>
              <a:t>zaměřené</a:t>
            </a:r>
            <a:r>
              <a:rPr lang="en-US" sz="3600" b="1" dirty="0"/>
              <a:t> </a:t>
            </a:r>
            <a:r>
              <a:rPr lang="en-US" sz="3600" b="1" dirty="0" err="1"/>
              <a:t>nakládání</a:t>
            </a:r>
            <a:br>
              <a:rPr lang="cs-CZ" sz="3600" b="1" dirty="0"/>
            </a:br>
            <a:r>
              <a:rPr lang="en-US" sz="3600" b="1" dirty="0"/>
              <a:t>s </a:t>
            </a:r>
            <a:r>
              <a:rPr lang="en-US" sz="3600" b="1" dirty="0" err="1"/>
              <a:t>energiemi</a:t>
            </a:r>
            <a:r>
              <a:rPr lang="en-US" sz="3600" b="1" dirty="0"/>
              <a:t>.</a:t>
            </a:r>
          </a:p>
        </p:txBody>
      </p:sp>
      <p:sp>
        <p:nvSpPr>
          <p:cNvPr id="1033" name="Rectangle 103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94670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716594" y="353960"/>
            <a:ext cx="8062452" cy="6213987"/>
          </a:xfrm>
        </p:spPr>
        <p:txBody>
          <a:bodyPr>
            <a:noAutofit/>
          </a:bodyPr>
          <a:lstStyle/>
          <a:p>
            <a:r>
              <a:rPr lang="cs-CZ" sz="4000" b="1" dirty="0"/>
              <a:t>Energetický management se systematicky snaží o vhodné využití energie tak, aby byl dosažen požadovaný výsledek</a:t>
            </a:r>
            <a:br>
              <a:rPr lang="cs-CZ" sz="4000" b="1" dirty="0"/>
            </a:br>
            <a:r>
              <a:rPr lang="cs-CZ" sz="4000" b="1" dirty="0"/>
              <a:t>a minimalizovaný nechtěně vedlejší efekty. </a:t>
            </a:r>
          </a:p>
          <a:p>
            <a:r>
              <a:rPr lang="cs-CZ" sz="4000" b="1" dirty="0"/>
              <a:t>Nechtěnými efekty jsou zbytečné energetické ztráty a z nich plynoucí finanční vícenáklady</a:t>
            </a:r>
            <a:br>
              <a:rPr lang="cs-CZ" sz="4000" b="1" dirty="0"/>
            </a:br>
            <a:r>
              <a:rPr lang="cs-CZ" sz="4000" b="1" dirty="0"/>
              <a:t>a poškozování životního prostředí.</a:t>
            </a:r>
          </a:p>
        </p:txBody>
      </p:sp>
      <p:pic>
        <p:nvPicPr>
          <p:cNvPr id="2050" name="Picture 2" descr="Plán růstu zelené energie v ČR je stále nižší než doporučení EU">
            <a:extLst>
              <a:ext uri="{FF2B5EF4-FFF2-40B4-BE49-F238E27FC236}">
                <a16:creationId xmlns:a16="http://schemas.microsoft.com/office/drawing/2014/main" id="{DEC28EAB-400B-0806-111F-E5DA604A4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25" y="2563088"/>
            <a:ext cx="2593743" cy="173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52551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04800" y="3657600"/>
            <a:ext cx="11661057" cy="2861186"/>
          </a:xfrm>
        </p:spPr>
        <p:txBody>
          <a:bodyPr>
            <a:noAutofit/>
          </a:bodyPr>
          <a:lstStyle/>
          <a:p>
            <a:r>
              <a:rPr lang="cs-CZ" sz="4800" b="1" dirty="0"/>
              <a:t>Energetický management je rozsáhlý soubor činností, z nichž některé vyžadují odborné vzdělání, a jiné činnosti může naopak úspěšně zvládnout každý.</a:t>
            </a:r>
          </a:p>
        </p:txBody>
      </p:sp>
      <p:pic>
        <p:nvPicPr>
          <p:cNvPr id="3074" name="Picture 2" descr="Energetický management | AB Solartrip">
            <a:extLst>
              <a:ext uri="{FF2B5EF4-FFF2-40B4-BE49-F238E27FC236}">
                <a16:creationId xmlns:a16="http://schemas.microsoft.com/office/drawing/2014/main" id="{682F8724-FE0E-DBF6-3353-8CDF7D559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144" y="545385"/>
            <a:ext cx="3469711" cy="248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43523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746090" y="1300163"/>
            <a:ext cx="7904268" cy="4525962"/>
          </a:xfrm>
        </p:spPr>
        <p:txBody>
          <a:bodyPr>
            <a:normAutofit/>
          </a:bodyPr>
          <a:lstStyle/>
          <a:p>
            <a:r>
              <a:rPr lang="cs-CZ" sz="4400" b="1" dirty="0"/>
              <a:t>Energetický management je</a:t>
            </a:r>
            <a:br>
              <a:rPr lang="cs-CZ" sz="4400" b="1" dirty="0"/>
            </a:br>
            <a:r>
              <a:rPr lang="cs-CZ" sz="4400" b="1" dirty="0"/>
              <a:t>v průmyslu zcela neopominutelný, ale každá jednotlivá jeho aplikace vyžaduje konkrétní znalost podmínek v daném průmyslovém podniku.</a:t>
            </a:r>
          </a:p>
        </p:txBody>
      </p:sp>
      <p:pic>
        <p:nvPicPr>
          <p:cNvPr id="4" name="Obrázek 3">
            <a:extLst>
              <a:ext uri="{FF2B5EF4-FFF2-40B4-BE49-F238E27FC236}">
                <a16:creationId xmlns:a16="http://schemas.microsoft.com/office/drawing/2014/main" id="{99721C19-46C2-BB7D-BFA8-195D3B7F966C}"/>
              </a:ext>
            </a:extLst>
          </p:cNvPr>
          <p:cNvPicPr>
            <a:picLocks noChangeAspect="1"/>
          </p:cNvPicPr>
          <p:nvPr/>
        </p:nvPicPr>
        <p:blipFill rotWithShape="1">
          <a:blip r:embed="rId2"/>
          <a:srcRect b="7017"/>
          <a:stretch/>
        </p:blipFill>
        <p:spPr>
          <a:xfrm>
            <a:off x="541642" y="2038601"/>
            <a:ext cx="2796988" cy="2780798"/>
          </a:xfrm>
          <a:prstGeom prst="rect">
            <a:avLst/>
          </a:prstGeom>
        </p:spPr>
      </p:pic>
    </p:spTree>
    <p:extLst>
      <p:ext uri="{BB962C8B-B14F-4D97-AF65-F5344CB8AC3E}">
        <p14:creationId xmlns:p14="http://schemas.microsoft.com/office/powerpoint/2010/main" val="136462740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DAC90C4A-5617-7746-CAF0-350E70B3A1B6}"/>
              </a:ext>
            </a:extLst>
          </p:cNvPr>
          <p:cNvPicPr>
            <a:picLocks noChangeAspect="1"/>
          </p:cNvPicPr>
          <p:nvPr/>
        </p:nvPicPr>
        <p:blipFill>
          <a:blip r:embed="rId2"/>
          <a:stretch>
            <a:fillRect/>
          </a:stretch>
        </p:blipFill>
        <p:spPr>
          <a:xfrm>
            <a:off x="1068130" y="2122981"/>
            <a:ext cx="3876165" cy="2180342"/>
          </a:xfrm>
          <a:prstGeom prst="rect">
            <a:avLst/>
          </a:prstGeom>
        </p:spPr>
      </p:pic>
      <p:sp>
        <p:nvSpPr>
          <p:cNvPr id="3" name="Zástupný symbol pro obsah 2"/>
          <p:cNvSpPr>
            <a:spLocks noGrp="1"/>
          </p:cNvSpPr>
          <p:nvPr>
            <p:ph idx="4294967295"/>
          </p:nvPr>
        </p:nvSpPr>
        <p:spPr>
          <a:xfrm>
            <a:off x="5596502" y="570271"/>
            <a:ext cx="5754896" cy="5033087"/>
          </a:xfrm>
        </p:spPr>
        <p:txBody>
          <a:bodyPr vert="horz" lIns="91440" tIns="45720" rIns="91440" bIns="45720" rtlCol="0" anchor="t">
            <a:normAutofit/>
          </a:bodyPr>
          <a:lstStyle/>
          <a:p>
            <a:r>
              <a:rPr lang="en-US" sz="4400" b="1" dirty="0" err="1"/>
              <a:t>Energetický</a:t>
            </a:r>
            <a:r>
              <a:rPr lang="en-US" sz="4400" b="1" dirty="0"/>
              <a:t> management se </a:t>
            </a:r>
            <a:r>
              <a:rPr lang="en-US" sz="4400" b="1" dirty="0" err="1"/>
              <a:t>zabývá</a:t>
            </a:r>
            <a:r>
              <a:rPr lang="en-US" sz="4400" b="1" dirty="0"/>
              <a:t> </a:t>
            </a:r>
            <a:r>
              <a:rPr lang="en-US" sz="4400" b="1" dirty="0" err="1"/>
              <a:t>řízením</a:t>
            </a:r>
            <a:r>
              <a:rPr lang="en-US" sz="4400" b="1" dirty="0"/>
              <a:t> </a:t>
            </a:r>
            <a:r>
              <a:rPr lang="en-US" sz="4400" b="1" dirty="0" err="1"/>
              <a:t>přeměny</a:t>
            </a:r>
            <a:r>
              <a:rPr lang="en-US" sz="4400" b="1" dirty="0"/>
              <a:t> </a:t>
            </a:r>
            <a:r>
              <a:rPr lang="en-US" sz="4400" b="1" dirty="0" err="1"/>
              <a:t>energie</a:t>
            </a:r>
            <a:r>
              <a:rPr lang="en-US" sz="4400" b="1" dirty="0"/>
              <a:t> ze </a:t>
            </a:r>
            <a:r>
              <a:rPr lang="en-US" sz="4400" b="1" dirty="0" err="1"/>
              <a:t>vstupní</a:t>
            </a:r>
            <a:r>
              <a:rPr lang="en-US" sz="4400" b="1" dirty="0"/>
              <a:t> </a:t>
            </a:r>
            <a:r>
              <a:rPr lang="en-US" sz="4400" b="1" dirty="0" err="1"/>
              <a:t>formy</a:t>
            </a:r>
            <a:r>
              <a:rPr lang="en-US" sz="4400" b="1" dirty="0"/>
              <a:t> </a:t>
            </a:r>
            <a:r>
              <a:rPr lang="en-US" sz="4400" b="1" dirty="0" err="1"/>
              <a:t>na</a:t>
            </a:r>
            <a:r>
              <a:rPr lang="en-US" sz="4400" b="1" dirty="0"/>
              <a:t> </a:t>
            </a:r>
            <a:r>
              <a:rPr lang="en-US" sz="4400" b="1" dirty="0" err="1"/>
              <a:t>požadovanou</a:t>
            </a:r>
            <a:r>
              <a:rPr lang="en-US" sz="4400" b="1" dirty="0"/>
              <a:t> </a:t>
            </a:r>
            <a:r>
              <a:rPr lang="en-US" sz="4400" b="1" dirty="0" err="1"/>
              <a:t>výstupní</a:t>
            </a:r>
            <a:r>
              <a:rPr lang="en-US" sz="4400" b="1" dirty="0"/>
              <a:t> </a:t>
            </a:r>
            <a:r>
              <a:rPr lang="en-US" sz="4400" b="1" dirty="0" err="1"/>
              <a:t>formu</a:t>
            </a:r>
            <a:r>
              <a:rPr lang="en-US" sz="4400" b="1" dirty="0"/>
              <a:t>.</a:t>
            </a:r>
          </a:p>
          <a:p>
            <a:pPr marL="0"/>
            <a:endParaRPr lang="en-US" sz="2000" dirty="0"/>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56701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06558FDB-2EF9-3F81-36CC-C9E8023908F5}"/>
              </a:ext>
            </a:extLst>
          </p:cNvPr>
          <p:cNvPicPr>
            <a:picLocks noChangeAspect="1"/>
          </p:cNvPicPr>
          <p:nvPr/>
        </p:nvPicPr>
        <p:blipFill>
          <a:blip r:embed="rId2"/>
          <a:srcRect l="26831" r="9282" b="-3"/>
          <a:stretch/>
        </p:blipFill>
        <p:spPr>
          <a:xfrm>
            <a:off x="1068130" y="1028701"/>
            <a:ext cx="3876165" cy="4338170"/>
          </a:xfrm>
          <a:prstGeom prst="rect">
            <a:avLst/>
          </a:prstGeom>
        </p:spPr>
      </p:pic>
      <p:sp>
        <p:nvSpPr>
          <p:cNvPr id="3" name="Zástupný symbol pro obsah 2"/>
          <p:cNvSpPr>
            <a:spLocks noGrp="1"/>
          </p:cNvSpPr>
          <p:nvPr>
            <p:ph idx="4294967295"/>
          </p:nvPr>
        </p:nvSpPr>
        <p:spPr>
          <a:xfrm>
            <a:off x="5596502" y="648930"/>
            <a:ext cx="5754896" cy="5289754"/>
          </a:xfrm>
        </p:spPr>
        <p:txBody>
          <a:bodyPr vert="horz" lIns="91440" tIns="45720" rIns="91440" bIns="45720" rtlCol="0" anchor="t">
            <a:normAutofit/>
          </a:bodyPr>
          <a:lstStyle/>
          <a:p>
            <a:r>
              <a:rPr lang="en-US" sz="3200" b="1" dirty="0" err="1"/>
              <a:t>Energetický</a:t>
            </a:r>
            <a:r>
              <a:rPr lang="en-US" sz="3200" b="1" dirty="0"/>
              <a:t> management</a:t>
            </a:r>
            <a:br>
              <a:rPr lang="cs-CZ" sz="3200" b="1" dirty="0"/>
            </a:br>
            <a:r>
              <a:rPr lang="en-US" sz="3200" b="1" dirty="0"/>
              <a:t>v </a:t>
            </a:r>
            <a:r>
              <a:rPr lang="en-US" sz="3200" b="1" dirty="0" err="1"/>
              <a:t>současném</a:t>
            </a:r>
            <a:r>
              <a:rPr lang="en-US" sz="3200" b="1" dirty="0"/>
              <a:t> </a:t>
            </a:r>
            <a:r>
              <a:rPr lang="en-US" sz="3200" b="1" dirty="0" err="1"/>
              <a:t>pojetí</a:t>
            </a:r>
            <a:r>
              <a:rPr lang="en-US" sz="3200" b="1" dirty="0"/>
              <a:t> se </a:t>
            </a:r>
            <a:r>
              <a:rPr lang="en-US" sz="3200" b="1" dirty="0" err="1"/>
              <a:t>začal</a:t>
            </a:r>
            <a:r>
              <a:rPr lang="en-US" sz="3200" b="1" dirty="0"/>
              <a:t> </a:t>
            </a:r>
            <a:r>
              <a:rPr lang="en-US" sz="3200" b="1" dirty="0" err="1"/>
              <a:t>prosazovat</a:t>
            </a:r>
            <a:r>
              <a:rPr lang="en-US" sz="3200" b="1" dirty="0"/>
              <a:t> </a:t>
            </a:r>
            <a:r>
              <a:rPr lang="en-US" sz="3200" b="1" dirty="0" err="1"/>
              <a:t>jako</a:t>
            </a:r>
            <a:r>
              <a:rPr lang="en-US" sz="3200" b="1" dirty="0"/>
              <a:t> </a:t>
            </a:r>
            <a:r>
              <a:rPr lang="en-US" sz="3200" b="1" dirty="0" err="1"/>
              <a:t>důsledek</a:t>
            </a:r>
            <a:r>
              <a:rPr lang="en-US" sz="3200" b="1" dirty="0"/>
              <a:t> </a:t>
            </a:r>
            <a:r>
              <a:rPr lang="en-US" sz="3200" b="1" dirty="0" err="1"/>
              <a:t>tzv</a:t>
            </a:r>
            <a:r>
              <a:rPr lang="en-US" sz="3200" b="1" dirty="0"/>
              <a:t>. </a:t>
            </a:r>
            <a:r>
              <a:rPr lang="en-US" sz="3200" b="1" dirty="0" err="1"/>
              <a:t>prvního</a:t>
            </a:r>
            <a:r>
              <a:rPr lang="en-US" sz="3200" b="1" dirty="0"/>
              <a:t> </a:t>
            </a:r>
            <a:r>
              <a:rPr lang="en-US" sz="3200" b="1" dirty="0" err="1"/>
              <a:t>ropného</a:t>
            </a:r>
            <a:r>
              <a:rPr lang="en-US" sz="3200" b="1" dirty="0"/>
              <a:t> </a:t>
            </a:r>
            <a:r>
              <a:rPr lang="en-US" sz="3200" b="1" dirty="0" err="1"/>
              <a:t>šoku</a:t>
            </a:r>
            <a:br>
              <a:rPr lang="cs-CZ" sz="3200" b="1" dirty="0"/>
            </a:br>
            <a:r>
              <a:rPr lang="en-US" sz="3200" b="1" dirty="0"/>
              <a:t>z </a:t>
            </a:r>
            <a:r>
              <a:rPr lang="en-US" sz="3200" b="1" dirty="0" err="1"/>
              <a:t>roku</a:t>
            </a:r>
            <a:r>
              <a:rPr lang="en-US" sz="3200" b="1" dirty="0"/>
              <a:t> 1973 a </a:t>
            </a:r>
            <a:r>
              <a:rPr lang="en-US" sz="3200" b="1" dirty="0" err="1"/>
              <a:t>následně</a:t>
            </a:r>
            <a:r>
              <a:rPr lang="en-US" sz="3200" b="1" dirty="0"/>
              <a:t> </a:t>
            </a:r>
            <a:r>
              <a:rPr lang="en-US" sz="3200" b="1" dirty="0" err="1"/>
              <a:t>druhého</a:t>
            </a:r>
            <a:r>
              <a:rPr lang="en-US" sz="3200" b="1" dirty="0"/>
              <a:t> </a:t>
            </a:r>
            <a:r>
              <a:rPr lang="en-US" sz="3200" b="1" dirty="0" err="1"/>
              <a:t>ropného</a:t>
            </a:r>
            <a:r>
              <a:rPr lang="en-US" sz="3200" b="1" dirty="0"/>
              <a:t> </a:t>
            </a:r>
            <a:r>
              <a:rPr lang="en-US" sz="3200" b="1" dirty="0" err="1"/>
              <a:t>školu</a:t>
            </a:r>
            <a:r>
              <a:rPr lang="en-US" sz="3200" b="1" dirty="0"/>
              <a:t> v </a:t>
            </a:r>
            <a:r>
              <a:rPr lang="en-US" sz="3200" b="1" dirty="0" err="1"/>
              <a:t>roce</a:t>
            </a:r>
            <a:r>
              <a:rPr lang="en-US" sz="3200" b="1" dirty="0"/>
              <a:t> 1979, </a:t>
            </a:r>
            <a:r>
              <a:rPr lang="en-US" sz="3200" b="1" dirty="0" err="1"/>
              <a:t>kdy</a:t>
            </a:r>
            <a:r>
              <a:rPr lang="en-US" sz="3200" b="1" dirty="0"/>
              <a:t> </a:t>
            </a:r>
            <a:r>
              <a:rPr lang="en-US" sz="3200" b="1" dirty="0" err="1"/>
              <a:t>arabští</a:t>
            </a:r>
            <a:r>
              <a:rPr lang="en-US" sz="3200" b="1" dirty="0"/>
              <a:t> </a:t>
            </a:r>
            <a:r>
              <a:rPr lang="en-US" sz="3200" b="1" dirty="0" err="1"/>
              <a:t>těžaři</a:t>
            </a:r>
            <a:r>
              <a:rPr lang="en-US" sz="3200" b="1" dirty="0"/>
              <a:t> </a:t>
            </a:r>
            <a:r>
              <a:rPr lang="en-US" sz="3200" b="1" dirty="0" err="1"/>
              <a:t>záměrně</a:t>
            </a:r>
            <a:r>
              <a:rPr lang="en-US" sz="3200" b="1" dirty="0"/>
              <a:t> </a:t>
            </a:r>
            <a:r>
              <a:rPr lang="en-US" sz="3200" b="1" dirty="0" err="1"/>
              <a:t>omezili</a:t>
            </a:r>
            <a:r>
              <a:rPr lang="en-US" sz="3200" b="1" dirty="0"/>
              <a:t> </a:t>
            </a:r>
            <a:r>
              <a:rPr lang="en-US" sz="3200" b="1" dirty="0" err="1"/>
              <a:t>dodávky</a:t>
            </a:r>
            <a:r>
              <a:rPr lang="en-US" sz="3200" b="1" dirty="0"/>
              <a:t> ropy a </a:t>
            </a:r>
            <a:r>
              <a:rPr lang="en-US" sz="3200" b="1" dirty="0" err="1"/>
              <a:t>vyvolali</a:t>
            </a:r>
            <a:r>
              <a:rPr lang="en-US" sz="3200" b="1" dirty="0"/>
              <a:t> </a:t>
            </a:r>
            <a:r>
              <a:rPr lang="en-US" sz="3200" b="1" dirty="0" err="1"/>
              <a:t>výrazný</a:t>
            </a:r>
            <a:r>
              <a:rPr lang="en-US" sz="3200" b="1" dirty="0"/>
              <a:t> </a:t>
            </a:r>
            <a:r>
              <a:rPr lang="en-US" sz="3200" b="1" dirty="0" err="1"/>
              <a:t>nedostatek</a:t>
            </a:r>
            <a:r>
              <a:rPr lang="en-US" sz="3200" b="1" dirty="0"/>
              <a:t> </a:t>
            </a:r>
            <a:r>
              <a:rPr lang="en-US" sz="3200" b="1" dirty="0" err="1"/>
              <a:t>této</a:t>
            </a:r>
            <a:r>
              <a:rPr lang="en-US" sz="3200" b="1" dirty="0"/>
              <a:t> </a:t>
            </a:r>
            <a:r>
              <a:rPr lang="en-US" sz="3200" b="1" dirty="0" err="1"/>
              <a:t>komodity</a:t>
            </a:r>
            <a:r>
              <a:rPr lang="en-US" sz="3200" b="1" dirty="0"/>
              <a:t> </a:t>
            </a:r>
            <a:r>
              <a:rPr lang="en-US" sz="3200" b="1" dirty="0" err="1"/>
              <a:t>na</a:t>
            </a:r>
            <a:r>
              <a:rPr lang="en-US" sz="3200" b="1" dirty="0"/>
              <a:t> </a:t>
            </a:r>
            <a:r>
              <a:rPr lang="en-US" sz="3200" b="1" dirty="0" err="1"/>
              <a:t>trhu</a:t>
            </a:r>
            <a:r>
              <a:rPr lang="en-US" sz="3200" b="1" dirty="0"/>
              <a:t>.</a:t>
            </a:r>
          </a:p>
          <a:p>
            <a:pPr marL="0"/>
            <a:endParaRPr lang="en-US" sz="2000" dirty="0"/>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8578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Zástupný symbol pro obsah 2">
            <a:extLst>
              <a:ext uri="{FF2B5EF4-FFF2-40B4-BE49-F238E27FC236}">
                <a16:creationId xmlns:a16="http://schemas.microsoft.com/office/drawing/2014/main" id="{9FF7942B-7004-C4C1-A222-1D13A54EFC58}"/>
              </a:ext>
            </a:extLst>
          </p:cNvPr>
          <p:cNvGraphicFramePr>
            <a:graphicFrameLocks noGrp="1"/>
          </p:cNvGraphicFramePr>
          <p:nvPr>
            <p:ph idx="4294967295"/>
            <p:extLst>
              <p:ext uri="{D42A27DB-BD31-4B8C-83A1-F6EECF244321}">
                <p14:modId xmlns:p14="http://schemas.microsoft.com/office/powerpoint/2010/main" val="259300022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653127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C0A078-C4A7-FC64-AD60-892209B49B0C}"/>
              </a:ext>
            </a:extLst>
          </p:cNvPr>
          <p:cNvSpPr>
            <a:spLocks noGrp="1"/>
          </p:cNvSpPr>
          <p:nvPr>
            <p:ph type="title"/>
          </p:nvPr>
        </p:nvSpPr>
        <p:spPr/>
        <p:txBody>
          <a:bodyPr/>
          <a:lstStyle/>
          <a:p>
            <a:pPr algn="ctr"/>
            <a:r>
              <a:rPr lang="cs-CZ" b="1" dirty="0">
                <a:solidFill>
                  <a:srgbClr val="FF0000"/>
                </a:solidFill>
              </a:rPr>
              <a:t>ENERGETICKÝ MANAGEMENT</a:t>
            </a:r>
          </a:p>
        </p:txBody>
      </p:sp>
      <p:sp>
        <p:nvSpPr>
          <p:cNvPr id="3" name="Zástupný obsah 2">
            <a:extLst>
              <a:ext uri="{FF2B5EF4-FFF2-40B4-BE49-F238E27FC236}">
                <a16:creationId xmlns:a16="http://schemas.microsoft.com/office/drawing/2014/main" id="{48399893-10FC-7414-922E-8A8966EFEC3F}"/>
              </a:ext>
            </a:extLst>
          </p:cNvPr>
          <p:cNvSpPr>
            <a:spLocks noGrp="1"/>
          </p:cNvSpPr>
          <p:nvPr>
            <p:ph idx="1"/>
          </p:nvPr>
        </p:nvSpPr>
        <p:spPr>
          <a:xfrm>
            <a:off x="838200" y="2295939"/>
            <a:ext cx="10515600" cy="3881024"/>
          </a:xfrm>
        </p:spPr>
        <p:txBody>
          <a:bodyPr>
            <a:normAutofit/>
          </a:bodyPr>
          <a:lstStyle/>
          <a:p>
            <a:r>
              <a:rPr lang="cs-CZ" sz="3600" b="1" i="0" dirty="0">
                <a:solidFill>
                  <a:srgbClr val="00B0F0"/>
                </a:solidFill>
                <a:effectLst/>
                <a:latin typeface="Google Sans"/>
              </a:rPr>
              <a:t>Energetický management </a:t>
            </a:r>
            <a:r>
              <a:rPr lang="cs-CZ" sz="3600" b="1" i="0" dirty="0">
                <a:solidFill>
                  <a:srgbClr val="1F1F1F"/>
                </a:solidFill>
                <a:effectLst/>
                <a:latin typeface="Google Sans"/>
              </a:rPr>
              <a:t>můžeme charakterizovat jako systematický proces monitorování, kontrolování a provádění opatření směřujících ke snižování spotřeb energie, snížení jejich energetické náročnosti a zlepšování energetické účinnosti.</a:t>
            </a:r>
          </a:p>
          <a:p>
            <a:r>
              <a:rPr lang="cs-CZ" sz="3600" b="1" i="0" dirty="0">
                <a:solidFill>
                  <a:srgbClr val="1F1F1F"/>
                </a:solidFill>
                <a:effectLst/>
                <a:latin typeface="Google Sans"/>
              </a:rPr>
              <a:t>K dosažení tohoto cíle se především využívá metoda Monitoring and </a:t>
            </a:r>
            <a:r>
              <a:rPr lang="cs-CZ" sz="3600" b="1" i="0" dirty="0" err="1">
                <a:solidFill>
                  <a:srgbClr val="1F1F1F"/>
                </a:solidFill>
                <a:effectLst/>
                <a:latin typeface="Google Sans"/>
              </a:rPr>
              <a:t>Targeting</a:t>
            </a:r>
            <a:r>
              <a:rPr lang="cs-CZ" sz="3600" b="1" i="0" dirty="0">
                <a:solidFill>
                  <a:srgbClr val="1F1F1F"/>
                </a:solidFill>
                <a:effectLst/>
                <a:latin typeface="Google Sans"/>
              </a:rPr>
              <a:t> (M &amp; T).</a:t>
            </a:r>
            <a:endParaRPr lang="cs-CZ" sz="3600" b="1" dirty="0"/>
          </a:p>
        </p:txBody>
      </p:sp>
    </p:spTree>
    <p:extLst>
      <p:ext uri="{BB962C8B-B14F-4D97-AF65-F5344CB8AC3E}">
        <p14:creationId xmlns:p14="http://schemas.microsoft.com/office/powerpoint/2010/main" val="2372555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945503" y="1082824"/>
            <a:ext cx="5315189" cy="4531395"/>
          </a:xfrm>
        </p:spPr>
        <p:txBody>
          <a:bodyPr vert="horz" lIns="91440" tIns="45720" rIns="91440" bIns="45720" rtlCol="0" anchor="t">
            <a:noAutofit/>
          </a:bodyPr>
          <a:lstStyle/>
          <a:p>
            <a:r>
              <a:rPr lang="en-US" sz="4000" b="1" dirty="0" err="1"/>
              <a:t>Energetický</a:t>
            </a:r>
            <a:r>
              <a:rPr lang="en-US" sz="4000" b="1" dirty="0"/>
              <a:t> management </a:t>
            </a:r>
            <a:r>
              <a:rPr lang="en-US" sz="4000" b="1" dirty="0" err="1"/>
              <a:t>má</a:t>
            </a:r>
            <a:r>
              <a:rPr lang="en-US" sz="4000" b="1" dirty="0"/>
              <a:t> </a:t>
            </a:r>
            <a:r>
              <a:rPr lang="en-US" sz="4000" b="1" dirty="0" err="1"/>
              <a:t>řadu</a:t>
            </a:r>
            <a:r>
              <a:rPr lang="en-US" sz="4000" b="1" dirty="0"/>
              <a:t> </a:t>
            </a:r>
            <a:r>
              <a:rPr lang="en-US" sz="4000" b="1" dirty="0" err="1"/>
              <a:t>pozitivních</a:t>
            </a:r>
            <a:r>
              <a:rPr lang="en-US" sz="4000" b="1" dirty="0"/>
              <a:t> </a:t>
            </a:r>
            <a:r>
              <a:rPr lang="en-US" sz="4000" b="1" dirty="0" err="1"/>
              <a:t>důsledků</a:t>
            </a:r>
            <a:r>
              <a:rPr lang="en-US" sz="4000" b="1" dirty="0"/>
              <a:t>, a to jak pro </a:t>
            </a:r>
            <a:r>
              <a:rPr lang="en-US" sz="4000" b="1" dirty="0" err="1"/>
              <a:t>konkrétního</a:t>
            </a:r>
            <a:r>
              <a:rPr lang="en-US" sz="4000" b="1" dirty="0"/>
              <a:t> </a:t>
            </a:r>
            <a:r>
              <a:rPr lang="en-US" sz="4000" b="1" dirty="0" err="1"/>
              <a:t>uživatele</a:t>
            </a:r>
            <a:r>
              <a:rPr lang="en-US" sz="4000" b="1" dirty="0"/>
              <a:t>, </a:t>
            </a:r>
            <a:r>
              <a:rPr lang="en-US" sz="4000" b="1" dirty="0" err="1"/>
              <a:t>tak</a:t>
            </a:r>
            <a:r>
              <a:rPr lang="en-US" sz="4000" b="1" dirty="0"/>
              <a:t> </a:t>
            </a:r>
            <a:r>
              <a:rPr lang="en-US" sz="4000" b="1" dirty="0" err="1"/>
              <a:t>i</a:t>
            </a:r>
            <a:r>
              <a:rPr lang="en-US" sz="4000" b="1" dirty="0"/>
              <a:t> pro </a:t>
            </a:r>
            <a:r>
              <a:rPr lang="en-US" sz="4000" b="1" dirty="0" err="1"/>
              <a:t>národní</a:t>
            </a:r>
            <a:r>
              <a:rPr lang="en-US" sz="4000" b="1" dirty="0"/>
              <a:t> </a:t>
            </a:r>
            <a:r>
              <a:rPr lang="en-US" sz="4000" b="1" dirty="0" err="1"/>
              <a:t>hospodářství</a:t>
            </a:r>
            <a:r>
              <a:rPr lang="en-US" sz="4000" b="1" dirty="0"/>
              <a:t> </a:t>
            </a:r>
            <a:r>
              <a:rPr lang="en-US" sz="4000" b="1" dirty="0" err="1"/>
              <a:t>jako</a:t>
            </a:r>
            <a:r>
              <a:rPr lang="en-US" sz="4000" b="1" dirty="0"/>
              <a:t> </a:t>
            </a:r>
            <a:r>
              <a:rPr lang="en-US" sz="4000" b="1" dirty="0" err="1"/>
              <a:t>celek</a:t>
            </a:r>
            <a:r>
              <a:rPr lang="en-US" sz="4000" b="1" dirty="0"/>
              <a:t>.</a:t>
            </a:r>
          </a:p>
        </p:txBody>
      </p:sp>
      <p:sp>
        <p:nvSpPr>
          <p:cNvPr id="19"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ázek 3">
            <a:extLst>
              <a:ext uri="{FF2B5EF4-FFF2-40B4-BE49-F238E27FC236}">
                <a16:creationId xmlns:a16="http://schemas.microsoft.com/office/drawing/2014/main" id="{BF3C41BC-4F72-2C42-7CFD-9AD8DA8DBD93}"/>
              </a:ext>
            </a:extLst>
          </p:cNvPr>
          <p:cNvPicPr>
            <a:picLocks noChangeAspect="1"/>
          </p:cNvPicPr>
          <p:nvPr/>
        </p:nvPicPr>
        <p:blipFill>
          <a:blip r:embed="rId2"/>
          <a:stretch>
            <a:fillRect/>
          </a:stretch>
        </p:blipFill>
        <p:spPr>
          <a:xfrm>
            <a:off x="7075967" y="2271985"/>
            <a:ext cx="4170530" cy="2345922"/>
          </a:xfrm>
          <a:prstGeom prst="rect">
            <a:avLst/>
          </a:prstGeom>
        </p:spPr>
      </p:pic>
    </p:spTree>
    <p:extLst>
      <p:ext uri="{BB962C8B-B14F-4D97-AF65-F5344CB8AC3E}">
        <p14:creationId xmlns:p14="http://schemas.microsoft.com/office/powerpoint/2010/main" val="301504488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ástupný symbol pro obsah 2"/>
          <p:cNvSpPr>
            <a:spLocks noGrp="1"/>
          </p:cNvSpPr>
          <p:nvPr>
            <p:ph idx="4294967295"/>
          </p:nvPr>
        </p:nvSpPr>
        <p:spPr>
          <a:xfrm>
            <a:off x="1144923" y="658762"/>
            <a:ext cx="5315189" cy="5515896"/>
          </a:xfrm>
        </p:spPr>
        <p:txBody>
          <a:bodyPr vert="horz" lIns="91440" tIns="45720" rIns="91440" bIns="45720" rtlCol="0" anchor="t">
            <a:noAutofit/>
          </a:bodyPr>
          <a:lstStyle/>
          <a:p>
            <a:r>
              <a:rPr lang="en-US" sz="2400" b="1" dirty="0" err="1"/>
              <a:t>Konkrétní</a:t>
            </a:r>
            <a:r>
              <a:rPr lang="en-US" sz="2400" b="1" dirty="0"/>
              <a:t> </a:t>
            </a:r>
            <a:r>
              <a:rPr lang="en-US" sz="2400" b="1" dirty="0" err="1"/>
              <a:t>uživatel</a:t>
            </a:r>
            <a:r>
              <a:rPr lang="en-US" sz="2400" b="1" dirty="0"/>
              <a:t> </a:t>
            </a:r>
            <a:r>
              <a:rPr lang="en-US" sz="2400" b="1" dirty="0" err="1"/>
              <a:t>ocení</a:t>
            </a:r>
            <a:r>
              <a:rPr lang="en-US" sz="2400" b="1" dirty="0"/>
              <a:t> </a:t>
            </a:r>
            <a:r>
              <a:rPr lang="en-US" sz="2400" b="1" dirty="0" err="1"/>
              <a:t>zejména</a:t>
            </a:r>
            <a:r>
              <a:rPr lang="en-US" sz="2400" b="1" dirty="0"/>
              <a:t> </a:t>
            </a:r>
            <a:r>
              <a:rPr lang="en-US" sz="2400" b="1" dirty="0" err="1"/>
              <a:t>úspory</a:t>
            </a:r>
            <a:r>
              <a:rPr lang="en-US" sz="2400" b="1" dirty="0"/>
              <a:t> </a:t>
            </a:r>
            <a:r>
              <a:rPr lang="en-US" sz="2400" b="1" dirty="0" err="1"/>
              <a:t>nákladů</a:t>
            </a:r>
            <a:r>
              <a:rPr lang="en-US" sz="2400" b="1" dirty="0"/>
              <a:t> </a:t>
            </a:r>
            <a:r>
              <a:rPr lang="en-US" sz="2400" b="1" dirty="0" err="1"/>
              <a:t>na</a:t>
            </a:r>
            <a:r>
              <a:rPr lang="en-US" sz="2400" b="1" dirty="0"/>
              <a:t> </a:t>
            </a:r>
            <a:r>
              <a:rPr lang="en-US" sz="2400" b="1" dirty="0" err="1"/>
              <a:t>energie</a:t>
            </a:r>
            <a:br>
              <a:rPr lang="cs-CZ" sz="2400" b="1" dirty="0"/>
            </a:br>
            <a:r>
              <a:rPr lang="en-US" sz="2400" b="1" dirty="0"/>
              <a:t>a </a:t>
            </a:r>
            <a:r>
              <a:rPr lang="en-US" sz="2400" b="1" dirty="0" err="1"/>
              <a:t>zvýšení</a:t>
            </a:r>
            <a:r>
              <a:rPr lang="en-US" sz="2400" b="1" dirty="0"/>
              <a:t> </a:t>
            </a:r>
            <a:r>
              <a:rPr lang="en-US" sz="2400" b="1" dirty="0" err="1"/>
              <a:t>tepelné</a:t>
            </a:r>
            <a:r>
              <a:rPr lang="en-US" sz="2400" b="1" dirty="0"/>
              <a:t> </a:t>
            </a:r>
            <a:r>
              <a:rPr lang="en-US" sz="2400" b="1" dirty="0" err="1"/>
              <a:t>pohody</a:t>
            </a:r>
            <a:br>
              <a:rPr lang="cs-CZ" sz="2400" b="1" dirty="0"/>
            </a:br>
            <a:r>
              <a:rPr lang="en-US" sz="2400" b="1" dirty="0"/>
              <a:t>v </a:t>
            </a:r>
            <a:r>
              <a:rPr lang="en-US" sz="2400" b="1" dirty="0" err="1"/>
              <a:t>budovách</a:t>
            </a:r>
            <a:r>
              <a:rPr lang="en-US" sz="2400" b="1" dirty="0"/>
              <a:t>.</a:t>
            </a:r>
          </a:p>
          <a:p>
            <a:r>
              <a:rPr lang="en-US" sz="2400" b="1" dirty="0" err="1"/>
              <a:t>Národní</a:t>
            </a:r>
            <a:r>
              <a:rPr lang="en-US" sz="2400" b="1" dirty="0"/>
              <a:t> </a:t>
            </a:r>
            <a:r>
              <a:rPr lang="en-US" sz="2400" b="1" dirty="0" err="1"/>
              <a:t>hospodářství</a:t>
            </a:r>
            <a:r>
              <a:rPr lang="en-US" sz="2400" b="1" dirty="0"/>
              <a:t> se </a:t>
            </a:r>
            <a:r>
              <a:rPr lang="en-US" sz="2400" b="1" dirty="0" err="1"/>
              <a:t>může</a:t>
            </a:r>
            <a:r>
              <a:rPr lang="en-US" sz="2400" b="1" dirty="0"/>
              <a:t> </a:t>
            </a:r>
            <a:r>
              <a:rPr lang="en-US" sz="2400" b="1" dirty="0" err="1"/>
              <a:t>lépe</a:t>
            </a:r>
            <a:r>
              <a:rPr lang="en-US" sz="2400" b="1" dirty="0"/>
              <a:t> </a:t>
            </a:r>
            <a:r>
              <a:rPr lang="en-US" sz="2400" b="1" dirty="0" err="1"/>
              <a:t>rozvíjet</a:t>
            </a:r>
            <a:r>
              <a:rPr lang="en-US" sz="2400" b="1" dirty="0"/>
              <a:t> </a:t>
            </a:r>
            <a:r>
              <a:rPr lang="en-US" sz="2400" b="1" dirty="0" err="1"/>
              <a:t>díky</a:t>
            </a:r>
            <a:r>
              <a:rPr lang="en-US" sz="2400" b="1" dirty="0"/>
              <a:t> </a:t>
            </a:r>
            <a:r>
              <a:rPr lang="en-US" sz="2400" b="1" dirty="0" err="1"/>
              <a:t>vhodně</a:t>
            </a:r>
            <a:r>
              <a:rPr lang="en-US" sz="2400" b="1" dirty="0"/>
              <a:t> </a:t>
            </a:r>
            <a:r>
              <a:rPr lang="en-US" sz="2400" b="1" dirty="0" err="1"/>
              <a:t>investovaným</a:t>
            </a:r>
            <a:r>
              <a:rPr lang="en-US" sz="2400" b="1" dirty="0"/>
              <a:t> </a:t>
            </a:r>
            <a:r>
              <a:rPr lang="en-US" sz="2400" b="1" dirty="0" err="1"/>
              <a:t>ušetřeným</a:t>
            </a:r>
            <a:r>
              <a:rPr lang="en-US" sz="2400" b="1" dirty="0"/>
              <a:t> </a:t>
            </a:r>
            <a:r>
              <a:rPr lang="en-US" sz="2400" b="1" dirty="0" err="1"/>
              <a:t>financím</a:t>
            </a:r>
            <a:r>
              <a:rPr lang="en-US" sz="2400" b="1" dirty="0"/>
              <a:t>.</a:t>
            </a:r>
          </a:p>
          <a:p>
            <a:r>
              <a:rPr lang="en-US" sz="2400" b="1" dirty="0" err="1"/>
              <a:t>Rovněž</a:t>
            </a:r>
            <a:r>
              <a:rPr lang="en-US" sz="2400" b="1" dirty="0"/>
              <a:t> </a:t>
            </a:r>
            <a:r>
              <a:rPr lang="en-US" sz="2400" b="1" dirty="0" err="1"/>
              <a:t>klesá</a:t>
            </a:r>
            <a:r>
              <a:rPr lang="en-US" sz="2400" b="1" dirty="0"/>
              <a:t> </a:t>
            </a:r>
            <a:r>
              <a:rPr lang="en-US" sz="2400" b="1" dirty="0" err="1"/>
              <a:t>zavilost</a:t>
            </a:r>
            <a:r>
              <a:rPr lang="en-US" sz="2400" b="1" dirty="0"/>
              <a:t> </a:t>
            </a:r>
            <a:r>
              <a:rPr lang="en-US" sz="2400" b="1" dirty="0" err="1"/>
              <a:t>na</a:t>
            </a:r>
            <a:r>
              <a:rPr lang="en-US" sz="2400" b="1" dirty="0"/>
              <a:t> </a:t>
            </a:r>
            <a:r>
              <a:rPr lang="en-US" sz="2400" b="1" dirty="0" err="1"/>
              <a:t>zahraničních</a:t>
            </a:r>
            <a:r>
              <a:rPr lang="en-US" sz="2400" b="1" dirty="0"/>
              <a:t> </a:t>
            </a:r>
            <a:r>
              <a:rPr lang="en-US" sz="2400" b="1" dirty="0" err="1"/>
              <a:t>dodavatelích</a:t>
            </a:r>
            <a:r>
              <a:rPr lang="en-US" sz="2400" b="1" dirty="0"/>
              <a:t> </a:t>
            </a:r>
            <a:r>
              <a:rPr lang="en-US" sz="2400" b="1" dirty="0" err="1"/>
              <a:t>fosilních</a:t>
            </a:r>
            <a:r>
              <a:rPr lang="en-US" sz="2400" b="1" dirty="0"/>
              <a:t> </a:t>
            </a:r>
            <a:r>
              <a:rPr lang="en-US" sz="2400" b="1" dirty="0" err="1"/>
              <a:t>paliv</a:t>
            </a:r>
            <a:r>
              <a:rPr lang="en-US" sz="2400" b="1" dirty="0"/>
              <a:t>, </a:t>
            </a:r>
            <a:r>
              <a:rPr lang="en-US" sz="2400" b="1" dirty="0" err="1"/>
              <a:t>což</a:t>
            </a:r>
            <a:r>
              <a:rPr lang="en-US" sz="2400" b="1" dirty="0"/>
              <a:t> </a:t>
            </a:r>
            <a:r>
              <a:rPr lang="en-US" sz="2400" b="1" dirty="0" err="1"/>
              <a:t>snižuje</a:t>
            </a:r>
            <a:r>
              <a:rPr lang="en-US" sz="2400" b="1" dirty="0"/>
              <a:t> </a:t>
            </a:r>
            <a:r>
              <a:rPr lang="en-US" sz="2400" b="1" dirty="0" err="1"/>
              <a:t>obchodní</a:t>
            </a:r>
            <a:r>
              <a:rPr lang="en-US" sz="2400" b="1" dirty="0"/>
              <a:t> </a:t>
            </a:r>
            <a:r>
              <a:rPr lang="en-US" sz="2400" b="1" dirty="0" err="1"/>
              <a:t>saldo</a:t>
            </a:r>
            <a:r>
              <a:rPr lang="en-US" sz="2400" b="1" dirty="0"/>
              <a:t> ČR a </a:t>
            </a:r>
            <a:r>
              <a:rPr lang="en-US" sz="2400" b="1" dirty="0" err="1"/>
              <a:t>zvyšuje</a:t>
            </a:r>
            <a:r>
              <a:rPr lang="en-US" sz="2400" b="1" dirty="0"/>
              <a:t> </a:t>
            </a:r>
            <a:r>
              <a:rPr lang="en-US" sz="2400" b="1" dirty="0" err="1"/>
              <a:t>energetickou</a:t>
            </a:r>
            <a:r>
              <a:rPr lang="en-US" sz="2400" b="1" dirty="0"/>
              <a:t> </a:t>
            </a:r>
            <a:r>
              <a:rPr lang="en-US" sz="2400" b="1" dirty="0" err="1"/>
              <a:t>bezpečnost</a:t>
            </a:r>
            <a:r>
              <a:rPr lang="en-US" sz="2400" b="1" dirty="0"/>
              <a:t> </a:t>
            </a:r>
            <a:r>
              <a:rPr lang="en-US" sz="2400" b="1" dirty="0" err="1"/>
              <a:t>státu</a:t>
            </a:r>
            <a:r>
              <a:rPr lang="en-US" sz="2400" b="1" dirty="0"/>
              <a:t>.</a:t>
            </a:r>
          </a:p>
          <a:p>
            <a:r>
              <a:rPr lang="en-US" sz="2400" b="1" dirty="0" err="1"/>
              <a:t>Zdravotní</a:t>
            </a:r>
            <a:r>
              <a:rPr lang="en-US" sz="2400" b="1" dirty="0"/>
              <a:t> a </a:t>
            </a:r>
            <a:r>
              <a:rPr lang="en-US" sz="2400" b="1" dirty="0" err="1"/>
              <a:t>environmentální</a:t>
            </a:r>
            <a:r>
              <a:rPr lang="en-US" sz="2400" b="1" dirty="0"/>
              <a:t> </a:t>
            </a:r>
            <a:r>
              <a:rPr lang="en-US" sz="2400" b="1" dirty="0" err="1"/>
              <a:t>dopady</a:t>
            </a:r>
            <a:r>
              <a:rPr lang="en-US" sz="2400" b="1" dirty="0"/>
              <a:t> </a:t>
            </a:r>
            <a:r>
              <a:rPr lang="en-US" sz="2400" b="1" dirty="0" err="1"/>
              <a:t>snížení</a:t>
            </a:r>
            <a:r>
              <a:rPr lang="en-US" sz="2400" b="1" dirty="0"/>
              <a:t> </a:t>
            </a:r>
            <a:r>
              <a:rPr lang="en-US" sz="2400" b="1" dirty="0" err="1"/>
              <a:t>spotřeby</a:t>
            </a:r>
            <a:r>
              <a:rPr lang="en-US" sz="2400" b="1" dirty="0"/>
              <a:t> </a:t>
            </a:r>
            <a:r>
              <a:rPr lang="en-US" sz="2400" b="1" dirty="0" err="1"/>
              <a:t>energie</a:t>
            </a:r>
            <a:r>
              <a:rPr lang="en-US" sz="2400" b="1" dirty="0"/>
              <a:t> </a:t>
            </a:r>
            <a:r>
              <a:rPr lang="en-US" sz="2400" b="1" dirty="0" err="1"/>
              <a:t>jsou</a:t>
            </a:r>
            <a:r>
              <a:rPr lang="en-US" sz="2400" b="1" dirty="0"/>
              <a:t> </a:t>
            </a:r>
            <a:r>
              <a:rPr lang="en-US" sz="2400" b="1" dirty="0" err="1"/>
              <a:t>rovněž</a:t>
            </a:r>
            <a:r>
              <a:rPr lang="en-US" sz="2400" b="1" dirty="0"/>
              <a:t> </a:t>
            </a:r>
            <a:r>
              <a:rPr lang="en-US" sz="2400" b="1" dirty="0" err="1"/>
              <a:t>zřejmé</a:t>
            </a:r>
            <a:r>
              <a:rPr lang="en-US" sz="2400" b="1" dirty="0"/>
              <a:t>.</a:t>
            </a:r>
          </a:p>
        </p:txBody>
      </p:sp>
      <p:sp>
        <p:nvSpPr>
          <p:cNvPr id="38" name="Rectangle 3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4" descr="Domy na horském kola">
            <a:extLst>
              <a:ext uri="{FF2B5EF4-FFF2-40B4-BE49-F238E27FC236}">
                <a16:creationId xmlns:a16="http://schemas.microsoft.com/office/drawing/2014/main" id="{4CE366EA-433A-5E71-0557-C7293CFD7112}"/>
              </a:ext>
            </a:extLst>
          </p:cNvPr>
          <p:cNvPicPr>
            <a:picLocks noChangeAspect="1"/>
          </p:cNvPicPr>
          <p:nvPr/>
        </p:nvPicPr>
        <p:blipFill>
          <a:blip r:embed="rId2"/>
          <a:srcRect l="21314" r="19285" b="-2"/>
          <a:stretch/>
        </p:blipFill>
        <p:spPr>
          <a:xfrm>
            <a:off x="7075967" y="1101650"/>
            <a:ext cx="4170530" cy="4686593"/>
          </a:xfrm>
          <a:prstGeom prst="rect">
            <a:avLst/>
          </a:prstGeom>
        </p:spPr>
      </p:pic>
    </p:spTree>
    <p:extLst>
      <p:ext uri="{BB962C8B-B14F-4D97-AF65-F5344CB8AC3E}">
        <p14:creationId xmlns:p14="http://schemas.microsoft.com/office/powerpoint/2010/main" val="37822377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2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 name="Picture 22">
            <a:extLst>
              <a:ext uri="{FF2B5EF4-FFF2-40B4-BE49-F238E27FC236}">
                <a16:creationId xmlns:a16="http://schemas.microsoft.com/office/drawing/2014/main" id="{E35F2D99-4B59-B47E-1B05-11A8A3EA217C}"/>
              </a:ext>
            </a:extLst>
          </p:cNvPr>
          <p:cNvPicPr>
            <a:picLocks noChangeAspect="1"/>
          </p:cNvPicPr>
          <p:nvPr/>
        </p:nvPicPr>
        <p:blipFill>
          <a:blip r:embed="rId2"/>
          <a:srcRect r="33249" b="-2"/>
          <a:stretch/>
        </p:blipFill>
        <p:spPr>
          <a:xfrm>
            <a:off x="7847006" y="2230600"/>
            <a:ext cx="3650151" cy="365015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2" name="Zástupný symbol pro obsah 2">
            <a:extLst>
              <a:ext uri="{FF2B5EF4-FFF2-40B4-BE49-F238E27FC236}">
                <a16:creationId xmlns:a16="http://schemas.microsoft.com/office/drawing/2014/main" id="{A7143432-C6B7-3ECC-A7DA-1230AD3063C5}"/>
              </a:ext>
            </a:extLst>
          </p:cNvPr>
          <p:cNvGraphicFramePr>
            <a:graphicFrameLocks noGrp="1"/>
          </p:cNvGraphicFramePr>
          <p:nvPr>
            <p:ph idx="4294967295"/>
            <p:extLst>
              <p:ext uri="{D42A27DB-BD31-4B8C-83A1-F6EECF244321}">
                <p14:modId xmlns:p14="http://schemas.microsoft.com/office/powerpoint/2010/main" val="470004348"/>
              </p:ext>
            </p:extLst>
          </p:nvPr>
        </p:nvGraphicFramePr>
        <p:xfrm>
          <a:off x="838200" y="265472"/>
          <a:ext cx="5393361" cy="6312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255029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24">
            <a:extLst>
              <a:ext uri="{FF2B5EF4-FFF2-40B4-BE49-F238E27FC236}">
                <a16:creationId xmlns:a16="http://schemas.microsoft.com/office/drawing/2014/main" id="{F25CF9F0-F8C1-414D-B348-B5FA27CCE6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26" name="Color">
              <a:extLst>
                <a:ext uri="{FF2B5EF4-FFF2-40B4-BE49-F238E27FC236}">
                  <a16:creationId xmlns:a16="http://schemas.microsoft.com/office/drawing/2014/main" id="{C1E318F7-B291-4FDB-985C-DB1629D67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37E06338-E21A-4BCF-BAD5-9E9C1121D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Obrázek 4">
            <a:extLst>
              <a:ext uri="{FF2B5EF4-FFF2-40B4-BE49-F238E27FC236}">
                <a16:creationId xmlns:a16="http://schemas.microsoft.com/office/drawing/2014/main" id="{983E1014-E109-A7C9-EBD5-3F1A374F0A02}"/>
              </a:ext>
            </a:extLst>
          </p:cNvPr>
          <p:cNvPicPr>
            <a:picLocks noChangeAspect="1"/>
          </p:cNvPicPr>
          <p:nvPr/>
        </p:nvPicPr>
        <p:blipFill rotWithShape="1">
          <a:blip r:embed="rId2"/>
          <a:srcRect r="2" b="6919"/>
          <a:stretch/>
        </p:blipFill>
        <p:spPr>
          <a:xfrm>
            <a:off x="357405" y="393352"/>
            <a:ext cx="5196543" cy="3903162"/>
          </a:xfrm>
          <a:prstGeom prst="rect">
            <a:avLst/>
          </a:prstGeom>
        </p:spPr>
      </p:pic>
      <p:grpSp>
        <p:nvGrpSpPr>
          <p:cNvPr id="29" name="Group 28">
            <a:extLst>
              <a:ext uri="{FF2B5EF4-FFF2-40B4-BE49-F238E27FC236}">
                <a16:creationId xmlns:a16="http://schemas.microsoft.com/office/drawing/2014/main" id="{B21CE605-3A03-402B-BB38-A81222A0BE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30" name="Freeform: Shape 29">
              <a:extLst>
                <a:ext uri="{FF2B5EF4-FFF2-40B4-BE49-F238E27FC236}">
                  <a16:creationId xmlns:a16="http://schemas.microsoft.com/office/drawing/2014/main" id="{EC27C7F5-25D6-4030-88D6-FDD42629F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7FFAF58-47B3-4979-854A-961A54F72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790E1CE-5AF7-4666-8A98-695A942CB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7352469-6A4A-46CB-A5D7-3FB2CE659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0526BE3-3011-4473-BF37-E41AC2354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EDF85AF-945D-4F82-95F6-BEDCBE6DA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0FE8AFB9-0F63-4CDE-822A-06D83023D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symbol pro obsah 2"/>
          <p:cNvSpPr>
            <a:spLocks noGrp="1"/>
          </p:cNvSpPr>
          <p:nvPr>
            <p:ph idx="4294967295"/>
          </p:nvPr>
        </p:nvSpPr>
        <p:spPr>
          <a:xfrm>
            <a:off x="6464409" y="471948"/>
            <a:ext cx="4699459" cy="5628601"/>
          </a:xfrm>
        </p:spPr>
        <p:txBody>
          <a:bodyPr vert="horz" lIns="91440" tIns="45720" rIns="91440" bIns="45720" rtlCol="0" anchor="ctr">
            <a:noAutofit/>
          </a:bodyPr>
          <a:lstStyle/>
          <a:p>
            <a:pPr marL="0"/>
            <a:r>
              <a:rPr lang="en-US" b="1" i="1" dirty="0" err="1">
                <a:solidFill>
                  <a:schemeClr val="bg1"/>
                </a:solidFill>
              </a:rPr>
              <a:t>Cílem</a:t>
            </a:r>
            <a:r>
              <a:rPr lang="en-US" b="1" i="1" dirty="0">
                <a:solidFill>
                  <a:schemeClr val="bg1"/>
                </a:solidFill>
              </a:rPr>
              <a:t> </a:t>
            </a:r>
            <a:r>
              <a:rPr lang="en-US" b="1" i="1" dirty="0" err="1">
                <a:solidFill>
                  <a:schemeClr val="bg1"/>
                </a:solidFill>
              </a:rPr>
              <a:t>energetického</a:t>
            </a:r>
            <a:r>
              <a:rPr lang="en-US" b="1" i="1" dirty="0">
                <a:solidFill>
                  <a:schemeClr val="bg1"/>
                </a:solidFill>
              </a:rPr>
              <a:t> </a:t>
            </a:r>
            <a:r>
              <a:rPr lang="en-US" b="1" i="1" dirty="0" err="1">
                <a:solidFill>
                  <a:schemeClr val="bg1"/>
                </a:solidFill>
              </a:rPr>
              <a:t>managementu</a:t>
            </a:r>
            <a:r>
              <a:rPr lang="en-US" b="1" i="1" dirty="0">
                <a:solidFill>
                  <a:schemeClr val="bg1"/>
                </a:solidFill>
              </a:rPr>
              <a:t> je </a:t>
            </a:r>
            <a:r>
              <a:rPr lang="en-US" b="1" i="1" dirty="0" err="1">
                <a:solidFill>
                  <a:schemeClr val="bg1"/>
                </a:solidFill>
              </a:rPr>
              <a:t>postupné</a:t>
            </a:r>
            <a:r>
              <a:rPr lang="en-US" b="1" i="1" dirty="0">
                <a:solidFill>
                  <a:schemeClr val="bg1"/>
                </a:solidFill>
              </a:rPr>
              <a:t> </a:t>
            </a:r>
            <a:r>
              <a:rPr lang="en-US" b="1" i="1" dirty="0" err="1">
                <a:solidFill>
                  <a:schemeClr val="bg1"/>
                </a:solidFill>
              </a:rPr>
              <a:t>výrazné</a:t>
            </a:r>
            <a:r>
              <a:rPr lang="en-US" b="1" i="1" dirty="0">
                <a:solidFill>
                  <a:schemeClr val="bg1"/>
                </a:solidFill>
              </a:rPr>
              <a:t> </a:t>
            </a:r>
            <a:r>
              <a:rPr lang="en-US" b="1" i="1" dirty="0" err="1">
                <a:solidFill>
                  <a:schemeClr val="bg1"/>
                </a:solidFill>
              </a:rPr>
              <a:t>snižování</a:t>
            </a:r>
            <a:r>
              <a:rPr lang="en-US" b="1" i="1" dirty="0">
                <a:solidFill>
                  <a:schemeClr val="bg1"/>
                </a:solidFill>
              </a:rPr>
              <a:t> </a:t>
            </a:r>
            <a:r>
              <a:rPr lang="en-US" b="1" i="1" dirty="0" err="1">
                <a:solidFill>
                  <a:schemeClr val="bg1"/>
                </a:solidFill>
              </a:rPr>
              <a:t>provozních</a:t>
            </a:r>
            <a:r>
              <a:rPr lang="en-US" b="1" i="1" dirty="0">
                <a:solidFill>
                  <a:schemeClr val="bg1"/>
                </a:solidFill>
              </a:rPr>
              <a:t> </a:t>
            </a:r>
            <a:r>
              <a:rPr lang="en-US" b="1" i="1" dirty="0" err="1">
                <a:solidFill>
                  <a:schemeClr val="bg1"/>
                </a:solidFill>
              </a:rPr>
              <a:t>nákladů</a:t>
            </a:r>
            <a:br>
              <a:rPr lang="cs-CZ" b="1" i="1" dirty="0">
                <a:solidFill>
                  <a:schemeClr val="bg1"/>
                </a:solidFill>
              </a:rPr>
            </a:br>
            <a:r>
              <a:rPr lang="en-US" b="1" i="1" dirty="0">
                <a:solidFill>
                  <a:schemeClr val="bg1"/>
                </a:solidFill>
              </a:rPr>
              <a:t>a </a:t>
            </a:r>
            <a:r>
              <a:rPr lang="en-US" b="1" i="1" dirty="0" err="1">
                <a:solidFill>
                  <a:schemeClr val="bg1"/>
                </a:solidFill>
              </a:rPr>
              <a:t>zlepšení</a:t>
            </a:r>
            <a:r>
              <a:rPr lang="en-US" b="1" i="1" dirty="0">
                <a:solidFill>
                  <a:schemeClr val="bg1"/>
                </a:solidFill>
              </a:rPr>
              <a:t> </a:t>
            </a:r>
            <a:r>
              <a:rPr lang="en-US" b="1" i="1" dirty="0" err="1">
                <a:solidFill>
                  <a:schemeClr val="bg1"/>
                </a:solidFill>
              </a:rPr>
              <a:t>organizace</a:t>
            </a:r>
            <a:r>
              <a:rPr lang="en-US" b="1" i="1" dirty="0">
                <a:solidFill>
                  <a:schemeClr val="bg1"/>
                </a:solidFill>
              </a:rPr>
              <a:t> </a:t>
            </a:r>
            <a:r>
              <a:rPr lang="en-US" b="1" i="1" dirty="0" err="1">
                <a:solidFill>
                  <a:schemeClr val="bg1"/>
                </a:solidFill>
              </a:rPr>
              <a:t>práce</a:t>
            </a:r>
            <a:r>
              <a:rPr lang="en-US" b="1" i="1" dirty="0">
                <a:solidFill>
                  <a:schemeClr val="bg1"/>
                </a:solidFill>
              </a:rPr>
              <a:t> v </a:t>
            </a:r>
            <a:r>
              <a:rPr lang="en-US" b="1" i="1" dirty="0" err="1">
                <a:solidFill>
                  <a:schemeClr val="bg1"/>
                </a:solidFill>
              </a:rPr>
              <a:t>daném</a:t>
            </a:r>
            <a:r>
              <a:rPr lang="en-US" b="1" i="1" dirty="0">
                <a:solidFill>
                  <a:schemeClr val="bg1"/>
                </a:solidFill>
              </a:rPr>
              <a:t> </a:t>
            </a:r>
            <a:r>
              <a:rPr lang="en-US" b="1" i="1" dirty="0" err="1">
                <a:solidFill>
                  <a:schemeClr val="bg1"/>
                </a:solidFill>
              </a:rPr>
              <a:t>subjektu</a:t>
            </a:r>
            <a:r>
              <a:rPr lang="en-US" b="1" i="1" dirty="0">
                <a:solidFill>
                  <a:schemeClr val="bg1"/>
                </a:solidFill>
              </a:rPr>
              <a:t>. </a:t>
            </a:r>
          </a:p>
          <a:p>
            <a:r>
              <a:rPr lang="en-US" dirty="0" err="1">
                <a:solidFill>
                  <a:schemeClr val="bg1"/>
                </a:solidFill>
              </a:rPr>
              <a:t>Někdy</a:t>
            </a:r>
            <a:r>
              <a:rPr lang="en-US" dirty="0">
                <a:solidFill>
                  <a:schemeClr val="bg1"/>
                </a:solidFill>
              </a:rPr>
              <a:t> je </a:t>
            </a:r>
            <a:r>
              <a:rPr lang="en-US" dirty="0" err="1">
                <a:solidFill>
                  <a:schemeClr val="bg1"/>
                </a:solidFill>
              </a:rPr>
              <a:t>zavedení</a:t>
            </a:r>
            <a:r>
              <a:rPr lang="en-US" dirty="0">
                <a:solidFill>
                  <a:schemeClr val="bg1"/>
                </a:solidFill>
              </a:rPr>
              <a:t> </a:t>
            </a:r>
            <a:r>
              <a:rPr lang="en-US" dirty="0" err="1">
                <a:solidFill>
                  <a:schemeClr val="bg1"/>
                </a:solidFill>
              </a:rPr>
              <a:t>energetického</a:t>
            </a:r>
            <a:r>
              <a:rPr lang="en-US" dirty="0">
                <a:solidFill>
                  <a:schemeClr val="bg1"/>
                </a:solidFill>
              </a:rPr>
              <a:t> </a:t>
            </a:r>
            <a:r>
              <a:rPr lang="en-US" dirty="0" err="1">
                <a:solidFill>
                  <a:schemeClr val="bg1"/>
                </a:solidFill>
              </a:rPr>
              <a:t>managementu</a:t>
            </a:r>
            <a:r>
              <a:rPr lang="en-US" dirty="0">
                <a:solidFill>
                  <a:schemeClr val="bg1"/>
                </a:solidFill>
              </a:rPr>
              <a:t> </a:t>
            </a:r>
            <a:r>
              <a:rPr lang="en-US" dirty="0" err="1">
                <a:solidFill>
                  <a:schemeClr val="bg1"/>
                </a:solidFill>
              </a:rPr>
              <a:t>legislativně</a:t>
            </a:r>
            <a:r>
              <a:rPr lang="en-US" dirty="0">
                <a:solidFill>
                  <a:schemeClr val="bg1"/>
                </a:solidFill>
              </a:rPr>
              <a:t> </a:t>
            </a:r>
            <a:r>
              <a:rPr lang="en-US" dirty="0" err="1">
                <a:solidFill>
                  <a:schemeClr val="bg1"/>
                </a:solidFill>
              </a:rPr>
              <a:t>vyžadováno</a:t>
            </a:r>
            <a:r>
              <a:rPr lang="en-US" dirty="0">
                <a:solidFill>
                  <a:schemeClr val="bg1"/>
                </a:solidFill>
              </a:rPr>
              <a:t>, v </a:t>
            </a:r>
            <a:r>
              <a:rPr lang="en-US" dirty="0" err="1">
                <a:solidFill>
                  <a:schemeClr val="bg1"/>
                </a:solidFill>
              </a:rPr>
              <a:t>některých</a:t>
            </a:r>
            <a:r>
              <a:rPr lang="en-US" dirty="0">
                <a:solidFill>
                  <a:schemeClr val="bg1"/>
                </a:solidFill>
              </a:rPr>
              <a:t> </a:t>
            </a:r>
            <a:r>
              <a:rPr lang="en-US" dirty="0" err="1">
                <a:solidFill>
                  <a:schemeClr val="bg1"/>
                </a:solidFill>
              </a:rPr>
              <a:t>případech</a:t>
            </a:r>
            <a:r>
              <a:rPr lang="en-US" dirty="0">
                <a:solidFill>
                  <a:schemeClr val="bg1"/>
                </a:solidFill>
              </a:rPr>
              <a:t> je </a:t>
            </a:r>
            <a:r>
              <a:rPr lang="en-US" dirty="0" err="1">
                <a:solidFill>
                  <a:schemeClr val="bg1"/>
                </a:solidFill>
              </a:rPr>
              <a:t>energetický</a:t>
            </a:r>
            <a:r>
              <a:rPr lang="en-US" dirty="0">
                <a:solidFill>
                  <a:schemeClr val="bg1"/>
                </a:solidFill>
              </a:rPr>
              <a:t> management </a:t>
            </a:r>
            <a:r>
              <a:rPr lang="en-US" dirty="0" err="1">
                <a:solidFill>
                  <a:schemeClr val="bg1"/>
                </a:solidFill>
              </a:rPr>
              <a:t>podmínkou</a:t>
            </a:r>
            <a:br>
              <a:rPr lang="cs-CZ" dirty="0">
                <a:solidFill>
                  <a:schemeClr val="bg1"/>
                </a:solidFill>
              </a:rPr>
            </a:br>
            <a:r>
              <a:rPr lang="en-US" dirty="0">
                <a:solidFill>
                  <a:schemeClr val="bg1"/>
                </a:solidFill>
              </a:rPr>
              <a:t>v </a:t>
            </a:r>
            <a:r>
              <a:rPr lang="en-US" dirty="0" err="1">
                <a:solidFill>
                  <a:schemeClr val="bg1"/>
                </a:solidFill>
              </a:rPr>
              <a:t>rámci</a:t>
            </a:r>
            <a:r>
              <a:rPr lang="en-US" dirty="0">
                <a:solidFill>
                  <a:schemeClr val="bg1"/>
                </a:solidFill>
              </a:rPr>
              <a:t> </a:t>
            </a:r>
            <a:r>
              <a:rPr lang="en-US" dirty="0" err="1">
                <a:solidFill>
                  <a:schemeClr val="bg1"/>
                </a:solidFill>
              </a:rPr>
              <a:t>dotačních</a:t>
            </a:r>
            <a:r>
              <a:rPr lang="en-US" dirty="0">
                <a:solidFill>
                  <a:schemeClr val="bg1"/>
                </a:solidFill>
              </a:rPr>
              <a:t> </a:t>
            </a:r>
            <a:r>
              <a:rPr lang="en-US" dirty="0" err="1">
                <a:solidFill>
                  <a:schemeClr val="bg1"/>
                </a:solidFill>
              </a:rPr>
              <a:t>titulů</a:t>
            </a:r>
            <a:r>
              <a:rPr lang="en-US" dirty="0">
                <a:solidFill>
                  <a:schemeClr val="bg1"/>
                </a:solidFill>
              </a:rPr>
              <a:t>.</a:t>
            </a:r>
          </a:p>
        </p:txBody>
      </p:sp>
    </p:spTree>
    <p:extLst>
      <p:ext uri="{BB962C8B-B14F-4D97-AF65-F5344CB8AC3E}">
        <p14:creationId xmlns:p14="http://schemas.microsoft.com/office/powerpoint/2010/main" val="316725491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07" name="Group 4106">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4108"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9"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11" name="Group 4110">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112"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3"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100" name="Picture 4" descr="ISO 50001 Consultants in UAE | Beautiful logos, Iso, Logo design services">
            <a:extLst>
              <a:ext uri="{FF2B5EF4-FFF2-40B4-BE49-F238E27FC236}">
                <a16:creationId xmlns:a16="http://schemas.microsoft.com/office/drawing/2014/main" id="{AB09BFF4-86D8-0B23-D434-9C0320C703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77026" y="1201557"/>
            <a:ext cx="4571936" cy="4431569"/>
          </a:xfrm>
          <a:prstGeom prst="rect">
            <a:avLst/>
          </a:prstGeom>
          <a:noFill/>
          <a:extLst>
            <a:ext uri="{909E8E84-426E-40DD-AFC4-6F175D3DCCD1}">
              <a14:hiddenFill xmlns:a14="http://schemas.microsoft.com/office/drawing/2010/main">
                <a:solidFill>
                  <a:srgbClr val="FFFFFF"/>
                </a:solidFill>
              </a14:hiddenFill>
            </a:ext>
          </a:extLst>
        </p:spPr>
      </p:pic>
      <p:grpSp>
        <p:nvGrpSpPr>
          <p:cNvPr id="4115" name="Group 411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116" name="Freeform: Shape 411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17" name="Freeform: Shape 411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18" name="Freeform: Shape 411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19" name="Freeform: Shape 411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20" name="Freeform: Shape 411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21" name="Freeform: Shape 412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22" name="Freeform: Shape 412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Zástupný symbol pro obsah 2"/>
          <p:cNvSpPr>
            <a:spLocks noGrp="1"/>
          </p:cNvSpPr>
          <p:nvPr>
            <p:ph idx="4294967295"/>
          </p:nvPr>
        </p:nvSpPr>
        <p:spPr>
          <a:xfrm>
            <a:off x="863662" y="2260641"/>
            <a:ext cx="5501548" cy="2573579"/>
          </a:xfrm>
        </p:spPr>
        <p:txBody>
          <a:bodyPr vert="horz" lIns="91440" tIns="45720" rIns="91440" bIns="45720" rtlCol="0" anchor="t">
            <a:normAutofit/>
          </a:bodyPr>
          <a:lstStyle/>
          <a:p>
            <a:r>
              <a:rPr lang="en-US" sz="3600" dirty="0" err="1">
                <a:solidFill>
                  <a:schemeClr val="bg1"/>
                </a:solidFill>
              </a:rPr>
              <a:t>Nejrozšířenější</a:t>
            </a:r>
            <a:r>
              <a:rPr lang="en-US" sz="3600" dirty="0">
                <a:solidFill>
                  <a:schemeClr val="bg1"/>
                </a:solidFill>
              </a:rPr>
              <a:t> </a:t>
            </a:r>
            <a:r>
              <a:rPr lang="en-US" sz="3600" dirty="0" err="1">
                <a:solidFill>
                  <a:schemeClr val="bg1"/>
                </a:solidFill>
              </a:rPr>
              <a:t>normou</a:t>
            </a:r>
            <a:r>
              <a:rPr lang="en-US" sz="3600" dirty="0">
                <a:solidFill>
                  <a:schemeClr val="bg1"/>
                </a:solidFill>
              </a:rPr>
              <a:t> </a:t>
            </a:r>
            <a:r>
              <a:rPr lang="en-US" sz="3600" dirty="0" err="1">
                <a:solidFill>
                  <a:schemeClr val="bg1"/>
                </a:solidFill>
              </a:rPr>
              <a:t>popisující</a:t>
            </a:r>
            <a:r>
              <a:rPr lang="en-US" sz="3600" dirty="0">
                <a:solidFill>
                  <a:schemeClr val="bg1"/>
                </a:solidFill>
              </a:rPr>
              <a:t> </a:t>
            </a:r>
            <a:r>
              <a:rPr lang="en-US" sz="3600" dirty="0" err="1">
                <a:solidFill>
                  <a:schemeClr val="bg1"/>
                </a:solidFill>
              </a:rPr>
              <a:t>systematický</a:t>
            </a:r>
            <a:r>
              <a:rPr lang="en-US" sz="3600" dirty="0">
                <a:solidFill>
                  <a:schemeClr val="bg1"/>
                </a:solidFill>
              </a:rPr>
              <a:t> </a:t>
            </a:r>
            <a:r>
              <a:rPr lang="en-US" sz="3600" dirty="0" err="1">
                <a:solidFill>
                  <a:schemeClr val="bg1"/>
                </a:solidFill>
              </a:rPr>
              <a:t>energetický</a:t>
            </a:r>
            <a:r>
              <a:rPr lang="en-US" sz="3600" dirty="0">
                <a:solidFill>
                  <a:schemeClr val="bg1"/>
                </a:solidFill>
              </a:rPr>
              <a:t> </a:t>
            </a:r>
            <a:r>
              <a:rPr lang="en-US" sz="3600" dirty="0" err="1">
                <a:solidFill>
                  <a:schemeClr val="bg1"/>
                </a:solidFill>
              </a:rPr>
              <a:t>managmentu</a:t>
            </a:r>
            <a:r>
              <a:rPr lang="en-US" sz="3600" dirty="0">
                <a:solidFill>
                  <a:schemeClr val="bg1"/>
                </a:solidFill>
              </a:rPr>
              <a:t> je </a:t>
            </a:r>
            <a:r>
              <a:rPr lang="en-US" sz="3600" dirty="0" err="1">
                <a:solidFill>
                  <a:schemeClr val="bg1"/>
                </a:solidFill>
              </a:rPr>
              <a:t>mezinárodní</a:t>
            </a:r>
            <a:r>
              <a:rPr lang="en-US" sz="3600" dirty="0">
                <a:solidFill>
                  <a:schemeClr val="bg1"/>
                </a:solidFill>
              </a:rPr>
              <a:t> norma </a:t>
            </a:r>
            <a:r>
              <a:rPr lang="en-US" sz="3600" b="1" dirty="0">
                <a:solidFill>
                  <a:schemeClr val="bg1"/>
                </a:solidFill>
              </a:rPr>
              <a:t>ISO 50 001</a:t>
            </a:r>
            <a:r>
              <a:rPr lang="en-US" sz="3600" dirty="0">
                <a:solidFill>
                  <a:schemeClr val="bg1"/>
                </a:solidFill>
              </a:rPr>
              <a:t>.</a:t>
            </a:r>
          </a:p>
        </p:txBody>
      </p:sp>
    </p:spTree>
    <p:extLst>
      <p:ext uri="{BB962C8B-B14F-4D97-AF65-F5344CB8AC3E}">
        <p14:creationId xmlns:p14="http://schemas.microsoft.com/office/powerpoint/2010/main" val="236270926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2619" y="1300163"/>
            <a:ext cx="11326761" cy="3930598"/>
          </a:xfrm>
        </p:spPr>
        <p:txBody>
          <a:bodyPr>
            <a:noAutofit/>
          </a:bodyPr>
          <a:lstStyle/>
          <a:p>
            <a:r>
              <a:rPr lang="cs-CZ" sz="3600" b="1" dirty="0"/>
              <a:t>Tato norma poskytuje všem organizacím bez ohledu na jejich strukturu a zaměření </a:t>
            </a:r>
            <a:r>
              <a:rPr lang="cs-CZ" sz="3600" b="1" dirty="0">
                <a:solidFill>
                  <a:srgbClr val="00B0F0"/>
                </a:solidFill>
              </a:rPr>
              <a:t>návod na vybudování a udržování systému managementu hospodaření</a:t>
            </a:r>
            <a:br>
              <a:rPr lang="cs-CZ" sz="3600" b="1" dirty="0">
                <a:solidFill>
                  <a:srgbClr val="00B0F0"/>
                </a:solidFill>
              </a:rPr>
            </a:br>
            <a:r>
              <a:rPr lang="cs-CZ" sz="3600" b="1" dirty="0">
                <a:solidFill>
                  <a:srgbClr val="00B0F0"/>
                </a:solidFill>
              </a:rPr>
              <a:t>s energií.</a:t>
            </a:r>
          </a:p>
          <a:p>
            <a:r>
              <a:rPr lang="cs-CZ" sz="3600" b="1" dirty="0"/>
              <a:t>V dubnu </a:t>
            </a:r>
            <a:r>
              <a:rPr lang="cs-CZ" sz="3600" b="1" dirty="0">
                <a:solidFill>
                  <a:srgbClr val="00B0F0"/>
                </a:solidFill>
              </a:rPr>
              <a:t>2019</a:t>
            </a:r>
            <a:r>
              <a:rPr lang="cs-CZ" sz="3600" b="1" dirty="0"/>
              <a:t> byla vydána </a:t>
            </a:r>
            <a:r>
              <a:rPr lang="cs-CZ" sz="3600" b="1" dirty="0">
                <a:solidFill>
                  <a:srgbClr val="00B0F0"/>
                </a:solidFill>
              </a:rPr>
              <a:t>revidována verze </a:t>
            </a:r>
            <a:r>
              <a:rPr lang="cs-CZ" sz="3600" b="1" dirty="0"/>
              <a:t>normy</a:t>
            </a:r>
            <a:br>
              <a:rPr lang="cs-CZ" sz="3600" b="1" dirty="0"/>
            </a:br>
            <a:r>
              <a:rPr lang="cs-CZ" sz="3600" b="1" dirty="0"/>
              <a:t>s označením </a:t>
            </a:r>
            <a:r>
              <a:rPr lang="cs-CZ" sz="3600" b="1" dirty="0">
                <a:solidFill>
                  <a:srgbClr val="00B0F0"/>
                </a:solidFill>
              </a:rPr>
              <a:t>ČSN EN 50 001:2019</a:t>
            </a:r>
            <a:r>
              <a:rPr lang="cs-CZ" sz="3600" b="1" dirty="0"/>
              <a:t>, ale </a:t>
            </a:r>
            <a:r>
              <a:rPr lang="cs-CZ" sz="3600" b="1" dirty="0">
                <a:solidFill>
                  <a:srgbClr val="00B0F0"/>
                </a:solidFill>
              </a:rPr>
              <a:t>změny</a:t>
            </a:r>
            <a:r>
              <a:rPr lang="cs-CZ" sz="3600" b="1" dirty="0"/>
              <a:t> oproti předchozí verzi jsou </a:t>
            </a:r>
            <a:r>
              <a:rPr lang="cs-CZ" sz="3600" b="1" dirty="0">
                <a:solidFill>
                  <a:srgbClr val="00B0F0"/>
                </a:solidFill>
              </a:rPr>
              <a:t>jen formální</a:t>
            </a:r>
            <a:r>
              <a:rPr lang="cs-CZ" sz="3600" b="1" dirty="0"/>
              <a:t>. </a:t>
            </a:r>
          </a:p>
        </p:txBody>
      </p:sp>
    </p:spTree>
    <p:extLst>
      <p:ext uri="{BB962C8B-B14F-4D97-AF65-F5344CB8AC3E}">
        <p14:creationId xmlns:p14="http://schemas.microsoft.com/office/powerpoint/2010/main" val="55865627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Obrázek 4">
            <a:extLst>
              <a:ext uri="{FF2B5EF4-FFF2-40B4-BE49-F238E27FC236}">
                <a16:creationId xmlns:a16="http://schemas.microsoft.com/office/drawing/2014/main" id="{36663F1C-7414-E2BF-F45E-F65FA668ABD4}"/>
              </a:ext>
            </a:extLst>
          </p:cNvPr>
          <p:cNvPicPr>
            <a:picLocks noChangeAspect="1"/>
          </p:cNvPicPr>
          <p:nvPr/>
        </p:nvPicPr>
        <p:blipFill rotWithShape="1">
          <a:blip r:embed="rId2"/>
          <a:srcRect l="9901" t="32353" r="60197" b="17922"/>
          <a:stretch/>
        </p:blipFill>
        <p:spPr>
          <a:xfrm>
            <a:off x="3067665" y="253109"/>
            <a:ext cx="6046838" cy="6284668"/>
          </a:xfrm>
          <a:prstGeom prst="rect">
            <a:avLst/>
          </a:prstGeom>
        </p:spPr>
      </p:pic>
    </p:spTree>
    <p:extLst>
      <p:ext uri="{BB962C8B-B14F-4D97-AF65-F5344CB8AC3E}">
        <p14:creationId xmlns:p14="http://schemas.microsoft.com/office/powerpoint/2010/main" val="75226090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DCA, 1. část: Klíč k LEANu | Průmyslové Inženýrství.cz">
            <a:extLst>
              <a:ext uri="{FF2B5EF4-FFF2-40B4-BE49-F238E27FC236}">
                <a16:creationId xmlns:a16="http://schemas.microsoft.com/office/drawing/2014/main" id="{75121A09-D78D-C453-B214-769EAFD0EB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8130" y="1893318"/>
            <a:ext cx="3876165" cy="263966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4294967295"/>
          </p:nvPr>
        </p:nvSpPr>
        <p:spPr>
          <a:xfrm>
            <a:off x="5596502" y="530942"/>
            <a:ext cx="5754896" cy="5072416"/>
          </a:xfrm>
        </p:spPr>
        <p:txBody>
          <a:bodyPr vert="horz" lIns="91440" tIns="45720" rIns="91440" bIns="45720" rtlCol="0" anchor="t">
            <a:normAutofit lnSpcReduction="10000"/>
          </a:bodyPr>
          <a:lstStyle/>
          <a:p>
            <a:r>
              <a:rPr lang="en-US" sz="3200" b="1" dirty="0" err="1"/>
              <a:t>Činnosti</a:t>
            </a:r>
            <a:r>
              <a:rPr lang="en-US" sz="3200" b="1" dirty="0"/>
              <a:t>, </a:t>
            </a:r>
            <a:r>
              <a:rPr lang="en-US" sz="3200" b="1" dirty="0" err="1"/>
              <a:t>které</a:t>
            </a:r>
            <a:r>
              <a:rPr lang="en-US" sz="3200" b="1" dirty="0"/>
              <a:t> </a:t>
            </a:r>
            <a:r>
              <a:rPr lang="en-US" sz="3200" b="1" dirty="0" err="1"/>
              <a:t>zachycuje</a:t>
            </a:r>
            <a:r>
              <a:rPr lang="en-US" sz="3200" b="1" dirty="0"/>
              <a:t> norma ISO 50001 se </a:t>
            </a:r>
            <a:r>
              <a:rPr lang="en-US" sz="3200" b="1" dirty="0" err="1"/>
              <a:t>řídí</a:t>
            </a:r>
            <a:r>
              <a:rPr lang="en-US" sz="3200" b="1" dirty="0"/>
              <a:t> </a:t>
            </a:r>
            <a:r>
              <a:rPr lang="en-US" sz="3200" b="1" dirty="0" err="1"/>
              <a:t>diagramem</a:t>
            </a:r>
            <a:r>
              <a:rPr lang="en-US" sz="3200" b="1" dirty="0"/>
              <a:t> </a:t>
            </a:r>
            <a:r>
              <a:rPr lang="en-US" sz="3200" b="1" dirty="0">
                <a:solidFill>
                  <a:srgbClr val="00B0F0"/>
                </a:solidFill>
              </a:rPr>
              <a:t>PDCA (Plan-Do-Check-Act)</a:t>
            </a:r>
            <a:r>
              <a:rPr lang="en-US" sz="3200" b="1" dirty="0"/>
              <a:t>, </a:t>
            </a:r>
            <a:r>
              <a:rPr lang="en-US" sz="3200" b="1" dirty="0" err="1"/>
              <a:t>tedy</a:t>
            </a:r>
            <a:r>
              <a:rPr lang="en-US" sz="3200" b="1" dirty="0"/>
              <a:t> </a:t>
            </a:r>
            <a:r>
              <a:rPr lang="en-US" sz="3200" b="1" dirty="0" err="1">
                <a:solidFill>
                  <a:srgbClr val="00B0F0"/>
                </a:solidFill>
              </a:rPr>
              <a:t>Plánuj</a:t>
            </a:r>
            <a:r>
              <a:rPr lang="en-US" sz="3200" b="1" dirty="0">
                <a:solidFill>
                  <a:srgbClr val="00B0F0"/>
                </a:solidFill>
              </a:rPr>
              <a:t>, </a:t>
            </a:r>
            <a:r>
              <a:rPr lang="en-US" sz="3200" b="1" dirty="0" err="1">
                <a:solidFill>
                  <a:srgbClr val="00B0F0"/>
                </a:solidFill>
              </a:rPr>
              <a:t>Vykonej</a:t>
            </a:r>
            <a:r>
              <a:rPr lang="en-US" sz="3200" b="1" dirty="0">
                <a:solidFill>
                  <a:srgbClr val="00B0F0"/>
                </a:solidFill>
              </a:rPr>
              <a:t>, </a:t>
            </a:r>
            <a:r>
              <a:rPr lang="en-US" sz="3200" b="1" dirty="0" err="1">
                <a:solidFill>
                  <a:srgbClr val="00B0F0"/>
                </a:solidFill>
              </a:rPr>
              <a:t>Zkontroluj</a:t>
            </a:r>
            <a:r>
              <a:rPr lang="en-US" sz="3200" b="1" dirty="0">
                <a:solidFill>
                  <a:srgbClr val="00B0F0"/>
                </a:solidFill>
              </a:rPr>
              <a:t>, </a:t>
            </a:r>
            <a:r>
              <a:rPr lang="en-US" sz="3200" b="1" dirty="0" err="1">
                <a:solidFill>
                  <a:srgbClr val="00B0F0"/>
                </a:solidFill>
              </a:rPr>
              <a:t>Reaguj</a:t>
            </a:r>
            <a:r>
              <a:rPr lang="en-US" sz="3200" b="1" dirty="0"/>
              <a:t>. </a:t>
            </a:r>
          </a:p>
          <a:p>
            <a:pPr lvl="1"/>
            <a:r>
              <a:rPr lang="en-US" sz="3200" b="1" dirty="0"/>
              <a:t>PDCA je </a:t>
            </a:r>
            <a:r>
              <a:rPr lang="en-US" sz="3200" b="1" dirty="0" err="1"/>
              <a:t>základním</a:t>
            </a:r>
            <a:r>
              <a:rPr lang="en-US" sz="3200" b="1" dirty="0"/>
              <a:t> </a:t>
            </a:r>
            <a:r>
              <a:rPr lang="en-US" sz="3200" b="1" dirty="0" err="1"/>
              <a:t>modelem</a:t>
            </a:r>
            <a:r>
              <a:rPr lang="en-US" sz="3200" b="1" dirty="0"/>
              <a:t> </a:t>
            </a:r>
            <a:r>
              <a:rPr lang="en-US" sz="3200" b="1" dirty="0" err="1"/>
              <a:t>trvalého</a:t>
            </a:r>
            <a:r>
              <a:rPr lang="en-US" sz="3200" b="1" dirty="0"/>
              <a:t> </a:t>
            </a:r>
            <a:r>
              <a:rPr lang="en-US" sz="3200" b="1" dirty="0" err="1"/>
              <a:t>zlepšování</a:t>
            </a:r>
            <a:r>
              <a:rPr lang="en-US" sz="3200" b="1" dirty="0"/>
              <a:t>. </a:t>
            </a:r>
          </a:p>
          <a:p>
            <a:r>
              <a:rPr lang="en-US" sz="3200" b="1" dirty="0" err="1"/>
              <a:t>Skládá</a:t>
            </a:r>
            <a:r>
              <a:rPr lang="en-US" sz="3200" b="1" dirty="0"/>
              <a:t> se ze </a:t>
            </a:r>
            <a:r>
              <a:rPr lang="en-US" sz="3200" b="1" dirty="0" err="1"/>
              <a:t>čtyř</a:t>
            </a:r>
            <a:r>
              <a:rPr lang="en-US" sz="3200" b="1" dirty="0"/>
              <a:t> </a:t>
            </a:r>
            <a:r>
              <a:rPr lang="en-US" sz="3200" b="1" dirty="0" err="1"/>
              <a:t>fází</a:t>
            </a:r>
            <a:r>
              <a:rPr lang="en-US" sz="3200" b="1" dirty="0"/>
              <a:t>, </a:t>
            </a:r>
            <a:r>
              <a:rPr lang="en-US" sz="3200" b="1" dirty="0" err="1"/>
              <a:t>ve</a:t>
            </a:r>
            <a:r>
              <a:rPr lang="en-US" sz="3200" b="1" dirty="0"/>
              <a:t> </a:t>
            </a:r>
            <a:r>
              <a:rPr lang="en-US" sz="3200" b="1" dirty="0" err="1"/>
              <a:t>kterých</a:t>
            </a:r>
            <a:r>
              <a:rPr lang="en-US" sz="3200" b="1" dirty="0"/>
              <a:t> by </a:t>
            </a:r>
            <a:r>
              <a:rPr lang="en-US" sz="3200" b="1" dirty="0" err="1"/>
              <a:t>mělo</a:t>
            </a:r>
            <a:r>
              <a:rPr lang="en-US" sz="3200" b="1" dirty="0"/>
              <a:t> </a:t>
            </a:r>
            <a:r>
              <a:rPr lang="en-US" sz="3200" b="1" dirty="0" err="1"/>
              <a:t>probíhat</a:t>
            </a:r>
            <a:r>
              <a:rPr lang="en-US" sz="3200" b="1" dirty="0"/>
              <a:t> </a:t>
            </a:r>
            <a:r>
              <a:rPr lang="en-US" sz="3200" b="1" dirty="0" err="1"/>
              <a:t>zlepšování</a:t>
            </a:r>
            <a:r>
              <a:rPr lang="en-US" sz="3200" b="1" dirty="0"/>
              <a:t> </a:t>
            </a:r>
            <a:r>
              <a:rPr lang="en-US" sz="3200" b="1" dirty="0" err="1"/>
              <a:t>kvality</a:t>
            </a:r>
            <a:r>
              <a:rPr lang="en-US" sz="3200" b="1" dirty="0"/>
              <a:t> </a:t>
            </a:r>
            <a:r>
              <a:rPr lang="en-US" sz="3200" b="1" dirty="0" err="1"/>
              <a:t>nebo</a:t>
            </a:r>
            <a:r>
              <a:rPr lang="en-US" sz="3200" b="1" dirty="0"/>
              <a:t> </a:t>
            </a:r>
            <a:r>
              <a:rPr lang="en-US" sz="3200" b="1" dirty="0" err="1"/>
              <a:t>provádění</a:t>
            </a:r>
            <a:r>
              <a:rPr lang="en-US" sz="3200" b="1" dirty="0"/>
              <a:t> </a:t>
            </a:r>
            <a:r>
              <a:rPr lang="en-US" sz="3200" b="1" dirty="0" err="1"/>
              <a:t>změn</a:t>
            </a:r>
            <a:r>
              <a:rPr lang="en-US" sz="3200" b="1" dirty="0"/>
              <a:t>.</a:t>
            </a:r>
          </a:p>
          <a:p>
            <a:endParaRPr lang="en-US" sz="2000" dirty="0"/>
          </a:p>
        </p:txBody>
      </p:sp>
      <p:sp>
        <p:nvSpPr>
          <p:cNvPr id="5129" name="Rectangle 5128">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73834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761802" y="452284"/>
            <a:ext cx="7310482" cy="5904065"/>
          </a:xfrm>
        </p:spPr>
        <p:txBody>
          <a:bodyPr vert="horz" lIns="91440" tIns="45720" rIns="91440" bIns="45720" rtlCol="0" anchor="ctr">
            <a:normAutofit/>
          </a:bodyPr>
          <a:lstStyle/>
          <a:p>
            <a:r>
              <a:rPr lang="en-US" sz="2400" b="1" dirty="0" err="1"/>
              <a:t>Hlavním</a:t>
            </a:r>
            <a:r>
              <a:rPr lang="en-US" sz="2400" b="1" dirty="0"/>
              <a:t> </a:t>
            </a:r>
            <a:r>
              <a:rPr lang="en-US" sz="2400" b="1" dirty="0" err="1"/>
              <a:t>cílem</a:t>
            </a:r>
            <a:r>
              <a:rPr lang="en-US" sz="2400" b="1" dirty="0"/>
              <a:t> </a:t>
            </a:r>
            <a:r>
              <a:rPr lang="en-US" sz="2400" b="1" dirty="0" err="1"/>
              <a:t>energetického</a:t>
            </a:r>
            <a:r>
              <a:rPr lang="en-US" sz="2400" b="1" dirty="0"/>
              <a:t> </a:t>
            </a:r>
            <a:r>
              <a:rPr lang="en-US" sz="2400" b="1" dirty="0" err="1"/>
              <a:t>managementu</a:t>
            </a:r>
            <a:r>
              <a:rPr lang="en-US" sz="2400" b="1" dirty="0"/>
              <a:t> je </a:t>
            </a:r>
            <a:r>
              <a:rPr lang="en-US" sz="2400" b="1" dirty="0" err="1"/>
              <a:t>zajistit</a:t>
            </a:r>
            <a:r>
              <a:rPr lang="en-US" sz="2400" b="1" dirty="0"/>
              <a:t> </a:t>
            </a:r>
            <a:r>
              <a:rPr lang="en-US" sz="2400" b="1" dirty="0" err="1"/>
              <a:t>efektivní</a:t>
            </a:r>
            <a:r>
              <a:rPr lang="en-US" sz="2400" b="1" dirty="0"/>
              <a:t>, </a:t>
            </a:r>
            <a:r>
              <a:rPr lang="en-US" sz="2400" b="1" dirty="0" err="1"/>
              <a:t>hospodárný</a:t>
            </a:r>
            <a:r>
              <a:rPr lang="en-US" sz="2400" b="1" dirty="0"/>
              <a:t>, </a:t>
            </a:r>
            <a:r>
              <a:rPr lang="en-US" sz="2400" b="1" dirty="0" err="1"/>
              <a:t>spolehlivý</a:t>
            </a:r>
            <a:r>
              <a:rPr lang="en-US" sz="2400" b="1" dirty="0"/>
              <a:t> a </a:t>
            </a:r>
            <a:r>
              <a:rPr lang="en-US" sz="2400" b="1" dirty="0" err="1"/>
              <a:t>šetrný</a:t>
            </a:r>
            <a:r>
              <a:rPr lang="en-US" sz="2400" b="1" dirty="0"/>
              <a:t> k </a:t>
            </a:r>
            <a:r>
              <a:rPr lang="en-US" sz="2400" b="1" dirty="0" err="1"/>
              <a:t>životnímu</a:t>
            </a:r>
            <a:r>
              <a:rPr lang="en-US" sz="2400" b="1" dirty="0"/>
              <a:t> </a:t>
            </a:r>
            <a:r>
              <a:rPr lang="en-US" sz="2400" b="1" dirty="0" err="1"/>
              <a:t>prostředí</a:t>
            </a:r>
            <a:r>
              <a:rPr lang="en-US" sz="2400" b="1" dirty="0"/>
              <a:t> </a:t>
            </a:r>
            <a:r>
              <a:rPr lang="en-US" sz="2400" b="1" dirty="0" err="1"/>
              <a:t>provoz</a:t>
            </a:r>
            <a:r>
              <a:rPr lang="en-US" sz="2400" b="1" dirty="0"/>
              <a:t> </a:t>
            </a:r>
            <a:r>
              <a:rPr lang="en-US" sz="2400" b="1" dirty="0" err="1"/>
              <a:t>jakéhokoliv</a:t>
            </a:r>
            <a:r>
              <a:rPr lang="en-US" sz="2400" b="1" dirty="0"/>
              <a:t> </a:t>
            </a:r>
            <a:r>
              <a:rPr lang="en-US" sz="2400" b="1" dirty="0" err="1"/>
              <a:t>subjektu</a:t>
            </a:r>
            <a:r>
              <a:rPr lang="en-US" sz="2400" b="1" dirty="0"/>
              <a:t> </a:t>
            </a:r>
            <a:r>
              <a:rPr lang="en-US" sz="2400" b="1" dirty="0" err="1"/>
              <a:t>nebo</a:t>
            </a:r>
            <a:r>
              <a:rPr lang="en-US" sz="2400" b="1" dirty="0"/>
              <a:t> </a:t>
            </a:r>
            <a:r>
              <a:rPr lang="en-US" sz="2400" b="1" dirty="0" err="1"/>
              <a:t>státní</a:t>
            </a:r>
            <a:r>
              <a:rPr lang="en-US" sz="2400" b="1" dirty="0"/>
              <a:t> </a:t>
            </a:r>
            <a:r>
              <a:rPr lang="en-US" sz="2400" b="1" dirty="0" err="1"/>
              <a:t>správy</a:t>
            </a:r>
            <a:r>
              <a:rPr lang="en-US" sz="2400" b="1" dirty="0"/>
              <a:t> k </a:t>
            </a:r>
            <a:r>
              <a:rPr lang="en-US" sz="2400" b="1" dirty="0" err="1"/>
              <a:t>pokrytí</a:t>
            </a:r>
            <a:r>
              <a:rPr lang="en-US" sz="2400" b="1" dirty="0"/>
              <a:t> </a:t>
            </a:r>
            <a:r>
              <a:rPr lang="en-US" sz="2400" b="1" dirty="0" err="1"/>
              <a:t>všech</a:t>
            </a:r>
            <a:r>
              <a:rPr lang="en-US" sz="2400" b="1" dirty="0"/>
              <a:t> </a:t>
            </a:r>
            <a:r>
              <a:rPr lang="en-US" sz="2400" b="1" dirty="0" err="1"/>
              <a:t>energetických</a:t>
            </a:r>
            <a:r>
              <a:rPr lang="en-US" sz="2400" b="1" dirty="0"/>
              <a:t> </a:t>
            </a:r>
            <a:r>
              <a:rPr lang="en-US" sz="2400" b="1" dirty="0" err="1"/>
              <a:t>potřeb</a:t>
            </a:r>
            <a:r>
              <a:rPr lang="en-US" sz="2400" b="1" dirty="0"/>
              <a:t> </a:t>
            </a:r>
            <a:r>
              <a:rPr lang="en-US" sz="2400" b="1" dirty="0" err="1"/>
              <a:t>daného</a:t>
            </a:r>
            <a:r>
              <a:rPr lang="en-US" sz="2400" b="1" dirty="0"/>
              <a:t> </a:t>
            </a:r>
            <a:r>
              <a:rPr lang="en-US" sz="2400" b="1" dirty="0" err="1"/>
              <a:t>systému</a:t>
            </a:r>
            <a:r>
              <a:rPr lang="en-US" sz="2400" b="1" dirty="0"/>
              <a:t>. </a:t>
            </a:r>
          </a:p>
          <a:p>
            <a:pPr lvl="1"/>
            <a:r>
              <a:rPr lang="en-US" b="1" dirty="0" err="1"/>
              <a:t>inteligentní</a:t>
            </a:r>
            <a:r>
              <a:rPr lang="en-US" b="1" dirty="0"/>
              <a:t> </a:t>
            </a:r>
            <a:r>
              <a:rPr lang="en-US" b="1" dirty="0" err="1"/>
              <a:t>využívání</a:t>
            </a:r>
            <a:r>
              <a:rPr lang="en-US" b="1" dirty="0"/>
              <a:t> </a:t>
            </a:r>
            <a:r>
              <a:rPr lang="en-US" b="1" dirty="0" err="1"/>
              <a:t>energií</a:t>
            </a:r>
            <a:r>
              <a:rPr lang="en-US" b="1" dirty="0"/>
              <a:t>;</a:t>
            </a:r>
          </a:p>
          <a:p>
            <a:pPr lvl="1"/>
            <a:r>
              <a:rPr lang="en-US" b="1" dirty="0" err="1"/>
              <a:t>optimalizace</a:t>
            </a:r>
            <a:r>
              <a:rPr lang="en-US" b="1" dirty="0"/>
              <a:t> </a:t>
            </a:r>
            <a:r>
              <a:rPr lang="en-US" b="1" dirty="0" err="1"/>
              <a:t>spotřeby</a:t>
            </a:r>
            <a:r>
              <a:rPr lang="en-US" b="1" dirty="0"/>
              <a:t> </a:t>
            </a:r>
            <a:r>
              <a:rPr lang="en-US" b="1" dirty="0" err="1"/>
              <a:t>energií</a:t>
            </a:r>
            <a:r>
              <a:rPr lang="en-US" b="1" dirty="0"/>
              <a:t>;</a:t>
            </a:r>
          </a:p>
          <a:p>
            <a:pPr lvl="1"/>
            <a:r>
              <a:rPr lang="en-US" b="1" dirty="0" err="1"/>
              <a:t>optimalizace</a:t>
            </a:r>
            <a:r>
              <a:rPr lang="en-US" b="1" dirty="0"/>
              <a:t> </a:t>
            </a:r>
            <a:r>
              <a:rPr lang="en-US" b="1" dirty="0" err="1"/>
              <a:t>energetických</a:t>
            </a:r>
            <a:r>
              <a:rPr lang="en-US" b="1" dirty="0"/>
              <a:t> </a:t>
            </a:r>
            <a:r>
              <a:rPr lang="en-US" b="1" dirty="0" err="1"/>
              <a:t>zdrojů</a:t>
            </a:r>
            <a:r>
              <a:rPr lang="en-US" b="1" dirty="0"/>
              <a:t>;</a:t>
            </a:r>
          </a:p>
          <a:p>
            <a:pPr lvl="1"/>
            <a:r>
              <a:rPr lang="en-US" b="1" dirty="0" err="1"/>
              <a:t>úspora</a:t>
            </a:r>
            <a:r>
              <a:rPr lang="en-US" b="1" dirty="0"/>
              <a:t> </a:t>
            </a:r>
            <a:r>
              <a:rPr lang="en-US" b="1" dirty="0" err="1"/>
              <a:t>nákladů</a:t>
            </a:r>
            <a:r>
              <a:rPr lang="en-US" b="1" dirty="0"/>
              <a:t> </a:t>
            </a:r>
            <a:r>
              <a:rPr lang="en-US" b="1" dirty="0" err="1"/>
              <a:t>na</a:t>
            </a:r>
            <a:r>
              <a:rPr lang="en-US" b="1" dirty="0"/>
              <a:t> </a:t>
            </a:r>
            <a:r>
              <a:rPr lang="en-US" b="1" dirty="0" err="1"/>
              <a:t>energie</a:t>
            </a:r>
            <a:r>
              <a:rPr lang="en-US" b="1" dirty="0"/>
              <a:t> v </a:t>
            </a:r>
            <a:r>
              <a:rPr lang="en-US" b="1" dirty="0" err="1"/>
              <a:t>návaznosti</a:t>
            </a:r>
            <a:r>
              <a:rPr lang="en-US" b="1" dirty="0"/>
              <a:t> </a:t>
            </a:r>
            <a:r>
              <a:rPr lang="en-US" b="1" dirty="0" err="1"/>
              <a:t>na</a:t>
            </a:r>
            <a:r>
              <a:rPr lang="en-US" b="1" dirty="0"/>
              <a:t> </a:t>
            </a:r>
            <a:r>
              <a:rPr lang="en-US" b="1" dirty="0" err="1"/>
              <a:t>systémový</a:t>
            </a:r>
            <a:r>
              <a:rPr lang="en-US" b="1" dirty="0"/>
              <a:t> </a:t>
            </a:r>
            <a:r>
              <a:rPr lang="en-US" b="1" dirty="0" err="1"/>
              <a:t>přístup</a:t>
            </a:r>
            <a:r>
              <a:rPr lang="en-US" b="1" dirty="0"/>
              <a:t> </a:t>
            </a:r>
            <a:r>
              <a:rPr lang="en-US" b="1" dirty="0" err="1"/>
              <a:t>hospodaření</a:t>
            </a:r>
            <a:r>
              <a:rPr lang="en-US" b="1" dirty="0"/>
              <a:t> s </a:t>
            </a:r>
            <a:r>
              <a:rPr lang="en-US" b="1" dirty="0" err="1"/>
              <a:t>energiemi</a:t>
            </a:r>
            <a:r>
              <a:rPr lang="en-US" b="1" dirty="0"/>
              <a:t>;</a:t>
            </a:r>
          </a:p>
          <a:p>
            <a:pPr lvl="1"/>
            <a:r>
              <a:rPr lang="en-US" b="1" dirty="0" err="1"/>
              <a:t>zvyšování</a:t>
            </a:r>
            <a:r>
              <a:rPr lang="en-US" b="1" dirty="0"/>
              <a:t> </a:t>
            </a:r>
            <a:r>
              <a:rPr lang="en-US" b="1" dirty="0" err="1"/>
              <a:t>energetické</a:t>
            </a:r>
            <a:r>
              <a:rPr lang="en-US" b="1" dirty="0"/>
              <a:t> </a:t>
            </a:r>
            <a:r>
              <a:rPr lang="en-US" b="1" dirty="0" err="1"/>
              <a:t>účinnosti</a:t>
            </a:r>
            <a:r>
              <a:rPr lang="en-US" b="1" dirty="0"/>
              <a:t>;</a:t>
            </a:r>
          </a:p>
          <a:p>
            <a:pPr lvl="1"/>
            <a:r>
              <a:rPr lang="en-US" b="1" dirty="0" err="1"/>
              <a:t>měřitelné</a:t>
            </a:r>
            <a:r>
              <a:rPr lang="en-US" b="1" dirty="0"/>
              <a:t> </a:t>
            </a:r>
            <a:r>
              <a:rPr lang="en-US" b="1" dirty="0" err="1"/>
              <a:t>řízení</a:t>
            </a:r>
            <a:r>
              <a:rPr lang="en-US" b="1" dirty="0"/>
              <a:t> </a:t>
            </a:r>
            <a:r>
              <a:rPr lang="en-US" b="1" dirty="0" err="1"/>
              <a:t>energií</a:t>
            </a:r>
            <a:r>
              <a:rPr lang="en-US" b="1" dirty="0"/>
              <a:t>;</a:t>
            </a:r>
          </a:p>
          <a:p>
            <a:pPr lvl="1"/>
            <a:r>
              <a:rPr lang="en-US" b="1" dirty="0" err="1"/>
              <a:t>konkurenceschopnější</a:t>
            </a:r>
            <a:r>
              <a:rPr lang="en-US" b="1" dirty="0"/>
              <a:t> </a:t>
            </a:r>
            <a:r>
              <a:rPr lang="en-US" b="1" dirty="0" err="1"/>
              <a:t>postavení</a:t>
            </a:r>
            <a:r>
              <a:rPr lang="en-US" b="1" dirty="0"/>
              <a:t> </a:t>
            </a:r>
            <a:r>
              <a:rPr lang="en-US" b="1" dirty="0" err="1"/>
              <a:t>na</a:t>
            </a:r>
            <a:r>
              <a:rPr lang="en-US" b="1" dirty="0"/>
              <a:t> </a:t>
            </a:r>
            <a:r>
              <a:rPr lang="en-US" b="1" dirty="0" err="1"/>
              <a:t>trhu</a:t>
            </a:r>
            <a:r>
              <a:rPr lang="en-US" b="1" dirty="0"/>
              <a:t>.</a:t>
            </a:r>
          </a:p>
          <a:p>
            <a:pPr lvl="1"/>
            <a:endParaRPr lang="en-US" sz="1600" dirty="0"/>
          </a:p>
        </p:txBody>
      </p:sp>
      <p:pic>
        <p:nvPicPr>
          <p:cNvPr id="9" name="Picture 8">
            <a:extLst>
              <a:ext uri="{FF2B5EF4-FFF2-40B4-BE49-F238E27FC236}">
                <a16:creationId xmlns:a16="http://schemas.microsoft.com/office/drawing/2014/main" id="{8011B2EC-8921-F0A3-7B74-B5C01544283F}"/>
              </a:ext>
            </a:extLst>
          </p:cNvPr>
          <p:cNvPicPr>
            <a:picLocks noChangeAspect="1"/>
          </p:cNvPicPr>
          <p:nvPr/>
        </p:nvPicPr>
        <p:blipFill>
          <a:blip r:embed="rId2"/>
          <a:srcRect l="17678" r="23145"/>
          <a:stretch/>
        </p:blipFill>
        <p:spPr>
          <a:xfrm>
            <a:off x="8967461" y="280851"/>
            <a:ext cx="2779522" cy="3123465"/>
          </a:xfrm>
          <a:prstGeom prst="rect">
            <a:avLst/>
          </a:prstGeom>
        </p:spPr>
      </p:pic>
    </p:spTree>
    <p:extLst>
      <p:ext uri="{BB962C8B-B14F-4D97-AF65-F5344CB8AC3E}">
        <p14:creationId xmlns:p14="http://schemas.microsoft.com/office/powerpoint/2010/main" val="128662792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B10E3410-0AB5-DF90-52AB-D7CC678CA14D}"/>
              </a:ext>
            </a:extLst>
          </p:cNvPr>
          <p:cNvPicPr>
            <a:picLocks noChangeAspect="1"/>
          </p:cNvPicPr>
          <p:nvPr/>
        </p:nvPicPr>
        <p:blipFill>
          <a:blip r:embed="rId2"/>
          <a:stretch>
            <a:fillRect/>
          </a:stretch>
        </p:blipFill>
        <p:spPr>
          <a:xfrm>
            <a:off x="1068130" y="1939755"/>
            <a:ext cx="3876165" cy="2546794"/>
          </a:xfrm>
          <a:prstGeom prst="rect">
            <a:avLst/>
          </a:prstGeom>
        </p:spPr>
      </p:pic>
      <p:sp>
        <p:nvSpPr>
          <p:cNvPr id="3" name="Zástupný symbol pro obsah 2"/>
          <p:cNvSpPr>
            <a:spLocks noGrp="1"/>
          </p:cNvSpPr>
          <p:nvPr>
            <p:ph idx="4294967295"/>
          </p:nvPr>
        </p:nvSpPr>
        <p:spPr>
          <a:xfrm>
            <a:off x="5596502" y="648929"/>
            <a:ext cx="5754896" cy="4954429"/>
          </a:xfrm>
        </p:spPr>
        <p:txBody>
          <a:bodyPr vert="horz" lIns="91440" tIns="45720" rIns="91440" bIns="45720" rtlCol="0" anchor="t">
            <a:normAutofit/>
          </a:bodyPr>
          <a:lstStyle/>
          <a:p>
            <a:r>
              <a:rPr lang="en-US" sz="4000" b="1" dirty="0" err="1"/>
              <a:t>Energetický</a:t>
            </a:r>
            <a:r>
              <a:rPr lang="en-US" sz="4000" b="1" dirty="0"/>
              <a:t> management </a:t>
            </a:r>
            <a:r>
              <a:rPr lang="en-US" sz="4000" b="1" dirty="0" err="1"/>
              <a:t>má</a:t>
            </a:r>
            <a:br>
              <a:rPr lang="cs-CZ" sz="4000" b="1" dirty="0"/>
            </a:br>
            <a:r>
              <a:rPr lang="en-US" sz="4000" b="1" dirty="0"/>
              <a:t>v </a:t>
            </a:r>
            <a:r>
              <a:rPr lang="en-US" sz="4000" b="1" dirty="0" err="1"/>
              <a:t>podstatě</a:t>
            </a:r>
            <a:r>
              <a:rPr lang="en-US" sz="4000" b="1" dirty="0"/>
              <a:t> </a:t>
            </a:r>
            <a:r>
              <a:rPr lang="en-US" sz="4000" b="1" dirty="0" err="1"/>
              <a:t>dva</a:t>
            </a:r>
            <a:r>
              <a:rPr lang="en-US" sz="4000" b="1" dirty="0"/>
              <a:t> </a:t>
            </a:r>
            <a:r>
              <a:rPr lang="en-US" sz="4000" b="1" dirty="0" err="1"/>
              <a:t>hlavní</a:t>
            </a:r>
            <a:r>
              <a:rPr lang="en-US" sz="4000" b="1" dirty="0"/>
              <a:t> </a:t>
            </a:r>
            <a:r>
              <a:rPr lang="en-US" sz="4000" b="1" dirty="0" err="1"/>
              <a:t>cíle</a:t>
            </a:r>
            <a:r>
              <a:rPr lang="en-US" sz="4000" b="1" dirty="0"/>
              <a:t>, a ty </a:t>
            </a:r>
            <a:r>
              <a:rPr lang="en-US" sz="4000" b="1" dirty="0" err="1"/>
              <a:t>jsou</a:t>
            </a:r>
            <a:r>
              <a:rPr lang="en-US" sz="4000" b="1" dirty="0"/>
              <a:t>:</a:t>
            </a:r>
          </a:p>
          <a:p>
            <a:pPr lvl="1"/>
            <a:r>
              <a:rPr lang="en-US" sz="4000" b="1" dirty="0" err="1"/>
              <a:t>optimalizaci</a:t>
            </a:r>
            <a:r>
              <a:rPr lang="en-US" sz="4000" b="1" dirty="0"/>
              <a:t> </a:t>
            </a:r>
            <a:r>
              <a:rPr lang="en-US" sz="4000" b="1" dirty="0" err="1"/>
              <a:t>spotřeby</a:t>
            </a:r>
            <a:r>
              <a:rPr lang="en-US" sz="4000" b="1" dirty="0"/>
              <a:t> </a:t>
            </a:r>
            <a:r>
              <a:rPr lang="en-US" sz="4000" b="1" dirty="0" err="1"/>
              <a:t>energií</a:t>
            </a:r>
            <a:r>
              <a:rPr lang="en-US" sz="4000" b="1" dirty="0"/>
              <a:t>;</a:t>
            </a:r>
          </a:p>
          <a:p>
            <a:pPr lvl="1"/>
            <a:r>
              <a:rPr lang="en-US" sz="4000" b="1" dirty="0" err="1"/>
              <a:t>optimalizaci</a:t>
            </a:r>
            <a:r>
              <a:rPr lang="en-US" sz="4000" b="1" dirty="0"/>
              <a:t> </a:t>
            </a:r>
            <a:r>
              <a:rPr lang="en-US" sz="4000" b="1" dirty="0" err="1"/>
              <a:t>výroby</a:t>
            </a:r>
            <a:br>
              <a:rPr lang="cs-CZ" sz="4000" b="1" dirty="0"/>
            </a:br>
            <a:r>
              <a:rPr lang="en-US" sz="4000" b="1" dirty="0"/>
              <a:t>a </a:t>
            </a:r>
            <a:r>
              <a:rPr lang="en-US" sz="4000" b="1" dirty="0" err="1"/>
              <a:t>distribuce</a:t>
            </a:r>
            <a:r>
              <a:rPr lang="en-US" sz="4000" b="1" dirty="0"/>
              <a:t> </a:t>
            </a:r>
            <a:r>
              <a:rPr lang="en-US" sz="4000" b="1" dirty="0" err="1"/>
              <a:t>energií</a:t>
            </a:r>
            <a:r>
              <a:rPr lang="en-US" sz="4000" b="1" dirty="0"/>
              <a:t>.</a:t>
            </a:r>
          </a:p>
          <a:p>
            <a:pPr lvl="1"/>
            <a:endParaRPr lang="en-US" sz="2000" dirty="0"/>
          </a:p>
          <a:p>
            <a:pPr lvl="1"/>
            <a:endParaRPr lang="en-US" sz="2000" dirty="0"/>
          </a:p>
        </p:txBody>
      </p:sp>
      <p:sp>
        <p:nvSpPr>
          <p:cNvPr id="22"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62610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9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FEFE35D0-DECF-14B0-21B1-AC6CB0D69463}"/>
              </a:ext>
            </a:extLst>
          </p:cNvPr>
          <p:cNvSpPr>
            <a:spLocks noGrp="1"/>
          </p:cNvSpPr>
          <p:nvPr>
            <p:ph type="title"/>
          </p:nvPr>
        </p:nvSpPr>
        <p:spPr>
          <a:xfrm>
            <a:off x="868680" y="2074362"/>
            <a:ext cx="3196424" cy="2709275"/>
          </a:xfrm>
          <a:prstGeom prst="ellipse">
            <a:avLst/>
          </a:prstGeom>
          <a:solidFill>
            <a:srgbClr val="262626"/>
          </a:solidFill>
          <a:ln w="174625" cmpd="thinThick">
            <a:solidFill>
              <a:srgbClr val="262626"/>
            </a:solidFill>
          </a:ln>
        </p:spPr>
        <p:txBody>
          <a:bodyPr anchor="ctr">
            <a:normAutofit/>
          </a:bodyPr>
          <a:lstStyle/>
          <a:p>
            <a:pPr algn="ctr"/>
            <a:r>
              <a:rPr lang="cs-CZ" sz="2600" dirty="0">
                <a:solidFill>
                  <a:srgbClr val="FFFFFF"/>
                </a:solidFill>
              </a:rPr>
              <a:t>ENERGETICKÝ MANAGEMENT JE CYKLICKÝ PROCES</a:t>
            </a:r>
          </a:p>
        </p:txBody>
      </p:sp>
      <p:pic>
        <p:nvPicPr>
          <p:cNvPr id="6" name="Obrázek 5">
            <a:extLst>
              <a:ext uri="{FF2B5EF4-FFF2-40B4-BE49-F238E27FC236}">
                <a16:creationId xmlns:a16="http://schemas.microsoft.com/office/drawing/2014/main" id="{EF7196F1-5AD4-A536-E0CB-AFB2A983A3A8}"/>
              </a:ext>
            </a:extLst>
          </p:cNvPr>
          <p:cNvPicPr>
            <a:picLocks noChangeAspect="1"/>
          </p:cNvPicPr>
          <p:nvPr/>
        </p:nvPicPr>
        <p:blipFill>
          <a:blip r:embed="rId2"/>
          <a:stretch>
            <a:fillRect/>
          </a:stretch>
        </p:blipFill>
        <p:spPr>
          <a:xfrm>
            <a:off x="4394241" y="961812"/>
            <a:ext cx="6476917" cy="4930987"/>
          </a:xfrm>
          <a:prstGeom prst="rect">
            <a:avLst/>
          </a:prstGeom>
        </p:spPr>
      </p:pic>
    </p:spTree>
    <p:extLst>
      <p:ext uri="{BB962C8B-B14F-4D97-AF65-F5344CB8AC3E}">
        <p14:creationId xmlns:p14="http://schemas.microsoft.com/office/powerpoint/2010/main" val="594445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Zástupný symbol pro obsah 2">
            <a:extLst>
              <a:ext uri="{FF2B5EF4-FFF2-40B4-BE49-F238E27FC236}">
                <a16:creationId xmlns:a16="http://schemas.microsoft.com/office/drawing/2014/main" id="{A4405EAB-6CDA-22F1-D874-3D80B5DB792B}"/>
              </a:ext>
            </a:extLst>
          </p:cNvPr>
          <p:cNvGraphicFramePr>
            <a:graphicFrameLocks noGrp="1"/>
          </p:cNvGraphicFramePr>
          <p:nvPr>
            <p:ph idx="4294967295"/>
            <p:extLst>
              <p:ext uri="{D42A27DB-BD31-4B8C-83A1-F6EECF244321}">
                <p14:modId xmlns:p14="http://schemas.microsoft.com/office/powerpoint/2010/main" val="2701229526"/>
              </p:ext>
            </p:extLst>
          </p:nvPr>
        </p:nvGraphicFramePr>
        <p:xfrm>
          <a:off x="260555" y="742079"/>
          <a:ext cx="11670890" cy="5373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822417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736258" y="366098"/>
            <a:ext cx="8229600" cy="3062902"/>
          </a:xfrm>
        </p:spPr>
        <p:txBody>
          <a:bodyPr>
            <a:normAutofit/>
          </a:bodyPr>
          <a:lstStyle/>
          <a:p>
            <a:r>
              <a:rPr lang="cs-CZ" sz="3600" b="1" dirty="0"/>
              <a:t>Na přínosy energetického managementu lze pohlížet následovně:</a:t>
            </a:r>
          </a:p>
          <a:p>
            <a:pPr lvl="1"/>
            <a:r>
              <a:rPr lang="cs-CZ" sz="3600" b="1" dirty="0">
                <a:solidFill>
                  <a:srgbClr val="00B0F0"/>
                </a:solidFill>
              </a:rPr>
              <a:t>ekonomické přínosy</a:t>
            </a:r>
            <a:endParaRPr lang="cs-CZ" sz="3600" b="1" dirty="0"/>
          </a:p>
          <a:p>
            <a:pPr lvl="1"/>
            <a:r>
              <a:rPr lang="cs-CZ" sz="3600" b="1" dirty="0">
                <a:solidFill>
                  <a:srgbClr val="00B0F0"/>
                </a:solidFill>
              </a:rPr>
              <a:t>environmentální přínosy</a:t>
            </a:r>
          </a:p>
        </p:txBody>
      </p:sp>
      <p:pic>
        <p:nvPicPr>
          <p:cNvPr id="4" name="Obrázek 3">
            <a:extLst>
              <a:ext uri="{FF2B5EF4-FFF2-40B4-BE49-F238E27FC236}">
                <a16:creationId xmlns:a16="http://schemas.microsoft.com/office/drawing/2014/main" id="{BFCA8B02-EDC2-31ED-90B7-0D5E5BE25B67}"/>
              </a:ext>
            </a:extLst>
          </p:cNvPr>
          <p:cNvPicPr>
            <a:picLocks noChangeAspect="1"/>
          </p:cNvPicPr>
          <p:nvPr/>
        </p:nvPicPr>
        <p:blipFill>
          <a:blip r:embed="rId2"/>
          <a:stretch>
            <a:fillRect/>
          </a:stretch>
        </p:blipFill>
        <p:spPr>
          <a:xfrm>
            <a:off x="374783" y="3794583"/>
            <a:ext cx="4186516" cy="2829169"/>
          </a:xfrm>
          <a:prstGeom prst="rect">
            <a:avLst/>
          </a:prstGeom>
        </p:spPr>
      </p:pic>
    </p:spTree>
    <p:extLst>
      <p:ext uri="{BB962C8B-B14F-4D97-AF65-F5344CB8AC3E}">
        <p14:creationId xmlns:p14="http://schemas.microsoft.com/office/powerpoint/2010/main" val="402690464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285136" y="186814"/>
            <a:ext cx="5123572" cy="6567948"/>
          </a:xfrm>
        </p:spPr>
        <p:txBody>
          <a:bodyPr vert="horz" lIns="91440" tIns="45720" rIns="91440" bIns="45720" rtlCol="0" anchor="ctr">
            <a:noAutofit/>
          </a:bodyPr>
          <a:lstStyle/>
          <a:p>
            <a:r>
              <a:rPr lang="en-US" b="1" dirty="0" err="1">
                <a:solidFill>
                  <a:srgbClr val="00B0F0"/>
                </a:solidFill>
              </a:rPr>
              <a:t>Ekonomické</a:t>
            </a:r>
            <a:r>
              <a:rPr lang="en-US" b="1" dirty="0">
                <a:solidFill>
                  <a:srgbClr val="00B0F0"/>
                </a:solidFill>
              </a:rPr>
              <a:t> </a:t>
            </a:r>
            <a:r>
              <a:rPr lang="en-US" b="1" dirty="0" err="1">
                <a:solidFill>
                  <a:srgbClr val="00B0F0"/>
                </a:solidFill>
              </a:rPr>
              <a:t>přínosy</a:t>
            </a:r>
            <a:r>
              <a:rPr lang="en-US" b="1" dirty="0">
                <a:solidFill>
                  <a:srgbClr val="00B0F0"/>
                </a:solidFill>
              </a:rPr>
              <a:t> </a:t>
            </a:r>
            <a:r>
              <a:rPr lang="en-US" b="1" dirty="0" err="1"/>
              <a:t>jsou</a:t>
            </a:r>
            <a:r>
              <a:rPr lang="en-US" b="1" dirty="0"/>
              <a:t> </a:t>
            </a:r>
            <a:r>
              <a:rPr lang="en-US" b="1" dirty="0" err="1"/>
              <a:t>myšleny</a:t>
            </a:r>
            <a:r>
              <a:rPr lang="en-US" b="1" dirty="0"/>
              <a:t> </a:t>
            </a:r>
            <a:r>
              <a:rPr lang="en-US" b="1" dirty="0" err="1"/>
              <a:t>ve</a:t>
            </a:r>
            <a:r>
              <a:rPr lang="en-US" b="1" dirty="0"/>
              <a:t> </a:t>
            </a:r>
            <a:r>
              <a:rPr lang="en-US" b="1" dirty="0" err="1"/>
              <a:t>formě</a:t>
            </a:r>
            <a:r>
              <a:rPr lang="en-US" b="1" dirty="0"/>
              <a:t> </a:t>
            </a:r>
            <a:r>
              <a:rPr lang="en-US" b="1" dirty="0" err="1"/>
              <a:t>úspory</a:t>
            </a:r>
            <a:r>
              <a:rPr lang="en-US" b="1" dirty="0"/>
              <a:t> </a:t>
            </a:r>
            <a:r>
              <a:rPr lang="en-US" b="1" dirty="0" err="1"/>
              <a:t>nákladů</a:t>
            </a:r>
            <a:r>
              <a:rPr lang="en-US" b="1" dirty="0"/>
              <a:t> </a:t>
            </a:r>
            <a:r>
              <a:rPr lang="en-US" b="1" dirty="0" err="1"/>
              <a:t>na</a:t>
            </a:r>
            <a:r>
              <a:rPr lang="en-US" b="1" dirty="0"/>
              <a:t> </a:t>
            </a:r>
            <a:r>
              <a:rPr lang="en-US" b="1" dirty="0" err="1"/>
              <a:t>energie</a:t>
            </a:r>
            <a:r>
              <a:rPr lang="en-US" b="1" dirty="0"/>
              <a:t> a </a:t>
            </a:r>
            <a:r>
              <a:rPr lang="en-US" b="1" dirty="0" err="1"/>
              <a:t>paliva</a:t>
            </a:r>
            <a:br>
              <a:rPr lang="cs-CZ" b="1" dirty="0"/>
            </a:br>
            <a:r>
              <a:rPr lang="en-US" b="1" dirty="0"/>
              <a:t>v </a:t>
            </a:r>
            <a:r>
              <a:rPr lang="en-US" b="1" dirty="0" err="1"/>
              <a:t>důsledku</a:t>
            </a:r>
            <a:r>
              <a:rPr lang="en-US" b="1" dirty="0"/>
              <a:t> </a:t>
            </a:r>
            <a:r>
              <a:rPr lang="en-US" b="1" dirty="0" err="1"/>
              <a:t>sledování</a:t>
            </a:r>
            <a:r>
              <a:rPr lang="en-US" b="1" dirty="0"/>
              <a:t> </a:t>
            </a:r>
            <a:r>
              <a:rPr lang="en-US" b="1" dirty="0" err="1"/>
              <a:t>spotřeb</a:t>
            </a:r>
            <a:r>
              <a:rPr lang="en-US" b="1" dirty="0"/>
              <a:t>, </a:t>
            </a:r>
            <a:r>
              <a:rPr lang="en-US" b="1" dirty="0" err="1"/>
              <a:t>efektivnosti</a:t>
            </a:r>
            <a:r>
              <a:rPr lang="en-US" b="1" dirty="0"/>
              <a:t>, </a:t>
            </a:r>
            <a:r>
              <a:rPr lang="en-US" b="1" dirty="0" err="1"/>
              <a:t>nákladů</a:t>
            </a:r>
            <a:r>
              <a:rPr lang="en-US" b="1" dirty="0"/>
              <a:t>, ale </a:t>
            </a:r>
            <a:r>
              <a:rPr lang="en-US" b="1" dirty="0" err="1"/>
              <a:t>také</a:t>
            </a:r>
            <a:br>
              <a:rPr lang="cs-CZ" b="1" dirty="0"/>
            </a:br>
            <a:r>
              <a:rPr lang="en-US" b="1" dirty="0"/>
              <a:t>v </a:t>
            </a:r>
            <a:r>
              <a:rPr lang="en-US" b="1" dirty="0" err="1"/>
              <a:t>návaznosti</a:t>
            </a:r>
            <a:r>
              <a:rPr lang="en-US" b="1" dirty="0"/>
              <a:t> </a:t>
            </a:r>
            <a:r>
              <a:rPr lang="en-US" b="1" dirty="0" err="1"/>
              <a:t>na</a:t>
            </a:r>
            <a:r>
              <a:rPr lang="en-US" b="1" dirty="0"/>
              <a:t> </a:t>
            </a:r>
            <a:r>
              <a:rPr lang="en-US" b="1" dirty="0" err="1"/>
              <a:t>novely</a:t>
            </a:r>
            <a:r>
              <a:rPr lang="en-US" b="1" dirty="0"/>
              <a:t> </a:t>
            </a:r>
            <a:r>
              <a:rPr lang="en-US" b="1" dirty="0" err="1"/>
              <a:t>legislativy</a:t>
            </a:r>
            <a:r>
              <a:rPr lang="en-US" b="1" dirty="0"/>
              <a:t>, </a:t>
            </a:r>
            <a:r>
              <a:rPr lang="en-US" b="1" dirty="0" err="1"/>
              <a:t>jedná</a:t>
            </a:r>
            <a:r>
              <a:rPr lang="en-US" b="1" dirty="0"/>
              <a:t> se </a:t>
            </a:r>
            <a:r>
              <a:rPr lang="en-US" b="1" dirty="0" err="1"/>
              <a:t>především</a:t>
            </a:r>
            <a:r>
              <a:rPr lang="en-US" b="1" dirty="0"/>
              <a:t> o </a:t>
            </a:r>
            <a:r>
              <a:rPr lang="en-US" b="1" dirty="0" err="1"/>
              <a:t>možné</a:t>
            </a:r>
            <a:r>
              <a:rPr lang="en-US" b="1" dirty="0"/>
              <a:t> </a:t>
            </a:r>
            <a:r>
              <a:rPr lang="en-US" b="1" dirty="0" err="1"/>
              <a:t>sankce</a:t>
            </a:r>
            <a:br>
              <a:rPr lang="cs-CZ" b="1" dirty="0"/>
            </a:br>
            <a:r>
              <a:rPr lang="en-US" b="1" dirty="0"/>
              <a:t>z </a:t>
            </a:r>
            <a:r>
              <a:rPr lang="en-US" b="1" dirty="0" err="1"/>
              <a:t>neplnění</a:t>
            </a:r>
            <a:r>
              <a:rPr lang="en-US" b="1" dirty="0"/>
              <a:t> </a:t>
            </a:r>
            <a:r>
              <a:rPr lang="en-US" b="1" dirty="0" err="1"/>
              <a:t>nových</a:t>
            </a:r>
            <a:r>
              <a:rPr lang="en-US" b="1" dirty="0"/>
              <a:t> </a:t>
            </a:r>
            <a:r>
              <a:rPr lang="en-US" b="1" dirty="0" err="1"/>
              <a:t>nařízení</a:t>
            </a:r>
            <a:r>
              <a:rPr lang="en-US" b="1" dirty="0"/>
              <a:t> </a:t>
            </a:r>
            <a:r>
              <a:rPr lang="en-US" b="1" dirty="0" err="1"/>
              <a:t>apod</a:t>
            </a:r>
            <a:r>
              <a:rPr lang="en-US" b="1" dirty="0"/>
              <a:t>. </a:t>
            </a:r>
          </a:p>
          <a:p>
            <a:r>
              <a:rPr lang="en-US" b="1" dirty="0" err="1">
                <a:solidFill>
                  <a:srgbClr val="00B0F0"/>
                </a:solidFill>
              </a:rPr>
              <a:t>Environmentální</a:t>
            </a:r>
            <a:r>
              <a:rPr lang="en-US" b="1" dirty="0">
                <a:solidFill>
                  <a:srgbClr val="00B0F0"/>
                </a:solidFill>
              </a:rPr>
              <a:t> </a:t>
            </a:r>
            <a:r>
              <a:rPr lang="en-US" b="1" dirty="0" err="1">
                <a:solidFill>
                  <a:srgbClr val="00B0F0"/>
                </a:solidFill>
              </a:rPr>
              <a:t>přínosy</a:t>
            </a:r>
            <a:r>
              <a:rPr lang="en-US" b="1" dirty="0">
                <a:solidFill>
                  <a:srgbClr val="00B0F0"/>
                </a:solidFill>
              </a:rPr>
              <a:t> </a:t>
            </a:r>
            <a:r>
              <a:rPr lang="en-US" b="1" dirty="0"/>
              <a:t>se </a:t>
            </a:r>
            <a:r>
              <a:rPr lang="en-US" b="1" dirty="0" err="1"/>
              <a:t>zde</a:t>
            </a:r>
            <a:r>
              <a:rPr lang="en-US" b="1" dirty="0"/>
              <a:t> </a:t>
            </a:r>
            <a:r>
              <a:rPr lang="en-US" b="1" dirty="0" err="1"/>
              <a:t>chápou</a:t>
            </a:r>
            <a:r>
              <a:rPr lang="en-US" b="1" dirty="0"/>
              <a:t> </a:t>
            </a:r>
            <a:r>
              <a:rPr lang="en-US" b="1" dirty="0" err="1"/>
              <a:t>jako</a:t>
            </a:r>
            <a:r>
              <a:rPr lang="en-US" b="1" dirty="0"/>
              <a:t> </a:t>
            </a:r>
            <a:r>
              <a:rPr lang="en-US" b="1" dirty="0" err="1"/>
              <a:t>snižování</a:t>
            </a:r>
            <a:r>
              <a:rPr lang="en-US" b="1" dirty="0"/>
              <a:t> </a:t>
            </a:r>
            <a:r>
              <a:rPr lang="en-US" b="1" dirty="0" err="1"/>
              <a:t>emisí</a:t>
            </a:r>
            <a:r>
              <a:rPr lang="en-US" b="1" dirty="0"/>
              <a:t> </a:t>
            </a:r>
            <a:r>
              <a:rPr lang="en-US" b="1" dirty="0" err="1"/>
              <a:t>znečisťujících</a:t>
            </a:r>
            <a:r>
              <a:rPr lang="en-US" b="1" dirty="0"/>
              <a:t> </a:t>
            </a:r>
            <a:r>
              <a:rPr lang="en-US" b="1" dirty="0" err="1"/>
              <a:t>látek</a:t>
            </a:r>
            <a:r>
              <a:rPr lang="en-US" b="1" dirty="0"/>
              <a:t>, </a:t>
            </a:r>
            <a:r>
              <a:rPr lang="en-US" b="1" dirty="0" err="1"/>
              <a:t>protože</a:t>
            </a:r>
            <a:r>
              <a:rPr lang="en-US" b="1" dirty="0"/>
              <a:t> </a:t>
            </a:r>
            <a:r>
              <a:rPr lang="en-US" b="1" dirty="0" err="1"/>
              <a:t>dochází</a:t>
            </a:r>
            <a:r>
              <a:rPr lang="en-US" b="1" dirty="0"/>
              <a:t> k </a:t>
            </a:r>
            <a:r>
              <a:rPr lang="en-US" b="1" dirty="0" err="1"/>
              <a:t>úspoře</a:t>
            </a:r>
            <a:r>
              <a:rPr lang="en-US" b="1" dirty="0"/>
              <a:t> </a:t>
            </a:r>
            <a:r>
              <a:rPr lang="en-US" b="1" dirty="0" err="1"/>
              <a:t>energií</a:t>
            </a:r>
            <a:r>
              <a:rPr lang="en-US" b="1" dirty="0"/>
              <a:t>. </a:t>
            </a:r>
          </a:p>
        </p:txBody>
      </p:sp>
      <p:pic>
        <p:nvPicPr>
          <p:cNvPr id="5" name="Picture 4" descr="Kalkulačka, pero, kompas, peníze a papír s grafy, které jsou vytištěny">
            <a:extLst>
              <a:ext uri="{FF2B5EF4-FFF2-40B4-BE49-F238E27FC236}">
                <a16:creationId xmlns:a16="http://schemas.microsoft.com/office/drawing/2014/main" id="{EAA52A05-C692-7CA6-BD46-BF50D1E20173}"/>
              </a:ext>
            </a:extLst>
          </p:cNvPr>
          <p:cNvPicPr>
            <a:picLocks noChangeAspect="1"/>
          </p:cNvPicPr>
          <p:nvPr/>
        </p:nvPicPr>
        <p:blipFill>
          <a:blip r:embed="rId2"/>
          <a:srcRect l="25303" r="21080" b="-2"/>
          <a:stretch/>
        </p:blipFill>
        <p:spPr>
          <a:xfrm>
            <a:off x="6783294" y="1061780"/>
            <a:ext cx="4177920" cy="4694904"/>
          </a:xfrm>
          <a:prstGeom prst="rect">
            <a:avLst/>
          </a:prstGeom>
        </p:spPr>
      </p:pic>
    </p:spTree>
    <p:extLst>
      <p:ext uri="{BB962C8B-B14F-4D97-AF65-F5344CB8AC3E}">
        <p14:creationId xmlns:p14="http://schemas.microsoft.com/office/powerpoint/2010/main" val="98928885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5" name="Zástupný symbol pro obsah 2">
            <a:extLst>
              <a:ext uri="{FF2B5EF4-FFF2-40B4-BE49-F238E27FC236}">
                <a16:creationId xmlns:a16="http://schemas.microsoft.com/office/drawing/2014/main" id="{F1BEACC7-899E-7A25-6D0B-17FB016DF4FD}"/>
              </a:ext>
            </a:extLst>
          </p:cNvPr>
          <p:cNvGraphicFramePr>
            <a:graphicFrameLocks noGrp="1"/>
          </p:cNvGraphicFramePr>
          <p:nvPr>
            <p:ph idx="4294967295"/>
            <p:extLst>
              <p:ext uri="{D42A27DB-BD31-4B8C-83A1-F6EECF244321}">
                <p14:modId xmlns:p14="http://schemas.microsoft.com/office/powerpoint/2010/main" val="307075240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2266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504967" y="675564"/>
            <a:ext cx="3609833" cy="5204085"/>
          </a:xfrm>
        </p:spPr>
        <p:txBody>
          <a:bodyPr>
            <a:normAutofit/>
          </a:bodyPr>
          <a:lstStyle/>
          <a:p>
            <a:r>
              <a:rPr lang="cs-CZ" sz="3400" b="1" dirty="0">
                <a:solidFill>
                  <a:srgbClr val="FF0000"/>
                </a:solidFill>
              </a:rPr>
              <a:t>PARADOXY SNAH O ÚSPORU SVĚTOVÝCH ENERGETICKÝCH ZDROJŮ</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3" name="Zástupný symbol pro obsah 2">
            <a:extLst>
              <a:ext uri="{FF2B5EF4-FFF2-40B4-BE49-F238E27FC236}">
                <a16:creationId xmlns:a16="http://schemas.microsoft.com/office/drawing/2014/main" id="{E8194C98-45A3-1AC0-4F3B-4D8C1195BF86}"/>
              </a:ext>
            </a:extLst>
          </p:cNvPr>
          <p:cNvGraphicFramePr>
            <a:graphicFrameLocks noGrp="1"/>
          </p:cNvGraphicFramePr>
          <p:nvPr>
            <p:ph idx="1"/>
            <p:extLst>
              <p:ext uri="{D42A27DB-BD31-4B8C-83A1-F6EECF244321}">
                <p14:modId xmlns:p14="http://schemas.microsoft.com/office/powerpoint/2010/main" val="304676077"/>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07151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5"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9"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Obrázek 3">
            <a:extLst>
              <a:ext uri="{FF2B5EF4-FFF2-40B4-BE49-F238E27FC236}">
                <a16:creationId xmlns:a16="http://schemas.microsoft.com/office/drawing/2014/main" id="{C494C05D-E878-39BC-0A66-F360B61DF900}"/>
              </a:ext>
            </a:extLst>
          </p:cNvPr>
          <p:cNvPicPr>
            <a:picLocks noChangeAspect="1"/>
          </p:cNvPicPr>
          <p:nvPr/>
        </p:nvPicPr>
        <p:blipFill>
          <a:blip r:embed="rId2"/>
          <a:stretch>
            <a:fillRect/>
          </a:stretch>
        </p:blipFill>
        <p:spPr>
          <a:xfrm>
            <a:off x="6677026" y="1004710"/>
            <a:ext cx="4571936" cy="4825262"/>
          </a:xfrm>
          <a:prstGeom prst="rect">
            <a:avLst/>
          </a:prstGeom>
        </p:spPr>
      </p:pic>
      <p:grpSp>
        <p:nvGrpSpPr>
          <p:cNvPr id="22" name="Group 2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3" name="Freeform: Shape 2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Zástupný symbol pro obsah 2"/>
          <p:cNvSpPr>
            <a:spLocks noGrp="1"/>
          </p:cNvSpPr>
          <p:nvPr>
            <p:ph idx="4294967295"/>
          </p:nvPr>
        </p:nvSpPr>
        <p:spPr>
          <a:xfrm>
            <a:off x="946045" y="1238426"/>
            <a:ext cx="5501548" cy="4318990"/>
          </a:xfrm>
        </p:spPr>
        <p:txBody>
          <a:bodyPr vert="horz" lIns="91440" tIns="45720" rIns="91440" bIns="45720" rtlCol="0" anchor="t">
            <a:noAutofit/>
          </a:bodyPr>
          <a:lstStyle/>
          <a:p>
            <a:r>
              <a:rPr lang="en-US" b="1" dirty="0" err="1">
                <a:solidFill>
                  <a:schemeClr val="bg1"/>
                </a:solidFill>
              </a:rPr>
              <a:t>Podobná</a:t>
            </a:r>
            <a:r>
              <a:rPr lang="en-US" b="1" dirty="0">
                <a:solidFill>
                  <a:schemeClr val="bg1"/>
                </a:solidFill>
              </a:rPr>
              <a:t> </a:t>
            </a:r>
            <a:r>
              <a:rPr lang="en-US" b="1" dirty="0" err="1">
                <a:solidFill>
                  <a:schemeClr val="bg1"/>
                </a:solidFill>
              </a:rPr>
              <a:t>situace</a:t>
            </a:r>
            <a:r>
              <a:rPr lang="en-US" b="1" dirty="0">
                <a:solidFill>
                  <a:schemeClr val="bg1"/>
                </a:solidFill>
              </a:rPr>
              <a:t> </a:t>
            </a:r>
            <a:r>
              <a:rPr lang="en-US" b="1" dirty="0" err="1">
                <a:solidFill>
                  <a:schemeClr val="bg1"/>
                </a:solidFill>
              </a:rPr>
              <a:t>nastala</a:t>
            </a:r>
            <a:r>
              <a:rPr lang="en-US" b="1" dirty="0">
                <a:solidFill>
                  <a:schemeClr val="bg1"/>
                </a:solidFill>
              </a:rPr>
              <a:t> </a:t>
            </a:r>
            <a:r>
              <a:rPr lang="en-US" b="1" dirty="0" err="1">
                <a:solidFill>
                  <a:schemeClr val="bg1"/>
                </a:solidFill>
              </a:rPr>
              <a:t>i</a:t>
            </a:r>
            <a:r>
              <a:rPr lang="en-US" b="1" dirty="0">
                <a:solidFill>
                  <a:schemeClr val="bg1"/>
                </a:solidFill>
              </a:rPr>
              <a:t> po </a:t>
            </a:r>
            <a:r>
              <a:rPr lang="en-US" b="1" dirty="0" err="1">
                <a:solidFill>
                  <a:schemeClr val="bg1"/>
                </a:solidFill>
              </a:rPr>
              <a:t>zdokonalení</a:t>
            </a:r>
            <a:r>
              <a:rPr lang="en-US" b="1" dirty="0">
                <a:solidFill>
                  <a:schemeClr val="bg1"/>
                </a:solidFill>
              </a:rPr>
              <a:t> </a:t>
            </a:r>
            <a:r>
              <a:rPr lang="en-US" b="1" dirty="0" err="1">
                <a:solidFill>
                  <a:schemeClr val="bg1"/>
                </a:solidFill>
              </a:rPr>
              <a:t>spalovacího</a:t>
            </a:r>
            <a:r>
              <a:rPr lang="en-US" b="1" dirty="0">
                <a:solidFill>
                  <a:schemeClr val="bg1"/>
                </a:solidFill>
              </a:rPr>
              <a:t> </a:t>
            </a:r>
            <a:r>
              <a:rPr lang="en-US" b="1" dirty="0" err="1">
                <a:solidFill>
                  <a:schemeClr val="bg1"/>
                </a:solidFill>
              </a:rPr>
              <a:t>motoru</a:t>
            </a:r>
            <a:r>
              <a:rPr lang="en-US" b="1" dirty="0">
                <a:solidFill>
                  <a:schemeClr val="bg1"/>
                </a:solidFill>
              </a:rPr>
              <a:t> </a:t>
            </a:r>
            <a:r>
              <a:rPr lang="en-US" b="1" dirty="0" err="1">
                <a:solidFill>
                  <a:schemeClr val="bg1"/>
                </a:solidFill>
              </a:rPr>
              <a:t>na</a:t>
            </a:r>
            <a:r>
              <a:rPr lang="en-US" b="1" dirty="0">
                <a:solidFill>
                  <a:schemeClr val="bg1"/>
                </a:solidFill>
              </a:rPr>
              <a:t> </a:t>
            </a:r>
            <a:r>
              <a:rPr lang="en-US" b="1" dirty="0" err="1">
                <a:solidFill>
                  <a:schemeClr val="bg1"/>
                </a:solidFill>
              </a:rPr>
              <a:t>začátku</a:t>
            </a:r>
            <a:r>
              <a:rPr lang="en-US" b="1" dirty="0">
                <a:solidFill>
                  <a:schemeClr val="bg1"/>
                </a:solidFill>
              </a:rPr>
              <a:t> 20. </a:t>
            </a:r>
            <a:r>
              <a:rPr lang="en-US" b="1" dirty="0" err="1">
                <a:solidFill>
                  <a:schemeClr val="bg1"/>
                </a:solidFill>
              </a:rPr>
              <a:t>století</a:t>
            </a:r>
            <a:r>
              <a:rPr lang="en-US" b="1" dirty="0">
                <a:solidFill>
                  <a:schemeClr val="bg1"/>
                </a:solidFill>
              </a:rPr>
              <a:t>. </a:t>
            </a:r>
          </a:p>
          <a:p>
            <a:r>
              <a:rPr lang="en-US" b="1" dirty="0" err="1">
                <a:solidFill>
                  <a:schemeClr val="bg1"/>
                </a:solidFill>
              </a:rPr>
              <a:t>Kdysi</a:t>
            </a:r>
            <a:r>
              <a:rPr lang="en-US" b="1" dirty="0">
                <a:solidFill>
                  <a:schemeClr val="bg1"/>
                </a:solidFill>
              </a:rPr>
              <a:t> </a:t>
            </a:r>
            <a:r>
              <a:rPr lang="en-US" b="1" dirty="0" err="1">
                <a:solidFill>
                  <a:schemeClr val="bg1"/>
                </a:solidFill>
              </a:rPr>
              <a:t>poruchový</a:t>
            </a:r>
            <a:r>
              <a:rPr lang="en-US" b="1" dirty="0">
                <a:solidFill>
                  <a:schemeClr val="bg1"/>
                </a:solidFill>
              </a:rPr>
              <a:t> </a:t>
            </a:r>
            <a:r>
              <a:rPr lang="en-US" b="1" dirty="0" err="1">
                <a:solidFill>
                  <a:schemeClr val="bg1"/>
                </a:solidFill>
              </a:rPr>
              <a:t>spalovací</a:t>
            </a:r>
            <a:r>
              <a:rPr lang="en-US" b="1" dirty="0">
                <a:solidFill>
                  <a:schemeClr val="bg1"/>
                </a:solidFill>
              </a:rPr>
              <a:t> motor se </a:t>
            </a:r>
            <a:r>
              <a:rPr lang="en-US" b="1" dirty="0" err="1">
                <a:solidFill>
                  <a:schemeClr val="bg1"/>
                </a:solidFill>
              </a:rPr>
              <a:t>stal</a:t>
            </a:r>
            <a:r>
              <a:rPr lang="en-US" b="1" dirty="0">
                <a:solidFill>
                  <a:schemeClr val="bg1"/>
                </a:solidFill>
              </a:rPr>
              <a:t> </a:t>
            </a:r>
            <a:r>
              <a:rPr lang="en-US" b="1" dirty="0" err="1">
                <a:solidFill>
                  <a:schemeClr val="bg1"/>
                </a:solidFill>
              </a:rPr>
              <a:t>postupně</a:t>
            </a:r>
            <a:r>
              <a:rPr lang="en-US" b="1" dirty="0">
                <a:solidFill>
                  <a:schemeClr val="bg1"/>
                </a:solidFill>
              </a:rPr>
              <a:t> </a:t>
            </a:r>
            <a:r>
              <a:rPr lang="en-US" b="1" dirty="0" err="1">
                <a:solidFill>
                  <a:schemeClr val="bg1"/>
                </a:solidFill>
              </a:rPr>
              <a:t>spolehlivým</a:t>
            </a:r>
            <a:r>
              <a:rPr lang="en-US" b="1" dirty="0">
                <a:solidFill>
                  <a:schemeClr val="bg1"/>
                </a:solidFill>
              </a:rPr>
              <a:t> a </a:t>
            </a:r>
            <a:r>
              <a:rPr lang="en-US" b="1" dirty="0" err="1">
                <a:solidFill>
                  <a:schemeClr val="bg1"/>
                </a:solidFill>
              </a:rPr>
              <a:t>díky</a:t>
            </a:r>
            <a:r>
              <a:rPr lang="en-US" b="1" dirty="0">
                <a:solidFill>
                  <a:schemeClr val="bg1"/>
                </a:solidFill>
              </a:rPr>
              <a:t> </a:t>
            </a:r>
            <a:r>
              <a:rPr lang="en-US" b="1" dirty="0" err="1">
                <a:solidFill>
                  <a:schemeClr val="bg1"/>
                </a:solidFill>
              </a:rPr>
              <a:t>tomu</a:t>
            </a:r>
            <a:r>
              <a:rPr lang="en-US" b="1" dirty="0">
                <a:solidFill>
                  <a:schemeClr val="bg1"/>
                </a:solidFill>
              </a:rPr>
              <a:t> se </a:t>
            </a:r>
            <a:r>
              <a:rPr lang="en-US" b="1" dirty="0" err="1">
                <a:solidFill>
                  <a:schemeClr val="bg1"/>
                </a:solidFill>
              </a:rPr>
              <a:t>rozšířil</a:t>
            </a:r>
            <a:r>
              <a:rPr lang="en-US" b="1" dirty="0">
                <a:solidFill>
                  <a:schemeClr val="bg1"/>
                </a:solidFill>
              </a:rPr>
              <a:t> </a:t>
            </a:r>
            <a:r>
              <a:rPr lang="en-US" b="1" dirty="0" err="1">
                <a:solidFill>
                  <a:schemeClr val="bg1"/>
                </a:solidFill>
              </a:rPr>
              <a:t>i</a:t>
            </a:r>
            <a:r>
              <a:rPr lang="en-US" b="1" dirty="0">
                <a:solidFill>
                  <a:schemeClr val="bg1"/>
                </a:solidFill>
              </a:rPr>
              <a:t> </a:t>
            </a:r>
            <a:r>
              <a:rPr lang="en-US" b="1" dirty="0" err="1">
                <a:solidFill>
                  <a:schemeClr val="bg1"/>
                </a:solidFill>
              </a:rPr>
              <a:t>mezi</a:t>
            </a:r>
            <a:r>
              <a:rPr lang="en-US" b="1" dirty="0">
                <a:solidFill>
                  <a:schemeClr val="bg1"/>
                </a:solidFill>
              </a:rPr>
              <a:t> </a:t>
            </a:r>
            <a:r>
              <a:rPr lang="en-US" b="1" dirty="0" err="1">
                <a:solidFill>
                  <a:schemeClr val="bg1"/>
                </a:solidFill>
              </a:rPr>
              <a:t>uživatele</a:t>
            </a:r>
            <a:r>
              <a:rPr lang="en-US" b="1" dirty="0">
                <a:solidFill>
                  <a:schemeClr val="bg1"/>
                </a:solidFill>
              </a:rPr>
              <a:t>, </a:t>
            </a:r>
            <a:r>
              <a:rPr lang="en-US" b="1" dirty="0" err="1">
                <a:solidFill>
                  <a:schemeClr val="bg1"/>
                </a:solidFill>
              </a:rPr>
              <a:t>kteří</a:t>
            </a:r>
            <a:r>
              <a:rPr lang="en-US" b="1" dirty="0">
                <a:solidFill>
                  <a:schemeClr val="bg1"/>
                </a:solidFill>
              </a:rPr>
              <a:t> by </a:t>
            </a:r>
            <a:r>
              <a:rPr lang="en-US" b="1" dirty="0" err="1">
                <a:solidFill>
                  <a:schemeClr val="bg1"/>
                </a:solidFill>
              </a:rPr>
              <a:t>si</a:t>
            </a:r>
            <a:r>
              <a:rPr lang="en-US" b="1" dirty="0">
                <a:solidFill>
                  <a:schemeClr val="bg1"/>
                </a:solidFill>
              </a:rPr>
              <a:t> ho </a:t>
            </a:r>
            <a:r>
              <a:rPr lang="en-US" b="1" dirty="0" err="1">
                <a:solidFill>
                  <a:schemeClr val="bg1"/>
                </a:solidFill>
              </a:rPr>
              <a:t>jako</a:t>
            </a:r>
            <a:r>
              <a:rPr lang="en-US" b="1" dirty="0">
                <a:solidFill>
                  <a:schemeClr val="bg1"/>
                </a:solidFill>
              </a:rPr>
              <a:t> </a:t>
            </a:r>
            <a:r>
              <a:rPr lang="en-US" b="1" dirty="0" err="1">
                <a:solidFill>
                  <a:schemeClr val="bg1"/>
                </a:solidFill>
              </a:rPr>
              <a:t>nespolehlivý</a:t>
            </a:r>
            <a:r>
              <a:rPr lang="en-US" b="1" dirty="0">
                <a:solidFill>
                  <a:schemeClr val="bg1"/>
                </a:solidFill>
              </a:rPr>
              <a:t> </a:t>
            </a:r>
            <a:r>
              <a:rPr lang="en-US" b="1" dirty="0" err="1">
                <a:solidFill>
                  <a:schemeClr val="bg1"/>
                </a:solidFill>
              </a:rPr>
              <a:t>nikdy</a:t>
            </a:r>
            <a:r>
              <a:rPr lang="en-US" b="1" dirty="0">
                <a:solidFill>
                  <a:schemeClr val="bg1"/>
                </a:solidFill>
              </a:rPr>
              <a:t> </a:t>
            </a:r>
            <a:r>
              <a:rPr lang="en-US" b="1" dirty="0" err="1">
                <a:solidFill>
                  <a:schemeClr val="bg1"/>
                </a:solidFill>
              </a:rPr>
              <a:t>nepořídili</a:t>
            </a:r>
            <a:r>
              <a:rPr lang="en-US" b="1" dirty="0">
                <a:solidFill>
                  <a:schemeClr val="bg1"/>
                </a:solidFill>
              </a:rPr>
              <a:t> (</a:t>
            </a:r>
            <a:r>
              <a:rPr lang="en-US" b="1" dirty="0" err="1">
                <a:solidFill>
                  <a:schemeClr val="bg1"/>
                </a:solidFill>
              </a:rPr>
              <a:t>podobný</a:t>
            </a:r>
            <a:r>
              <a:rPr lang="en-US" b="1" dirty="0">
                <a:solidFill>
                  <a:schemeClr val="bg1"/>
                </a:solidFill>
              </a:rPr>
              <a:t> </a:t>
            </a:r>
            <a:r>
              <a:rPr lang="en-US" b="1" dirty="0" err="1">
                <a:solidFill>
                  <a:schemeClr val="bg1"/>
                </a:solidFill>
              </a:rPr>
              <a:t>vývoj</a:t>
            </a:r>
            <a:r>
              <a:rPr lang="en-US" b="1" dirty="0">
                <a:solidFill>
                  <a:schemeClr val="bg1"/>
                </a:solidFill>
              </a:rPr>
              <a:t> </a:t>
            </a:r>
            <a:r>
              <a:rPr lang="en-US" b="1" dirty="0" err="1">
                <a:solidFill>
                  <a:schemeClr val="bg1"/>
                </a:solidFill>
              </a:rPr>
              <a:t>lze</a:t>
            </a:r>
            <a:r>
              <a:rPr lang="en-US" b="1" dirty="0">
                <a:solidFill>
                  <a:schemeClr val="bg1"/>
                </a:solidFill>
              </a:rPr>
              <a:t> </a:t>
            </a:r>
            <a:r>
              <a:rPr lang="en-US" b="1" dirty="0" err="1">
                <a:solidFill>
                  <a:schemeClr val="bg1"/>
                </a:solidFill>
              </a:rPr>
              <a:t>čekat</a:t>
            </a:r>
            <a:r>
              <a:rPr lang="en-US" b="1" dirty="0">
                <a:solidFill>
                  <a:schemeClr val="bg1"/>
                </a:solidFill>
              </a:rPr>
              <a:t> v </a:t>
            </a:r>
            <a:r>
              <a:rPr lang="en-US" b="1" dirty="0" err="1">
                <a:solidFill>
                  <a:schemeClr val="bg1"/>
                </a:solidFill>
              </a:rPr>
              <a:t>elektromobilitě</a:t>
            </a:r>
            <a:r>
              <a:rPr lang="en-US" b="1" dirty="0">
                <a:solidFill>
                  <a:schemeClr val="bg1"/>
                </a:solidFill>
              </a:rPr>
              <a:t>). </a:t>
            </a:r>
          </a:p>
        </p:txBody>
      </p:sp>
    </p:spTree>
    <p:extLst>
      <p:ext uri="{BB962C8B-B14F-4D97-AF65-F5344CB8AC3E}">
        <p14:creationId xmlns:p14="http://schemas.microsoft.com/office/powerpoint/2010/main" val="366830225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5" descr="Obsah obrázku rozostření, Barevnost, snímek obrazovky, modrá&#10;&#10;Popis byl vytvořen automaticky">
            <a:extLst>
              <a:ext uri="{FF2B5EF4-FFF2-40B4-BE49-F238E27FC236}">
                <a16:creationId xmlns:a16="http://schemas.microsoft.com/office/drawing/2014/main" id="{8E1D2DCC-6BEA-23BD-5639-A4DB4D3A4D64}"/>
              </a:ext>
            </a:extLst>
          </p:cNvPr>
          <p:cNvPicPr>
            <a:picLocks noChangeAspect="1"/>
          </p:cNvPicPr>
          <p:nvPr/>
        </p:nvPicPr>
        <p:blipFill>
          <a:blip r:embed="rId2">
            <a:duotone>
              <a:prstClr val="black"/>
              <a:prstClr val="white"/>
            </a:duotone>
          </a:blip>
          <a:srcRect t="3998" b="14774"/>
          <a:stretch/>
        </p:blipFill>
        <p:spPr>
          <a:xfrm>
            <a:off x="20" y="10"/>
            <a:ext cx="12191980" cy="6857990"/>
          </a:xfrm>
          <a:prstGeom prst="rect">
            <a:avLst/>
          </a:prstGeom>
        </p:spPr>
      </p:pic>
      <p:graphicFrame>
        <p:nvGraphicFramePr>
          <p:cNvPr id="32" name="Zástupný symbol pro obsah 2">
            <a:extLst>
              <a:ext uri="{FF2B5EF4-FFF2-40B4-BE49-F238E27FC236}">
                <a16:creationId xmlns:a16="http://schemas.microsoft.com/office/drawing/2014/main" id="{51B25881-B613-954B-8340-8ED2551C2AFF}"/>
              </a:ext>
            </a:extLst>
          </p:cNvPr>
          <p:cNvGraphicFramePr>
            <a:graphicFrameLocks noGrp="1"/>
          </p:cNvGraphicFramePr>
          <p:nvPr>
            <p:ph idx="4294967295"/>
            <p:extLst>
              <p:ext uri="{D42A27DB-BD31-4B8C-83A1-F6EECF244321}">
                <p14:modId xmlns:p14="http://schemas.microsoft.com/office/powerpoint/2010/main" val="2062221978"/>
              </p:ext>
            </p:extLst>
          </p:nvPr>
        </p:nvGraphicFramePr>
        <p:xfrm>
          <a:off x="1069643" y="233323"/>
          <a:ext cx="10052713" cy="6391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918851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73626" y="577645"/>
            <a:ext cx="11444748" cy="5702709"/>
          </a:xfrm>
        </p:spPr>
        <p:txBody>
          <a:bodyPr>
            <a:noAutofit/>
          </a:bodyPr>
          <a:lstStyle/>
          <a:p>
            <a:r>
              <a:rPr lang="cs-CZ" sz="4400" b="1" dirty="0">
                <a:solidFill>
                  <a:srgbClr val="00B0F0"/>
                </a:solidFill>
              </a:rPr>
              <a:t>Nepřímý </a:t>
            </a:r>
            <a:r>
              <a:rPr lang="cs-CZ" sz="4400" b="1" dirty="0" err="1">
                <a:solidFill>
                  <a:srgbClr val="00B0F0"/>
                </a:solidFill>
              </a:rPr>
              <a:t>rebound</a:t>
            </a:r>
            <a:r>
              <a:rPr lang="cs-CZ" sz="4400" b="1" dirty="0">
                <a:solidFill>
                  <a:srgbClr val="00B0F0"/>
                </a:solidFill>
              </a:rPr>
              <a:t> </a:t>
            </a:r>
            <a:r>
              <a:rPr lang="cs-CZ" sz="4400" b="1" dirty="0" err="1">
                <a:solidFill>
                  <a:srgbClr val="00B0F0"/>
                </a:solidFill>
              </a:rPr>
              <a:t>effect</a:t>
            </a:r>
            <a:r>
              <a:rPr lang="cs-CZ" sz="4400" b="1" dirty="0">
                <a:solidFill>
                  <a:srgbClr val="00B0F0"/>
                </a:solidFill>
              </a:rPr>
              <a:t> </a:t>
            </a:r>
            <a:r>
              <a:rPr lang="cs-CZ" sz="4400" b="1" dirty="0"/>
              <a:t>– pokud uživatel uspoří část prostředků díky zvýšené energetické účinnosti, může tyto ušetřené prostředky využít na další činnosti, které budou znamenat další spotřebu energie (např. díky úsporám nákladů za energie poletí rodina na dovolenou) a z celkového pohledu se spotřeba energie zvýší.  </a:t>
            </a:r>
          </a:p>
        </p:txBody>
      </p:sp>
    </p:spTree>
    <p:extLst>
      <p:ext uri="{BB962C8B-B14F-4D97-AF65-F5344CB8AC3E}">
        <p14:creationId xmlns:p14="http://schemas.microsoft.com/office/powerpoint/2010/main" val="315954255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9" name="Zástupný symbol pro obsah 2">
            <a:extLst>
              <a:ext uri="{FF2B5EF4-FFF2-40B4-BE49-F238E27FC236}">
                <a16:creationId xmlns:a16="http://schemas.microsoft.com/office/drawing/2014/main" id="{5FD17586-6AE8-DC3F-DDD5-9A2281D8FAB9}"/>
              </a:ext>
            </a:extLst>
          </p:cNvPr>
          <p:cNvGraphicFramePr>
            <a:graphicFrameLocks noGrp="1"/>
          </p:cNvGraphicFramePr>
          <p:nvPr>
            <p:ph idx="4294967295"/>
            <p:extLst>
              <p:ext uri="{D42A27DB-BD31-4B8C-83A1-F6EECF244321}">
                <p14:modId xmlns:p14="http://schemas.microsoft.com/office/powerpoint/2010/main" val="27262650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0677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9" name="Zástupný symbol pro obsah 2">
            <a:extLst>
              <a:ext uri="{FF2B5EF4-FFF2-40B4-BE49-F238E27FC236}">
                <a16:creationId xmlns:a16="http://schemas.microsoft.com/office/drawing/2014/main" id="{097AD732-B293-C3E3-3CC2-A36CDD0C1580}"/>
              </a:ext>
            </a:extLst>
          </p:cNvPr>
          <p:cNvGraphicFramePr>
            <a:graphicFrameLocks noGrp="1"/>
          </p:cNvGraphicFramePr>
          <p:nvPr>
            <p:ph idx="4294967295"/>
            <p:extLst>
              <p:ext uri="{D42A27DB-BD31-4B8C-83A1-F6EECF244321}">
                <p14:modId xmlns:p14="http://schemas.microsoft.com/office/powerpoint/2010/main" val="37553482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209014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A39CE4-F910-3162-67BD-665A10776189}"/>
              </a:ext>
            </a:extLst>
          </p:cNvPr>
          <p:cNvSpPr>
            <a:spLocks noGrp="1"/>
          </p:cNvSpPr>
          <p:nvPr>
            <p:ph type="title"/>
          </p:nvPr>
        </p:nvSpPr>
        <p:spPr/>
        <p:txBody>
          <a:bodyPr/>
          <a:lstStyle/>
          <a:p>
            <a:pPr algn="ctr"/>
            <a:r>
              <a:rPr lang="cs-CZ" b="1" dirty="0">
                <a:solidFill>
                  <a:srgbClr val="FF0000"/>
                </a:solidFill>
              </a:rPr>
              <a:t>SYSTÉMY MANAGEMENTU HOSPODAŘENÍ S ENERGIÍ</a:t>
            </a:r>
          </a:p>
        </p:txBody>
      </p:sp>
      <p:sp>
        <p:nvSpPr>
          <p:cNvPr id="3" name="Zástupný obsah 2">
            <a:extLst>
              <a:ext uri="{FF2B5EF4-FFF2-40B4-BE49-F238E27FC236}">
                <a16:creationId xmlns:a16="http://schemas.microsoft.com/office/drawing/2014/main" id="{E9F6DC74-D776-4CBA-88FB-14A6EFDF8305}"/>
              </a:ext>
            </a:extLst>
          </p:cNvPr>
          <p:cNvSpPr>
            <a:spLocks noGrp="1"/>
          </p:cNvSpPr>
          <p:nvPr>
            <p:ph idx="1"/>
          </p:nvPr>
        </p:nvSpPr>
        <p:spPr>
          <a:xfrm>
            <a:off x="838200" y="1825624"/>
            <a:ext cx="10515600" cy="4803775"/>
          </a:xfrm>
        </p:spPr>
        <p:txBody>
          <a:bodyPr>
            <a:normAutofit fontScale="85000" lnSpcReduction="20000"/>
          </a:bodyPr>
          <a:lstStyle/>
          <a:p>
            <a:pPr algn="l"/>
            <a:r>
              <a:rPr lang="cs-CZ" b="1" i="0" dirty="0">
                <a:solidFill>
                  <a:srgbClr val="111111"/>
                </a:solidFill>
                <a:effectLst/>
                <a:latin typeface="Roboto" panose="02000000000000000000" pitchFamily="2" charset="0"/>
              </a:rPr>
              <a:t>Účelem této mezinárodní normy je umožnit organizacím vytvářet systémy a procesy nezbytné pro snižování energetické náročnosti a zlepšení energetické účinnosti. Zavádění této mezinárodní normy má vést ke snižování emisí skleníkových plynů a dalších souvisejících dopadů na životní prostředí a snižování nákladu na energii prostřednictvím systematického managementu hospodaření s energií.</a:t>
            </a:r>
          </a:p>
          <a:p>
            <a:pPr algn="l"/>
            <a:r>
              <a:rPr lang="cs-CZ" b="1" i="0" dirty="0">
                <a:solidFill>
                  <a:srgbClr val="00B0F0"/>
                </a:solidFill>
                <a:effectLst/>
                <a:latin typeface="Roboto" panose="02000000000000000000" pitchFamily="2" charset="0"/>
              </a:rPr>
              <a:t>ČSN EN ISO 50001 </a:t>
            </a:r>
            <a:r>
              <a:rPr lang="cs-CZ" b="1" i="0" dirty="0">
                <a:solidFill>
                  <a:srgbClr val="111111"/>
                </a:solidFill>
                <a:effectLst/>
                <a:latin typeface="Roboto" panose="02000000000000000000" pitchFamily="2" charset="0"/>
              </a:rPr>
              <a:t>specifikuje požadavky na </a:t>
            </a:r>
            <a:r>
              <a:rPr lang="cs-CZ" b="1" i="0" dirty="0">
                <a:solidFill>
                  <a:srgbClr val="00B0F0"/>
                </a:solidFill>
                <a:effectLst/>
                <a:latin typeface="Roboto" panose="02000000000000000000" pitchFamily="2" charset="0"/>
              </a:rPr>
              <a:t>systém managementu hospodaření s energií (</a:t>
            </a:r>
            <a:r>
              <a:rPr lang="cs-CZ" b="1" i="0" dirty="0" err="1">
                <a:solidFill>
                  <a:srgbClr val="00B0F0"/>
                </a:solidFill>
                <a:effectLst/>
                <a:latin typeface="Roboto" panose="02000000000000000000" pitchFamily="2" charset="0"/>
              </a:rPr>
              <a:t>EnMS</a:t>
            </a:r>
            <a:r>
              <a:rPr lang="cs-CZ" b="1" i="0" dirty="0">
                <a:solidFill>
                  <a:srgbClr val="00B0F0"/>
                </a:solidFill>
                <a:effectLst/>
                <a:latin typeface="Roboto" panose="02000000000000000000" pitchFamily="2" charset="0"/>
              </a:rPr>
              <a:t>)</a:t>
            </a:r>
            <a:r>
              <a:rPr lang="cs-CZ" b="1" i="0" dirty="0">
                <a:solidFill>
                  <a:srgbClr val="111111"/>
                </a:solidFill>
                <a:effectLst/>
                <a:latin typeface="Roboto" panose="02000000000000000000" pitchFamily="2" charset="0"/>
              </a:rPr>
              <a:t>, na jejichž základě může organizace vytvářet a zavádět energetickou politiku a vytvářet cíle, cílové hodnoty</a:t>
            </a:r>
            <a:br>
              <a:rPr lang="cs-CZ" b="1" i="0" dirty="0">
                <a:solidFill>
                  <a:srgbClr val="111111"/>
                </a:solidFill>
                <a:effectLst/>
                <a:latin typeface="Roboto" panose="02000000000000000000" pitchFamily="2" charset="0"/>
              </a:rPr>
            </a:br>
            <a:r>
              <a:rPr lang="cs-CZ" b="1" i="0" dirty="0">
                <a:solidFill>
                  <a:srgbClr val="111111"/>
                </a:solidFill>
                <a:effectLst/>
                <a:latin typeface="Roboto" panose="02000000000000000000" pitchFamily="2" charset="0"/>
              </a:rPr>
              <a:t>a akční plány, které berou v úvahu právní požadavky a informace související s významným využitím energie. </a:t>
            </a:r>
            <a:r>
              <a:rPr lang="cs-CZ" b="1" i="0" dirty="0" err="1">
                <a:solidFill>
                  <a:srgbClr val="111111"/>
                </a:solidFill>
                <a:effectLst/>
                <a:latin typeface="Roboto" panose="02000000000000000000" pitchFamily="2" charset="0"/>
              </a:rPr>
              <a:t>EnMS</a:t>
            </a:r>
            <a:r>
              <a:rPr lang="cs-CZ" b="1" i="0" dirty="0">
                <a:solidFill>
                  <a:srgbClr val="111111"/>
                </a:solidFill>
                <a:effectLst/>
                <a:latin typeface="Roboto" panose="02000000000000000000" pitchFamily="2" charset="0"/>
              </a:rPr>
              <a:t> umožňuje organizacím dosahovat závazků uvedených v politice, provádět opatření nezbytná pro snižování energetické náročnosti a prokazovat shodu systému s požadavky této mezinárodní normy. Tato mezinárodní norma je založena na přístupu k neustálému zlepšování Plánuj – Dělej – Kontroluj – Jednej (PDCA) a začleňuje management hospodaření s energií do každodenních postupů organizace.</a:t>
            </a:r>
          </a:p>
        </p:txBody>
      </p:sp>
    </p:spTree>
    <p:extLst>
      <p:ext uri="{BB962C8B-B14F-4D97-AF65-F5344CB8AC3E}">
        <p14:creationId xmlns:p14="http://schemas.microsoft.com/office/powerpoint/2010/main" val="4185140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9" name="Zástupný symbol pro obsah 2">
            <a:extLst>
              <a:ext uri="{FF2B5EF4-FFF2-40B4-BE49-F238E27FC236}">
                <a16:creationId xmlns:a16="http://schemas.microsoft.com/office/drawing/2014/main" id="{B574B47F-3D46-9426-B355-C8587B149805}"/>
              </a:ext>
            </a:extLst>
          </p:cNvPr>
          <p:cNvGraphicFramePr>
            <a:graphicFrameLocks noGrp="1"/>
          </p:cNvGraphicFramePr>
          <p:nvPr>
            <p:ph idx="4294967295"/>
            <p:extLst>
              <p:ext uri="{D42A27DB-BD31-4B8C-83A1-F6EECF244321}">
                <p14:modId xmlns:p14="http://schemas.microsoft.com/office/powerpoint/2010/main" val="18886921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992922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8" descr="Barevná pravítka a navíječe">
            <a:extLst>
              <a:ext uri="{FF2B5EF4-FFF2-40B4-BE49-F238E27FC236}">
                <a16:creationId xmlns:a16="http://schemas.microsoft.com/office/drawing/2014/main" id="{1097A0F6-D2D3-7AF4-710A-851C0D986257}"/>
              </a:ext>
            </a:extLst>
          </p:cNvPr>
          <p:cNvPicPr>
            <a:picLocks noChangeAspect="1"/>
          </p:cNvPicPr>
          <p:nvPr/>
        </p:nvPicPr>
        <p:blipFill>
          <a:blip r:embed="rId2"/>
          <a:srcRect l="23889" r="23650"/>
          <a:stretch/>
        </p:blipFill>
        <p:spPr>
          <a:xfrm>
            <a:off x="391706" y="393290"/>
            <a:ext cx="4626785" cy="5864942"/>
          </a:xfrm>
          <a:prstGeom prst="rect">
            <a:avLst/>
          </a:prstGeom>
        </p:spPr>
      </p:pic>
      <p:sp useBgFill="1">
        <p:nvSpPr>
          <p:cNvPr id="21"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6115316" y="393290"/>
            <a:ext cx="5684977" cy="6066504"/>
          </a:xfrm>
        </p:spPr>
        <p:txBody>
          <a:bodyPr vert="horz" lIns="91440" tIns="45720" rIns="91440" bIns="45720" rtlCol="0" anchor="ctr">
            <a:noAutofit/>
          </a:bodyPr>
          <a:lstStyle/>
          <a:p>
            <a:pPr marL="0" indent="0" algn="ctr">
              <a:spcAft>
                <a:spcPts val="800"/>
              </a:spcAft>
              <a:buNone/>
            </a:pPr>
            <a:r>
              <a:rPr lang="cs-CZ" b="1" dirty="0">
                <a:solidFill>
                  <a:srgbClr val="00B0F0"/>
                </a:solidFill>
              </a:rPr>
              <a:t>Z</a:t>
            </a:r>
            <a:r>
              <a:rPr lang="en-US" b="1" dirty="0" err="1">
                <a:solidFill>
                  <a:srgbClr val="00B0F0"/>
                </a:solidFill>
              </a:rPr>
              <a:t>ákladní</a:t>
            </a:r>
            <a:r>
              <a:rPr lang="en-US" b="1" dirty="0">
                <a:solidFill>
                  <a:srgbClr val="00B0F0"/>
                </a:solidFill>
              </a:rPr>
              <a:t> </a:t>
            </a:r>
            <a:r>
              <a:rPr lang="en-US" b="1" dirty="0" err="1">
                <a:solidFill>
                  <a:srgbClr val="00B0F0"/>
                </a:solidFill>
              </a:rPr>
              <a:t>rutinní</a:t>
            </a:r>
            <a:r>
              <a:rPr lang="en-US" b="1" dirty="0">
                <a:solidFill>
                  <a:srgbClr val="00B0F0"/>
                </a:solidFill>
              </a:rPr>
              <a:t> </a:t>
            </a:r>
            <a:r>
              <a:rPr lang="en-US" b="1" dirty="0" err="1">
                <a:solidFill>
                  <a:srgbClr val="00B0F0"/>
                </a:solidFill>
              </a:rPr>
              <a:t>procesy</a:t>
            </a:r>
            <a:r>
              <a:rPr lang="en-US" b="1" dirty="0">
                <a:solidFill>
                  <a:srgbClr val="00B0F0"/>
                </a:solidFill>
              </a:rPr>
              <a:t> </a:t>
            </a:r>
            <a:r>
              <a:rPr lang="en-US" b="1" dirty="0" err="1">
                <a:solidFill>
                  <a:srgbClr val="00B0F0"/>
                </a:solidFill>
              </a:rPr>
              <a:t>energetického</a:t>
            </a:r>
            <a:r>
              <a:rPr lang="en-US" b="1" dirty="0">
                <a:solidFill>
                  <a:srgbClr val="00B0F0"/>
                </a:solidFill>
              </a:rPr>
              <a:t> management</a:t>
            </a:r>
            <a:r>
              <a:rPr lang="cs-CZ" b="1" dirty="0">
                <a:solidFill>
                  <a:srgbClr val="00B0F0"/>
                </a:solidFill>
              </a:rPr>
              <a:t>u (1):</a:t>
            </a:r>
            <a:endParaRPr lang="en-US" b="1" dirty="0">
              <a:solidFill>
                <a:srgbClr val="00B0F0"/>
              </a:solidFill>
            </a:endParaRPr>
          </a:p>
          <a:p>
            <a:pPr>
              <a:spcAft>
                <a:spcPts val="800"/>
              </a:spcAft>
            </a:pPr>
            <a:r>
              <a:rPr lang="en-US" sz="2000" b="1" dirty="0"/>
              <a:t>monitoring (</a:t>
            </a:r>
            <a:r>
              <a:rPr lang="en-US" sz="2000" b="1" dirty="0" err="1"/>
              <a:t>sběr</a:t>
            </a:r>
            <a:r>
              <a:rPr lang="en-US" sz="2000" b="1" dirty="0"/>
              <a:t> </a:t>
            </a:r>
            <a:r>
              <a:rPr lang="en-US" sz="2000" b="1" dirty="0" err="1"/>
              <a:t>dat</a:t>
            </a:r>
            <a:r>
              <a:rPr lang="en-US" sz="2000" b="1" dirty="0"/>
              <a:t>, </a:t>
            </a:r>
            <a:r>
              <a:rPr lang="en-US" sz="2000" b="1" dirty="0" err="1"/>
              <a:t>odečty</a:t>
            </a:r>
            <a:r>
              <a:rPr lang="en-US" sz="2000" b="1" dirty="0"/>
              <a:t>, </a:t>
            </a:r>
            <a:r>
              <a:rPr lang="en-US" sz="2000" b="1" dirty="0" err="1"/>
              <a:t>měření</a:t>
            </a:r>
            <a:r>
              <a:rPr lang="en-US" sz="2000" b="1" dirty="0"/>
              <a:t>, </a:t>
            </a:r>
            <a:r>
              <a:rPr lang="en-US" sz="2000" b="1" dirty="0" err="1"/>
              <a:t>kontrola</a:t>
            </a:r>
            <a:r>
              <a:rPr lang="en-US" sz="2000" b="1" dirty="0"/>
              <a:t>, </a:t>
            </a:r>
            <a:r>
              <a:rPr lang="en-US" sz="2000" b="1" dirty="0" err="1"/>
              <a:t>správná</a:t>
            </a:r>
            <a:r>
              <a:rPr lang="en-US" sz="2000" b="1" dirty="0"/>
              <a:t> </a:t>
            </a:r>
            <a:r>
              <a:rPr lang="en-US" sz="2000" b="1" dirty="0" err="1"/>
              <a:t>fakturace</a:t>
            </a:r>
            <a:r>
              <a:rPr lang="en-US" sz="2000" b="1" dirty="0"/>
              <a:t> </a:t>
            </a:r>
            <a:r>
              <a:rPr lang="en-US" sz="2000" b="1" dirty="0" err="1"/>
              <a:t>aj</a:t>
            </a:r>
            <a:r>
              <a:rPr lang="en-US" sz="2000" b="1" dirty="0"/>
              <a:t>.)</a:t>
            </a:r>
          </a:p>
          <a:p>
            <a:pPr>
              <a:spcAft>
                <a:spcPts val="800"/>
              </a:spcAft>
            </a:pPr>
            <a:r>
              <a:rPr lang="en-US" sz="2000" b="1" dirty="0" err="1"/>
              <a:t>vyhodnocování</a:t>
            </a:r>
            <a:r>
              <a:rPr lang="en-US" sz="2000" b="1" dirty="0"/>
              <a:t> (</a:t>
            </a:r>
            <a:r>
              <a:rPr lang="en-US" sz="2000" b="1" dirty="0" err="1"/>
              <a:t>analýza</a:t>
            </a:r>
            <a:r>
              <a:rPr lang="en-US" sz="2000" b="1" dirty="0"/>
              <a:t>, </a:t>
            </a:r>
            <a:r>
              <a:rPr lang="en-US" sz="2000" b="1" dirty="0" err="1"/>
              <a:t>časových</a:t>
            </a:r>
            <a:r>
              <a:rPr lang="en-US" sz="2000" b="1" dirty="0"/>
              <a:t> </a:t>
            </a:r>
            <a:r>
              <a:rPr lang="en-US" sz="2000" b="1" dirty="0" err="1"/>
              <a:t>dat</a:t>
            </a:r>
            <a:r>
              <a:rPr lang="en-US" sz="2000" b="1" dirty="0"/>
              <a:t> </a:t>
            </a:r>
            <a:r>
              <a:rPr lang="en-US" sz="2000" b="1" dirty="0" err="1"/>
              <a:t>odečtů</a:t>
            </a:r>
            <a:r>
              <a:rPr lang="en-US" sz="2000" b="1" dirty="0"/>
              <a:t> a </a:t>
            </a:r>
            <a:r>
              <a:rPr lang="en-US" sz="2000" b="1" dirty="0" err="1"/>
              <a:t>měření</a:t>
            </a:r>
            <a:r>
              <a:rPr lang="en-US" sz="2000" b="1" dirty="0"/>
              <a:t>, </a:t>
            </a:r>
            <a:r>
              <a:rPr lang="en-US" sz="2000" b="1" dirty="0" err="1"/>
              <a:t>simulace</a:t>
            </a:r>
            <a:r>
              <a:rPr lang="en-US" sz="2000" b="1" dirty="0"/>
              <a:t> </a:t>
            </a:r>
            <a:r>
              <a:rPr lang="en-US" sz="2000" b="1" dirty="0" err="1"/>
              <a:t>procesů</a:t>
            </a:r>
            <a:r>
              <a:rPr lang="en-US" sz="2000" b="1" dirty="0"/>
              <a:t>, </a:t>
            </a:r>
            <a:r>
              <a:rPr lang="en-US" sz="2000" b="1" dirty="0" err="1"/>
              <a:t>analýza</a:t>
            </a:r>
            <a:r>
              <a:rPr lang="en-US" sz="2000" b="1" dirty="0"/>
              <a:t> </a:t>
            </a:r>
            <a:r>
              <a:rPr lang="en-US" sz="2000" b="1" dirty="0" err="1"/>
              <a:t>nákladů</a:t>
            </a:r>
            <a:r>
              <a:rPr lang="en-US" sz="2000" b="1" dirty="0"/>
              <a:t> a </a:t>
            </a:r>
            <a:r>
              <a:rPr lang="en-US" sz="2000" b="1" dirty="0" err="1"/>
              <a:t>členění</a:t>
            </a:r>
            <a:r>
              <a:rPr lang="en-US" sz="2000" b="1" dirty="0"/>
              <a:t> </a:t>
            </a:r>
            <a:r>
              <a:rPr lang="en-US" sz="2000" b="1" dirty="0" err="1"/>
              <a:t>nákladů</a:t>
            </a:r>
            <a:r>
              <a:rPr lang="en-US" sz="2000" b="1" dirty="0"/>
              <a:t> </a:t>
            </a:r>
            <a:r>
              <a:rPr lang="en-US" sz="2000" b="1" dirty="0" err="1"/>
              <a:t>apod</a:t>
            </a:r>
            <a:r>
              <a:rPr lang="en-US" sz="2000" b="1" dirty="0"/>
              <a:t>.)</a:t>
            </a:r>
          </a:p>
          <a:p>
            <a:pPr>
              <a:spcAft>
                <a:spcPts val="800"/>
              </a:spcAft>
            </a:pPr>
            <a:r>
              <a:rPr lang="en-US" sz="2000" b="1" dirty="0" err="1"/>
              <a:t>plánování</a:t>
            </a:r>
            <a:r>
              <a:rPr lang="en-US" sz="2000" b="1" dirty="0"/>
              <a:t> (</a:t>
            </a:r>
            <a:r>
              <a:rPr lang="en-US" sz="2000" b="1" dirty="0" err="1"/>
              <a:t>plán</a:t>
            </a:r>
            <a:r>
              <a:rPr lang="en-US" sz="2000" b="1" dirty="0"/>
              <a:t> </a:t>
            </a:r>
            <a:r>
              <a:rPr lang="en-US" sz="2000" b="1" dirty="0" err="1"/>
              <a:t>spotřeby</a:t>
            </a:r>
            <a:r>
              <a:rPr lang="en-US" sz="2000" b="1" dirty="0"/>
              <a:t> </a:t>
            </a:r>
            <a:r>
              <a:rPr lang="en-US" sz="2000" b="1" dirty="0" err="1"/>
              <a:t>konkrétních</a:t>
            </a:r>
            <a:r>
              <a:rPr lang="en-US" sz="2000" b="1" dirty="0"/>
              <a:t> </a:t>
            </a:r>
            <a:r>
              <a:rPr lang="en-US" sz="2000" b="1" dirty="0" err="1"/>
              <a:t>energií</a:t>
            </a:r>
            <a:r>
              <a:rPr lang="en-US" sz="2000" b="1" dirty="0"/>
              <a:t>, </a:t>
            </a:r>
            <a:r>
              <a:rPr lang="en-US" sz="2000" b="1" dirty="0" err="1"/>
              <a:t>realizace</a:t>
            </a:r>
            <a:r>
              <a:rPr lang="en-US" sz="2000" b="1" dirty="0"/>
              <a:t> </a:t>
            </a:r>
            <a:r>
              <a:rPr lang="en-US" sz="2000" b="1" dirty="0" err="1"/>
              <a:t>opatření</a:t>
            </a:r>
            <a:r>
              <a:rPr lang="en-US" sz="2000" b="1" dirty="0"/>
              <a:t>, </a:t>
            </a:r>
            <a:r>
              <a:rPr lang="en-US" sz="2000" b="1" dirty="0" err="1"/>
              <a:t>odstávky</a:t>
            </a:r>
            <a:r>
              <a:rPr lang="en-US" sz="2000" b="1" dirty="0"/>
              <a:t> </a:t>
            </a:r>
            <a:r>
              <a:rPr lang="en-US" sz="2000" b="1" dirty="0" err="1"/>
              <a:t>na</a:t>
            </a:r>
            <a:r>
              <a:rPr lang="en-US" sz="2000" b="1" dirty="0"/>
              <a:t> </a:t>
            </a:r>
            <a:r>
              <a:rPr lang="en-US" sz="2000" b="1" dirty="0" err="1"/>
              <a:t>vstupech</a:t>
            </a:r>
            <a:br>
              <a:rPr lang="cs-CZ" sz="2000" b="1" dirty="0"/>
            </a:br>
            <a:r>
              <a:rPr lang="en-US" sz="2000" b="1" dirty="0"/>
              <a:t>a </a:t>
            </a:r>
            <a:r>
              <a:rPr lang="en-US" sz="2000" b="1" dirty="0" err="1"/>
              <a:t>výstupech</a:t>
            </a:r>
            <a:r>
              <a:rPr lang="en-US" sz="2000" b="1" dirty="0"/>
              <a:t>, </a:t>
            </a:r>
            <a:r>
              <a:rPr lang="en-US" sz="2000" b="1" dirty="0" err="1"/>
              <a:t>opravy</a:t>
            </a:r>
            <a:r>
              <a:rPr lang="en-US" sz="2000" b="1" dirty="0"/>
              <a:t>, </a:t>
            </a:r>
            <a:r>
              <a:rPr lang="en-US" sz="2000" b="1" dirty="0" err="1"/>
              <a:t>údržba</a:t>
            </a:r>
            <a:r>
              <a:rPr lang="en-US" sz="2000" b="1" dirty="0"/>
              <a:t>, </a:t>
            </a:r>
            <a:r>
              <a:rPr lang="en-US" sz="2000" b="1" dirty="0" err="1"/>
              <a:t>kontroly</a:t>
            </a:r>
            <a:r>
              <a:rPr lang="en-US" sz="2000" b="1" dirty="0"/>
              <a:t> </a:t>
            </a:r>
            <a:r>
              <a:rPr lang="en-US" sz="2000" b="1" dirty="0" err="1"/>
              <a:t>apod</a:t>
            </a:r>
            <a:r>
              <a:rPr lang="en-US" sz="2000" b="1" dirty="0"/>
              <a:t>.)</a:t>
            </a:r>
          </a:p>
          <a:p>
            <a:pPr>
              <a:spcAft>
                <a:spcPts val="800"/>
              </a:spcAft>
            </a:pPr>
            <a:r>
              <a:rPr lang="en-US" sz="2000" b="1" dirty="0" err="1"/>
              <a:t>rozhodování</a:t>
            </a:r>
            <a:r>
              <a:rPr lang="en-US" sz="2000" b="1" dirty="0"/>
              <a:t> (</a:t>
            </a:r>
            <a:r>
              <a:rPr lang="en-US" sz="2000" b="1" dirty="0" err="1"/>
              <a:t>kontroly</a:t>
            </a:r>
            <a:r>
              <a:rPr lang="en-US" sz="2000" b="1" dirty="0"/>
              <a:t>, </a:t>
            </a:r>
            <a:r>
              <a:rPr lang="en-US" sz="2000" b="1" dirty="0" err="1"/>
              <a:t>korekce</a:t>
            </a:r>
            <a:r>
              <a:rPr lang="en-US" sz="2000" b="1" dirty="0"/>
              <a:t>, </a:t>
            </a:r>
            <a:r>
              <a:rPr lang="en-US" sz="2000" b="1" dirty="0" err="1"/>
              <a:t>personální</a:t>
            </a:r>
            <a:r>
              <a:rPr lang="en-US" sz="2000" b="1" dirty="0"/>
              <a:t> </a:t>
            </a:r>
            <a:r>
              <a:rPr lang="en-US" sz="2000" b="1" dirty="0" err="1"/>
              <a:t>politika</a:t>
            </a:r>
            <a:r>
              <a:rPr lang="en-US" sz="2000" b="1" dirty="0"/>
              <a:t> </a:t>
            </a:r>
            <a:r>
              <a:rPr lang="en-US" sz="2000" b="1" dirty="0" err="1"/>
              <a:t>apod</a:t>
            </a:r>
            <a:r>
              <a:rPr lang="en-US" sz="2000" b="1" dirty="0"/>
              <a:t>.)</a:t>
            </a:r>
          </a:p>
          <a:p>
            <a:pPr>
              <a:spcAft>
                <a:spcPts val="800"/>
              </a:spcAft>
            </a:pPr>
            <a:r>
              <a:rPr lang="en-US" sz="2000" b="1" dirty="0" err="1"/>
              <a:t>řízení</a:t>
            </a:r>
            <a:r>
              <a:rPr lang="en-US" sz="2000" b="1" dirty="0"/>
              <a:t> (</a:t>
            </a:r>
            <a:r>
              <a:rPr lang="en-US" sz="2000" b="1" dirty="0" err="1"/>
              <a:t>operativní</a:t>
            </a:r>
            <a:r>
              <a:rPr lang="en-US" sz="2000" b="1" dirty="0"/>
              <a:t> </a:t>
            </a:r>
            <a:r>
              <a:rPr lang="en-US" sz="2000" b="1" dirty="0" err="1"/>
              <a:t>řízení</a:t>
            </a:r>
            <a:r>
              <a:rPr lang="en-US" sz="2000" b="1" dirty="0"/>
              <a:t> </a:t>
            </a:r>
            <a:r>
              <a:rPr lang="en-US" sz="2000" b="1" dirty="0" err="1"/>
              <a:t>provozu</a:t>
            </a:r>
            <a:r>
              <a:rPr lang="en-US" sz="2000" b="1" dirty="0"/>
              <a:t> </a:t>
            </a:r>
            <a:r>
              <a:rPr lang="en-US" sz="2000" b="1" dirty="0" err="1"/>
              <a:t>energetického</a:t>
            </a:r>
            <a:r>
              <a:rPr lang="en-US" sz="2000" b="1" dirty="0"/>
              <a:t> </a:t>
            </a:r>
            <a:r>
              <a:rPr lang="en-US" sz="2000" b="1" dirty="0" err="1"/>
              <a:t>managementu</a:t>
            </a:r>
            <a:r>
              <a:rPr lang="en-US" sz="2000" b="1" dirty="0"/>
              <a:t>)</a:t>
            </a:r>
          </a:p>
          <a:p>
            <a:pPr>
              <a:spcAft>
                <a:spcPts val="800"/>
              </a:spcAft>
            </a:pPr>
            <a:r>
              <a:rPr lang="en-US" sz="2000" b="1" dirty="0" err="1"/>
              <a:t>přikazování</a:t>
            </a:r>
            <a:r>
              <a:rPr lang="en-US" sz="2000" b="1" dirty="0"/>
              <a:t> (</a:t>
            </a:r>
            <a:r>
              <a:rPr lang="en-US" sz="2000" b="1" dirty="0" err="1"/>
              <a:t>oprav</a:t>
            </a:r>
            <a:r>
              <a:rPr lang="en-US" sz="2000" b="1" dirty="0"/>
              <a:t>, </a:t>
            </a:r>
            <a:r>
              <a:rPr lang="en-US" sz="2000" b="1" dirty="0" err="1"/>
              <a:t>kontrol</a:t>
            </a:r>
            <a:r>
              <a:rPr lang="en-US" sz="2000" b="1" dirty="0"/>
              <a:t> </a:t>
            </a:r>
            <a:r>
              <a:rPr lang="en-US" sz="2000" b="1" dirty="0" err="1"/>
              <a:t>aj</a:t>
            </a:r>
            <a:r>
              <a:rPr lang="en-US" sz="2000" b="1" dirty="0"/>
              <a:t>.)</a:t>
            </a:r>
          </a:p>
        </p:txBody>
      </p:sp>
    </p:spTree>
    <p:extLst>
      <p:ext uri="{BB962C8B-B14F-4D97-AF65-F5344CB8AC3E}">
        <p14:creationId xmlns:p14="http://schemas.microsoft.com/office/powerpoint/2010/main" val="416865613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Řídicí panel auta">
            <a:extLst>
              <a:ext uri="{FF2B5EF4-FFF2-40B4-BE49-F238E27FC236}">
                <a16:creationId xmlns:a16="http://schemas.microsoft.com/office/drawing/2014/main" id="{48CFE922-CE09-83D3-EFF1-D282E1D9EA36}"/>
              </a:ext>
            </a:extLst>
          </p:cNvPr>
          <p:cNvPicPr>
            <a:picLocks noChangeAspect="1"/>
          </p:cNvPicPr>
          <p:nvPr/>
        </p:nvPicPr>
        <p:blipFill>
          <a:blip r:embed="rId2"/>
          <a:srcRect l="16185" r="24481" b="-1"/>
          <a:stretch/>
        </p:blipFill>
        <p:spPr>
          <a:xfrm>
            <a:off x="876302" y="625159"/>
            <a:ext cx="4984597" cy="5607682"/>
          </a:xfrm>
          <a:prstGeom prst="rect">
            <a:avLst/>
          </a:prstGeom>
        </p:spPr>
      </p:pic>
      <p:grpSp>
        <p:nvGrpSpPr>
          <p:cNvPr id="13" name="Group 12">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 name="Rectangle 1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symbol pro obsah 2"/>
          <p:cNvSpPr>
            <a:spLocks noGrp="1"/>
          </p:cNvSpPr>
          <p:nvPr>
            <p:ph idx="4294967295"/>
          </p:nvPr>
        </p:nvSpPr>
        <p:spPr>
          <a:xfrm>
            <a:off x="6823878" y="373626"/>
            <a:ext cx="4491820" cy="5607682"/>
          </a:xfrm>
        </p:spPr>
        <p:txBody>
          <a:bodyPr vert="horz" lIns="91440" tIns="45720" rIns="91440" bIns="45720" rtlCol="0" anchor="t">
            <a:normAutofit lnSpcReduction="10000"/>
          </a:bodyPr>
          <a:lstStyle/>
          <a:p>
            <a:pPr marL="0" indent="0" algn="ctr">
              <a:spcAft>
                <a:spcPts val="800"/>
              </a:spcAft>
              <a:buNone/>
            </a:pPr>
            <a:r>
              <a:rPr lang="cs-CZ" b="1" dirty="0">
                <a:solidFill>
                  <a:srgbClr val="00B0F0"/>
                </a:solidFill>
              </a:rPr>
              <a:t>Z</a:t>
            </a:r>
            <a:r>
              <a:rPr lang="en-US" b="1" dirty="0" err="1">
                <a:solidFill>
                  <a:srgbClr val="00B0F0"/>
                </a:solidFill>
              </a:rPr>
              <a:t>ákladní</a:t>
            </a:r>
            <a:r>
              <a:rPr lang="en-US" b="1" dirty="0">
                <a:solidFill>
                  <a:srgbClr val="00B0F0"/>
                </a:solidFill>
              </a:rPr>
              <a:t> </a:t>
            </a:r>
            <a:r>
              <a:rPr lang="en-US" b="1" dirty="0" err="1">
                <a:solidFill>
                  <a:srgbClr val="00B0F0"/>
                </a:solidFill>
              </a:rPr>
              <a:t>rutinní</a:t>
            </a:r>
            <a:r>
              <a:rPr lang="en-US" b="1" dirty="0">
                <a:solidFill>
                  <a:srgbClr val="00B0F0"/>
                </a:solidFill>
              </a:rPr>
              <a:t> </a:t>
            </a:r>
            <a:r>
              <a:rPr lang="en-US" b="1" dirty="0" err="1">
                <a:solidFill>
                  <a:srgbClr val="00B0F0"/>
                </a:solidFill>
              </a:rPr>
              <a:t>procesy</a:t>
            </a:r>
            <a:r>
              <a:rPr lang="en-US" b="1" dirty="0">
                <a:solidFill>
                  <a:srgbClr val="00B0F0"/>
                </a:solidFill>
              </a:rPr>
              <a:t> </a:t>
            </a:r>
            <a:r>
              <a:rPr lang="en-US" b="1" dirty="0" err="1">
                <a:solidFill>
                  <a:srgbClr val="00B0F0"/>
                </a:solidFill>
              </a:rPr>
              <a:t>energetického</a:t>
            </a:r>
            <a:r>
              <a:rPr lang="en-US" b="1" dirty="0">
                <a:solidFill>
                  <a:srgbClr val="00B0F0"/>
                </a:solidFill>
              </a:rPr>
              <a:t> management</a:t>
            </a:r>
            <a:r>
              <a:rPr lang="cs-CZ" b="1" dirty="0">
                <a:solidFill>
                  <a:srgbClr val="00B0F0"/>
                </a:solidFill>
              </a:rPr>
              <a:t>u (2):</a:t>
            </a:r>
            <a:endParaRPr lang="en-US" b="1" dirty="0">
              <a:solidFill>
                <a:srgbClr val="00B0F0"/>
              </a:solidFill>
            </a:endParaRPr>
          </a:p>
          <a:p>
            <a:pPr>
              <a:spcAft>
                <a:spcPts val="800"/>
              </a:spcAft>
            </a:pPr>
            <a:r>
              <a:rPr lang="en-US" sz="2000" b="1" dirty="0" err="1"/>
              <a:t>kontrola</a:t>
            </a:r>
            <a:r>
              <a:rPr lang="en-US" sz="2000" b="1" dirty="0"/>
              <a:t> (</a:t>
            </a:r>
            <a:r>
              <a:rPr lang="en-US" sz="2000" b="1" dirty="0" err="1"/>
              <a:t>dopady</a:t>
            </a:r>
            <a:r>
              <a:rPr lang="en-US" sz="2000" b="1" dirty="0"/>
              <a:t> </a:t>
            </a:r>
            <a:r>
              <a:rPr lang="en-US" sz="2000" b="1" dirty="0" err="1"/>
              <a:t>úsporných</a:t>
            </a:r>
            <a:r>
              <a:rPr lang="en-US" sz="2000" b="1" dirty="0"/>
              <a:t> </a:t>
            </a:r>
            <a:r>
              <a:rPr lang="en-US" sz="2000" b="1" dirty="0" err="1"/>
              <a:t>opatření</a:t>
            </a:r>
            <a:r>
              <a:rPr lang="en-US" sz="2000" b="1" dirty="0"/>
              <a:t>, </a:t>
            </a:r>
            <a:r>
              <a:rPr lang="en-US" sz="2000" b="1" dirty="0" err="1"/>
              <a:t>činností</a:t>
            </a:r>
            <a:r>
              <a:rPr lang="en-US" sz="2000" b="1" dirty="0"/>
              <a:t>, </a:t>
            </a:r>
            <a:r>
              <a:rPr lang="en-US" sz="2000" b="1" dirty="0" err="1"/>
              <a:t>účinnosti</a:t>
            </a:r>
            <a:r>
              <a:rPr lang="en-US" sz="2000" b="1" dirty="0"/>
              <a:t> </a:t>
            </a:r>
            <a:r>
              <a:rPr lang="en-US" sz="2000" b="1" dirty="0" err="1"/>
              <a:t>energetického</a:t>
            </a:r>
            <a:r>
              <a:rPr lang="en-US" sz="2000" b="1" dirty="0"/>
              <a:t> </a:t>
            </a:r>
            <a:r>
              <a:rPr lang="en-US" sz="2000" b="1" dirty="0" err="1"/>
              <a:t>managementu</a:t>
            </a:r>
            <a:r>
              <a:rPr lang="en-US" sz="2000" b="1" dirty="0"/>
              <a:t> </a:t>
            </a:r>
            <a:r>
              <a:rPr lang="en-US" sz="2000" b="1" dirty="0" err="1"/>
              <a:t>apod</a:t>
            </a:r>
            <a:r>
              <a:rPr lang="en-US" sz="2000" b="1" dirty="0"/>
              <a:t>.).</a:t>
            </a:r>
          </a:p>
          <a:p>
            <a:pPr>
              <a:spcAft>
                <a:spcPts val="800"/>
              </a:spcAft>
            </a:pPr>
            <a:r>
              <a:rPr lang="en-US" sz="2000" b="1" dirty="0" err="1"/>
              <a:t>rozhodování</a:t>
            </a:r>
            <a:r>
              <a:rPr lang="en-US" sz="2000" b="1" dirty="0"/>
              <a:t> (</a:t>
            </a:r>
            <a:r>
              <a:rPr lang="en-US" sz="2000" b="1" dirty="0" err="1"/>
              <a:t>kontroly</a:t>
            </a:r>
            <a:r>
              <a:rPr lang="en-US" sz="2000" b="1" dirty="0"/>
              <a:t>, </a:t>
            </a:r>
            <a:r>
              <a:rPr lang="en-US" sz="2000" b="1" dirty="0" err="1"/>
              <a:t>korekce</a:t>
            </a:r>
            <a:r>
              <a:rPr lang="en-US" sz="2000" b="1" dirty="0"/>
              <a:t>, </a:t>
            </a:r>
            <a:r>
              <a:rPr lang="en-US" sz="2000" b="1" dirty="0" err="1"/>
              <a:t>personální</a:t>
            </a:r>
            <a:r>
              <a:rPr lang="en-US" sz="2000" b="1" dirty="0"/>
              <a:t> </a:t>
            </a:r>
            <a:r>
              <a:rPr lang="en-US" sz="2000" b="1" dirty="0" err="1"/>
              <a:t>politika</a:t>
            </a:r>
            <a:r>
              <a:rPr lang="en-US" sz="2000" b="1" dirty="0"/>
              <a:t> </a:t>
            </a:r>
            <a:r>
              <a:rPr lang="en-US" sz="2000" b="1" dirty="0" err="1"/>
              <a:t>apod</a:t>
            </a:r>
            <a:r>
              <a:rPr lang="en-US" sz="2000" b="1" dirty="0"/>
              <a:t>.);</a:t>
            </a:r>
          </a:p>
          <a:p>
            <a:pPr>
              <a:spcAft>
                <a:spcPts val="800"/>
              </a:spcAft>
            </a:pPr>
            <a:r>
              <a:rPr lang="en-US" sz="2000" b="1" dirty="0" err="1"/>
              <a:t>řízení</a:t>
            </a:r>
            <a:r>
              <a:rPr lang="en-US" sz="2000" b="1" dirty="0"/>
              <a:t> (</a:t>
            </a:r>
            <a:r>
              <a:rPr lang="en-US" sz="2000" b="1" dirty="0" err="1"/>
              <a:t>operativní</a:t>
            </a:r>
            <a:r>
              <a:rPr lang="en-US" sz="2000" b="1" dirty="0"/>
              <a:t> </a:t>
            </a:r>
            <a:r>
              <a:rPr lang="en-US" sz="2000" b="1" dirty="0" err="1"/>
              <a:t>řízení</a:t>
            </a:r>
            <a:r>
              <a:rPr lang="en-US" sz="2000" b="1" dirty="0"/>
              <a:t> </a:t>
            </a:r>
            <a:r>
              <a:rPr lang="en-US" sz="2000" b="1" dirty="0" err="1"/>
              <a:t>provozu</a:t>
            </a:r>
            <a:r>
              <a:rPr lang="en-US" sz="2000" b="1" dirty="0"/>
              <a:t> </a:t>
            </a:r>
            <a:r>
              <a:rPr lang="en-US" sz="2000" b="1" dirty="0" err="1"/>
              <a:t>energetického</a:t>
            </a:r>
            <a:r>
              <a:rPr lang="en-US" sz="2000" b="1" dirty="0"/>
              <a:t> </a:t>
            </a:r>
            <a:r>
              <a:rPr lang="en-US" sz="2000" b="1" dirty="0" err="1"/>
              <a:t>managementu</a:t>
            </a:r>
            <a:r>
              <a:rPr lang="en-US" sz="2000" b="1" dirty="0"/>
              <a:t>)</a:t>
            </a:r>
          </a:p>
          <a:p>
            <a:pPr>
              <a:spcAft>
                <a:spcPts val="800"/>
              </a:spcAft>
            </a:pPr>
            <a:r>
              <a:rPr lang="en-US" sz="2000" b="1" dirty="0" err="1"/>
              <a:t>přikazování</a:t>
            </a:r>
            <a:r>
              <a:rPr lang="en-US" sz="2000" b="1" dirty="0"/>
              <a:t> (</a:t>
            </a:r>
            <a:r>
              <a:rPr lang="en-US" sz="2000" b="1" dirty="0" err="1"/>
              <a:t>oprav</a:t>
            </a:r>
            <a:r>
              <a:rPr lang="en-US" sz="2000" b="1" dirty="0"/>
              <a:t>, </a:t>
            </a:r>
            <a:r>
              <a:rPr lang="en-US" sz="2000" b="1" dirty="0" err="1"/>
              <a:t>kontrol</a:t>
            </a:r>
            <a:r>
              <a:rPr lang="en-US" sz="2000" b="1" dirty="0"/>
              <a:t> </a:t>
            </a:r>
            <a:r>
              <a:rPr lang="en-US" sz="2000" b="1" dirty="0" err="1"/>
              <a:t>aj</a:t>
            </a:r>
            <a:r>
              <a:rPr lang="en-US" sz="2000" b="1" dirty="0"/>
              <a:t>.);</a:t>
            </a:r>
          </a:p>
          <a:p>
            <a:pPr>
              <a:spcAft>
                <a:spcPts val="800"/>
              </a:spcAft>
            </a:pPr>
            <a:r>
              <a:rPr lang="en-US" sz="2000" b="1" dirty="0" err="1"/>
              <a:t>kontrola</a:t>
            </a:r>
            <a:r>
              <a:rPr lang="en-US" sz="2000" b="1" dirty="0"/>
              <a:t> (</a:t>
            </a:r>
            <a:r>
              <a:rPr lang="en-US" sz="2000" b="1" dirty="0" err="1"/>
              <a:t>dopady</a:t>
            </a:r>
            <a:r>
              <a:rPr lang="en-US" sz="2000" b="1" dirty="0"/>
              <a:t> </a:t>
            </a:r>
            <a:r>
              <a:rPr lang="en-US" sz="2000" b="1" dirty="0" err="1"/>
              <a:t>úsporných</a:t>
            </a:r>
            <a:r>
              <a:rPr lang="en-US" sz="2000" b="1" dirty="0"/>
              <a:t> </a:t>
            </a:r>
            <a:r>
              <a:rPr lang="en-US" sz="2000" b="1" dirty="0" err="1"/>
              <a:t>opatření</a:t>
            </a:r>
            <a:r>
              <a:rPr lang="en-US" sz="2000" b="1" dirty="0"/>
              <a:t>, </a:t>
            </a:r>
            <a:r>
              <a:rPr lang="en-US" sz="2000" b="1" dirty="0" err="1"/>
              <a:t>činností</a:t>
            </a:r>
            <a:r>
              <a:rPr lang="en-US" sz="2000" b="1" dirty="0"/>
              <a:t>, </a:t>
            </a:r>
            <a:r>
              <a:rPr lang="en-US" sz="2000" b="1" dirty="0" err="1"/>
              <a:t>účinnosti</a:t>
            </a:r>
            <a:r>
              <a:rPr lang="en-US" sz="2000" b="1" dirty="0"/>
              <a:t> </a:t>
            </a:r>
            <a:r>
              <a:rPr lang="en-US" sz="2000" b="1" dirty="0" err="1"/>
              <a:t>energetického</a:t>
            </a:r>
            <a:r>
              <a:rPr lang="en-US" sz="2000" b="1" dirty="0"/>
              <a:t> </a:t>
            </a:r>
            <a:r>
              <a:rPr lang="en-US" sz="2000" b="1" dirty="0" err="1"/>
              <a:t>managementu</a:t>
            </a:r>
            <a:r>
              <a:rPr lang="en-US" sz="2000" b="1" dirty="0"/>
              <a:t> </a:t>
            </a:r>
            <a:r>
              <a:rPr lang="en-US" sz="2000" b="1" dirty="0" err="1"/>
              <a:t>apod</a:t>
            </a:r>
            <a:r>
              <a:rPr lang="en-US" sz="2000" b="1" dirty="0"/>
              <a:t>.).</a:t>
            </a:r>
          </a:p>
        </p:txBody>
      </p:sp>
    </p:spTree>
    <p:extLst>
      <p:ext uri="{BB962C8B-B14F-4D97-AF65-F5344CB8AC3E}">
        <p14:creationId xmlns:p14="http://schemas.microsoft.com/office/powerpoint/2010/main" val="384666010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530941" y="358625"/>
            <a:ext cx="11130116" cy="713091"/>
          </a:xfrm>
        </p:spPr>
        <p:txBody>
          <a:bodyPr vert="horz" lIns="91440" tIns="45720" rIns="91440" bIns="45720" rtlCol="0" anchor="t">
            <a:normAutofit/>
          </a:bodyPr>
          <a:lstStyle/>
          <a:p>
            <a:pPr marL="0" indent="0" algn="ctr">
              <a:spcAft>
                <a:spcPts val="800"/>
              </a:spcAft>
              <a:buNone/>
            </a:pPr>
            <a:r>
              <a:rPr lang="en-US" sz="3200" b="1" dirty="0">
                <a:solidFill>
                  <a:srgbClr val="FF0000"/>
                </a:solidFill>
              </a:rPr>
              <a:t>Z</a:t>
            </a:r>
            <a:r>
              <a:rPr lang="cs-CZ" sz="3200" b="1" dirty="0">
                <a:solidFill>
                  <a:srgbClr val="FF0000"/>
                </a:solidFill>
              </a:rPr>
              <a:t>ÁKLADNÍ ČINNOSTI ENERGETICKÉHO MANAGEMENTU</a:t>
            </a:r>
            <a:endParaRPr lang="en-US" sz="3200" b="1" dirty="0">
              <a:solidFill>
                <a:srgbClr val="FF0000"/>
              </a:solidFill>
            </a:endParaRPr>
          </a:p>
        </p:txBody>
      </p:sp>
      <p:pic>
        <p:nvPicPr>
          <p:cNvPr id="5" name="Obrázek 4">
            <a:extLst>
              <a:ext uri="{FF2B5EF4-FFF2-40B4-BE49-F238E27FC236}">
                <a16:creationId xmlns:a16="http://schemas.microsoft.com/office/drawing/2014/main" id="{A6059A67-524D-6612-B53F-C47462339A97}"/>
              </a:ext>
            </a:extLst>
          </p:cNvPr>
          <p:cNvPicPr>
            <a:picLocks noChangeAspect="1"/>
          </p:cNvPicPr>
          <p:nvPr/>
        </p:nvPicPr>
        <p:blipFill rotWithShape="1">
          <a:blip r:embed="rId2"/>
          <a:srcRect l="7353" t="34392" r="57353" b="27647"/>
          <a:stretch/>
        </p:blipFill>
        <p:spPr>
          <a:xfrm>
            <a:off x="1871597" y="1091380"/>
            <a:ext cx="8448804" cy="5679528"/>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2772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ůl s kancelářskými pomůckami">
            <a:extLst>
              <a:ext uri="{FF2B5EF4-FFF2-40B4-BE49-F238E27FC236}">
                <a16:creationId xmlns:a16="http://schemas.microsoft.com/office/drawing/2014/main" id="{C959F8D3-CE0C-E7A6-13B3-E2899C7D0C9B}"/>
              </a:ext>
            </a:extLst>
          </p:cNvPr>
          <p:cNvPicPr>
            <a:picLocks noChangeAspect="1"/>
          </p:cNvPicPr>
          <p:nvPr/>
        </p:nvPicPr>
        <p:blipFill>
          <a:blip r:embed="rId2"/>
          <a:srcRect l="31295" r="16045" b="-2"/>
          <a:stretch/>
        </p:blipFill>
        <p:spPr>
          <a:xfrm>
            <a:off x="334297" y="468428"/>
            <a:ext cx="4741603" cy="6010487"/>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6115316" y="383458"/>
            <a:ext cx="5712889" cy="6312310"/>
          </a:xfrm>
        </p:spPr>
        <p:txBody>
          <a:bodyPr vert="horz" lIns="91440" tIns="45720" rIns="91440" bIns="45720" rtlCol="0" anchor="ctr">
            <a:noAutofit/>
          </a:bodyPr>
          <a:lstStyle/>
          <a:p>
            <a:pPr>
              <a:spcAft>
                <a:spcPts val="800"/>
              </a:spcAft>
            </a:pPr>
            <a:r>
              <a:rPr lang="en-US" sz="2400" b="1" dirty="0" err="1"/>
              <a:t>Základnou</a:t>
            </a:r>
            <a:r>
              <a:rPr lang="en-US" sz="2400" b="1" dirty="0"/>
              <a:t> pro </a:t>
            </a:r>
            <a:r>
              <a:rPr lang="en-US" sz="2400" b="1" dirty="0" err="1"/>
              <a:t>efektivní</a:t>
            </a:r>
            <a:r>
              <a:rPr lang="en-US" sz="2400" b="1" dirty="0"/>
              <a:t> </a:t>
            </a:r>
            <a:r>
              <a:rPr lang="en-US" sz="2400" b="1" dirty="0" err="1"/>
              <a:t>řízení</a:t>
            </a:r>
            <a:r>
              <a:rPr lang="en-US" sz="2400" b="1" dirty="0"/>
              <a:t> </a:t>
            </a:r>
            <a:r>
              <a:rPr lang="en-US" sz="2400" b="1" dirty="0" err="1"/>
              <a:t>procesu</a:t>
            </a:r>
            <a:r>
              <a:rPr lang="en-US" sz="2400" b="1" dirty="0"/>
              <a:t> </a:t>
            </a:r>
            <a:r>
              <a:rPr lang="en-US" sz="2400" b="1" dirty="0" err="1"/>
              <a:t>energetického</a:t>
            </a:r>
            <a:r>
              <a:rPr lang="en-US" sz="2400" b="1" dirty="0"/>
              <a:t> </a:t>
            </a:r>
            <a:r>
              <a:rPr lang="en-US" sz="2400" b="1" dirty="0" err="1"/>
              <a:t>managementu</a:t>
            </a:r>
            <a:r>
              <a:rPr lang="en-US" sz="2400" b="1" dirty="0"/>
              <a:t> je </a:t>
            </a:r>
            <a:r>
              <a:rPr lang="en-US" sz="2400" b="1" dirty="0" err="1"/>
              <a:t>pořizování</a:t>
            </a:r>
            <a:r>
              <a:rPr lang="en-US" sz="2400" b="1" dirty="0"/>
              <a:t> </a:t>
            </a:r>
            <a:r>
              <a:rPr lang="en-US" sz="2400" b="1" dirty="0" err="1"/>
              <a:t>primárních</a:t>
            </a:r>
            <a:r>
              <a:rPr lang="en-US" sz="2400" b="1" dirty="0"/>
              <a:t> dat.</a:t>
            </a:r>
          </a:p>
          <a:p>
            <a:pPr>
              <a:spcAft>
                <a:spcPts val="800"/>
              </a:spcAft>
            </a:pPr>
            <a:r>
              <a:rPr lang="en-US" sz="2400" b="1" dirty="0" err="1"/>
              <a:t>Jedná</a:t>
            </a:r>
            <a:r>
              <a:rPr lang="en-US" sz="2400" b="1" dirty="0"/>
              <a:t> se </a:t>
            </a:r>
            <a:r>
              <a:rPr lang="en-US" sz="2400" b="1" dirty="0" err="1"/>
              <a:t>tedy</a:t>
            </a:r>
            <a:r>
              <a:rPr lang="en-US" sz="2400" b="1" dirty="0"/>
              <a:t> </a:t>
            </a:r>
            <a:r>
              <a:rPr lang="en-US" sz="2400" b="1" dirty="0" err="1"/>
              <a:t>především</a:t>
            </a:r>
            <a:r>
              <a:rPr lang="en-US" sz="2400" b="1" dirty="0"/>
              <a:t> o monitoring </a:t>
            </a:r>
            <a:r>
              <a:rPr lang="en-US" sz="2400" b="1" dirty="0" err="1"/>
              <a:t>spotřeby</a:t>
            </a:r>
            <a:r>
              <a:rPr lang="en-US" sz="2400" b="1" dirty="0"/>
              <a:t>/</a:t>
            </a:r>
            <a:r>
              <a:rPr lang="en-US" sz="2400" b="1" dirty="0" err="1"/>
              <a:t>výroby</a:t>
            </a:r>
            <a:r>
              <a:rPr lang="en-US" sz="2400" b="1" dirty="0"/>
              <a:t> </a:t>
            </a:r>
            <a:r>
              <a:rPr lang="en-US" sz="2400" b="1" dirty="0" err="1"/>
              <a:t>energií</a:t>
            </a:r>
            <a:r>
              <a:rPr lang="en-US" sz="2400" b="1" dirty="0"/>
              <a:t>. </a:t>
            </a:r>
          </a:p>
          <a:p>
            <a:pPr>
              <a:spcAft>
                <a:spcPts val="800"/>
              </a:spcAft>
            </a:pPr>
            <a:r>
              <a:rPr lang="en-US" sz="2400" b="1" dirty="0"/>
              <a:t>Tato data </a:t>
            </a:r>
            <a:r>
              <a:rPr lang="en-US" sz="2400" b="1" dirty="0" err="1"/>
              <a:t>slouží</a:t>
            </a:r>
            <a:r>
              <a:rPr lang="en-US" sz="2400" b="1" dirty="0"/>
              <a:t> k </a:t>
            </a:r>
            <a:r>
              <a:rPr lang="en-US" sz="2400" b="1" dirty="0" err="1"/>
              <a:t>vyhodnocování</a:t>
            </a:r>
            <a:r>
              <a:rPr lang="en-US" sz="2400" b="1" dirty="0"/>
              <a:t> </a:t>
            </a:r>
            <a:r>
              <a:rPr lang="en-US" sz="2400" b="1" dirty="0" err="1"/>
              <a:t>chování</a:t>
            </a:r>
            <a:r>
              <a:rPr lang="en-US" sz="2400" b="1" dirty="0"/>
              <a:t> </a:t>
            </a:r>
            <a:r>
              <a:rPr lang="en-US" sz="2400" b="1" dirty="0" err="1"/>
              <a:t>energetického</a:t>
            </a:r>
            <a:r>
              <a:rPr lang="en-US" sz="2400" b="1" dirty="0"/>
              <a:t> </a:t>
            </a:r>
            <a:r>
              <a:rPr lang="en-US" sz="2400" b="1" dirty="0" err="1"/>
              <a:t>systému</a:t>
            </a:r>
            <a:r>
              <a:rPr lang="en-US" sz="2400" b="1" dirty="0"/>
              <a:t>, ale</a:t>
            </a:r>
            <a:br>
              <a:rPr lang="cs-CZ" sz="2400" b="1" dirty="0"/>
            </a:br>
            <a:r>
              <a:rPr lang="en-US" sz="2400" b="1" dirty="0" err="1"/>
              <a:t>i</a:t>
            </a:r>
            <a:r>
              <a:rPr lang="en-US" sz="2400" b="1" dirty="0"/>
              <a:t> </a:t>
            </a:r>
            <a:r>
              <a:rPr lang="en-US" sz="2400" b="1" dirty="0" err="1"/>
              <a:t>celých</a:t>
            </a:r>
            <a:r>
              <a:rPr lang="en-US" sz="2400" b="1" dirty="0"/>
              <a:t> </a:t>
            </a:r>
            <a:r>
              <a:rPr lang="en-US" sz="2400" b="1" dirty="0" err="1"/>
              <a:t>provozů</a:t>
            </a:r>
            <a:r>
              <a:rPr lang="en-US" sz="2400" b="1" dirty="0"/>
              <a:t> </a:t>
            </a:r>
            <a:r>
              <a:rPr lang="en-US" sz="2400" b="1" dirty="0" err="1"/>
              <a:t>nebo</a:t>
            </a:r>
            <a:r>
              <a:rPr lang="en-US" sz="2400" b="1" dirty="0"/>
              <a:t> </a:t>
            </a:r>
            <a:r>
              <a:rPr lang="en-US" sz="2400" b="1" dirty="0" err="1"/>
              <a:t>objektů</a:t>
            </a:r>
            <a:r>
              <a:rPr lang="en-US" sz="2400" b="1" dirty="0"/>
              <a:t>. </a:t>
            </a:r>
          </a:p>
          <a:p>
            <a:pPr>
              <a:spcAft>
                <a:spcPts val="800"/>
              </a:spcAft>
            </a:pPr>
            <a:r>
              <a:rPr lang="en-US" sz="2400" b="1" dirty="0" err="1"/>
              <a:t>Velmi</a:t>
            </a:r>
            <a:r>
              <a:rPr lang="en-US" sz="2400" b="1" dirty="0"/>
              <a:t> </a:t>
            </a:r>
            <a:r>
              <a:rPr lang="en-US" sz="2400" b="1" dirty="0" err="1"/>
              <a:t>důležitým</a:t>
            </a:r>
            <a:r>
              <a:rPr lang="en-US" sz="2400" b="1" dirty="0"/>
              <a:t> </a:t>
            </a:r>
            <a:r>
              <a:rPr lang="en-US" sz="2400" b="1" dirty="0" err="1"/>
              <a:t>faktorem</a:t>
            </a:r>
            <a:r>
              <a:rPr lang="en-US" sz="2400" b="1" dirty="0"/>
              <a:t> je </a:t>
            </a:r>
            <a:r>
              <a:rPr lang="en-US" sz="2400" b="1" dirty="0" err="1"/>
              <a:t>časová</a:t>
            </a:r>
            <a:r>
              <a:rPr lang="en-US" sz="2400" b="1" dirty="0"/>
              <a:t> </a:t>
            </a:r>
            <a:r>
              <a:rPr lang="en-US" sz="2400" b="1" dirty="0" err="1"/>
              <a:t>osa</a:t>
            </a:r>
            <a:r>
              <a:rPr lang="en-US" sz="2400" b="1" dirty="0"/>
              <a:t> </a:t>
            </a:r>
            <a:r>
              <a:rPr lang="en-US" sz="2400" b="1" dirty="0" err="1"/>
              <a:t>vyhodnocení</a:t>
            </a:r>
            <a:r>
              <a:rPr lang="en-US" sz="2400" b="1" dirty="0"/>
              <a:t> </a:t>
            </a:r>
            <a:r>
              <a:rPr lang="en-US" sz="2400" b="1" dirty="0" err="1"/>
              <a:t>těchto</a:t>
            </a:r>
            <a:r>
              <a:rPr lang="en-US" sz="2400" b="1" dirty="0"/>
              <a:t> </a:t>
            </a:r>
            <a:r>
              <a:rPr lang="en-US" sz="2400" b="1" dirty="0" err="1"/>
              <a:t>dat</a:t>
            </a:r>
            <a:r>
              <a:rPr lang="en-US" sz="2400" b="1" dirty="0"/>
              <a:t>, </a:t>
            </a:r>
            <a:r>
              <a:rPr lang="en-US" sz="2400" b="1" dirty="0" err="1"/>
              <a:t>může</a:t>
            </a:r>
            <a:r>
              <a:rPr lang="en-US" sz="2400" b="1" dirty="0"/>
              <a:t> se </a:t>
            </a:r>
            <a:r>
              <a:rPr lang="en-US" sz="2400" b="1" dirty="0" err="1"/>
              <a:t>jednat</a:t>
            </a:r>
            <a:r>
              <a:rPr lang="en-US" sz="2400" b="1" dirty="0"/>
              <a:t> o </a:t>
            </a:r>
            <a:r>
              <a:rPr lang="en-US" sz="2400" b="1" dirty="0" err="1"/>
              <a:t>dny</a:t>
            </a:r>
            <a:r>
              <a:rPr lang="en-US" sz="2400" b="1" dirty="0"/>
              <a:t>, </a:t>
            </a:r>
            <a:r>
              <a:rPr lang="en-US" sz="2400" b="1" dirty="0" err="1"/>
              <a:t>týdny</a:t>
            </a:r>
            <a:r>
              <a:rPr lang="en-US" sz="2400" b="1" dirty="0"/>
              <a:t>, </a:t>
            </a:r>
            <a:r>
              <a:rPr lang="en-US" sz="2400" b="1" dirty="0" err="1"/>
              <a:t>měsíce</a:t>
            </a:r>
            <a:r>
              <a:rPr lang="en-US" sz="2400" b="1" dirty="0"/>
              <a:t>, </a:t>
            </a:r>
            <a:r>
              <a:rPr lang="en-US" sz="2400" b="1" dirty="0" err="1"/>
              <a:t>čtvrtletí</a:t>
            </a:r>
            <a:r>
              <a:rPr lang="en-US" sz="2400" b="1" dirty="0"/>
              <a:t>, </a:t>
            </a:r>
            <a:r>
              <a:rPr lang="en-US" sz="2400" b="1" dirty="0" err="1"/>
              <a:t>roky</a:t>
            </a:r>
            <a:r>
              <a:rPr lang="en-US" sz="2400" b="1" dirty="0"/>
              <a:t> </a:t>
            </a:r>
            <a:r>
              <a:rPr lang="en-US" sz="2400" b="1" dirty="0" err="1"/>
              <a:t>apod</a:t>
            </a:r>
            <a:r>
              <a:rPr lang="en-US" sz="2400" b="1" dirty="0"/>
              <a:t>. </a:t>
            </a:r>
          </a:p>
          <a:p>
            <a:pPr>
              <a:spcAft>
                <a:spcPts val="800"/>
              </a:spcAft>
            </a:pPr>
            <a:r>
              <a:rPr lang="en-US" sz="2400" b="1" dirty="0" err="1"/>
              <a:t>Obvykle</a:t>
            </a:r>
            <a:r>
              <a:rPr lang="en-US" sz="2400" b="1" dirty="0"/>
              <a:t> se </a:t>
            </a:r>
            <a:r>
              <a:rPr lang="en-US" sz="2400" b="1" dirty="0" err="1"/>
              <a:t>používá</a:t>
            </a:r>
            <a:r>
              <a:rPr lang="en-US" sz="2400" b="1" dirty="0"/>
              <a:t> </a:t>
            </a:r>
            <a:r>
              <a:rPr lang="en-US" sz="2400" b="1" dirty="0" err="1"/>
              <a:t>časové</a:t>
            </a:r>
            <a:r>
              <a:rPr lang="en-US" sz="2400" b="1" dirty="0"/>
              <a:t> </a:t>
            </a:r>
            <a:r>
              <a:rPr lang="en-US" sz="2400" b="1" dirty="0" err="1"/>
              <a:t>rozmezí</a:t>
            </a:r>
            <a:r>
              <a:rPr lang="en-US" sz="2400" b="1" dirty="0"/>
              <a:t> </a:t>
            </a:r>
            <a:r>
              <a:rPr lang="en-US" sz="2400" b="1" dirty="0" err="1"/>
              <a:t>jednoho</a:t>
            </a:r>
            <a:r>
              <a:rPr lang="en-US" sz="2400" b="1" dirty="0"/>
              <a:t> </a:t>
            </a:r>
            <a:r>
              <a:rPr lang="en-US" sz="2400" b="1" dirty="0" err="1"/>
              <a:t>roku</a:t>
            </a:r>
            <a:r>
              <a:rPr lang="en-US" sz="2400" b="1" dirty="0"/>
              <a:t>. </a:t>
            </a:r>
          </a:p>
        </p:txBody>
      </p:sp>
    </p:spTree>
    <p:extLst>
      <p:ext uri="{BB962C8B-B14F-4D97-AF65-F5344CB8AC3E}">
        <p14:creationId xmlns:p14="http://schemas.microsoft.com/office/powerpoint/2010/main" val="367831184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text, snímek obrazovky, software, Počítačová ikona&#10;&#10;Popis byl vytvořen automaticky">
            <a:extLst>
              <a:ext uri="{FF2B5EF4-FFF2-40B4-BE49-F238E27FC236}">
                <a16:creationId xmlns:a16="http://schemas.microsoft.com/office/drawing/2014/main" id="{E68BD0FA-6507-2389-699F-7ACC6E2DF15C}"/>
              </a:ext>
            </a:extLst>
          </p:cNvPr>
          <p:cNvPicPr>
            <a:picLocks noChangeAspect="1"/>
          </p:cNvPicPr>
          <p:nvPr/>
        </p:nvPicPr>
        <p:blipFill rotWithShape="1">
          <a:blip r:embed="rId2"/>
          <a:srcRect l="5000" t="32353" r="56275" b="31255"/>
          <a:stretch/>
        </p:blipFill>
        <p:spPr>
          <a:xfrm>
            <a:off x="1353425" y="643467"/>
            <a:ext cx="9485149" cy="5571066"/>
          </a:xfrm>
          <a:prstGeom prst="rect">
            <a:avLst/>
          </a:prstGeom>
        </p:spPr>
      </p:pic>
    </p:spTree>
    <p:extLst>
      <p:ext uri="{BB962C8B-B14F-4D97-AF65-F5344CB8AC3E}">
        <p14:creationId xmlns:p14="http://schemas.microsoft.com/office/powerpoint/2010/main" val="307746155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9D727A-2CBC-CFCC-89B2-0837382928F0}"/>
              </a:ext>
            </a:extLst>
          </p:cNvPr>
          <p:cNvPicPr>
            <a:picLocks noChangeAspect="1"/>
          </p:cNvPicPr>
          <p:nvPr/>
        </p:nvPicPr>
        <p:blipFill>
          <a:blip r:embed="rId2"/>
          <a:srcRect l="15112" r="36294" b="-1"/>
          <a:stretch/>
        </p:blipFill>
        <p:spPr>
          <a:xfrm>
            <a:off x="7701157" y="832669"/>
            <a:ext cx="3625427" cy="4980039"/>
          </a:xfrm>
          <a:prstGeom prst="rect">
            <a:avLst/>
          </a:prstGeom>
          <a:effectLst/>
        </p:spPr>
      </p:pic>
      <p:graphicFrame>
        <p:nvGraphicFramePr>
          <p:cNvPr id="26" name="Zástupný symbol pro obsah 2">
            <a:extLst>
              <a:ext uri="{FF2B5EF4-FFF2-40B4-BE49-F238E27FC236}">
                <a16:creationId xmlns:a16="http://schemas.microsoft.com/office/drawing/2014/main" id="{0F0FEF27-20AA-B1D6-1037-C364895A5E84}"/>
              </a:ext>
            </a:extLst>
          </p:cNvPr>
          <p:cNvGraphicFramePr>
            <a:graphicFrameLocks noGrp="1"/>
          </p:cNvGraphicFramePr>
          <p:nvPr>
            <p:ph idx="4294967295"/>
            <p:extLst>
              <p:ext uri="{D42A27DB-BD31-4B8C-83A1-F6EECF244321}">
                <p14:modId xmlns:p14="http://schemas.microsoft.com/office/powerpoint/2010/main" val="3008650616"/>
              </p:ext>
            </p:extLst>
          </p:nvPr>
        </p:nvGraphicFramePr>
        <p:xfrm>
          <a:off x="836680" y="511277"/>
          <a:ext cx="6002110" cy="5622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451734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836680" y="698090"/>
            <a:ext cx="6002110" cy="5436011"/>
          </a:xfrm>
        </p:spPr>
        <p:txBody>
          <a:bodyPr vert="horz" lIns="91440" tIns="45720" rIns="91440" bIns="45720" rtlCol="0">
            <a:normAutofit/>
          </a:bodyPr>
          <a:lstStyle/>
          <a:p>
            <a:pPr>
              <a:spcBef>
                <a:spcPts val="0"/>
              </a:spcBef>
              <a:spcAft>
                <a:spcPts val="600"/>
              </a:spcAft>
            </a:pPr>
            <a:r>
              <a:rPr lang="en-US" sz="4000" b="1" dirty="0" err="1"/>
              <a:t>Základní</a:t>
            </a:r>
            <a:r>
              <a:rPr lang="en-US" sz="4000" b="1" dirty="0"/>
              <a:t> </a:t>
            </a:r>
            <a:r>
              <a:rPr lang="en-US" sz="4000" b="1" dirty="0" err="1"/>
              <a:t>matematické</a:t>
            </a:r>
            <a:r>
              <a:rPr lang="en-US" sz="4000" b="1" dirty="0"/>
              <a:t> </a:t>
            </a:r>
            <a:r>
              <a:rPr lang="en-US" sz="4000" b="1" dirty="0" err="1"/>
              <a:t>vyjádření</a:t>
            </a:r>
            <a:r>
              <a:rPr lang="en-US" sz="4000" b="1" dirty="0"/>
              <a:t> </a:t>
            </a:r>
            <a:r>
              <a:rPr lang="en-US" sz="4000" b="1" dirty="0" err="1"/>
              <a:t>ve</a:t>
            </a:r>
            <a:r>
              <a:rPr lang="en-US" sz="4000" b="1" dirty="0"/>
              <a:t> </a:t>
            </a:r>
            <a:r>
              <a:rPr lang="en-US" sz="4000" b="1" dirty="0" err="1"/>
              <a:t>zjednodušené</a:t>
            </a:r>
            <a:r>
              <a:rPr lang="en-US" sz="4000" b="1" dirty="0"/>
              <a:t> </a:t>
            </a:r>
            <a:r>
              <a:rPr lang="en-US" sz="4000" b="1" dirty="0" err="1"/>
              <a:t>podobě</a:t>
            </a:r>
            <a:r>
              <a:rPr lang="en-US" sz="4000" b="1" dirty="0"/>
              <a:t> je </a:t>
            </a:r>
            <a:r>
              <a:rPr lang="en-US" sz="4000" b="1" dirty="0" err="1"/>
              <a:t>následující</a:t>
            </a:r>
            <a:r>
              <a:rPr lang="en-US" sz="4000" b="1" dirty="0"/>
              <a:t>:</a:t>
            </a:r>
            <a:endParaRPr lang="cs-CZ" sz="4000" b="1" dirty="0"/>
          </a:p>
          <a:p>
            <a:pPr marL="0" indent="0">
              <a:spcBef>
                <a:spcPts val="0"/>
              </a:spcBef>
              <a:spcAft>
                <a:spcPts val="600"/>
              </a:spcAft>
              <a:buNone/>
            </a:pPr>
            <a:endParaRPr lang="en-US" sz="4000" b="1" dirty="0"/>
          </a:p>
          <a:p>
            <a:pPr marL="457200" lvl="1">
              <a:spcBef>
                <a:spcPts val="0"/>
              </a:spcBef>
              <a:spcAft>
                <a:spcPts val="600"/>
              </a:spcAft>
            </a:pPr>
            <a:r>
              <a:rPr lang="en-US" sz="4000" b="1" dirty="0">
                <a:solidFill>
                  <a:srgbClr val="00B0F0"/>
                </a:solidFill>
              </a:rPr>
              <a:t>𝐸𝑛𝑒𝑟𝑔𝑖𝑒 𝑑𝑜𝑑𝑎𝑛á = 𝑒𝑛𝑒𝑟𝑔𝑖𝑒 𝑠𝑝𝑜𝑡ř𝑒𝑏𝑜𝑣𝑎𝑛á + 𝑧𝑡𝑟á𝑡y</a:t>
            </a:r>
          </a:p>
        </p:txBody>
      </p:sp>
      <p:pic>
        <p:nvPicPr>
          <p:cNvPr id="4" name="Obrázek 3">
            <a:extLst>
              <a:ext uri="{FF2B5EF4-FFF2-40B4-BE49-F238E27FC236}">
                <a16:creationId xmlns:a16="http://schemas.microsoft.com/office/drawing/2014/main" id="{2F87C67E-C3A4-E149-6C6A-82A99D544A23}"/>
              </a:ext>
            </a:extLst>
          </p:cNvPr>
          <p:cNvPicPr>
            <a:picLocks noChangeAspect="1"/>
          </p:cNvPicPr>
          <p:nvPr/>
        </p:nvPicPr>
        <p:blipFill>
          <a:blip r:embed="rId2"/>
          <a:srcRect l="14761" r="12441" b="1"/>
          <a:stretch/>
        </p:blipFill>
        <p:spPr>
          <a:xfrm>
            <a:off x="7744064" y="855296"/>
            <a:ext cx="3539613" cy="4862161"/>
          </a:xfrm>
          <a:prstGeom prst="rect">
            <a:avLst/>
          </a:prstGeom>
          <a:effectLst/>
        </p:spPr>
      </p:pic>
    </p:spTree>
    <p:extLst>
      <p:ext uri="{BB962C8B-B14F-4D97-AF65-F5344CB8AC3E}">
        <p14:creationId xmlns:p14="http://schemas.microsoft.com/office/powerpoint/2010/main" val="35019456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Zástupný symbol pro obsah 2">
            <a:extLst>
              <a:ext uri="{FF2B5EF4-FFF2-40B4-BE49-F238E27FC236}">
                <a16:creationId xmlns:a16="http://schemas.microsoft.com/office/drawing/2014/main" id="{893F7040-420A-DD9A-CBDC-81E1FF981757}"/>
              </a:ext>
            </a:extLst>
          </p:cNvPr>
          <p:cNvGraphicFramePr>
            <a:graphicFrameLocks noGrp="1"/>
          </p:cNvGraphicFramePr>
          <p:nvPr>
            <p:ph idx="4294967295"/>
            <p:extLst>
              <p:ext uri="{D42A27DB-BD31-4B8C-83A1-F6EECF244321}">
                <p14:modId xmlns:p14="http://schemas.microsoft.com/office/powerpoint/2010/main" val="11213987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349538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3" name="Zástupný symbol pro obsah 2">
            <a:extLst>
              <a:ext uri="{FF2B5EF4-FFF2-40B4-BE49-F238E27FC236}">
                <a16:creationId xmlns:a16="http://schemas.microsoft.com/office/drawing/2014/main" id="{BCCC53CB-7511-6644-9541-EF8B13D21B9E}"/>
              </a:ext>
            </a:extLst>
          </p:cNvPr>
          <p:cNvGraphicFramePr>
            <a:graphicFrameLocks noGrp="1"/>
          </p:cNvGraphicFramePr>
          <p:nvPr>
            <p:ph idx="4294967295"/>
            <p:extLst>
              <p:ext uri="{D42A27DB-BD31-4B8C-83A1-F6EECF244321}">
                <p14:modId xmlns:p14="http://schemas.microsoft.com/office/powerpoint/2010/main" val="244462729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468765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B23CA-CE5C-7343-C81F-4C0061838F33}"/>
              </a:ext>
            </a:extLst>
          </p:cNvPr>
          <p:cNvSpPr>
            <a:spLocks noGrp="1"/>
          </p:cNvSpPr>
          <p:nvPr>
            <p:ph type="title"/>
          </p:nvPr>
        </p:nvSpPr>
        <p:spPr/>
        <p:txBody>
          <a:bodyPr/>
          <a:lstStyle/>
          <a:p>
            <a:pPr algn="ctr"/>
            <a:r>
              <a:rPr lang="cs-CZ" b="1" dirty="0">
                <a:solidFill>
                  <a:srgbClr val="FF0000"/>
                </a:solidFill>
              </a:rPr>
              <a:t>NORMA ČSN EN ISO 50001 </a:t>
            </a:r>
          </a:p>
        </p:txBody>
      </p:sp>
      <p:sp>
        <p:nvSpPr>
          <p:cNvPr id="3" name="Zástupný obsah 2">
            <a:extLst>
              <a:ext uri="{FF2B5EF4-FFF2-40B4-BE49-F238E27FC236}">
                <a16:creationId xmlns:a16="http://schemas.microsoft.com/office/drawing/2014/main" id="{02C3AFD6-7ED6-4521-EA5F-F91376FC7FE8}"/>
              </a:ext>
            </a:extLst>
          </p:cNvPr>
          <p:cNvSpPr>
            <a:spLocks noGrp="1"/>
          </p:cNvSpPr>
          <p:nvPr>
            <p:ph idx="1"/>
          </p:nvPr>
        </p:nvSpPr>
        <p:spPr>
          <a:xfrm>
            <a:off x="838200" y="2635146"/>
            <a:ext cx="10515600" cy="3244920"/>
          </a:xfrm>
        </p:spPr>
        <p:txBody>
          <a:bodyPr>
            <a:normAutofit/>
          </a:bodyPr>
          <a:lstStyle/>
          <a:p>
            <a:r>
              <a:rPr lang="cs-CZ" sz="3600" b="1" i="0" dirty="0">
                <a:solidFill>
                  <a:srgbClr val="000000"/>
                </a:solidFill>
                <a:effectLst/>
                <a:latin typeface="Roboto" panose="02000000000000000000" pitchFamily="2" charset="0"/>
              </a:rPr>
              <a:t>Energetický management je mj. definován normou kvality </a:t>
            </a:r>
            <a:r>
              <a:rPr lang="cs-CZ" sz="3600" b="1" i="0" dirty="0">
                <a:solidFill>
                  <a:srgbClr val="00B0F0"/>
                </a:solidFill>
                <a:effectLst/>
                <a:latin typeface="Roboto" panose="02000000000000000000" pitchFamily="2" charset="0"/>
              </a:rPr>
              <a:t>ČSN EN ISO 50001 - Systémy managementu hospodaření s energií</a:t>
            </a:r>
            <a:r>
              <a:rPr lang="cs-CZ" sz="3600" b="1" i="0" dirty="0">
                <a:solidFill>
                  <a:srgbClr val="000000"/>
                </a:solidFill>
                <a:effectLst/>
                <a:latin typeface="Roboto" panose="02000000000000000000" pitchFamily="2" charset="0"/>
              </a:rPr>
              <a:t>.</a:t>
            </a:r>
          </a:p>
          <a:p>
            <a:r>
              <a:rPr lang="cs-CZ" sz="3600" b="1" i="0" dirty="0">
                <a:solidFill>
                  <a:srgbClr val="000000"/>
                </a:solidFill>
                <a:effectLst/>
                <a:latin typeface="Roboto" panose="02000000000000000000" pitchFamily="2" charset="0"/>
              </a:rPr>
              <a:t>V souladu s touto normou je možné konkrétní systém hospodaření s energií organizace certifikovat.</a:t>
            </a:r>
            <a:endParaRPr lang="cs-CZ" sz="3600" b="1" dirty="0"/>
          </a:p>
        </p:txBody>
      </p:sp>
    </p:spTree>
    <p:extLst>
      <p:ext uri="{BB962C8B-B14F-4D97-AF65-F5344CB8AC3E}">
        <p14:creationId xmlns:p14="http://schemas.microsoft.com/office/powerpoint/2010/main" val="7173797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Zástupný symbol pro obsah 2">
            <a:extLst>
              <a:ext uri="{FF2B5EF4-FFF2-40B4-BE49-F238E27FC236}">
                <a16:creationId xmlns:a16="http://schemas.microsoft.com/office/drawing/2014/main" id="{9EB0C369-775D-565F-1520-F8E68E24CD62}"/>
              </a:ext>
            </a:extLst>
          </p:cNvPr>
          <p:cNvGraphicFramePr>
            <a:graphicFrameLocks noGrp="1"/>
          </p:cNvGraphicFramePr>
          <p:nvPr>
            <p:ph idx="4294967295"/>
            <p:extLst>
              <p:ext uri="{D42A27DB-BD31-4B8C-83A1-F6EECF244321}">
                <p14:modId xmlns:p14="http://schemas.microsoft.com/office/powerpoint/2010/main" val="237317073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00381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Obrázek 4">
            <a:extLst>
              <a:ext uri="{FF2B5EF4-FFF2-40B4-BE49-F238E27FC236}">
                <a16:creationId xmlns:a16="http://schemas.microsoft.com/office/drawing/2014/main" id="{4F07AF4F-487A-D500-F4FB-D71A0D09B66C}"/>
              </a:ext>
            </a:extLst>
          </p:cNvPr>
          <p:cNvPicPr>
            <a:picLocks noChangeAspect="1"/>
          </p:cNvPicPr>
          <p:nvPr/>
        </p:nvPicPr>
        <p:blipFill rotWithShape="1">
          <a:blip r:embed="rId2"/>
          <a:srcRect l="8137" t="22313" r="57451" b="56040"/>
          <a:stretch/>
        </p:blipFill>
        <p:spPr>
          <a:xfrm>
            <a:off x="1238798" y="1519351"/>
            <a:ext cx="9714404" cy="3819297"/>
          </a:xfrm>
          <a:prstGeom prst="rect">
            <a:avLst/>
          </a:prstGeom>
        </p:spPr>
      </p:pic>
    </p:spTree>
    <p:extLst>
      <p:ext uri="{BB962C8B-B14F-4D97-AF65-F5344CB8AC3E}">
        <p14:creationId xmlns:p14="http://schemas.microsoft.com/office/powerpoint/2010/main" val="179293741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Zástupný symbol pro obsah 2"/>
          <p:cNvSpPr>
            <a:spLocks noGrp="1"/>
          </p:cNvSpPr>
          <p:nvPr>
            <p:ph idx="4294967295"/>
          </p:nvPr>
        </p:nvSpPr>
        <p:spPr>
          <a:xfrm>
            <a:off x="1134069" y="1647730"/>
            <a:ext cx="3629555" cy="2987397"/>
          </a:xfrm>
        </p:spPr>
        <p:txBody>
          <a:bodyPr vert="horz" lIns="91440" tIns="45720" rIns="91440" bIns="45720" rtlCol="0">
            <a:normAutofit/>
          </a:bodyPr>
          <a:lstStyle/>
          <a:p>
            <a:pPr>
              <a:spcBef>
                <a:spcPts val="0"/>
              </a:spcBef>
              <a:spcAft>
                <a:spcPts val="600"/>
              </a:spcAft>
            </a:pPr>
            <a:r>
              <a:rPr lang="en-US" b="1" dirty="0" err="1"/>
              <a:t>Energetický</a:t>
            </a:r>
            <a:r>
              <a:rPr lang="en-US" b="1" dirty="0"/>
              <a:t> management </a:t>
            </a:r>
            <a:r>
              <a:rPr lang="en-US" b="1" dirty="0" err="1"/>
              <a:t>lze</a:t>
            </a:r>
            <a:r>
              <a:rPr lang="en-US" b="1" dirty="0"/>
              <a:t> </a:t>
            </a:r>
            <a:r>
              <a:rPr lang="en-US" b="1" dirty="0" err="1"/>
              <a:t>rozdělit</a:t>
            </a:r>
            <a:r>
              <a:rPr lang="en-US" b="1" dirty="0"/>
              <a:t> </a:t>
            </a:r>
            <a:r>
              <a:rPr lang="en-US" b="1" dirty="0" err="1"/>
              <a:t>ve</a:t>
            </a:r>
            <a:r>
              <a:rPr lang="en-US" b="1" dirty="0"/>
              <a:t> </a:t>
            </a:r>
            <a:r>
              <a:rPr lang="en-US" b="1" dirty="0" err="1"/>
              <a:t>své</a:t>
            </a:r>
            <a:r>
              <a:rPr lang="en-US" b="1" dirty="0"/>
              <a:t> </a:t>
            </a:r>
            <a:r>
              <a:rPr lang="en-US" b="1" dirty="0" err="1"/>
              <a:t>povaze</a:t>
            </a:r>
            <a:r>
              <a:rPr lang="en-US" b="1" dirty="0"/>
              <a:t> </a:t>
            </a:r>
            <a:r>
              <a:rPr lang="en-US" b="1" dirty="0" err="1"/>
              <a:t>cílů</a:t>
            </a:r>
            <a:r>
              <a:rPr lang="en-US" b="1" dirty="0"/>
              <a:t> a </a:t>
            </a:r>
            <a:r>
              <a:rPr lang="en-US" b="1" dirty="0" err="1"/>
              <a:t>aktivit</a:t>
            </a:r>
            <a:r>
              <a:rPr lang="en-US" b="1" dirty="0"/>
              <a:t> </a:t>
            </a:r>
            <a:r>
              <a:rPr lang="en-US" b="1" dirty="0" err="1"/>
              <a:t>na</a:t>
            </a:r>
            <a:r>
              <a:rPr lang="en-US" b="1" dirty="0"/>
              <a:t> </a:t>
            </a:r>
            <a:r>
              <a:rPr lang="en-US" b="1" dirty="0" err="1"/>
              <a:t>tři</a:t>
            </a:r>
            <a:r>
              <a:rPr lang="en-US" b="1" dirty="0"/>
              <a:t> </a:t>
            </a:r>
            <a:r>
              <a:rPr lang="en-US" b="1" dirty="0" err="1"/>
              <a:t>základní</a:t>
            </a:r>
            <a:r>
              <a:rPr lang="en-US" b="1" dirty="0"/>
              <a:t> </a:t>
            </a:r>
            <a:r>
              <a:rPr lang="en-US" b="1" dirty="0" err="1"/>
              <a:t>oblasti</a:t>
            </a:r>
            <a:r>
              <a:rPr lang="en-US" b="1" dirty="0"/>
              <a:t>:</a:t>
            </a:r>
          </a:p>
        </p:txBody>
      </p:sp>
      <p:pic>
        <p:nvPicPr>
          <p:cNvPr id="6" name="Obrázek 5" descr="Obsah obrázku text, snímek obrazovky, software, Počítačová ikona&#10;&#10;Popis byl vytvořen automaticky">
            <a:extLst>
              <a:ext uri="{FF2B5EF4-FFF2-40B4-BE49-F238E27FC236}">
                <a16:creationId xmlns:a16="http://schemas.microsoft.com/office/drawing/2014/main" id="{EF7152BB-CC87-C298-7B5D-E9949830BC39}"/>
              </a:ext>
            </a:extLst>
          </p:cNvPr>
          <p:cNvPicPr>
            <a:picLocks noChangeAspect="1"/>
          </p:cNvPicPr>
          <p:nvPr/>
        </p:nvPicPr>
        <p:blipFill rotWithShape="1">
          <a:blip r:embed="rId3"/>
          <a:srcRect l="8137" t="50000" r="58627" b="20745"/>
          <a:stretch/>
        </p:blipFill>
        <p:spPr>
          <a:xfrm>
            <a:off x="5302166" y="1647730"/>
            <a:ext cx="6107166" cy="3359775"/>
          </a:xfrm>
          <a:prstGeom prst="rect">
            <a:avLst/>
          </a:prstGeom>
        </p:spPr>
      </p:pic>
    </p:spTree>
    <p:extLst>
      <p:ext uri="{BB962C8B-B14F-4D97-AF65-F5344CB8AC3E}">
        <p14:creationId xmlns:p14="http://schemas.microsoft.com/office/powerpoint/2010/main" val="33454000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891949" y="796540"/>
            <a:ext cx="8074815" cy="5112647"/>
          </a:xfrm>
        </p:spPr>
        <p:txBody>
          <a:bodyPr vert="horz" lIns="91440" tIns="45720" rIns="91440" bIns="45720" rtlCol="0" anchor="t">
            <a:noAutofit/>
          </a:bodyPr>
          <a:lstStyle/>
          <a:p>
            <a:pPr>
              <a:spcBef>
                <a:spcPts val="0"/>
              </a:spcBef>
              <a:spcAft>
                <a:spcPts val="600"/>
              </a:spcAft>
            </a:pPr>
            <a:r>
              <a:rPr lang="en-US" b="1" dirty="0" err="1">
                <a:solidFill>
                  <a:srgbClr val="00B0F0"/>
                </a:solidFill>
              </a:rPr>
              <a:t>Vnitřní</a:t>
            </a:r>
            <a:r>
              <a:rPr lang="en-US" b="1" dirty="0">
                <a:solidFill>
                  <a:srgbClr val="00B0F0"/>
                </a:solidFill>
              </a:rPr>
              <a:t> </a:t>
            </a:r>
            <a:r>
              <a:rPr lang="en-US" b="1" dirty="0" err="1">
                <a:solidFill>
                  <a:srgbClr val="00B0F0"/>
                </a:solidFill>
              </a:rPr>
              <a:t>energetický</a:t>
            </a:r>
            <a:r>
              <a:rPr lang="en-US" b="1" dirty="0">
                <a:solidFill>
                  <a:srgbClr val="00B0F0"/>
                </a:solidFill>
              </a:rPr>
              <a:t> management </a:t>
            </a:r>
            <a:r>
              <a:rPr lang="en-US" b="1" dirty="0"/>
              <a:t>je </a:t>
            </a:r>
            <a:r>
              <a:rPr lang="en-US" b="1" dirty="0" err="1"/>
              <a:t>koncipován</a:t>
            </a:r>
            <a:r>
              <a:rPr lang="en-US" b="1" dirty="0"/>
              <a:t> </a:t>
            </a:r>
            <a:r>
              <a:rPr lang="en-US" b="1" dirty="0" err="1"/>
              <a:t>dovnitř</a:t>
            </a:r>
            <a:r>
              <a:rPr lang="en-US" b="1" dirty="0"/>
              <a:t> </a:t>
            </a:r>
            <a:r>
              <a:rPr lang="en-US" b="1" dirty="0" err="1"/>
              <a:t>organizace</a:t>
            </a:r>
            <a:r>
              <a:rPr lang="en-US" b="1" dirty="0"/>
              <a:t>, resp. </a:t>
            </a:r>
            <a:r>
              <a:rPr lang="en-US" b="1" dirty="0" err="1"/>
              <a:t>na</a:t>
            </a:r>
            <a:r>
              <a:rPr lang="en-US" b="1" dirty="0"/>
              <a:t> </a:t>
            </a:r>
            <a:r>
              <a:rPr lang="en-US" b="1" dirty="0" err="1"/>
              <a:t>vlastní</a:t>
            </a:r>
            <a:r>
              <a:rPr lang="en-US" b="1" dirty="0"/>
              <a:t> </a:t>
            </a:r>
            <a:r>
              <a:rPr lang="en-US" b="1" dirty="0" err="1"/>
              <a:t>budovy</a:t>
            </a:r>
            <a:r>
              <a:rPr lang="en-US" b="1" dirty="0"/>
              <a:t>, </a:t>
            </a:r>
            <a:r>
              <a:rPr lang="en-US" b="1" dirty="0" err="1"/>
              <a:t>objekty</a:t>
            </a:r>
            <a:r>
              <a:rPr lang="en-US" b="1" dirty="0"/>
              <a:t>, </a:t>
            </a:r>
            <a:r>
              <a:rPr lang="en-US" b="1" dirty="0" err="1"/>
              <a:t>areály</a:t>
            </a:r>
            <a:r>
              <a:rPr lang="en-US" b="1" dirty="0"/>
              <a:t>, ale </a:t>
            </a:r>
            <a:r>
              <a:rPr lang="en-US" b="1" dirty="0" err="1"/>
              <a:t>i</a:t>
            </a:r>
            <a:r>
              <a:rPr lang="en-US" b="1" dirty="0"/>
              <a:t> </a:t>
            </a:r>
            <a:r>
              <a:rPr lang="en-US" b="1" dirty="0" err="1"/>
              <a:t>na</a:t>
            </a:r>
            <a:r>
              <a:rPr lang="en-US" b="1" dirty="0"/>
              <a:t> </a:t>
            </a:r>
            <a:r>
              <a:rPr lang="en-US" b="1" dirty="0" err="1"/>
              <a:t>příspěvkové</a:t>
            </a:r>
            <a:r>
              <a:rPr lang="en-US" b="1" dirty="0"/>
              <a:t> </a:t>
            </a:r>
            <a:r>
              <a:rPr lang="en-US" b="1" dirty="0" err="1"/>
              <a:t>organizace</a:t>
            </a:r>
            <a:r>
              <a:rPr lang="en-US" b="1" dirty="0"/>
              <a:t> </a:t>
            </a:r>
            <a:r>
              <a:rPr lang="en-US" b="1" dirty="0" err="1"/>
              <a:t>nebo</a:t>
            </a:r>
            <a:r>
              <a:rPr lang="en-US" b="1" dirty="0"/>
              <a:t> </a:t>
            </a:r>
            <a:r>
              <a:rPr lang="en-US" b="1" dirty="0" err="1"/>
              <a:t>dceřiné</a:t>
            </a:r>
            <a:r>
              <a:rPr lang="en-US" b="1" dirty="0"/>
              <a:t> </a:t>
            </a:r>
            <a:r>
              <a:rPr lang="en-US" b="1" dirty="0" err="1"/>
              <a:t>společnosti</a:t>
            </a:r>
            <a:r>
              <a:rPr lang="en-US" b="1" dirty="0"/>
              <a:t>. </a:t>
            </a:r>
          </a:p>
          <a:p>
            <a:pPr>
              <a:spcBef>
                <a:spcPts val="0"/>
              </a:spcBef>
              <a:spcAft>
                <a:spcPts val="600"/>
              </a:spcAft>
            </a:pPr>
            <a:r>
              <a:rPr lang="en-US" b="1" dirty="0" err="1"/>
              <a:t>Energetický</a:t>
            </a:r>
            <a:r>
              <a:rPr lang="en-US" b="1" dirty="0"/>
              <a:t> management </a:t>
            </a:r>
            <a:r>
              <a:rPr lang="en-US" b="1" dirty="0" err="1"/>
              <a:t>zde</a:t>
            </a:r>
            <a:r>
              <a:rPr lang="en-US" b="1" dirty="0"/>
              <a:t> </a:t>
            </a:r>
            <a:r>
              <a:rPr lang="en-US" b="1" dirty="0" err="1"/>
              <a:t>působí</a:t>
            </a:r>
            <a:r>
              <a:rPr lang="en-US" b="1" dirty="0"/>
              <a:t> </a:t>
            </a:r>
            <a:r>
              <a:rPr lang="en-US" b="1" dirty="0" err="1"/>
              <a:t>přímo</a:t>
            </a:r>
            <a:br>
              <a:rPr lang="cs-CZ" b="1" dirty="0"/>
            </a:br>
            <a:r>
              <a:rPr lang="en-US" b="1" dirty="0"/>
              <a:t>a </a:t>
            </a:r>
            <a:r>
              <a:rPr lang="en-US" b="1" dirty="0" err="1"/>
              <a:t>zpravidla</a:t>
            </a:r>
            <a:r>
              <a:rPr lang="en-US" b="1" dirty="0"/>
              <a:t> </a:t>
            </a:r>
            <a:r>
              <a:rPr lang="en-US" b="1" dirty="0" err="1"/>
              <a:t>mívá</a:t>
            </a:r>
            <a:r>
              <a:rPr lang="en-US" b="1" dirty="0"/>
              <a:t> </a:t>
            </a:r>
            <a:r>
              <a:rPr lang="en-US" b="1" dirty="0" err="1"/>
              <a:t>složitější</a:t>
            </a:r>
            <a:r>
              <a:rPr lang="en-US" b="1" dirty="0"/>
              <a:t> </a:t>
            </a:r>
            <a:r>
              <a:rPr lang="en-US" b="1" dirty="0" err="1"/>
              <a:t>vertikální</a:t>
            </a:r>
            <a:r>
              <a:rPr lang="en-US" b="1" dirty="0"/>
              <a:t> </a:t>
            </a:r>
            <a:r>
              <a:rPr lang="en-US" b="1" dirty="0" err="1"/>
              <a:t>strukturu</a:t>
            </a:r>
            <a:r>
              <a:rPr lang="en-US" b="1" dirty="0"/>
              <a:t>. </a:t>
            </a:r>
          </a:p>
          <a:p>
            <a:pPr>
              <a:spcBef>
                <a:spcPts val="0"/>
              </a:spcBef>
              <a:spcAft>
                <a:spcPts val="600"/>
              </a:spcAft>
            </a:pPr>
            <a:r>
              <a:rPr lang="en-US" b="1" dirty="0"/>
              <a:t>Na </a:t>
            </a:r>
            <a:r>
              <a:rPr lang="en-US" b="1" dirty="0" err="1"/>
              <a:t>úrovni</a:t>
            </a:r>
            <a:r>
              <a:rPr lang="en-US" b="1" dirty="0"/>
              <a:t> </a:t>
            </a:r>
            <a:r>
              <a:rPr lang="en-US" b="1" dirty="0" err="1"/>
              <a:t>celého</a:t>
            </a:r>
            <a:r>
              <a:rPr lang="en-US" b="1" dirty="0"/>
              <a:t> </a:t>
            </a:r>
            <a:r>
              <a:rPr lang="en-US" b="1" dirty="0" err="1"/>
              <a:t>objektu</a:t>
            </a:r>
            <a:r>
              <a:rPr lang="en-US" b="1" dirty="0"/>
              <a:t> </a:t>
            </a:r>
            <a:r>
              <a:rPr lang="en-US" b="1" dirty="0" err="1"/>
              <a:t>může</a:t>
            </a:r>
            <a:r>
              <a:rPr lang="en-US" b="1" dirty="0"/>
              <a:t> </a:t>
            </a:r>
            <a:r>
              <a:rPr lang="en-US" b="1" dirty="0" err="1"/>
              <a:t>energetický</a:t>
            </a:r>
            <a:r>
              <a:rPr lang="en-US" b="1" dirty="0"/>
              <a:t> management </a:t>
            </a:r>
            <a:r>
              <a:rPr lang="en-US" b="1" dirty="0" err="1"/>
              <a:t>plnit</a:t>
            </a:r>
            <a:r>
              <a:rPr lang="en-US" b="1" dirty="0"/>
              <a:t> </a:t>
            </a:r>
            <a:r>
              <a:rPr lang="en-US" b="1" dirty="0" err="1"/>
              <a:t>především</a:t>
            </a:r>
            <a:r>
              <a:rPr lang="en-US" b="1" dirty="0"/>
              <a:t> </a:t>
            </a:r>
            <a:r>
              <a:rPr lang="en-US" b="1" dirty="0" err="1"/>
              <a:t>kontrolní</a:t>
            </a:r>
            <a:r>
              <a:rPr lang="en-US" b="1" dirty="0"/>
              <a:t> </a:t>
            </a:r>
            <a:r>
              <a:rPr lang="en-US" b="1" dirty="0" err="1"/>
              <a:t>roli</a:t>
            </a:r>
            <a:r>
              <a:rPr lang="en-US" b="1" dirty="0"/>
              <a:t>. </a:t>
            </a:r>
          </a:p>
          <a:p>
            <a:pPr>
              <a:spcBef>
                <a:spcPts val="0"/>
              </a:spcBef>
              <a:spcAft>
                <a:spcPts val="600"/>
              </a:spcAft>
            </a:pPr>
            <a:r>
              <a:rPr lang="en-US" b="1" dirty="0" err="1"/>
              <a:t>Provozní</a:t>
            </a:r>
            <a:r>
              <a:rPr lang="en-US" b="1" dirty="0"/>
              <a:t> </a:t>
            </a:r>
            <a:r>
              <a:rPr lang="en-US" b="1" dirty="0" err="1"/>
              <a:t>ředitelé</a:t>
            </a:r>
            <a:r>
              <a:rPr lang="en-US" b="1" dirty="0"/>
              <a:t>, </a:t>
            </a:r>
            <a:r>
              <a:rPr lang="en-US" b="1" dirty="0" err="1"/>
              <a:t>správci</a:t>
            </a:r>
            <a:r>
              <a:rPr lang="en-US" b="1" dirty="0"/>
              <a:t> </a:t>
            </a:r>
            <a:r>
              <a:rPr lang="en-US" b="1" dirty="0" err="1"/>
              <a:t>objektů</a:t>
            </a:r>
            <a:r>
              <a:rPr lang="en-US" b="1" dirty="0"/>
              <a:t> </a:t>
            </a:r>
            <a:r>
              <a:rPr lang="en-US" b="1" dirty="0" err="1"/>
              <a:t>nebo</a:t>
            </a:r>
            <a:r>
              <a:rPr lang="en-US" b="1" dirty="0"/>
              <a:t> </a:t>
            </a:r>
            <a:r>
              <a:rPr lang="en-US" b="1" dirty="0" err="1"/>
              <a:t>manažeři</a:t>
            </a:r>
            <a:r>
              <a:rPr lang="en-US" b="1" dirty="0"/>
              <a:t> </a:t>
            </a:r>
            <a:r>
              <a:rPr lang="en-US" b="1" dirty="0" err="1"/>
              <a:t>podřízených</a:t>
            </a:r>
            <a:r>
              <a:rPr lang="en-US" b="1" dirty="0"/>
              <a:t> </a:t>
            </a:r>
            <a:r>
              <a:rPr lang="en-US" b="1" dirty="0" err="1"/>
              <a:t>organizací</a:t>
            </a:r>
            <a:r>
              <a:rPr lang="en-US" b="1" dirty="0"/>
              <a:t>, </a:t>
            </a:r>
            <a:r>
              <a:rPr lang="en-US" b="1" dirty="0" err="1"/>
              <a:t>mají</a:t>
            </a:r>
            <a:r>
              <a:rPr lang="en-US" b="1" dirty="0"/>
              <a:t> </a:t>
            </a:r>
            <a:r>
              <a:rPr lang="en-US" b="1" dirty="0" err="1"/>
              <a:t>pak</a:t>
            </a:r>
            <a:r>
              <a:rPr lang="en-US" b="1" dirty="0"/>
              <a:t> </a:t>
            </a:r>
            <a:r>
              <a:rPr lang="en-US" b="1" dirty="0" err="1"/>
              <a:t>odpovědnost</a:t>
            </a:r>
            <a:r>
              <a:rPr lang="en-US" b="1" dirty="0"/>
              <a:t> za </a:t>
            </a:r>
            <a:r>
              <a:rPr lang="en-US" b="1" dirty="0" err="1"/>
              <a:t>zavádění</a:t>
            </a:r>
            <a:r>
              <a:rPr lang="en-US" b="1" dirty="0"/>
              <a:t> </a:t>
            </a:r>
            <a:r>
              <a:rPr lang="en-US" b="1" dirty="0" err="1"/>
              <a:t>energetického</a:t>
            </a:r>
            <a:r>
              <a:rPr lang="en-US" b="1" dirty="0"/>
              <a:t> </a:t>
            </a:r>
            <a:r>
              <a:rPr lang="en-US" b="1" dirty="0" err="1"/>
              <a:t>managementu</a:t>
            </a:r>
            <a:r>
              <a:rPr lang="en-US" b="1" dirty="0"/>
              <a:t> do </a:t>
            </a:r>
            <a:r>
              <a:rPr lang="en-US" b="1" dirty="0" err="1"/>
              <a:t>společnosti</a:t>
            </a:r>
            <a:r>
              <a:rPr lang="en-US" b="1" dirty="0"/>
              <a:t>.</a:t>
            </a:r>
          </a:p>
        </p:txBody>
      </p:sp>
    </p:spTree>
    <p:extLst>
      <p:ext uri="{BB962C8B-B14F-4D97-AF65-F5344CB8AC3E}">
        <p14:creationId xmlns:p14="http://schemas.microsoft.com/office/powerpoint/2010/main" val="235413009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960775" y="894863"/>
            <a:ext cx="8074815" cy="4916002"/>
          </a:xfrm>
        </p:spPr>
        <p:txBody>
          <a:bodyPr vert="horz" lIns="91440" tIns="45720" rIns="91440" bIns="45720" rtlCol="0" anchor="t">
            <a:noAutofit/>
          </a:bodyPr>
          <a:lstStyle/>
          <a:p>
            <a:pPr>
              <a:spcBef>
                <a:spcPts val="0"/>
              </a:spcBef>
              <a:spcAft>
                <a:spcPts val="600"/>
              </a:spcAft>
            </a:pPr>
            <a:r>
              <a:rPr lang="en-US" sz="2400" b="1" dirty="0" err="1"/>
              <a:t>Úkolem</a:t>
            </a:r>
            <a:r>
              <a:rPr lang="en-US" sz="2400" b="1" dirty="0"/>
              <a:t> </a:t>
            </a:r>
            <a:r>
              <a:rPr lang="en-US" sz="2400" b="1" dirty="0" err="1">
                <a:solidFill>
                  <a:srgbClr val="00B0F0"/>
                </a:solidFill>
              </a:rPr>
              <a:t>vnějšího</a:t>
            </a:r>
            <a:r>
              <a:rPr lang="en-US" sz="2400" b="1" dirty="0">
                <a:solidFill>
                  <a:srgbClr val="00B0F0"/>
                </a:solidFill>
              </a:rPr>
              <a:t> </a:t>
            </a:r>
            <a:r>
              <a:rPr lang="en-US" sz="2400" b="1" dirty="0" err="1">
                <a:solidFill>
                  <a:srgbClr val="00B0F0"/>
                </a:solidFill>
              </a:rPr>
              <a:t>energetického</a:t>
            </a:r>
            <a:r>
              <a:rPr lang="en-US" sz="2400" b="1" dirty="0">
                <a:solidFill>
                  <a:srgbClr val="00B0F0"/>
                </a:solidFill>
              </a:rPr>
              <a:t> </a:t>
            </a:r>
            <a:r>
              <a:rPr lang="en-US" sz="2400" b="1" dirty="0" err="1">
                <a:solidFill>
                  <a:srgbClr val="00B0F0"/>
                </a:solidFill>
              </a:rPr>
              <a:t>managementu</a:t>
            </a:r>
            <a:r>
              <a:rPr lang="en-US" sz="2400" b="1" dirty="0">
                <a:solidFill>
                  <a:srgbClr val="00B0F0"/>
                </a:solidFill>
              </a:rPr>
              <a:t> </a:t>
            </a:r>
            <a:r>
              <a:rPr lang="en-US" sz="2400" b="1" dirty="0"/>
              <a:t>je </a:t>
            </a:r>
            <a:r>
              <a:rPr lang="en-US" sz="2400" b="1" dirty="0" err="1"/>
              <a:t>nahlížet</a:t>
            </a:r>
            <a:r>
              <a:rPr lang="en-US" sz="2400" b="1" dirty="0"/>
              <a:t> </a:t>
            </a:r>
            <a:r>
              <a:rPr lang="en-US" sz="2400" b="1" dirty="0" err="1"/>
              <a:t>na</a:t>
            </a:r>
            <a:r>
              <a:rPr lang="en-US" sz="2400" b="1" dirty="0"/>
              <a:t> </a:t>
            </a:r>
            <a:r>
              <a:rPr lang="en-US" sz="2400" b="1" dirty="0" err="1"/>
              <a:t>energetické</a:t>
            </a:r>
            <a:r>
              <a:rPr lang="en-US" sz="2400" b="1" dirty="0"/>
              <a:t> </a:t>
            </a:r>
            <a:r>
              <a:rPr lang="en-US" sz="2400" b="1" dirty="0" err="1"/>
              <a:t>hospodářství</a:t>
            </a:r>
            <a:r>
              <a:rPr lang="en-US" sz="2400" b="1" dirty="0"/>
              <a:t> </a:t>
            </a:r>
            <a:r>
              <a:rPr lang="en-US" sz="2400" b="1" dirty="0" err="1"/>
              <a:t>jako</a:t>
            </a:r>
            <a:r>
              <a:rPr lang="en-US" sz="2400" b="1" dirty="0"/>
              <a:t> </a:t>
            </a:r>
            <a:r>
              <a:rPr lang="en-US" sz="2400" b="1" dirty="0" err="1"/>
              <a:t>na</a:t>
            </a:r>
            <a:r>
              <a:rPr lang="en-US" sz="2400" b="1" dirty="0"/>
              <a:t> </a:t>
            </a:r>
            <a:r>
              <a:rPr lang="en-US" sz="2400" b="1" dirty="0" err="1"/>
              <a:t>celek</a:t>
            </a:r>
            <a:r>
              <a:rPr lang="en-US" sz="2400" b="1" dirty="0"/>
              <a:t> </a:t>
            </a:r>
            <a:r>
              <a:rPr lang="en-US" sz="2400" b="1" dirty="0" err="1"/>
              <a:t>včetně</a:t>
            </a:r>
            <a:r>
              <a:rPr lang="en-US" sz="2400" b="1" dirty="0"/>
              <a:t> </a:t>
            </a:r>
            <a:r>
              <a:rPr lang="en-US" sz="2400" b="1" dirty="0" err="1"/>
              <a:t>vnějších</a:t>
            </a:r>
            <a:r>
              <a:rPr lang="en-US" sz="2400" b="1" dirty="0"/>
              <a:t> </a:t>
            </a:r>
            <a:r>
              <a:rPr lang="en-US" sz="2400" b="1" dirty="0" err="1"/>
              <a:t>vlivů</a:t>
            </a:r>
            <a:r>
              <a:rPr lang="en-US" sz="2400" b="1" dirty="0"/>
              <a:t>, </a:t>
            </a:r>
            <a:r>
              <a:rPr lang="en-US" sz="2400" b="1" dirty="0" err="1"/>
              <a:t>které</a:t>
            </a:r>
            <a:r>
              <a:rPr lang="en-US" sz="2400" b="1" dirty="0"/>
              <a:t> do </a:t>
            </a:r>
            <a:r>
              <a:rPr lang="en-US" sz="2400" b="1" dirty="0" err="1"/>
              <a:t>tohoto</a:t>
            </a:r>
            <a:r>
              <a:rPr lang="en-US" sz="2400" b="1" dirty="0"/>
              <a:t> </a:t>
            </a:r>
            <a:r>
              <a:rPr lang="en-US" sz="2400" b="1" dirty="0" err="1"/>
              <a:t>hospodářství</a:t>
            </a:r>
            <a:r>
              <a:rPr lang="en-US" sz="2400" b="1" dirty="0"/>
              <a:t> </a:t>
            </a:r>
            <a:r>
              <a:rPr lang="en-US" sz="2400" b="1" dirty="0" err="1"/>
              <a:t>vstupují</a:t>
            </a:r>
            <a:r>
              <a:rPr lang="en-US" sz="2400" b="1" dirty="0"/>
              <a:t> a </a:t>
            </a:r>
            <a:r>
              <a:rPr lang="en-US" sz="2400" b="1" dirty="0" err="1"/>
              <a:t>reflektuje</a:t>
            </a:r>
            <a:r>
              <a:rPr lang="en-US" sz="2400" b="1" dirty="0"/>
              <a:t> </a:t>
            </a:r>
            <a:r>
              <a:rPr lang="en-US" sz="2400" b="1" dirty="0" err="1"/>
              <a:t>závěry</a:t>
            </a:r>
            <a:r>
              <a:rPr lang="en-US" sz="2400" b="1" dirty="0"/>
              <a:t> a </a:t>
            </a:r>
            <a:r>
              <a:rPr lang="en-US" sz="2400" b="1" dirty="0" err="1"/>
              <a:t>analýzy</a:t>
            </a:r>
            <a:r>
              <a:rPr lang="en-US" sz="2400" b="1" dirty="0"/>
              <a:t> </a:t>
            </a:r>
            <a:r>
              <a:rPr lang="en-US" sz="2400" b="1" dirty="0" err="1"/>
              <a:t>územní</a:t>
            </a:r>
            <a:r>
              <a:rPr lang="en-US" sz="2400" b="1" dirty="0"/>
              <a:t> </a:t>
            </a:r>
            <a:r>
              <a:rPr lang="en-US" sz="2400" b="1" dirty="0" err="1"/>
              <a:t>energetické</a:t>
            </a:r>
            <a:r>
              <a:rPr lang="en-US" sz="2400" b="1" dirty="0"/>
              <a:t> </a:t>
            </a:r>
            <a:r>
              <a:rPr lang="en-US" sz="2400" b="1" dirty="0" err="1"/>
              <a:t>koncepce</a:t>
            </a:r>
            <a:r>
              <a:rPr lang="en-US" sz="2400" b="1" dirty="0"/>
              <a:t> </a:t>
            </a:r>
            <a:r>
              <a:rPr lang="en-US" sz="2400" b="1" dirty="0" err="1"/>
              <a:t>či</a:t>
            </a:r>
            <a:r>
              <a:rPr lang="en-US" sz="2400" b="1" dirty="0"/>
              <a:t> </a:t>
            </a:r>
            <a:r>
              <a:rPr lang="en-US" sz="2400" b="1" dirty="0" err="1"/>
              <a:t>jiných</a:t>
            </a:r>
            <a:r>
              <a:rPr lang="en-US" sz="2400" b="1" dirty="0"/>
              <a:t> </a:t>
            </a:r>
            <a:r>
              <a:rPr lang="en-US" sz="2400" b="1" dirty="0" err="1"/>
              <a:t>dokumentů</a:t>
            </a:r>
            <a:r>
              <a:rPr lang="en-US" sz="2400" b="1" dirty="0"/>
              <a:t>. </a:t>
            </a:r>
          </a:p>
          <a:p>
            <a:pPr>
              <a:spcBef>
                <a:spcPts val="0"/>
              </a:spcBef>
              <a:spcAft>
                <a:spcPts val="600"/>
              </a:spcAft>
            </a:pPr>
            <a:r>
              <a:rPr lang="en-US" sz="2400" b="1" dirty="0" err="1"/>
              <a:t>Ředitelé</a:t>
            </a:r>
            <a:r>
              <a:rPr lang="en-US" sz="2400" b="1" dirty="0"/>
              <a:t> a management </a:t>
            </a:r>
            <a:r>
              <a:rPr lang="en-US" sz="2400" b="1" dirty="0" err="1"/>
              <a:t>podniků</a:t>
            </a:r>
            <a:r>
              <a:rPr lang="en-US" sz="2400" b="1" dirty="0"/>
              <a:t> </a:t>
            </a:r>
            <a:r>
              <a:rPr lang="en-US" sz="2400" b="1" dirty="0" err="1"/>
              <a:t>nebo</a:t>
            </a:r>
            <a:r>
              <a:rPr lang="en-US" sz="2400" b="1" dirty="0"/>
              <a:t> </a:t>
            </a:r>
            <a:r>
              <a:rPr lang="en-US" sz="2400" b="1" dirty="0" err="1"/>
              <a:t>např</a:t>
            </a:r>
            <a:r>
              <a:rPr lang="en-US" sz="2400" b="1" dirty="0"/>
              <a:t>. </a:t>
            </a:r>
            <a:r>
              <a:rPr lang="en-US" sz="2400" b="1" dirty="0" err="1"/>
              <a:t>příspěvkových</a:t>
            </a:r>
            <a:r>
              <a:rPr lang="en-US" sz="2400" b="1" dirty="0"/>
              <a:t> </a:t>
            </a:r>
            <a:r>
              <a:rPr lang="en-US" sz="2400" b="1" dirty="0" err="1"/>
              <a:t>organizací</a:t>
            </a:r>
            <a:r>
              <a:rPr lang="en-US" sz="2400" b="1" dirty="0"/>
              <a:t> </a:t>
            </a:r>
            <a:r>
              <a:rPr lang="en-US" sz="2400" b="1" dirty="0" err="1"/>
              <a:t>mohou</a:t>
            </a:r>
            <a:r>
              <a:rPr lang="en-US" sz="2400" b="1" dirty="0"/>
              <a:t> </a:t>
            </a:r>
            <a:r>
              <a:rPr lang="en-US" sz="2400" b="1" dirty="0" err="1"/>
              <a:t>energetickou</a:t>
            </a:r>
            <a:r>
              <a:rPr lang="en-US" sz="2400" b="1" dirty="0"/>
              <a:t> </a:t>
            </a:r>
            <a:r>
              <a:rPr lang="en-US" sz="2400" b="1" dirty="0" err="1"/>
              <a:t>situaci</a:t>
            </a:r>
            <a:r>
              <a:rPr lang="en-US" sz="2400" b="1" dirty="0"/>
              <a:t> </a:t>
            </a:r>
            <a:r>
              <a:rPr lang="en-US" sz="2400" b="1" dirty="0" err="1"/>
              <a:t>daného</a:t>
            </a:r>
            <a:r>
              <a:rPr lang="en-US" sz="2400" b="1" dirty="0"/>
              <a:t> </a:t>
            </a:r>
            <a:r>
              <a:rPr lang="en-US" sz="2400" b="1" dirty="0" err="1"/>
              <a:t>území</a:t>
            </a:r>
            <a:r>
              <a:rPr lang="en-US" sz="2400" b="1" dirty="0"/>
              <a:t> </a:t>
            </a:r>
            <a:r>
              <a:rPr lang="en-US" sz="2400" b="1" dirty="0" err="1"/>
              <a:t>ovlivňovat</a:t>
            </a:r>
            <a:r>
              <a:rPr lang="en-US" sz="2400" b="1" dirty="0"/>
              <a:t> </a:t>
            </a:r>
            <a:r>
              <a:rPr lang="en-US" sz="2400" b="1" dirty="0" err="1"/>
              <a:t>nepřímo</a:t>
            </a:r>
            <a:r>
              <a:rPr lang="en-US" sz="2400" b="1" dirty="0"/>
              <a:t>, a to </a:t>
            </a:r>
            <a:r>
              <a:rPr lang="en-US" sz="2400" b="1" dirty="0" err="1"/>
              <a:t>např</a:t>
            </a:r>
            <a:r>
              <a:rPr lang="en-US" sz="2400" b="1" dirty="0"/>
              <a:t>. </a:t>
            </a:r>
            <a:r>
              <a:rPr lang="en-US" sz="2400" b="1" dirty="0" err="1"/>
              <a:t>výrobou</a:t>
            </a:r>
            <a:r>
              <a:rPr lang="en-US" sz="2400" b="1" dirty="0"/>
              <a:t> </a:t>
            </a:r>
            <a:r>
              <a:rPr lang="en-US" sz="2400" b="1" dirty="0" err="1"/>
              <a:t>energií</a:t>
            </a:r>
            <a:r>
              <a:rPr lang="en-US" sz="2400" b="1" dirty="0"/>
              <a:t>, </a:t>
            </a:r>
            <a:r>
              <a:rPr lang="en-US" sz="2400" b="1" dirty="0" err="1"/>
              <a:t>distribucí</a:t>
            </a:r>
            <a:r>
              <a:rPr lang="en-US" sz="2400" b="1" dirty="0"/>
              <a:t> a </a:t>
            </a:r>
            <a:r>
              <a:rPr lang="en-US" sz="2400" b="1" dirty="0" err="1"/>
              <a:t>spotřebou</a:t>
            </a:r>
            <a:r>
              <a:rPr lang="en-US" sz="2400" b="1" dirty="0"/>
              <a:t>. </a:t>
            </a:r>
          </a:p>
          <a:p>
            <a:pPr>
              <a:spcBef>
                <a:spcPts val="0"/>
              </a:spcBef>
              <a:spcAft>
                <a:spcPts val="600"/>
              </a:spcAft>
            </a:pPr>
            <a:r>
              <a:rPr lang="en-US" sz="2400" b="1" dirty="0"/>
              <a:t>K </a:t>
            </a:r>
            <a:r>
              <a:rPr lang="en-US" sz="2400" b="1" dirty="0" err="1"/>
              <a:t>těmto</a:t>
            </a:r>
            <a:r>
              <a:rPr lang="en-US" sz="2400" b="1" dirty="0"/>
              <a:t> </a:t>
            </a:r>
            <a:r>
              <a:rPr lang="en-US" sz="2400" b="1" dirty="0" err="1"/>
              <a:t>nástrojům</a:t>
            </a:r>
            <a:r>
              <a:rPr lang="en-US" sz="2400" b="1" dirty="0"/>
              <a:t> </a:t>
            </a:r>
            <a:r>
              <a:rPr lang="en-US" sz="2400" b="1" dirty="0" err="1"/>
              <a:t>můžou</a:t>
            </a:r>
            <a:r>
              <a:rPr lang="en-US" sz="2400" b="1" dirty="0"/>
              <a:t> </a:t>
            </a:r>
            <a:r>
              <a:rPr lang="en-US" sz="2400" b="1" dirty="0" err="1"/>
              <a:t>sloužit</a:t>
            </a:r>
            <a:r>
              <a:rPr lang="en-US" sz="2400" b="1" dirty="0"/>
              <a:t> </a:t>
            </a:r>
            <a:r>
              <a:rPr lang="en-US" sz="2400" b="1" dirty="0" err="1"/>
              <a:t>legislativní</a:t>
            </a:r>
            <a:r>
              <a:rPr lang="en-US" sz="2400" b="1" dirty="0"/>
              <a:t> </a:t>
            </a:r>
            <a:r>
              <a:rPr lang="en-US" sz="2400" b="1" dirty="0" err="1"/>
              <a:t>nástroje</a:t>
            </a:r>
            <a:r>
              <a:rPr lang="en-US" sz="2400" b="1" dirty="0"/>
              <a:t>, </a:t>
            </a:r>
            <a:r>
              <a:rPr lang="en-US" sz="2400" b="1" dirty="0" err="1"/>
              <a:t>programy</a:t>
            </a:r>
            <a:r>
              <a:rPr lang="en-US" sz="2400" b="1" dirty="0"/>
              <a:t> </a:t>
            </a:r>
            <a:r>
              <a:rPr lang="en-US" sz="2400" b="1" dirty="0" err="1"/>
              <a:t>podpory</a:t>
            </a:r>
            <a:r>
              <a:rPr lang="en-US" sz="2400" b="1" dirty="0"/>
              <a:t>, ale </a:t>
            </a:r>
            <a:r>
              <a:rPr lang="en-US" sz="2400" b="1" dirty="0" err="1"/>
              <a:t>především</a:t>
            </a:r>
            <a:r>
              <a:rPr lang="en-US" sz="2400" b="1" dirty="0"/>
              <a:t> </a:t>
            </a:r>
            <a:r>
              <a:rPr lang="en-US" sz="2400" b="1" dirty="0" err="1"/>
              <a:t>osvětové</a:t>
            </a:r>
            <a:r>
              <a:rPr lang="en-US" sz="2400" b="1" dirty="0"/>
              <a:t> </a:t>
            </a:r>
            <a:r>
              <a:rPr lang="en-US" sz="2400" b="1" dirty="0" err="1"/>
              <a:t>akce</a:t>
            </a:r>
            <a:r>
              <a:rPr lang="en-US" sz="2400" b="1" dirty="0"/>
              <a:t>, </a:t>
            </a:r>
            <a:r>
              <a:rPr lang="en-US" sz="2400" b="1" dirty="0" err="1"/>
              <a:t>poradenské</a:t>
            </a:r>
            <a:r>
              <a:rPr lang="en-US" sz="2400" b="1" dirty="0"/>
              <a:t> </a:t>
            </a:r>
            <a:r>
              <a:rPr lang="en-US" sz="2400" b="1" dirty="0" err="1"/>
              <a:t>workshopy</a:t>
            </a:r>
            <a:r>
              <a:rPr lang="en-US" sz="2400" b="1" dirty="0"/>
              <a:t> </a:t>
            </a:r>
            <a:r>
              <a:rPr lang="en-US" sz="2400" b="1" dirty="0" err="1"/>
              <a:t>či</a:t>
            </a:r>
            <a:r>
              <a:rPr lang="en-US" sz="2400" b="1" dirty="0"/>
              <a:t> </a:t>
            </a:r>
            <a:r>
              <a:rPr lang="en-US" sz="2400" b="1" dirty="0" err="1"/>
              <a:t>informační</a:t>
            </a:r>
            <a:r>
              <a:rPr lang="en-US" sz="2400" b="1" dirty="0"/>
              <a:t> </a:t>
            </a:r>
            <a:r>
              <a:rPr lang="en-US" sz="2400" b="1" dirty="0" err="1"/>
              <a:t>schůzky</a:t>
            </a:r>
            <a:r>
              <a:rPr lang="en-US" sz="2400" b="1" dirty="0"/>
              <a:t> pro </a:t>
            </a:r>
            <a:r>
              <a:rPr lang="en-US" sz="2400" b="1" dirty="0" err="1"/>
              <a:t>sektory</a:t>
            </a:r>
            <a:r>
              <a:rPr lang="en-US" sz="2400" b="1" dirty="0"/>
              <a:t> </a:t>
            </a:r>
            <a:r>
              <a:rPr lang="en-US" sz="2400" b="1" dirty="0" err="1"/>
              <a:t>spotřeby</a:t>
            </a:r>
            <a:r>
              <a:rPr lang="en-US" sz="2400" b="1" dirty="0"/>
              <a:t> </a:t>
            </a:r>
            <a:r>
              <a:rPr lang="en-US" sz="2400" b="1" dirty="0" err="1"/>
              <a:t>na</a:t>
            </a:r>
            <a:r>
              <a:rPr lang="en-US" sz="2400" b="1" dirty="0"/>
              <a:t> </a:t>
            </a:r>
            <a:r>
              <a:rPr lang="en-US" sz="2400" b="1" dirty="0" err="1"/>
              <a:t>daném</a:t>
            </a:r>
            <a:r>
              <a:rPr lang="en-US" sz="2400" b="1" dirty="0"/>
              <a:t> </a:t>
            </a:r>
            <a:r>
              <a:rPr lang="en-US" sz="2400" b="1" dirty="0" err="1"/>
              <a:t>území</a:t>
            </a:r>
            <a:r>
              <a:rPr lang="en-US" sz="2400" b="1" dirty="0"/>
              <a:t>.</a:t>
            </a:r>
          </a:p>
        </p:txBody>
      </p:sp>
    </p:spTree>
    <p:extLst>
      <p:ext uri="{BB962C8B-B14F-4D97-AF65-F5344CB8AC3E}">
        <p14:creationId xmlns:p14="http://schemas.microsoft.com/office/powerpoint/2010/main" val="194870827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idx="4294967295"/>
          </p:nvPr>
        </p:nvSpPr>
        <p:spPr>
          <a:xfrm>
            <a:off x="1078762" y="1472717"/>
            <a:ext cx="8074815" cy="3726299"/>
          </a:xfrm>
        </p:spPr>
        <p:txBody>
          <a:bodyPr vert="horz" lIns="91440" tIns="45720" rIns="91440" bIns="45720" rtlCol="0" anchor="t">
            <a:noAutofit/>
          </a:bodyPr>
          <a:lstStyle/>
          <a:p>
            <a:pPr>
              <a:spcBef>
                <a:spcPts val="0"/>
              </a:spcBef>
              <a:spcAft>
                <a:spcPts val="600"/>
              </a:spcAft>
            </a:pPr>
            <a:r>
              <a:rPr lang="en-US" sz="3600" b="1" dirty="0" err="1"/>
              <a:t>Úkolem</a:t>
            </a:r>
            <a:r>
              <a:rPr lang="en-US" sz="3600" b="1" dirty="0"/>
              <a:t> </a:t>
            </a:r>
            <a:r>
              <a:rPr lang="en-US" sz="3600" b="1" dirty="0" err="1">
                <a:solidFill>
                  <a:srgbClr val="00B0F0"/>
                </a:solidFill>
              </a:rPr>
              <a:t>krizového</a:t>
            </a:r>
            <a:r>
              <a:rPr lang="en-US" sz="3600" b="1" dirty="0">
                <a:solidFill>
                  <a:srgbClr val="00B0F0"/>
                </a:solidFill>
              </a:rPr>
              <a:t> </a:t>
            </a:r>
            <a:r>
              <a:rPr lang="en-US" sz="3600" b="1" dirty="0" err="1">
                <a:solidFill>
                  <a:srgbClr val="00B0F0"/>
                </a:solidFill>
              </a:rPr>
              <a:t>managementu</a:t>
            </a:r>
            <a:r>
              <a:rPr lang="en-US" sz="3600" b="1" dirty="0">
                <a:solidFill>
                  <a:srgbClr val="00B0F0"/>
                </a:solidFill>
              </a:rPr>
              <a:t> </a:t>
            </a:r>
            <a:r>
              <a:rPr lang="en-US" sz="3600" b="1" dirty="0"/>
              <a:t>je </a:t>
            </a:r>
            <a:r>
              <a:rPr lang="en-US" sz="3600" b="1" dirty="0" err="1"/>
              <a:t>především</a:t>
            </a:r>
            <a:r>
              <a:rPr lang="en-US" sz="3600" b="1" dirty="0"/>
              <a:t> </a:t>
            </a:r>
            <a:r>
              <a:rPr lang="en-US" sz="3600" b="1" dirty="0" err="1"/>
              <a:t>předcházet</a:t>
            </a:r>
            <a:r>
              <a:rPr lang="en-US" sz="3600" b="1" dirty="0"/>
              <a:t> </a:t>
            </a:r>
            <a:r>
              <a:rPr lang="en-US" sz="3600" b="1" dirty="0" err="1"/>
              <a:t>krizovým</a:t>
            </a:r>
            <a:r>
              <a:rPr lang="en-US" sz="3600" b="1" dirty="0"/>
              <a:t> </a:t>
            </a:r>
            <a:r>
              <a:rPr lang="en-US" sz="3600" b="1" dirty="0" err="1"/>
              <a:t>situacím</a:t>
            </a:r>
            <a:r>
              <a:rPr lang="en-US" sz="3600" b="1" dirty="0"/>
              <a:t> a </a:t>
            </a:r>
            <a:r>
              <a:rPr lang="en-US" sz="3600" b="1" dirty="0" err="1"/>
              <a:t>problémům</a:t>
            </a:r>
            <a:r>
              <a:rPr lang="en-US" sz="3600" b="1" dirty="0"/>
              <a:t> v </a:t>
            </a:r>
            <a:r>
              <a:rPr lang="en-US" sz="3600" b="1" dirty="0" err="1"/>
              <a:t>oblasti</a:t>
            </a:r>
            <a:r>
              <a:rPr lang="en-US" sz="3600" b="1" dirty="0"/>
              <a:t> </a:t>
            </a:r>
            <a:r>
              <a:rPr lang="en-US" sz="3600" b="1" dirty="0" err="1"/>
              <a:t>energetiky</a:t>
            </a:r>
            <a:r>
              <a:rPr lang="en-US" sz="3600" b="1" dirty="0"/>
              <a:t>. Je </a:t>
            </a:r>
            <a:r>
              <a:rPr lang="en-US" sz="3600" b="1" dirty="0" err="1"/>
              <a:t>zapotřebí</a:t>
            </a:r>
            <a:r>
              <a:rPr lang="en-US" sz="3600" b="1" dirty="0"/>
              <a:t> </a:t>
            </a:r>
            <a:r>
              <a:rPr lang="en-US" sz="3600" b="1" dirty="0" err="1"/>
              <a:t>odhalovat</a:t>
            </a:r>
            <a:r>
              <a:rPr lang="en-US" sz="3600" b="1" dirty="0"/>
              <a:t> </a:t>
            </a:r>
            <a:r>
              <a:rPr lang="en-US" sz="3600" b="1" dirty="0" err="1"/>
              <a:t>krizová</a:t>
            </a:r>
            <a:r>
              <a:rPr lang="en-US" sz="3600" b="1" dirty="0"/>
              <a:t> </a:t>
            </a:r>
            <a:r>
              <a:rPr lang="en-US" sz="3600" b="1" dirty="0" err="1"/>
              <a:t>místa</a:t>
            </a:r>
            <a:r>
              <a:rPr lang="en-US" sz="3600" b="1" dirty="0"/>
              <a:t> a </a:t>
            </a:r>
            <a:r>
              <a:rPr lang="en-US" sz="3600" b="1" dirty="0" err="1"/>
              <a:t>situace</a:t>
            </a:r>
            <a:br>
              <a:rPr lang="cs-CZ" sz="3600" b="1" dirty="0"/>
            </a:br>
            <a:r>
              <a:rPr lang="en-US" sz="3600" b="1" dirty="0"/>
              <a:t>a </a:t>
            </a:r>
            <a:r>
              <a:rPr lang="en-US" sz="3600" b="1" dirty="0" err="1"/>
              <a:t>minimalizovat</a:t>
            </a:r>
            <a:r>
              <a:rPr lang="en-US" sz="3600" b="1" dirty="0"/>
              <a:t> </a:t>
            </a:r>
            <a:r>
              <a:rPr lang="en-US" sz="3600" b="1" dirty="0" err="1"/>
              <a:t>negativní</a:t>
            </a:r>
            <a:r>
              <a:rPr lang="en-US" sz="3600" b="1" dirty="0"/>
              <a:t> </a:t>
            </a:r>
            <a:r>
              <a:rPr lang="en-US" sz="3600" b="1" dirty="0" err="1"/>
              <a:t>dopady</a:t>
            </a:r>
            <a:r>
              <a:rPr lang="en-US" sz="3600" b="1" dirty="0"/>
              <a:t> </a:t>
            </a:r>
            <a:r>
              <a:rPr lang="en-US" sz="3600" b="1" dirty="0" err="1"/>
              <a:t>těchto</a:t>
            </a:r>
            <a:r>
              <a:rPr lang="en-US" sz="3600" b="1" dirty="0"/>
              <a:t> </a:t>
            </a:r>
            <a:r>
              <a:rPr lang="en-US" sz="3600" b="1" dirty="0" err="1"/>
              <a:t>stavů</a:t>
            </a:r>
            <a:r>
              <a:rPr lang="en-US" sz="3600" b="1" dirty="0"/>
              <a:t> </a:t>
            </a:r>
            <a:r>
              <a:rPr lang="en-US" sz="3600" b="1" dirty="0" err="1"/>
              <a:t>na</a:t>
            </a:r>
            <a:r>
              <a:rPr lang="en-US" sz="3600" b="1" dirty="0"/>
              <a:t> </a:t>
            </a:r>
            <a:r>
              <a:rPr lang="en-US" sz="3600" b="1" dirty="0" err="1"/>
              <a:t>sledovaný</a:t>
            </a:r>
            <a:r>
              <a:rPr lang="en-US" sz="3600" b="1" dirty="0"/>
              <a:t> </a:t>
            </a:r>
            <a:r>
              <a:rPr lang="en-US" sz="3600" b="1" dirty="0" err="1"/>
              <a:t>subjekt</a:t>
            </a:r>
            <a:r>
              <a:rPr lang="en-US" sz="3600" b="1" dirty="0"/>
              <a:t>. </a:t>
            </a:r>
          </a:p>
        </p:txBody>
      </p:sp>
    </p:spTree>
    <p:extLst>
      <p:ext uri="{BB962C8B-B14F-4D97-AF65-F5344CB8AC3E}">
        <p14:creationId xmlns:p14="http://schemas.microsoft.com/office/powerpoint/2010/main" val="286222290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ight Triangle 15">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brázek 4">
            <a:extLst>
              <a:ext uri="{FF2B5EF4-FFF2-40B4-BE49-F238E27FC236}">
                <a16:creationId xmlns:a16="http://schemas.microsoft.com/office/drawing/2014/main" id="{733CDEE8-AE27-D0FF-C29C-BDC0A9C4DF68}"/>
              </a:ext>
            </a:extLst>
          </p:cNvPr>
          <p:cNvPicPr>
            <a:picLocks noChangeAspect="1"/>
          </p:cNvPicPr>
          <p:nvPr/>
        </p:nvPicPr>
        <p:blipFill rotWithShape="1">
          <a:blip r:embed="rId3"/>
          <a:srcRect l="8236" t="23814" r="58529" b="46628"/>
          <a:stretch/>
        </p:blipFill>
        <p:spPr>
          <a:xfrm>
            <a:off x="962163" y="1255200"/>
            <a:ext cx="7746709" cy="4306025"/>
          </a:xfrm>
          <a:prstGeom prst="rect">
            <a:avLst/>
          </a:prstGeom>
        </p:spPr>
      </p:pic>
    </p:spTree>
    <p:extLst>
      <p:ext uri="{BB962C8B-B14F-4D97-AF65-F5344CB8AC3E}">
        <p14:creationId xmlns:p14="http://schemas.microsoft.com/office/powerpoint/2010/main" val="183432109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Zástupný symbol pro obsah 2">
            <a:extLst>
              <a:ext uri="{FF2B5EF4-FFF2-40B4-BE49-F238E27FC236}">
                <a16:creationId xmlns:a16="http://schemas.microsoft.com/office/drawing/2014/main" id="{092E7F37-FEA9-74F1-9246-6EE151E1B5F7}"/>
              </a:ext>
            </a:extLst>
          </p:cNvPr>
          <p:cNvGraphicFramePr>
            <a:graphicFrameLocks noGrp="1"/>
          </p:cNvGraphicFramePr>
          <p:nvPr>
            <p:ph idx="4294967295"/>
            <p:extLst>
              <p:ext uri="{D42A27DB-BD31-4B8C-83A1-F6EECF244321}">
                <p14:modId xmlns:p14="http://schemas.microsoft.com/office/powerpoint/2010/main" val="308186384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306942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7A1AC7-79A4-222E-ACA6-5A774E39D5DD}"/>
              </a:ext>
            </a:extLst>
          </p:cNvPr>
          <p:cNvSpPr>
            <a:spLocks noGrp="1"/>
          </p:cNvSpPr>
          <p:nvPr>
            <p:ph type="title"/>
          </p:nvPr>
        </p:nvSpPr>
        <p:spPr/>
        <p:txBody>
          <a:bodyPr/>
          <a:lstStyle/>
          <a:p>
            <a:pPr algn="ctr"/>
            <a:r>
              <a:rPr lang="cs-CZ" b="1" i="0" cap="all" dirty="0">
                <a:solidFill>
                  <a:srgbClr val="FF0000"/>
                </a:solidFill>
                <a:effectLst/>
                <a:latin typeface="Poppins" panose="00000500000000000000" pitchFamily="2" charset="-18"/>
              </a:rPr>
              <a:t>SYSTÉM MANAGEMENTU HOSPODAŘENÍ S ENERGIÍ (</a:t>
            </a:r>
            <a:r>
              <a:rPr lang="cs-CZ" b="1" i="0" cap="all" dirty="0" err="1">
                <a:solidFill>
                  <a:srgbClr val="FF0000"/>
                </a:solidFill>
                <a:effectLst/>
                <a:latin typeface="Poppins" panose="00000500000000000000" pitchFamily="2" charset="-18"/>
              </a:rPr>
              <a:t>EnMS</a:t>
            </a:r>
            <a:r>
              <a:rPr lang="cs-CZ" b="1" i="0" cap="all" dirty="0">
                <a:solidFill>
                  <a:srgbClr val="FF0000"/>
                </a:solidFill>
                <a:effectLst/>
                <a:latin typeface="Poppins" panose="00000500000000000000" pitchFamily="2" charset="-18"/>
              </a:rPr>
              <a:t>)</a:t>
            </a:r>
            <a:endParaRPr lang="cs-CZ" b="1" dirty="0">
              <a:solidFill>
                <a:srgbClr val="FF0000"/>
              </a:solidFill>
            </a:endParaRPr>
          </a:p>
        </p:txBody>
      </p:sp>
      <p:sp>
        <p:nvSpPr>
          <p:cNvPr id="3" name="Zástupný obsah 2">
            <a:extLst>
              <a:ext uri="{FF2B5EF4-FFF2-40B4-BE49-F238E27FC236}">
                <a16:creationId xmlns:a16="http://schemas.microsoft.com/office/drawing/2014/main" id="{B1C96463-6E82-8CFB-17BA-9BF7D0176A8E}"/>
              </a:ext>
            </a:extLst>
          </p:cNvPr>
          <p:cNvSpPr>
            <a:spLocks noGrp="1"/>
          </p:cNvSpPr>
          <p:nvPr>
            <p:ph idx="1"/>
          </p:nvPr>
        </p:nvSpPr>
        <p:spPr>
          <a:xfrm>
            <a:off x="838200" y="2504661"/>
            <a:ext cx="10515600" cy="3632546"/>
          </a:xfrm>
        </p:spPr>
        <p:txBody>
          <a:bodyPr>
            <a:normAutofit/>
          </a:bodyPr>
          <a:lstStyle/>
          <a:p>
            <a:r>
              <a:rPr lang="cs-CZ" sz="3600" b="1" i="0" dirty="0">
                <a:solidFill>
                  <a:srgbClr val="000000"/>
                </a:solidFill>
                <a:effectLst/>
                <a:latin typeface="Roboto" panose="02000000000000000000" pitchFamily="2" charset="0"/>
              </a:rPr>
              <a:t>Energetický management zahrnuje procesní, systémová a realizační opatření, a to beznákladová nebo nízkonákladová. Cílem je snížit spotřebu energie a provozní náklady, ovšem ne na úkor kvality vnitřního prostředí a komfortu uživatelů.</a:t>
            </a:r>
            <a:endParaRPr lang="cs-CZ" sz="3600" b="1" dirty="0"/>
          </a:p>
        </p:txBody>
      </p:sp>
    </p:spTree>
    <p:extLst>
      <p:ext uri="{BB962C8B-B14F-4D97-AF65-F5344CB8AC3E}">
        <p14:creationId xmlns:p14="http://schemas.microsoft.com/office/powerpoint/2010/main" val="357155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098086-2F6A-41B6-F886-4423E8F6687D}"/>
              </a:ext>
            </a:extLst>
          </p:cNvPr>
          <p:cNvSpPr>
            <a:spLocks noGrp="1"/>
          </p:cNvSpPr>
          <p:nvPr>
            <p:ph type="title"/>
          </p:nvPr>
        </p:nvSpPr>
        <p:spPr/>
        <p:txBody>
          <a:bodyPr>
            <a:normAutofit/>
          </a:bodyPr>
          <a:lstStyle/>
          <a:p>
            <a:pPr algn="ctr"/>
            <a:r>
              <a:rPr lang="cs-CZ" sz="5400" b="1" dirty="0">
                <a:solidFill>
                  <a:srgbClr val="FF0000"/>
                </a:solidFill>
              </a:rPr>
              <a:t>PDCA</a:t>
            </a:r>
          </a:p>
        </p:txBody>
      </p:sp>
      <p:sp>
        <p:nvSpPr>
          <p:cNvPr id="4" name="TextovéPole 3">
            <a:extLst>
              <a:ext uri="{FF2B5EF4-FFF2-40B4-BE49-F238E27FC236}">
                <a16:creationId xmlns:a16="http://schemas.microsoft.com/office/drawing/2014/main" id="{D16CE101-0746-BF50-E29E-2CCB70A623AC}"/>
              </a:ext>
            </a:extLst>
          </p:cNvPr>
          <p:cNvSpPr txBox="1"/>
          <p:nvPr/>
        </p:nvSpPr>
        <p:spPr>
          <a:xfrm>
            <a:off x="1002196" y="2274838"/>
            <a:ext cx="10187608" cy="2308324"/>
          </a:xfrm>
          <a:prstGeom prst="rect">
            <a:avLst/>
          </a:prstGeom>
          <a:noFill/>
        </p:spPr>
        <p:txBody>
          <a:bodyPr wrap="square">
            <a:spAutoFit/>
          </a:bodyPr>
          <a:lstStyle/>
          <a:p>
            <a:r>
              <a:rPr lang="cs-CZ" sz="3600" b="1" i="0" dirty="0">
                <a:solidFill>
                  <a:srgbClr val="474747"/>
                </a:solidFill>
                <a:effectLst/>
                <a:latin typeface="Google Sans"/>
              </a:rPr>
              <a:t>PDCA cyklus je </a:t>
            </a:r>
            <a:r>
              <a:rPr lang="cs-CZ" sz="3600" b="1" i="0" dirty="0">
                <a:solidFill>
                  <a:srgbClr val="040C28"/>
                </a:solidFill>
                <a:effectLst/>
                <a:latin typeface="Google Sans"/>
              </a:rPr>
              <a:t>iterativní metoda řízení, která se skládá ze čtyř kroků </a:t>
            </a:r>
            <a:r>
              <a:rPr lang="cs-CZ" sz="3600" b="1" i="0" dirty="0" err="1">
                <a:solidFill>
                  <a:srgbClr val="00B0F0"/>
                </a:solidFill>
                <a:effectLst/>
                <a:latin typeface="Google Sans"/>
              </a:rPr>
              <a:t>Plan</a:t>
            </a:r>
            <a:r>
              <a:rPr lang="cs-CZ" sz="3600" b="1" i="0" dirty="0">
                <a:solidFill>
                  <a:srgbClr val="00B0F0"/>
                </a:solidFill>
                <a:effectLst/>
                <a:latin typeface="Google Sans"/>
              </a:rPr>
              <a:t>-Do-</a:t>
            </a:r>
            <a:r>
              <a:rPr lang="cs-CZ" sz="3600" b="1" i="0" dirty="0" err="1">
                <a:solidFill>
                  <a:srgbClr val="00B0F0"/>
                </a:solidFill>
                <a:effectLst/>
                <a:latin typeface="Google Sans"/>
              </a:rPr>
              <a:t>Check</a:t>
            </a:r>
            <a:r>
              <a:rPr lang="cs-CZ" sz="3600" b="1" i="0" dirty="0">
                <a:solidFill>
                  <a:srgbClr val="00B0F0"/>
                </a:solidFill>
                <a:effectLst/>
                <a:latin typeface="Google Sans"/>
              </a:rPr>
              <a:t>-</a:t>
            </a:r>
            <a:r>
              <a:rPr lang="cs-CZ" sz="3600" b="1" i="0" dirty="0" err="1">
                <a:solidFill>
                  <a:srgbClr val="00B0F0"/>
                </a:solidFill>
                <a:effectLst/>
                <a:latin typeface="Google Sans"/>
              </a:rPr>
              <a:t>Act</a:t>
            </a:r>
            <a:r>
              <a:rPr lang="cs-CZ" sz="3600" b="1" i="0" dirty="0">
                <a:solidFill>
                  <a:srgbClr val="474747"/>
                </a:solidFill>
                <a:effectLst/>
                <a:latin typeface="Google Sans"/>
              </a:rPr>
              <a:t>. Používá se pro řízení podnikových procesů, výrobních procesů nebo procesů kontinuálního zlepšování.</a:t>
            </a:r>
            <a:endParaRPr lang="cs-CZ" sz="3600" b="1" dirty="0"/>
          </a:p>
        </p:txBody>
      </p:sp>
    </p:spTree>
    <p:extLst>
      <p:ext uri="{BB962C8B-B14F-4D97-AF65-F5344CB8AC3E}">
        <p14:creationId xmlns:p14="http://schemas.microsoft.com/office/powerpoint/2010/main" val="141414603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230</TotalTime>
  <Words>3576</Words>
  <Application>Microsoft Office PowerPoint</Application>
  <PresentationFormat>Širokoúhlá obrazovka</PresentationFormat>
  <Paragraphs>228</Paragraphs>
  <Slides>77</Slides>
  <Notes>2</Notes>
  <HiddenSlides>0</HiddenSlides>
  <MMClips>0</MMClips>
  <ScaleCrop>false</ScaleCrop>
  <HeadingPairs>
    <vt:vector size="6" baseType="variant">
      <vt:variant>
        <vt:lpstr>Použitá písma</vt:lpstr>
      </vt:variant>
      <vt:variant>
        <vt:i4>12</vt:i4>
      </vt:variant>
      <vt:variant>
        <vt:lpstr>Motiv</vt:lpstr>
      </vt:variant>
      <vt:variant>
        <vt:i4>1</vt:i4>
      </vt:variant>
      <vt:variant>
        <vt:lpstr>Nadpisy snímků</vt:lpstr>
      </vt:variant>
      <vt:variant>
        <vt:i4>77</vt:i4>
      </vt:variant>
    </vt:vector>
  </HeadingPairs>
  <TitlesOfParts>
    <vt:vector size="90" baseType="lpstr">
      <vt:lpstr>Aptos</vt:lpstr>
      <vt:lpstr>Aptos Display</vt:lpstr>
      <vt:lpstr>Arial</vt:lpstr>
      <vt:lpstr>Calibri</vt:lpstr>
      <vt:lpstr>Google Sans</vt:lpstr>
      <vt:lpstr>IBM Plex Sans</vt:lpstr>
      <vt:lpstr>Inter</vt:lpstr>
      <vt:lpstr>Lexend Deca</vt:lpstr>
      <vt:lpstr>Nunito Sans</vt:lpstr>
      <vt:lpstr>Open Sans</vt:lpstr>
      <vt:lpstr>Poppins</vt:lpstr>
      <vt:lpstr>Roboto</vt:lpstr>
      <vt:lpstr>Motiv Office</vt:lpstr>
      <vt:lpstr>ENERGETICKÝ MANAGEMENT  1. Základy energetického managementu</vt:lpstr>
      <vt:lpstr>ENERGETICKÝ MANAGEMENT</vt:lpstr>
      <vt:lpstr>ENERGETICKÝ MANAGEMENT</vt:lpstr>
      <vt:lpstr>ENERGETICKÝ MANAGEMENT</vt:lpstr>
      <vt:lpstr>ENERGETICKÝ MANAGEMENT JE CYKLICKÝ PROCES</vt:lpstr>
      <vt:lpstr>SYSTÉMY MANAGEMENTU HOSPODAŘENÍ S ENERGIÍ</vt:lpstr>
      <vt:lpstr>NORMA ČSN EN ISO 50001 </vt:lpstr>
      <vt:lpstr>SYSTÉM MANAGEMENTU HOSPODAŘENÍ S ENERGIÍ (EnMS)</vt:lpstr>
      <vt:lpstr>PDCA</vt:lpstr>
      <vt:lpstr>CO JE CYKLUS PDCA?</vt:lpstr>
      <vt:lpstr>ČTYŘI FÁZE CYKLU PDCA</vt:lpstr>
      <vt:lpstr>1. PLÁN – DEFINOVÁNÍ CESTY VPŘED</vt:lpstr>
      <vt:lpstr>2. PROVEĎTE: IMPLEMENTACI PLÁNU V AKCI</vt:lpstr>
      <vt:lpstr>3. KONTROLA: VYHODNOCOVÁNÍ VÝSLEDKŮ</vt:lpstr>
      <vt:lpstr>4. ZÁKON: PŘIZPŮSOBENÍ A STANDARDIZACE PRO PRŮBĚŽNÉ ZLEPŠOVÁNÍ</vt:lpstr>
      <vt:lpstr>VÝHODY CYKLU PDCA</vt:lpstr>
      <vt:lpstr>PŘÍKLADY CYKLU PDCA?</vt:lpstr>
      <vt:lpstr>PDCA PRO SYSTÉM ENERGETICKÉHO MANAGEMENTU</vt:lpstr>
      <vt:lpstr>ZAVÁDĚNÍ ENERGETICKÉHO MANAGEMENTU</vt:lpstr>
      <vt:lpstr>CO JE EPC?</vt:lpstr>
      <vt:lpstr>MONITORING AND TARGETING (M &amp; T).</vt:lpstr>
      <vt:lpstr>MONITORING &amp; TARGETING – PŘÍNOSY OPTIMALIZACE</vt:lpstr>
      <vt:lpstr>MONITORING &amp; TARGETING</vt:lpstr>
      <vt:lpstr>JAKÁ DATA ZOHLEDŇUJE MONOTORING &amp; TARGETING?</vt:lpstr>
      <vt:lpstr>JAKÁ DATA ZOHLEDŇUJE MONOTORING &amp; TARGETING?</vt:lpstr>
      <vt:lpstr>FÁZE KONTINUÁLNÍHO PROCESU ENERGETICKÉHO MANAGEMENTU</vt:lpstr>
      <vt:lpstr>CERTIFIKACE SYSTÉMU ENERGETICKÉHO MANAGEMENTU PODLE NORMY ISO 50001</vt:lpstr>
      <vt:lpstr>NORMA ISO 50001</vt:lpstr>
      <vt:lpstr>CÍL CERTIFIKACE</vt:lpstr>
      <vt:lpstr>Zavedení a certifikace systému energetického managementu vytváří přínosy v následujících oblastech:</vt:lpstr>
      <vt:lpstr>Zavedení a certifikace systému energetického managementu vytváří přínosy v následujících oblastech:</vt:lpstr>
      <vt:lpstr>ZÁKLADY ENERGETICKÉHO MANAGEMENTU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PARADOXY SNAH O ÚSPORU SVĚTOVÝCH ENERGETICKÝCH ZDROJŮ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Rössler Miroslav</dc:creator>
  <cp:lastModifiedBy>Rössler Miroslav</cp:lastModifiedBy>
  <cp:revision>5</cp:revision>
  <dcterms:created xsi:type="dcterms:W3CDTF">2024-09-21T10:01:58Z</dcterms:created>
  <dcterms:modified xsi:type="dcterms:W3CDTF">2024-09-22T18:33:05Z</dcterms:modified>
</cp:coreProperties>
</file>