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69" r:id="rId4"/>
    <p:sldId id="300" r:id="rId5"/>
    <p:sldId id="281" r:id="rId6"/>
    <p:sldId id="283" r:id="rId7"/>
    <p:sldId id="285" r:id="rId8"/>
    <p:sldId id="301" r:id="rId9"/>
    <p:sldId id="286" r:id="rId10"/>
    <p:sldId id="288" r:id="rId11"/>
    <p:sldId id="289" r:id="rId12"/>
    <p:sldId id="291" r:id="rId13"/>
    <p:sldId id="293" r:id="rId14"/>
    <p:sldId id="294" r:id="rId15"/>
    <p:sldId id="295" r:id="rId16"/>
    <p:sldId id="297" r:id="rId17"/>
    <p:sldId id="298" r:id="rId18"/>
    <p:sldId id="299" r:id="rId19"/>
    <p:sldId id="282" r:id="rId20"/>
    <p:sldId id="258" r:id="rId21"/>
    <p:sldId id="261" r:id="rId22"/>
    <p:sldId id="262" r:id="rId23"/>
    <p:sldId id="263" r:id="rId24"/>
    <p:sldId id="265" r:id="rId25"/>
    <p:sldId id="259" r:id="rId26"/>
    <p:sldId id="280" r:id="rId27"/>
    <p:sldId id="260" r:id="rId28"/>
    <p:sldId id="266" r:id="rId29"/>
    <p:sldId id="267" r:id="rId30"/>
    <p:sldId id="268" r:id="rId31"/>
    <p:sldId id="271" r:id="rId32"/>
    <p:sldId id="272" r:id="rId33"/>
    <p:sldId id="274" r:id="rId34"/>
    <p:sldId id="275" r:id="rId35"/>
    <p:sldId id="276" r:id="rId36"/>
    <p:sldId id="277" r:id="rId37"/>
    <p:sldId id="278" r:id="rId38"/>
    <p:sldId id="279"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11/28/2023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prukaz.cz/poradna/pojmy-z-oblasti-penb/pasivni-du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prukaz.cz/poradna/pojmy-z-oblasti-penb/pasivni-du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eprukaz.cz/prukaz-energeticke-narocnost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eprukaz.cz/poradna/energeticke-stitky/" TargetMode="External"/><Relationship Id="rId2" Type="http://schemas.openxmlformats.org/officeDocument/2006/relationships/hyperlink" Target="https://www.eprukaz.cz/prukaz-energeticke-narocnost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prukaz.cz/poradna/pojmy-z-oblasti-penb/energeticky-specialist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prukaz.cz/poradna/pojmy-z-oblasti-penb/energeticky-posudek/" TargetMode="External"/><Relationship Id="rId2" Type="http://schemas.openxmlformats.org/officeDocument/2006/relationships/hyperlink" Target="https://www.eprukaz.cz/poradna/energeticky-audit/" TargetMode="External"/><Relationship Id="rId1" Type="http://schemas.openxmlformats.org/officeDocument/2006/relationships/slideLayout" Target="../slideLayouts/slideLayout2.xml"/><Relationship Id="rId4" Type="http://schemas.openxmlformats.org/officeDocument/2006/relationships/hyperlink" Target="https://www.eprukaz.cz/prukaz-energeticke-narocnost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2656" y="2362557"/>
            <a:ext cx="6718685" cy="1884977"/>
          </a:xfrm>
        </p:spPr>
        <p:txBody>
          <a:bodyPr lIns="0" tIns="0" rIns="0" bIns="0" anchor="t" anchorCtr="0">
            <a:noAutofit/>
          </a:bodyPr>
          <a:lstStyle/>
          <a:p>
            <a:r>
              <a:rPr lang="cs-CZ" sz="6000" b="1" dirty="0">
                <a:solidFill>
                  <a:srgbClr val="D10202"/>
                </a:solidFill>
                <a:cs typeface="Arial"/>
              </a:rPr>
              <a:t>ENERGETICKÝ MANAGEMENT</a:t>
            </a:r>
            <a:endParaRPr lang="en-US" sz="6000" b="1" dirty="0"/>
          </a:p>
        </p:txBody>
      </p:sp>
      <p:sp>
        <p:nvSpPr>
          <p:cNvPr id="3" name="Title 1"/>
          <p:cNvSpPr txBox="1">
            <a:spLocks/>
          </p:cNvSpPr>
          <p:nvPr/>
        </p:nvSpPr>
        <p:spPr>
          <a:xfrm>
            <a:off x="1212657" y="4844187"/>
            <a:ext cx="6718685" cy="878187"/>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600" b="1" dirty="0">
                <a:cs typeface="Arial"/>
              </a:rPr>
              <a:t>11. Energetický audit budov</a:t>
            </a:r>
            <a:endParaRPr lang="en-US" sz="3600" b="1"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F18678-8585-F996-02BE-62657CB54D75}"/>
              </a:ext>
            </a:extLst>
          </p:cNvPr>
          <p:cNvSpPr>
            <a:spLocks noGrp="1"/>
          </p:cNvSpPr>
          <p:nvPr>
            <p:ph type="title"/>
          </p:nvPr>
        </p:nvSpPr>
        <p:spPr>
          <a:xfrm>
            <a:off x="457200" y="731837"/>
            <a:ext cx="8229600" cy="1143000"/>
          </a:xfrm>
        </p:spPr>
        <p:txBody>
          <a:bodyPr/>
          <a:lstStyle/>
          <a:p>
            <a:r>
              <a:rPr lang="cs-CZ" b="1" dirty="0">
                <a:solidFill>
                  <a:srgbClr val="FF0000"/>
                </a:solidFill>
              </a:rPr>
              <a:t>ENERGETICKÝ POSUDEK</a:t>
            </a:r>
          </a:p>
        </p:txBody>
      </p:sp>
      <p:sp>
        <p:nvSpPr>
          <p:cNvPr id="3" name="Zástupný obsah 2">
            <a:extLst>
              <a:ext uri="{FF2B5EF4-FFF2-40B4-BE49-F238E27FC236}">
                <a16:creationId xmlns:a16="http://schemas.microsoft.com/office/drawing/2014/main" id="{E8844FF5-87BC-FC94-394C-4868D7E699F4}"/>
              </a:ext>
            </a:extLst>
          </p:cNvPr>
          <p:cNvSpPr>
            <a:spLocks noGrp="1"/>
          </p:cNvSpPr>
          <p:nvPr>
            <p:ph idx="1"/>
          </p:nvPr>
        </p:nvSpPr>
        <p:spPr>
          <a:xfrm>
            <a:off x="457200" y="2261419"/>
            <a:ext cx="8229600" cy="3864744"/>
          </a:xfrm>
        </p:spPr>
        <p:txBody>
          <a:bodyPr/>
          <a:lstStyle/>
          <a:p>
            <a:r>
              <a:rPr lang="cs-CZ" b="1" i="1" dirty="0">
                <a:solidFill>
                  <a:srgbClr val="000000"/>
                </a:solidFill>
                <a:effectLst/>
                <a:latin typeface="-apple-system"/>
              </a:rPr>
              <a:t>Energetický posudek je písemná zpráva obsahující informace o posouzení plnění předem stanovených technických, ekologických a ekonomických parametrů určených zadavatelem energetického posudku včetně výsledků a celkového vyhodnocení.</a:t>
            </a:r>
            <a:endParaRPr lang="cs-CZ" dirty="0"/>
          </a:p>
        </p:txBody>
      </p:sp>
    </p:spTree>
    <p:extLst>
      <p:ext uri="{BB962C8B-B14F-4D97-AF65-F5344CB8AC3E}">
        <p14:creationId xmlns:p14="http://schemas.microsoft.com/office/powerpoint/2010/main" val="205038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885D99-C4F1-3B96-D5B0-360AB900A92A}"/>
              </a:ext>
            </a:extLst>
          </p:cNvPr>
          <p:cNvSpPr>
            <a:spLocks noGrp="1"/>
          </p:cNvSpPr>
          <p:nvPr>
            <p:ph type="title"/>
          </p:nvPr>
        </p:nvSpPr>
        <p:spPr>
          <a:xfrm>
            <a:off x="457200" y="731837"/>
            <a:ext cx="8229600" cy="817870"/>
          </a:xfrm>
        </p:spPr>
        <p:txBody>
          <a:bodyPr/>
          <a:lstStyle/>
          <a:p>
            <a:r>
              <a:rPr lang="cs-CZ" b="1" dirty="0">
                <a:solidFill>
                  <a:srgbClr val="FF0000"/>
                </a:solidFill>
              </a:rPr>
              <a:t>Co obsahuje energetický posudek?</a:t>
            </a:r>
          </a:p>
        </p:txBody>
      </p:sp>
      <p:sp>
        <p:nvSpPr>
          <p:cNvPr id="3" name="Zástupný obsah 2">
            <a:extLst>
              <a:ext uri="{FF2B5EF4-FFF2-40B4-BE49-F238E27FC236}">
                <a16:creationId xmlns:a16="http://schemas.microsoft.com/office/drawing/2014/main" id="{DF96F6D3-B617-A552-E89D-FBFD05D65674}"/>
              </a:ext>
            </a:extLst>
          </p:cNvPr>
          <p:cNvSpPr>
            <a:spLocks noGrp="1"/>
          </p:cNvSpPr>
          <p:nvPr>
            <p:ph idx="1"/>
          </p:nvPr>
        </p:nvSpPr>
        <p:spPr>
          <a:xfrm>
            <a:off x="457200" y="1907458"/>
            <a:ext cx="8229600" cy="4218705"/>
          </a:xfrm>
        </p:spPr>
        <p:txBody>
          <a:bodyPr>
            <a:normAutofit fontScale="92500" lnSpcReduction="20000"/>
          </a:bodyPr>
          <a:lstStyle/>
          <a:p>
            <a:pPr algn="l"/>
            <a:r>
              <a:rPr lang="cs-CZ" b="1" i="0" dirty="0">
                <a:solidFill>
                  <a:srgbClr val="000000"/>
                </a:solidFill>
                <a:effectLst/>
                <a:latin typeface="-apple-system"/>
              </a:rPr>
              <a:t>Součástí energetického posudku je:</a:t>
            </a:r>
          </a:p>
          <a:p>
            <a:pPr lvl="1">
              <a:buFont typeface="Arial" panose="020B0604020202020204" pitchFamily="34" charset="0"/>
              <a:buChar char="•"/>
            </a:pPr>
            <a:r>
              <a:rPr lang="cs-CZ" b="1" i="0" dirty="0">
                <a:solidFill>
                  <a:srgbClr val="000000"/>
                </a:solidFill>
                <a:effectLst/>
                <a:latin typeface="-apple-system"/>
              </a:rPr>
              <a:t>titulní list,</a:t>
            </a:r>
          </a:p>
          <a:p>
            <a:pPr lvl="1">
              <a:buFont typeface="Arial" panose="020B0604020202020204" pitchFamily="34" charset="0"/>
              <a:buChar char="•"/>
            </a:pPr>
            <a:r>
              <a:rPr lang="cs-CZ" b="1" i="0" dirty="0">
                <a:solidFill>
                  <a:srgbClr val="000000"/>
                </a:solidFill>
                <a:effectLst/>
                <a:latin typeface="-apple-system"/>
              </a:rPr>
              <a:t>účel zpracování podle,</a:t>
            </a:r>
          </a:p>
          <a:p>
            <a:pPr lvl="1">
              <a:buFont typeface="Arial" panose="020B0604020202020204" pitchFamily="34" charset="0"/>
              <a:buChar char="•"/>
            </a:pPr>
            <a:r>
              <a:rPr lang="cs-CZ" b="1" i="0" dirty="0">
                <a:solidFill>
                  <a:srgbClr val="000000"/>
                </a:solidFill>
                <a:effectLst/>
                <a:latin typeface="-apple-system"/>
              </a:rPr>
              <a:t>identifikační údaje,</a:t>
            </a:r>
          </a:p>
          <a:p>
            <a:pPr lvl="1">
              <a:buFont typeface="Arial" panose="020B0604020202020204" pitchFamily="34" charset="0"/>
              <a:buChar char="•"/>
            </a:pPr>
            <a:r>
              <a:rPr lang="cs-CZ" b="1" i="0" dirty="0">
                <a:solidFill>
                  <a:srgbClr val="000000"/>
                </a:solidFill>
                <a:effectLst/>
                <a:latin typeface="-apple-system"/>
              </a:rPr>
              <a:t>stanovisko energetického specialisty oprávněného zpracovat energetický posudek,</a:t>
            </a:r>
          </a:p>
          <a:p>
            <a:pPr lvl="1">
              <a:buFont typeface="Arial" panose="020B0604020202020204" pitchFamily="34" charset="0"/>
              <a:buChar char="•"/>
            </a:pPr>
            <a:r>
              <a:rPr lang="cs-CZ" b="1" i="0" dirty="0">
                <a:solidFill>
                  <a:srgbClr val="000000"/>
                </a:solidFill>
                <a:effectLst/>
                <a:latin typeface="-apple-system"/>
              </a:rPr>
              <a:t>evidenční list energetického posudku</a:t>
            </a:r>
          </a:p>
          <a:p>
            <a:pPr lvl="1">
              <a:buFont typeface="Arial" panose="020B0604020202020204" pitchFamily="34" charset="0"/>
              <a:buChar char="•"/>
            </a:pPr>
            <a:r>
              <a:rPr lang="cs-CZ" b="1" i="0" dirty="0">
                <a:solidFill>
                  <a:srgbClr val="000000"/>
                </a:solidFill>
                <a:effectLst/>
                <a:latin typeface="-apple-system"/>
              </a:rPr>
              <a:t>kopii dokladu o vydání oprávnění podle § 10b zákona nebo kopii oprávnění osoby pro vykonávání této činnosti podle právního předpisu jiného členského státu Evropské unie.</a:t>
            </a:r>
          </a:p>
        </p:txBody>
      </p:sp>
    </p:spTree>
    <p:extLst>
      <p:ext uri="{BB962C8B-B14F-4D97-AF65-F5344CB8AC3E}">
        <p14:creationId xmlns:p14="http://schemas.microsoft.com/office/powerpoint/2010/main" val="132314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C1B099-F161-4EF3-CC4C-2CC926C4C9AE}"/>
              </a:ext>
            </a:extLst>
          </p:cNvPr>
          <p:cNvSpPr>
            <a:spLocks noGrp="1"/>
          </p:cNvSpPr>
          <p:nvPr>
            <p:ph type="title"/>
          </p:nvPr>
        </p:nvSpPr>
        <p:spPr>
          <a:xfrm>
            <a:off x="457200" y="731837"/>
            <a:ext cx="8229600" cy="1143000"/>
          </a:xfrm>
        </p:spPr>
        <p:txBody>
          <a:bodyPr/>
          <a:lstStyle/>
          <a:p>
            <a:r>
              <a:rPr lang="cs-CZ" b="1" dirty="0">
                <a:solidFill>
                  <a:srgbClr val="FF0000"/>
                </a:solidFill>
              </a:rPr>
              <a:t>ENERGETICKY VZTAŽNÁ PLOCHA</a:t>
            </a:r>
          </a:p>
        </p:txBody>
      </p:sp>
      <p:sp>
        <p:nvSpPr>
          <p:cNvPr id="3" name="Zástupný obsah 2">
            <a:extLst>
              <a:ext uri="{FF2B5EF4-FFF2-40B4-BE49-F238E27FC236}">
                <a16:creationId xmlns:a16="http://schemas.microsoft.com/office/drawing/2014/main" id="{D98C7DA1-BE35-5395-B37E-A3B095D4E840}"/>
              </a:ext>
            </a:extLst>
          </p:cNvPr>
          <p:cNvSpPr>
            <a:spLocks noGrp="1"/>
          </p:cNvSpPr>
          <p:nvPr>
            <p:ph idx="1"/>
          </p:nvPr>
        </p:nvSpPr>
        <p:spPr>
          <a:xfrm>
            <a:off x="457200" y="2320413"/>
            <a:ext cx="8229600" cy="3805750"/>
          </a:xfrm>
        </p:spPr>
        <p:txBody>
          <a:bodyPr/>
          <a:lstStyle/>
          <a:p>
            <a:r>
              <a:rPr lang="cs-CZ" b="1" i="1" dirty="0">
                <a:solidFill>
                  <a:srgbClr val="000000"/>
                </a:solidFill>
                <a:effectLst/>
                <a:latin typeface="-apple-system"/>
              </a:rPr>
              <a:t>V oblasti energetické náročnosti budov se často setkáváme s pojmem energeticky vztažná plocha. Celková energeticky vztažná plocha je vnější půdorysná podlahová plocha všech prostorů s upravovaným vnitřním prostředím v celé budově vymezená vnějšími povrchy konstrukcí obálky budovy.</a:t>
            </a:r>
            <a:endParaRPr lang="cs-CZ" dirty="0"/>
          </a:p>
        </p:txBody>
      </p:sp>
    </p:spTree>
    <p:extLst>
      <p:ext uri="{BB962C8B-B14F-4D97-AF65-F5344CB8AC3E}">
        <p14:creationId xmlns:p14="http://schemas.microsoft.com/office/powerpoint/2010/main" val="1523493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55BFCF-38E4-719C-E6CC-6027775770C8}"/>
              </a:ext>
            </a:extLst>
          </p:cNvPr>
          <p:cNvSpPr>
            <a:spLocks noGrp="1"/>
          </p:cNvSpPr>
          <p:nvPr>
            <p:ph type="title"/>
          </p:nvPr>
        </p:nvSpPr>
        <p:spPr>
          <a:xfrm>
            <a:off x="4050890" y="274638"/>
            <a:ext cx="4635910" cy="1143000"/>
          </a:xfrm>
        </p:spPr>
        <p:txBody>
          <a:bodyPr/>
          <a:lstStyle/>
          <a:p>
            <a:r>
              <a:rPr lang="cs-CZ" b="1" dirty="0">
                <a:solidFill>
                  <a:srgbClr val="FF0000"/>
                </a:solidFill>
              </a:rPr>
              <a:t>TEPELNÁ ZTRÁTA</a:t>
            </a:r>
          </a:p>
        </p:txBody>
      </p:sp>
      <p:sp>
        <p:nvSpPr>
          <p:cNvPr id="3" name="Zástupný obsah 2">
            <a:extLst>
              <a:ext uri="{FF2B5EF4-FFF2-40B4-BE49-F238E27FC236}">
                <a16:creationId xmlns:a16="http://schemas.microsoft.com/office/drawing/2014/main" id="{3402FC1A-0AE0-07CE-FFB6-2F2967D3EE1D}"/>
              </a:ext>
            </a:extLst>
          </p:cNvPr>
          <p:cNvSpPr>
            <a:spLocks noGrp="1"/>
          </p:cNvSpPr>
          <p:nvPr>
            <p:ph idx="1"/>
          </p:nvPr>
        </p:nvSpPr>
        <p:spPr/>
        <p:txBody>
          <a:bodyPr>
            <a:normAutofit lnSpcReduction="10000"/>
          </a:bodyPr>
          <a:lstStyle/>
          <a:p>
            <a:r>
              <a:rPr lang="cs-CZ" b="1" i="1" dirty="0">
                <a:solidFill>
                  <a:srgbClr val="000000"/>
                </a:solidFill>
                <a:effectLst/>
                <a:latin typeface="-apple-system"/>
              </a:rPr>
              <a:t>Tepelná ztráta tepla na vytápění je okamžitá hodnota tepelné energie, tepelného toku, který z domu uniká prostupem tepla, zářením skrz průsvitné konstrukce a větráním. Tato hodnota musí být vždy počítána na extrémní podmínky, v České republice tedy obvykle –15°C, v Praze a některých dalších místech republiky, kde je většinou tepleji, je tato výpočtová teplota –12°C. Na horách je naopak –18°C.</a:t>
            </a:r>
            <a:endParaRPr lang="cs-CZ" dirty="0"/>
          </a:p>
        </p:txBody>
      </p:sp>
    </p:spTree>
    <p:extLst>
      <p:ext uri="{BB962C8B-B14F-4D97-AF65-F5344CB8AC3E}">
        <p14:creationId xmlns:p14="http://schemas.microsoft.com/office/powerpoint/2010/main" val="13122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0B4B1-5C07-A3AC-D3A9-07F241105591}"/>
              </a:ext>
            </a:extLst>
          </p:cNvPr>
          <p:cNvSpPr>
            <a:spLocks noGrp="1"/>
          </p:cNvSpPr>
          <p:nvPr>
            <p:ph type="title"/>
          </p:nvPr>
        </p:nvSpPr>
        <p:spPr>
          <a:xfrm>
            <a:off x="457200" y="618767"/>
            <a:ext cx="8229600" cy="1143000"/>
          </a:xfrm>
        </p:spPr>
        <p:txBody>
          <a:bodyPr/>
          <a:lstStyle/>
          <a:p>
            <a:r>
              <a:rPr lang="cs-CZ" b="1" dirty="0">
                <a:solidFill>
                  <a:srgbClr val="FF0000"/>
                </a:solidFill>
              </a:rPr>
              <a:t>SOUČINITEL PROSTUPU TEPLA</a:t>
            </a:r>
          </a:p>
        </p:txBody>
      </p:sp>
      <p:sp>
        <p:nvSpPr>
          <p:cNvPr id="3" name="Zástupný obsah 2">
            <a:extLst>
              <a:ext uri="{FF2B5EF4-FFF2-40B4-BE49-F238E27FC236}">
                <a16:creationId xmlns:a16="http://schemas.microsoft.com/office/drawing/2014/main" id="{F4CC1D0E-BAAB-ECD2-6D1E-1DEF46DEC09D}"/>
              </a:ext>
            </a:extLst>
          </p:cNvPr>
          <p:cNvSpPr>
            <a:spLocks noGrp="1"/>
          </p:cNvSpPr>
          <p:nvPr>
            <p:ph idx="1"/>
          </p:nvPr>
        </p:nvSpPr>
        <p:spPr>
          <a:xfrm>
            <a:off x="457200" y="2143432"/>
            <a:ext cx="8229600" cy="3982731"/>
          </a:xfrm>
        </p:spPr>
        <p:txBody>
          <a:bodyPr/>
          <a:lstStyle/>
          <a:p>
            <a:r>
              <a:rPr lang="cs-CZ" b="1" i="1" dirty="0">
                <a:solidFill>
                  <a:srgbClr val="000000"/>
                </a:solidFill>
                <a:effectLst/>
                <a:latin typeface="-apple-system"/>
              </a:rPr>
              <a:t>Součinitel prostupu tepla, který je většinou označován písmenem U a udáván v jednotkách W/(m2K), charakterizuje tepelně izolační schopnost konstrukce. V tepelné technice budov se jedná o nejdůležitější veličinu, s níž při navrhování objektů pracují architekti a stavební inženýři.</a:t>
            </a:r>
            <a:endParaRPr lang="cs-CZ" dirty="0"/>
          </a:p>
        </p:txBody>
      </p:sp>
    </p:spTree>
    <p:extLst>
      <p:ext uri="{BB962C8B-B14F-4D97-AF65-F5344CB8AC3E}">
        <p14:creationId xmlns:p14="http://schemas.microsoft.com/office/powerpoint/2010/main" val="1218865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4D9886-2A1B-A996-E9F9-2761E197A7AD}"/>
              </a:ext>
            </a:extLst>
          </p:cNvPr>
          <p:cNvSpPr>
            <a:spLocks noGrp="1"/>
          </p:cNvSpPr>
          <p:nvPr>
            <p:ph type="title"/>
          </p:nvPr>
        </p:nvSpPr>
        <p:spPr>
          <a:xfrm>
            <a:off x="457200" y="731837"/>
            <a:ext cx="8229600" cy="1143000"/>
          </a:xfrm>
        </p:spPr>
        <p:txBody>
          <a:bodyPr>
            <a:normAutofit fontScale="90000"/>
          </a:bodyPr>
          <a:lstStyle/>
          <a:p>
            <a:r>
              <a:rPr lang="cs-CZ" b="1" dirty="0">
                <a:solidFill>
                  <a:srgbClr val="FF0000"/>
                </a:solidFill>
              </a:rPr>
              <a:t>PASIVNÍ DŮM (ENERGETICKY PASIVNÍ DŮM)</a:t>
            </a:r>
          </a:p>
        </p:txBody>
      </p:sp>
      <p:sp>
        <p:nvSpPr>
          <p:cNvPr id="3" name="Zástupný obsah 2">
            <a:extLst>
              <a:ext uri="{FF2B5EF4-FFF2-40B4-BE49-F238E27FC236}">
                <a16:creationId xmlns:a16="http://schemas.microsoft.com/office/drawing/2014/main" id="{28D7AC98-CBA9-61DB-8EC5-195FE42BA525}"/>
              </a:ext>
            </a:extLst>
          </p:cNvPr>
          <p:cNvSpPr>
            <a:spLocks noGrp="1"/>
          </p:cNvSpPr>
          <p:nvPr>
            <p:ph idx="1"/>
          </p:nvPr>
        </p:nvSpPr>
        <p:spPr>
          <a:xfrm>
            <a:off x="457200" y="2074606"/>
            <a:ext cx="8229600" cy="4051557"/>
          </a:xfrm>
        </p:spPr>
        <p:txBody>
          <a:bodyPr/>
          <a:lstStyle/>
          <a:p>
            <a:r>
              <a:rPr lang="cs-CZ" b="1" i="1" dirty="0">
                <a:solidFill>
                  <a:srgbClr val="000000"/>
                </a:solidFill>
                <a:effectLst/>
                <a:latin typeface="-apple-system"/>
              </a:rPr>
              <a:t>Pasivní dům nebo také energeticky pasivní dům je stavba, která splňuje dobrovolná, ale přísná kritéria energetických úspor při provozu domu. Podstata fungování pasivního domu nespočívá v architektonickém stylu nebo stavebním systému, důležité je navrhování a projektování novostaveb nebo rekonstrukcí.</a:t>
            </a:r>
            <a:endParaRPr lang="cs-CZ" dirty="0"/>
          </a:p>
        </p:txBody>
      </p:sp>
    </p:spTree>
    <p:extLst>
      <p:ext uri="{BB962C8B-B14F-4D97-AF65-F5344CB8AC3E}">
        <p14:creationId xmlns:p14="http://schemas.microsoft.com/office/powerpoint/2010/main" val="135016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DA73C4-9F98-0262-2D78-D7911BF2CE98}"/>
              </a:ext>
            </a:extLst>
          </p:cNvPr>
          <p:cNvSpPr>
            <a:spLocks noGrp="1"/>
          </p:cNvSpPr>
          <p:nvPr>
            <p:ph type="title"/>
          </p:nvPr>
        </p:nvSpPr>
        <p:spPr>
          <a:xfrm>
            <a:off x="457200" y="608935"/>
            <a:ext cx="8229600" cy="1143000"/>
          </a:xfrm>
        </p:spPr>
        <p:txBody>
          <a:bodyPr>
            <a:normAutofit fontScale="90000"/>
          </a:bodyPr>
          <a:lstStyle/>
          <a:p>
            <a:r>
              <a:rPr lang="cs-CZ" b="1" dirty="0">
                <a:solidFill>
                  <a:srgbClr val="FF0000"/>
                </a:solidFill>
              </a:rPr>
              <a:t>PODMÍNKY CERTIFIKACE PASIVNÍHO DOMU</a:t>
            </a:r>
          </a:p>
        </p:txBody>
      </p:sp>
      <p:sp>
        <p:nvSpPr>
          <p:cNvPr id="3" name="Zástupný obsah 2">
            <a:extLst>
              <a:ext uri="{FF2B5EF4-FFF2-40B4-BE49-F238E27FC236}">
                <a16:creationId xmlns:a16="http://schemas.microsoft.com/office/drawing/2014/main" id="{8F594978-8EDC-EB5C-0505-F69FC7420F91}"/>
              </a:ext>
            </a:extLst>
          </p:cNvPr>
          <p:cNvSpPr>
            <a:spLocks noGrp="1"/>
          </p:cNvSpPr>
          <p:nvPr>
            <p:ph idx="1"/>
          </p:nvPr>
        </p:nvSpPr>
        <p:spPr>
          <a:xfrm>
            <a:off x="457200" y="1936955"/>
            <a:ext cx="8229600" cy="4189208"/>
          </a:xfrm>
        </p:spPr>
        <p:txBody>
          <a:bodyPr>
            <a:normAutofit fontScale="77500" lnSpcReduction="20000"/>
          </a:bodyPr>
          <a:lstStyle/>
          <a:p>
            <a:pPr algn="l"/>
            <a:r>
              <a:rPr lang="cs-CZ" b="0" i="0" dirty="0">
                <a:solidFill>
                  <a:srgbClr val="000000"/>
                </a:solidFill>
                <a:effectLst/>
                <a:latin typeface="-apple-system"/>
              </a:rPr>
              <a:t>K navrhnutí nebo </a:t>
            </a:r>
            <a:r>
              <a:rPr lang="cs-CZ" b="1" i="0" dirty="0">
                <a:solidFill>
                  <a:srgbClr val="00B0F0"/>
                </a:solidFill>
                <a:effectLst/>
                <a:latin typeface="-apple-system"/>
              </a:rPr>
              <a:t>certifikování pasivního domu</a:t>
            </a:r>
            <a:r>
              <a:rPr lang="cs-CZ" b="0" i="0" dirty="0">
                <a:solidFill>
                  <a:srgbClr val="00B0F0"/>
                </a:solidFill>
                <a:effectLst/>
                <a:latin typeface="-apple-system"/>
              </a:rPr>
              <a:t> </a:t>
            </a:r>
            <a:r>
              <a:rPr lang="cs-CZ" b="0" i="0" dirty="0">
                <a:solidFill>
                  <a:srgbClr val="000000"/>
                </a:solidFill>
                <a:effectLst/>
                <a:latin typeface="-apple-system"/>
              </a:rPr>
              <a:t>je potřeba splnit </a:t>
            </a:r>
            <a:r>
              <a:rPr lang="cs-CZ" b="1" i="0" dirty="0">
                <a:solidFill>
                  <a:srgbClr val="000000"/>
                </a:solidFill>
                <a:effectLst/>
                <a:latin typeface="-apple-system"/>
              </a:rPr>
              <a:t>následující podmínky, které jsou uznávané v České republice a mírném klimatickém pásu:</a:t>
            </a:r>
          </a:p>
          <a:p>
            <a:pPr lvl="1">
              <a:buFont typeface="Arial" panose="020B0604020202020204" pitchFamily="34" charset="0"/>
              <a:buChar char="•"/>
            </a:pPr>
            <a:r>
              <a:rPr lang="cs-CZ" b="1" i="0" dirty="0">
                <a:solidFill>
                  <a:srgbClr val="00B0F0"/>
                </a:solidFill>
                <a:effectLst/>
                <a:latin typeface="-apple-system"/>
              </a:rPr>
              <a:t>roční potřeba tepla na vytápění: </a:t>
            </a:r>
            <a:r>
              <a:rPr lang="cs-CZ" b="1" i="0" dirty="0">
                <a:solidFill>
                  <a:srgbClr val="000000"/>
                </a:solidFill>
                <a:effectLst/>
                <a:latin typeface="-apple-system"/>
              </a:rPr>
              <a:t>potřeba tepla na vytápění</a:t>
            </a:r>
            <a:br>
              <a:rPr lang="cs-CZ" b="1" i="0" dirty="0">
                <a:solidFill>
                  <a:srgbClr val="000000"/>
                </a:solidFill>
                <a:effectLst/>
                <a:latin typeface="-apple-system"/>
              </a:rPr>
            </a:br>
            <a:r>
              <a:rPr lang="cs-CZ" b="1" i="0" dirty="0">
                <a:solidFill>
                  <a:srgbClr val="000000"/>
                </a:solidFill>
                <a:effectLst/>
                <a:latin typeface="-apple-system"/>
              </a:rPr>
              <a:t>&lt; 15 kWh na m² obytné plochy stavby za rok</a:t>
            </a:r>
            <a:br>
              <a:rPr lang="cs-CZ" b="1" i="0" dirty="0">
                <a:solidFill>
                  <a:srgbClr val="000000"/>
                </a:solidFill>
                <a:effectLst/>
                <a:latin typeface="-apple-system"/>
              </a:rPr>
            </a:br>
            <a:r>
              <a:rPr lang="cs-CZ" b="1" i="0" dirty="0">
                <a:solidFill>
                  <a:srgbClr val="000000"/>
                </a:solidFill>
                <a:effectLst/>
                <a:latin typeface="-apple-system"/>
              </a:rPr>
              <a:t>(EA &lt; 15 kWh/(m².a))</a:t>
            </a:r>
          </a:p>
          <a:p>
            <a:pPr lvl="1">
              <a:buFont typeface="Arial" panose="020B0604020202020204" pitchFamily="34" charset="0"/>
              <a:buChar char="•"/>
            </a:pPr>
            <a:r>
              <a:rPr lang="cs-CZ" b="1" i="0" dirty="0">
                <a:solidFill>
                  <a:srgbClr val="00B0F0"/>
                </a:solidFill>
                <a:effectLst/>
                <a:latin typeface="-apple-system"/>
              </a:rPr>
              <a:t>roční potřeba primární energie: </a:t>
            </a:r>
            <a:r>
              <a:rPr lang="cs-CZ" b="1" i="0" dirty="0">
                <a:solidFill>
                  <a:srgbClr val="000000"/>
                </a:solidFill>
                <a:effectLst/>
                <a:latin typeface="-apple-system"/>
              </a:rPr>
              <a:t>primární energetická potřeba všech energií (efektivita zdrojů při přeměně na teplo, elektřinu) bez rozdílu účelu &lt; 120 kWh na m² obytné plochy stavby za rok (PEA &lt; 120 kWh/(m².a))</a:t>
            </a:r>
          </a:p>
          <a:p>
            <a:pPr lvl="1">
              <a:buFont typeface="Arial" panose="020B0604020202020204" pitchFamily="34" charset="0"/>
              <a:buChar char="•"/>
            </a:pPr>
            <a:r>
              <a:rPr lang="cs-CZ" b="1" i="0" dirty="0">
                <a:solidFill>
                  <a:srgbClr val="00B0F0"/>
                </a:solidFill>
                <a:effectLst/>
                <a:latin typeface="-apple-system"/>
              </a:rPr>
              <a:t>neprůvzdušnost budovy: </a:t>
            </a:r>
            <a:r>
              <a:rPr lang="cs-CZ" b="1" i="0" dirty="0">
                <a:solidFill>
                  <a:srgbClr val="000000"/>
                </a:solidFill>
                <a:effectLst/>
                <a:latin typeface="-apple-system"/>
              </a:rPr>
              <a:t>při snížení tlaku vzduchu v budově o 50 Pa než okolní atmosféry může dojít k infiltraci maximálně 60 % objemu vzduchu celé budovy</a:t>
            </a:r>
          </a:p>
        </p:txBody>
      </p:sp>
    </p:spTree>
    <p:extLst>
      <p:ext uri="{BB962C8B-B14F-4D97-AF65-F5344CB8AC3E}">
        <p14:creationId xmlns:p14="http://schemas.microsoft.com/office/powerpoint/2010/main" val="345628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5A63F6-7EA0-D0C0-67BC-53607A4E146E}"/>
              </a:ext>
            </a:extLst>
          </p:cNvPr>
          <p:cNvSpPr>
            <a:spLocks noGrp="1"/>
          </p:cNvSpPr>
          <p:nvPr>
            <p:ph type="title"/>
          </p:nvPr>
        </p:nvSpPr>
        <p:spPr>
          <a:xfrm>
            <a:off x="457200" y="569606"/>
            <a:ext cx="8229600" cy="1143000"/>
          </a:xfrm>
        </p:spPr>
        <p:txBody>
          <a:bodyPr/>
          <a:lstStyle/>
          <a:p>
            <a:r>
              <a:rPr lang="cs-CZ" b="1" dirty="0">
                <a:solidFill>
                  <a:srgbClr val="FF0000"/>
                </a:solidFill>
              </a:rPr>
              <a:t>NÍZKOENERGETICKÝ DŮM</a:t>
            </a:r>
          </a:p>
        </p:txBody>
      </p:sp>
      <p:sp>
        <p:nvSpPr>
          <p:cNvPr id="3" name="Zástupný obsah 2">
            <a:extLst>
              <a:ext uri="{FF2B5EF4-FFF2-40B4-BE49-F238E27FC236}">
                <a16:creationId xmlns:a16="http://schemas.microsoft.com/office/drawing/2014/main" id="{3C8A212B-5989-F547-B022-755D80931AFA}"/>
              </a:ext>
            </a:extLst>
          </p:cNvPr>
          <p:cNvSpPr>
            <a:spLocks noGrp="1"/>
          </p:cNvSpPr>
          <p:nvPr>
            <p:ph idx="1"/>
          </p:nvPr>
        </p:nvSpPr>
        <p:spPr>
          <a:xfrm>
            <a:off x="457200" y="1809135"/>
            <a:ext cx="8229600" cy="4317028"/>
          </a:xfrm>
        </p:spPr>
        <p:txBody>
          <a:bodyPr>
            <a:normAutofit fontScale="85000" lnSpcReduction="10000"/>
          </a:bodyPr>
          <a:lstStyle/>
          <a:p>
            <a:pPr algn="l"/>
            <a:r>
              <a:rPr lang="cs-CZ" b="1" i="1" dirty="0">
                <a:solidFill>
                  <a:srgbClr val="000000"/>
                </a:solidFill>
                <a:effectLst/>
                <a:latin typeface="-apple-system"/>
              </a:rPr>
              <a:t>Méně přísná kritéria úspor energií na provoz, která předcházela standardu </a:t>
            </a:r>
            <a:r>
              <a:rPr lang="cs-CZ" b="1" i="1" u="sng" dirty="0">
                <a:solidFill>
                  <a:srgbClr val="00564A"/>
                </a:solidFill>
                <a:effectLst/>
                <a:latin typeface="-apple-system"/>
                <a:hlinkClick r:id="rId2"/>
              </a:rPr>
              <a:t>pasivního domu</a:t>
            </a:r>
            <a:r>
              <a:rPr lang="cs-CZ" b="1" i="1" dirty="0">
                <a:solidFill>
                  <a:srgbClr val="000000"/>
                </a:solidFill>
                <a:effectLst/>
                <a:latin typeface="-apple-system"/>
              </a:rPr>
              <a:t>, platí pro nízkoenergetický dům. Nízkoenergetický dům je běžná stavba, která má spotřebu energie na vytápění v rozmezí 15 – 50 kWh/​m² za rok.</a:t>
            </a:r>
            <a:endParaRPr lang="cs-CZ" b="1" i="0" dirty="0">
              <a:solidFill>
                <a:srgbClr val="000000"/>
              </a:solidFill>
              <a:effectLst/>
              <a:latin typeface="-apple-system"/>
            </a:endParaRPr>
          </a:p>
          <a:p>
            <a:pPr algn="l"/>
            <a:r>
              <a:rPr lang="cs-CZ" b="1" i="0" dirty="0">
                <a:solidFill>
                  <a:srgbClr val="000000"/>
                </a:solidFill>
                <a:effectLst/>
                <a:latin typeface="-apple-system"/>
              </a:rPr>
              <a:t>Nízké spotřeby je přitom dosaženo kvalitním návrhem a provedením stavebních postupů především bez zbytečných  tepelných mostů. Izolační schopnosti objektu jsou vždy dimenzovány podle doporučených hodnot normy ČSN 73 0540 — “Tepelná ochrana budov”.</a:t>
            </a:r>
          </a:p>
        </p:txBody>
      </p:sp>
    </p:spTree>
    <p:extLst>
      <p:ext uri="{BB962C8B-B14F-4D97-AF65-F5344CB8AC3E}">
        <p14:creationId xmlns:p14="http://schemas.microsoft.com/office/powerpoint/2010/main" val="181081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227985-9589-F543-1BB2-D4B59D67C016}"/>
              </a:ext>
            </a:extLst>
          </p:cNvPr>
          <p:cNvSpPr>
            <a:spLocks noGrp="1"/>
          </p:cNvSpPr>
          <p:nvPr>
            <p:ph type="title"/>
          </p:nvPr>
        </p:nvSpPr>
        <p:spPr>
          <a:xfrm>
            <a:off x="4060722" y="274638"/>
            <a:ext cx="4626077" cy="885568"/>
          </a:xfrm>
        </p:spPr>
        <p:txBody>
          <a:bodyPr/>
          <a:lstStyle/>
          <a:p>
            <a:r>
              <a:rPr lang="cs-CZ" b="1" dirty="0">
                <a:solidFill>
                  <a:srgbClr val="FF0000"/>
                </a:solidFill>
              </a:rPr>
              <a:t>NULOVÝ DŮM</a:t>
            </a:r>
          </a:p>
        </p:txBody>
      </p:sp>
      <p:sp>
        <p:nvSpPr>
          <p:cNvPr id="3" name="Zástupný obsah 2">
            <a:extLst>
              <a:ext uri="{FF2B5EF4-FFF2-40B4-BE49-F238E27FC236}">
                <a16:creationId xmlns:a16="http://schemas.microsoft.com/office/drawing/2014/main" id="{821871C9-EB29-F28D-F3DD-C2687BC898C0}"/>
              </a:ext>
            </a:extLst>
          </p:cNvPr>
          <p:cNvSpPr>
            <a:spLocks noGrp="1"/>
          </p:cNvSpPr>
          <p:nvPr>
            <p:ph idx="1"/>
          </p:nvPr>
        </p:nvSpPr>
        <p:spPr>
          <a:xfrm>
            <a:off x="457200" y="1740310"/>
            <a:ext cx="8229600" cy="4385853"/>
          </a:xfrm>
        </p:spPr>
        <p:txBody>
          <a:bodyPr>
            <a:normAutofit fontScale="92500" lnSpcReduction="20000"/>
          </a:bodyPr>
          <a:lstStyle/>
          <a:p>
            <a:pPr algn="l"/>
            <a:r>
              <a:rPr lang="cs-CZ" b="1" i="1" dirty="0">
                <a:solidFill>
                  <a:srgbClr val="000000"/>
                </a:solidFill>
                <a:effectLst/>
                <a:latin typeface="-apple-system"/>
              </a:rPr>
              <a:t>Dokonalejší variantou </a:t>
            </a:r>
            <a:r>
              <a:rPr lang="cs-CZ" b="1" i="1" u="sng" dirty="0">
                <a:solidFill>
                  <a:srgbClr val="00564A"/>
                </a:solidFill>
                <a:effectLst/>
                <a:latin typeface="-apple-system"/>
                <a:hlinkClick r:id="rId2"/>
              </a:rPr>
              <a:t>pasivního domu</a:t>
            </a:r>
            <a:r>
              <a:rPr lang="cs-CZ" b="1" i="1" dirty="0">
                <a:solidFill>
                  <a:srgbClr val="000000"/>
                </a:solidFill>
                <a:effectLst/>
                <a:latin typeface="-apple-system"/>
              </a:rPr>
              <a:t> je energeticky nulový dům. V zákoně se o něm hovoří jako o domu s téměř nulovou spotřebou energie. Jedná se o dům, který své energetické potřeby v maximální možné míře kryje z obnovitelných zdrojů.</a:t>
            </a:r>
            <a:endParaRPr lang="cs-CZ" b="1" i="0" dirty="0">
              <a:solidFill>
                <a:srgbClr val="000000"/>
              </a:solidFill>
              <a:effectLst/>
              <a:latin typeface="-apple-system"/>
            </a:endParaRPr>
          </a:p>
          <a:p>
            <a:pPr algn="l"/>
            <a:r>
              <a:rPr lang="cs-CZ" b="1" i="0" dirty="0">
                <a:solidFill>
                  <a:srgbClr val="000000"/>
                </a:solidFill>
                <a:effectLst/>
                <a:latin typeface="-apple-system"/>
              </a:rPr>
              <a:t>Základní myšlenkou je tedy navrhnout a postavit nulový dům tak, aby měl co nejnižší spotřebu energie, která bude následně kryta z obnovitelných zdrojů co nejvíce to bude možné.</a:t>
            </a:r>
          </a:p>
        </p:txBody>
      </p:sp>
    </p:spTree>
    <p:extLst>
      <p:ext uri="{BB962C8B-B14F-4D97-AF65-F5344CB8AC3E}">
        <p14:creationId xmlns:p14="http://schemas.microsoft.com/office/powerpoint/2010/main" val="141363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83D38D93-B22C-A3EF-447F-E07C88E0632D}"/>
              </a:ext>
            </a:extLst>
          </p:cNvPr>
          <p:cNvSpPr>
            <a:spLocks noGrp="1"/>
          </p:cNvSpPr>
          <p:nvPr>
            <p:ph type="title"/>
          </p:nvPr>
        </p:nvSpPr>
        <p:spPr>
          <a:xfrm>
            <a:off x="417399" y="643467"/>
            <a:ext cx="8408193" cy="744836"/>
          </a:xfrm>
        </p:spPr>
        <p:txBody>
          <a:bodyPr>
            <a:normAutofit/>
          </a:bodyPr>
          <a:lstStyle/>
          <a:p>
            <a:r>
              <a:rPr lang="cs-CZ" sz="2800" b="1" dirty="0">
                <a:solidFill>
                  <a:schemeClr val="bg1"/>
                </a:solidFill>
              </a:rPr>
              <a:t>PRŮKAZ ENERGETICKÉ NÁROČNOSTI BUDOVY</a:t>
            </a:r>
          </a:p>
        </p:txBody>
      </p:sp>
      <p:pic>
        <p:nvPicPr>
          <p:cNvPr id="7" name="Obrázek 6">
            <a:extLst>
              <a:ext uri="{FF2B5EF4-FFF2-40B4-BE49-F238E27FC236}">
                <a16:creationId xmlns:a16="http://schemas.microsoft.com/office/drawing/2014/main" id="{B68FC1C7-5FD6-7EE7-F725-D8B10200EA97}"/>
              </a:ext>
            </a:extLst>
          </p:cNvPr>
          <p:cNvPicPr>
            <a:picLocks noChangeAspect="1"/>
          </p:cNvPicPr>
          <p:nvPr/>
        </p:nvPicPr>
        <p:blipFill>
          <a:blip r:embed="rId2"/>
          <a:stretch>
            <a:fillRect/>
          </a:stretch>
        </p:blipFill>
        <p:spPr>
          <a:xfrm>
            <a:off x="863816" y="1675227"/>
            <a:ext cx="7416367" cy="4394199"/>
          </a:xfrm>
          <a:prstGeom prst="rect">
            <a:avLst/>
          </a:prstGeom>
        </p:spPr>
      </p:pic>
    </p:spTree>
    <p:extLst>
      <p:ext uri="{BB962C8B-B14F-4D97-AF65-F5344CB8AC3E}">
        <p14:creationId xmlns:p14="http://schemas.microsoft.com/office/powerpoint/2010/main" val="145971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4F60F75-F809-ADC7-636D-8ECD25B1D69A}"/>
              </a:ext>
            </a:extLst>
          </p:cNvPr>
          <p:cNvSpPr>
            <a:spLocks noGrp="1"/>
          </p:cNvSpPr>
          <p:nvPr>
            <p:ph type="title"/>
          </p:nvPr>
        </p:nvSpPr>
        <p:spPr>
          <a:xfrm>
            <a:off x="457200" y="731837"/>
            <a:ext cx="8229600" cy="837535"/>
          </a:xfrm>
        </p:spPr>
        <p:txBody>
          <a:bodyPr>
            <a:normAutofit fontScale="90000"/>
          </a:bodyPr>
          <a:lstStyle/>
          <a:p>
            <a:r>
              <a:rPr lang="cs-CZ" b="1" dirty="0">
                <a:solidFill>
                  <a:srgbClr val="FF0000"/>
                </a:solidFill>
              </a:rPr>
              <a:t>INFORMAČNÍ ZDROJE - LITERATURA</a:t>
            </a:r>
          </a:p>
        </p:txBody>
      </p:sp>
      <p:sp>
        <p:nvSpPr>
          <p:cNvPr id="4" name="Zástupný obsah 3">
            <a:extLst>
              <a:ext uri="{FF2B5EF4-FFF2-40B4-BE49-F238E27FC236}">
                <a16:creationId xmlns:a16="http://schemas.microsoft.com/office/drawing/2014/main" id="{73DB6F14-BAAE-A86D-5181-ED2E087F4EB2}"/>
              </a:ext>
            </a:extLst>
          </p:cNvPr>
          <p:cNvSpPr>
            <a:spLocks noGrp="1"/>
          </p:cNvSpPr>
          <p:nvPr>
            <p:ph idx="1"/>
          </p:nvPr>
        </p:nvSpPr>
        <p:spPr>
          <a:xfrm>
            <a:off x="457200" y="2231923"/>
            <a:ext cx="8229600" cy="3894240"/>
          </a:xfrm>
        </p:spPr>
        <p:txBody>
          <a:bodyPr>
            <a:normAutofit fontScale="92500" lnSpcReduction="10000"/>
          </a:bodyPr>
          <a:lstStyle/>
          <a:p>
            <a:r>
              <a:rPr lang="cs-CZ" b="1" dirty="0"/>
              <a:t>BERNARDINOVÁ, A., MAREŠ, M.</a:t>
            </a:r>
          </a:p>
          <a:p>
            <a:r>
              <a:rPr lang="cs-CZ" b="1" i="1" dirty="0"/>
              <a:t>Zpracování průkazu energetické náročnosti budovy. Praktická příručka pro všechny majitele rodinných a bytových domů, bytů a pro realitní kanceláře.</a:t>
            </a:r>
          </a:p>
          <a:p>
            <a:r>
              <a:rPr lang="cs-CZ" b="1" dirty="0"/>
              <a:t>Praha: Linde, 2013</a:t>
            </a:r>
          </a:p>
          <a:p>
            <a:r>
              <a:rPr lang="cs-CZ" b="1" dirty="0"/>
              <a:t>152 s.</a:t>
            </a:r>
          </a:p>
          <a:p>
            <a:r>
              <a:rPr lang="cs-CZ" b="1" dirty="0"/>
              <a:t>ISBN 978-80-7201-914-4</a:t>
            </a:r>
          </a:p>
          <a:p>
            <a:endParaRPr lang="cs-CZ" dirty="0"/>
          </a:p>
        </p:txBody>
      </p:sp>
    </p:spTree>
    <p:extLst>
      <p:ext uri="{BB962C8B-B14F-4D97-AF65-F5344CB8AC3E}">
        <p14:creationId xmlns:p14="http://schemas.microsoft.com/office/powerpoint/2010/main" val="845941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9E3635B-4375-0560-301D-0574998C2AFD}"/>
              </a:ext>
            </a:extLst>
          </p:cNvPr>
          <p:cNvSpPr>
            <a:spLocks noGrp="1"/>
          </p:cNvSpPr>
          <p:nvPr>
            <p:ph type="title"/>
          </p:nvPr>
        </p:nvSpPr>
        <p:spPr>
          <a:xfrm>
            <a:off x="457200" y="707258"/>
            <a:ext cx="8229600" cy="1143000"/>
          </a:xfrm>
        </p:spPr>
        <p:txBody>
          <a:bodyPr>
            <a:normAutofit fontScale="90000"/>
          </a:bodyPr>
          <a:lstStyle/>
          <a:p>
            <a:r>
              <a:rPr lang="cs-CZ" b="1" dirty="0">
                <a:solidFill>
                  <a:srgbClr val="FF0000"/>
                </a:solidFill>
              </a:rPr>
              <a:t>Zpracování energetického posudku (EP) </a:t>
            </a:r>
          </a:p>
        </p:txBody>
      </p:sp>
      <p:sp>
        <p:nvSpPr>
          <p:cNvPr id="5" name="Zástupný obsah 4">
            <a:extLst>
              <a:ext uri="{FF2B5EF4-FFF2-40B4-BE49-F238E27FC236}">
                <a16:creationId xmlns:a16="http://schemas.microsoft.com/office/drawing/2014/main" id="{DB45E074-2241-55ED-459A-7B3EC2E066F9}"/>
              </a:ext>
            </a:extLst>
          </p:cNvPr>
          <p:cNvSpPr>
            <a:spLocks noGrp="1"/>
          </p:cNvSpPr>
          <p:nvPr>
            <p:ph idx="1"/>
          </p:nvPr>
        </p:nvSpPr>
        <p:spPr>
          <a:xfrm>
            <a:off x="457200" y="2428569"/>
            <a:ext cx="8229600" cy="1838632"/>
          </a:xfrm>
        </p:spPr>
        <p:txBody>
          <a:bodyPr/>
          <a:lstStyle/>
          <a:p>
            <a:r>
              <a:rPr lang="cs-CZ" b="1" dirty="0"/>
              <a:t>Energetický posudek může být zpracován na základě zákonné povinnosti nebo na základě vlastního rozhodnutí.</a:t>
            </a:r>
          </a:p>
        </p:txBody>
      </p:sp>
    </p:spTree>
    <p:extLst>
      <p:ext uri="{BB962C8B-B14F-4D97-AF65-F5344CB8AC3E}">
        <p14:creationId xmlns:p14="http://schemas.microsoft.com/office/powerpoint/2010/main" val="443303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9BEF43-D57A-4D8E-5E68-8AB4BAA005F2}"/>
              </a:ext>
            </a:extLst>
          </p:cNvPr>
          <p:cNvSpPr>
            <a:spLocks noGrp="1"/>
          </p:cNvSpPr>
          <p:nvPr>
            <p:ph type="title"/>
          </p:nvPr>
        </p:nvSpPr>
        <p:spPr>
          <a:xfrm>
            <a:off x="457200" y="2467232"/>
            <a:ext cx="8229600" cy="1143000"/>
          </a:xfrm>
        </p:spPr>
        <p:txBody>
          <a:bodyPr>
            <a:normAutofit fontScale="90000"/>
          </a:bodyPr>
          <a:lstStyle/>
          <a:p>
            <a:r>
              <a:rPr lang="cs-CZ" b="1" dirty="0">
                <a:solidFill>
                  <a:srgbClr val="FF0000"/>
                </a:solidFill>
              </a:rPr>
              <a:t>Zákonná povinnost mít zpracovaný energetický audit (EA)</a:t>
            </a:r>
          </a:p>
        </p:txBody>
      </p:sp>
    </p:spTree>
    <p:extLst>
      <p:ext uri="{BB962C8B-B14F-4D97-AF65-F5344CB8AC3E}">
        <p14:creationId xmlns:p14="http://schemas.microsoft.com/office/powerpoint/2010/main" val="3804119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E41F0C9-FCEE-90FC-1D9D-A1F5569601C0}"/>
              </a:ext>
            </a:extLst>
          </p:cNvPr>
          <p:cNvSpPr>
            <a:spLocks noGrp="1"/>
          </p:cNvSpPr>
          <p:nvPr>
            <p:ph type="title"/>
          </p:nvPr>
        </p:nvSpPr>
        <p:spPr>
          <a:xfrm>
            <a:off x="457200" y="731836"/>
            <a:ext cx="8229600" cy="685801"/>
          </a:xfrm>
        </p:spPr>
        <p:txBody>
          <a:bodyPr>
            <a:normAutofit fontScale="90000"/>
          </a:bodyPr>
          <a:lstStyle/>
          <a:p>
            <a:r>
              <a:rPr lang="cs-CZ" b="1" dirty="0">
                <a:solidFill>
                  <a:srgbClr val="FF0000"/>
                </a:solidFill>
              </a:rPr>
              <a:t>Fyzické a právnické osoby</a:t>
            </a:r>
          </a:p>
        </p:txBody>
      </p:sp>
      <p:sp>
        <p:nvSpPr>
          <p:cNvPr id="4" name="Zástupný obsah 3">
            <a:extLst>
              <a:ext uri="{FF2B5EF4-FFF2-40B4-BE49-F238E27FC236}">
                <a16:creationId xmlns:a16="http://schemas.microsoft.com/office/drawing/2014/main" id="{ACD43AF4-4D6A-A175-F3D4-EAE5837310DB}"/>
              </a:ext>
            </a:extLst>
          </p:cNvPr>
          <p:cNvSpPr>
            <a:spLocks noGrp="1"/>
          </p:cNvSpPr>
          <p:nvPr>
            <p:ph idx="1"/>
          </p:nvPr>
        </p:nvSpPr>
        <p:spPr>
          <a:xfrm>
            <a:off x="186813" y="1600200"/>
            <a:ext cx="8750710" cy="4525963"/>
          </a:xfrm>
        </p:spPr>
        <p:txBody>
          <a:bodyPr>
            <a:normAutofit lnSpcReduction="10000"/>
          </a:bodyPr>
          <a:lstStyle/>
          <a:p>
            <a:r>
              <a:rPr lang="cs-CZ" b="1" dirty="0"/>
              <a:t>Mít zpracovaný EA je povinnost v případě, že je celková spotřeba energie budov nebo energetických hospodářství vyšší než</a:t>
            </a:r>
            <a:br>
              <a:rPr lang="cs-CZ" b="1" dirty="0"/>
            </a:br>
            <a:r>
              <a:rPr lang="cs-CZ" b="1" dirty="0"/>
              <a:t>35 000 GJ/rok (9 722 </a:t>
            </a:r>
            <a:r>
              <a:rPr lang="cs-CZ" b="1" dirty="0" err="1"/>
              <a:t>MWh</a:t>
            </a:r>
            <a:r>
              <a:rPr lang="cs-CZ" b="1" dirty="0"/>
              <a:t>/rok) za poslední</a:t>
            </a:r>
            <a:br>
              <a:rPr lang="cs-CZ" b="1" dirty="0"/>
            </a:br>
            <a:r>
              <a:rPr lang="cs-CZ" b="1" dirty="0"/>
              <a:t>2 kalendářní roky. Jedná se o součet za všechny budovy a energetická hospodářství příslušné osoby. Tato povinnost je pro jednotlivé budovy nebo energetická hospodářství s celkovou spotřebu energie vyšší než 700 GJ/rok</a:t>
            </a:r>
            <a:br>
              <a:rPr lang="cs-CZ" b="1" dirty="0"/>
            </a:br>
            <a:r>
              <a:rPr lang="cs-CZ" b="1" dirty="0"/>
              <a:t>(194 </a:t>
            </a:r>
            <a:r>
              <a:rPr lang="cs-CZ" b="1" dirty="0" err="1"/>
              <a:t>MWh</a:t>
            </a:r>
            <a:r>
              <a:rPr lang="cs-CZ" b="1" dirty="0"/>
              <a:t>/rok) za poslední dva kalendářní roky.</a:t>
            </a:r>
          </a:p>
        </p:txBody>
      </p:sp>
    </p:spTree>
    <p:extLst>
      <p:ext uri="{BB962C8B-B14F-4D97-AF65-F5344CB8AC3E}">
        <p14:creationId xmlns:p14="http://schemas.microsoft.com/office/powerpoint/2010/main" val="1612696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0A9831-25B6-7934-2130-5D311D6E8767}"/>
              </a:ext>
            </a:extLst>
          </p:cNvPr>
          <p:cNvSpPr>
            <a:spLocks noGrp="1"/>
          </p:cNvSpPr>
          <p:nvPr>
            <p:ph type="title"/>
          </p:nvPr>
        </p:nvSpPr>
        <p:spPr>
          <a:xfrm>
            <a:off x="457200" y="579438"/>
            <a:ext cx="8229600" cy="1143000"/>
          </a:xfrm>
        </p:spPr>
        <p:txBody>
          <a:bodyPr/>
          <a:lstStyle/>
          <a:p>
            <a:r>
              <a:rPr lang="cs-CZ" b="1" dirty="0">
                <a:solidFill>
                  <a:srgbClr val="FF0000"/>
                </a:solidFill>
              </a:rPr>
              <a:t>Podnikatel – Velké podniky</a:t>
            </a:r>
          </a:p>
        </p:txBody>
      </p:sp>
      <p:sp>
        <p:nvSpPr>
          <p:cNvPr id="3" name="Zástupný obsah 2">
            <a:extLst>
              <a:ext uri="{FF2B5EF4-FFF2-40B4-BE49-F238E27FC236}">
                <a16:creationId xmlns:a16="http://schemas.microsoft.com/office/drawing/2014/main" id="{765D073B-6261-53F6-C40E-67154EBE7C34}"/>
              </a:ext>
            </a:extLst>
          </p:cNvPr>
          <p:cNvSpPr>
            <a:spLocks noGrp="1"/>
          </p:cNvSpPr>
          <p:nvPr>
            <p:ph idx="1"/>
          </p:nvPr>
        </p:nvSpPr>
        <p:spPr>
          <a:xfrm>
            <a:off x="457200" y="2261419"/>
            <a:ext cx="8229600" cy="3755923"/>
          </a:xfrm>
        </p:spPr>
        <p:txBody>
          <a:bodyPr>
            <a:normAutofit lnSpcReduction="10000"/>
          </a:bodyPr>
          <a:lstStyle/>
          <a:p>
            <a:r>
              <a:rPr lang="cs-CZ" b="1" dirty="0"/>
              <a:t>Podnikatel, který je velkým podnikem, má povinnost si nechat vypracovat EA každé</a:t>
            </a:r>
            <a:br>
              <a:rPr lang="cs-CZ" b="1" dirty="0"/>
            </a:br>
            <a:r>
              <a:rPr lang="cs-CZ" b="1" dirty="0"/>
              <a:t>4 roky pro jím užívané nebo vlastněné energetické hospodářství. Výjimku tvoří podnikatel, který má zaveden</a:t>
            </a:r>
            <a:br>
              <a:rPr lang="cs-CZ" b="1" dirty="0"/>
            </a:br>
            <a:r>
              <a:rPr lang="cs-CZ" b="1" dirty="0"/>
              <a:t>a akreditovanou osobou certifikován systém hospodaření s energií podle české harmonizované normy.</a:t>
            </a:r>
          </a:p>
        </p:txBody>
      </p:sp>
    </p:spTree>
    <p:extLst>
      <p:ext uri="{BB962C8B-B14F-4D97-AF65-F5344CB8AC3E}">
        <p14:creationId xmlns:p14="http://schemas.microsoft.com/office/powerpoint/2010/main" val="1957502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BFEE83-ACA5-19C3-4B9D-8FE6E5A3A2E6}"/>
              </a:ext>
            </a:extLst>
          </p:cNvPr>
          <p:cNvSpPr>
            <a:spLocks noGrp="1"/>
          </p:cNvSpPr>
          <p:nvPr>
            <p:ph type="title"/>
          </p:nvPr>
        </p:nvSpPr>
        <p:spPr>
          <a:xfrm>
            <a:off x="457200" y="677760"/>
            <a:ext cx="8229600" cy="1143000"/>
          </a:xfrm>
        </p:spPr>
        <p:txBody>
          <a:bodyPr/>
          <a:lstStyle/>
          <a:p>
            <a:r>
              <a:rPr lang="cs-CZ" b="1" dirty="0">
                <a:solidFill>
                  <a:srgbClr val="FF0000"/>
                </a:solidFill>
              </a:rPr>
              <a:t>Velký podnik</a:t>
            </a:r>
          </a:p>
        </p:txBody>
      </p:sp>
      <p:sp>
        <p:nvSpPr>
          <p:cNvPr id="3" name="Zástupný obsah 2">
            <a:extLst>
              <a:ext uri="{FF2B5EF4-FFF2-40B4-BE49-F238E27FC236}">
                <a16:creationId xmlns:a16="http://schemas.microsoft.com/office/drawing/2014/main" id="{E4F657A5-5F6C-25C1-514A-0C0380C545D1}"/>
              </a:ext>
            </a:extLst>
          </p:cNvPr>
          <p:cNvSpPr>
            <a:spLocks noGrp="1"/>
          </p:cNvSpPr>
          <p:nvPr>
            <p:ph idx="1"/>
          </p:nvPr>
        </p:nvSpPr>
        <p:spPr>
          <a:xfrm>
            <a:off x="457200" y="2553930"/>
            <a:ext cx="8229600" cy="2883310"/>
          </a:xfrm>
        </p:spPr>
        <p:txBody>
          <a:bodyPr/>
          <a:lstStyle/>
          <a:p>
            <a:r>
              <a:rPr lang="cs-CZ" dirty="0"/>
              <a:t>-	</a:t>
            </a:r>
            <a:r>
              <a:rPr lang="cs-CZ" b="1" dirty="0"/>
              <a:t>Podnikatel zaměstnává více než</a:t>
            </a:r>
            <a:br>
              <a:rPr lang="cs-CZ" b="1" dirty="0"/>
            </a:br>
            <a:r>
              <a:rPr lang="cs-CZ" b="1" dirty="0"/>
              <a:t>		250 zaměstnanců;</a:t>
            </a:r>
          </a:p>
          <a:p>
            <a:r>
              <a:rPr lang="cs-CZ" b="1" dirty="0"/>
              <a:t>-	Roční obrat podnikatele je vyšší než</a:t>
            </a:r>
            <a:br>
              <a:rPr lang="cs-CZ" b="1" dirty="0"/>
            </a:br>
            <a:r>
              <a:rPr lang="cs-CZ" b="1" dirty="0"/>
              <a:t>		50 mil. EUR nebo bilanční suma roční 				rozvahy 43 milionů EUR. </a:t>
            </a:r>
          </a:p>
        </p:txBody>
      </p:sp>
    </p:spTree>
    <p:extLst>
      <p:ext uri="{BB962C8B-B14F-4D97-AF65-F5344CB8AC3E}">
        <p14:creationId xmlns:p14="http://schemas.microsoft.com/office/powerpoint/2010/main" val="175156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7FEDAE-5E98-5F23-F3E6-4F77E89B96B7}"/>
              </a:ext>
            </a:extLst>
          </p:cNvPr>
          <p:cNvSpPr>
            <a:spLocks noGrp="1"/>
          </p:cNvSpPr>
          <p:nvPr>
            <p:ph type="title"/>
          </p:nvPr>
        </p:nvSpPr>
        <p:spPr>
          <a:xfrm>
            <a:off x="4375355" y="274638"/>
            <a:ext cx="4586748" cy="797078"/>
          </a:xfrm>
        </p:spPr>
        <p:txBody>
          <a:bodyPr>
            <a:normAutofit fontScale="90000"/>
          </a:bodyPr>
          <a:lstStyle/>
          <a:p>
            <a:r>
              <a:rPr lang="cs-CZ" b="1" dirty="0">
                <a:solidFill>
                  <a:srgbClr val="FF0000"/>
                </a:solidFill>
              </a:rPr>
              <a:t>Zákonná povinnost</a:t>
            </a:r>
          </a:p>
        </p:txBody>
      </p:sp>
      <p:pic>
        <p:nvPicPr>
          <p:cNvPr id="5" name="Obrázek 4">
            <a:extLst>
              <a:ext uri="{FF2B5EF4-FFF2-40B4-BE49-F238E27FC236}">
                <a16:creationId xmlns:a16="http://schemas.microsoft.com/office/drawing/2014/main" id="{F519DA3A-4733-B061-4AD9-64F01A575F7C}"/>
              </a:ext>
            </a:extLst>
          </p:cNvPr>
          <p:cNvPicPr>
            <a:picLocks noChangeAspect="1"/>
          </p:cNvPicPr>
          <p:nvPr/>
        </p:nvPicPr>
        <p:blipFill>
          <a:blip r:embed="rId2"/>
          <a:stretch>
            <a:fillRect/>
          </a:stretch>
        </p:blipFill>
        <p:spPr>
          <a:xfrm>
            <a:off x="1763147" y="1417638"/>
            <a:ext cx="5617705" cy="4727008"/>
          </a:xfrm>
          <a:prstGeom prst="rect">
            <a:avLst/>
          </a:prstGeom>
        </p:spPr>
      </p:pic>
    </p:spTree>
    <p:extLst>
      <p:ext uri="{BB962C8B-B14F-4D97-AF65-F5344CB8AC3E}">
        <p14:creationId xmlns:p14="http://schemas.microsoft.com/office/powerpoint/2010/main" val="3113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E61B9C8-D424-479C-674B-CF7520815454}"/>
              </a:ext>
            </a:extLst>
          </p:cNvPr>
          <p:cNvSpPr>
            <a:spLocks noGrp="1"/>
          </p:cNvSpPr>
          <p:nvPr>
            <p:ph type="title"/>
          </p:nvPr>
        </p:nvSpPr>
        <p:spPr>
          <a:xfrm>
            <a:off x="417399" y="643467"/>
            <a:ext cx="8408193" cy="744836"/>
          </a:xfrm>
        </p:spPr>
        <p:txBody>
          <a:bodyPr>
            <a:normAutofit/>
          </a:bodyPr>
          <a:lstStyle/>
          <a:p>
            <a:r>
              <a:rPr lang="pl-PL" sz="2800" b="1" i="0">
                <a:solidFill>
                  <a:schemeClr val="bg1"/>
                </a:solidFill>
                <a:effectLst/>
                <a:latin typeface="-apple-system"/>
              </a:rPr>
              <a:t>Pro koho je PENB povinný?</a:t>
            </a:r>
            <a:endParaRPr lang="cs-CZ" sz="2800" b="1">
              <a:solidFill>
                <a:schemeClr val="bg1"/>
              </a:solidFill>
            </a:endParaRPr>
          </a:p>
        </p:txBody>
      </p:sp>
      <p:pic>
        <p:nvPicPr>
          <p:cNvPr id="4" name="Obrázek 3">
            <a:extLst>
              <a:ext uri="{FF2B5EF4-FFF2-40B4-BE49-F238E27FC236}">
                <a16:creationId xmlns:a16="http://schemas.microsoft.com/office/drawing/2014/main" id="{C9604C08-BA7D-AC1E-5EB9-3A10F726E2ED}"/>
              </a:ext>
            </a:extLst>
          </p:cNvPr>
          <p:cNvPicPr>
            <a:picLocks noChangeAspect="1"/>
          </p:cNvPicPr>
          <p:nvPr/>
        </p:nvPicPr>
        <p:blipFill>
          <a:blip r:embed="rId2"/>
          <a:stretch>
            <a:fillRect/>
          </a:stretch>
        </p:blipFill>
        <p:spPr>
          <a:xfrm>
            <a:off x="646793" y="2889801"/>
            <a:ext cx="8178799" cy="3046601"/>
          </a:xfrm>
          <a:prstGeom prst="rect">
            <a:avLst/>
          </a:prstGeom>
        </p:spPr>
      </p:pic>
    </p:spTree>
    <p:extLst>
      <p:ext uri="{BB962C8B-B14F-4D97-AF65-F5344CB8AC3E}">
        <p14:creationId xmlns:p14="http://schemas.microsoft.com/office/powerpoint/2010/main" val="317338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60977E-D035-BBF4-F72A-43DB9E188CB6}"/>
              </a:ext>
            </a:extLst>
          </p:cNvPr>
          <p:cNvSpPr>
            <a:spLocks noGrp="1"/>
          </p:cNvSpPr>
          <p:nvPr>
            <p:ph type="title"/>
          </p:nvPr>
        </p:nvSpPr>
        <p:spPr>
          <a:xfrm>
            <a:off x="4041057" y="274638"/>
            <a:ext cx="4842387" cy="865904"/>
          </a:xfrm>
        </p:spPr>
        <p:txBody>
          <a:bodyPr>
            <a:normAutofit/>
          </a:bodyPr>
          <a:lstStyle/>
          <a:p>
            <a:r>
              <a:rPr lang="cs-CZ" b="1" dirty="0">
                <a:solidFill>
                  <a:srgbClr val="FF0000"/>
                </a:solidFill>
              </a:rPr>
              <a:t>Vlastní rozhodnutí</a:t>
            </a:r>
          </a:p>
        </p:txBody>
      </p:sp>
      <p:pic>
        <p:nvPicPr>
          <p:cNvPr id="4" name="Obrázek 3">
            <a:extLst>
              <a:ext uri="{FF2B5EF4-FFF2-40B4-BE49-F238E27FC236}">
                <a16:creationId xmlns:a16="http://schemas.microsoft.com/office/drawing/2014/main" id="{B37D967C-B3EE-166B-F963-4DEC591BD0CB}"/>
              </a:ext>
            </a:extLst>
          </p:cNvPr>
          <p:cNvPicPr>
            <a:picLocks noChangeAspect="1"/>
          </p:cNvPicPr>
          <p:nvPr/>
        </p:nvPicPr>
        <p:blipFill>
          <a:blip r:embed="rId2"/>
          <a:stretch>
            <a:fillRect/>
          </a:stretch>
        </p:blipFill>
        <p:spPr>
          <a:xfrm>
            <a:off x="432012" y="1533833"/>
            <a:ext cx="8279975" cy="4654860"/>
          </a:xfrm>
          <a:prstGeom prst="rect">
            <a:avLst/>
          </a:prstGeom>
        </p:spPr>
      </p:pic>
    </p:spTree>
    <p:extLst>
      <p:ext uri="{BB962C8B-B14F-4D97-AF65-F5344CB8AC3E}">
        <p14:creationId xmlns:p14="http://schemas.microsoft.com/office/powerpoint/2010/main" val="1663719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EFB69FE-275D-79BD-47E2-3A8B595FD4BF}"/>
              </a:ext>
            </a:extLst>
          </p:cNvPr>
          <p:cNvSpPr>
            <a:spLocks noGrp="1"/>
          </p:cNvSpPr>
          <p:nvPr>
            <p:ph type="title"/>
          </p:nvPr>
        </p:nvSpPr>
        <p:spPr>
          <a:xfrm>
            <a:off x="457200" y="589270"/>
            <a:ext cx="8229600" cy="1143000"/>
          </a:xfrm>
        </p:spPr>
        <p:txBody>
          <a:bodyPr>
            <a:normAutofit fontScale="90000"/>
          </a:bodyPr>
          <a:lstStyle/>
          <a:p>
            <a:r>
              <a:rPr lang="cs-CZ" b="1" dirty="0">
                <a:solidFill>
                  <a:srgbClr val="FF0000"/>
                </a:solidFill>
              </a:rPr>
              <a:t>Při větší změně dokončené budovy</a:t>
            </a:r>
          </a:p>
        </p:txBody>
      </p:sp>
      <p:sp>
        <p:nvSpPr>
          <p:cNvPr id="4" name="Zástupný obsah 3">
            <a:extLst>
              <a:ext uri="{FF2B5EF4-FFF2-40B4-BE49-F238E27FC236}">
                <a16:creationId xmlns:a16="http://schemas.microsoft.com/office/drawing/2014/main" id="{81B3AD40-2092-80D2-ADCD-FEFDD20DEEC9}"/>
              </a:ext>
            </a:extLst>
          </p:cNvPr>
          <p:cNvSpPr>
            <a:spLocks noGrp="1"/>
          </p:cNvSpPr>
          <p:nvPr>
            <p:ph idx="1"/>
          </p:nvPr>
        </p:nvSpPr>
        <p:spPr>
          <a:xfrm>
            <a:off x="457200" y="2241755"/>
            <a:ext cx="8229600" cy="3195484"/>
          </a:xfrm>
        </p:spPr>
        <p:txBody>
          <a:bodyPr/>
          <a:lstStyle/>
          <a:p>
            <a:r>
              <a:rPr lang="cs-CZ" b="1" dirty="0"/>
              <a:t>Zpracování EA je nutné pouze v případě, že budova nesplňuje požadavky na energetickou náročnost budovy a energetickým auditem se prokáže, že to není technicky nebo ekonomicky vhodné s ohledem na životnost budovy a její provozní účely.</a:t>
            </a:r>
          </a:p>
        </p:txBody>
      </p:sp>
    </p:spTree>
    <p:extLst>
      <p:ext uri="{BB962C8B-B14F-4D97-AF65-F5344CB8AC3E}">
        <p14:creationId xmlns:p14="http://schemas.microsoft.com/office/powerpoint/2010/main" val="3373217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3E5382-A5F4-13AA-1A02-7FFF1B98706F}"/>
              </a:ext>
            </a:extLst>
          </p:cNvPr>
          <p:cNvSpPr>
            <a:spLocks noGrp="1"/>
          </p:cNvSpPr>
          <p:nvPr>
            <p:ph type="title"/>
          </p:nvPr>
        </p:nvSpPr>
        <p:spPr>
          <a:xfrm>
            <a:off x="457200" y="697425"/>
            <a:ext cx="8229600" cy="1143000"/>
          </a:xfrm>
        </p:spPr>
        <p:txBody>
          <a:bodyPr/>
          <a:lstStyle/>
          <a:p>
            <a:r>
              <a:rPr lang="cs-CZ" b="1" dirty="0">
                <a:solidFill>
                  <a:srgbClr val="FF0000"/>
                </a:solidFill>
              </a:rPr>
              <a:t>Větší změna dokončené budovy</a:t>
            </a:r>
          </a:p>
        </p:txBody>
      </p:sp>
      <p:sp>
        <p:nvSpPr>
          <p:cNvPr id="3" name="Zástupný obsah 2">
            <a:extLst>
              <a:ext uri="{FF2B5EF4-FFF2-40B4-BE49-F238E27FC236}">
                <a16:creationId xmlns:a16="http://schemas.microsoft.com/office/drawing/2014/main" id="{8DD01109-8836-8AFF-7377-F0C8A4642AAB}"/>
              </a:ext>
            </a:extLst>
          </p:cNvPr>
          <p:cNvSpPr>
            <a:spLocks noGrp="1"/>
          </p:cNvSpPr>
          <p:nvPr>
            <p:ph idx="1"/>
          </p:nvPr>
        </p:nvSpPr>
        <p:spPr>
          <a:xfrm>
            <a:off x="457200" y="2772697"/>
            <a:ext cx="8229600" cy="1651819"/>
          </a:xfrm>
        </p:spPr>
        <p:txBody>
          <a:bodyPr/>
          <a:lstStyle/>
          <a:p>
            <a:r>
              <a:rPr lang="cs-CZ" b="1" dirty="0"/>
              <a:t>Změna dokončené budovy na více než 25 % celkové plochy obálky budovy.</a:t>
            </a:r>
          </a:p>
        </p:txBody>
      </p:sp>
    </p:spTree>
    <p:extLst>
      <p:ext uri="{BB962C8B-B14F-4D97-AF65-F5344CB8AC3E}">
        <p14:creationId xmlns:p14="http://schemas.microsoft.com/office/powerpoint/2010/main" val="141219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
            <a:extLst>
              <a:ext uri="{FF2B5EF4-FFF2-40B4-BE49-F238E27FC236}">
                <a16:creationId xmlns:a16="http://schemas.microsoft.com/office/drawing/2014/main" id="{8F6C48B6-8107-4EF0-5872-FDEE530BAFFF}"/>
              </a:ext>
            </a:extLst>
          </p:cNvPr>
          <p:cNvSpPr>
            <a:spLocks noGrp="1" noChangeArrowheads="1"/>
          </p:cNvSpPr>
          <p:nvPr>
            <p:ph type="title"/>
          </p:nvPr>
        </p:nvSpPr>
        <p:spPr bwMode="auto">
          <a:xfrm>
            <a:off x="422787" y="589935"/>
            <a:ext cx="4326194" cy="296777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eaLnBrk="1" fontAlgn="base" hangingPunct="1">
              <a:lnSpc>
                <a:spcPct val="90000"/>
              </a:lnSpc>
              <a:spcAft>
                <a:spcPct val="0"/>
              </a:spcAft>
              <a:buClrTx/>
              <a:buSzTx/>
              <a:tabLst/>
            </a:pPr>
            <a:r>
              <a:rPr kumimoji="0" lang="cs-CZ" altLang="cs-CZ" sz="2600" b="1" i="0" strike="noStrike" kern="1200" cap="none" normalizeH="0" baseline="0" dirty="0">
                <a:ln>
                  <a:noFill/>
                </a:ln>
                <a:effectLst/>
                <a:latin typeface="+mj-lt"/>
                <a:ea typeface="+mj-ea"/>
                <a:cs typeface="+mj-cs"/>
              </a:rPr>
              <a:t>DAHLSVEEN, T., PETRÁŠ, D., HIRŠ, J.</a:t>
            </a:r>
            <a:br>
              <a:rPr kumimoji="0" lang="cs-CZ" altLang="cs-CZ" sz="2600" b="1" i="0" strike="noStrike" kern="1200" cap="none" normalizeH="0" baseline="0" dirty="0">
                <a:ln>
                  <a:noFill/>
                </a:ln>
                <a:effectLst/>
                <a:latin typeface="+mj-lt"/>
                <a:ea typeface="+mj-ea"/>
                <a:cs typeface="+mj-cs"/>
              </a:rPr>
            </a:br>
            <a:r>
              <a:rPr kumimoji="0" lang="cs-CZ" altLang="cs-CZ" sz="2600" b="1" i="1" strike="noStrike" kern="1200" cap="none" normalizeH="0" baseline="0" dirty="0">
                <a:ln>
                  <a:noFill/>
                </a:ln>
                <a:effectLst/>
                <a:latin typeface="+mj-lt"/>
                <a:ea typeface="+mj-ea"/>
                <a:cs typeface="+mj-cs"/>
              </a:rPr>
              <a:t>Energetický audit budov.</a:t>
            </a:r>
            <a:br>
              <a:rPr kumimoji="0" lang="cs-CZ" altLang="cs-CZ" sz="2600" b="1" i="1" strike="noStrike" kern="1200" cap="none" normalizeH="0" baseline="0" dirty="0">
                <a:ln>
                  <a:noFill/>
                </a:ln>
                <a:effectLst/>
                <a:latin typeface="+mj-lt"/>
                <a:ea typeface="+mj-ea"/>
                <a:cs typeface="+mj-cs"/>
              </a:rPr>
            </a:br>
            <a:r>
              <a:rPr kumimoji="0" lang="cs-CZ" altLang="cs-CZ" sz="2600" b="1" i="1" strike="noStrike" kern="1200" cap="none" normalizeH="0" baseline="0" dirty="0">
                <a:ln>
                  <a:noFill/>
                </a:ln>
                <a:effectLst/>
                <a:latin typeface="+mj-lt"/>
                <a:ea typeface="+mj-ea"/>
                <a:cs typeface="+mj-cs"/>
              </a:rPr>
              <a:t>1. vyd.</a:t>
            </a:r>
            <a:endParaRPr kumimoji="0" lang="en-US" altLang="cs-CZ" sz="2600" b="1" i="1" strike="noStrike" kern="1200" cap="none" normalizeH="0" baseline="0" dirty="0">
              <a:ln>
                <a:noFill/>
              </a:ln>
              <a:effectLst/>
              <a:latin typeface="+mj-lt"/>
              <a:ea typeface="+mj-ea"/>
              <a:cs typeface="+mj-cs"/>
            </a:endParaRPr>
          </a:p>
          <a:p>
            <a:pPr marL="0" marR="0" lvl="0" indent="0" algn="l" defTabSz="914400" eaLnBrk="1" fontAlgn="base" hangingPunct="1">
              <a:lnSpc>
                <a:spcPct val="90000"/>
              </a:lnSpc>
              <a:spcAft>
                <a:spcPct val="0"/>
              </a:spcAft>
              <a:buClrTx/>
              <a:buSzTx/>
              <a:tabLst/>
            </a:pPr>
            <a:r>
              <a:rPr kumimoji="0" lang="cs-CZ" altLang="cs-CZ" sz="2600" b="1" i="0" strike="noStrike" kern="1200" cap="none" normalizeH="0" baseline="0" dirty="0">
                <a:ln>
                  <a:noFill/>
                </a:ln>
                <a:effectLst/>
                <a:latin typeface="+mj-lt"/>
                <a:ea typeface="+mj-ea"/>
                <a:cs typeface="+mj-cs"/>
              </a:rPr>
              <a:t>Bratislava: Jaga Group, 2003, 352 s.</a:t>
            </a:r>
            <a:br>
              <a:rPr kumimoji="0" lang="cs-CZ" altLang="cs-CZ" sz="2600" b="1" i="0" strike="noStrike" kern="1200" cap="none" normalizeH="0" baseline="0" dirty="0">
                <a:ln>
                  <a:noFill/>
                </a:ln>
                <a:effectLst/>
                <a:latin typeface="+mj-lt"/>
                <a:ea typeface="+mj-ea"/>
                <a:cs typeface="+mj-cs"/>
              </a:rPr>
            </a:br>
            <a:r>
              <a:rPr kumimoji="0" lang="cs-CZ" altLang="cs-CZ" sz="2600" b="1" i="0" strike="noStrike" kern="1200" cap="none" normalizeH="0" baseline="0" dirty="0">
                <a:ln>
                  <a:noFill/>
                </a:ln>
                <a:effectLst/>
                <a:latin typeface="+mj-lt"/>
                <a:ea typeface="+mj-ea"/>
                <a:cs typeface="+mj-cs"/>
              </a:rPr>
              <a:t>ISBN 80-88905-86-9</a:t>
            </a:r>
            <a:endParaRPr kumimoji="0" lang="en-US" altLang="cs-CZ" sz="2600" b="1" i="0" strike="noStrike" kern="1200" cap="none" normalizeH="0" baseline="0" dirty="0">
              <a:ln>
                <a:noFill/>
              </a:ln>
              <a:effectLst/>
              <a:latin typeface="+mj-lt"/>
              <a:ea typeface="+mj-ea"/>
              <a:cs typeface="+mj-cs"/>
            </a:endParaRPr>
          </a:p>
        </p:txBody>
      </p:sp>
      <p:sp>
        <p:nvSpPr>
          <p:cNvPr id="20" name="Rectangle 19">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9144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022220"/>
            <a:ext cx="611504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9190104"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Obrázek 5">
            <a:extLst>
              <a:ext uri="{FF2B5EF4-FFF2-40B4-BE49-F238E27FC236}">
                <a16:creationId xmlns:a16="http://schemas.microsoft.com/office/drawing/2014/main" id="{3A2C7582-1CFC-09B8-4971-FD75987DD49C}"/>
              </a:ext>
            </a:extLst>
          </p:cNvPr>
          <p:cNvPicPr>
            <a:picLocks noChangeAspect="1"/>
          </p:cNvPicPr>
          <p:nvPr/>
        </p:nvPicPr>
        <p:blipFill>
          <a:blip r:embed="rId2"/>
          <a:stretch>
            <a:fillRect/>
          </a:stretch>
        </p:blipFill>
        <p:spPr>
          <a:xfrm>
            <a:off x="4930430" y="504547"/>
            <a:ext cx="3872266" cy="5470906"/>
          </a:xfrm>
          <a:prstGeom prst="rect">
            <a:avLst/>
          </a:prstGeom>
        </p:spPr>
      </p:pic>
      <p:sp>
        <p:nvSpPr>
          <p:cNvPr id="26" name="Rectangle 2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9143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754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6CD5C2-AEE8-F617-4062-B984A620AD6C}"/>
              </a:ext>
            </a:extLst>
          </p:cNvPr>
          <p:cNvSpPr>
            <a:spLocks noGrp="1"/>
          </p:cNvSpPr>
          <p:nvPr>
            <p:ph type="title"/>
          </p:nvPr>
        </p:nvSpPr>
        <p:spPr>
          <a:xfrm>
            <a:off x="457200" y="677761"/>
            <a:ext cx="8229600" cy="1143000"/>
          </a:xfrm>
        </p:spPr>
        <p:txBody>
          <a:bodyPr/>
          <a:lstStyle/>
          <a:p>
            <a:r>
              <a:rPr lang="cs-CZ" b="1" dirty="0">
                <a:solidFill>
                  <a:srgbClr val="FF0000"/>
                </a:solidFill>
              </a:rPr>
              <a:t>Platnost EA</a:t>
            </a:r>
          </a:p>
        </p:txBody>
      </p:sp>
      <p:sp>
        <p:nvSpPr>
          <p:cNvPr id="3" name="Zástupný obsah 2">
            <a:extLst>
              <a:ext uri="{FF2B5EF4-FFF2-40B4-BE49-F238E27FC236}">
                <a16:creationId xmlns:a16="http://schemas.microsoft.com/office/drawing/2014/main" id="{81A0DDA9-3EFD-273A-E88E-33B09748FE45}"/>
              </a:ext>
            </a:extLst>
          </p:cNvPr>
          <p:cNvSpPr>
            <a:spLocks noGrp="1"/>
          </p:cNvSpPr>
          <p:nvPr>
            <p:ph idx="1"/>
          </p:nvPr>
        </p:nvSpPr>
        <p:spPr>
          <a:xfrm>
            <a:off x="457200" y="2497394"/>
            <a:ext cx="8229600" cy="1494504"/>
          </a:xfrm>
        </p:spPr>
        <p:txBody>
          <a:bodyPr/>
          <a:lstStyle/>
          <a:p>
            <a:r>
              <a:rPr lang="cs-CZ" b="1" dirty="0"/>
              <a:t>EA platí do provedení větší změny dokončené budovy.</a:t>
            </a:r>
          </a:p>
        </p:txBody>
      </p:sp>
    </p:spTree>
    <p:extLst>
      <p:ext uri="{BB962C8B-B14F-4D97-AF65-F5344CB8AC3E}">
        <p14:creationId xmlns:p14="http://schemas.microsoft.com/office/powerpoint/2010/main" val="1310638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12E4FC7E-9026-7D4F-3D59-98E0096400E1}"/>
              </a:ext>
            </a:extLst>
          </p:cNvPr>
          <p:cNvSpPr>
            <a:spLocks noGrp="1"/>
          </p:cNvSpPr>
          <p:nvPr>
            <p:ph type="title"/>
          </p:nvPr>
        </p:nvSpPr>
        <p:spPr>
          <a:xfrm>
            <a:off x="457200" y="648928"/>
            <a:ext cx="8229600" cy="768709"/>
          </a:xfrm>
        </p:spPr>
        <p:txBody>
          <a:bodyPr>
            <a:normAutofit fontScale="90000"/>
          </a:bodyPr>
          <a:lstStyle/>
          <a:p>
            <a:r>
              <a:rPr lang="cs-CZ" b="1" i="0" dirty="0">
                <a:solidFill>
                  <a:srgbClr val="FF0000"/>
                </a:solidFill>
                <a:effectLst/>
                <a:latin typeface="-apple-system"/>
              </a:rPr>
              <a:t>Tabulka energetické náročnosti budov</a:t>
            </a:r>
            <a:endParaRPr lang="cs-CZ" b="1" dirty="0">
              <a:solidFill>
                <a:srgbClr val="FF0000"/>
              </a:solidFill>
            </a:endParaRPr>
          </a:p>
        </p:txBody>
      </p:sp>
      <p:pic>
        <p:nvPicPr>
          <p:cNvPr id="7" name="Obrázek 6">
            <a:extLst>
              <a:ext uri="{FF2B5EF4-FFF2-40B4-BE49-F238E27FC236}">
                <a16:creationId xmlns:a16="http://schemas.microsoft.com/office/drawing/2014/main" id="{4E4B43F5-40E0-A8C1-830E-C89AABCC1B91}"/>
              </a:ext>
            </a:extLst>
          </p:cNvPr>
          <p:cNvPicPr>
            <a:picLocks noChangeAspect="1"/>
          </p:cNvPicPr>
          <p:nvPr/>
        </p:nvPicPr>
        <p:blipFill>
          <a:blip r:embed="rId2"/>
          <a:stretch>
            <a:fillRect/>
          </a:stretch>
        </p:blipFill>
        <p:spPr>
          <a:xfrm>
            <a:off x="1216742" y="1772330"/>
            <a:ext cx="6710516" cy="4354697"/>
          </a:xfrm>
          <a:prstGeom prst="rect">
            <a:avLst/>
          </a:prstGeom>
        </p:spPr>
      </p:pic>
    </p:spTree>
    <p:extLst>
      <p:ext uri="{BB962C8B-B14F-4D97-AF65-F5344CB8AC3E}">
        <p14:creationId xmlns:p14="http://schemas.microsoft.com/office/powerpoint/2010/main" val="4061151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FA3075-C702-E150-9F5C-89F516B3E748}"/>
              </a:ext>
            </a:extLst>
          </p:cNvPr>
          <p:cNvSpPr>
            <a:spLocks noGrp="1"/>
          </p:cNvSpPr>
          <p:nvPr>
            <p:ph type="title"/>
          </p:nvPr>
        </p:nvSpPr>
        <p:spPr>
          <a:xfrm>
            <a:off x="157316" y="830158"/>
            <a:ext cx="8917858" cy="685801"/>
          </a:xfrm>
        </p:spPr>
        <p:txBody>
          <a:bodyPr>
            <a:normAutofit fontScale="90000"/>
          </a:bodyPr>
          <a:lstStyle/>
          <a:p>
            <a:r>
              <a:rPr lang="cs-CZ" b="1" dirty="0">
                <a:solidFill>
                  <a:srgbClr val="FF0000"/>
                </a:solidFill>
              </a:rPr>
              <a:t>ENERGETICKÁ NÁROČNOST BUDOVY (1)</a:t>
            </a:r>
          </a:p>
        </p:txBody>
      </p:sp>
      <p:sp>
        <p:nvSpPr>
          <p:cNvPr id="3" name="Zástupný obsah 2">
            <a:extLst>
              <a:ext uri="{FF2B5EF4-FFF2-40B4-BE49-F238E27FC236}">
                <a16:creationId xmlns:a16="http://schemas.microsoft.com/office/drawing/2014/main" id="{0CCFA002-CABC-F200-5696-1170846740F8}"/>
              </a:ext>
            </a:extLst>
          </p:cNvPr>
          <p:cNvSpPr>
            <a:spLocks noGrp="1"/>
          </p:cNvSpPr>
          <p:nvPr>
            <p:ph idx="1"/>
          </p:nvPr>
        </p:nvSpPr>
        <p:spPr>
          <a:xfrm>
            <a:off x="457200" y="1995948"/>
            <a:ext cx="8229600" cy="4130215"/>
          </a:xfrm>
        </p:spPr>
        <p:txBody>
          <a:bodyPr/>
          <a:lstStyle/>
          <a:p>
            <a:r>
              <a:rPr lang="cs-CZ" b="1" i="1" dirty="0">
                <a:solidFill>
                  <a:srgbClr val="000000"/>
                </a:solidFill>
                <a:effectLst/>
                <a:latin typeface="-apple-system"/>
              </a:rPr>
              <a:t>Energetická náročnost budovy, bytu či spotřebiče je klíčovým ukazatelem pro spotřebu energie. Obecně se energetická náročnost vztahuje na všechny produkty, u kterých lze měřit spotřebu energie při běžném provozu. Energetické třídy pak značí, jak efektivně nebo neefektivně daný objekt energii využívá.</a:t>
            </a:r>
            <a:endParaRPr lang="cs-CZ" dirty="0"/>
          </a:p>
        </p:txBody>
      </p:sp>
    </p:spTree>
    <p:extLst>
      <p:ext uri="{BB962C8B-B14F-4D97-AF65-F5344CB8AC3E}">
        <p14:creationId xmlns:p14="http://schemas.microsoft.com/office/powerpoint/2010/main" val="3859130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3BF808-C13C-F24D-7BE9-FF62C4414532}"/>
              </a:ext>
            </a:extLst>
          </p:cNvPr>
          <p:cNvSpPr>
            <a:spLocks noGrp="1"/>
          </p:cNvSpPr>
          <p:nvPr>
            <p:ph type="title"/>
          </p:nvPr>
        </p:nvSpPr>
        <p:spPr>
          <a:xfrm>
            <a:off x="157315" y="648928"/>
            <a:ext cx="8868697" cy="768709"/>
          </a:xfrm>
        </p:spPr>
        <p:txBody>
          <a:bodyPr>
            <a:normAutofit fontScale="90000"/>
          </a:bodyPr>
          <a:lstStyle/>
          <a:p>
            <a:r>
              <a:rPr lang="cs-CZ" b="1" dirty="0">
                <a:solidFill>
                  <a:srgbClr val="FF0000"/>
                </a:solidFill>
              </a:rPr>
              <a:t>ENERGETICKÁ NÁROČNOST BUDOVY (2)</a:t>
            </a:r>
            <a:endParaRPr lang="cs-CZ" dirty="0"/>
          </a:p>
        </p:txBody>
      </p:sp>
      <p:sp>
        <p:nvSpPr>
          <p:cNvPr id="3" name="Zástupný obsah 2">
            <a:extLst>
              <a:ext uri="{FF2B5EF4-FFF2-40B4-BE49-F238E27FC236}">
                <a16:creationId xmlns:a16="http://schemas.microsoft.com/office/drawing/2014/main" id="{EB2AF29C-FD44-7D4B-7A9F-D973D0621EA2}"/>
              </a:ext>
            </a:extLst>
          </p:cNvPr>
          <p:cNvSpPr>
            <a:spLocks noGrp="1"/>
          </p:cNvSpPr>
          <p:nvPr>
            <p:ph idx="1"/>
          </p:nvPr>
        </p:nvSpPr>
        <p:spPr>
          <a:xfrm>
            <a:off x="457200" y="1848465"/>
            <a:ext cx="8229600" cy="4277698"/>
          </a:xfrm>
        </p:spPr>
        <p:txBody>
          <a:bodyPr>
            <a:normAutofit/>
          </a:bodyPr>
          <a:lstStyle/>
          <a:p>
            <a:pPr algn="l"/>
            <a:r>
              <a:rPr lang="cs-CZ" b="1" i="0" dirty="0">
                <a:solidFill>
                  <a:srgbClr val="000000"/>
                </a:solidFill>
                <a:effectLst/>
                <a:latin typeface="-apple-system"/>
              </a:rPr>
              <a:t>Do energetické náročnosti budovy spadají veškeré energie potřebné pro provoz budovy. Je to tedy energie na vytápění, přípravu teplé vody, chlazení, větrání a klimatizaci a na osvětlení prostor. Budova je pak zařazena do jedné ze sedmi tříd energetické náročnosti</a:t>
            </a:r>
            <a:br>
              <a:rPr lang="cs-CZ" b="1" i="0" dirty="0">
                <a:solidFill>
                  <a:srgbClr val="000000"/>
                </a:solidFill>
                <a:effectLst/>
                <a:latin typeface="-apple-system"/>
              </a:rPr>
            </a:br>
            <a:r>
              <a:rPr lang="cs-CZ" b="1" i="0" dirty="0">
                <a:solidFill>
                  <a:srgbClr val="000000"/>
                </a:solidFill>
                <a:effectLst/>
                <a:latin typeface="-apple-system"/>
              </a:rPr>
              <a:t>(A až G) od “</a:t>
            </a:r>
            <a:r>
              <a:rPr lang="cs-CZ" b="1" i="0" dirty="0">
                <a:solidFill>
                  <a:srgbClr val="00B0F0"/>
                </a:solidFill>
                <a:effectLst/>
                <a:latin typeface="-apple-system"/>
              </a:rPr>
              <a:t>mimořádně úsporné</a:t>
            </a:r>
            <a:r>
              <a:rPr lang="cs-CZ" b="1" i="0" dirty="0">
                <a:solidFill>
                  <a:srgbClr val="000000"/>
                </a:solidFill>
                <a:effectLst/>
                <a:latin typeface="-apple-system"/>
              </a:rPr>
              <a:t>” (</a:t>
            </a:r>
            <a:r>
              <a:rPr lang="cs-CZ" b="1" i="0" dirty="0">
                <a:solidFill>
                  <a:srgbClr val="00B0F0"/>
                </a:solidFill>
                <a:effectLst/>
                <a:latin typeface="-apple-system"/>
              </a:rPr>
              <a:t>A</a:t>
            </a:r>
            <a:r>
              <a:rPr lang="cs-CZ" b="1" i="0" dirty="0">
                <a:solidFill>
                  <a:srgbClr val="000000"/>
                </a:solidFill>
                <a:effectLst/>
                <a:latin typeface="-apple-system"/>
              </a:rPr>
              <a:t>) až po “</a:t>
            </a:r>
            <a:r>
              <a:rPr lang="cs-CZ" b="1" i="0" dirty="0">
                <a:solidFill>
                  <a:srgbClr val="00B0F0"/>
                </a:solidFill>
                <a:effectLst/>
                <a:latin typeface="-apple-system"/>
              </a:rPr>
              <a:t>mimořádně nehospodárnou</a:t>
            </a:r>
            <a:r>
              <a:rPr lang="cs-CZ" b="1" i="0" dirty="0">
                <a:solidFill>
                  <a:srgbClr val="000000"/>
                </a:solidFill>
                <a:effectLst/>
                <a:latin typeface="-apple-system"/>
              </a:rPr>
              <a:t>” (</a:t>
            </a:r>
            <a:r>
              <a:rPr lang="cs-CZ" b="1" i="0" dirty="0">
                <a:solidFill>
                  <a:srgbClr val="00B0F0"/>
                </a:solidFill>
                <a:effectLst/>
                <a:latin typeface="-apple-system"/>
              </a:rPr>
              <a:t>G</a:t>
            </a:r>
            <a:r>
              <a:rPr lang="cs-CZ" b="1" i="0" dirty="0">
                <a:solidFill>
                  <a:srgbClr val="000000"/>
                </a:solidFill>
                <a:effectLst/>
                <a:latin typeface="-apple-system"/>
              </a:rPr>
              <a:t>).</a:t>
            </a:r>
          </a:p>
        </p:txBody>
      </p:sp>
    </p:spTree>
    <p:extLst>
      <p:ext uri="{BB962C8B-B14F-4D97-AF65-F5344CB8AC3E}">
        <p14:creationId xmlns:p14="http://schemas.microsoft.com/office/powerpoint/2010/main" val="361512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7D447D-677F-0AAA-24FA-38D04396A81A}"/>
              </a:ext>
            </a:extLst>
          </p:cNvPr>
          <p:cNvSpPr>
            <a:spLocks noGrp="1"/>
          </p:cNvSpPr>
          <p:nvPr>
            <p:ph type="title"/>
          </p:nvPr>
        </p:nvSpPr>
        <p:spPr>
          <a:xfrm>
            <a:off x="4572000" y="274638"/>
            <a:ext cx="4114800" cy="1143000"/>
          </a:xfrm>
        </p:spPr>
        <p:txBody>
          <a:bodyPr/>
          <a:lstStyle/>
          <a:p>
            <a:r>
              <a:rPr lang="cs-CZ" b="1" dirty="0">
                <a:solidFill>
                  <a:srgbClr val="FF0000"/>
                </a:solidFill>
              </a:rPr>
              <a:t>HODNOCENÍ</a:t>
            </a:r>
          </a:p>
        </p:txBody>
      </p:sp>
      <p:sp>
        <p:nvSpPr>
          <p:cNvPr id="3" name="Zástupný obsah 2">
            <a:extLst>
              <a:ext uri="{FF2B5EF4-FFF2-40B4-BE49-F238E27FC236}">
                <a16:creationId xmlns:a16="http://schemas.microsoft.com/office/drawing/2014/main" id="{18AB622E-ED9F-8B4A-D8F7-7C2811530620}"/>
              </a:ext>
            </a:extLst>
          </p:cNvPr>
          <p:cNvSpPr>
            <a:spLocks noGrp="1"/>
          </p:cNvSpPr>
          <p:nvPr>
            <p:ph idx="1"/>
          </p:nvPr>
        </p:nvSpPr>
        <p:spPr>
          <a:xfrm>
            <a:off x="457200" y="2340077"/>
            <a:ext cx="8229600" cy="3352800"/>
          </a:xfrm>
        </p:spPr>
        <p:txBody>
          <a:bodyPr>
            <a:normAutofit fontScale="92500"/>
          </a:bodyPr>
          <a:lstStyle/>
          <a:p>
            <a:r>
              <a:rPr lang="cs-CZ" b="1" i="0" dirty="0">
                <a:solidFill>
                  <a:srgbClr val="000000"/>
                </a:solidFill>
                <a:effectLst/>
                <a:latin typeface="-apple-system"/>
              </a:rPr>
              <a:t>Aby budovy splnily požadavky na energetickou náročnost budovy, musí spadat do tříd A až C.</a:t>
            </a:r>
          </a:p>
          <a:p>
            <a:r>
              <a:rPr lang="cs-CZ" b="1" i="0" dirty="0">
                <a:solidFill>
                  <a:srgbClr val="000000"/>
                </a:solidFill>
                <a:effectLst/>
                <a:latin typeface="-apple-system"/>
              </a:rPr>
              <a:t>Budovy s vyšší energetickou náročností jsou neúsporné a tudíž nevyhovující.</a:t>
            </a:r>
          </a:p>
          <a:p>
            <a:r>
              <a:rPr lang="cs-CZ" b="1" i="0" dirty="0">
                <a:solidFill>
                  <a:srgbClr val="000000"/>
                </a:solidFill>
                <a:effectLst/>
                <a:latin typeface="-apple-system"/>
              </a:rPr>
              <a:t>Třída energetické náročnosti budovy G je pak mimořádně nehospodárná.</a:t>
            </a:r>
          </a:p>
        </p:txBody>
      </p:sp>
    </p:spTree>
    <p:extLst>
      <p:ext uri="{BB962C8B-B14F-4D97-AF65-F5344CB8AC3E}">
        <p14:creationId xmlns:p14="http://schemas.microsoft.com/office/powerpoint/2010/main" val="3943564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A6CA9CF-8E70-CC38-3BDD-3DC1F16551EA}"/>
              </a:ext>
            </a:extLst>
          </p:cNvPr>
          <p:cNvSpPr>
            <a:spLocks noGrp="1"/>
          </p:cNvSpPr>
          <p:nvPr>
            <p:ph type="title"/>
          </p:nvPr>
        </p:nvSpPr>
        <p:spPr>
          <a:xfrm>
            <a:off x="457200" y="731837"/>
            <a:ext cx="8229600" cy="1143000"/>
          </a:xfrm>
        </p:spPr>
        <p:txBody>
          <a:bodyPr>
            <a:normAutofit fontScale="90000"/>
          </a:bodyPr>
          <a:lstStyle/>
          <a:p>
            <a:r>
              <a:rPr lang="cs-CZ" b="1" i="0" dirty="0">
                <a:solidFill>
                  <a:srgbClr val="FF0000"/>
                </a:solidFill>
                <a:effectLst/>
                <a:latin typeface="-apple-system"/>
              </a:rPr>
              <a:t>Co zahrnuje energetická náročnost budovy?</a:t>
            </a:r>
            <a:endParaRPr lang="cs-CZ" b="1" dirty="0">
              <a:solidFill>
                <a:srgbClr val="FF0000"/>
              </a:solidFill>
            </a:endParaRPr>
          </a:p>
        </p:txBody>
      </p:sp>
      <p:sp>
        <p:nvSpPr>
          <p:cNvPr id="5" name="Zástupný obsah 4">
            <a:extLst>
              <a:ext uri="{FF2B5EF4-FFF2-40B4-BE49-F238E27FC236}">
                <a16:creationId xmlns:a16="http://schemas.microsoft.com/office/drawing/2014/main" id="{798A7FE7-54D4-6909-44EB-025A452C3BB7}"/>
              </a:ext>
            </a:extLst>
          </p:cNvPr>
          <p:cNvSpPr>
            <a:spLocks noGrp="1"/>
          </p:cNvSpPr>
          <p:nvPr>
            <p:ph idx="1"/>
          </p:nvPr>
        </p:nvSpPr>
        <p:spPr>
          <a:xfrm>
            <a:off x="457200" y="2172929"/>
            <a:ext cx="8229600" cy="3953234"/>
          </a:xfrm>
        </p:spPr>
        <p:txBody>
          <a:bodyPr>
            <a:normAutofit lnSpcReduction="10000"/>
          </a:bodyPr>
          <a:lstStyle/>
          <a:p>
            <a:r>
              <a:rPr lang="cs-CZ" b="1" i="0" dirty="0">
                <a:solidFill>
                  <a:srgbClr val="000000"/>
                </a:solidFill>
                <a:effectLst/>
                <a:latin typeface="-apple-system"/>
              </a:rPr>
              <a:t>K překvapení některých to není jen vytápění. Sleduje se také spotřeba energie související s větráním, osvětlením, ohřevem vody a pod. Není to totiž vždy primárně teplo, co stojí nejvíce energie. U zatepleného rodinného domu to může být velká spotřeba teplé vody, u kancelářských budov zase chlazení a větrání.</a:t>
            </a:r>
            <a:endParaRPr lang="cs-CZ" b="1" dirty="0"/>
          </a:p>
        </p:txBody>
      </p:sp>
    </p:spTree>
    <p:extLst>
      <p:ext uri="{BB962C8B-B14F-4D97-AF65-F5344CB8AC3E}">
        <p14:creationId xmlns:p14="http://schemas.microsoft.com/office/powerpoint/2010/main" val="4206802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2B6CA9-525C-F1DA-5893-B72757AC1B42}"/>
              </a:ext>
            </a:extLst>
          </p:cNvPr>
          <p:cNvSpPr>
            <a:spLocks noGrp="1"/>
          </p:cNvSpPr>
          <p:nvPr>
            <p:ph type="title"/>
          </p:nvPr>
        </p:nvSpPr>
        <p:spPr>
          <a:xfrm>
            <a:off x="457200" y="618768"/>
            <a:ext cx="8229600" cy="1143000"/>
          </a:xfrm>
        </p:spPr>
        <p:txBody>
          <a:bodyPr>
            <a:normAutofit fontScale="90000"/>
          </a:bodyPr>
          <a:lstStyle/>
          <a:p>
            <a:r>
              <a:rPr lang="cs-CZ" b="1" i="0" dirty="0">
                <a:solidFill>
                  <a:srgbClr val="FF0000"/>
                </a:solidFill>
                <a:effectLst/>
                <a:latin typeface="-apple-system"/>
              </a:rPr>
              <a:t>Výpočet energetické náročnosti budovy</a:t>
            </a:r>
            <a:endParaRPr lang="cs-CZ" b="1" dirty="0">
              <a:solidFill>
                <a:srgbClr val="FF0000"/>
              </a:solidFill>
            </a:endParaRPr>
          </a:p>
        </p:txBody>
      </p:sp>
      <p:sp>
        <p:nvSpPr>
          <p:cNvPr id="3" name="Zástupný obsah 2">
            <a:extLst>
              <a:ext uri="{FF2B5EF4-FFF2-40B4-BE49-F238E27FC236}">
                <a16:creationId xmlns:a16="http://schemas.microsoft.com/office/drawing/2014/main" id="{8395BF54-C352-79F4-E5D9-529E7A2EF319}"/>
              </a:ext>
            </a:extLst>
          </p:cNvPr>
          <p:cNvSpPr>
            <a:spLocks noGrp="1"/>
          </p:cNvSpPr>
          <p:nvPr>
            <p:ph idx="1"/>
          </p:nvPr>
        </p:nvSpPr>
        <p:spPr>
          <a:xfrm>
            <a:off x="196645" y="2281083"/>
            <a:ext cx="8750710" cy="3845079"/>
          </a:xfrm>
        </p:spPr>
        <p:txBody>
          <a:bodyPr>
            <a:normAutofit fontScale="85000" lnSpcReduction="20000"/>
          </a:bodyPr>
          <a:lstStyle/>
          <a:p>
            <a:pPr algn="l"/>
            <a:r>
              <a:rPr lang="cs-CZ" b="1" i="0" dirty="0">
                <a:solidFill>
                  <a:srgbClr val="00B0F0"/>
                </a:solidFill>
                <a:effectLst/>
                <a:latin typeface="-apple-system"/>
              </a:rPr>
              <a:t>Zhodnocení energetické náročnosti budovy a zpracování </a:t>
            </a:r>
            <a:r>
              <a:rPr lang="cs-CZ" b="1" i="0" u="sng" dirty="0">
                <a:solidFill>
                  <a:srgbClr val="00B0F0"/>
                </a:solidFill>
                <a:effectLst/>
                <a:latin typeface="-apple-system"/>
                <a:hlinkClick r:id="rId2">
                  <a:extLst>
                    <a:ext uri="{A12FA001-AC4F-418D-AE19-62706E023703}">
                      <ahyp:hlinkClr xmlns:ahyp="http://schemas.microsoft.com/office/drawing/2018/hyperlinkcolor" val="tx"/>
                    </a:ext>
                  </a:extLst>
                </a:hlinkClick>
              </a:rPr>
              <a:t>průkazu energetické náročnosti domu</a:t>
            </a:r>
            <a:r>
              <a:rPr lang="cs-CZ" b="1" i="0" dirty="0">
                <a:solidFill>
                  <a:srgbClr val="00B0F0"/>
                </a:solidFill>
                <a:effectLst/>
                <a:latin typeface="-apple-system"/>
              </a:rPr>
              <a:t> zakládáme na porovnání dvou budov</a:t>
            </a:r>
            <a:r>
              <a:rPr lang="cs-CZ" b="1" i="0" dirty="0">
                <a:solidFill>
                  <a:srgbClr val="000000"/>
                </a:solidFill>
                <a:effectLst/>
                <a:latin typeface="-apple-system"/>
              </a:rPr>
              <a:t>. Nejdříve zjistíme parametry vaší budovy, poté je porovnáme s charakteristikami referenční budovy.</a:t>
            </a:r>
          </a:p>
          <a:p>
            <a:pPr algn="l"/>
            <a:r>
              <a:rPr lang="cs-CZ" b="1" i="0" dirty="0">
                <a:solidFill>
                  <a:srgbClr val="000000"/>
                </a:solidFill>
                <a:effectLst/>
                <a:latin typeface="-apple-system"/>
              </a:rPr>
              <a:t>Taková budova je předem definovaná, je stejného druhu, má stejný tvar, velikost, a to včetně prosklených ploch. S vaší budovou se shoduje také v orientaci ke světovým stranám, vnitřním uspořádání, účelu užívání a stínění. Až vše porovnáme, stanovíme stupeň energetické náročnosti budovy.</a:t>
            </a:r>
          </a:p>
        </p:txBody>
      </p:sp>
    </p:spTree>
    <p:extLst>
      <p:ext uri="{BB962C8B-B14F-4D97-AF65-F5344CB8AC3E}">
        <p14:creationId xmlns:p14="http://schemas.microsoft.com/office/powerpoint/2010/main" val="3167699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73B3E1-5B1A-5D1C-4C42-E6C1122EB326}"/>
              </a:ext>
            </a:extLst>
          </p:cNvPr>
          <p:cNvSpPr>
            <a:spLocks noGrp="1"/>
          </p:cNvSpPr>
          <p:nvPr>
            <p:ph type="title"/>
          </p:nvPr>
        </p:nvSpPr>
        <p:spPr>
          <a:xfrm>
            <a:off x="457200" y="579438"/>
            <a:ext cx="8229600" cy="1143000"/>
          </a:xfrm>
        </p:spPr>
        <p:txBody>
          <a:bodyPr>
            <a:normAutofit fontScale="90000"/>
          </a:bodyPr>
          <a:lstStyle/>
          <a:p>
            <a:r>
              <a:rPr lang="cs-CZ" b="1" i="0" dirty="0">
                <a:solidFill>
                  <a:srgbClr val="FF0000"/>
                </a:solidFill>
                <a:effectLst/>
                <a:latin typeface="-apple-system"/>
              </a:rPr>
              <a:t>Ukazatele energetické náročnosti budovy</a:t>
            </a:r>
            <a:endParaRPr lang="cs-CZ" b="1" dirty="0">
              <a:solidFill>
                <a:srgbClr val="FF0000"/>
              </a:solidFill>
            </a:endParaRPr>
          </a:p>
        </p:txBody>
      </p:sp>
      <p:sp>
        <p:nvSpPr>
          <p:cNvPr id="3" name="Zástupný obsah 2">
            <a:extLst>
              <a:ext uri="{FF2B5EF4-FFF2-40B4-BE49-F238E27FC236}">
                <a16:creationId xmlns:a16="http://schemas.microsoft.com/office/drawing/2014/main" id="{0A0E040F-B6D0-597F-9632-8A045CCE2A07}"/>
              </a:ext>
            </a:extLst>
          </p:cNvPr>
          <p:cNvSpPr>
            <a:spLocks noGrp="1"/>
          </p:cNvSpPr>
          <p:nvPr>
            <p:ph idx="1"/>
          </p:nvPr>
        </p:nvSpPr>
        <p:spPr>
          <a:xfrm>
            <a:off x="457200" y="2290915"/>
            <a:ext cx="8229600" cy="3638602"/>
          </a:xfrm>
        </p:spPr>
        <p:txBody>
          <a:bodyPr/>
          <a:lstStyle/>
          <a:p>
            <a:r>
              <a:rPr lang="cs-CZ" b="1" i="0" dirty="0">
                <a:solidFill>
                  <a:srgbClr val="000000"/>
                </a:solidFill>
                <a:effectLst/>
                <a:latin typeface="-apple-system"/>
              </a:rPr>
              <a:t>Co patří mezi ukazatele, kterými určíme energetickou náročnost domu?</a:t>
            </a:r>
          </a:p>
          <a:p>
            <a:r>
              <a:rPr lang="cs-CZ" b="1" i="0" dirty="0">
                <a:solidFill>
                  <a:srgbClr val="000000"/>
                </a:solidFill>
                <a:effectLst/>
                <a:latin typeface="-apple-system"/>
              </a:rPr>
              <a:t>Je to například hodnocení prostupu tepla, kvalita vzduchu a tepelná ztráta výměnou vzduchu, potřeba tepla na vytápění, potřeba primární energie nebo zajištění pohody prostředí v letním období.</a:t>
            </a:r>
            <a:endParaRPr lang="cs-CZ" b="1" dirty="0"/>
          </a:p>
        </p:txBody>
      </p:sp>
    </p:spTree>
    <p:extLst>
      <p:ext uri="{BB962C8B-B14F-4D97-AF65-F5344CB8AC3E}">
        <p14:creationId xmlns:p14="http://schemas.microsoft.com/office/powerpoint/2010/main" val="1264277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7A63D37D-3F8E-8477-68CB-9E3687448A37}"/>
              </a:ext>
            </a:extLst>
          </p:cNvPr>
          <p:cNvSpPr>
            <a:spLocks noGrp="1"/>
          </p:cNvSpPr>
          <p:nvPr>
            <p:ph type="title"/>
          </p:nvPr>
        </p:nvSpPr>
        <p:spPr>
          <a:xfrm>
            <a:off x="771525" y="1967266"/>
            <a:ext cx="1971675" cy="2547257"/>
          </a:xfrm>
          <a:noFill/>
        </p:spPr>
        <p:txBody>
          <a:bodyPr anchor="ctr">
            <a:normAutofit/>
          </a:bodyPr>
          <a:lstStyle/>
          <a:p>
            <a:r>
              <a:rPr lang="cs-CZ" sz="2800" b="0" i="0" dirty="0">
                <a:solidFill>
                  <a:srgbClr val="FFFFFF"/>
                </a:solidFill>
                <a:effectLst/>
                <a:latin typeface="-apple-system"/>
              </a:rPr>
              <a:t>Modelové ceny průkazů energetické náročnosti</a:t>
            </a:r>
            <a:endParaRPr lang="cs-CZ" sz="2800" dirty="0">
              <a:solidFill>
                <a:srgbClr val="FFFFFF"/>
              </a:solidFill>
            </a:endParaRPr>
          </a:p>
        </p:txBody>
      </p:sp>
      <p:pic>
        <p:nvPicPr>
          <p:cNvPr id="6" name="Obrázek 5" descr="Obsah obrázku text, snímek obrazovky, Paralelní, Písmo&#10;&#10;Popis byl vytvořen automaticky">
            <a:extLst>
              <a:ext uri="{FF2B5EF4-FFF2-40B4-BE49-F238E27FC236}">
                <a16:creationId xmlns:a16="http://schemas.microsoft.com/office/drawing/2014/main" id="{DDB41745-F076-5502-7106-5AEF5B7F4D49}"/>
              </a:ext>
            </a:extLst>
          </p:cNvPr>
          <p:cNvPicPr>
            <a:picLocks noChangeAspect="1"/>
          </p:cNvPicPr>
          <p:nvPr/>
        </p:nvPicPr>
        <p:blipFill>
          <a:blip r:embed="rId2"/>
          <a:stretch>
            <a:fillRect/>
          </a:stretch>
        </p:blipFill>
        <p:spPr>
          <a:xfrm>
            <a:off x="3582987" y="1933963"/>
            <a:ext cx="5085525" cy="2987745"/>
          </a:xfrm>
          <a:prstGeom prst="rect">
            <a:avLst/>
          </a:prstGeom>
        </p:spPr>
      </p:pic>
    </p:spTree>
    <p:extLst>
      <p:ext uri="{BB962C8B-B14F-4D97-AF65-F5344CB8AC3E}">
        <p14:creationId xmlns:p14="http://schemas.microsoft.com/office/powerpoint/2010/main" val="6214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377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4FE5708-6774-40D3-5C58-9CB477E7EBDE}"/>
              </a:ext>
            </a:extLst>
          </p:cNvPr>
          <p:cNvSpPr>
            <a:spLocks noGrp="1"/>
          </p:cNvSpPr>
          <p:nvPr>
            <p:ph type="title"/>
          </p:nvPr>
        </p:nvSpPr>
        <p:spPr>
          <a:xfrm>
            <a:off x="137652" y="640080"/>
            <a:ext cx="3805083" cy="5578816"/>
          </a:xfrm>
        </p:spPr>
        <p:txBody>
          <a:bodyPr vert="horz" lIns="91440" tIns="45720" rIns="91440" bIns="45720" rtlCol="0">
            <a:normAutofit/>
          </a:bodyPr>
          <a:lstStyle/>
          <a:p>
            <a:pPr defTabSz="914400">
              <a:lnSpc>
                <a:spcPct val="90000"/>
              </a:lnSpc>
            </a:pPr>
            <a:r>
              <a:rPr lang="en-US" sz="2800" b="1" dirty="0">
                <a:solidFill>
                  <a:srgbClr val="FFFFFF"/>
                </a:solidFill>
              </a:rPr>
              <a:t>STERNOVÁ, Z. a </a:t>
            </a:r>
            <a:r>
              <a:rPr lang="en-US" sz="2800" b="1" dirty="0" err="1">
                <a:solidFill>
                  <a:srgbClr val="FFFFFF"/>
                </a:solidFill>
              </a:rPr>
              <a:t>kol</a:t>
            </a:r>
            <a:r>
              <a:rPr lang="en-US" sz="2800" b="1" dirty="0">
                <a:solidFill>
                  <a:srgbClr val="FFFFFF"/>
                </a:solidFill>
              </a:rPr>
              <a:t>.</a:t>
            </a:r>
            <a:br>
              <a:rPr lang="en-US" sz="2800" b="1" dirty="0">
                <a:solidFill>
                  <a:srgbClr val="FFFFFF"/>
                </a:solidFill>
              </a:rPr>
            </a:br>
            <a:r>
              <a:rPr lang="en-US" sz="2800" b="1" i="1" dirty="0" err="1">
                <a:solidFill>
                  <a:srgbClr val="FFFFFF"/>
                </a:solidFill>
              </a:rPr>
              <a:t>Energetická</a:t>
            </a:r>
            <a:r>
              <a:rPr lang="en-US" sz="2800" b="1" i="1" dirty="0">
                <a:solidFill>
                  <a:srgbClr val="FFFFFF"/>
                </a:solidFill>
              </a:rPr>
              <a:t> </a:t>
            </a:r>
            <a:r>
              <a:rPr lang="en-US" sz="2800" b="1" i="1" dirty="0" err="1">
                <a:solidFill>
                  <a:srgbClr val="FFFFFF"/>
                </a:solidFill>
              </a:rPr>
              <a:t>hospodárnosť</a:t>
            </a:r>
            <a:r>
              <a:rPr lang="en-US" sz="2800" b="1" i="1" dirty="0">
                <a:solidFill>
                  <a:srgbClr val="FFFFFF"/>
                </a:solidFill>
              </a:rPr>
              <a:t> </a:t>
            </a:r>
            <a:r>
              <a:rPr lang="en-US" sz="2800" b="1" i="1" dirty="0" err="1">
                <a:solidFill>
                  <a:srgbClr val="FFFFFF"/>
                </a:solidFill>
              </a:rPr>
              <a:t>budov</a:t>
            </a:r>
            <a:br>
              <a:rPr lang="cs-CZ" sz="2800" b="1" i="1" dirty="0">
                <a:solidFill>
                  <a:srgbClr val="FFFFFF"/>
                </a:solidFill>
              </a:rPr>
            </a:br>
            <a:r>
              <a:rPr lang="en-US" sz="2800" b="1" i="1" dirty="0">
                <a:solidFill>
                  <a:srgbClr val="FFFFFF"/>
                </a:solidFill>
              </a:rPr>
              <a:t>a </a:t>
            </a:r>
            <a:r>
              <a:rPr lang="en-US" sz="2800" b="1" i="1" dirty="0" err="1">
                <a:solidFill>
                  <a:srgbClr val="FFFFFF"/>
                </a:solidFill>
              </a:rPr>
              <a:t>energetická</a:t>
            </a:r>
            <a:r>
              <a:rPr lang="en-US" sz="2800" b="1" i="1" dirty="0">
                <a:solidFill>
                  <a:srgbClr val="FFFFFF"/>
                </a:solidFill>
              </a:rPr>
              <a:t> </a:t>
            </a:r>
            <a:r>
              <a:rPr lang="en-US" sz="2800" b="1" i="1" dirty="0" err="1">
                <a:solidFill>
                  <a:srgbClr val="FFFFFF"/>
                </a:solidFill>
              </a:rPr>
              <a:t>certifikácia</a:t>
            </a:r>
            <a:r>
              <a:rPr lang="en-US" sz="2800" b="1" i="1" dirty="0">
                <a:solidFill>
                  <a:srgbClr val="FFFFFF"/>
                </a:solidFill>
              </a:rPr>
              <a:t> </a:t>
            </a:r>
            <a:r>
              <a:rPr lang="en-US" sz="2800" b="1" i="1" dirty="0" err="1">
                <a:solidFill>
                  <a:srgbClr val="FFFFFF"/>
                </a:solidFill>
              </a:rPr>
              <a:t>budov</a:t>
            </a:r>
            <a:r>
              <a:rPr lang="en-US" sz="2800" b="1" i="1" dirty="0">
                <a:solidFill>
                  <a:srgbClr val="FFFFFF"/>
                </a:solidFill>
              </a:rPr>
              <a:t>.</a:t>
            </a:r>
            <a:br>
              <a:rPr lang="en-US" sz="2800" b="1" i="1" dirty="0">
                <a:solidFill>
                  <a:srgbClr val="FFFFFF"/>
                </a:solidFill>
              </a:rPr>
            </a:br>
            <a:r>
              <a:rPr lang="en-US" sz="2800" b="1" dirty="0">
                <a:solidFill>
                  <a:srgbClr val="FFFFFF"/>
                </a:solidFill>
              </a:rPr>
              <a:t>1. </a:t>
            </a:r>
            <a:r>
              <a:rPr lang="en-US" sz="2800" b="1" dirty="0" err="1">
                <a:solidFill>
                  <a:srgbClr val="FFFFFF"/>
                </a:solidFill>
              </a:rPr>
              <a:t>vyd</a:t>
            </a:r>
            <a:r>
              <a:rPr lang="en-US" sz="2800" b="1" dirty="0">
                <a:solidFill>
                  <a:srgbClr val="FFFFFF"/>
                </a:solidFill>
              </a:rPr>
              <a:t>.</a:t>
            </a:r>
            <a:br>
              <a:rPr lang="en-US" sz="2800" b="1" dirty="0">
                <a:solidFill>
                  <a:srgbClr val="FFFFFF"/>
                </a:solidFill>
              </a:rPr>
            </a:br>
            <a:r>
              <a:rPr lang="en-US" sz="2800" b="1" dirty="0">
                <a:solidFill>
                  <a:srgbClr val="FFFFFF"/>
                </a:solidFill>
              </a:rPr>
              <a:t>Bratislava: JAGA GROUP, 2010</a:t>
            </a:r>
            <a:br>
              <a:rPr lang="en-US" sz="2800" b="1" dirty="0">
                <a:solidFill>
                  <a:srgbClr val="FFFFFF"/>
                </a:solidFill>
              </a:rPr>
            </a:br>
            <a:r>
              <a:rPr lang="en-US" sz="2800" b="1" dirty="0">
                <a:solidFill>
                  <a:srgbClr val="FFFFFF"/>
                </a:solidFill>
              </a:rPr>
              <a:t>350 s.</a:t>
            </a:r>
            <a:br>
              <a:rPr lang="en-US" sz="2800" b="1" dirty="0">
                <a:solidFill>
                  <a:srgbClr val="FFFFFF"/>
                </a:solidFill>
              </a:rPr>
            </a:br>
            <a:r>
              <a:rPr lang="en-US" sz="2800" b="1" dirty="0">
                <a:solidFill>
                  <a:srgbClr val="FFFFFF"/>
                </a:solidFill>
              </a:rPr>
              <a:t>ISBN 978-80-8076-060-1</a:t>
            </a:r>
          </a:p>
        </p:txBody>
      </p:sp>
      <p:pic>
        <p:nvPicPr>
          <p:cNvPr id="4" name="Obrázek 3">
            <a:extLst>
              <a:ext uri="{FF2B5EF4-FFF2-40B4-BE49-F238E27FC236}">
                <a16:creationId xmlns:a16="http://schemas.microsoft.com/office/drawing/2014/main" id="{3AE3C687-2B62-917D-334E-E01C826B5C55}"/>
              </a:ext>
            </a:extLst>
          </p:cNvPr>
          <p:cNvPicPr>
            <a:picLocks noChangeAspect="1"/>
          </p:cNvPicPr>
          <p:nvPr/>
        </p:nvPicPr>
        <p:blipFill rotWithShape="1">
          <a:blip r:embed="rId2"/>
          <a:srcRect t="20" r="-3" b="47"/>
          <a:stretch/>
        </p:blipFill>
        <p:spPr>
          <a:xfrm>
            <a:off x="4626499" y="640080"/>
            <a:ext cx="3985604" cy="5578816"/>
          </a:xfrm>
          <a:prstGeom prst="rect">
            <a:avLst/>
          </a:prstGeom>
        </p:spPr>
      </p:pic>
    </p:spTree>
    <p:extLst>
      <p:ext uri="{BB962C8B-B14F-4D97-AF65-F5344CB8AC3E}">
        <p14:creationId xmlns:p14="http://schemas.microsoft.com/office/powerpoint/2010/main" val="167329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3E3B568-5A72-C8A5-97BF-98F04B85DA05}"/>
              </a:ext>
            </a:extLst>
          </p:cNvPr>
          <p:cNvSpPr>
            <a:spLocks noGrp="1"/>
          </p:cNvSpPr>
          <p:nvPr>
            <p:ph type="title"/>
          </p:nvPr>
        </p:nvSpPr>
        <p:spPr>
          <a:xfrm>
            <a:off x="457200" y="648928"/>
            <a:ext cx="8229600" cy="768709"/>
          </a:xfrm>
        </p:spPr>
        <p:txBody>
          <a:bodyPr/>
          <a:lstStyle/>
          <a:p>
            <a:r>
              <a:rPr lang="cs-CZ" b="1" dirty="0">
                <a:solidFill>
                  <a:srgbClr val="FF0000"/>
                </a:solidFill>
              </a:rPr>
              <a:t>ENERGETICKÉ ŠTÍTKY</a:t>
            </a:r>
          </a:p>
        </p:txBody>
      </p:sp>
      <p:sp>
        <p:nvSpPr>
          <p:cNvPr id="4" name="Zástupný obsah 3">
            <a:extLst>
              <a:ext uri="{FF2B5EF4-FFF2-40B4-BE49-F238E27FC236}">
                <a16:creationId xmlns:a16="http://schemas.microsoft.com/office/drawing/2014/main" id="{8DE5B028-4A1D-D77E-4EF2-3300849D2BEA}"/>
              </a:ext>
            </a:extLst>
          </p:cNvPr>
          <p:cNvSpPr>
            <a:spLocks noGrp="1"/>
          </p:cNvSpPr>
          <p:nvPr>
            <p:ph idx="1"/>
          </p:nvPr>
        </p:nvSpPr>
        <p:spPr/>
        <p:txBody>
          <a:bodyPr>
            <a:normAutofit fontScale="85000" lnSpcReduction="10000"/>
          </a:bodyPr>
          <a:lstStyle/>
          <a:p>
            <a:pPr algn="l"/>
            <a:r>
              <a:rPr lang="cs-CZ" b="1" i="1" dirty="0">
                <a:solidFill>
                  <a:srgbClr val="000000"/>
                </a:solidFill>
                <a:effectLst/>
                <a:latin typeface="-apple-system"/>
              </a:rPr>
              <a:t>Přesněji řečeno „Energetický štítek obálky budov“ hodnotí nikoli energie domů jako PENB, ale jejich konstrukci. Posuzuje tedy stavebně-energetické vlastnosti konstrukce budovy: střechy, oken, podlahy nebo stěn.</a:t>
            </a:r>
            <a:endParaRPr lang="cs-CZ" b="1" i="0" dirty="0">
              <a:solidFill>
                <a:srgbClr val="000000"/>
              </a:solidFill>
              <a:effectLst/>
              <a:latin typeface="-apple-system"/>
            </a:endParaRPr>
          </a:p>
          <a:p>
            <a:pPr algn="l"/>
            <a:r>
              <a:rPr lang="cs-CZ" b="1" i="0" dirty="0">
                <a:solidFill>
                  <a:srgbClr val="000000"/>
                </a:solidFill>
                <a:effectLst/>
                <a:latin typeface="-apple-system"/>
              </a:rPr>
              <a:t>Označuje je podobně jako </a:t>
            </a:r>
            <a:r>
              <a:rPr lang="cs-CZ" b="1" i="0" u="sng" dirty="0">
                <a:solidFill>
                  <a:srgbClr val="00564A"/>
                </a:solidFill>
                <a:effectLst/>
                <a:latin typeface="-apple-system"/>
                <a:hlinkClick r:id="rId2"/>
              </a:rPr>
              <a:t>energetický průkaz</a:t>
            </a:r>
            <a:r>
              <a:rPr lang="cs-CZ" b="1" i="0" dirty="0">
                <a:solidFill>
                  <a:srgbClr val="000000"/>
                </a:solidFill>
                <a:effectLst/>
                <a:latin typeface="-apple-system"/>
              </a:rPr>
              <a:t> na škále od A (nejúspornější) až po G (nejméně úsporná). V médiích a běžné praxi se někdy pojem </a:t>
            </a:r>
            <a:r>
              <a:rPr lang="cs-CZ" b="1" i="0" u="sng" dirty="0">
                <a:solidFill>
                  <a:srgbClr val="00564A"/>
                </a:solidFill>
                <a:effectLst/>
                <a:latin typeface="-apple-system"/>
                <a:hlinkClick r:id="rId3"/>
              </a:rPr>
              <a:t>„energetický štítek“</a:t>
            </a:r>
            <a:r>
              <a:rPr lang="cs-CZ" b="1" i="0" dirty="0">
                <a:solidFill>
                  <a:srgbClr val="000000"/>
                </a:solidFill>
                <a:effectLst/>
                <a:latin typeface="-apple-system"/>
              </a:rPr>
              <a:t> používá synonymně s pojmem „Průkaz energetické náročnosti budov“. Z pohledu odborníků se ale jedná o dva různé dokumenty.</a:t>
            </a:r>
          </a:p>
        </p:txBody>
      </p:sp>
    </p:spTree>
    <p:extLst>
      <p:ext uri="{BB962C8B-B14F-4D97-AF65-F5344CB8AC3E}">
        <p14:creationId xmlns:p14="http://schemas.microsoft.com/office/powerpoint/2010/main" val="406160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D9D9ED-AD17-5DC0-392A-E014AB625D00}"/>
              </a:ext>
            </a:extLst>
          </p:cNvPr>
          <p:cNvSpPr>
            <a:spLocks noGrp="1"/>
          </p:cNvSpPr>
          <p:nvPr>
            <p:ph type="title"/>
          </p:nvPr>
        </p:nvSpPr>
        <p:spPr>
          <a:xfrm>
            <a:off x="457200" y="731837"/>
            <a:ext cx="8229600" cy="867032"/>
          </a:xfrm>
        </p:spPr>
        <p:txBody>
          <a:bodyPr/>
          <a:lstStyle/>
          <a:p>
            <a:r>
              <a:rPr lang="cs-CZ" b="1" dirty="0">
                <a:solidFill>
                  <a:srgbClr val="FF0000"/>
                </a:solidFill>
              </a:rPr>
              <a:t>Z čeho se skládá PENB?</a:t>
            </a:r>
          </a:p>
        </p:txBody>
      </p:sp>
      <p:sp>
        <p:nvSpPr>
          <p:cNvPr id="3" name="Zástupný obsah 2">
            <a:extLst>
              <a:ext uri="{FF2B5EF4-FFF2-40B4-BE49-F238E27FC236}">
                <a16:creationId xmlns:a16="http://schemas.microsoft.com/office/drawing/2014/main" id="{A7144497-ACA7-96F1-B5FD-D35CDCE8ECFD}"/>
              </a:ext>
            </a:extLst>
          </p:cNvPr>
          <p:cNvSpPr>
            <a:spLocks noGrp="1"/>
          </p:cNvSpPr>
          <p:nvPr>
            <p:ph idx="1"/>
          </p:nvPr>
        </p:nvSpPr>
        <p:spPr>
          <a:xfrm>
            <a:off x="457200" y="1956619"/>
            <a:ext cx="8229600" cy="4169544"/>
          </a:xfrm>
        </p:spPr>
        <p:txBody>
          <a:bodyPr>
            <a:normAutofit fontScale="62500" lnSpcReduction="20000"/>
          </a:bodyPr>
          <a:lstStyle/>
          <a:p>
            <a:pPr algn="l"/>
            <a:r>
              <a:rPr lang="cs-CZ" b="1" i="0" dirty="0">
                <a:solidFill>
                  <a:srgbClr val="000000"/>
                </a:solidFill>
                <a:effectLst/>
                <a:latin typeface="-apple-system"/>
              </a:rPr>
              <a:t>Průkaz energetické náročnosti budovy sestává z protokolu a grafického znázornění. </a:t>
            </a:r>
          </a:p>
          <a:p>
            <a:pPr algn="l"/>
            <a:r>
              <a:rPr lang="cs-CZ" b="1" i="0" dirty="0">
                <a:solidFill>
                  <a:srgbClr val="000000"/>
                </a:solidFill>
                <a:effectLst/>
                <a:latin typeface="-apple-system"/>
              </a:rPr>
              <a:t>Protokol se dělí na 11 částí. V první jsou uvedeny informace o budově (A), následuje rozdělení dodané energie (B), rozdělení neobnovitelné primární energie (C), roční průběh dodané energie (D), bilance tepelných toků (E), analýza obálky budovy (F), analýza technických systémů (G), doporučená opatření (H), ukazatele energetické náročnosti a informace, zdali byly požadavky splněny (I). </a:t>
            </a:r>
          </a:p>
          <a:p>
            <a:pPr algn="l"/>
            <a:r>
              <a:rPr lang="cs-CZ" b="1" i="0" dirty="0">
                <a:solidFill>
                  <a:srgbClr val="000000"/>
                </a:solidFill>
                <a:effectLst/>
                <a:latin typeface="-apple-system"/>
              </a:rPr>
              <a:t>Na konci protokolu se nachází údaje o metodice výpočtu a o projektové dokumentaci (J), a v závěrečné části (K) se vždy podepisuje </a:t>
            </a:r>
            <a:r>
              <a:rPr lang="cs-CZ" b="1" i="0" u="sng" dirty="0">
                <a:solidFill>
                  <a:srgbClr val="000000"/>
                </a:solidFill>
                <a:effectLst/>
                <a:latin typeface="-apple-system"/>
                <a:hlinkClick r:id="rId2"/>
              </a:rPr>
              <a:t>energetický specialista</a:t>
            </a:r>
            <a:r>
              <a:rPr lang="cs-CZ" b="1" i="0" dirty="0">
                <a:solidFill>
                  <a:srgbClr val="000000"/>
                </a:solidFill>
                <a:effectLst/>
                <a:latin typeface="-apple-system"/>
              </a:rPr>
              <a:t>, který průkaz vydal. </a:t>
            </a:r>
          </a:p>
          <a:p>
            <a:pPr algn="l"/>
            <a:r>
              <a:rPr lang="cs-CZ" b="1" i="0" dirty="0">
                <a:solidFill>
                  <a:srgbClr val="000000"/>
                </a:solidFill>
                <a:effectLst/>
                <a:latin typeface="-apple-system"/>
              </a:rPr>
              <a:t>Grafické znázornění průkazu je jednostránkový dokument, který vedle základních údajů o budově a energetickém specialistovi shrnuje klasifikační třidu budovy, rozdělení celkové dodané energie a ukazatele energetické náročnosti.</a:t>
            </a:r>
          </a:p>
        </p:txBody>
      </p:sp>
    </p:spTree>
    <p:extLst>
      <p:ext uri="{BB962C8B-B14F-4D97-AF65-F5344CB8AC3E}">
        <p14:creationId xmlns:p14="http://schemas.microsoft.com/office/powerpoint/2010/main" val="174871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B9AAF3-145F-FBF8-A179-20A19AF1FF69}"/>
              </a:ext>
            </a:extLst>
          </p:cNvPr>
          <p:cNvSpPr>
            <a:spLocks noGrp="1"/>
          </p:cNvSpPr>
          <p:nvPr>
            <p:ph type="title"/>
          </p:nvPr>
        </p:nvSpPr>
        <p:spPr>
          <a:xfrm>
            <a:off x="457200" y="589271"/>
            <a:ext cx="8229600" cy="1143000"/>
          </a:xfrm>
        </p:spPr>
        <p:txBody>
          <a:bodyPr/>
          <a:lstStyle/>
          <a:p>
            <a:r>
              <a:rPr lang="cs-CZ" b="1" dirty="0">
                <a:solidFill>
                  <a:srgbClr val="FF0000"/>
                </a:solidFill>
              </a:rPr>
              <a:t>ENERGETICKÝ SPECIALISTA</a:t>
            </a:r>
          </a:p>
        </p:txBody>
      </p:sp>
      <p:sp>
        <p:nvSpPr>
          <p:cNvPr id="3" name="Zástupný obsah 2">
            <a:extLst>
              <a:ext uri="{FF2B5EF4-FFF2-40B4-BE49-F238E27FC236}">
                <a16:creationId xmlns:a16="http://schemas.microsoft.com/office/drawing/2014/main" id="{9EE7ABB4-C919-9EB8-4D62-ED02093E4B0E}"/>
              </a:ext>
            </a:extLst>
          </p:cNvPr>
          <p:cNvSpPr>
            <a:spLocks noGrp="1"/>
          </p:cNvSpPr>
          <p:nvPr>
            <p:ph idx="1"/>
          </p:nvPr>
        </p:nvSpPr>
        <p:spPr>
          <a:xfrm>
            <a:off x="457200" y="2192593"/>
            <a:ext cx="8229600" cy="3933569"/>
          </a:xfrm>
        </p:spPr>
        <p:txBody>
          <a:bodyPr>
            <a:normAutofit fontScale="70000" lnSpcReduction="20000"/>
          </a:bodyPr>
          <a:lstStyle/>
          <a:p>
            <a:pPr algn="l"/>
            <a:r>
              <a:rPr lang="cs-CZ" b="1" i="1" dirty="0">
                <a:solidFill>
                  <a:srgbClr val="000000"/>
                </a:solidFill>
                <a:effectLst/>
                <a:latin typeface="-apple-system"/>
              </a:rPr>
              <a:t>Energetický specialista neboli energetický auditor je fyzická osoba, která je zapsána do seznamu energetických auditorů vedeného Ministerstvem průmyslu a obchodu ČR.</a:t>
            </a:r>
            <a:endParaRPr lang="cs-CZ" b="1" i="0" dirty="0">
              <a:solidFill>
                <a:srgbClr val="000000"/>
              </a:solidFill>
              <a:effectLst/>
              <a:latin typeface="-apple-system"/>
            </a:endParaRPr>
          </a:p>
          <a:p>
            <a:pPr algn="l"/>
            <a:r>
              <a:rPr lang="cs-CZ" b="1" i="1" dirty="0">
                <a:solidFill>
                  <a:srgbClr val="000000"/>
                </a:solidFill>
                <a:effectLst/>
                <a:latin typeface="-apple-system"/>
              </a:rPr>
              <a:t>V samotném seznamu je pak jasně určeno, které činnosti je oprávněn provádět:</a:t>
            </a:r>
            <a:endParaRPr lang="cs-CZ" b="1" i="0" dirty="0">
              <a:solidFill>
                <a:srgbClr val="000000"/>
              </a:solidFill>
              <a:effectLst/>
              <a:latin typeface="-apple-system"/>
            </a:endParaRPr>
          </a:p>
          <a:p>
            <a:pPr algn="l">
              <a:buFont typeface="Arial" panose="020B0604020202020204" pitchFamily="34" charset="0"/>
              <a:buChar char="•"/>
            </a:pPr>
            <a:r>
              <a:rPr lang="cs-CZ" b="1" i="0" dirty="0">
                <a:solidFill>
                  <a:srgbClr val="000000"/>
                </a:solidFill>
                <a:effectLst/>
                <a:latin typeface="-apple-system"/>
              </a:rPr>
              <a:t>zpracovávat </a:t>
            </a:r>
            <a:r>
              <a:rPr lang="cs-CZ" b="1" i="0" u="sng" dirty="0">
                <a:solidFill>
                  <a:srgbClr val="00564A"/>
                </a:solidFill>
                <a:effectLst/>
                <a:latin typeface="-apple-system"/>
                <a:hlinkClick r:id="rId2"/>
              </a:rPr>
              <a:t>energetický audit</a:t>
            </a:r>
            <a:r>
              <a:rPr lang="cs-CZ" b="1" i="0" dirty="0">
                <a:solidFill>
                  <a:srgbClr val="000000"/>
                </a:solidFill>
                <a:effectLst/>
                <a:latin typeface="-apple-system"/>
              </a:rPr>
              <a:t> a </a:t>
            </a:r>
            <a:r>
              <a:rPr lang="cs-CZ" b="1" i="0" u="sng" dirty="0">
                <a:solidFill>
                  <a:srgbClr val="00564A"/>
                </a:solidFill>
                <a:effectLst/>
                <a:latin typeface="-apple-system"/>
                <a:hlinkClick r:id="rId3"/>
              </a:rPr>
              <a:t>energetický posudek</a:t>
            </a:r>
            <a:endParaRPr lang="cs-CZ" b="1" i="0" dirty="0">
              <a:solidFill>
                <a:srgbClr val="000000"/>
              </a:solidFill>
              <a:effectLst/>
              <a:latin typeface="-apple-system"/>
            </a:endParaRPr>
          </a:p>
          <a:p>
            <a:pPr algn="l">
              <a:buFont typeface="Arial" panose="020B0604020202020204" pitchFamily="34" charset="0"/>
              <a:buChar char="•"/>
            </a:pPr>
            <a:r>
              <a:rPr lang="cs-CZ" b="1" i="0" dirty="0">
                <a:solidFill>
                  <a:srgbClr val="000000"/>
                </a:solidFill>
                <a:effectLst/>
                <a:latin typeface="-apple-system"/>
              </a:rPr>
              <a:t>zpracovávat </a:t>
            </a:r>
            <a:r>
              <a:rPr lang="cs-CZ" b="1" i="0" u="sng" dirty="0">
                <a:solidFill>
                  <a:srgbClr val="00564A"/>
                </a:solidFill>
                <a:effectLst/>
                <a:latin typeface="-apple-system"/>
                <a:hlinkClick r:id="rId4"/>
              </a:rPr>
              <a:t>průkazy energetické náročnosti</a:t>
            </a:r>
            <a:endParaRPr lang="cs-CZ" b="1" i="0" dirty="0">
              <a:solidFill>
                <a:srgbClr val="000000"/>
              </a:solidFill>
              <a:effectLst/>
              <a:latin typeface="-apple-system"/>
            </a:endParaRPr>
          </a:p>
          <a:p>
            <a:pPr algn="l">
              <a:buFont typeface="Arial" panose="020B0604020202020204" pitchFamily="34" charset="0"/>
              <a:buChar char="•"/>
            </a:pPr>
            <a:r>
              <a:rPr lang="cs-CZ" b="1" i="0" dirty="0">
                <a:solidFill>
                  <a:srgbClr val="000000"/>
                </a:solidFill>
                <a:effectLst/>
                <a:latin typeface="-apple-system"/>
              </a:rPr>
              <a:t>provádět kontroly kotlů a rozvodů tepelné energie</a:t>
            </a:r>
          </a:p>
          <a:p>
            <a:pPr algn="l">
              <a:buFont typeface="Arial" panose="020B0604020202020204" pitchFamily="34" charset="0"/>
              <a:buChar char="•"/>
            </a:pPr>
            <a:r>
              <a:rPr lang="cs-CZ" b="1" i="0" dirty="0">
                <a:solidFill>
                  <a:srgbClr val="000000"/>
                </a:solidFill>
                <a:effectLst/>
                <a:latin typeface="-apple-system"/>
              </a:rPr>
              <a:t>provádět kontroly klimatizačních systémů</a:t>
            </a:r>
          </a:p>
          <a:p>
            <a:pPr algn="l"/>
            <a:r>
              <a:rPr lang="cs-CZ" b="1" i="0" dirty="0">
                <a:solidFill>
                  <a:srgbClr val="000000"/>
                </a:solidFill>
                <a:effectLst/>
                <a:latin typeface="-apple-system"/>
              </a:rPr>
              <a:t>Energetický auditor, který je zapsán v seznamu energetických specialistů, musí mimo jiné složit odbornou zkoušku, být odborně způsobilý (vzdělání a praxe), bezúhonný a tak dále.</a:t>
            </a:r>
          </a:p>
        </p:txBody>
      </p:sp>
    </p:spTree>
    <p:extLst>
      <p:ext uri="{BB962C8B-B14F-4D97-AF65-F5344CB8AC3E}">
        <p14:creationId xmlns:p14="http://schemas.microsoft.com/office/powerpoint/2010/main" val="2337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493AAB-D966-CFE7-75F7-F682F0364365}"/>
              </a:ext>
            </a:extLst>
          </p:cNvPr>
          <p:cNvSpPr>
            <a:spLocks noGrp="1"/>
          </p:cNvSpPr>
          <p:nvPr>
            <p:ph type="title"/>
          </p:nvPr>
        </p:nvSpPr>
        <p:spPr>
          <a:xfrm>
            <a:off x="457200" y="846138"/>
            <a:ext cx="8229600" cy="1759410"/>
          </a:xfrm>
        </p:spPr>
        <p:txBody>
          <a:bodyPr>
            <a:normAutofit fontScale="90000"/>
          </a:bodyPr>
          <a:lstStyle/>
          <a:p>
            <a:r>
              <a:rPr lang="cs-CZ" b="1" dirty="0">
                <a:solidFill>
                  <a:srgbClr val="FF0000"/>
                </a:solidFill>
              </a:rPr>
              <a:t>VÝKON ČINNOSTI </a:t>
            </a:r>
            <a:r>
              <a:rPr lang="cs-CZ" b="1">
                <a:solidFill>
                  <a:srgbClr val="FF0000"/>
                </a:solidFill>
              </a:rPr>
              <a:t>ENERGETICKÉHO SPECIALISTY - </a:t>
            </a:r>
            <a:br>
              <a:rPr lang="cs-CZ" b="1" dirty="0">
                <a:solidFill>
                  <a:srgbClr val="FF0000"/>
                </a:solidFill>
              </a:rPr>
            </a:br>
            <a:r>
              <a:rPr lang="cs-CZ" b="1" dirty="0">
                <a:solidFill>
                  <a:srgbClr val="FF0000"/>
                </a:solidFill>
              </a:rPr>
              <a:t>METODIKA (MPO, Říjen 2023)</a:t>
            </a:r>
          </a:p>
        </p:txBody>
      </p:sp>
      <p:sp>
        <p:nvSpPr>
          <p:cNvPr id="3" name="Zástupný obsah 2">
            <a:extLst>
              <a:ext uri="{FF2B5EF4-FFF2-40B4-BE49-F238E27FC236}">
                <a16:creationId xmlns:a16="http://schemas.microsoft.com/office/drawing/2014/main" id="{7F3E0E2F-5251-7582-20D2-87CEDE5CC895}"/>
              </a:ext>
            </a:extLst>
          </p:cNvPr>
          <p:cNvSpPr>
            <a:spLocks noGrp="1"/>
          </p:cNvSpPr>
          <p:nvPr>
            <p:ph idx="1"/>
          </p:nvPr>
        </p:nvSpPr>
        <p:spPr>
          <a:xfrm>
            <a:off x="457200" y="2920181"/>
            <a:ext cx="8229600" cy="3205982"/>
          </a:xfrm>
        </p:spPr>
        <p:txBody>
          <a:bodyPr/>
          <a:lstStyle/>
          <a:p>
            <a:r>
              <a:rPr lang="cs-CZ" b="1" dirty="0"/>
              <a:t>Metodická doporučení pro plnění některých povinností energetických specialistů podle zákona 406/2000 Sb., o hospodaření</a:t>
            </a:r>
            <a:br>
              <a:rPr lang="cs-CZ" b="1" dirty="0"/>
            </a:br>
            <a:r>
              <a:rPr lang="cs-CZ" b="1" dirty="0"/>
              <a:t>s energií, ve znění pozdějších předpisů,</a:t>
            </a:r>
            <a:br>
              <a:rPr lang="cs-CZ" b="1" dirty="0"/>
            </a:br>
            <a:r>
              <a:rPr lang="cs-CZ" b="1" dirty="0"/>
              <a:t>a vyhlášky 280/2023 Sb., o podmínkách výkonu činností energetických specialistů.</a:t>
            </a:r>
          </a:p>
        </p:txBody>
      </p:sp>
    </p:spTree>
    <p:extLst>
      <p:ext uri="{BB962C8B-B14F-4D97-AF65-F5344CB8AC3E}">
        <p14:creationId xmlns:p14="http://schemas.microsoft.com/office/powerpoint/2010/main" val="73566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F2E806-2D86-9776-376C-C9EEC60E1DA5}"/>
              </a:ext>
            </a:extLst>
          </p:cNvPr>
          <p:cNvSpPr>
            <a:spLocks noGrp="1"/>
          </p:cNvSpPr>
          <p:nvPr>
            <p:ph type="title"/>
          </p:nvPr>
        </p:nvSpPr>
        <p:spPr>
          <a:xfrm>
            <a:off x="4100052" y="274638"/>
            <a:ext cx="4876800" cy="1143000"/>
          </a:xfrm>
        </p:spPr>
        <p:txBody>
          <a:bodyPr>
            <a:normAutofit fontScale="90000"/>
          </a:bodyPr>
          <a:lstStyle/>
          <a:p>
            <a:r>
              <a:rPr lang="cs-CZ" b="1" dirty="0">
                <a:solidFill>
                  <a:srgbClr val="FF0000"/>
                </a:solidFill>
              </a:rPr>
              <a:t>ENERGETICKÝ AUDIT</a:t>
            </a:r>
          </a:p>
        </p:txBody>
      </p:sp>
      <p:sp>
        <p:nvSpPr>
          <p:cNvPr id="3" name="Zástupný obsah 2">
            <a:extLst>
              <a:ext uri="{FF2B5EF4-FFF2-40B4-BE49-F238E27FC236}">
                <a16:creationId xmlns:a16="http://schemas.microsoft.com/office/drawing/2014/main" id="{5DEEB916-73B1-7D20-FB81-CF13DD460AE7}"/>
              </a:ext>
            </a:extLst>
          </p:cNvPr>
          <p:cNvSpPr>
            <a:spLocks noGrp="1"/>
          </p:cNvSpPr>
          <p:nvPr>
            <p:ph idx="1"/>
          </p:nvPr>
        </p:nvSpPr>
        <p:spPr/>
        <p:txBody>
          <a:bodyPr>
            <a:normAutofit fontScale="77500" lnSpcReduction="20000"/>
          </a:bodyPr>
          <a:lstStyle/>
          <a:p>
            <a:pPr algn="l"/>
            <a:r>
              <a:rPr lang="cs-CZ" b="1" i="1" dirty="0">
                <a:solidFill>
                  <a:srgbClr val="000000"/>
                </a:solidFill>
                <a:effectLst/>
                <a:latin typeface="-apple-system"/>
              </a:rPr>
              <a:t>Energetický audit představuje kvalifikovaný dokument, který vyhodnocuje efektivitu využití energie budovy a navrhuje opatření pro dosažení úspor: z hlediska ekonomického, technického, ale také ekologického. Podle zákona č. 406/2000 Sb. je zpracování energetického auditu povinné u větších objektů a výrobních provozů, které nemají vystavený Průkaz energetické náročnosti budovy (PENB).</a:t>
            </a:r>
            <a:endParaRPr lang="cs-CZ" b="0" i="0" dirty="0">
              <a:solidFill>
                <a:srgbClr val="000000"/>
              </a:solidFill>
              <a:effectLst/>
              <a:latin typeface="-apple-system"/>
            </a:endParaRPr>
          </a:p>
          <a:p>
            <a:pPr algn="l"/>
            <a:r>
              <a:rPr lang="cs-CZ" b="1" i="1" dirty="0">
                <a:solidFill>
                  <a:srgbClr val="000000"/>
                </a:solidFill>
                <a:effectLst/>
                <a:latin typeface="-apple-system"/>
              </a:rPr>
              <a:t>Velmi často je energetický audit součástí žádosti o dotace nebo úvěru na financování energetického projektu. Ať už se jedná o energetický audit rodinného domu, energetický audit firem či jiných budov, zpracovat ho mohou pouze kompetentní osoby, pověřené Ministerstvem průmyslu a obchodu zapsané v Seznamu energetických expertů.</a:t>
            </a:r>
            <a:endParaRPr lang="cs-CZ" b="0" i="0" dirty="0">
              <a:solidFill>
                <a:srgbClr val="000000"/>
              </a:solidFill>
              <a:effectLst/>
              <a:latin typeface="-apple-system"/>
            </a:endParaRPr>
          </a:p>
        </p:txBody>
      </p:sp>
    </p:spTree>
    <p:extLst>
      <p:ext uri="{BB962C8B-B14F-4D97-AF65-F5344CB8AC3E}">
        <p14:creationId xmlns:p14="http://schemas.microsoft.com/office/powerpoint/2010/main" val="245440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TotalTime>
  <Words>1875</Words>
  <Application>Microsoft Office PowerPoint</Application>
  <PresentationFormat>Předvádění na obrazovce (4:3)</PresentationFormat>
  <Paragraphs>99</Paragraphs>
  <Slides>38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38</vt:i4>
      </vt:variant>
    </vt:vector>
  </HeadingPairs>
  <TitlesOfParts>
    <vt:vector size="42" baseType="lpstr">
      <vt:lpstr>-apple-system</vt:lpstr>
      <vt:lpstr>Arial</vt:lpstr>
      <vt:lpstr>Calibri</vt:lpstr>
      <vt:lpstr>Office Theme</vt:lpstr>
      <vt:lpstr>ENERGETICKÝ MANAGEMENT</vt:lpstr>
      <vt:lpstr>INFORMAČNÍ ZDROJE - LITERATURA</vt:lpstr>
      <vt:lpstr>DAHLSVEEN, T., PETRÁŠ, D., HIRŠ, J. Energetický audit budov. 1. vyd. Bratislava: Jaga Group, 2003, 352 s. ISBN 80-88905-86-9</vt:lpstr>
      <vt:lpstr>STERNOVÁ, Z. a kol. Energetická hospodárnosť budov a energetická certifikácia budov. 1. vyd. Bratislava: JAGA GROUP, 2010 350 s. ISBN 978-80-8076-060-1</vt:lpstr>
      <vt:lpstr>ENERGETICKÉ ŠTÍTKY</vt:lpstr>
      <vt:lpstr>Z čeho se skládá PENB?</vt:lpstr>
      <vt:lpstr>ENERGETICKÝ SPECIALISTA</vt:lpstr>
      <vt:lpstr>VÝKON ČINNOSTI ENERGETICKÉHO SPECIALISTY -  METODIKA (MPO, Říjen 2023)</vt:lpstr>
      <vt:lpstr>ENERGETICKÝ AUDIT</vt:lpstr>
      <vt:lpstr>ENERGETICKÝ POSUDEK</vt:lpstr>
      <vt:lpstr>Co obsahuje energetický posudek?</vt:lpstr>
      <vt:lpstr>ENERGETICKY VZTAŽNÁ PLOCHA</vt:lpstr>
      <vt:lpstr>TEPELNÁ ZTRÁTA</vt:lpstr>
      <vt:lpstr>SOUČINITEL PROSTUPU TEPLA</vt:lpstr>
      <vt:lpstr>PASIVNÍ DŮM (ENERGETICKY PASIVNÍ DŮM)</vt:lpstr>
      <vt:lpstr>PODMÍNKY CERTIFIKACE PASIVNÍHO DOMU</vt:lpstr>
      <vt:lpstr>NÍZKOENERGETICKÝ DŮM</vt:lpstr>
      <vt:lpstr>NULOVÝ DŮM</vt:lpstr>
      <vt:lpstr>PRŮKAZ ENERGETICKÉ NÁROČNOSTI BUDOVY</vt:lpstr>
      <vt:lpstr>Zpracování energetického posudku (EP) </vt:lpstr>
      <vt:lpstr>Zákonná povinnost mít zpracovaný energetický audit (EA)</vt:lpstr>
      <vt:lpstr>Fyzické a právnické osoby</vt:lpstr>
      <vt:lpstr>Podnikatel – Velké podniky</vt:lpstr>
      <vt:lpstr>Velký podnik</vt:lpstr>
      <vt:lpstr>Zákonná povinnost</vt:lpstr>
      <vt:lpstr>Pro koho je PENB povinný?</vt:lpstr>
      <vt:lpstr>Vlastní rozhodnutí</vt:lpstr>
      <vt:lpstr>Při větší změně dokončené budovy</vt:lpstr>
      <vt:lpstr>Větší změna dokončené budovy</vt:lpstr>
      <vt:lpstr>Platnost EA</vt:lpstr>
      <vt:lpstr>Tabulka energetické náročnosti budov</vt:lpstr>
      <vt:lpstr>ENERGETICKÁ NÁROČNOST BUDOVY (1)</vt:lpstr>
      <vt:lpstr>ENERGETICKÁ NÁROČNOST BUDOVY (2)</vt:lpstr>
      <vt:lpstr>HODNOCENÍ</vt:lpstr>
      <vt:lpstr>Co zahrnuje energetická náročnost budovy?</vt:lpstr>
      <vt:lpstr>Výpočet energetické náročnosti budovy</vt:lpstr>
      <vt:lpstr>Ukazatele energetické náročnosti budovy</vt:lpstr>
      <vt:lpstr>Modelové ceny průkazů energetické náročnosti</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Rössler Miroslav</dc:creator>
  <cp:lastModifiedBy>Rössler Miroslav</cp:lastModifiedBy>
  <cp:revision>11</cp:revision>
  <dcterms:created xsi:type="dcterms:W3CDTF">2012-07-19T22:32:54Z</dcterms:created>
  <dcterms:modified xsi:type="dcterms:W3CDTF">2023-11-28T04:44:03Z</dcterms:modified>
</cp:coreProperties>
</file>