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9" r:id="rId3"/>
    <p:sldId id="309" r:id="rId4"/>
    <p:sldId id="311" r:id="rId5"/>
    <p:sldId id="315" r:id="rId6"/>
    <p:sldId id="316" r:id="rId7"/>
    <p:sldId id="317" r:id="rId8"/>
    <p:sldId id="318" r:id="rId9"/>
    <p:sldId id="312" r:id="rId10"/>
    <p:sldId id="313" r:id="rId11"/>
    <p:sldId id="314" r:id="rId12"/>
    <p:sldId id="319" r:id="rId13"/>
    <p:sldId id="320" r:id="rId14"/>
    <p:sldId id="267" r:id="rId15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221" autoAdjust="0"/>
    <p:restoredTop sz="94629" autoAdjust="0"/>
  </p:normalViewPr>
  <p:slideViewPr>
    <p:cSldViewPr snapToGrid="0" snapToObjects="1">
      <p:cViewPr varScale="1">
        <p:scale>
          <a:sx n="96" d="100"/>
          <a:sy n="96" d="100"/>
        </p:scale>
        <p:origin x="1315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E301B-7E00-4EE8-8742-86E0C94A55E3}" type="datetimeFigureOut">
              <a:rPr lang="cs-CZ" smtClean="0"/>
              <a:t>15. 11. 2015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EC539-BAF4-45CB-B013-A1EE04C7704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20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83E1-44ED-47D5-98B1-C1266D69D78E}" type="datetimeFigureOut">
              <a:rPr lang="cs-CZ" smtClean="0"/>
              <a:t>15. 11. 2015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0F04-106D-439F-AD47-F865AF3F4A9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41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11/15/2015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721078"/>
            <a:ext cx="8126360" cy="1814052"/>
          </a:xfrm>
        </p:spPr>
        <p:txBody>
          <a:bodyPr lIns="0" tIns="0" rIns="0" bIns="0" anchor="t" anchorCtr="0">
            <a:normAutofit/>
          </a:bodyPr>
          <a:lstStyle/>
          <a:p>
            <a:r>
              <a:rPr lang="cs-CZ" sz="5400" b="1" cap="small" dirty="0" smtClean="0">
                <a:solidFill>
                  <a:srgbClr val="D10202"/>
                </a:solidFill>
                <a:latin typeface="+mn-lt"/>
                <a:cs typeface="Arial"/>
              </a:rPr>
              <a:t>Věci a jejich rozdělení</a:t>
            </a:r>
            <a:r>
              <a:rPr lang="cs-CZ" sz="3000" b="1" dirty="0" smtClean="0">
                <a:solidFill>
                  <a:srgbClr val="D10202"/>
                </a:solidFill>
                <a:latin typeface="+mn-lt"/>
                <a:cs typeface="Arial"/>
              </a:rPr>
              <a:t/>
            </a:r>
            <a:br>
              <a:rPr lang="cs-CZ" sz="3000" b="1" dirty="0" smtClean="0">
                <a:solidFill>
                  <a:srgbClr val="D10202"/>
                </a:solidFill>
                <a:latin typeface="+mn-lt"/>
                <a:cs typeface="Arial"/>
              </a:rPr>
            </a:br>
            <a:endParaRPr lang="en-US" sz="3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9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Obchodní tajemství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lvl="0"/>
            <a:r>
              <a:rPr lang="cs-CZ" dirty="0" smtClean="0"/>
              <a:t>konkurenčně významné, určitelné, ocenitelné a v příslušných kruzích běžně nedostupné skutečnosti, které souvisejí se závodem a jejichž vlastník zajišťuje ve svém zájmu odpovídajícím způsobem jejich utajení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2168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Součást věci (§ 505 a násl.)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SOUČÁST</a:t>
            </a:r>
            <a:r>
              <a:rPr lang="cs-CZ" dirty="0" smtClean="0"/>
              <a:t> = vše, co k věci podle její povahy náleží a co nemůže být od věci odděleno, aniž se tím věc znehodnotí</a:t>
            </a:r>
          </a:p>
          <a:p>
            <a:r>
              <a:rPr lang="cs-CZ" dirty="0" smtClean="0"/>
              <a:t>součástí pozemku je prostor nad povrchem i pod povrchem, stavby zřízené na pozemku a jiná zařízení</a:t>
            </a:r>
          </a:p>
          <a:p>
            <a:r>
              <a:rPr lang="cs-CZ" dirty="0" smtClean="0"/>
              <a:t>součástí pozemku je rostlinstvo na něm vzešlé</a:t>
            </a:r>
          </a:p>
          <a:p>
            <a:r>
              <a:rPr lang="cs-CZ" dirty="0" smtClean="0"/>
              <a:t>inženýrské sítě, zejména vodovody, kanalizace, nebo energetické či jiné vedení, nejsou součástí pozemku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740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Příslušenství věci (§ 510 a násl.)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PŘÍSLUŠENSTVÍ</a:t>
            </a:r>
            <a:r>
              <a:rPr lang="cs-CZ" dirty="0" smtClean="0"/>
              <a:t> = vedlejší věc vlastníka u věci hlavní, je-li účelem vedlejší věci, aby se jí trvale užívalo společně s věcí hlavní v rámci jejich hospodářského určení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 smtClean="0"/>
              <a:t>byla-li vedlejší věc od hlavní věci přechodně odloučena, nepřestává být příslušenstvím</a:t>
            </a:r>
          </a:p>
          <a:p>
            <a:r>
              <a:rPr lang="cs-CZ" b="1" dirty="0" smtClean="0"/>
              <a:t>má se za to, že se právní jednání a práva i povinnosti týkající se hlavní věci týkají i jejího příslušenství</a:t>
            </a:r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433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Příslušenství věci (§ 510 a násl.)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b="1" dirty="0" smtClean="0"/>
              <a:t>jsou-li pochybnosti</a:t>
            </a:r>
            <a:r>
              <a:rPr lang="cs-CZ" dirty="0" smtClean="0"/>
              <a:t>, zda je něco příslušenstvím věci, posoudí se případ podle zvyklostí</a:t>
            </a:r>
          </a:p>
          <a:p>
            <a:r>
              <a:rPr lang="cs-CZ" b="1" dirty="0" smtClean="0"/>
              <a:t>je-li stavba součástí pozemku</a:t>
            </a:r>
            <a:r>
              <a:rPr lang="cs-CZ" dirty="0" smtClean="0"/>
              <a:t>, jsou vedlejší věci vlastníka u stavby příslušenstvím pozemku, je-li jejich účelem, aby se jich se stavbou nebo pozemkem v rámci jejich </a:t>
            </a:r>
            <a:r>
              <a:rPr lang="cs-CZ" dirty="0" err="1" smtClean="0"/>
              <a:t>hosp</a:t>
            </a:r>
            <a:r>
              <a:rPr lang="cs-CZ" dirty="0" smtClean="0"/>
              <a:t>. účelu trvale užívalo</a:t>
            </a:r>
          </a:p>
          <a:p>
            <a:r>
              <a:rPr lang="cs-CZ" b="1" dirty="0" smtClean="0"/>
              <a:t>příslušenstvím pohledávky</a:t>
            </a:r>
            <a:r>
              <a:rPr lang="cs-CZ" dirty="0" smtClean="0"/>
              <a:t> jsou úroky, úroky z prodlení a náklady spojené s jejich uplatněním</a:t>
            </a:r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1279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cs-CZ" sz="6000" b="1" dirty="0" smtClean="0">
              <a:solidFill>
                <a:srgbClr val="D10202"/>
              </a:solidFill>
              <a:ea typeface="+mj-ea"/>
              <a:cs typeface="Arial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6000" b="1" dirty="0" smtClean="0">
                <a:solidFill>
                  <a:srgbClr val="D10202"/>
                </a:solidFill>
                <a:ea typeface="+mj-ea"/>
                <a:cs typeface="Arial"/>
              </a:rPr>
              <a:t>Děkuji </a:t>
            </a:r>
            <a:r>
              <a:rPr lang="cs-CZ" sz="6000" b="1" dirty="0">
                <a:solidFill>
                  <a:srgbClr val="D10202"/>
                </a:solidFill>
                <a:ea typeface="+mj-ea"/>
                <a:cs typeface="Arial"/>
              </a:rPr>
              <a:t>za pozornost!</a:t>
            </a:r>
          </a:p>
          <a:p>
            <a:endParaRPr lang="cs-CZ" sz="2800" b="1" dirty="0" smtClean="0"/>
          </a:p>
          <a:p>
            <a:endParaRPr lang="cs-CZ" sz="2800" b="1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683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Osnova přednášky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>
              <a:defRPr/>
            </a:pPr>
            <a:r>
              <a:rPr lang="cs-CZ" altLang="cs-CZ" sz="3600" b="1" dirty="0" smtClean="0"/>
              <a:t>Všeobecná ustanovení</a:t>
            </a:r>
            <a:endParaRPr lang="cs-CZ" altLang="cs-CZ" sz="3600" b="1" dirty="0"/>
          </a:p>
          <a:p>
            <a:pPr>
              <a:defRPr/>
            </a:pPr>
            <a:r>
              <a:rPr lang="cs-CZ" altLang="cs-CZ" sz="3600" b="1" dirty="0" smtClean="0"/>
              <a:t>Rozdělení věcí</a:t>
            </a:r>
          </a:p>
          <a:p>
            <a:pPr>
              <a:defRPr/>
            </a:pPr>
            <a:r>
              <a:rPr lang="cs-CZ" altLang="cs-CZ" sz="3600" b="1" dirty="0" smtClean="0"/>
              <a:t>Součást věci, příslušenství věci</a:t>
            </a:r>
            <a:endParaRPr lang="cs-CZ" altLang="cs-CZ" sz="3600" b="1" dirty="0"/>
          </a:p>
          <a:p>
            <a:pPr>
              <a:defRPr/>
            </a:pPr>
            <a:endParaRPr lang="cs-CZ" altLang="cs-CZ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258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Věc v právním smyslu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lvl="0"/>
            <a:r>
              <a:rPr lang="cs-CZ" sz="2800" b="1" dirty="0" smtClean="0"/>
              <a:t>vše, co je rozdílné od osoby a slouží potřebě lidí (§ 489)</a:t>
            </a:r>
            <a:r>
              <a:rPr lang="cs-CZ" sz="2800" dirty="0" smtClean="0"/>
              <a:t> =&gt; užitečnost + ovladatelnost</a:t>
            </a:r>
            <a:endParaRPr lang="cs-CZ" sz="2800" b="1" dirty="0" smtClean="0"/>
          </a:p>
          <a:p>
            <a:pPr marL="0" lvl="0" indent="0">
              <a:buNone/>
            </a:pPr>
            <a:endParaRPr lang="cs-CZ" sz="1800" b="1" dirty="0"/>
          </a:p>
          <a:p>
            <a:pPr marL="0" lvl="0" indent="0">
              <a:buNone/>
            </a:pPr>
            <a:endParaRPr lang="cs-CZ" sz="1800" dirty="0" smtClean="0"/>
          </a:p>
          <a:p>
            <a:pPr marL="0" lvl="0" indent="0">
              <a:buNone/>
            </a:pPr>
            <a:r>
              <a:rPr lang="cs-CZ" sz="2000" dirty="0" smtClean="0"/>
              <a:t>                                           plody (přirozená povaha)</a:t>
            </a:r>
            <a:endParaRPr lang="cs-CZ" sz="2000" dirty="0"/>
          </a:p>
          <a:p>
            <a:pPr marL="0" lvl="0" indent="0">
              <a:buNone/>
            </a:pPr>
            <a:endParaRPr lang="cs-CZ" sz="2000" dirty="0" smtClean="0"/>
          </a:p>
          <a:p>
            <a:pPr marL="0" lvl="0" indent="0">
              <a:buNone/>
            </a:pPr>
            <a:r>
              <a:rPr lang="cs-CZ" sz="2000" dirty="0" smtClean="0"/>
              <a:t>rozlišujeme   </a:t>
            </a:r>
            <a:endParaRPr lang="cs-CZ" sz="2000" dirty="0"/>
          </a:p>
          <a:p>
            <a:pPr marL="0" indent="0">
              <a:buNone/>
              <a:defRPr/>
            </a:pPr>
            <a:r>
              <a:rPr lang="cs-CZ" altLang="cs-CZ" sz="2000" dirty="0" smtClean="0"/>
              <a:t>                                            užitky (právní povaha)</a:t>
            </a:r>
          </a:p>
          <a:p>
            <a:pPr marL="0" indent="0">
              <a:buNone/>
              <a:defRPr/>
            </a:pPr>
            <a:endParaRPr lang="cs-CZ" altLang="cs-CZ" sz="2000" dirty="0"/>
          </a:p>
          <a:p>
            <a:pPr>
              <a:defRPr/>
            </a:pPr>
            <a:r>
              <a:rPr lang="cs-CZ" altLang="cs-CZ" sz="2000" dirty="0" smtClean="0"/>
              <a:t>lidské tělo ani jeho části (i oddělené) nejsou věci</a:t>
            </a:r>
            <a:endParaRPr lang="cs-CZ" alt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2020711" y="3776134"/>
            <a:ext cx="857956" cy="5757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2020711" y="4357511"/>
            <a:ext cx="857956" cy="5192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954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Živé zvíře (§ 494)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lvl="0"/>
            <a:r>
              <a:rPr lang="cs-CZ" dirty="0" smtClean="0"/>
              <a:t>má zvláštní význam a hodnotu již jako smysly nadaný živý tvor</a:t>
            </a:r>
          </a:p>
          <a:p>
            <a:pPr lvl="0"/>
            <a:r>
              <a:rPr lang="cs-CZ" dirty="0" smtClean="0"/>
              <a:t>není věcí -&gt; ustanovení o věci se na zvíře použijí v rozsahu, ve kterém to neodporuje jeho povaze</a:t>
            </a:r>
          </a:p>
          <a:p>
            <a:pPr lvl="0"/>
            <a:r>
              <a:rPr lang="cs-CZ" dirty="0" smtClean="0"/>
              <a:t>§ 1014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873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Majetek x jmění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lvl="0"/>
            <a:r>
              <a:rPr lang="cs-CZ" dirty="0" smtClean="0"/>
              <a:t>majetek = souhrn všeho, co osobě patří =&gt; AKTIVA</a:t>
            </a:r>
          </a:p>
          <a:p>
            <a:pPr lvl="0"/>
            <a:r>
              <a:rPr lang="cs-CZ" dirty="0" smtClean="0"/>
              <a:t>jmění = souhrn majetku + dluhy =&gt; AKTIVA + PASIVA</a:t>
            </a:r>
          </a:p>
          <a:p>
            <a:pPr lvl="0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7311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Rozdělení věcí (§ 496)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cs-CZ" dirty="0" smtClean="0"/>
              <a:t>                   </a:t>
            </a:r>
            <a:r>
              <a:rPr lang="cs-CZ" b="1" dirty="0" smtClean="0">
                <a:solidFill>
                  <a:srgbClr val="FF0000"/>
                </a:solidFill>
              </a:rPr>
              <a:t>hmotné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				-&gt; </a:t>
            </a:r>
            <a:r>
              <a:rPr lang="cs-CZ" dirty="0"/>
              <a:t>ovladatelné přírodní síly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				</a:t>
            </a:r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 smtClean="0"/>
              <a:t>                   </a:t>
            </a:r>
            <a:r>
              <a:rPr lang="cs-CZ" b="1" dirty="0" smtClean="0">
                <a:solidFill>
                  <a:srgbClr val="FF0000"/>
                </a:solidFill>
              </a:rPr>
              <a:t>nehmotné</a:t>
            </a:r>
          </a:p>
          <a:p>
            <a:pPr marL="0" lv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endParaRPr lang="cs-CZ" sz="2800" b="1" dirty="0" smtClean="0">
              <a:solidFill>
                <a:srgbClr val="FF0000"/>
              </a:solidFill>
            </a:endParaRPr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632178" y="2269067"/>
            <a:ext cx="1467555" cy="13885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632178" y="3657600"/>
            <a:ext cx="1467555" cy="914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2717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Rozdělení věcí (§ 498)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cs-CZ" dirty="0" smtClean="0"/>
              <a:t>                   </a:t>
            </a:r>
            <a:r>
              <a:rPr lang="cs-CZ" b="1" dirty="0" smtClean="0">
                <a:solidFill>
                  <a:srgbClr val="FF0000"/>
                </a:solidFill>
              </a:rPr>
              <a:t>nemovité</a:t>
            </a:r>
          </a:p>
          <a:p>
            <a:pPr marL="0" lvl="0" indent="0">
              <a:buNone/>
            </a:pPr>
            <a:r>
              <a:rPr lang="cs-CZ" dirty="0"/>
              <a:t>	</a:t>
            </a:r>
            <a:r>
              <a:rPr lang="cs-CZ" dirty="0" smtClean="0"/>
              <a:t>		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 smtClean="0"/>
              <a:t>                    </a:t>
            </a:r>
            <a:r>
              <a:rPr lang="cs-CZ" b="1" dirty="0" smtClean="0">
                <a:solidFill>
                  <a:srgbClr val="FF0000"/>
                </a:solidFill>
              </a:rPr>
              <a:t>movité</a:t>
            </a:r>
          </a:p>
          <a:p>
            <a:pPr marL="0" lvl="0" indent="0">
              <a:buNone/>
            </a:pPr>
            <a:r>
              <a:rPr lang="cs-CZ" dirty="0" smtClean="0"/>
              <a:t>			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632178" y="2269067"/>
            <a:ext cx="1467555" cy="13885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632178" y="3657600"/>
            <a:ext cx="1467555" cy="914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8494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Rozdělení věcí (§ 499, 500, 501)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 smtClean="0"/>
              <a:t>                   </a:t>
            </a:r>
          </a:p>
          <a:p>
            <a:pPr marL="0" lv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</a:t>
            </a:r>
            <a:r>
              <a:rPr lang="cs-CZ" b="1" dirty="0" smtClean="0">
                <a:solidFill>
                  <a:srgbClr val="FF0000"/>
                </a:solidFill>
              </a:rPr>
              <a:t>zastupitelná / nezastupitelná</a:t>
            </a:r>
          </a:p>
          <a:p>
            <a:pPr marL="0" lvl="0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	</a:t>
            </a:r>
          </a:p>
          <a:p>
            <a:pPr marL="0" lvl="0" indent="0">
              <a:buNone/>
            </a:pPr>
            <a:r>
              <a:rPr lang="cs-CZ" b="1" dirty="0" smtClean="0"/>
              <a:t>                    </a:t>
            </a:r>
            <a:r>
              <a:rPr lang="cs-CZ" b="1" dirty="0" smtClean="0">
                <a:solidFill>
                  <a:srgbClr val="FF0000"/>
                </a:solidFill>
              </a:rPr>
              <a:t>zuživatelná / nezuživatelná</a:t>
            </a:r>
            <a:endParaRPr lang="cs-CZ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cs-CZ" b="1" dirty="0" smtClean="0"/>
              <a:t>                     </a:t>
            </a:r>
            <a:endParaRPr lang="cs-CZ" b="1" dirty="0"/>
          </a:p>
          <a:p>
            <a:pPr marL="0" lvl="0" indent="0">
              <a:buNone/>
            </a:pPr>
            <a:r>
              <a:rPr lang="cs-CZ" b="1" dirty="0" smtClean="0"/>
              <a:t>                     </a:t>
            </a:r>
            <a:r>
              <a:rPr lang="cs-CZ" b="1" dirty="0" smtClean="0">
                <a:solidFill>
                  <a:srgbClr val="FF0000"/>
                </a:solidFill>
              </a:rPr>
              <a:t>hromadná</a:t>
            </a:r>
            <a:r>
              <a:rPr lang="cs-CZ" dirty="0" smtClean="0"/>
              <a:t> 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cs-CZ" dirty="0" smtClean="0"/>
              <a:t>			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2" name="Přímá spojnice 11"/>
          <p:cNvCxnSpPr>
            <a:stCxn id="6" idx="1"/>
          </p:cNvCxnSpPr>
          <p:nvPr/>
        </p:nvCxnSpPr>
        <p:spPr>
          <a:xfrm flipV="1">
            <a:off x="457200" y="2641600"/>
            <a:ext cx="1507067" cy="12215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>
            <a:stCxn id="6" idx="1"/>
          </p:cNvCxnSpPr>
          <p:nvPr/>
        </p:nvCxnSpPr>
        <p:spPr>
          <a:xfrm>
            <a:off x="457200" y="3863182"/>
            <a:ext cx="173284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>
            <a:stCxn id="6" idx="1"/>
          </p:cNvCxnSpPr>
          <p:nvPr/>
        </p:nvCxnSpPr>
        <p:spPr>
          <a:xfrm>
            <a:off x="457200" y="3863182"/>
            <a:ext cx="1619956" cy="9345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0226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D10202"/>
                </a:solidFill>
                <a:latin typeface="+mn-lt"/>
                <a:cs typeface="Arial"/>
              </a:rPr>
              <a:t>Obchodní závod</a:t>
            </a:r>
            <a:endParaRPr lang="cs-CZ" sz="4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14400" lvl="2" indent="0">
              <a:buNone/>
            </a:pPr>
            <a:endParaRPr lang="cs-CZ" sz="1600" dirty="0" smtClean="0">
              <a:solidFill>
                <a:schemeClr val="tx2"/>
              </a:solidFill>
            </a:endParaRPr>
          </a:p>
          <a:p>
            <a:pPr lvl="0"/>
            <a:r>
              <a:rPr lang="cs-CZ" dirty="0" smtClean="0"/>
              <a:t>organizovaný soubor jmění, který podnikatel vytvořil a který z jeho vůle slouží k provozování jeho činnosti</a:t>
            </a:r>
          </a:p>
          <a:p>
            <a:pPr lvl="0"/>
            <a:r>
              <a:rPr lang="cs-CZ" dirty="0" smtClean="0"/>
              <a:t>má se za to, že závod tvoří vše, co zpravidla slouží k jeho provozu</a:t>
            </a:r>
          </a:p>
          <a:p>
            <a:pPr lvl="0"/>
            <a:r>
              <a:rPr lang="cs-CZ" dirty="0" smtClean="0"/>
              <a:t>věc hromadná</a:t>
            </a:r>
          </a:p>
          <a:p>
            <a:pPr marL="0" lvl="0" indent="0">
              <a:buNone/>
            </a:pPr>
            <a:r>
              <a:rPr lang="cs-CZ" dirty="0" smtClean="0"/>
              <a:t>x </a:t>
            </a:r>
            <a:r>
              <a:rPr lang="cs-CZ" b="1" dirty="0" smtClean="0">
                <a:solidFill>
                  <a:srgbClr val="FF0000"/>
                </a:solidFill>
              </a:rPr>
              <a:t>POBOČKA</a:t>
            </a:r>
            <a:r>
              <a:rPr lang="cs-CZ" dirty="0" smtClean="0"/>
              <a:t> = část závadu, která vykazuje hospodářskou a funkční samostatnost a o které podnikatel rozhodl, že bude pobočkou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8632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pedeutický seminář 2013_f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Propedeutický seminář 2013_fin</Template>
  <TotalTime>1584</TotalTime>
  <Words>450</Words>
  <Application>Microsoft Office PowerPoint</Application>
  <PresentationFormat>Předvádění na obrazovce (4:3)</PresentationFormat>
  <Paragraphs>84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Propedeutický seminář 2013_fin</vt:lpstr>
      <vt:lpstr>Věci a jejich rozdělení </vt:lpstr>
      <vt:lpstr>Osnova přednášky</vt:lpstr>
      <vt:lpstr>Věc v právním smyslu</vt:lpstr>
      <vt:lpstr>Živé zvíře (§ 494)</vt:lpstr>
      <vt:lpstr>Majetek x jmění</vt:lpstr>
      <vt:lpstr>Rozdělení věcí (§ 496)</vt:lpstr>
      <vt:lpstr>Rozdělení věcí (§ 498)</vt:lpstr>
      <vt:lpstr>Rozdělení věcí (§ 499, 500, 501)</vt:lpstr>
      <vt:lpstr>Obchodní závod</vt:lpstr>
      <vt:lpstr>Obchodní tajemství</vt:lpstr>
      <vt:lpstr>Součást věci (§ 505 a násl.)</vt:lpstr>
      <vt:lpstr>Příslušenství věci (§ 510 a násl.)</vt:lpstr>
      <vt:lpstr>Příslušenství věci (§ 510 a násl.)</vt:lpstr>
      <vt:lpstr>Prezentace aplikace PowerPoint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Blanka Vítová</cp:lastModifiedBy>
  <cp:revision>118</cp:revision>
  <cp:lastPrinted>2013-09-13T08:26:54Z</cp:lastPrinted>
  <dcterms:created xsi:type="dcterms:W3CDTF">2013-09-15T17:50:48Z</dcterms:created>
  <dcterms:modified xsi:type="dcterms:W3CDTF">2015-11-15T18:07:40Z</dcterms:modified>
</cp:coreProperties>
</file>