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9" r:id="rId3"/>
    <p:sldId id="395" r:id="rId4"/>
    <p:sldId id="396" r:id="rId5"/>
    <p:sldId id="394" r:id="rId6"/>
    <p:sldId id="369" r:id="rId7"/>
    <p:sldId id="404" r:id="rId8"/>
    <p:sldId id="368" r:id="rId9"/>
    <p:sldId id="397" r:id="rId10"/>
    <p:sldId id="399" r:id="rId11"/>
    <p:sldId id="409" r:id="rId12"/>
    <p:sldId id="408" r:id="rId13"/>
    <p:sldId id="405" r:id="rId14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1" autoAdjust="0"/>
    <p:restoredTop sz="94622" autoAdjust="0"/>
  </p:normalViewPr>
  <p:slideViewPr>
    <p:cSldViewPr snapToGrid="0" snapToObjects="1"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F4BE92-64A7-4626-ACB7-3224EEEF844C}" type="datetimeFigureOut">
              <a:rPr lang="cs-CZ"/>
              <a:pPr>
                <a:defRPr/>
              </a:pPr>
              <a:t>05.02.2023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A855F5-CD08-4174-BE7D-0ED816B7BA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11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E878C2-AB13-4FB1-8B25-59F999D10BCF}" type="datetimeFigureOut">
              <a:rPr lang="cs-CZ"/>
              <a:pPr>
                <a:defRPr/>
              </a:pPr>
              <a:t>05.02.2023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48DD98-7B91-4FA2-825E-349F3CBAA2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33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5ED2B5-39A3-46F8-9A7B-4EA4CD671808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FF0D8A-F9AD-4B6A-8336-2BE607D657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54AA8F-26AD-4D44-B320-F07BCE208782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9F190-90AE-4769-9102-D58420F0AB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C0D8C-E335-4244-8010-10DB4151E154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C9927-ED93-4983-8B48-6A02D8AEAC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71BD7-0A26-4E7C-9144-34D3F4081B5F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1B3EA-0930-476D-8D73-79C37CA96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4ACF10-ED34-474D-BB76-73FD1EA3479D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5C6E6DC-44FA-4C5D-9A75-542E287D57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D48201-7BA3-4106-836D-0E72839BF087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6BD90-48BF-4F55-A0F0-8332844C57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1ACE3-B5F1-4C12-A597-386C8A22C850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DE6F7-CFDE-4B43-BAE0-C159946B3D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F0C39-E07A-49BF-965D-0ABF7419573E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B2BF-3332-49A9-9021-2CF50503BE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C3397-E978-4FDF-B553-018D7296BF26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C6B4F-F03A-4D2F-8774-352C387FB4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8AE407-26F5-4CEF-B83E-881CE2EBF72B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487A9-7377-4777-BDA1-ACFF444E5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A4EE2-62AB-405A-A1BD-F84B7EA781B8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5AB56E-9B41-425E-AF8A-CD5612B54F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2EEDBA-E894-4FCC-97F0-186E7B73F00E}" type="datetimeFigureOut">
              <a:rPr lang="en-US" smtClean="0"/>
              <a:pPr>
                <a:defRPr/>
              </a:pPr>
              <a:t>2/5/2023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DB1BF68-DEB0-481A-B1FF-B8F03A13B9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8126413" cy="1814513"/>
          </a:xfrm>
        </p:spPr>
        <p:txBody>
          <a:bodyPr lIns="0" tIns="0" rIns="0" bIns="0" anchor="t"/>
          <a:lstStyle/>
          <a:p>
            <a:pPr eaLnBrk="1" hangingPunct="1"/>
            <a:r>
              <a:rPr lang="cs-CZ" sz="54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Dohody o pracích konaných mimo PP</a:t>
            </a:r>
            <a:endParaRPr lang="en-US" sz="3000" b="1" dirty="0" smtClean="0">
              <a:solidFill>
                <a:srgbClr val="D10202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2093913" y="4845050"/>
            <a:ext cx="67183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endParaRPr lang="en-US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Společná ustanovení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latin typeface="+mj-lt"/>
                <a:cs typeface="Arial" panose="020B0604020202020204" pitchFamily="34" charset="0"/>
              </a:rPr>
              <a:t>písemná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forma</a:t>
            </a:r>
          </a:p>
          <a:p>
            <a:pPr algn="just"/>
            <a:r>
              <a:rPr lang="cs-CZ" sz="2400" dirty="0" smtClean="0">
                <a:latin typeface="+mj-lt"/>
                <a:cs typeface="Arial" panose="020B0604020202020204" pitchFamily="34" charset="0"/>
              </a:rPr>
              <a:t>jedno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vyhotovení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dohody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zaměstnavatel vydá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zaměstnanci</a:t>
            </a:r>
            <a:endParaRPr lang="cs-CZ" sz="2400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28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2023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Změny se týkají i úpravy dohody o pracovní činnosti a dohody o provedení práce. Zaměstnavatel bude muset zaměstnance seznámit s písemným rozvržením pracovní doby či jeho změnou, a to nejpozději 1 týden předem. Novela dále v lecčems přiblíží úpravu dohod úpravě pracovního poměru – „</a:t>
            </a:r>
            <a:r>
              <a:rPr lang="cs-CZ" dirty="0" err="1"/>
              <a:t>dohodáři</a:t>
            </a:r>
            <a:r>
              <a:rPr lang="cs-CZ" dirty="0"/>
              <a:t>“ tak budou mít nárok na dovolenou (po splnění zákonných podmínek), pracovní volno při překážkách v práci na straně zaměstnavatele i příplatky za práci ve svátek, v noci, o víkendu a ve ztíženém pracovním prostředí.</a:t>
            </a:r>
          </a:p>
        </p:txBody>
      </p:sp>
    </p:spTree>
    <p:extLst>
      <p:ext uri="{BB962C8B-B14F-4D97-AF65-F5344CB8AC3E}">
        <p14:creationId xmlns:p14="http://schemas.microsoft.com/office/powerpoint/2010/main" val="277832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Společná ustanovení – skončení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cs-CZ" sz="2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4) Není-li sjednán způsob zrušení právního vztahu založeného dohodou o provedení práce nebo dohodou o pracovní činnosti, je možné ho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zrušit </a:t>
            </a:r>
          </a:p>
          <a:p>
            <a:pPr marL="0" indent="0" algn="just">
              <a:buNone/>
            </a:pPr>
            <a:r>
              <a:rPr lang="cs-CZ" sz="2400" dirty="0" smtClean="0">
                <a:latin typeface="+mj-lt"/>
                <a:cs typeface="Arial" panose="020B0604020202020204" pitchFamily="34" charset="0"/>
              </a:rPr>
              <a:t> </a:t>
            </a:r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dohodou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smluvních stran ke sjednanému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dni,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výpovědí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danou z jakéhokoli důvodu nebo bez uvedení důvodu s patnáctidenní výpovědní dobou, která začíná dnem, v němž byla výpověď doručena druhé smluvní straně,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nebo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okamžitým </a:t>
            </a:r>
            <a:r>
              <a:rPr lang="cs-CZ" sz="2400" b="1" dirty="0">
                <a:latin typeface="+mj-lt"/>
                <a:cs typeface="Arial" panose="020B0604020202020204" pitchFamily="34" charset="0"/>
              </a:rPr>
              <a:t>zrušením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; okamžité zrušení právního vztahu založeného dohodou o provedení práce nebo dohodou o pracovní činnosti však může být sjednáno jen pro případy, kdy je možné okamžitě zrušit pracovní poměr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smrtí zaměstnance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,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provedení práce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, na níž byla dohoda uzavřena.</a:t>
            </a:r>
          </a:p>
          <a:p>
            <a:pPr marL="457200" indent="-457200" algn="just">
              <a:buFont typeface="+mj-lt"/>
              <a:buAutoNum type="alphaLcParenR"/>
            </a:pPr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+mj-lt"/>
                <a:cs typeface="Arial" panose="020B0604020202020204" pitchFamily="34" charset="0"/>
              </a:rPr>
              <a:t>Pro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zrušení právního vztahu založeného dohodou o provedení práce nebo dohodou o pracovní činnosti se vyžaduje </a:t>
            </a:r>
            <a:r>
              <a:rPr lang="cs-CZ" sz="2400" b="1" dirty="0">
                <a:latin typeface="+mj-lt"/>
                <a:cs typeface="Arial" panose="020B0604020202020204" pitchFamily="34" charset="0"/>
              </a:rPr>
              <a:t>písemná forma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, jinak se k jeho výpovědi nebo okamžitému zrušení nepřihlíží.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0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Společná ustanovení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cs-CZ" sz="2400" dirty="0" smtClean="0">
                <a:latin typeface="+mj-lt"/>
                <a:cs typeface="Arial" panose="020B0604020202020204" pitchFamily="34" charset="0"/>
              </a:rPr>
              <a:t>DPP, DPČ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cestovní náklady -&gt; 155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ZP –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musí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být sjednáno a určeno místo pravidelného pracovitě (pracoviště nemusí být, pokud práci koná mimo obec bydliště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)</a:t>
            </a:r>
          </a:p>
          <a:p>
            <a:pPr algn="just" eaLnBrk="1" hangingPunct="1"/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algn="just" eaLnBrk="1" hangingPunct="1"/>
            <a:r>
              <a:rPr lang="cs-CZ" sz="2400" dirty="0">
                <a:latin typeface="+mj-lt"/>
                <a:cs typeface="Arial" panose="020B0604020202020204" pitchFamily="34" charset="0"/>
              </a:rPr>
              <a:t>DPP, DPČ a délka směny – omezení max. délkou směny 12 hodin se vztahuje i na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dohody</a:t>
            </a:r>
          </a:p>
          <a:p>
            <a:pPr algn="just" eaLnBrk="1" hangingPunct="1"/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algn="just" eaLnBrk="1" hangingPunct="1"/>
            <a:r>
              <a:rPr lang="cs-CZ" sz="2400" dirty="0">
                <a:latin typeface="+mj-lt"/>
                <a:cs typeface="Arial" panose="020B0604020202020204" pitchFamily="34" charset="0"/>
              </a:rPr>
              <a:t>Odměňování: zásady odměňování se na DPP a DPČ  nevztahují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(zaměstnanci tak nepřísluší např. příplatek za práci ve svátek, apod.) X s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 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výjimkou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§111 ZP – odměna z dohod nesmí být nižší než minimální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mzda (73,20 Kč/hodina)</a:t>
            </a:r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eaLnBrk="1" hangingPunct="1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14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Dohody – obecná východiska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cs-CZ" sz="2400" dirty="0" smtClean="0">
                <a:latin typeface="+mj-lt"/>
              </a:rPr>
              <a:t>Výkon závislé práce může být realizován:</a:t>
            </a:r>
          </a:p>
          <a:p>
            <a:pPr marL="0" indent="0" algn="just" eaLnBrk="1" hangingPunct="1">
              <a:buNone/>
            </a:pPr>
            <a:endParaRPr lang="cs-CZ" sz="2400" dirty="0" smtClean="0">
              <a:latin typeface="+mj-lt"/>
            </a:endParaRPr>
          </a:p>
          <a:p>
            <a:pPr marL="457200" indent="-457200" algn="just" eaLnBrk="1" hangingPunct="1">
              <a:buAutoNum type="alphaLcParenR"/>
            </a:pPr>
            <a:r>
              <a:rPr lang="cs-CZ" sz="2400" dirty="0" smtClean="0">
                <a:latin typeface="+mj-lt"/>
              </a:rPr>
              <a:t>na základě pracovního poměru,</a:t>
            </a:r>
          </a:p>
          <a:p>
            <a:pPr marL="457200" indent="-457200" algn="just" eaLnBrk="1" hangingPunct="1">
              <a:buAutoNum type="alphaLcParenR"/>
            </a:pPr>
            <a:r>
              <a:rPr lang="cs-CZ" sz="2400" dirty="0" smtClean="0">
                <a:latin typeface="+mj-lt"/>
              </a:rPr>
              <a:t>na základě dohod o pracích konaných mimo PP </a:t>
            </a:r>
            <a:r>
              <a:rPr lang="cs-CZ" sz="2400" b="1" dirty="0" smtClean="0">
                <a:solidFill>
                  <a:srgbClr val="FF0000"/>
                </a:solidFill>
                <a:latin typeface="+mj-lt"/>
              </a:rPr>
              <a:t>						</a:t>
            </a:r>
            <a:endParaRPr lang="cs-CZ" sz="2400" b="1" dirty="0" smtClean="0">
              <a:latin typeface="+mj-lt"/>
            </a:endParaRPr>
          </a:p>
          <a:p>
            <a:pPr algn="just" eaLnBrk="1" hangingPunct="1"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j-lt"/>
              </a:rPr>
              <a:t>SMYSL DOHOD</a:t>
            </a:r>
            <a:r>
              <a:rPr lang="cs-CZ" sz="2400" dirty="0" smtClean="0">
                <a:latin typeface="+mj-lt"/>
              </a:rPr>
              <a:t>:</a:t>
            </a:r>
          </a:p>
          <a:p>
            <a:pPr algn="just" eaLnBrk="1" hangingPunct="1"/>
            <a:r>
              <a:rPr lang="cs-CZ" sz="2400" dirty="0" smtClean="0">
                <a:latin typeface="+mj-lt"/>
              </a:rPr>
              <a:t>usnadňují Z plnění jejich úkolů v případech, kdy by bylo neúčelné přijímat na plnění určitých úkolu zaměstnance v pracovním poměru</a:t>
            </a:r>
          </a:p>
          <a:p>
            <a:pPr algn="just" eaLnBrk="1" hangingPunct="1"/>
            <a:r>
              <a:rPr lang="cs-CZ" sz="2400" dirty="0" smtClean="0">
                <a:latin typeface="+mj-lt"/>
              </a:rPr>
              <a:t>zaměstnancům, kteří chtějí vykonávat práci menšího rozsahu, umožňují další výdělečnou činnost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Dohody – obecná východiska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sz="2400" dirty="0" smtClean="0">
                <a:latin typeface="+mj-lt"/>
              </a:rPr>
              <a:t>„</a:t>
            </a:r>
            <a:r>
              <a:rPr lang="cs-CZ" sz="2400" b="1" dirty="0" smtClean="0">
                <a:latin typeface="+mj-lt"/>
              </a:rPr>
              <a:t>doplňkový PPV</a:t>
            </a:r>
            <a:r>
              <a:rPr lang="cs-CZ" sz="2400" dirty="0" smtClean="0">
                <a:latin typeface="+mj-lt"/>
              </a:rPr>
              <a:t>“, který je uzavírán mezi subjekty v případě, kdy není pro strany účelné sjednat PP: § 74 -&gt; preference uzavírání pracovních poměrů: </a:t>
            </a:r>
            <a:r>
              <a:rPr lang="cs-CZ" sz="2400" i="1" dirty="0" smtClean="0">
                <a:latin typeface="+mj-lt"/>
              </a:rPr>
              <a:t>Z má zajišťovat plnění svých úkolů především zaměstnanci v PP</a:t>
            </a:r>
            <a:endParaRPr lang="cs-CZ" sz="2400" dirty="0" smtClean="0">
              <a:latin typeface="+mj-lt"/>
            </a:endParaRPr>
          </a:p>
          <a:p>
            <a:pPr algn="just" eaLnBrk="1" hangingPunct="1"/>
            <a:endParaRPr lang="cs-CZ" sz="2400" dirty="0" smtClean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jejich obsahem je </a:t>
            </a:r>
            <a:r>
              <a:rPr lang="cs-CZ" sz="2400" b="1" dirty="0" smtClean="0">
                <a:latin typeface="+mj-lt"/>
              </a:rPr>
              <a:t>rozsahem omezená práce</a:t>
            </a:r>
          </a:p>
          <a:p>
            <a:pPr algn="just" eaLnBrk="1" hangingPunct="1"/>
            <a:endParaRPr lang="cs-CZ" sz="2400" b="1" dirty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Z je umožněno, aby realizoval některé </a:t>
            </a:r>
            <a:r>
              <a:rPr lang="cs-CZ" sz="2400" b="1" dirty="0" smtClean="0">
                <a:latin typeface="+mj-lt"/>
              </a:rPr>
              <a:t>doplňkové činnosti prostřednictvím </a:t>
            </a:r>
            <a:r>
              <a:rPr lang="cs-CZ" sz="2400" dirty="0" smtClean="0">
                <a:latin typeface="+mj-lt"/>
              </a:rPr>
              <a:t>volnějšího právního vztahu =&gt; Z je zbaven mnoha povinností, které pro něj vyplývají z PP</a:t>
            </a:r>
          </a:p>
        </p:txBody>
      </p:sp>
    </p:spTree>
    <p:extLst>
      <p:ext uri="{BB962C8B-B14F-4D97-AF65-F5344CB8AC3E}">
        <p14:creationId xmlns:p14="http://schemas.microsoft.com/office/powerpoint/2010/main" val="1671560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Dohody - charakteristika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sz="2400" b="1" dirty="0" smtClean="0">
                <a:latin typeface="+mj-lt"/>
              </a:rPr>
              <a:t>slabší</a:t>
            </a:r>
            <a:r>
              <a:rPr lang="cs-CZ" sz="2400" dirty="0" smtClean="0">
                <a:latin typeface="+mj-lt"/>
              </a:rPr>
              <a:t> právní </a:t>
            </a:r>
            <a:r>
              <a:rPr lang="cs-CZ" sz="2400" b="1" dirty="0" smtClean="0">
                <a:latin typeface="+mj-lt"/>
              </a:rPr>
              <a:t>postavení zaměstnance </a:t>
            </a:r>
            <a:r>
              <a:rPr lang="cs-CZ" sz="2400" dirty="0" smtClean="0">
                <a:latin typeface="+mj-lt"/>
              </a:rPr>
              <a:t>-&gt; oslabení ochranné funkce pracovního </a:t>
            </a:r>
            <a:r>
              <a:rPr lang="cs-CZ" sz="2400" dirty="0" smtClean="0">
                <a:latin typeface="+mj-lt"/>
              </a:rPr>
              <a:t>práva, avšak! Změny od roku 2023</a:t>
            </a:r>
            <a:endParaRPr lang="cs-CZ" sz="2400" dirty="0" smtClean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cs-CZ" sz="2400" dirty="0" smtClean="0">
                <a:latin typeface="+mj-lt"/>
              </a:rPr>
              <a:t> </a:t>
            </a:r>
            <a:endParaRPr lang="cs-CZ" sz="2400" i="1" dirty="0" smtClean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zaměstnání založené dohodami bývá označováno jako </a:t>
            </a:r>
            <a:r>
              <a:rPr lang="cs-CZ" sz="2400" b="1" dirty="0" smtClean="0">
                <a:latin typeface="+mj-lt"/>
              </a:rPr>
              <a:t>prekérní (tj. nejisté)</a:t>
            </a:r>
            <a:r>
              <a:rPr lang="cs-CZ" sz="2400" dirty="0" smtClean="0">
                <a:latin typeface="+mj-lt"/>
              </a:rPr>
              <a:t> vzhledem k možnosti jednostranného skončení</a:t>
            </a:r>
          </a:p>
          <a:p>
            <a:pPr algn="just" eaLnBrk="1" hangingPunct="1"/>
            <a:endParaRPr lang="cs-CZ" sz="2400" dirty="0" smtClean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posílení </a:t>
            </a:r>
            <a:r>
              <a:rPr lang="cs-CZ" sz="2400" b="1" dirty="0" smtClean="0">
                <a:latin typeface="+mj-lt"/>
              </a:rPr>
              <a:t>smluvní volnosti</a:t>
            </a:r>
          </a:p>
        </p:txBody>
      </p:sp>
    </p:spTree>
    <p:extLst>
      <p:ext uri="{BB962C8B-B14F-4D97-AF65-F5344CB8AC3E}">
        <p14:creationId xmlns:p14="http://schemas.microsoft.com/office/powerpoint/2010/main" val="3272937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lvl="2" indent="0" eaLnBrk="1" hangingPunct="1">
              <a:buFont typeface="Arial" charset="0"/>
              <a:buNone/>
            </a:pPr>
            <a:endParaRPr lang="cs-CZ" sz="14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			</a:t>
            </a:r>
            <a:r>
              <a:rPr lang="cs-CZ" sz="2400" b="1" dirty="0" smtClean="0">
                <a:latin typeface="Arial" charset="0"/>
              </a:rPr>
              <a:t>DOHODA O PRACOVNÍ ČIN.</a:t>
            </a:r>
          </a:p>
          <a:p>
            <a:pPr marL="0" indent="0" eaLnBrk="1" hangingPunct="1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TYPY</a:t>
            </a:r>
          </a:p>
          <a:p>
            <a:pPr marL="0" indent="0" eaLnBrk="1" hangingPunct="1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			</a:t>
            </a:r>
            <a:r>
              <a:rPr lang="cs-CZ" sz="2400" b="1" dirty="0" smtClean="0">
                <a:latin typeface="Arial" charset="0"/>
              </a:rPr>
              <a:t>DOHODA O PROVEDENÍ PRÁCE</a:t>
            </a:r>
          </a:p>
          <a:p>
            <a:endParaRPr lang="cs-CZ" sz="2400" b="1" dirty="0" smtClean="0">
              <a:latin typeface="Arial" charset="0"/>
            </a:endParaRPr>
          </a:p>
          <a:p>
            <a:endParaRPr lang="cs-CZ" sz="2400" b="1" dirty="0">
              <a:latin typeface="Arial" charset="0"/>
            </a:endParaRPr>
          </a:p>
          <a:p>
            <a:r>
              <a:rPr lang="cs-CZ" sz="2400" dirty="0" smtClean="0">
                <a:latin typeface="Arial" charset="0"/>
              </a:rPr>
              <a:t>mezi oběma dohodami není věcný rozdíl X rozsah vykonávané práce</a:t>
            </a:r>
          </a:p>
          <a:p>
            <a:endParaRPr lang="cs-CZ" sz="1600" dirty="0" smtClean="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280353" y="1986844"/>
            <a:ext cx="824089" cy="270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280352" y="2477913"/>
            <a:ext cx="824089" cy="2596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8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Dohoda o provedení práce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lvl="2" indent="0" eaLnBrk="1" hangingPunct="1">
              <a:buFont typeface="Arial" charset="0"/>
              <a:buNone/>
            </a:pPr>
            <a:endParaRPr lang="cs-CZ" sz="14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Povinné údaje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algn="just" eaLnBrk="1" hangingPunct="1"/>
            <a:endParaRPr lang="cs-CZ" sz="2400" dirty="0" smtClean="0">
              <a:latin typeface="+mj-lt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	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1) vymezení práce,</a:t>
            </a:r>
          </a:p>
          <a:p>
            <a:pPr marL="0" indent="0" algn="just" eaLnBrk="1" hangingPunct="1">
              <a:buNone/>
            </a:pPr>
            <a:r>
              <a:rPr lang="cs-CZ" sz="2400" dirty="0" smtClean="0">
                <a:latin typeface="+mj-lt"/>
                <a:cs typeface="Arial" panose="020B0604020202020204" pitchFamily="34" charset="0"/>
              </a:rPr>
              <a:t>	2) rozsah práce,</a:t>
            </a:r>
          </a:p>
          <a:p>
            <a:pPr marL="0" indent="0" algn="just" eaLnBrk="1" hangingPunct="1">
              <a:buNone/>
            </a:pPr>
            <a:r>
              <a:rPr lang="cs-CZ" sz="2400" dirty="0" smtClean="0">
                <a:latin typeface="+mj-lt"/>
                <a:cs typeface="Arial" panose="020B0604020202020204" pitchFamily="34" charset="0"/>
              </a:rPr>
              <a:t>	3) vymezení doby, na kterou se DPP uzavírá,</a:t>
            </a:r>
          </a:p>
          <a:p>
            <a:pPr marL="0" indent="0" algn="just" eaLnBrk="1" hangingPunct="1">
              <a:buNone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	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4) odměna (resp. způsob jejího určení).</a:t>
            </a:r>
          </a:p>
        </p:txBody>
      </p:sp>
    </p:spTree>
    <p:extLst>
      <p:ext uri="{BB962C8B-B14F-4D97-AF65-F5344CB8AC3E}">
        <p14:creationId xmlns:p14="http://schemas.microsoft.com/office/powerpoint/2010/main" val="211683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Dohoda o provedení práce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914400" lvl="2" indent="0" eaLnBrk="1" hangingPunct="1">
              <a:buFont typeface="Arial" charset="0"/>
              <a:buNone/>
            </a:pPr>
            <a:endParaRPr lang="cs-CZ" sz="1400" dirty="0" smtClean="0">
              <a:solidFill>
                <a:schemeClr val="tx2"/>
              </a:solidFill>
            </a:endParaRPr>
          </a:p>
          <a:p>
            <a:pPr algn="just" eaLnBrk="1" hangingPunct="1"/>
            <a:endParaRPr lang="cs-CZ" sz="2400" dirty="0" smtClean="0">
              <a:latin typeface="+mj-lt"/>
              <a:cs typeface="Arial" panose="020B0604020202020204" pitchFamily="34" charset="0"/>
            </a:endParaRPr>
          </a:p>
          <a:p>
            <a:pPr algn="just" eaLnBrk="1" hangingPunct="1"/>
            <a:r>
              <a:rPr lang="cs-CZ" sz="2400" dirty="0" smtClean="0">
                <a:latin typeface="+mj-lt"/>
                <a:cs typeface="Arial" panose="020B0604020202020204" pitchFamily="34" charset="0"/>
              </a:rPr>
              <a:t>Rozsah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práce, na který se dohoda o provedení práce uzavírá, nesmí být větší než 300 hodin v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KR.</a:t>
            </a:r>
          </a:p>
          <a:p>
            <a:pPr algn="just" eaLnBrk="1" hangingPunct="1"/>
            <a:endParaRPr lang="cs-CZ" sz="2400" dirty="0" smtClean="0">
              <a:latin typeface="+mj-lt"/>
              <a:cs typeface="Arial" panose="020B0604020202020204" pitchFamily="34" charset="0"/>
            </a:endParaRPr>
          </a:p>
          <a:p>
            <a:pPr algn="just" eaLnBrk="1" hangingPunct="1"/>
            <a:r>
              <a:rPr lang="cs-CZ" sz="2400" dirty="0" smtClean="0">
                <a:latin typeface="+mj-lt"/>
                <a:cs typeface="Arial" panose="020B0604020202020204" pitchFamily="34" charset="0"/>
              </a:rPr>
              <a:t>Do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rozsahu práce se </a:t>
            </a:r>
            <a:r>
              <a:rPr lang="cs-CZ" sz="2400" b="1" dirty="0">
                <a:latin typeface="+mj-lt"/>
                <a:cs typeface="Arial" panose="020B0604020202020204" pitchFamily="34" charset="0"/>
              </a:rPr>
              <a:t>započítává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 také doba práce konaná zaměstnancem pro zaměstnavatele v témže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KR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na základě jiné </a:t>
            </a:r>
            <a:r>
              <a:rPr lang="cs-CZ" sz="2400" dirty="0" smtClean="0">
                <a:latin typeface="+mj-lt"/>
                <a:cs typeface="Arial" panose="020B0604020202020204" pitchFamily="34" charset="0"/>
              </a:rPr>
              <a:t>DPP (lhostejno, zda stejně nebo jinak druhově vymezené).</a:t>
            </a:r>
          </a:p>
          <a:p>
            <a:pPr algn="just" eaLnBrk="1" hangingPunct="1"/>
            <a:r>
              <a:rPr lang="cs-CZ" sz="2400" dirty="0" smtClean="0">
                <a:latin typeface="+mj-lt"/>
                <a:cs typeface="Arial" panose="020B0604020202020204" pitchFamily="34" charset="0"/>
              </a:rPr>
              <a:t>Zdravotní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a sociální :  limitem hranice 10 000 Kč, přičemž přivýdělek 10 000 Kč je do limitu, hrubá mzda 10 001 Kč a více je už nad limitem a je nutno platit povinné odvody.</a:t>
            </a:r>
            <a:endParaRPr lang="cs-CZ" sz="2400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35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Dohoda o pracovní činnosti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cs-CZ" sz="2200" dirty="0" smtClean="0">
              <a:latin typeface="+mj-lt"/>
            </a:endParaRPr>
          </a:p>
          <a:p>
            <a:pPr algn="just" eaLnBrk="1" hangingPunct="1"/>
            <a:r>
              <a:rPr lang="cs-CZ" sz="2200" dirty="0" smtClean="0">
                <a:latin typeface="+mj-lt"/>
              </a:rPr>
              <a:t>využívána pro práce, které mají opakující </a:t>
            </a:r>
            <a:r>
              <a:rPr lang="cs-CZ" sz="2200" dirty="0">
                <a:latin typeface="+mj-lt"/>
              </a:rPr>
              <a:t>se </a:t>
            </a:r>
            <a:r>
              <a:rPr lang="cs-CZ" sz="2200" dirty="0" smtClean="0">
                <a:latin typeface="+mj-lt"/>
              </a:rPr>
              <a:t>charakter</a:t>
            </a:r>
            <a:endParaRPr lang="cs-CZ" sz="2200" dirty="0">
              <a:latin typeface="+mj-lt"/>
            </a:endParaRPr>
          </a:p>
          <a:p>
            <a:pPr algn="just" eaLnBrk="1" hangingPunct="1"/>
            <a:endParaRPr lang="cs-CZ" sz="2200" dirty="0">
              <a:latin typeface="+mj-lt"/>
            </a:endParaRPr>
          </a:p>
          <a:p>
            <a:pPr algn="just" eaLnBrk="1" hangingPunct="1"/>
            <a:endParaRPr lang="cs-CZ" sz="2200" dirty="0">
              <a:latin typeface="+mj-lt"/>
            </a:endParaRPr>
          </a:p>
          <a:p>
            <a:pPr marL="0" indent="0" algn="just" eaLnBrk="1" hangingPunct="1">
              <a:buNone/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Povinné údaje</a:t>
            </a:r>
            <a:r>
              <a:rPr lang="cs-CZ" sz="2200" dirty="0">
                <a:latin typeface="+mj-lt"/>
              </a:rPr>
              <a:t>: </a:t>
            </a:r>
          </a:p>
          <a:p>
            <a:pPr algn="just" eaLnBrk="1" hangingPunct="1"/>
            <a:r>
              <a:rPr lang="cs-CZ" sz="2200" dirty="0">
                <a:latin typeface="+mj-lt"/>
              </a:rPr>
              <a:t>sjednaná práce, </a:t>
            </a:r>
          </a:p>
          <a:p>
            <a:pPr algn="just" eaLnBrk="1" hangingPunct="1"/>
            <a:r>
              <a:rPr lang="cs-CZ" sz="2200" dirty="0">
                <a:latin typeface="+mj-lt"/>
              </a:rPr>
              <a:t>sjednaná odměna za vykonanou práci a </a:t>
            </a:r>
          </a:p>
          <a:p>
            <a:pPr algn="just" eaLnBrk="1" hangingPunct="1"/>
            <a:r>
              <a:rPr lang="cs-CZ" sz="2200" dirty="0">
                <a:latin typeface="+mj-lt"/>
              </a:rPr>
              <a:t>doba, na kterou se dohoda </a:t>
            </a:r>
            <a:r>
              <a:rPr lang="cs-CZ" sz="2200" dirty="0" smtClean="0">
                <a:latin typeface="+mj-lt"/>
              </a:rPr>
              <a:t>uzavírá</a:t>
            </a:r>
          </a:p>
          <a:p>
            <a:pPr algn="just" eaLnBrk="1" hangingPunct="1"/>
            <a:r>
              <a:rPr lang="cs-CZ" sz="2200" dirty="0" smtClean="0">
                <a:latin typeface="+mj-lt"/>
              </a:rPr>
              <a:t>U jednoho zaměstnavatele jen jedna dohoda</a:t>
            </a:r>
          </a:p>
          <a:p>
            <a:pPr marL="0" indent="0" eaLnBrk="1" hangingPunct="1">
              <a:buNone/>
            </a:pPr>
            <a:endParaRPr lang="cs-CZ" sz="1600" b="1" dirty="0" smtClean="0"/>
          </a:p>
          <a:p>
            <a:pPr eaLnBrk="1" hangingPunct="1">
              <a:buFont typeface="Arial" charset="0"/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372932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2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72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D10202"/>
                </a:solidFill>
                <a:latin typeface="Arial" charset="0"/>
                <a:cs typeface="Arial" charset="0"/>
              </a:rPr>
              <a:t>Dohoda o pracovní činnosti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cs-CZ" sz="2200" dirty="0" smtClean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Omezení</a:t>
            </a:r>
            <a:r>
              <a:rPr lang="cs-CZ" sz="2400" dirty="0">
                <a:latin typeface="+mj-lt"/>
              </a:rPr>
              <a:t>: </a:t>
            </a:r>
            <a:r>
              <a:rPr lang="cs-CZ" sz="2400" dirty="0" smtClean="0">
                <a:latin typeface="+mj-lt"/>
              </a:rPr>
              <a:t>není možné sjednat v rozsahu překračujícím v průměru polovinu sjednané týdenní pracovní doby =&gt; max</a:t>
            </a:r>
            <a:r>
              <a:rPr lang="cs-CZ" sz="2400" dirty="0">
                <a:latin typeface="+mj-lt"/>
              </a:rPr>
              <a:t>. týdenní pracovní doba 20 hodin </a:t>
            </a:r>
            <a:r>
              <a:rPr lang="cs-CZ" sz="2400" dirty="0" smtClean="0">
                <a:latin typeface="+mj-lt"/>
              </a:rPr>
              <a:t>v průměru</a:t>
            </a:r>
          </a:p>
          <a:p>
            <a:pPr algn="just" eaLnBrk="1" hangingPunct="1"/>
            <a:endParaRPr lang="cs-CZ" sz="2400" dirty="0">
              <a:latin typeface="+mj-lt"/>
            </a:endParaRPr>
          </a:p>
          <a:p>
            <a:pPr algn="just" eaLnBrk="1" hangingPunct="1"/>
            <a:r>
              <a:rPr lang="cs-CZ" sz="2400" dirty="0" smtClean="0">
                <a:latin typeface="+mj-lt"/>
              </a:rPr>
              <a:t>Doba </a:t>
            </a:r>
            <a:r>
              <a:rPr lang="cs-CZ" sz="2400" dirty="0">
                <a:latin typeface="+mj-lt"/>
              </a:rPr>
              <a:t>sjednání: doba určitá i </a:t>
            </a:r>
            <a:r>
              <a:rPr lang="cs-CZ" sz="2400" dirty="0" smtClean="0">
                <a:latin typeface="+mj-lt"/>
              </a:rPr>
              <a:t>neurčitá</a:t>
            </a:r>
          </a:p>
          <a:p>
            <a:pPr algn="just"/>
            <a:r>
              <a:rPr lang="cs-CZ" sz="2400" dirty="0" smtClean="0">
                <a:latin typeface="+mj-lt"/>
              </a:rPr>
              <a:t>limitem hranice pro platbu ZP a SP je </a:t>
            </a:r>
            <a:r>
              <a:rPr lang="cs-CZ" sz="2400" dirty="0">
                <a:latin typeface="+mj-lt"/>
              </a:rPr>
              <a:t>3 </a:t>
            </a:r>
            <a:r>
              <a:rPr lang="cs-CZ" sz="2400" dirty="0" smtClean="0">
                <a:latin typeface="+mj-lt"/>
              </a:rPr>
              <a:t>999 Kč</a:t>
            </a:r>
            <a:endParaRPr lang="cs-CZ" sz="2400" dirty="0">
              <a:latin typeface="+mj-lt"/>
            </a:endParaRPr>
          </a:p>
          <a:p>
            <a:pPr marL="0" indent="0" algn="just" eaLnBrk="1" hangingPunct="1">
              <a:buNone/>
            </a:pPr>
            <a:endParaRPr lang="cs-CZ" sz="2200" dirty="0">
              <a:latin typeface="+mj-lt"/>
            </a:endParaRPr>
          </a:p>
          <a:p>
            <a:pPr eaLnBrk="1" hangingPunct="1"/>
            <a:endParaRPr lang="cs-CZ" sz="1600" b="1" dirty="0" smtClean="0"/>
          </a:p>
          <a:p>
            <a:pPr eaLnBrk="1" hangingPunct="1">
              <a:buFont typeface="Arial" charset="0"/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1336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2909</TotalTime>
  <Words>645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Perpetua</vt:lpstr>
      <vt:lpstr>Wingdings 2</vt:lpstr>
      <vt:lpstr>Jmění</vt:lpstr>
      <vt:lpstr>Dohody o pracích konaných mimo PP</vt:lpstr>
      <vt:lpstr>Dohody – obecná východiska</vt:lpstr>
      <vt:lpstr>Dohody – obecná východiska</vt:lpstr>
      <vt:lpstr>Dohody - charakteristika</vt:lpstr>
      <vt:lpstr>Dohody</vt:lpstr>
      <vt:lpstr>Dohoda o provedení práce</vt:lpstr>
      <vt:lpstr>Dohoda o provedení práce</vt:lpstr>
      <vt:lpstr>Dohoda o pracovní činnosti</vt:lpstr>
      <vt:lpstr>Dohoda o pracovní činnosti</vt:lpstr>
      <vt:lpstr>Společná ustanovení</vt:lpstr>
      <vt:lpstr>Změny 2023</vt:lpstr>
      <vt:lpstr>Společná ustanovení – skončení </vt:lpstr>
      <vt:lpstr>Společná ustanovení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224</cp:revision>
  <cp:lastPrinted>2013-09-13T08:26:54Z</cp:lastPrinted>
  <dcterms:created xsi:type="dcterms:W3CDTF">2013-09-15T17:50:48Z</dcterms:created>
  <dcterms:modified xsi:type="dcterms:W3CDTF">2023-02-05T09:27:49Z</dcterms:modified>
</cp:coreProperties>
</file>