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  <p:sldMasterId id="2147483984" r:id="rId2"/>
    <p:sldMasterId id="2147484224" r:id="rId3"/>
  </p:sldMasterIdLst>
  <p:notesMasterIdLst>
    <p:notesMasterId r:id="rId16"/>
  </p:notesMasterIdLst>
  <p:sldIdLst>
    <p:sldId id="347" r:id="rId4"/>
    <p:sldId id="380" r:id="rId5"/>
    <p:sldId id="381" r:id="rId6"/>
    <p:sldId id="371" r:id="rId7"/>
    <p:sldId id="378" r:id="rId8"/>
    <p:sldId id="376" r:id="rId9"/>
    <p:sldId id="375" r:id="rId10"/>
    <p:sldId id="383" r:id="rId11"/>
    <p:sldId id="374" r:id="rId12"/>
    <p:sldId id="373" r:id="rId13"/>
    <p:sldId id="372" r:id="rId14"/>
    <p:sldId id="35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82828"/>
    <a:srgbClr val="F8F8F8"/>
    <a:srgbClr val="000000"/>
    <a:srgbClr val="0000CC"/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>
        <p:scale>
          <a:sx n="60" d="100"/>
          <a:sy n="60" d="100"/>
        </p:scale>
        <p:origin x="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98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20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89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36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991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16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7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9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27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98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517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25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798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24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247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45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816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6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672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7118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9427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21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9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19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344214" y="5029200"/>
            <a:ext cx="4989786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Krizová komunikace</a:t>
            </a:r>
            <a:endParaRPr lang="ru-RU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1124607" y="5933268"/>
            <a:ext cx="3429000" cy="47251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Renáta Pavlíčková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733097" y="990600"/>
            <a:ext cx="4989786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Relations (YPR)</a:t>
            </a:r>
            <a:endParaRPr lang="ru-RU" sz="4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 krizové komunikace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49378"/>
            <a:ext cx="4680000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7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Podstata krizové komunikace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cs-CZ" sz="2800" i="1" dirty="0">
                <a:solidFill>
                  <a:srgbClr val="0000FF"/>
                </a:solidFill>
              </a:rPr>
              <a:t>Podstata krizové komunikace </a:t>
            </a:r>
            <a:r>
              <a:rPr lang="cs-CZ" sz="2800" i="1" dirty="0" smtClean="0">
                <a:solidFill>
                  <a:srgbClr val="0000FF"/>
                </a:solidFill>
              </a:rPr>
              <a:t/>
            </a:r>
            <a:br>
              <a:rPr lang="cs-CZ" sz="2800" i="1" dirty="0" smtClean="0">
                <a:solidFill>
                  <a:srgbClr val="0000FF"/>
                </a:solidFill>
              </a:rPr>
            </a:br>
            <a:r>
              <a:rPr lang="cs-CZ" sz="2800" i="1" dirty="0" smtClean="0">
                <a:solidFill>
                  <a:srgbClr val="0000FF"/>
                </a:solidFill>
              </a:rPr>
              <a:t>spočívá </a:t>
            </a:r>
            <a:r>
              <a:rPr lang="cs-CZ" sz="2800" i="1" dirty="0">
                <a:solidFill>
                  <a:srgbClr val="0000FF"/>
                </a:solidFill>
              </a:rPr>
              <a:t>v prevenci vypuknutí krize </a:t>
            </a:r>
            <a:r>
              <a:rPr lang="cs-CZ" sz="2800" i="1" dirty="0" smtClean="0">
                <a:solidFill>
                  <a:srgbClr val="0000FF"/>
                </a:solidFill>
              </a:rPr>
              <a:t/>
            </a:r>
            <a:br>
              <a:rPr lang="cs-CZ" sz="2800" i="1" dirty="0" smtClean="0">
                <a:solidFill>
                  <a:srgbClr val="0000FF"/>
                </a:solidFill>
              </a:rPr>
            </a:br>
            <a:r>
              <a:rPr lang="cs-CZ" sz="2800" i="1" dirty="0" smtClean="0">
                <a:solidFill>
                  <a:srgbClr val="0000FF"/>
                </a:solidFill>
              </a:rPr>
              <a:t>její </a:t>
            </a:r>
            <a:r>
              <a:rPr lang="cs-CZ" sz="2800" i="1" dirty="0">
                <a:solidFill>
                  <a:srgbClr val="0000FF"/>
                </a:solidFill>
              </a:rPr>
              <a:t>včasnou </a:t>
            </a:r>
            <a:r>
              <a:rPr lang="cs-CZ" sz="2800" i="1" dirty="0" smtClean="0">
                <a:solidFill>
                  <a:srgbClr val="0000FF"/>
                </a:solidFill>
              </a:rPr>
              <a:t>identifikací.</a:t>
            </a:r>
            <a:endParaRPr lang="cs-CZ" sz="2800" i="1" dirty="0">
              <a:solidFill>
                <a:srgbClr val="0000FF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388" y="4572000"/>
            <a:ext cx="541922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7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876800"/>
            <a:ext cx="6553200" cy="715963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i="1" dirty="0" smtClean="0">
                <a:solidFill>
                  <a:srgbClr val="F8F8F8"/>
                </a:solidFill>
              </a:rPr>
              <a:t>Děkuji za pozornost </a:t>
            </a:r>
            <a:br>
              <a:rPr lang="cs-CZ" sz="3600" i="1" dirty="0" smtClean="0">
                <a:solidFill>
                  <a:srgbClr val="F8F8F8"/>
                </a:solidFill>
              </a:rPr>
            </a:br>
            <a:r>
              <a:rPr lang="cs-CZ" sz="3600" i="1" dirty="0" smtClean="0">
                <a:solidFill>
                  <a:srgbClr val="F8F8F8"/>
                </a:solidFill>
              </a:rPr>
              <a:t>a těším se na příště</a:t>
            </a:r>
            <a:endParaRPr lang="en-US" sz="3600" i="1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Pojem krize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Krize je jakákoliv situace, která může vyvolat pozornost, narušit běžný chod, ohrozit pověst, vyvolat nečekanou reakci, a to vše s případným potenciálem stát se soustem pro média.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Krize je neočekávaná negativní publicita. 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Krize je problém, který je nutné řešit pod časovým tlakem!</a:t>
            </a:r>
            <a:endParaRPr lang="en-US" sz="2000" dirty="0">
              <a:solidFill>
                <a:srgbClr val="282828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931" y="4419600"/>
            <a:ext cx="4764369" cy="243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27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Krizová komunikace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cs-CZ" dirty="0" smtClean="0"/>
              <a:t>Příklady krize.</a:t>
            </a:r>
          </a:p>
          <a:p>
            <a:pPr>
              <a:lnSpc>
                <a:spcPct val="200000"/>
              </a:lnSpc>
            </a:pPr>
            <a:r>
              <a:rPr lang="cs-CZ" dirty="0" smtClean="0"/>
              <a:t>Příčiny krize.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4539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Pojem „krizová komunikace“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>
                <a:solidFill>
                  <a:srgbClr val="282828"/>
                </a:solidFill>
              </a:rPr>
              <a:t>Krizová komunikace je nástroj </a:t>
            </a:r>
            <a:r>
              <a:rPr lang="cs-CZ" dirty="0" smtClean="0">
                <a:solidFill>
                  <a:srgbClr val="282828"/>
                </a:solidFill>
              </a:rPr>
              <a:t>public relations , </a:t>
            </a:r>
            <a:r>
              <a:rPr lang="cs-CZ" dirty="0">
                <a:solidFill>
                  <a:srgbClr val="282828"/>
                </a:solidFill>
              </a:rPr>
              <a:t>který má za cíl </a:t>
            </a:r>
            <a:r>
              <a:rPr lang="cs-CZ" b="1" dirty="0">
                <a:solidFill>
                  <a:srgbClr val="282828"/>
                </a:solidFill>
              </a:rPr>
              <a:t>ochránit dobré jméno</a:t>
            </a:r>
            <a:r>
              <a:rPr lang="cs-CZ" dirty="0">
                <a:solidFill>
                  <a:srgbClr val="282828"/>
                </a:solidFill>
              </a:rPr>
              <a:t>, ekonomické zájmy a lidské zdroje v případě, že nastane ohrožující situace, která si žádá krizový management</a:t>
            </a:r>
            <a:r>
              <a:rPr lang="cs-CZ" dirty="0" smtClean="0">
                <a:solidFill>
                  <a:srgbClr val="282828"/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>
                <a:solidFill>
                  <a:srgbClr val="282828"/>
                </a:solidFill>
              </a:rPr>
              <a:t>Probíhá mezi subjektem v krizové situaci a veřejností </a:t>
            </a:r>
            <a:r>
              <a:rPr lang="cs-CZ" b="1" dirty="0">
                <a:solidFill>
                  <a:srgbClr val="282828"/>
                </a:solidFill>
              </a:rPr>
              <a:t>prostřednictvím různých kanálů</a:t>
            </a:r>
            <a:r>
              <a:rPr lang="cs-CZ" dirty="0">
                <a:solidFill>
                  <a:srgbClr val="282828"/>
                </a:solidFill>
              </a:rPr>
              <a:t> (média, sociální sítě, veřejná prohlášení a další).</a:t>
            </a:r>
            <a:endParaRPr lang="en-US" i="1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00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Fáze krizové komunikace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Definování cílů krizové komunikace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Redukce nejistoty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Minimalizace šíření negativní publicity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Plán krizové komunikace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Příprava krizové komunikace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Realizace krizové komunikace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Vyhodnocení krizové komunikace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en-US" sz="16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7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principů krizové komunikace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2786" y="1549378"/>
            <a:ext cx="6096000" cy="2773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rgbClr val="282828"/>
                </a:solidFill>
              </a:rPr>
              <a:t>Připravenost</a:t>
            </a:r>
            <a:endParaRPr lang="cs-CZ" sz="2000" dirty="0">
              <a:solidFill>
                <a:srgbClr val="282828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000" dirty="0">
                <a:solidFill>
                  <a:srgbClr val="282828"/>
                </a:solidFill>
              </a:rPr>
              <a:t>Pružnost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000" dirty="0">
                <a:solidFill>
                  <a:srgbClr val="282828"/>
                </a:solidFill>
              </a:rPr>
              <a:t>Pravdivost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000" dirty="0">
                <a:solidFill>
                  <a:srgbClr val="282828"/>
                </a:solidFill>
              </a:rPr>
              <a:t>Přímost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000" dirty="0">
                <a:solidFill>
                  <a:srgbClr val="282828"/>
                </a:solidFill>
              </a:rPr>
              <a:t>Pochopitelnost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en-US" i="1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7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Pravidla krizové komunikace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>
                <a:solidFill>
                  <a:srgbClr val="282828"/>
                </a:solidFill>
              </a:rPr>
              <a:t>Základním pravidlem pro krizovou komunikaci je, že </a:t>
            </a:r>
            <a:r>
              <a:rPr lang="cs-CZ" b="1" dirty="0">
                <a:solidFill>
                  <a:srgbClr val="282828"/>
                </a:solidFill>
              </a:rPr>
              <a:t>„mlčení není řešení“</a:t>
            </a:r>
            <a:r>
              <a:rPr lang="cs-CZ" dirty="0">
                <a:solidFill>
                  <a:srgbClr val="282828"/>
                </a:solidFill>
              </a:rPr>
              <a:t>. </a:t>
            </a:r>
            <a:endParaRPr lang="cs-CZ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>
                <a:solidFill>
                  <a:srgbClr val="282828"/>
                </a:solidFill>
              </a:rPr>
              <a:t>Subjekt</a:t>
            </a:r>
            <a:r>
              <a:rPr lang="cs-CZ" dirty="0">
                <a:solidFill>
                  <a:srgbClr val="282828"/>
                </a:solidFill>
              </a:rPr>
              <a:t>, který se musí vypořádat s problémem, by měl působit tak, že před veřejností nemá co skrývat. </a:t>
            </a:r>
            <a:endParaRPr lang="cs-CZ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>
                <a:solidFill>
                  <a:srgbClr val="282828"/>
                </a:solidFill>
              </a:rPr>
              <a:t>Měl </a:t>
            </a:r>
            <a:r>
              <a:rPr lang="cs-CZ" dirty="0">
                <a:solidFill>
                  <a:srgbClr val="282828"/>
                </a:solidFill>
              </a:rPr>
              <a:t>by reagovat pružně a rychle a zároveň rozsah komunikace přizpůsobit velikosti dosahu problému.</a:t>
            </a:r>
            <a:endParaRPr lang="en-US" i="1" dirty="0">
              <a:solidFill>
                <a:srgbClr val="282828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19600"/>
            <a:ext cx="4038600" cy="212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7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Zlaté pravidlo krizové komunikace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cs-CZ" sz="4400" i="1" dirty="0" smtClean="0"/>
              <a:t>  „Kdo je připraven, </a:t>
            </a:r>
            <a:br>
              <a:rPr lang="cs-CZ" sz="4400" i="1" dirty="0" smtClean="0"/>
            </a:br>
            <a:r>
              <a:rPr lang="cs-CZ" sz="4400" i="1" dirty="0" smtClean="0"/>
              <a:t>          není zaskočen.“</a:t>
            </a:r>
            <a:endParaRPr lang="cs-CZ" sz="4400" i="1" dirty="0"/>
          </a:p>
        </p:txBody>
      </p:sp>
    </p:spTree>
    <p:extLst>
      <p:ext uri="{BB962C8B-B14F-4D97-AF65-F5344CB8AC3E}">
        <p14:creationId xmlns:p14="http://schemas.microsoft.com/office/powerpoint/2010/main" val="1455302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Nástroje krizové </a:t>
            </a:r>
            <a:r>
              <a:rPr lang="cs-CZ" sz="3200" dirty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komunikace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>
                <a:solidFill>
                  <a:srgbClr val="282828"/>
                </a:solidFill>
              </a:rPr>
              <a:t>Ke krizové komunikace lze využít </a:t>
            </a:r>
            <a:r>
              <a:rPr lang="cs-CZ" b="1" dirty="0">
                <a:solidFill>
                  <a:srgbClr val="282828"/>
                </a:solidFill>
              </a:rPr>
              <a:t>řadu nástrojů.</a:t>
            </a:r>
            <a:r>
              <a:rPr lang="cs-CZ" dirty="0">
                <a:solidFill>
                  <a:srgbClr val="282828"/>
                </a:solidFill>
              </a:rPr>
              <a:t> </a:t>
            </a:r>
            <a:endParaRPr lang="cs-CZ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>
                <a:solidFill>
                  <a:srgbClr val="282828"/>
                </a:solidFill>
              </a:rPr>
              <a:t>Nástrojem </a:t>
            </a:r>
            <a:r>
              <a:rPr lang="cs-CZ" dirty="0">
                <a:solidFill>
                  <a:srgbClr val="282828"/>
                </a:solidFill>
              </a:rPr>
              <a:t>rychlé reakce může být </a:t>
            </a:r>
            <a:r>
              <a:rPr lang="cs-CZ" dirty="0" smtClean="0">
                <a:solidFill>
                  <a:srgbClr val="282828"/>
                </a:solidFill>
              </a:rPr>
              <a:t>například:</a:t>
            </a:r>
          </a:p>
          <a:p>
            <a:pPr marL="742950" lvl="1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>
                <a:solidFill>
                  <a:srgbClr val="282828"/>
                </a:solidFill>
              </a:rPr>
              <a:t>brífink,</a:t>
            </a:r>
          </a:p>
          <a:p>
            <a:pPr marL="742950" lvl="1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>
                <a:solidFill>
                  <a:srgbClr val="282828"/>
                </a:solidFill>
              </a:rPr>
              <a:t>tisková konference,</a:t>
            </a:r>
          </a:p>
          <a:p>
            <a:pPr marL="742950" lvl="1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>
                <a:solidFill>
                  <a:srgbClr val="282828"/>
                </a:solidFill>
              </a:rPr>
              <a:t>audio </a:t>
            </a:r>
            <a:r>
              <a:rPr lang="cs-CZ" dirty="0">
                <a:solidFill>
                  <a:srgbClr val="282828"/>
                </a:solidFill>
              </a:rPr>
              <a:t>a video komentář do </a:t>
            </a:r>
            <a:r>
              <a:rPr lang="cs-CZ" dirty="0" smtClean="0">
                <a:solidFill>
                  <a:srgbClr val="282828"/>
                </a:solidFill>
              </a:rPr>
              <a:t>médií,</a:t>
            </a:r>
          </a:p>
          <a:p>
            <a:pPr marL="742950" lvl="1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>
                <a:solidFill>
                  <a:srgbClr val="282828"/>
                </a:solidFill>
              </a:rPr>
              <a:t>tisková zpráva,</a:t>
            </a:r>
          </a:p>
          <a:p>
            <a:pPr marL="742950" lvl="1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>
                <a:solidFill>
                  <a:srgbClr val="282828"/>
                </a:solidFill>
              </a:rPr>
              <a:t>sociální sítě,</a:t>
            </a:r>
          </a:p>
          <a:p>
            <a:pPr marL="742950" lvl="1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>
                <a:solidFill>
                  <a:srgbClr val="282828"/>
                </a:solidFill>
              </a:rPr>
              <a:t>další .</a:t>
            </a:r>
            <a:r>
              <a:rPr lang="cs-CZ" sz="2000" dirty="0" smtClean="0"/>
              <a:t>PR </a:t>
            </a:r>
            <a:r>
              <a:rPr lang="cs-CZ" sz="2000" dirty="0"/>
              <a:t>a marketingové taktiky.</a:t>
            </a:r>
            <a:endParaRPr lang="en-US" sz="1600" i="1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7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1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</TotalTime>
  <Words>218</Words>
  <Application>Microsoft Office PowerPoint</Application>
  <PresentationFormat>Předvádění na obrazovce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15_Office Theme</vt:lpstr>
      <vt:lpstr>2_Office Theme</vt:lpstr>
      <vt:lpstr>21_Office Theme</vt:lpstr>
      <vt:lpstr>Prezentace aplikace PowerPoint</vt:lpstr>
      <vt:lpstr>Pojem krize</vt:lpstr>
      <vt:lpstr>Krizová komunikace</vt:lpstr>
      <vt:lpstr>Pojem „krizová komunikace“</vt:lpstr>
      <vt:lpstr>Fáze krizové komunikace</vt:lpstr>
      <vt:lpstr>5 principů krizové komunikace</vt:lpstr>
      <vt:lpstr>Pravidla krizové komunikace</vt:lpstr>
      <vt:lpstr>Zlaté pravidlo krizové komunikace</vt:lpstr>
      <vt:lpstr>Nástroje krizové komunikace</vt:lpstr>
      <vt:lpstr>Proces krizové komunikace</vt:lpstr>
      <vt:lpstr>Podstata krizové komunikace</vt:lpstr>
      <vt:lpstr>Děkuji za pozornost  a těším se na příště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Renáta</cp:lastModifiedBy>
  <cp:revision>231</cp:revision>
  <dcterms:created xsi:type="dcterms:W3CDTF">2012-04-26T17:06:14Z</dcterms:created>
  <dcterms:modified xsi:type="dcterms:W3CDTF">2023-11-09T21:25:32Z</dcterms:modified>
</cp:coreProperties>
</file>