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  <p:sldId id="265" r:id="rId11"/>
    <p:sldId id="266" r:id="rId12"/>
    <p:sldId id="267" r:id="rId13"/>
    <p:sldId id="268" r:id="rId14"/>
    <p:sldId id="269" r:id="rId15"/>
    <p:sldId id="278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83608654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názvu"/>
          <p:cNvSpPr txBox="1"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12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3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 názvu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Text názvu</a:t>
            </a:r>
          </a:p>
        </p:txBody>
      </p:sp>
      <p:sp>
        <p:nvSpPr>
          <p:cNvPr id="91" name="Text úrovně 1…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92" name="Text Placeholder 3"/>
          <p:cNvSpPr>
            <a:spLocks noGrp="1"/>
          </p:cNvSpPr>
          <p:nvPr>
            <p:ph type="body" sz="half" idx="21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93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 názvu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Text názvu</a:t>
            </a:r>
          </a:p>
        </p:txBody>
      </p:sp>
      <p:sp>
        <p:nvSpPr>
          <p:cNvPr id="101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02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03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Úvodní snímek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názvu"/>
          <p:cNvSpPr txBox="1"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21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2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30" name="Text úrovně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31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adpis a obsah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39" name="Text úrovně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0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 názvu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Text názvu</a:t>
            </a:r>
          </a:p>
        </p:txBody>
      </p:sp>
      <p:sp>
        <p:nvSpPr>
          <p:cNvPr id="48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9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57" name="Text úrovně 1…"/>
          <p:cNvSpPr txBox="1"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58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66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67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68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76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názvu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Text názvu</a:t>
            </a:r>
          </a:p>
        </p:txBody>
      </p:sp>
      <p:sp>
        <p:nvSpPr>
          <p:cNvPr id="3" name="Text úrovně 1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8428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itle 1"/>
          <p:cNvSpPr txBox="1">
            <a:spLocks noGrp="1"/>
          </p:cNvSpPr>
          <p:nvPr>
            <p:ph type="title"/>
          </p:nvPr>
        </p:nvSpPr>
        <p:spPr>
          <a:xfrm>
            <a:off x="685801" y="709398"/>
            <a:ext cx="8126360" cy="1814052"/>
          </a:xfrm>
          <a:prstGeom prst="rect">
            <a:avLst/>
          </a:prstGeom>
        </p:spPr>
        <p:txBody>
          <a:bodyPr lIns="0" tIns="0" rIns="0" bIns="0" anchor="t"/>
          <a:lstStyle/>
          <a:p>
            <a:pPr>
              <a:defRPr sz="5400" b="1" cap="small">
                <a:solidFill>
                  <a:srgbClr val="D10202"/>
                </a:solidFill>
              </a:defRPr>
            </a:pPr>
            <a:r>
              <a:t>Akciová společnost</a:t>
            </a:r>
            <a:br/>
            <a:endParaRPr/>
          </a:p>
        </p:txBody>
      </p:sp>
      <p:sp>
        <p:nvSpPr>
          <p:cNvPr id="113" name="Číslo snímku"/>
          <p:cNvSpPr txBox="1">
            <a:spLocks noGrp="1"/>
          </p:cNvSpPr>
          <p:nvPr>
            <p:ph type="sldNum" sz="quarter" idx="4294967295"/>
          </p:nvPr>
        </p:nvSpPr>
        <p:spPr>
          <a:xfrm>
            <a:off x="8505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</a:t>
            </a:fld>
            <a:endParaRPr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1406"/>
                </a:solidFill>
              </a:defRPr>
            </a:lvl1pPr>
          </a:lstStyle>
          <a:p>
            <a:r>
              <a:t>Druhy akcií</a:t>
            </a:r>
          </a:p>
        </p:txBody>
      </p:sp>
      <p:sp>
        <p:nvSpPr>
          <p:cNvPr id="147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600"/>
              </a:spcBef>
              <a:defRPr sz="2900"/>
            </a:pPr>
            <a:r>
              <a:t>Je věcí stanov konkrétní společnosti, jak akcie nebo jejich druhy označí. 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700"/>
            </a:pPr>
            <a:r>
              <a:t>Akcie bez zvláštních práv jsou </a:t>
            </a:r>
            <a:r>
              <a:rPr b="1">
                <a:solidFill>
                  <a:srgbClr val="FF0000"/>
                </a:solidFill>
              </a:rPr>
              <a:t>akcie kmenové.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700"/>
            </a:pPr>
            <a:r>
              <a:t>Akcie, se kterými jsou spojena stejná práva, tvoří jeden druh.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700"/>
            </a:pPr>
            <a:r>
              <a:t>V případě pochybností o obsahu akcií, může soud na návrh společnosti nebo akcionáře rozhodnout, jaké právo je s akcií spojeno.</a:t>
            </a:r>
          </a:p>
        </p:txBody>
      </p:sp>
      <p:sp>
        <p:nvSpPr>
          <p:cNvPr id="148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10</a:t>
            </a:fld>
            <a:endParaRPr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2F12"/>
                </a:solidFill>
              </a:defRPr>
            </a:lvl1pPr>
          </a:lstStyle>
          <a:p>
            <a:r>
              <a:t>Druhy akcií</a:t>
            </a:r>
          </a:p>
        </p:txBody>
      </p:sp>
      <p:sp>
        <p:nvSpPr>
          <p:cNvPr id="151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314931" y="1457931"/>
            <a:ext cx="8229601" cy="4525964"/>
          </a:xfrm>
          <a:prstGeom prst="rect">
            <a:avLst/>
          </a:prstGeom>
        </p:spPr>
        <p:txBody>
          <a:bodyPr/>
          <a:lstStyle/>
          <a:p>
            <a:pPr marL="284606" indent="-284606" defTabSz="379475">
              <a:lnSpc>
                <a:spcPct val="80000"/>
              </a:lnSpc>
              <a:spcBef>
                <a:spcPts val="500"/>
              </a:spcBef>
              <a:defRPr sz="2407"/>
            </a:pPr>
            <a:r>
              <a:rPr dirty="0" err="1"/>
              <a:t>Mohou</a:t>
            </a:r>
            <a:r>
              <a:rPr dirty="0"/>
              <a:t> </a:t>
            </a:r>
            <a:r>
              <a:rPr dirty="0" err="1"/>
              <a:t>být</a:t>
            </a:r>
            <a:r>
              <a:rPr dirty="0"/>
              <a:t> </a:t>
            </a:r>
            <a:r>
              <a:rPr dirty="0" err="1"/>
              <a:t>akcie</a:t>
            </a:r>
            <a:r>
              <a:rPr dirty="0"/>
              <a:t> se </a:t>
            </a:r>
            <a:r>
              <a:rPr dirty="0" err="1"/>
              <a:t>zvláštními</a:t>
            </a:r>
            <a:r>
              <a:rPr dirty="0"/>
              <a:t> </a:t>
            </a:r>
            <a:r>
              <a:rPr dirty="0" err="1"/>
              <a:t>právy</a:t>
            </a:r>
            <a:r>
              <a:rPr dirty="0"/>
              <a:t>, s </a:t>
            </a:r>
            <a:r>
              <a:rPr dirty="0" err="1"/>
              <a:t>nimiž</a:t>
            </a:r>
            <a:r>
              <a:rPr dirty="0"/>
              <a:t> je </a:t>
            </a:r>
            <a:r>
              <a:rPr dirty="0" err="1"/>
              <a:t>spojen</a:t>
            </a:r>
            <a:r>
              <a:rPr dirty="0"/>
              <a:t> </a:t>
            </a:r>
            <a:r>
              <a:rPr dirty="0" err="1"/>
              <a:t>zejména</a:t>
            </a:r>
            <a:r>
              <a:rPr dirty="0"/>
              <a:t> </a:t>
            </a:r>
            <a:r>
              <a:rPr dirty="0" err="1"/>
              <a:t>rozdílný</a:t>
            </a:r>
            <a:r>
              <a:rPr dirty="0"/>
              <a:t>, </a:t>
            </a:r>
            <a:r>
              <a:rPr dirty="0" err="1"/>
              <a:t>podřízený</a:t>
            </a:r>
            <a:r>
              <a:rPr dirty="0"/>
              <a:t> </a:t>
            </a:r>
            <a:r>
              <a:rPr dirty="0" err="1"/>
              <a:t>či</a:t>
            </a:r>
            <a:r>
              <a:rPr dirty="0"/>
              <a:t> </a:t>
            </a:r>
            <a:r>
              <a:rPr dirty="0" err="1"/>
              <a:t>pevný</a:t>
            </a:r>
            <a:r>
              <a:rPr dirty="0"/>
              <a:t> </a:t>
            </a:r>
            <a:r>
              <a:rPr b="1" dirty="0" err="1"/>
              <a:t>podíl</a:t>
            </a:r>
            <a:r>
              <a:rPr b="1" dirty="0"/>
              <a:t> </a:t>
            </a:r>
            <a:r>
              <a:rPr b="1" dirty="0" err="1"/>
              <a:t>na</a:t>
            </a:r>
            <a:r>
              <a:rPr b="1" dirty="0"/>
              <a:t> </a:t>
            </a:r>
            <a:r>
              <a:rPr b="1" dirty="0" err="1"/>
              <a:t>zisku</a:t>
            </a:r>
            <a:r>
              <a:rPr dirty="0"/>
              <a:t> </a:t>
            </a:r>
            <a:r>
              <a:rPr dirty="0" err="1"/>
              <a:t>nebo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likvidačním</a:t>
            </a:r>
            <a:r>
              <a:rPr dirty="0"/>
              <a:t> </a:t>
            </a:r>
            <a:r>
              <a:rPr dirty="0" err="1"/>
              <a:t>zůstatku</a:t>
            </a:r>
            <a:r>
              <a:rPr dirty="0"/>
              <a:t>, </a:t>
            </a:r>
            <a:r>
              <a:rPr dirty="0" err="1"/>
              <a:t>či</a:t>
            </a:r>
            <a:r>
              <a:rPr dirty="0"/>
              <a:t> </a:t>
            </a:r>
            <a:r>
              <a:rPr dirty="0" err="1"/>
              <a:t>rozdílná</a:t>
            </a:r>
            <a:r>
              <a:rPr dirty="0"/>
              <a:t> </a:t>
            </a:r>
            <a:r>
              <a:rPr dirty="0" err="1"/>
              <a:t>váha</a:t>
            </a:r>
            <a:r>
              <a:rPr dirty="0"/>
              <a:t> </a:t>
            </a:r>
            <a:r>
              <a:rPr dirty="0" err="1"/>
              <a:t>hlasů</a:t>
            </a:r>
            <a:r>
              <a:rPr dirty="0"/>
              <a:t> pro </a:t>
            </a:r>
            <a:r>
              <a:rPr dirty="0" err="1"/>
              <a:t>hlasování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valné</a:t>
            </a:r>
            <a:r>
              <a:rPr dirty="0"/>
              <a:t> </a:t>
            </a:r>
            <a:r>
              <a:rPr dirty="0" err="1"/>
              <a:t>hromadě</a:t>
            </a:r>
            <a:r>
              <a:rPr dirty="0"/>
              <a:t>.</a:t>
            </a:r>
          </a:p>
          <a:p>
            <a:pPr marL="284606" indent="-284606" defTabSz="379475">
              <a:lnSpc>
                <a:spcPct val="80000"/>
              </a:lnSpc>
              <a:spcBef>
                <a:spcPts val="500"/>
              </a:spcBef>
              <a:defRPr sz="2407"/>
            </a:pPr>
            <a:r>
              <a:rPr dirty="0" err="1"/>
              <a:t>Akcie</a:t>
            </a:r>
            <a:r>
              <a:rPr dirty="0"/>
              <a:t> s </a:t>
            </a:r>
            <a:r>
              <a:rPr dirty="0" err="1"/>
              <a:t>právem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přednostní</a:t>
            </a:r>
            <a:r>
              <a:rPr dirty="0"/>
              <a:t> </a:t>
            </a:r>
            <a:r>
              <a:rPr dirty="0" err="1"/>
              <a:t>podíl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zisku</a:t>
            </a:r>
            <a:r>
              <a:rPr dirty="0"/>
              <a:t>/</a:t>
            </a:r>
            <a:r>
              <a:rPr dirty="0" err="1"/>
              <a:t>dividendu</a:t>
            </a:r>
            <a:r>
              <a:rPr dirty="0"/>
              <a:t> (</a:t>
            </a:r>
            <a:r>
              <a:rPr dirty="0" err="1"/>
              <a:t>prioritní</a:t>
            </a:r>
            <a:r>
              <a:rPr dirty="0"/>
              <a:t>)</a:t>
            </a:r>
          </a:p>
          <a:p>
            <a:pPr marL="284606" indent="-284606" defTabSz="379475">
              <a:lnSpc>
                <a:spcPct val="80000"/>
              </a:lnSpc>
              <a:spcBef>
                <a:spcPts val="500"/>
              </a:spcBef>
              <a:defRPr sz="2407"/>
            </a:pPr>
            <a:r>
              <a:rPr dirty="0"/>
              <a:t>Je </a:t>
            </a:r>
            <a:r>
              <a:rPr dirty="0" err="1"/>
              <a:t>možnost</a:t>
            </a:r>
            <a:r>
              <a:rPr dirty="0"/>
              <a:t> </a:t>
            </a:r>
            <a:r>
              <a:rPr dirty="0" err="1"/>
              <a:t>vytvoření</a:t>
            </a:r>
            <a:r>
              <a:rPr dirty="0"/>
              <a:t> </a:t>
            </a:r>
            <a:r>
              <a:rPr dirty="0" err="1"/>
              <a:t>zvláštního</a:t>
            </a:r>
            <a:r>
              <a:rPr dirty="0"/>
              <a:t> </a:t>
            </a:r>
            <a:r>
              <a:rPr dirty="0" err="1"/>
              <a:t>druhu</a:t>
            </a:r>
            <a:r>
              <a:rPr dirty="0"/>
              <a:t> </a:t>
            </a:r>
            <a:r>
              <a:rPr dirty="0" err="1"/>
              <a:t>akcií</a:t>
            </a:r>
            <a:r>
              <a:rPr dirty="0"/>
              <a:t>, se </a:t>
            </a:r>
            <a:r>
              <a:rPr dirty="0" err="1"/>
              <a:t>kterým</a:t>
            </a:r>
            <a:r>
              <a:rPr dirty="0"/>
              <a:t> </a:t>
            </a:r>
            <a:r>
              <a:rPr dirty="0" err="1"/>
              <a:t>bude</a:t>
            </a:r>
            <a:r>
              <a:rPr dirty="0"/>
              <a:t> </a:t>
            </a:r>
            <a:r>
              <a:rPr dirty="0" err="1"/>
              <a:t>spojeno</a:t>
            </a:r>
            <a:r>
              <a:rPr dirty="0"/>
              <a:t> </a:t>
            </a:r>
            <a:r>
              <a:rPr dirty="0" err="1"/>
              <a:t>právo</a:t>
            </a:r>
            <a:r>
              <a:rPr dirty="0"/>
              <a:t> </a:t>
            </a:r>
            <a:r>
              <a:rPr b="1" dirty="0" err="1"/>
              <a:t>jmenovat</a:t>
            </a:r>
            <a:r>
              <a:rPr b="1" dirty="0"/>
              <a:t> a </a:t>
            </a:r>
            <a:r>
              <a:rPr b="1" dirty="0" err="1"/>
              <a:t>odvolávat</a:t>
            </a:r>
            <a:r>
              <a:rPr dirty="0"/>
              <a:t> </a:t>
            </a:r>
            <a:r>
              <a:rPr dirty="0" err="1"/>
              <a:t>jednoho</a:t>
            </a:r>
            <a:r>
              <a:rPr dirty="0"/>
              <a:t> </a:t>
            </a:r>
            <a:r>
              <a:rPr dirty="0" err="1"/>
              <a:t>nebo</a:t>
            </a:r>
            <a:r>
              <a:rPr dirty="0"/>
              <a:t> </a:t>
            </a:r>
            <a:r>
              <a:rPr dirty="0" err="1"/>
              <a:t>více</a:t>
            </a:r>
            <a:r>
              <a:rPr dirty="0"/>
              <a:t> </a:t>
            </a:r>
            <a:r>
              <a:rPr dirty="0" err="1"/>
              <a:t>členů</a:t>
            </a:r>
            <a:r>
              <a:rPr dirty="0"/>
              <a:t> </a:t>
            </a:r>
            <a:r>
              <a:rPr b="1" dirty="0" err="1"/>
              <a:t>statutárního</a:t>
            </a:r>
            <a:r>
              <a:rPr b="1" dirty="0"/>
              <a:t> </a:t>
            </a:r>
            <a:r>
              <a:rPr b="1" dirty="0" err="1"/>
              <a:t>orgánu</a:t>
            </a:r>
            <a:r>
              <a:rPr dirty="0"/>
              <a:t> </a:t>
            </a:r>
            <a:r>
              <a:rPr dirty="0" err="1"/>
              <a:t>nebo</a:t>
            </a:r>
            <a:r>
              <a:rPr dirty="0"/>
              <a:t> </a:t>
            </a:r>
            <a:r>
              <a:rPr dirty="0" err="1"/>
              <a:t>dozorčí</a:t>
            </a:r>
            <a:r>
              <a:rPr dirty="0"/>
              <a:t> </a:t>
            </a:r>
            <a:r>
              <a:rPr dirty="0" err="1"/>
              <a:t>rady</a:t>
            </a:r>
            <a:r>
              <a:rPr dirty="0"/>
              <a:t>. </a:t>
            </a:r>
          </a:p>
          <a:p>
            <a:pPr marL="284606" indent="-284606" defTabSz="379475">
              <a:lnSpc>
                <a:spcPct val="80000"/>
              </a:lnSpc>
              <a:spcBef>
                <a:spcPts val="500"/>
              </a:spcBef>
              <a:defRPr sz="2407"/>
            </a:pPr>
            <a:r>
              <a:rPr dirty="0" err="1"/>
              <a:t>Akcie</a:t>
            </a:r>
            <a:r>
              <a:rPr dirty="0"/>
              <a:t> </a:t>
            </a:r>
            <a:r>
              <a:rPr b="1" dirty="0"/>
              <a:t>bez </a:t>
            </a:r>
            <a:r>
              <a:rPr b="1" dirty="0" err="1"/>
              <a:t>hlasovacího</a:t>
            </a:r>
            <a:r>
              <a:rPr b="1" dirty="0"/>
              <a:t> </a:t>
            </a:r>
            <a:r>
              <a:rPr b="1" dirty="0" err="1"/>
              <a:t>práva</a:t>
            </a:r>
            <a:r>
              <a:rPr dirty="0"/>
              <a:t> - s </a:t>
            </a:r>
            <a:r>
              <a:rPr dirty="0" err="1"/>
              <a:t>nimiž</a:t>
            </a:r>
            <a:r>
              <a:rPr dirty="0"/>
              <a:t> </a:t>
            </a:r>
            <a:r>
              <a:rPr dirty="0" err="1"/>
              <a:t>není</a:t>
            </a:r>
            <a:r>
              <a:rPr dirty="0"/>
              <a:t> </a:t>
            </a:r>
            <a:r>
              <a:rPr dirty="0" err="1"/>
              <a:t>spojeno</a:t>
            </a:r>
            <a:r>
              <a:rPr dirty="0"/>
              <a:t> </a:t>
            </a:r>
            <a:r>
              <a:rPr dirty="0" err="1"/>
              <a:t>hlasovací</a:t>
            </a:r>
            <a:r>
              <a:rPr dirty="0"/>
              <a:t> </a:t>
            </a:r>
            <a:r>
              <a:rPr dirty="0" err="1"/>
              <a:t>právo</a:t>
            </a:r>
            <a:r>
              <a:rPr dirty="0"/>
              <a:t>, </a:t>
            </a:r>
            <a:r>
              <a:rPr dirty="0" err="1"/>
              <a:t>mohou</a:t>
            </a:r>
            <a:r>
              <a:rPr dirty="0"/>
              <a:t> </a:t>
            </a:r>
            <a:r>
              <a:rPr dirty="0" err="1"/>
              <a:t>být</a:t>
            </a:r>
            <a:r>
              <a:rPr dirty="0"/>
              <a:t> </a:t>
            </a:r>
            <a:r>
              <a:rPr dirty="0" err="1"/>
              <a:t>vydány</a:t>
            </a:r>
            <a:r>
              <a:rPr dirty="0"/>
              <a:t>, </a:t>
            </a:r>
            <a:r>
              <a:rPr dirty="0" err="1"/>
              <a:t>jen</a:t>
            </a:r>
            <a:r>
              <a:rPr dirty="0"/>
              <a:t> </a:t>
            </a:r>
            <a:r>
              <a:rPr dirty="0" err="1"/>
              <a:t>pokud</a:t>
            </a:r>
            <a:r>
              <a:rPr dirty="0"/>
              <a:t> </a:t>
            </a:r>
            <a:r>
              <a:rPr dirty="0" err="1"/>
              <a:t>souhrn</a:t>
            </a:r>
            <a:r>
              <a:rPr dirty="0"/>
              <a:t> </a:t>
            </a:r>
            <a:r>
              <a:rPr dirty="0" err="1"/>
              <a:t>jejich</a:t>
            </a:r>
            <a:r>
              <a:rPr dirty="0"/>
              <a:t> </a:t>
            </a:r>
            <a:r>
              <a:rPr dirty="0" err="1"/>
              <a:t>jmenovitých</a:t>
            </a:r>
            <a:r>
              <a:rPr dirty="0"/>
              <a:t> </a:t>
            </a:r>
            <a:r>
              <a:rPr dirty="0" err="1"/>
              <a:t>hodnot</a:t>
            </a:r>
            <a:r>
              <a:rPr dirty="0"/>
              <a:t> </a:t>
            </a:r>
            <a:r>
              <a:rPr dirty="0" err="1"/>
              <a:t>nepřesáhne</a:t>
            </a:r>
            <a:r>
              <a:rPr dirty="0"/>
              <a:t> 90 % </a:t>
            </a:r>
            <a:r>
              <a:rPr dirty="0" err="1"/>
              <a:t>základního</a:t>
            </a:r>
            <a:r>
              <a:rPr dirty="0"/>
              <a:t> </a:t>
            </a:r>
            <a:r>
              <a:rPr dirty="0" err="1"/>
              <a:t>kapitálu</a:t>
            </a:r>
            <a:r>
              <a:rPr dirty="0"/>
              <a:t> (</a:t>
            </a:r>
            <a:r>
              <a:rPr dirty="0" err="1"/>
              <a:t>neznamená</a:t>
            </a:r>
            <a:r>
              <a:rPr dirty="0"/>
              <a:t>, </a:t>
            </a:r>
            <a:r>
              <a:rPr dirty="0" err="1"/>
              <a:t>že</a:t>
            </a:r>
            <a:r>
              <a:rPr dirty="0"/>
              <a:t> </a:t>
            </a:r>
            <a:r>
              <a:rPr dirty="0" err="1"/>
              <a:t>nemůžou</a:t>
            </a:r>
            <a:r>
              <a:rPr dirty="0"/>
              <a:t> </a:t>
            </a:r>
            <a:r>
              <a:rPr dirty="0" err="1"/>
              <a:t>hlasovat</a:t>
            </a:r>
            <a:r>
              <a:rPr dirty="0"/>
              <a:t> </a:t>
            </a:r>
            <a:r>
              <a:rPr dirty="0" err="1"/>
              <a:t>nikdy</a:t>
            </a:r>
            <a:r>
              <a:rPr dirty="0"/>
              <a:t>, </a:t>
            </a:r>
            <a:r>
              <a:rPr dirty="0" err="1"/>
              <a:t>výjimky</a:t>
            </a:r>
            <a:r>
              <a:rPr dirty="0"/>
              <a:t> </a:t>
            </a:r>
            <a:r>
              <a:rPr dirty="0" err="1"/>
              <a:t>upravuje</a:t>
            </a:r>
            <a:r>
              <a:rPr dirty="0"/>
              <a:t> </a:t>
            </a:r>
            <a:r>
              <a:rPr dirty="0" err="1"/>
              <a:t>zákon</a:t>
            </a:r>
            <a:r>
              <a:rPr dirty="0"/>
              <a:t>).</a:t>
            </a:r>
          </a:p>
        </p:txBody>
      </p:sp>
      <p:sp>
        <p:nvSpPr>
          <p:cNvPr id="152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11</a:t>
            </a:fld>
            <a:endParaRPr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Náležitosti akci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t>Náležitosti akcie</a:t>
            </a:r>
          </a:p>
        </p:txBody>
      </p:sp>
      <p:sp>
        <p:nvSpPr>
          <p:cNvPr id="155" name="označení akcie,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SzTx/>
              <a:buFontTx/>
              <a:buNone/>
              <a:defRPr sz="1333" b="1"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 marL="280736" indent="-280736" algn="just">
              <a:spcBef>
                <a:spcPts val="0"/>
              </a:spcBef>
              <a:buFontTx/>
              <a:defRPr sz="2800">
                <a:solidFill>
                  <a:srgbClr val="444444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označení akcie,</a:t>
            </a:r>
          </a:p>
          <a:p>
            <a:pPr marL="280736" indent="-280736" algn="just">
              <a:spcBef>
                <a:spcPts val="0"/>
              </a:spcBef>
              <a:buFontTx/>
              <a:defRPr sz="2800">
                <a:solidFill>
                  <a:srgbClr val="444444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identifikaci společnosti,</a:t>
            </a:r>
          </a:p>
          <a:p>
            <a:pPr marL="280736" indent="-280736" algn="just">
              <a:spcBef>
                <a:spcPts val="0"/>
              </a:spcBef>
              <a:buFontTx/>
              <a:defRPr sz="2800">
                <a:solidFill>
                  <a:srgbClr val="444444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jmenovitou hodnotu akcie,</a:t>
            </a:r>
          </a:p>
          <a:p>
            <a:pPr marL="280736" indent="-280736" algn="just">
              <a:spcBef>
                <a:spcPts val="0"/>
              </a:spcBef>
              <a:buFontTx/>
              <a:defRPr sz="2800">
                <a:solidFill>
                  <a:srgbClr val="444444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údaj o formě akcie (na řad/jméno, na doručitele/majitele),</a:t>
            </a:r>
          </a:p>
          <a:p>
            <a:pPr marL="280736" indent="-280736" algn="just">
              <a:spcBef>
                <a:spcPts val="0"/>
              </a:spcBef>
              <a:buFontTx/>
              <a:defRPr sz="2800">
                <a:solidFill>
                  <a:srgbClr val="444444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u akcie na jméno identifikaci akcionáře,</a:t>
            </a:r>
          </a:p>
          <a:p>
            <a:pPr marL="280736" indent="-280736" algn="just">
              <a:spcBef>
                <a:spcPts val="0"/>
              </a:spcBef>
              <a:buFontTx/>
              <a:defRPr sz="2800">
                <a:solidFill>
                  <a:srgbClr val="444444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název druhu akcie a popis práv s ní spojených, mají-li být vydány akcie různých druhů,</a:t>
            </a:r>
          </a:p>
          <a:p>
            <a:pPr marL="280736" indent="-280736" algn="just">
              <a:spcBef>
                <a:spcPts val="0"/>
              </a:spcBef>
              <a:buFontTx/>
              <a:defRPr sz="2800">
                <a:solidFill>
                  <a:srgbClr val="444444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číselné označení,</a:t>
            </a:r>
          </a:p>
          <a:p>
            <a:pPr marL="280736" indent="-280736" algn="just">
              <a:spcBef>
                <a:spcPts val="0"/>
              </a:spcBef>
              <a:buFontTx/>
              <a:defRPr sz="2800">
                <a:solidFill>
                  <a:srgbClr val="444444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podpis členů statutárního orgánu.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eznam akcionářů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t>Seznam akcionářů</a:t>
            </a:r>
          </a:p>
        </p:txBody>
      </p:sp>
      <p:sp>
        <p:nvSpPr>
          <p:cNvPr id="158" name="Seznam akcionářů - vede společnost u akcionářů, kteří mají akcie na jméno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Seznam akcionářů - vede společnost u akcionářů, kteří mají akcie na </a:t>
            </a:r>
            <a:r>
              <a:rPr u="sng"/>
              <a:t>jméno</a:t>
            </a:r>
            <a:r>
              <a:t>.</a:t>
            </a:r>
          </a:p>
          <a:p>
            <a:endParaRPr/>
          </a:p>
          <a:p>
            <a:r>
              <a:t>Akcie na majitele (doručitele) může být vydána jen jako </a:t>
            </a:r>
            <a:r>
              <a:rPr u="sng"/>
              <a:t>zaknihovaná</a:t>
            </a:r>
            <a:r>
              <a:t> (§ 274 ZOK) - zvláštní evidence sama o sobě u Centrálního depozitáře cenných papírů a.s.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t>Práva a povinnosti akcionáře a.s.</a:t>
            </a:r>
          </a:p>
        </p:txBody>
      </p:sp>
      <p:sp>
        <p:nvSpPr>
          <p:cNvPr id="161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212597" indent="-212597" defTabSz="283463">
              <a:lnSpc>
                <a:spcPct val="90000"/>
              </a:lnSpc>
              <a:spcBef>
                <a:spcPts val="400"/>
              </a:spcBef>
              <a:defRPr sz="1798"/>
            </a:pPr>
            <a:r>
              <a:rPr b="1"/>
              <a:t>vkladová</a:t>
            </a:r>
            <a:r>
              <a:t> povinnost - povinnost splatit akcii -&gt; </a:t>
            </a:r>
            <a:r>
              <a:rPr b="1"/>
              <a:t>emisní kurs</a:t>
            </a:r>
            <a:r>
              <a:t> = částka, za kterou společnost akcie vydává; emisní kurs se může rovnat (=) jmenovité hodnotě akcie, může být vyšší (&gt;) než jmenovitá hodnota akcie, ale </a:t>
            </a:r>
            <a:r>
              <a:rPr u="sng"/>
              <a:t>nesmí být nižší</a:t>
            </a:r>
            <a:r>
              <a:t> (&lt;) než jmenovitá hodnota akcie; je-li emisní kurs vyšší než jmenovitá hodnota akcie, rozdíl se nazývá </a:t>
            </a:r>
            <a:r>
              <a:rPr b="1"/>
              <a:t>emisní ážio</a:t>
            </a:r>
            <a:r>
              <a:t>, </a:t>
            </a:r>
          </a:p>
          <a:p>
            <a:pPr marL="212597" indent="-212597" defTabSz="283463">
              <a:lnSpc>
                <a:spcPct val="90000"/>
              </a:lnSpc>
              <a:spcBef>
                <a:spcPts val="400"/>
              </a:spcBef>
              <a:defRPr sz="1798"/>
            </a:pPr>
            <a:r>
              <a:t>právo na podíl na zisku (dividendu) – institut rozhodného dne (§ 284 ZOK) - mezník pro uplatnění práva, důležitý při převodech akcie.</a:t>
            </a:r>
          </a:p>
          <a:p>
            <a:pPr marL="212597" indent="-212597" defTabSz="283463">
              <a:lnSpc>
                <a:spcPct val="90000"/>
              </a:lnSpc>
              <a:spcBef>
                <a:spcPts val="400"/>
              </a:spcBef>
              <a:defRPr sz="1798"/>
            </a:pPr>
            <a:r>
              <a:t>hlasovací právo - právo účastnit se a hlasovat na valné hromadě</a:t>
            </a:r>
          </a:p>
          <a:p>
            <a:pPr marL="212597" indent="-212597" defTabSz="283463">
              <a:lnSpc>
                <a:spcPct val="90000"/>
              </a:lnSpc>
              <a:spcBef>
                <a:spcPts val="400"/>
              </a:spcBef>
              <a:defRPr sz="1798"/>
            </a:pPr>
            <a:r>
              <a:t>právo na vysvětlení - vysvětlení záležitostí týkající se společnosti</a:t>
            </a:r>
          </a:p>
          <a:p>
            <a:pPr marL="212597" indent="-212597" defTabSz="283463">
              <a:lnSpc>
                <a:spcPct val="90000"/>
              </a:lnSpc>
              <a:spcBef>
                <a:spcPts val="400"/>
              </a:spcBef>
              <a:defRPr sz="1798"/>
            </a:pPr>
            <a:r>
              <a:t>právo uplatňovat návrhy a protinávrhy - k programu valné hromady</a:t>
            </a:r>
          </a:p>
          <a:p>
            <a:pPr marL="212597" indent="-212597" defTabSz="283463">
              <a:lnSpc>
                <a:spcPct val="90000"/>
              </a:lnSpc>
              <a:spcBef>
                <a:spcPts val="400"/>
              </a:spcBef>
              <a:defRPr sz="1798"/>
            </a:pPr>
            <a:r>
              <a:t>právo na podíl na likvidačním zůstatku</a:t>
            </a:r>
          </a:p>
          <a:p>
            <a:pPr marL="212597" indent="-212597" defTabSz="283463">
              <a:lnSpc>
                <a:spcPct val="90000"/>
              </a:lnSpc>
              <a:spcBef>
                <a:spcPts val="400"/>
              </a:spcBef>
              <a:defRPr sz="1798"/>
            </a:pPr>
            <a:r>
              <a:t>práva kvalifikovaných akcionářů - např. požadovat svolání valné hromady, podat akcionářskou žalobu o náhradu újmy proti členům představenstva, dozorčí rady, správní rady</a:t>
            </a:r>
          </a:p>
          <a:p>
            <a:pPr marL="212597" indent="-212597" defTabSz="283463">
              <a:lnSpc>
                <a:spcPct val="90000"/>
              </a:lnSpc>
              <a:spcBef>
                <a:spcPts val="400"/>
              </a:spcBef>
              <a:defRPr sz="1798"/>
            </a:pPr>
            <a:r>
              <a:t>Kvalifikovaný akcionář - vlastní akcie jejichž souhrn dosahuje zákonem stanovený podíl na základním kapitálu</a:t>
            </a:r>
          </a:p>
        </p:txBody>
      </p:sp>
      <p:sp>
        <p:nvSpPr>
          <p:cNvPr id="162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14</a:t>
            </a:fld>
            <a:endParaRPr/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§ 284Rozhodný den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(</a:t>
            </a:r>
            <a:r>
              <a:rPr lang="cs-CZ" dirty="0"/>
              <a:t>1) V případech stanovených tímto zákonem nebo v případech určených na základě tohoto zákona stanovami nebo rozhodnutím valné hromady může samostatně převoditelné právo spojené s cenným papírem nebo zaknihovaným cenným papírem, popřípadě jiné právo s ním spojené, uplatňovat vůči společnosti pouze osoba, která je toto právo oprávněna vykonávat k určitému dni stanovenému tímto zákonem, stanovami nebo rozhodnutím valné hromady (dále jen „rozhodný den“), a to i v případě, že po rozhodném dni dojde k převodu cenného papíru nebo samostatně převoditelného práva.</a:t>
            </a:r>
          </a:p>
          <a:p>
            <a:endParaRPr lang="cs-CZ" dirty="0"/>
          </a:p>
          <a:p>
            <a:r>
              <a:rPr lang="cs-CZ" dirty="0"/>
              <a:t>(2) V případě, že společnost vydala akcie na jméno a akcionářská práva může vykonávat pouze osoba, která měla tato práva k rozhodnému dni, je jí osoba, která byla k rozhodnému dni zapsána v seznamu akcionářů.</a:t>
            </a:r>
          </a:p>
          <a:p>
            <a:endParaRPr lang="cs-CZ" dirty="0"/>
          </a:p>
          <a:p>
            <a:r>
              <a:rPr lang="cs-CZ" dirty="0"/>
              <a:t>(3) Má se za to, že ten, kdo při uplatnění práva podle odstavce 1 doloží společnosti vlastnické právo k akciím na majitele, byl oprávněn vykonávat toto právo k rozhodnému dni.</a:t>
            </a:r>
          </a:p>
        </p:txBody>
      </p:sp>
    </p:spTree>
    <p:extLst>
      <p:ext uri="{BB962C8B-B14F-4D97-AF65-F5344CB8AC3E}">
        <p14:creationId xmlns:p14="http://schemas.microsoft.com/office/powerpoint/2010/main" val="601842910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pPr defTabSz="397763">
              <a:defRPr sz="3393">
                <a:solidFill>
                  <a:srgbClr val="FE1901"/>
                </a:solidFill>
              </a:defRPr>
            </a:pPr>
            <a:r>
              <a:t>Volené orgány akciové společnosti - dualistická </a:t>
            </a:r>
            <a:br/>
            <a:r>
              <a:t>nebo monistická struktura</a:t>
            </a:r>
          </a:p>
        </p:txBody>
      </p:sp>
      <p:sp>
        <p:nvSpPr>
          <p:cNvPr id="165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600"/>
              </a:spcBef>
              <a:defRPr sz="2900"/>
            </a:pPr>
            <a:r>
              <a:rPr b="1" u="sng"/>
              <a:t>Dualistický</a:t>
            </a:r>
            <a:r>
              <a:t> systém je  tvořen </a:t>
            </a:r>
            <a:r>
              <a:rPr b="1"/>
              <a:t>představenstvem a dozorčí radou</a:t>
            </a:r>
            <a:r>
              <a:t>, kdy jsou klíčové funkce rozděleny mezi ty to dva orgány. Člen dozorčí rady nesmí být současně členem představenstva (neslučitelnost funkcí).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900"/>
            </a:pPr>
            <a:r>
              <a:t>Systém </a:t>
            </a:r>
            <a:r>
              <a:rPr b="1" u="sng"/>
              <a:t>monistický</a:t>
            </a:r>
            <a:r>
              <a:t> je pak založen na principu správy jediným orgánem, jímž je dle </a:t>
            </a:r>
            <a:r>
              <a:rPr b="1"/>
              <a:t>správní rada</a:t>
            </a:r>
            <a:r>
              <a:t> </a:t>
            </a:r>
          </a:p>
          <a:p>
            <a:pPr marL="342899" indent="-342899">
              <a:lnSpc>
                <a:spcPct val="80000"/>
              </a:lnSpc>
              <a:spcBef>
                <a:spcPts val="600"/>
              </a:spcBef>
              <a:defRPr sz="2100"/>
            </a:pPr>
            <a:r>
              <a:rPr i="1"/>
              <a:t>dříve byla správní rada doplněná o statutárního ředitele, ten však byl zrušen/zanikl a jeho působnost přešla na </a:t>
            </a:r>
            <a:r>
              <a:t>správní radu, která se stala jediným povinným voleným orgánem společnosti s vnitřní monistickou strukturou.</a:t>
            </a:r>
          </a:p>
        </p:txBody>
      </p:sp>
      <p:sp>
        <p:nvSpPr>
          <p:cNvPr id="166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16</a:t>
            </a:fld>
            <a:endParaRPr/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Nadpis 2"/>
          <p:cNvSpPr txBox="1">
            <a:spLocks noGrp="1"/>
          </p:cNvSpPr>
          <p:nvPr>
            <p:ph type="title"/>
          </p:nvPr>
        </p:nvSpPr>
        <p:spPr>
          <a:xfrm>
            <a:off x="457200" y="-1"/>
            <a:ext cx="8229600" cy="724466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FF0000"/>
                </a:solidFill>
              </a:defRPr>
            </a:lvl1pPr>
          </a:lstStyle>
          <a:p>
            <a:r>
              <a:t>a.s. - orgány a organizace společnosti</a:t>
            </a:r>
          </a:p>
        </p:txBody>
      </p:sp>
      <p:sp>
        <p:nvSpPr>
          <p:cNvPr id="169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457200" y="965450"/>
            <a:ext cx="8229600" cy="5492609"/>
          </a:xfrm>
          <a:prstGeom prst="rect">
            <a:avLst/>
          </a:prstGeom>
        </p:spPr>
        <p:txBody>
          <a:bodyPr/>
          <a:lstStyle/>
          <a:p>
            <a:pPr marL="0" lvl="2" indent="0" algn="ctr" defTabSz="411479">
              <a:spcBef>
                <a:spcPts val="600"/>
              </a:spcBef>
              <a:buSzTx/>
              <a:buNone/>
              <a:defRPr sz="2520" b="1">
                <a:solidFill>
                  <a:srgbClr val="FF0000"/>
                </a:solidFill>
              </a:defRPr>
            </a:pPr>
            <a:r>
              <a:t>Dualistický systém </a:t>
            </a:r>
          </a:p>
          <a:p>
            <a:pPr marL="308609" lvl="2" indent="-308609" defTabSz="411479">
              <a:spcBef>
                <a:spcPts val="500"/>
              </a:spcBef>
              <a:defRPr sz="2159" b="1">
                <a:solidFill>
                  <a:srgbClr val="FF0000"/>
                </a:solidFill>
              </a:defRPr>
            </a:pPr>
            <a:r>
              <a:t>statutárním orgánem je představenstvo</a:t>
            </a:r>
            <a:r>
              <a:rPr b="0">
                <a:solidFill>
                  <a:srgbClr val="000000"/>
                </a:solidFill>
              </a:rPr>
              <a:t>, to je též pověřeno obchodním vedením </a:t>
            </a:r>
          </a:p>
          <a:p>
            <a:pPr marL="308609" lvl="2" indent="-308609" defTabSz="411479">
              <a:spcBef>
                <a:spcPts val="500"/>
              </a:spcBef>
              <a:defRPr sz="2159"/>
            </a:pPr>
            <a:r>
              <a:t>představenstvo volí a odvolává valná hromada, ledaže stanovy určí, že tato působnost náleží dozorčí radě </a:t>
            </a:r>
          </a:p>
          <a:p>
            <a:pPr marL="308609" lvl="2" indent="-308609" defTabSz="411479">
              <a:spcBef>
                <a:spcPts val="500"/>
              </a:spcBef>
              <a:defRPr sz="2159"/>
            </a:pPr>
            <a:r>
              <a:t>neurčí-li stanovy jinak, má </a:t>
            </a:r>
            <a:r>
              <a:rPr b="1">
                <a:solidFill>
                  <a:srgbClr val="FF0000"/>
                </a:solidFill>
              </a:rPr>
              <a:t>představenstvo 3 členy </a:t>
            </a:r>
          </a:p>
          <a:p>
            <a:pPr marL="308609" lvl="2" indent="-308609" defTabSz="411479">
              <a:spcBef>
                <a:spcPts val="500"/>
              </a:spcBef>
              <a:defRPr sz="2159"/>
            </a:pPr>
            <a:r>
              <a:t>představenstvo volí a odvolává svého předsedu </a:t>
            </a:r>
          </a:p>
          <a:p>
            <a:pPr marL="308609" lvl="2" indent="-308609" defTabSz="411479">
              <a:spcBef>
                <a:spcPts val="500"/>
              </a:spcBef>
              <a:defRPr sz="2159"/>
            </a:pPr>
            <a:r>
              <a:t>neobsahují-li stanovy </a:t>
            </a:r>
            <a:r>
              <a:rPr b="1">
                <a:solidFill>
                  <a:srgbClr val="FF0000"/>
                </a:solidFill>
              </a:rPr>
              <a:t>délku funkce – je 3 roky </a:t>
            </a:r>
          </a:p>
          <a:p>
            <a:pPr marL="308609" lvl="2" indent="-308609" defTabSz="411479">
              <a:spcBef>
                <a:spcPts val="500"/>
              </a:spcBef>
              <a:defRPr sz="2159"/>
            </a:pPr>
            <a:r>
              <a:t>představenstvo </a:t>
            </a:r>
            <a:r>
              <a:rPr b="1">
                <a:solidFill>
                  <a:srgbClr val="FF0000"/>
                </a:solidFill>
              </a:rPr>
              <a:t>rozhoduje většinou hlasů přítomných</a:t>
            </a:r>
            <a:r>
              <a:t>, každý má 1 hlas, pořizují zápis</a:t>
            </a:r>
          </a:p>
          <a:p>
            <a:pPr marL="308609" lvl="2" indent="-308609" defTabSz="411479">
              <a:spcBef>
                <a:spcPts val="500"/>
              </a:spcBef>
              <a:defRPr sz="2159"/>
            </a:pPr>
            <a:r>
              <a:t>při zániku funkce člena je třeba do 2 měsíců zvolit nového</a:t>
            </a:r>
          </a:p>
          <a:p>
            <a:pPr marL="308609" lvl="2" indent="-308609" defTabSz="411479">
              <a:lnSpc>
                <a:spcPct val="90000"/>
              </a:lnSpc>
              <a:spcBef>
                <a:spcPts val="500"/>
              </a:spcBef>
              <a:defRPr sz="2159"/>
            </a:pPr>
            <a:r>
              <a:t>stanovy mohou určit, že neklesl-li počet členů pod polovinu, může představenstvo jmenovat náhradní členy do příštího zasedání orgánu, který je volí (tzv. kooptace) - praktické řešení, aby se nemusela kvůli tomu extra svolávat valná hromada</a:t>
            </a:r>
          </a:p>
        </p:txBody>
      </p:sp>
      <p:sp>
        <p:nvSpPr>
          <p:cNvPr id="170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17</a:t>
            </a:fld>
            <a:endParaRPr/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Nadpis 2"/>
          <p:cNvSpPr txBox="1">
            <a:spLocks noGrp="1"/>
          </p:cNvSpPr>
          <p:nvPr>
            <p:ph type="title"/>
          </p:nvPr>
        </p:nvSpPr>
        <p:spPr>
          <a:xfrm>
            <a:off x="457200" y="-1"/>
            <a:ext cx="8229600" cy="724466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FF0000"/>
                </a:solidFill>
              </a:defRPr>
            </a:lvl1pPr>
          </a:lstStyle>
          <a:p>
            <a:r>
              <a:t>a.s. - orgány a organizace společnosti</a:t>
            </a:r>
          </a:p>
        </p:txBody>
      </p:sp>
      <p:sp>
        <p:nvSpPr>
          <p:cNvPr id="173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457200" y="759197"/>
            <a:ext cx="8229600" cy="5807662"/>
          </a:xfrm>
          <a:prstGeom prst="rect">
            <a:avLst/>
          </a:prstGeom>
        </p:spPr>
        <p:txBody>
          <a:bodyPr/>
          <a:lstStyle/>
          <a:p>
            <a:pPr marL="0" lvl="2" indent="0" algn="ctr">
              <a:lnSpc>
                <a:spcPct val="90000"/>
              </a:lnSpc>
              <a:spcBef>
                <a:spcPts val="600"/>
              </a:spcBef>
              <a:buSzTx/>
              <a:buNone/>
              <a:defRPr sz="2800" b="1">
                <a:solidFill>
                  <a:srgbClr val="FF0000"/>
                </a:solidFill>
              </a:defRPr>
            </a:pPr>
            <a:r>
              <a:t>Dualistický systém - představenstvo </a:t>
            </a:r>
          </a:p>
          <a:p>
            <a:pPr marL="342900" lvl="2" indent="-342900">
              <a:lnSpc>
                <a:spcPct val="90000"/>
              </a:lnSpc>
              <a:spcBef>
                <a:spcPts val="500"/>
              </a:spcBef>
              <a:defRPr sz="2400" b="1"/>
            </a:pPr>
            <a:r>
              <a:t>zákaz konkurence - </a:t>
            </a:r>
            <a:r>
              <a:rPr b="0"/>
              <a:t>člen představenstva nesmí:</a:t>
            </a:r>
          </a:p>
          <a:p>
            <a:pPr marL="342900" lvl="2" indent="-342900">
              <a:lnSpc>
                <a:spcPct val="90000"/>
              </a:lnSpc>
              <a:spcBef>
                <a:spcPts val="500"/>
              </a:spcBef>
              <a:defRPr sz="2400" b="1"/>
            </a:pPr>
            <a:r>
              <a:rPr b="0"/>
              <a:t>podnikat v předmětu činnosti společnosti, a to ani ve prospěch jiných osob, ani zprostředkovávat obchody společnosti pro jiného,</a:t>
            </a:r>
          </a:p>
          <a:p>
            <a:pPr marL="342900" lvl="2" indent="-342900">
              <a:lnSpc>
                <a:spcPct val="90000"/>
              </a:lnSpc>
              <a:spcBef>
                <a:spcPts val="500"/>
              </a:spcBef>
              <a:defRPr sz="2400" b="1"/>
            </a:pPr>
            <a:r>
              <a:rPr b="0"/>
              <a:t>být členem statutárního orgánu jiné PO se stejným nebo obdobným předmětem činnosti, ledaže jde o koncern, </a:t>
            </a:r>
          </a:p>
          <a:p>
            <a:pPr marL="342900" lvl="2" indent="-342900">
              <a:lnSpc>
                <a:spcPct val="90000"/>
              </a:lnSpc>
              <a:spcBef>
                <a:spcPts val="500"/>
              </a:spcBef>
              <a:defRPr sz="2400" b="1"/>
            </a:pPr>
            <a:r>
              <a:rPr b="0"/>
              <a:t>účastnit na podnikání jiné obchodní korporace jako společník s neomezeným ručením nebo jako ovládající osoba jiné osoby se stejným nebo obdobným předmětem činnosti.</a:t>
            </a:r>
          </a:p>
          <a:p>
            <a:pPr marL="342900" lvl="2" indent="-342900">
              <a:lnSpc>
                <a:spcPct val="90000"/>
              </a:lnSpc>
              <a:spcBef>
                <a:spcPts val="500"/>
              </a:spcBef>
              <a:defRPr sz="2400" b="1"/>
            </a:pPr>
            <a:endParaRPr b="0"/>
          </a:p>
          <a:p>
            <a:pPr marL="342900" lvl="2" indent="-342900">
              <a:lnSpc>
                <a:spcPct val="90000"/>
              </a:lnSpc>
              <a:spcBef>
                <a:spcPts val="500"/>
              </a:spcBef>
              <a:defRPr sz="2400" b="1"/>
            </a:pPr>
            <a:r>
              <a:rPr b="0"/>
              <a:t>Stanovy mohou upravit zákaz konkurence odchylně.</a:t>
            </a:r>
          </a:p>
        </p:txBody>
      </p:sp>
      <p:sp>
        <p:nvSpPr>
          <p:cNvPr id="174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18</a:t>
            </a:fld>
            <a:endParaRPr/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Nadpis 2"/>
          <p:cNvSpPr txBox="1">
            <a:spLocks noGrp="1"/>
          </p:cNvSpPr>
          <p:nvPr>
            <p:ph type="title"/>
          </p:nvPr>
        </p:nvSpPr>
        <p:spPr>
          <a:xfrm>
            <a:off x="457200" y="-1"/>
            <a:ext cx="8229600" cy="724466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FF0000"/>
                </a:solidFill>
              </a:defRPr>
            </a:lvl1pPr>
          </a:lstStyle>
          <a:p>
            <a:r>
              <a:t>a.s. - orgány a organizace společnosti</a:t>
            </a:r>
          </a:p>
        </p:txBody>
      </p:sp>
      <p:sp>
        <p:nvSpPr>
          <p:cNvPr id="177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457200" y="914399"/>
            <a:ext cx="8229600" cy="6195062"/>
          </a:xfrm>
          <a:prstGeom prst="rect">
            <a:avLst/>
          </a:prstGeom>
        </p:spPr>
        <p:txBody>
          <a:bodyPr/>
          <a:lstStyle/>
          <a:p>
            <a:pPr marL="0" lvl="2" indent="0" algn="ctr">
              <a:spcBef>
                <a:spcPts val="600"/>
              </a:spcBef>
              <a:buSzTx/>
              <a:buNone/>
              <a:defRPr sz="2800" b="1">
                <a:solidFill>
                  <a:srgbClr val="FF0000"/>
                </a:solidFill>
              </a:defRPr>
            </a:pPr>
            <a:r>
              <a:t>Dualistický systém </a:t>
            </a:r>
          </a:p>
          <a:p>
            <a:pPr marL="342900" lvl="2" indent="-342900">
              <a:spcBef>
                <a:spcPts val="500"/>
              </a:spcBef>
              <a:defRPr sz="2400" b="1">
                <a:solidFill>
                  <a:srgbClr val="FF0000"/>
                </a:solidFill>
              </a:defRPr>
            </a:pPr>
            <a:r>
              <a:t>dozorčí rada</a:t>
            </a:r>
          </a:p>
          <a:p>
            <a:pPr marL="342900" lvl="2" indent="-342900">
              <a:spcBef>
                <a:spcPts val="500"/>
              </a:spcBef>
              <a:defRPr sz="2400"/>
            </a:pPr>
            <a:r>
              <a:t>dohlíží na výkon působnosti představenstva a na činnost společnosti </a:t>
            </a:r>
          </a:p>
          <a:p>
            <a:pPr marL="342900" lvl="2" indent="-342900">
              <a:spcBef>
                <a:spcPts val="500"/>
              </a:spcBef>
              <a:defRPr sz="2400"/>
            </a:pPr>
            <a:r>
              <a:t>oprávněna nahlížet do všech dokladů a záznamů, kontrolovat účetnictví</a:t>
            </a:r>
          </a:p>
          <a:p>
            <a:pPr marL="342900" lvl="2" indent="-342900">
              <a:spcBef>
                <a:spcPts val="500"/>
              </a:spcBef>
              <a:defRPr sz="2400" b="1">
                <a:solidFill>
                  <a:srgbClr val="FF0000"/>
                </a:solidFill>
              </a:defRPr>
            </a:pPr>
            <a:r>
              <a:t>3 členové </a:t>
            </a:r>
            <a:r>
              <a:rPr b="0">
                <a:solidFill>
                  <a:srgbClr val="000000"/>
                </a:solidFill>
              </a:rPr>
              <a:t>(neurčí-li stanovy jinak) </a:t>
            </a:r>
          </a:p>
          <a:p>
            <a:pPr marL="342900" lvl="2" indent="-342900">
              <a:spcBef>
                <a:spcPts val="500"/>
              </a:spcBef>
              <a:defRPr sz="2400" b="1">
                <a:solidFill>
                  <a:srgbClr val="FF0000"/>
                </a:solidFill>
              </a:defRPr>
            </a:pPr>
            <a:r>
              <a:t>volí a odvolává je valná hromada</a:t>
            </a:r>
            <a:r>
              <a:rPr b="0">
                <a:solidFill>
                  <a:srgbClr val="000000"/>
                </a:solidFill>
              </a:rPr>
              <a:t>, dozorčí rada volí a odvolává svého předsedu </a:t>
            </a:r>
          </a:p>
          <a:p>
            <a:pPr marL="342900" lvl="2" indent="-342900">
              <a:spcBef>
                <a:spcPts val="500"/>
              </a:spcBef>
              <a:defRPr sz="2400" b="1">
                <a:solidFill>
                  <a:srgbClr val="FF0000"/>
                </a:solidFill>
              </a:defRPr>
            </a:pPr>
            <a:r>
              <a:t>funkční období 3 roky</a:t>
            </a:r>
            <a:r>
              <a:rPr b="0">
                <a:solidFill>
                  <a:srgbClr val="000000"/>
                </a:solidFill>
              </a:rPr>
              <a:t>, nestanoví-li stanovy jinak</a:t>
            </a:r>
          </a:p>
          <a:p>
            <a:pPr marL="342900" lvl="2" indent="-342900">
              <a:spcBef>
                <a:spcPts val="500"/>
              </a:spcBef>
              <a:defRPr sz="2400"/>
            </a:pPr>
            <a:r>
              <a:t>zákaz konkurence, povinnost jmenovat nového člena při zániku funkce stávajícího člena i kooptace člena platí stejně jako u členů představenstva</a:t>
            </a:r>
          </a:p>
        </p:txBody>
      </p:sp>
      <p:sp>
        <p:nvSpPr>
          <p:cNvPr id="178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19</a:t>
            </a:fld>
            <a:endParaRPr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Nadpis 2"/>
          <p:cNvSpPr txBox="1">
            <a:spLocks noGrp="1"/>
          </p:cNvSpPr>
          <p:nvPr>
            <p:ph type="title"/>
          </p:nvPr>
        </p:nvSpPr>
        <p:spPr>
          <a:xfrm>
            <a:off x="457200" y="693174"/>
            <a:ext cx="8229600" cy="724465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D10202"/>
                </a:solidFill>
              </a:defRPr>
            </a:lvl1pPr>
          </a:lstStyle>
          <a:p>
            <a:r>
              <a:t>Osnova přednášky</a:t>
            </a:r>
          </a:p>
        </p:txBody>
      </p:sp>
      <p:sp>
        <p:nvSpPr>
          <p:cNvPr id="116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lvl="2" indent="914400">
              <a:spcBef>
                <a:spcPts val="500"/>
              </a:spcBef>
              <a:buSzTx/>
              <a:buNone/>
              <a:defRPr sz="1600">
                <a:solidFill>
                  <a:srgbClr val="1F497D"/>
                </a:solidFill>
              </a:defRPr>
            </a:pPr>
            <a:endParaRPr/>
          </a:p>
          <a:p>
            <a:pPr marL="0" lvl="2" indent="914400">
              <a:spcBef>
                <a:spcPts val="500"/>
              </a:spcBef>
              <a:buSzTx/>
              <a:buNone/>
              <a:defRPr sz="1600">
                <a:solidFill>
                  <a:srgbClr val="1F497D"/>
                </a:solidFill>
              </a:defRPr>
            </a:pPr>
            <a:endParaRPr/>
          </a:p>
          <a:p>
            <a:pPr marL="0" lvl="2" indent="914400">
              <a:spcBef>
                <a:spcPts val="500"/>
              </a:spcBef>
              <a:buSzTx/>
              <a:buNone/>
              <a:defRPr sz="1600">
                <a:solidFill>
                  <a:srgbClr val="1F497D"/>
                </a:solidFill>
              </a:defRPr>
            </a:pPr>
            <a:endParaRPr/>
          </a:p>
          <a:p>
            <a:pPr>
              <a:spcBef>
                <a:spcPts val="800"/>
              </a:spcBef>
              <a:defRPr sz="3600" b="1"/>
            </a:pPr>
            <a:r>
              <a:t>Charakteristika a.s.</a:t>
            </a:r>
          </a:p>
          <a:p>
            <a:pPr>
              <a:spcBef>
                <a:spcPts val="800"/>
              </a:spcBef>
              <a:defRPr sz="3600" b="1"/>
            </a:pPr>
            <a:r>
              <a:t>Založení a vznik a.s.</a:t>
            </a:r>
          </a:p>
          <a:p>
            <a:pPr>
              <a:spcBef>
                <a:spcPts val="800"/>
              </a:spcBef>
              <a:defRPr sz="3600" b="1"/>
            </a:pPr>
            <a:r>
              <a:t>Práva a povinnosti akcionáře</a:t>
            </a:r>
          </a:p>
          <a:p>
            <a:pPr>
              <a:spcBef>
                <a:spcPts val="800"/>
              </a:spcBef>
              <a:defRPr sz="3600" b="1"/>
            </a:pPr>
            <a:r>
              <a:t>a.s. - orgány a organizace společnosti</a:t>
            </a:r>
          </a:p>
          <a:p>
            <a:pPr>
              <a:spcBef>
                <a:spcPts val="800"/>
              </a:spcBef>
              <a:defRPr sz="3600" b="1"/>
            </a:pPr>
            <a:r>
              <a:t>a.s. – zrušení a zánik</a:t>
            </a:r>
          </a:p>
        </p:txBody>
      </p:sp>
      <p:sp>
        <p:nvSpPr>
          <p:cNvPr id="117" name="Číslo snímku"/>
          <p:cNvSpPr txBox="1">
            <a:spLocks noGrp="1"/>
          </p:cNvSpPr>
          <p:nvPr>
            <p:ph type="sldNum" sz="quarter" idx="4294967295"/>
          </p:nvPr>
        </p:nvSpPr>
        <p:spPr>
          <a:xfrm>
            <a:off x="8505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Nadpis 2"/>
          <p:cNvSpPr txBox="1">
            <a:spLocks noGrp="1"/>
          </p:cNvSpPr>
          <p:nvPr>
            <p:ph type="title"/>
          </p:nvPr>
        </p:nvSpPr>
        <p:spPr>
          <a:xfrm>
            <a:off x="457200" y="-1"/>
            <a:ext cx="8229600" cy="724466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FF0000"/>
                </a:solidFill>
              </a:defRPr>
            </a:lvl1pPr>
          </a:lstStyle>
          <a:p>
            <a:r>
              <a:t>a.s. - orgány a organizace společnosti</a:t>
            </a:r>
          </a:p>
        </p:txBody>
      </p:sp>
      <p:sp>
        <p:nvSpPr>
          <p:cNvPr id="181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457200" y="884006"/>
            <a:ext cx="8229600" cy="5627740"/>
          </a:xfrm>
          <a:prstGeom prst="rect">
            <a:avLst/>
          </a:prstGeom>
        </p:spPr>
        <p:txBody>
          <a:bodyPr/>
          <a:lstStyle/>
          <a:p>
            <a:pPr marL="0" lvl="2" indent="0" algn="ctr">
              <a:spcBef>
                <a:spcPts val="600"/>
              </a:spcBef>
              <a:buSzTx/>
              <a:buNone/>
              <a:defRPr sz="2800" b="1">
                <a:solidFill>
                  <a:srgbClr val="FF0000"/>
                </a:solidFill>
              </a:defRPr>
            </a:pPr>
            <a:r>
              <a:t>Monistický systém </a:t>
            </a:r>
          </a:p>
          <a:p>
            <a:pPr marL="342900" lvl="2" indent="-342900">
              <a:spcBef>
                <a:spcPts val="600"/>
              </a:spcBef>
              <a:defRPr sz="2800" b="1">
                <a:solidFill>
                  <a:srgbClr val="FF0000"/>
                </a:solidFill>
              </a:defRPr>
            </a:pPr>
            <a:r>
              <a:t>správní rada </a:t>
            </a:r>
          </a:p>
          <a:p>
            <a:pPr marL="857250" lvl="3" indent="-400050">
              <a:spcBef>
                <a:spcPts val="500"/>
              </a:spcBef>
              <a:defRPr sz="2400">
                <a:solidFill>
                  <a:srgbClr val="FF0000"/>
                </a:solidFill>
              </a:defRPr>
            </a:pPr>
            <a:r>
              <a:rPr sz="2800"/>
              <a:t>je statutárním orgánem</a:t>
            </a:r>
            <a:r>
              <a:rPr sz="2800">
                <a:solidFill>
                  <a:srgbClr val="000000"/>
                </a:solidFill>
              </a:rPr>
              <a:t>, náleží ji obchodní vedení</a:t>
            </a:r>
          </a:p>
          <a:p>
            <a:pPr marL="857250" lvl="3" indent="-400050">
              <a:spcBef>
                <a:spcPts val="500"/>
              </a:spcBef>
              <a:defRPr sz="2400">
                <a:solidFill>
                  <a:srgbClr val="FF0000"/>
                </a:solidFill>
              </a:defRPr>
            </a:pPr>
            <a:r>
              <a:rPr sz="2800">
                <a:solidFill>
                  <a:srgbClr val="000000"/>
                </a:solidFill>
              </a:rPr>
              <a:t>obdobné kompetence jako představenstvo v dualistickém systému</a:t>
            </a:r>
          </a:p>
          <a:p>
            <a:pPr marL="857250" lvl="3" indent="-400050">
              <a:spcBef>
                <a:spcPts val="500"/>
              </a:spcBef>
              <a:defRPr sz="2400">
                <a:solidFill>
                  <a:srgbClr val="FF0000"/>
                </a:solidFill>
              </a:defRPr>
            </a:pPr>
            <a:r>
              <a:rPr sz="2800">
                <a:solidFill>
                  <a:srgbClr val="000000"/>
                </a:solidFill>
              </a:rPr>
              <a:t>do působnosti správní rady náleží jakákoliv věc, jestliže nenáleží do působnosti valné hromady</a:t>
            </a:r>
          </a:p>
          <a:p>
            <a:pPr marL="800100" lvl="3" indent="-342900">
              <a:spcBef>
                <a:spcPts val="500"/>
              </a:spcBef>
              <a:defRPr sz="2800" b="1">
                <a:solidFill>
                  <a:srgbClr val="FF0000"/>
                </a:solidFill>
              </a:defRPr>
            </a:pPr>
            <a:r>
              <a:rPr b="0">
                <a:solidFill>
                  <a:srgbClr val="000000"/>
                </a:solidFill>
              </a:rPr>
              <a:t>standardně</a:t>
            </a:r>
            <a:r>
              <a:rPr>
                <a:solidFill>
                  <a:srgbClr val="000000"/>
                </a:solidFill>
              </a:rPr>
              <a:t> </a:t>
            </a:r>
            <a:r>
              <a:t>3 členové</a:t>
            </a:r>
            <a:r>
              <a:rPr b="0">
                <a:solidFill>
                  <a:srgbClr val="000000"/>
                </a:solidFill>
              </a:rPr>
              <a:t> (ti si zvolí předsedu) a funkční období 3 roky, neurčí-li stanovy jinak</a:t>
            </a:r>
          </a:p>
          <a:p>
            <a:pPr marL="342900" lvl="2" indent="-342900">
              <a:spcBef>
                <a:spcPts val="500"/>
              </a:spcBef>
              <a:defRPr sz="2400"/>
            </a:pPr>
            <a:r>
              <a:t>zákaz konkurence, povinnost jmenovat nového člena při zániku funkce stávajícího člena i kooptace člena platí stejně jako u členů představenstva</a:t>
            </a:r>
          </a:p>
        </p:txBody>
      </p:sp>
      <p:sp>
        <p:nvSpPr>
          <p:cNvPr id="182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20</a:t>
            </a:fld>
            <a:endParaRPr/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a.s. - zrušení a zánik společnosti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0000"/>
                </a:solidFill>
              </a:defRPr>
            </a:lvl1pPr>
          </a:lstStyle>
          <a:p>
            <a:r>
              <a:t>a.s. - zrušení a zánik společnosti</a:t>
            </a:r>
          </a:p>
        </p:txBody>
      </p:sp>
      <p:sp>
        <p:nvSpPr>
          <p:cNvPr id="185" name="Společnost se zrušuje z obdobných důvodů jako s.r.o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Společnost se </a:t>
            </a:r>
            <a:r>
              <a:rPr b="1"/>
              <a:t>zrušuje</a:t>
            </a:r>
            <a:r>
              <a:t> z obdobných důvodů jako s.r.o.</a:t>
            </a:r>
          </a:p>
          <a:p>
            <a:pPr marL="457200" lvl="2" indent="-457200">
              <a:spcBef>
                <a:spcPts val="600"/>
              </a:spcBef>
              <a:defRPr sz="2800"/>
            </a:pPr>
            <a:r>
              <a:rPr b="1"/>
              <a:t>Zaniká</a:t>
            </a:r>
            <a:r>
              <a:t> výmazem z obchodního rejstříku (konstitutivní účinek).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0000"/>
                </a:solidFill>
              </a:defRPr>
            </a:lvl1pPr>
          </a:lstStyle>
          <a:p>
            <a:r>
              <a:t>a.s. - likvidace společnosti</a:t>
            </a:r>
          </a:p>
        </p:txBody>
      </p:sp>
      <p:sp>
        <p:nvSpPr>
          <p:cNvPr id="188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291465" indent="-291465" defTabSz="388620">
              <a:lnSpc>
                <a:spcPct val="80000"/>
              </a:lnSpc>
              <a:spcBef>
                <a:spcPts val="500"/>
              </a:spcBef>
              <a:defRPr sz="2465"/>
            </a:pPr>
            <a:r>
              <a:t>právo na podíl na likvidačním zůstatku je samostatně převoditelné ode dne, kdy společnost vstoupila do likvidace </a:t>
            </a:r>
          </a:p>
          <a:p>
            <a:pPr marL="291465" indent="-291465" defTabSz="388620">
              <a:lnSpc>
                <a:spcPct val="80000"/>
              </a:lnSpc>
              <a:spcBef>
                <a:spcPts val="500"/>
              </a:spcBef>
              <a:defRPr sz="2465"/>
            </a:pPr>
            <a:r>
              <a:t>nestačí-li výše likvidačního zůstatku k úhradě jmenovité hodnoty akcií, rozdělí se na část připadající vlastníkům prioritních akcií a část připadající na ostatní akcie </a:t>
            </a:r>
          </a:p>
          <a:p>
            <a:pPr marL="291465" indent="-291465" defTabSz="388620">
              <a:lnSpc>
                <a:spcPct val="80000"/>
              </a:lnSpc>
              <a:spcBef>
                <a:spcPts val="500"/>
              </a:spcBef>
              <a:defRPr sz="2465"/>
            </a:pPr>
            <a:r>
              <a:t>likvidační zůstatek se v jednotlivých skupinách dělí mezi akcionáře v poměru odpovídajícím splacené jmenovité hodnotě akcií </a:t>
            </a:r>
          </a:p>
          <a:p>
            <a:pPr marL="291465" indent="-291465" defTabSz="388620">
              <a:lnSpc>
                <a:spcPct val="80000"/>
              </a:lnSpc>
              <a:spcBef>
                <a:spcPts val="500"/>
              </a:spcBef>
              <a:defRPr sz="2465"/>
            </a:pPr>
            <a:r>
              <a:t>právo na vyplacení likvidačního zůstatku vzniká odevzdáním (listinné) akcie likvidátorovi, resp. zrušením akcií v evidenci zaknihovaných cenných papírů na příkaz likvidátora</a:t>
            </a:r>
          </a:p>
          <a:p>
            <a:pPr marL="291465" indent="-291465" defTabSz="388620">
              <a:lnSpc>
                <a:spcPct val="80000"/>
              </a:lnSpc>
              <a:spcBef>
                <a:spcPts val="500"/>
              </a:spcBef>
              <a:defRPr sz="2465"/>
            </a:pPr>
            <a:r>
              <a:t>odevzdanou akcii likvidátor zničí (zaknihovaná je “zničená” zrušením v evidenci) </a:t>
            </a:r>
          </a:p>
        </p:txBody>
      </p:sp>
      <p:sp>
        <p:nvSpPr>
          <p:cNvPr id="189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22</a:t>
            </a:fld>
            <a:endParaRPr/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None/>
              <a:defRPr sz="6000" b="1">
                <a:solidFill>
                  <a:srgbClr val="D10202"/>
                </a:solidFill>
              </a:defRPr>
            </a:pPr>
            <a:endParaRPr/>
          </a:p>
          <a:p>
            <a:pPr marL="0" indent="0" algn="ctr">
              <a:spcBef>
                <a:spcPts val="0"/>
              </a:spcBef>
              <a:buSzTx/>
              <a:buNone/>
              <a:defRPr sz="6000" b="1">
                <a:solidFill>
                  <a:srgbClr val="D10202"/>
                </a:solidFill>
              </a:defRPr>
            </a:pPr>
            <a:r>
              <a:t>Děkuji za pozornost!</a:t>
            </a:r>
          </a:p>
        </p:txBody>
      </p:sp>
      <p:sp>
        <p:nvSpPr>
          <p:cNvPr id="192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23</a:t>
            </a:fld>
            <a:endParaRPr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t>Obecně k a.s.</a:t>
            </a:r>
          </a:p>
        </p:txBody>
      </p:sp>
      <p:sp>
        <p:nvSpPr>
          <p:cNvPr id="120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298322" indent="-298322" defTabSz="397763">
              <a:lnSpc>
                <a:spcPct val="90000"/>
              </a:lnSpc>
              <a:spcBef>
                <a:spcPts val="600"/>
              </a:spcBef>
              <a:defRPr sz="2784"/>
            </a:pPr>
            <a:r>
              <a:t>Akciová společnost je společnost, jejíž základní kapitál je rozvržen na určitý počet akcií. </a:t>
            </a:r>
          </a:p>
          <a:p>
            <a:pPr marL="298322" indent="-298322" defTabSz="397763">
              <a:lnSpc>
                <a:spcPct val="90000"/>
              </a:lnSpc>
              <a:spcBef>
                <a:spcPts val="600"/>
              </a:spcBef>
              <a:defRPr sz="2784"/>
            </a:pPr>
            <a:r>
              <a:t>Akcie je cenný papír nebo zaknihovaný cenný papír, s nímž je spojeno právo akcionáře podílet se na řízení společnosti, zisku, likvidačním zůstatku. </a:t>
            </a:r>
          </a:p>
          <a:p>
            <a:pPr marL="298322" indent="-298322" defTabSz="397763">
              <a:lnSpc>
                <a:spcPct val="90000"/>
              </a:lnSpc>
              <a:spcBef>
                <a:spcPts val="600"/>
              </a:spcBef>
              <a:defRPr sz="2784"/>
            </a:pPr>
            <a:r>
              <a:t>Jde o kapitálovou společnost. </a:t>
            </a:r>
          </a:p>
          <a:p>
            <a:pPr marL="298322" indent="-298322" defTabSz="397763">
              <a:lnSpc>
                <a:spcPct val="90000"/>
              </a:lnSpc>
              <a:spcBef>
                <a:spcPts val="600"/>
              </a:spcBef>
              <a:defRPr sz="2784"/>
            </a:pPr>
            <a:r>
              <a:t>Zákon vyžaduje minimální výši základního kapitálu alespoň 2.000.000 Kč. </a:t>
            </a:r>
          </a:p>
          <a:p>
            <a:pPr marL="298322" indent="-298322" defTabSz="397763">
              <a:lnSpc>
                <a:spcPct val="90000"/>
              </a:lnSpc>
              <a:spcBef>
                <a:spcPts val="600"/>
              </a:spcBef>
              <a:defRPr sz="2784"/>
            </a:pPr>
            <a:r>
              <a:t>Každý zakladatel se musí zavázat ke vkladové povinnosti, součet vkladů představuje základní kapitál.</a:t>
            </a:r>
          </a:p>
        </p:txBody>
      </p:sp>
      <p:sp>
        <p:nvSpPr>
          <p:cNvPr id="121" name="Číslo snímku"/>
          <p:cNvSpPr txBox="1">
            <a:spLocks noGrp="1"/>
          </p:cNvSpPr>
          <p:nvPr>
            <p:ph type="sldNum" sz="quarter" idx="4294967295"/>
          </p:nvPr>
        </p:nvSpPr>
        <p:spPr>
          <a:xfrm>
            <a:off x="8505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Nadpis 2"/>
          <p:cNvSpPr txBox="1">
            <a:spLocks noGrp="1"/>
          </p:cNvSpPr>
          <p:nvPr>
            <p:ph type="title"/>
          </p:nvPr>
        </p:nvSpPr>
        <p:spPr>
          <a:xfrm>
            <a:off x="457200" y="343968"/>
            <a:ext cx="8229600" cy="724465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FF0000"/>
                </a:solidFill>
              </a:defRPr>
            </a:lvl1pPr>
          </a:lstStyle>
          <a:p>
            <a:r>
              <a:t>a.s. - obecná charakteristika</a:t>
            </a:r>
          </a:p>
        </p:txBody>
      </p:sp>
      <p:sp>
        <p:nvSpPr>
          <p:cNvPr id="124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457200" y="1212194"/>
            <a:ext cx="8229600" cy="5463541"/>
          </a:xfrm>
          <a:prstGeom prst="rect">
            <a:avLst/>
          </a:prstGeom>
        </p:spPr>
        <p:txBody>
          <a:bodyPr/>
          <a:lstStyle/>
          <a:p>
            <a:pPr marL="342900" lvl="2" indent="-342900">
              <a:spcBef>
                <a:spcPts val="600"/>
              </a:spcBef>
              <a:buFontTx/>
              <a:buChar char="-"/>
              <a:defRPr sz="2800"/>
            </a:pPr>
            <a:r>
              <a:t>§ 243 – 551 zákona o obchodních korporacích</a:t>
            </a:r>
            <a:endParaRPr sz="2400"/>
          </a:p>
          <a:p>
            <a:pPr marL="342900" lvl="2" indent="-342900">
              <a:spcBef>
                <a:spcPts val="600"/>
              </a:spcBef>
              <a:buFontTx/>
              <a:buChar char="-"/>
              <a:defRPr sz="2800" b="1">
                <a:solidFill>
                  <a:srgbClr val="FF0000"/>
                </a:solidFill>
              </a:defRPr>
            </a:pPr>
            <a:r>
              <a:rPr b="0">
                <a:solidFill>
                  <a:srgbClr val="000000"/>
                </a:solidFill>
              </a:rPr>
              <a:t>nejsou taxativně vypočteny možné druhy akcií, proto mohou být s akciemi spojena jakákoliv práva</a:t>
            </a:r>
          </a:p>
          <a:p>
            <a:pPr marL="342900" lvl="2" indent="-342900">
              <a:spcBef>
                <a:spcPts val="600"/>
              </a:spcBef>
              <a:buFontTx/>
              <a:buChar char="-"/>
              <a:defRPr sz="2800" b="1">
                <a:solidFill>
                  <a:srgbClr val="FF0000"/>
                </a:solidFill>
              </a:defRPr>
            </a:pPr>
            <a:r>
              <a:rPr b="0">
                <a:solidFill>
                  <a:srgbClr val="000000"/>
                </a:solidFill>
              </a:rPr>
              <a:t>jsou-li akcie více </a:t>
            </a:r>
            <a:r>
              <a:rPr>
                <a:solidFill>
                  <a:srgbClr val="000000"/>
                </a:solidFill>
              </a:rPr>
              <a:t>druhů,</a:t>
            </a:r>
            <a:r>
              <a:rPr b="0">
                <a:solidFill>
                  <a:srgbClr val="000000"/>
                </a:solidFill>
              </a:rPr>
              <a:t> práva spojená s určitým druhem akcií musí být upraveny ve stanovách </a:t>
            </a:r>
          </a:p>
          <a:p>
            <a:pPr marL="342900" lvl="2" indent="-342900">
              <a:lnSpc>
                <a:spcPct val="90000"/>
              </a:lnSpc>
              <a:spcBef>
                <a:spcPts val="500"/>
              </a:spcBef>
              <a:buFontTx/>
              <a:buChar char="-"/>
              <a:defRPr sz="2800"/>
            </a:pPr>
            <a:r>
              <a:t>zákaz zvýhodnění jakéhokoliv akcionáře na úkor společnosti nebo ostatních akcionářů – k takovému ujednání se nepřihlíží, s akcionáři je nutno zacházet za stejných podmínek a stejně</a:t>
            </a:r>
          </a:p>
          <a:p>
            <a:pPr marL="342900" lvl="2" indent="-342900">
              <a:lnSpc>
                <a:spcPct val="80000"/>
              </a:lnSpc>
              <a:spcBef>
                <a:spcPts val="500"/>
              </a:spcBef>
              <a:buFontTx/>
              <a:buChar char="-"/>
              <a:defRPr sz="2800" b="1">
                <a:solidFill>
                  <a:srgbClr val="FF0000"/>
                </a:solidFill>
              </a:defRPr>
            </a:pPr>
            <a:r>
              <a:t>s akciemi nesmí být spojeno právo na peněžité plnění nezávisle na výsledku hospodaření společnosti</a:t>
            </a:r>
          </a:p>
        </p:txBody>
      </p:sp>
      <p:sp>
        <p:nvSpPr>
          <p:cNvPr id="125" name="Číslo snímku"/>
          <p:cNvSpPr txBox="1">
            <a:spLocks noGrp="1"/>
          </p:cNvSpPr>
          <p:nvPr>
            <p:ph type="sldNum" sz="quarter" idx="4294967295"/>
          </p:nvPr>
        </p:nvSpPr>
        <p:spPr>
          <a:xfrm>
            <a:off x="8505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Nadpis 2"/>
          <p:cNvSpPr txBox="1">
            <a:spLocks noGrp="1"/>
          </p:cNvSpPr>
          <p:nvPr>
            <p:ph type="title"/>
          </p:nvPr>
        </p:nvSpPr>
        <p:spPr>
          <a:xfrm>
            <a:off x="457200" y="693174"/>
            <a:ext cx="8229600" cy="724465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FF0000"/>
                </a:solidFill>
              </a:defRPr>
            </a:lvl1pPr>
          </a:lstStyle>
          <a:p>
            <a:r>
              <a:t>a.s.– založení</a:t>
            </a:r>
          </a:p>
        </p:txBody>
      </p:sp>
      <p:sp>
        <p:nvSpPr>
          <p:cNvPr id="128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457200" y="1600199"/>
            <a:ext cx="8229600" cy="5052062"/>
          </a:xfrm>
          <a:prstGeom prst="rect">
            <a:avLst/>
          </a:prstGeom>
        </p:spPr>
        <p:txBody>
          <a:bodyPr/>
          <a:lstStyle/>
          <a:p>
            <a:pPr marL="342900" lvl="2" indent="-342900">
              <a:spcBef>
                <a:spcPts val="500"/>
              </a:spcBef>
              <a:buFontTx/>
              <a:buChar char="-"/>
              <a:defRPr sz="2400"/>
            </a:pPr>
            <a:r>
              <a:t>Založení je možné, pokud jsou zakladatelé (upisovatelé) schopni upsat celý základní kapitál (dříve bylo možno založení i na základě tzv. veřejné nabídky k upsání akcií).</a:t>
            </a:r>
          </a:p>
          <a:p>
            <a:pPr marL="342900" lvl="2" indent="-342900">
              <a:spcBef>
                <a:spcPts val="500"/>
              </a:spcBef>
              <a:buFontTx/>
              <a:buChar char="-"/>
              <a:defRPr sz="2400"/>
            </a:pPr>
            <a:endParaRPr/>
          </a:p>
          <a:p>
            <a:pPr marL="342900" lvl="2" indent="-342900">
              <a:spcBef>
                <a:spcPts val="500"/>
              </a:spcBef>
              <a:buFontTx/>
              <a:buChar char="-"/>
              <a:defRPr sz="2400"/>
            </a:pPr>
            <a:r>
              <a:t>Společnost je založena dohodou o stanovách mezi dvěma či více zakladateli. Společnost může založit i jen jeden zakladatel, ten pak pořizuje (přijímá) stanovy samostatně. Stanovy musí být sepsány do notářského zápisu.</a:t>
            </a:r>
          </a:p>
        </p:txBody>
      </p:sp>
      <p:sp>
        <p:nvSpPr>
          <p:cNvPr id="129" name="Číslo snímku"/>
          <p:cNvSpPr txBox="1">
            <a:spLocks noGrp="1"/>
          </p:cNvSpPr>
          <p:nvPr>
            <p:ph type="sldNum" sz="quarter" idx="4294967295"/>
          </p:nvPr>
        </p:nvSpPr>
        <p:spPr>
          <a:xfrm>
            <a:off x="8505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Nadpis 2"/>
          <p:cNvSpPr txBox="1">
            <a:spLocks noGrp="1"/>
          </p:cNvSpPr>
          <p:nvPr>
            <p:ph type="title"/>
          </p:nvPr>
        </p:nvSpPr>
        <p:spPr>
          <a:xfrm>
            <a:off x="457200" y="362232"/>
            <a:ext cx="8229600" cy="724465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FF0000"/>
                </a:solidFill>
              </a:defRPr>
            </a:lvl1pPr>
          </a:lstStyle>
          <a:p>
            <a:r>
              <a:t>a.s.– založení</a:t>
            </a:r>
          </a:p>
        </p:txBody>
      </p:sp>
      <p:sp>
        <p:nvSpPr>
          <p:cNvPr id="132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457200" y="1146621"/>
            <a:ext cx="8229600" cy="5349241"/>
          </a:xfrm>
          <a:prstGeom prst="rect">
            <a:avLst/>
          </a:prstGeom>
        </p:spPr>
        <p:txBody>
          <a:bodyPr/>
          <a:lstStyle/>
          <a:p>
            <a:pPr marL="425195" lvl="2" indent="-425195" defTabSz="425195">
              <a:lnSpc>
                <a:spcPct val="80000"/>
              </a:lnSpc>
              <a:spcBef>
                <a:spcPts val="500"/>
              </a:spcBef>
              <a:defRPr sz="2325" b="1">
                <a:solidFill>
                  <a:srgbClr val="FF0000"/>
                </a:solidFill>
              </a:defRPr>
            </a:pPr>
            <a:r>
              <a:t>k založení se vyžaduje přijetí stanov </a:t>
            </a:r>
            <a:r>
              <a:rPr b="0">
                <a:solidFill>
                  <a:srgbClr val="000000"/>
                </a:solidFill>
              </a:rPr>
              <a:t>(ten, kdo přijal stanovy a podílí se na úpisu akcií je zakladatel – koncept zakladatelské smlouvy se ruší) </a:t>
            </a:r>
          </a:p>
          <a:p>
            <a:pPr marL="425195" lvl="2" indent="-425195" defTabSz="425195">
              <a:lnSpc>
                <a:spcPct val="80000"/>
              </a:lnSpc>
              <a:spcBef>
                <a:spcPts val="500"/>
              </a:spcBef>
              <a:defRPr sz="2325" b="1">
                <a:solidFill>
                  <a:srgbClr val="FF0000"/>
                </a:solidFill>
              </a:defRPr>
            </a:pPr>
            <a:r>
              <a:rPr b="0">
                <a:solidFill>
                  <a:srgbClr val="000000"/>
                </a:solidFill>
              </a:rPr>
              <a:t>úpis akcií - rozumí se nabytí akcií</a:t>
            </a:r>
            <a:endParaRPr sz="2604"/>
          </a:p>
          <a:p>
            <a:pPr marL="425195" lvl="2" indent="-425195" defTabSz="425195">
              <a:lnSpc>
                <a:spcPct val="80000"/>
              </a:lnSpc>
              <a:spcBef>
                <a:spcPts val="500"/>
              </a:spcBef>
              <a:defRPr sz="2325"/>
            </a:pPr>
            <a:r>
              <a:t>povinný obsah stanov - §250 odst. 2, 3</a:t>
            </a:r>
            <a:endParaRPr sz="2046"/>
          </a:p>
          <a:p>
            <a:pPr marL="425195" lvl="2" indent="-425195" defTabSz="425195">
              <a:lnSpc>
                <a:spcPct val="80000"/>
              </a:lnSpc>
              <a:spcBef>
                <a:spcPts val="500"/>
              </a:spcBef>
              <a:defRPr sz="2325" b="1">
                <a:solidFill>
                  <a:srgbClr val="FF0000"/>
                </a:solidFill>
              </a:defRPr>
            </a:pPr>
            <a:r>
              <a:t>vklad může být i nepeněžitý</a:t>
            </a:r>
            <a:r>
              <a:rPr b="0">
                <a:solidFill>
                  <a:srgbClr val="000000"/>
                </a:solidFill>
              </a:rPr>
              <a:t>, ale v takovém případě musí být jeho cena určena znalcem </a:t>
            </a:r>
            <a:endParaRPr sz="2604"/>
          </a:p>
          <a:p>
            <a:pPr marL="425195" lvl="2" indent="-425195" defTabSz="425195">
              <a:lnSpc>
                <a:spcPct val="80000"/>
              </a:lnSpc>
              <a:spcBef>
                <a:spcPts val="500"/>
              </a:spcBef>
              <a:defRPr sz="2325"/>
            </a:pPr>
            <a:r>
              <a:t>založení společnosti je účinné, splatil-li každý zakladatel případné </a:t>
            </a:r>
            <a:r>
              <a:rPr b="1">
                <a:solidFill>
                  <a:srgbClr val="FF0000"/>
                </a:solidFill>
              </a:rPr>
              <a:t>emisní ažio =rozdíl mezi jmenovitou hodnotou a emisním kurzem, je-li tento vyšší</a:t>
            </a:r>
            <a:r>
              <a:t>, </a:t>
            </a:r>
            <a:r>
              <a:rPr b="1"/>
              <a:t>a alespoň v souhrnu 30% jmenovité hodnoty upsaných akcií</a:t>
            </a:r>
            <a:r>
              <a:t>, teprve poté je možno zapsat a.s. do obchodního rejstříku </a:t>
            </a:r>
          </a:p>
          <a:p>
            <a:pPr marL="425195" lvl="2" indent="-425195" defTabSz="425195">
              <a:lnSpc>
                <a:spcPct val="80000"/>
              </a:lnSpc>
              <a:spcBef>
                <a:spcPts val="500"/>
              </a:spcBef>
              <a:defRPr sz="2325"/>
            </a:pPr>
            <a:r>
              <a:rPr b="1">
                <a:solidFill>
                  <a:srgbClr val="FD1502"/>
                </a:solidFill>
              </a:rPr>
              <a:t>Vzniká</a:t>
            </a:r>
            <a:r>
              <a:t> až zápisem do obchodního rejstříku</a:t>
            </a:r>
            <a:endParaRPr sz="2604"/>
          </a:p>
          <a:p>
            <a:pPr marL="425195" lvl="2" indent="-425195" defTabSz="425195">
              <a:lnSpc>
                <a:spcPct val="80000"/>
              </a:lnSpc>
              <a:spcBef>
                <a:spcPts val="500"/>
              </a:spcBef>
              <a:defRPr sz="2325" b="1">
                <a:solidFill>
                  <a:srgbClr val="FF0000"/>
                </a:solidFill>
              </a:defRPr>
            </a:pPr>
            <a:r>
              <a:t>společnost nesmí upisovat vlastní akcie </a:t>
            </a:r>
            <a:r>
              <a:rPr b="0">
                <a:solidFill>
                  <a:srgbClr val="000000"/>
                </a:solidFill>
              </a:rPr>
              <a:t>(ty může nabývat jen za podmínek stanovených zákonem, v případě porušení se vlastníky těchto akcií stávají zakladatelé)</a:t>
            </a:r>
          </a:p>
        </p:txBody>
      </p:sp>
      <p:sp>
        <p:nvSpPr>
          <p:cNvPr id="133" name="Číslo snímku"/>
          <p:cNvSpPr txBox="1">
            <a:spLocks noGrp="1"/>
          </p:cNvSpPr>
          <p:nvPr>
            <p:ph type="sldNum" sz="quarter" idx="4294967295"/>
          </p:nvPr>
        </p:nvSpPr>
        <p:spPr>
          <a:xfrm>
            <a:off x="8505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6</a:t>
            </a:fld>
            <a:endParaRPr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</p:spPr>
        <p:txBody>
          <a:bodyPr/>
          <a:lstStyle/>
          <a:p>
            <a:pPr marL="0" indent="0">
              <a:lnSpc>
                <a:spcPct val="80000"/>
              </a:lnSpc>
              <a:spcBef>
                <a:spcPts val="600"/>
              </a:spcBef>
              <a:buSzTx/>
              <a:buNone/>
              <a:defRPr sz="2500" b="1"/>
            </a:pPr>
            <a:r>
              <a:t>Stanovy obsahují (§ 250 ZOK):</a:t>
            </a:r>
            <a:endParaRPr sz="2000"/>
          </a:p>
          <a:p>
            <a:pPr marL="250657" indent="-250657">
              <a:lnSpc>
                <a:spcPct val="80000"/>
              </a:lnSpc>
              <a:spcBef>
                <a:spcPts val="600"/>
              </a:spcBef>
              <a:buFontTx/>
              <a:defRPr sz="2500" b="1"/>
            </a:pPr>
            <a:r>
              <a:t>firmu a předmět podnikání nebo činnosti,</a:t>
            </a:r>
            <a:endParaRPr sz="2000"/>
          </a:p>
          <a:p>
            <a:pPr marL="250657" indent="-250657">
              <a:lnSpc>
                <a:spcPct val="80000"/>
              </a:lnSpc>
              <a:spcBef>
                <a:spcPts val="600"/>
              </a:spcBef>
              <a:buFontTx/>
              <a:defRPr sz="2500" b="1"/>
            </a:pPr>
            <a:r>
              <a:t>výši základního kapitálu,</a:t>
            </a:r>
            <a:endParaRPr sz="2000"/>
          </a:p>
          <a:p>
            <a:pPr marL="250657" indent="-250657">
              <a:lnSpc>
                <a:spcPct val="80000"/>
              </a:lnSpc>
              <a:spcBef>
                <a:spcPts val="600"/>
              </a:spcBef>
              <a:buFontTx/>
              <a:defRPr sz="2500" b="1"/>
            </a:pPr>
            <a:r>
              <a:t>počet akcií, jejich jmenovitou hodnotu, formu, zda jsou listinné nebo zaknihované, popřípadě údaj o omezení převoditelnosti akcií, popřípadě údaj, zda jsou listinné akcie imobilizovány,</a:t>
            </a:r>
            <a:endParaRPr sz="2000"/>
          </a:p>
          <a:p>
            <a:pPr marL="250657" indent="-250657">
              <a:lnSpc>
                <a:spcPct val="80000"/>
              </a:lnSpc>
              <a:spcBef>
                <a:spcPts val="600"/>
              </a:spcBef>
              <a:buFontTx/>
              <a:defRPr sz="2500" b="1"/>
            </a:pPr>
            <a:r>
              <a:t>mají-li být vydány akcie různých druhů, jejich název a popis práv s nimi spojených,</a:t>
            </a:r>
            <a:endParaRPr sz="2000"/>
          </a:p>
          <a:p>
            <a:pPr marL="250657" indent="-250657">
              <a:lnSpc>
                <a:spcPct val="80000"/>
              </a:lnSpc>
              <a:spcBef>
                <a:spcPts val="600"/>
              </a:spcBef>
              <a:buFontTx/>
              <a:defRPr sz="2500" b="1"/>
            </a:pPr>
            <a:r>
              <a:t>počet hlasů spojených s jednou akcií, celkový počet hlasů ve společnosti a způsob hlasování na valné hromadě; mají-li být vydány akcie o různé jmenovité hodnotě, obsahují stanovy také počet hlasů vztahujících se k té které výši jmenovité hodnoty akcií a mají-li být vydány akcie bez hlasovacího práva, obsahují stanovy i počet hlasů spojených s jednou akcií pro případ, že vlastník této akcie může hlasovat na valné hromadě,</a:t>
            </a:r>
            <a:endParaRPr sz="2000"/>
          </a:p>
          <a:p>
            <a:pPr marL="250657" indent="-250657">
              <a:lnSpc>
                <a:spcPct val="80000"/>
              </a:lnSpc>
              <a:spcBef>
                <a:spcPts val="600"/>
              </a:spcBef>
              <a:buFontTx/>
              <a:defRPr sz="2500" b="1"/>
            </a:pPr>
            <a:r>
              <a:t>údaj o tom, který ze systémů vnitřní struktury společnosti byl zvolen, a</a:t>
            </a:r>
            <a:endParaRPr sz="2000"/>
          </a:p>
          <a:p>
            <a:pPr marL="250657" indent="-250657">
              <a:lnSpc>
                <a:spcPct val="80000"/>
              </a:lnSpc>
              <a:spcBef>
                <a:spcPts val="600"/>
              </a:spcBef>
              <a:buFontTx/>
              <a:defRPr sz="2500" b="1"/>
            </a:pPr>
            <a:r>
              <a:t>jiné údaje, stanoví-li tak tento zákon.</a:t>
            </a:r>
          </a:p>
        </p:txBody>
      </p:sp>
      <p:sp>
        <p:nvSpPr>
          <p:cNvPr id="140" name="Číslo snímku"/>
          <p:cNvSpPr txBox="1">
            <a:spLocks noGrp="1"/>
          </p:cNvSpPr>
          <p:nvPr>
            <p:ph type="sldNum" sz="quarter" idx="4294967295"/>
          </p:nvPr>
        </p:nvSpPr>
        <p:spPr>
          <a:xfrm>
            <a:off x="8505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7</a:t>
            </a:fld>
            <a:endParaRPr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Stanovy dále obsahují: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200"/>
            </a:pPr>
            <a:r>
              <a:t>při založení údaje, které mohou být poté vypuštěny (§ 250 ZOK)</a:t>
            </a:r>
          </a:p>
        </p:txBody>
      </p:sp>
      <p:sp>
        <p:nvSpPr>
          <p:cNvPr id="143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18897" indent="-318897" defTabSz="425195">
              <a:lnSpc>
                <a:spcPct val="80000"/>
              </a:lnSpc>
              <a:spcBef>
                <a:spcPts val="300"/>
              </a:spcBef>
              <a:defRPr sz="1395"/>
            </a:pPr>
            <a:r>
              <a:t> údaje o tom, kolik akcií který zakladatel upisuje, za jaký emisní kurs, způsob a lhůtu pro splácení emisního kursu a jakým vkladem bude emisní kurs splacen,</a:t>
            </a:r>
          </a:p>
          <a:p>
            <a:pPr marL="318897" indent="-318897" defTabSz="425195">
              <a:lnSpc>
                <a:spcPct val="80000"/>
              </a:lnSpc>
              <a:spcBef>
                <a:spcPts val="300"/>
              </a:spcBef>
              <a:defRPr sz="1395"/>
            </a:pPr>
            <a:endParaRPr/>
          </a:p>
          <a:p>
            <a:pPr marL="318897" indent="-318897" defTabSz="425195">
              <a:lnSpc>
                <a:spcPct val="80000"/>
              </a:lnSpc>
              <a:spcBef>
                <a:spcPts val="300"/>
              </a:spcBef>
              <a:defRPr sz="1395"/>
            </a:pPr>
            <a:r>
              <a:t>v jaké výši musí být splacen základní kapitál k okamžiku vzniku společnosti,</a:t>
            </a:r>
          </a:p>
          <a:p>
            <a:pPr marL="318897" indent="-318897" defTabSz="425195">
              <a:lnSpc>
                <a:spcPct val="80000"/>
              </a:lnSpc>
              <a:spcBef>
                <a:spcPts val="300"/>
              </a:spcBef>
              <a:defRPr sz="1395"/>
            </a:pPr>
            <a:endParaRPr/>
          </a:p>
          <a:p>
            <a:pPr marL="318897" indent="-318897" defTabSz="425195">
              <a:lnSpc>
                <a:spcPct val="80000"/>
              </a:lnSpc>
              <a:spcBef>
                <a:spcPts val="300"/>
              </a:spcBef>
              <a:defRPr sz="1395"/>
            </a:pPr>
            <a:r>
              <a:t>tehdy, bude-li emisní kurs akcií plněn nepeněžitými vklady, jméno vkladatele, popis nepeněžitých vkladů, jakož i údaje o akciích, které budou za tento nepeněžitý vklad vydány, uvedené v odstavci 2 písm. c) a d), a určení znalce, který provedl ocenění nepeněžitého vkladu,</a:t>
            </a:r>
          </a:p>
          <a:p>
            <a:pPr marL="318897" indent="-318897" defTabSz="425195">
              <a:lnSpc>
                <a:spcPct val="80000"/>
              </a:lnSpc>
              <a:spcBef>
                <a:spcPts val="300"/>
              </a:spcBef>
              <a:defRPr sz="1395"/>
            </a:pPr>
            <a:endParaRPr/>
          </a:p>
          <a:p>
            <a:pPr marL="318897" indent="-318897" defTabSz="425195">
              <a:lnSpc>
                <a:spcPct val="80000"/>
              </a:lnSpc>
              <a:spcBef>
                <a:spcPts val="300"/>
              </a:spcBef>
              <a:defRPr sz="1395"/>
            </a:pPr>
            <a:r>
              <a:t>určení ceny nepeněžitých vkladů při založení společnosti,</a:t>
            </a:r>
          </a:p>
          <a:p>
            <a:pPr marL="318897" indent="-318897" defTabSz="425195">
              <a:lnSpc>
                <a:spcPct val="80000"/>
              </a:lnSpc>
              <a:spcBef>
                <a:spcPts val="300"/>
              </a:spcBef>
              <a:defRPr sz="1395"/>
            </a:pPr>
            <a:endParaRPr/>
          </a:p>
          <a:p>
            <a:pPr marL="318897" indent="-318897" defTabSz="425195">
              <a:lnSpc>
                <a:spcPct val="80000"/>
              </a:lnSpc>
              <a:spcBef>
                <a:spcPts val="300"/>
              </a:spcBef>
              <a:defRPr sz="1395"/>
            </a:pPr>
            <a:r>
              <a:t>alespoň přibližnou výši nákladů, které v souvislosti se založením společnosti vzniknou,</a:t>
            </a:r>
          </a:p>
          <a:p>
            <a:pPr marL="318897" indent="-318897" defTabSz="425195">
              <a:lnSpc>
                <a:spcPct val="80000"/>
              </a:lnSpc>
              <a:spcBef>
                <a:spcPts val="300"/>
              </a:spcBef>
              <a:defRPr sz="1395"/>
            </a:pPr>
            <a:endParaRPr/>
          </a:p>
          <a:p>
            <a:pPr marL="318897" indent="-318897" defTabSz="425195">
              <a:lnSpc>
                <a:spcPct val="80000"/>
              </a:lnSpc>
              <a:spcBef>
                <a:spcPts val="300"/>
              </a:spcBef>
              <a:defRPr sz="1395"/>
            </a:pPr>
            <a:r>
              <a:t>údaj o tom, koho zakladatelé určují členy volených orgánů společnosti,</a:t>
            </a:r>
          </a:p>
          <a:p>
            <a:pPr marL="318897" indent="-318897" defTabSz="425195">
              <a:lnSpc>
                <a:spcPct val="80000"/>
              </a:lnSpc>
              <a:spcBef>
                <a:spcPts val="300"/>
              </a:spcBef>
              <a:defRPr sz="1395"/>
            </a:pPr>
            <a:endParaRPr/>
          </a:p>
          <a:p>
            <a:pPr marL="318897" indent="-318897" defTabSz="425195">
              <a:lnSpc>
                <a:spcPct val="80000"/>
              </a:lnSpc>
              <a:spcBef>
                <a:spcPts val="300"/>
              </a:spcBef>
              <a:defRPr sz="1395"/>
            </a:pPr>
            <a:r>
              <a:t>určení správce vkladů a</a:t>
            </a:r>
          </a:p>
          <a:p>
            <a:pPr marL="318897" indent="-318897" defTabSz="425195">
              <a:lnSpc>
                <a:spcPct val="80000"/>
              </a:lnSpc>
              <a:spcBef>
                <a:spcPts val="300"/>
              </a:spcBef>
              <a:defRPr sz="1395"/>
            </a:pPr>
            <a:endParaRPr/>
          </a:p>
          <a:p>
            <a:pPr marL="318897" indent="-318897" defTabSz="425195">
              <a:lnSpc>
                <a:spcPct val="80000"/>
              </a:lnSpc>
              <a:spcBef>
                <a:spcPts val="300"/>
              </a:spcBef>
              <a:defRPr sz="1395"/>
            </a:pPr>
            <a:r>
              <a:t> tehdy, mají-li být vydány zaknihované akcie, čísla majetkových účtů, na které mají být zaknihované akcie vydány.</a:t>
            </a:r>
          </a:p>
          <a:p>
            <a:pPr marL="0" indent="0" defTabSz="425195">
              <a:lnSpc>
                <a:spcPct val="80000"/>
              </a:lnSpc>
              <a:spcBef>
                <a:spcPts val="300"/>
              </a:spcBef>
              <a:buSzTx/>
              <a:buNone/>
              <a:defRPr sz="1395"/>
            </a:pPr>
            <a:r>
              <a:t>Tyto údaje lze po vzniku společnosti a po splnění vkladové povinnosti ze stanov vypustit</a:t>
            </a:r>
          </a:p>
        </p:txBody>
      </p:sp>
      <p:sp>
        <p:nvSpPr>
          <p:cNvPr id="144" name="Číslo snímku"/>
          <p:cNvSpPr txBox="1">
            <a:spLocks noGrp="1"/>
          </p:cNvSpPr>
          <p:nvPr>
            <p:ph type="sldNum" sz="quarter" idx="4294967295"/>
          </p:nvPr>
        </p:nvSpPr>
        <p:spPr>
          <a:xfrm>
            <a:off x="8505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0000"/>
                </a:solidFill>
              </a:defRPr>
            </a:lvl1pPr>
          </a:lstStyle>
          <a:p>
            <a:r>
              <a:t>a.s.– založení</a:t>
            </a:r>
          </a:p>
        </p:txBody>
      </p:sp>
      <p:sp>
        <p:nvSpPr>
          <p:cNvPr id="136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12039" indent="-312039" defTabSz="416052">
              <a:lnSpc>
                <a:spcPct val="80000"/>
              </a:lnSpc>
              <a:spcBef>
                <a:spcPts val="500"/>
              </a:spcBef>
              <a:defRPr sz="2457"/>
            </a:pPr>
            <a:r>
              <a:t>upsala-li osoba akcie vlastním jménem na účet společnosti, má se za to, že je upsala na účet svůj </a:t>
            </a:r>
          </a:p>
          <a:p>
            <a:pPr marL="312039" indent="-312039" defTabSz="416052">
              <a:lnSpc>
                <a:spcPct val="80000"/>
              </a:lnSpc>
              <a:spcBef>
                <a:spcPts val="500"/>
              </a:spcBef>
              <a:defRPr sz="2457"/>
            </a:pPr>
            <a:r>
              <a:t>akcionář je akcionářem okamžikem vzniku společnosti bez ohledu na to, zda byly vydány akcie (proto se po vzoru německého práva zavádí pojem</a:t>
            </a:r>
            <a:r>
              <a:rPr b="1">
                <a:solidFill>
                  <a:srgbClr val="FF0000"/>
                </a:solidFill>
              </a:rPr>
              <a:t> nesplacená akcie</a:t>
            </a:r>
            <a:r>
              <a:t>), nesplacená akcie není cenným papírem, je to legislativní označení pro obligaci (závazkový vztah), která akcionáři vznikla tím, že ve společnosti převzal členství (případně zvýšil dosavadní). </a:t>
            </a:r>
            <a:r>
              <a:rPr b="1"/>
              <a:t>Takováto účast se tedy převádí prodejem podílu - zde vyjádřeným slovy nesplacená akcie</a:t>
            </a:r>
            <a:r>
              <a:t>. V návaznosti na dosavadní zkušenosti pak zákon připouští, aby tato obligace byla representována cenným papírem - zatímním listem (ale musí na to pamatovat stanovy, stanovy musí určit, že lze vydat zatímní list).</a:t>
            </a:r>
          </a:p>
        </p:txBody>
      </p:sp>
      <p:sp>
        <p:nvSpPr>
          <p:cNvPr id="137" name="Číslo snímku"/>
          <p:cNvSpPr txBox="1">
            <a:spLocks noGrp="1"/>
          </p:cNvSpPr>
          <p:nvPr>
            <p:ph type="sldNum" sz="quarter" idx="4294967295"/>
          </p:nvPr>
        </p:nvSpPr>
        <p:spPr>
          <a:xfrm>
            <a:off x="8505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9</a:t>
            </a:fld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opedeutický seminář 2013_fin">
  <a:themeElements>
    <a:clrScheme name="Propedeutický seminář 2013_fi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Propedeutický seminář 2013_fin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Propedeutický seminář 2013_f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Propedeutický seminář 2013_fin">
  <a:themeElements>
    <a:clrScheme name="Propedeutický seminář 2013_fi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Propedeutický seminář 2013_fin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Propedeutický seminář 2013_f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1991</Words>
  <Application>Microsoft Office PowerPoint</Application>
  <PresentationFormat>Předvádění na obrazovce (4:3)</PresentationFormat>
  <Paragraphs>171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6" baseType="lpstr">
      <vt:lpstr>Arial</vt:lpstr>
      <vt:lpstr>Calibri</vt:lpstr>
      <vt:lpstr>Propedeutický seminář 2013_fin</vt:lpstr>
      <vt:lpstr>Akciová společnost </vt:lpstr>
      <vt:lpstr>Osnova přednášky</vt:lpstr>
      <vt:lpstr>Obecně k a.s.</vt:lpstr>
      <vt:lpstr>a.s. - obecná charakteristika</vt:lpstr>
      <vt:lpstr>a.s.– založení</vt:lpstr>
      <vt:lpstr>a.s.– založení</vt:lpstr>
      <vt:lpstr>Prezentace aplikace PowerPoint</vt:lpstr>
      <vt:lpstr>Stanovy dále obsahují: při založení údaje, které mohou být poté vypuštěny (§ 250 ZOK)</vt:lpstr>
      <vt:lpstr>a.s.– založení</vt:lpstr>
      <vt:lpstr>Druhy akcií</vt:lpstr>
      <vt:lpstr>Druhy akcií</vt:lpstr>
      <vt:lpstr>Náležitosti akcie</vt:lpstr>
      <vt:lpstr>Seznam akcionářů</vt:lpstr>
      <vt:lpstr>Práva a povinnosti akcionáře a.s.</vt:lpstr>
      <vt:lpstr>§ 284Rozhodný den </vt:lpstr>
      <vt:lpstr>Volené orgány akciové společnosti - dualistická  nebo monistická struktura</vt:lpstr>
      <vt:lpstr>a.s. - orgány a organizace společnosti</vt:lpstr>
      <vt:lpstr>a.s. - orgány a organizace společnosti</vt:lpstr>
      <vt:lpstr>a.s. - orgány a organizace společnosti</vt:lpstr>
      <vt:lpstr>a.s. - orgány a organizace společnosti</vt:lpstr>
      <vt:lpstr>a.s. - zrušení a zánik společnosti</vt:lpstr>
      <vt:lpstr>a.s. - likvidace společnosti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Akciová společnost </dc:title>
  <cp:lastModifiedBy>Účet Microsoft</cp:lastModifiedBy>
  <cp:revision>2</cp:revision>
  <dcterms:modified xsi:type="dcterms:W3CDTF">2022-12-01T17:17:37Z</dcterms:modified>
</cp:coreProperties>
</file>