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2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00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 názvu</a:t>
            </a:r>
          </a:p>
        </p:txBody>
      </p:sp>
      <p:sp>
        <p:nvSpPr>
          <p:cNvPr id="1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21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 názvu</a:t>
            </a:r>
          </a:p>
        </p:txBody>
      </p:sp>
      <p:sp>
        <p:nvSpPr>
          <p:cNvPr id="30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9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48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Zástupný symbol pro text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názvu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 názvu</a:t>
            </a:r>
          </a:p>
        </p:txBody>
      </p:sp>
      <p:sp>
        <p:nvSpPr>
          <p:cNvPr id="73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4" name="Zástupný symbol pro text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názvu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 názvu</a:t>
            </a:r>
          </a:p>
        </p:txBody>
      </p:sp>
      <p:sp>
        <p:nvSpPr>
          <p:cNvPr id="83" name="Zástupný symbol pro obrázek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Nadpis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Základní pojmy</a:t>
            </a:r>
            <a:endParaRPr dirty="0"/>
          </a:p>
        </p:txBody>
      </p:sp>
      <p:sp>
        <p:nvSpPr>
          <p:cNvPr id="95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Nadpis 1"/>
          <p:cNvSpPr txBox="1">
            <a:spLocks noGrp="1"/>
          </p:cNvSpPr>
          <p:nvPr>
            <p:ph type="title"/>
          </p:nvPr>
        </p:nvSpPr>
        <p:spPr>
          <a:xfrm>
            <a:off x="990600" y="378979"/>
            <a:ext cx="10515600" cy="1325564"/>
          </a:xfrm>
          <a:prstGeom prst="rect">
            <a:avLst/>
          </a:prstGeom>
        </p:spPr>
        <p:txBody>
          <a:bodyPr/>
          <a:lstStyle/>
          <a:p>
            <a:pPr>
              <a:defRPr sz="3900">
                <a:solidFill>
                  <a:srgbClr val="00B0F0"/>
                </a:solidFill>
              </a:defRPr>
            </a:pPr>
            <a:r>
              <a:t>Podmínky členství ve volených orgánech právnické </a:t>
            </a:r>
            <a:br/>
            <a:r>
              <a:t>osoby</a:t>
            </a:r>
          </a:p>
        </p:txBody>
      </p:sp>
      <p:sp>
        <p:nvSpPr>
          <p:cNvPr id="122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just" defTabSz="832104">
              <a:spcBef>
                <a:spcPts val="900"/>
              </a:spcBef>
              <a:buSzTx/>
              <a:buNone/>
              <a:defRPr sz="2548" u="sng"/>
            </a:pPr>
            <a:r>
              <a:rPr dirty="0" err="1"/>
              <a:t>Péče</a:t>
            </a:r>
            <a:r>
              <a:rPr dirty="0"/>
              <a:t> </a:t>
            </a:r>
            <a:r>
              <a:rPr dirty="0" err="1"/>
              <a:t>řádného</a:t>
            </a:r>
            <a:r>
              <a:rPr dirty="0"/>
              <a:t> </a:t>
            </a:r>
            <a:r>
              <a:rPr dirty="0" err="1"/>
              <a:t>hospodáře</a:t>
            </a:r>
            <a:endParaRPr dirty="0"/>
          </a:p>
          <a:p>
            <a:pPr marL="0" indent="0" algn="just" defTabSz="832104">
              <a:spcBef>
                <a:spcPts val="900"/>
              </a:spcBef>
              <a:buSzTx/>
              <a:buNone/>
              <a:defRPr sz="2548"/>
            </a:pPr>
            <a:r>
              <a:rPr dirty="0" err="1"/>
              <a:t>Každý</a:t>
            </a:r>
            <a:r>
              <a:rPr dirty="0"/>
              <a:t>, </a:t>
            </a:r>
            <a:r>
              <a:rPr dirty="0" err="1"/>
              <a:t>kdo</a:t>
            </a:r>
            <a:r>
              <a:rPr dirty="0"/>
              <a:t> </a:t>
            </a:r>
            <a:r>
              <a:rPr dirty="0" err="1"/>
              <a:t>přijme</a:t>
            </a:r>
            <a:r>
              <a:rPr dirty="0"/>
              <a:t> </a:t>
            </a:r>
            <a:r>
              <a:rPr dirty="0" err="1"/>
              <a:t>funkci</a:t>
            </a:r>
            <a:r>
              <a:rPr dirty="0"/>
              <a:t> </a:t>
            </a:r>
            <a:r>
              <a:rPr dirty="0" err="1"/>
              <a:t>člena</a:t>
            </a:r>
            <a:r>
              <a:rPr dirty="0"/>
              <a:t> </a:t>
            </a:r>
            <a:r>
              <a:rPr dirty="0" err="1"/>
              <a:t>volného</a:t>
            </a:r>
            <a:r>
              <a:rPr dirty="0"/>
              <a:t> </a:t>
            </a:r>
            <a:r>
              <a:rPr dirty="0" err="1"/>
              <a:t>orgánu</a:t>
            </a:r>
            <a:r>
              <a:rPr dirty="0"/>
              <a:t>, </a:t>
            </a:r>
            <a:r>
              <a:rPr dirty="0" err="1"/>
              <a:t>ji</a:t>
            </a:r>
            <a:r>
              <a:rPr dirty="0"/>
              <a:t> </a:t>
            </a:r>
            <a:r>
              <a:rPr dirty="0" err="1"/>
              <a:t>musí</a:t>
            </a:r>
            <a:r>
              <a:rPr dirty="0"/>
              <a:t> </a:t>
            </a:r>
            <a:r>
              <a:rPr dirty="0" err="1"/>
              <a:t>vykonávat</a:t>
            </a:r>
            <a:r>
              <a:rPr dirty="0"/>
              <a:t> s </a:t>
            </a:r>
            <a:r>
              <a:rPr dirty="0" err="1"/>
              <a:t>nezbytnou</a:t>
            </a:r>
            <a:r>
              <a:rPr dirty="0"/>
              <a:t> </a:t>
            </a:r>
            <a:r>
              <a:rPr dirty="0" err="1"/>
              <a:t>loajalitou</a:t>
            </a:r>
            <a:r>
              <a:rPr dirty="0"/>
              <a:t>, s </a:t>
            </a:r>
            <a:r>
              <a:rPr dirty="0" err="1"/>
              <a:t>potřebnými</a:t>
            </a:r>
            <a:r>
              <a:rPr dirty="0"/>
              <a:t> </a:t>
            </a:r>
            <a:r>
              <a:rPr dirty="0" err="1"/>
              <a:t>znalostmi</a:t>
            </a:r>
            <a:r>
              <a:rPr dirty="0"/>
              <a:t> a s </a:t>
            </a:r>
            <a:r>
              <a:rPr dirty="0" err="1"/>
              <a:t>pečlivostí</a:t>
            </a:r>
            <a:r>
              <a:rPr dirty="0"/>
              <a:t>. </a:t>
            </a:r>
            <a:r>
              <a:rPr dirty="0" err="1"/>
              <a:t>Tomu</a:t>
            </a:r>
            <a:r>
              <a:rPr dirty="0"/>
              <a:t> se </a:t>
            </a:r>
            <a:r>
              <a:rPr dirty="0" err="1"/>
              <a:t>souhrnně</a:t>
            </a:r>
            <a:r>
              <a:rPr dirty="0"/>
              <a:t> </a:t>
            </a:r>
            <a:r>
              <a:rPr dirty="0" err="1"/>
              <a:t>říká</a:t>
            </a:r>
            <a:r>
              <a:rPr dirty="0"/>
              <a:t> </a:t>
            </a:r>
            <a:r>
              <a:rPr dirty="0" err="1">
                <a:solidFill>
                  <a:srgbClr val="00B050"/>
                </a:solidFill>
              </a:rPr>
              <a:t>péče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řádného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hospodáře</a:t>
            </a:r>
            <a:r>
              <a:rPr dirty="0">
                <a:solidFill>
                  <a:srgbClr val="00B050"/>
                </a:solidFill>
              </a:rPr>
              <a:t>. </a:t>
            </a:r>
            <a:r>
              <a:rPr dirty="0" err="1"/>
              <a:t>Kdo</a:t>
            </a:r>
            <a:r>
              <a:rPr dirty="0"/>
              <a:t> </a:t>
            </a:r>
            <a:r>
              <a:rPr dirty="0" err="1"/>
              <a:t>není</a:t>
            </a:r>
            <a:r>
              <a:rPr dirty="0"/>
              <a:t> </a:t>
            </a:r>
            <a:r>
              <a:rPr dirty="0" err="1"/>
              <a:t>této</a:t>
            </a:r>
            <a:r>
              <a:rPr dirty="0"/>
              <a:t> </a:t>
            </a:r>
            <a:r>
              <a:rPr dirty="0" err="1"/>
              <a:t>péče</a:t>
            </a:r>
            <a:r>
              <a:rPr dirty="0"/>
              <a:t> </a:t>
            </a:r>
            <a:r>
              <a:rPr dirty="0" err="1"/>
              <a:t>schopen</a:t>
            </a:r>
            <a:r>
              <a:rPr dirty="0"/>
              <a:t>, </a:t>
            </a:r>
            <a:r>
              <a:rPr dirty="0" err="1"/>
              <a:t>ač</a:t>
            </a:r>
            <a:r>
              <a:rPr dirty="0"/>
              <a:t> to </a:t>
            </a:r>
            <a:r>
              <a:rPr dirty="0" err="1"/>
              <a:t>musel</a:t>
            </a:r>
            <a:r>
              <a:rPr dirty="0"/>
              <a:t> </a:t>
            </a:r>
            <a:r>
              <a:rPr dirty="0" err="1"/>
              <a:t>zjistit</a:t>
            </a:r>
            <a:r>
              <a:rPr dirty="0"/>
              <a:t> </a:t>
            </a:r>
            <a:r>
              <a:rPr dirty="0" err="1"/>
              <a:t>již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přijetí</a:t>
            </a:r>
            <a:r>
              <a:rPr dirty="0"/>
              <a:t> </a:t>
            </a:r>
            <a:r>
              <a:rPr dirty="0" err="1"/>
              <a:t>funkce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jejím</a:t>
            </a:r>
            <a:r>
              <a:rPr dirty="0"/>
              <a:t> </a:t>
            </a:r>
            <a:r>
              <a:rPr dirty="0" err="1"/>
              <a:t>výkonu</a:t>
            </a:r>
            <a:r>
              <a:rPr dirty="0"/>
              <a:t> a </a:t>
            </a:r>
            <a:r>
              <a:rPr dirty="0" err="1"/>
              <a:t>nevyvodí</a:t>
            </a:r>
            <a:r>
              <a:rPr dirty="0"/>
              <a:t> z </a:t>
            </a:r>
            <a:r>
              <a:rPr dirty="0" err="1"/>
              <a:t>toho</a:t>
            </a:r>
            <a:r>
              <a:rPr dirty="0"/>
              <a:t> </a:t>
            </a:r>
            <a:r>
              <a:rPr dirty="0" err="1"/>
              <a:t>důsledky</a:t>
            </a:r>
            <a:r>
              <a:rPr dirty="0"/>
              <a:t>, </a:t>
            </a:r>
            <a:r>
              <a:rPr dirty="0" err="1"/>
              <a:t>jedná</a:t>
            </a:r>
            <a:r>
              <a:rPr dirty="0"/>
              <a:t> </a:t>
            </a:r>
            <a:r>
              <a:rPr dirty="0" err="1"/>
              <a:t>nedbale</a:t>
            </a:r>
            <a:r>
              <a:rPr dirty="0"/>
              <a:t>. </a:t>
            </a:r>
            <a:r>
              <a:rPr dirty="0" err="1"/>
              <a:t>Může</a:t>
            </a:r>
            <a:r>
              <a:rPr dirty="0"/>
              <a:t> </a:t>
            </a:r>
            <a:r>
              <a:rPr dirty="0" err="1"/>
              <a:t>pak</a:t>
            </a:r>
            <a:r>
              <a:rPr dirty="0"/>
              <a:t> </a:t>
            </a:r>
            <a:r>
              <a:rPr dirty="0" err="1"/>
              <a:t>být</a:t>
            </a:r>
            <a:r>
              <a:rPr dirty="0"/>
              <a:t> </a:t>
            </a:r>
            <a:r>
              <a:rPr dirty="0" err="1"/>
              <a:t>odpovědný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újmu</a:t>
            </a:r>
            <a:r>
              <a:rPr dirty="0"/>
              <a:t>, </a:t>
            </a:r>
            <a:r>
              <a:rPr dirty="0" err="1"/>
              <a:t>která</a:t>
            </a:r>
            <a:r>
              <a:rPr dirty="0"/>
              <a:t> z </a:t>
            </a:r>
            <a:r>
              <a:rPr dirty="0" err="1"/>
              <a:t>tohoto</a:t>
            </a:r>
            <a:r>
              <a:rPr dirty="0"/>
              <a:t> </a:t>
            </a:r>
            <a:r>
              <a:rPr dirty="0" err="1"/>
              <a:t>jednání</a:t>
            </a:r>
            <a:r>
              <a:rPr dirty="0"/>
              <a:t> </a:t>
            </a:r>
            <a:r>
              <a:rPr dirty="0" err="1"/>
              <a:t>může</a:t>
            </a:r>
            <a:r>
              <a:rPr dirty="0"/>
              <a:t> </a:t>
            </a:r>
            <a:r>
              <a:rPr dirty="0" err="1"/>
              <a:t>vzniknout</a:t>
            </a:r>
            <a:r>
              <a:rPr dirty="0"/>
              <a:t>. </a:t>
            </a:r>
          </a:p>
          <a:p>
            <a:pPr marL="0" indent="0" algn="just" defTabSz="832104">
              <a:spcBef>
                <a:spcPts val="900"/>
              </a:spcBef>
              <a:buSzTx/>
              <a:buNone/>
              <a:defRPr sz="2548"/>
            </a:pPr>
            <a:r>
              <a:rPr lang="cs-CZ" dirty="0"/>
              <a:t>Kromě povinnosti péče řádného hospodáře na členy voleného orgánu obchodní korporace dopadají také pravidla proti střetu zájmů, která např. stanoví zvláštní podmínky pro uzavírání smluv mezi </a:t>
            </a:r>
            <a:r>
              <a:rPr lang="cs-CZ" dirty="0" smtClean="0"/>
              <a:t>obchodní </a:t>
            </a:r>
            <a:r>
              <a:rPr lang="cs-CZ" dirty="0"/>
              <a:t>korporací a tímto členem nebo osobou blízkou členů jejího orgánu. Do třetice pak také </a:t>
            </a:r>
            <a:r>
              <a:rPr lang="cs-CZ" dirty="0" smtClean="0"/>
              <a:t>o </a:t>
            </a:r>
            <a:r>
              <a:rPr lang="cs-CZ" dirty="0"/>
              <a:t>obchodních korporacích stanoví členům volených orgánů obchodní korporace zákaz </a:t>
            </a:r>
            <a:r>
              <a:rPr lang="cs-CZ" dirty="0" smtClean="0"/>
              <a:t>konkurenčního </a:t>
            </a:r>
            <a:r>
              <a:rPr lang="cs-CZ" dirty="0"/>
              <a:t>jednání.</a:t>
            </a:r>
            <a:endParaRPr dirty="0"/>
          </a:p>
        </p:txBody>
      </p:sp>
      <p:sp>
        <p:nvSpPr>
          <p:cNvPr id="123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Založení vs. vznik</a:t>
            </a:r>
          </a:p>
        </p:txBody>
      </p:sp>
      <p:sp>
        <p:nvSpPr>
          <p:cNvPr id="126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0311" indent="-210311" algn="just" defTabSz="841247">
              <a:lnSpc>
                <a:spcPct val="81000"/>
              </a:lnSpc>
              <a:spcBef>
                <a:spcPts val="900"/>
              </a:spcBef>
              <a:defRPr sz="2576"/>
            </a:pPr>
            <a:r>
              <a:rPr dirty="0" err="1"/>
              <a:t>Zákon</a:t>
            </a:r>
            <a:r>
              <a:rPr dirty="0"/>
              <a:t> u </a:t>
            </a:r>
            <a:r>
              <a:rPr dirty="0" err="1"/>
              <a:t>právnických</a:t>
            </a:r>
            <a:r>
              <a:rPr dirty="0"/>
              <a:t> </a:t>
            </a:r>
            <a:r>
              <a:rPr dirty="0" err="1"/>
              <a:t>osob</a:t>
            </a:r>
            <a:r>
              <a:rPr dirty="0"/>
              <a:t> </a:t>
            </a:r>
            <a:r>
              <a:rPr dirty="0" err="1"/>
              <a:t>soukromého</a:t>
            </a:r>
            <a:r>
              <a:rPr dirty="0"/>
              <a:t> </a:t>
            </a:r>
            <a:r>
              <a:rPr dirty="0" err="1"/>
              <a:t>práva</a:t>
            </a:r>
            <a:r>
              <a:rPr dirty="0"/>
              <a:t>, </a:t>
            </a:r>
            <a:r>
              <a:rPr dirty="0" err="1"/>
              <a:t>tj</a:t>
            </a:r>
            <a:r>
              <a:rPr dirty="0"/>
              <a:t>. </a:t>
            </a:r>
            <a:r>
              <a:rPr dirty="0" err="1"/>
              <a:t>korporací</a:t>
            </a:r>
            <a:r>
              <a:rPr dirty="0"/>
              <a:t>, </a:t>
            </a:r>
            <a:r>
              <a:rPr dirty="0" err="1"/>
              <a:t>fundací</a:t>
            </a:r>
            <a:r>
              <a:rPr dirty="0"/>
              <a:t> a </a:t>
            </a:r>
            <a:r>
              <a:rPr dirty="0" err="1"/>
              <a:t>ústavů</a:t>
            </a:r>
            <a:r>
              <a:rPr dirty="0"/>
              <a:t>, </a:t>
            </a:r>
            <a:r>
              <a:rPr dirty="0" err="1"/>
              <a:t>rozlišuje</a:t>
            </a:r>
            <a:r>
              <a:rPr dirty="0"/>
              <a:t> </a:t>
            </a:r>
            <a:r>
              <a:rPr dirty="0" err="1" smtClean="0">
                <a:solidFill>
                  <a:srgbClr val="92D050"/>
                </a:solidFill>
              </a:rPr>
              <a:t>ustavení</a:t>
            </a:r>
            <a:r>
              <a:rPr dirty="0" smtClean="0"/>
              <a:t>  </a:t>
            </a:r>
            <a:r>
              <a:rPr dirty="0"/>
              <a:t>(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) a </a:t>
            </a:r>
            <a:r>
              <a:rPr dirty="0" err="1">
                <a:solidFill>
                  <a:srgbClr val="92D050"/>
                </a:solidFill>
              </a:rPr>
              <a:t>vznik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/>
              <a:t>(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). </a:t>
            </a:r>
            <a:r>
              <a:rPr u="sng" dirty="0" err="1" smtClean="0"/>
              <a:t>Ustavení</a:t>
            </a:r>
            <a:r>
              <a:rPr dirty="0" smtClean="0"/>
              <a:t> se </a:t>
            </a:r>
            <a:r>
              <a:rPr dirty="0" err="1" smtClean="0"/>
              <a:t>nejčastěji</a:t>
            </a:r>
            <a:r>
              <a:rPr dirty="0" smtClean="0"/>
              <a:t> </a:t>
            </a:r>
            <a:r>
              <a:rPr dirty="0" err="1" smtClean="0"/>
              <a:t>děje</a:t>
            </a:r>
            <a:r>
              <a:rPr dirty="0" smtClean="0"/>
              <a:t> </a:t>
            </a:r>
            <a:r>
              <a:rPr dirty="0" err="1" smtClean="0"/>
              <a:t>založením</a:t>
            </a:r>
            <a:r>
              <a:rPr dirty="0" smtClean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- </a:t>
            </a:r>
            <a:r>
              <a:rPr dirty="0" err="1"/>
              <a:t>uzavřením</a:t>
            </a:r>
            <a:r>
              <a:rPr dirty="0"/>
              <a:t> </a:t>
            </a:r>
            <a:r>
              <a:rPr dirty="0" err="1"/>
              <a:t>společenské</a:t>
            </a:r>
            <a:r>
              <a:rPr dirty="0"/>
              <a:t> </a:t>
            </a:r>
            <a:r>
              <a:rPr dirty="0" err="1"/>
              <a:t>smlouvy</a:t>
            </a:r>
            <a:r>
              <a:rPr dirty="0"/>
              <a:t>, </a:t>
            </a:r>
            <a:r>
              <a:rPr dirty="0" err="1"/>
              <a:t>schválením</a:t>
            </a:r>
            <a:r>
              <a:rPr dirty="0"/>
              <a:t> </a:t>
            </a:r>
            <a:r>
              <a:rPr dirty="0" err="1"/>
              <a:t>stanov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vyhotovením</a:t>
            </a:r>
            <a:r>
              <a:rPr dirty="0"/>
              <a:t> </a:t>
            </a:r>
            <a:r>
              <a:rPr dirty="0" err="1"/>
              <a:t>zakladatelské</a:t>
            </a:r>
            <a:r>
              <a:rPr dirty="0"/>
              <a:t> </a:t>
            </a:r>
            <a:r>
              <a:rPr dirty="0" err="1"/>
              <a:t>listiny</a:t>
            </a:r>
            <a:r>
              <a:rPr dirty="0"/>
              <a:t>. </a:t>
            </a:r>
            <a:r>
              <a:rPr u="sng" dirty="0" err="1"/>
              <a:t>Vznik</a:t>
            </a:r>
            <a:r>
              <a:rPr dirty="0"/>
              <a:t> je </a:t>
            </a:r>
            <a:r>
              <a:rPr dirty="0" err="1"/>
              <a:t>pak</a:t>
            </a:r>
            <a:r>
              <a:rPr dirty="0"/>
              <a:t> </a:t>
            </a:r>
            <a:r>
              <a:rPr dirty="0" err="1"/>
              <a:t>vázán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zápis</a:t>
            </a:r>
            <a:r>
              <a:rPr dirty="0"/>
              <a:t> do </a:t>
            </a:r>
            <a:r>
              <a:rPr dirty="0" err="1"/>
              <a:t>příslušného</a:t>
            </a:r>
            <a:r>
              <a:rPr dirty="0"/>
              <a:t> </a:t>
            </a:r>
            <a:r>
              <a:rPr dirty="0" err="1"/>
              <a:t>rejstříku</a:t>
            </a:r>
            <a:r>
              <a:rPr dirty="0"/>
              <a:t>. </a:t>
            </a:r>
          </a:p>
          <a:p>
            <a:pPr marL="210311" indent="-210311" algn="just" defTabSz="841247">
              <a:lnSpc>
                <a:spcPct val="81000"/>
              </a:lnSpc>
              <a:spcBef>
                <a:spcPts val="900"/>
              </a:spcBef>
              <a:defRPr sz="2576"/>
            </a:pPr>
            <a:r>
              <a:rPr dirty="0" err="1"/>
              <a:t>Požadavky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zakladatele</a:t>
            </a:r>
            <a:r>
              <a:rPr dirty="0"/>
              <a:t>,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nejnižší</a:t>
            </a:r>
            <a:r>
              <a:rPr dirty="0"/>
              <a:t> </a:t>
            </a:r>
            <a:r>
              <a:rPr dirty="0" err="1"/>
              <a:t>počet</a:t>
            </a:r>
            <a:r>
              <a:rPr dirty="0"/>
              <a:t> a </a:t>
            </a:r>
            <a:r>
              <a:rPr dirty="0" err="1"/>
              <a:t>minimální</a:t>
            </a:r>
            <a:r>
              <a:rPr dirty="0"/>
              <a:t> </a:t>
            </a:r>
            <a:r>
              <a:rPr dirty="0" err="1"/>
              <a:t>požadavky</a:t>
            </a:r>
            <a:r>
              <a:rPr dirty="0"/>
              <a:t> </a:t>
            </a:r>
            <a:r>
              <a:rPr dirty="0" err="1"/>
              <a:t>zakladatelského</a:t>
            </a:r>
            <a:r>
              <a:rPr dirty="0"/>
              <a:t> </a:t>
            </a:r>
            <a:r>
              <a:rPr dirty="0" err="1"/>
              <a:t>právního</a:t>
            </a:r>
            <a:r>
              <a:rPr dirty="0"/>
              <a:t> </a:t>
            </a:r>
            <a:r>
              <a:rPr dirty="0" err="1"/>
              <a:t>jednání</a:t>
            </a:r>
            <a:r>
              <a:rPr dirty="0"/>
              <a:t> </a:t>
            </a:r>
            <a:r>
              <a:rPr dirty="0" err="1"/>
              <a:t>vždy</a:t>
            </a:r>
            <a:r>
              <a:rPr dirty="0"/>
              <a:t> </a:t>
            </a:r>
            <a:r>
              <a:rPr dirty="0" err="1"/>
              <a:t>určuje</a:t>
            </a:r>
            <a:r>
              <a:rPr dirty="0"/>
              <a:t> </a:t>
            </a:r>
            <a:r>
              <a:rPr dirty="0" err="1"/>
              <a:t>právní</a:t>
            </a:r>
            <a:r>
              <a:rPr dirty="0"/>
              <a:t> </a:t>
            </a:r>
            <a:r>
              <a:rPr dirty="0" err="1"/>
              <a:t>předpis</a:t>
            </a:r>
            <a:r>
              <a:rPr dirty="0"/>
              <a:t>. Ten </a:t>
            </a:r>
            <a:r>
              <a:rPr dirty="0" err="1"/>
              <a:t>také</a:t>
            </a:r>
            <a:r>
              <a:rPr dirty="0"/>
              <a:t> </a:t>
            </a:r>
            <a:r>
              <a:rPr dirty="0" err="1"/>
              <a:t>určuje</a:t>
            </a:r>
            <a:r>
              <a:rPr dirty="0"/>
              <a:t> </a:t>
            </a:r>
            <a:r>
              <a:rPr dirty="0" err="1"/>
              <a:t>povinnou</a:t>
            </a:r>
            <a:r>
              <a:rPr dirty="0"/>
              <a:t> </a:t>
            </a:r>
            <a:r>
              <a:rPr dirty="0" err="1"/>
              <a:t>formu</a:t>
            </a:r>
            <a:r>
              <a:rPr dirty="0"/>
              <a:t> </a:t>
            </a:r>
            <a:r>
              <a:rPr dirty="0" err="1"/>
              <a:t>právního</a:t>
            </a:r>
            <a:r>
              <a:rPr dirty="0"/>
              <a:t> </a:t>
            </a:r>
            <a:r>
              <a:rPr dirty="0" err="1"/>
              <a:t>jednání</a:t>
            </a:r>
            <a:r>
              <a:rPr dirty="0"/>
              <a:t>, </a:t>
            </a:r>
            <a:r>
              <a:rPr dirty="0" err="1"/>
              <a:t>když</a:t>
            </a:r>
            <a:r>
              <a:rPr dirty="0"/>
              <a:t> </a:t>
            </a:r>
            <a:r>
              <a:rPr dirty="0" err="1"/>
              <a:t>minimem</a:t>
            </a:r>
            <a:r>
              <a:rPr dirty="0"/>
              <a:t> je </a:t>
            </a:r>
            <a:r>
              <a:rPr dirty="0" err="1">
                <a:solidFill>
                  <a:srgbClr val="92D050"/>
                </a:solidFill>
              </a:rPr>
              <a:t>písemná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/>
              <a:t>forma, v </a:t>
            </a:r>
            <a:r>
              <a:rPr dirty="0" err="1"/>
              <a:t>některých</a:t>
            </a:r>
            <a:r>
              <a:rPr dirty="0"/>
              <a:t> </a:t>
            </a:r>
            <a:r>
              <a:rPr dirty="0" err="1"/>
              <a:t>případech</a:t>
            </a:r>
            <a:r>
              <a:rPr dirty="0"/>
              <a:t> </a:t>
            </a:r>
            <a:r>
              <a:rPr dirty="0" err="1"/>
              <a:t>notářský</a:t>
            </a:r>
            <a:r>
              <a:rPr dirty="0"/>
              <a:t> </a:t>
            </a:r>
            <a:r>
              <a:rPr dirty="0" err="1"/>
              <a:t>zápis</a:t>
            </a:r>
            <a:r>
              <a:rPr dirty="0"/>
              <a:t>.</a:t>
            </a:r>
          </a:p>
          <a:p>
            <a:pPr marL="210311" indent="-210311" algn="just" defTabSz="841247">
              <a:lnSpc>
                <a:spcPct val="72000"/>
              </a:lnSpc>
              <a:spcBef>
                <a:spcPts val="900"/>
              </a:spcBef>
              <a:defRPr sz="2576"/>
            </a:pPr>
            <a:r>
              <a:rPr dirty="0"/>
              <a:t>Pro </a:t>
            </a:r>
            <a:r>
              <a:rPr dirty="0" err="1"/>
              <a:t>všechny</a:t>
            </a:r>
            <a:r>
              <a:rPr dirty="0"/>
              <a:t> </a:t>
            </a:r>
            <a:r>
              <a:rPr dirty="0" err="1"/>
              <a:t>obchodní</a:t>
            </a:r>
            <a:r>
              <a:rPr dirty="0"/>
              <a:t> </a:t>
            </a:r>
            <a:r>
              <a:rPr dirty="0" err="1"/>
              <a:t>společnosti</a:t>
            </a:r>
            <a:r>
              <a:rPr dirty="0"/>
              <a:t> a </a:t>
            </a:r>
            <a:r>
              <a:rPr dirty="0" err="1"/>
              <a:t>družstva</a:t>
            </a:r>
            <a:r>
              <a:rPr dirty="0"/>
              <a:t> </a:t>
            </a:r>
            <a:r>
              <a:rPr dirty="0" err="1"/>
              <a:t>pak</a:t>
            </a:r>
            <a:r>
              <a:rPr dirty="0"/>
              <a:t> </a:t>
            </a:r>
            <a:r>
              <a:rPr dirty="0" err="1"/>
              <a:t>platí</a:t>
            </a:r>
            <a:r>
              <a:rPr dirty="0"/>
              <a:t>, </a:t>
            </a:r>
            <a:r>
              <a:rPr dirty="0" err="1"/>
              <a:t>že</a:t>
            </a:r>
            <a:r>
              <a:rPr dirty="0"/>
              <a:t> </a:t>
            </a:r>
            <a:r>
              <a:rPr dirty="0" err="1"/>
              <a:t>nedodržení</a:t>
            </a:r>
            <a:r>
              <a:rPr dirty="0"/>
              <a:t> </a:t>
            </a:r>
            <a:r>
              <a:rPr dirty="0" err="1"/>
              <a:t>požadavků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přísnou</a:t>
            </a:r>
            <a:r>
              <a:rPr dirty="0"/>
              <a:t> </a:t>
            </a:r>
            <a:r>
              <a:rPr dirty="0" err="1"/>
              <a:t>formu</a:t>
            </a:r>
            <a:r>
              <a:rPr dirty="0"/>
              <a:t> </a:t>
            </a:r>
            <a:r>
              <a:rPr dirty="0" err="1"/>
              <a:t>nelze</a:t>
            </a:r>
            <a:r>
              <a:rPr dirty="0"/>
              <a:t> </a:t>
            </a:r>
            <a:r>
              <a:rPr dirty="0" err="1"/>
              <a:t>následně</a:t>
            </a:r>
            <a:r>
              <a:rPr dirty="0"/>
              <a:t> </a:t>
            </a:r>
            <a:r>
              <a:rPr dirty="0" err="1"/>
              <a:t>napravit</a:t>
            </a:r>
            <a:r>
              <a:rPr dirty="0"/>
              <a:t> a </a:t>
            </a:r>
            <a:r>
              <a:rPr dirty="0" err="1"/>
              <a:t>rejstříkový</a:t>
            </a:r>
            <a:r>
              <a:rPr dirty="0"/>
              <a:t> </a:t>
            </a:r>
            <a:r>
              <a:rPr dirty="0" err="1"/>
              <a:t>soud</a:t>
            </a:r>
            <a:r>
              <a:rPr dirty="0"/>
              <a:t> je </a:t>
            </a:r>
            <a:r>
              <a:rPr dirty="0" err="1"/>
              <a:t>povinen</a:t>
            </a:r>
            <a:r>
              <a:rPr dirty="0"/>
              <a:t> </a:t>
            </a:r>
            <a:r>
              <a:rPr dirty="0" err="1"/>
              <a:t>návrh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prvozápis</a:t>
            </a:r>
            <a:r>
              <a:rPr dirty="0"/>
              <a:t> </a:t>
            </a:r>
            <a:r>
              <a:rPr dirty="0" err="1"/>
              <a:t>takové</a:t>
            </a:r>
            <a:r>
              <a:rPr dirty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 </a:t>
            </a:r>
            <a:r>
              <a:rPr dirty="0" err="1"/>
              <a:t>zamítnout</a:t>
            </a:r>
            <a:r>
              <a:rPr dirty="0"/>
              <a:t>.</a:t>
            </a:r>
          </a:p>
        </p:txBody>
      </p:sp>
      <p:sp>
        <p:nvSpPr>
          <p:cNvPr id="127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Mezidobí mezi založením a vznikem</a:t>
            </a:r>
          </a:p>
        </p:txBody>
      </p:sp>
      <p:sp>
        <p:nvSpPr>
          <p:cNvPr id="138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defTabSz="786384">
              <a:lnSpc>
                <a:spcPct val="170000"/>
              </a:lnSpc>
              <a:spcBef>
                <a:spcPts val="800"/>
              </a:spcBef>
              <a:buNone/>
              <a:defRPr sz="2150"/>
            </a:pPr>
            <a:r>
              <a:rPr lang="cs-CZ" sz="2200" dirty="0" smtClean="0"/>
              <a:t>1. </a:t>
            </a:r>
            <a:r>
              <a:rPr lang="cs-CZ" sz="2300" dirty="0" smtClean="0"/>
              <a:t>Zákon </a:t>
            </a:r>
            <a:r>
              <a:rPr lang="cs-CZ" sz="2300" dirty="0"/>
              <a:t>stanoví, že za právnickou osobu soukromého práva </a:t>
            </a:r>
            <a:r>
              <a:rPr lang="cs-CZ" sz="2300" u="sng" dirty="0"/>
              <a:t>lze jednat již po jejím založení </a:t>
            </a:r>
            <a:r>
              <a:rPr lang="cs-CZ" sz="2300" dirty="0"/>
              <a:t>- tedy i před jejím zápisem do veřejného rejstříku. Protože však právnická osoba dosud neexistuje, je z toho jednání </a:t>
            </a:r>
            <a:r>
              <a:rPr lang="cs-CZ" sz="2300" u="sng" dirty="0"/>
              <a:t>zavázán ten, kdo za ni jednal</a:t>
            </a:r>
            <a:r>
              <a:rPr lang="cs-CZ" sz="2300" dirty="0"/>
              <a:t>. Pokud jednalo více osob, jsou zavázány společně a nerozdílně. Právnická osoba pak na sebe účinky takových jednání může převzít, a to do tří měsíců od zápisu do veřejného rejstříku. K převzetí těchto jednání nemůže dojít nikdy dříve, než je právnická osoba zapsána do příslušného veřejného rejstříku</a:t>
            </a:r>
          </a:p>
          <a:p>
            <a:pPr marL="0" indent="0" defTabSz="786384">
              <a:lnSpc>
                <a:spcPct val="170000"/>
              </a:lnSpc>
              <a:spcBef>
                <a:spcPts val="800"/>
              </a:spcBef>
              <a:buNone/>
              <a:defRPr sz="2150"/>
            </a:pPr>
            <a:r>
              <a:rPr lang="cs-CZ" sz="2300" dirty="0" smtClean="0"/>
              <a:t>2. Institutu </a:t>
            </a:r>
            <a:r>
              <a:rPr lang="cs-CZ" sz="2300" dirty="0"/>
              <a:t>jednání před vznikem právnické osoby se využívá např. při uzavírání nájemní smlouvy, na </a:t>
            </a:r>
            <a:r>
              <a:rPr lang="cs-CZ" sz="2300" dirty="0" smtClean="0"/>
              <a:t>základě </a:t>
            </a:r>
            <a:r>
              <a:rPr lang="cs-CZ" sz="2300" dirty="0"/>
              <a:t>které právnická osoba získá právo na využití svého sídla. (dům, nebytový prostor, byt - na </a:t>
            </a:r>
            <a:r>
              <a:rPr lang="cs-CZ" sz="2300" dirty="0" smtClean="0"/>
              <a:t>určité </a:t>
            </a:r>
            <a:r>
              <a:rPr lang="cs-CZ" sz="2300" dirty="0"/>
              <a:t>adrese). V řízení o </a:t>
            </a:r>
            <a:r>
              <a:rPr lang="cs-CZ" sz="2300" dirty="0" err="1"/>
              <a:t>prvozápisu</a:t>
            </a:r>
            <a:r>
              <a:rPr lang="cs-CZ" sz="2300" dirty="0"/>
              <a:t> do veřejného rejstříku musí být totiž prokázáno, že právnická </a:t>
            </a:r>
            <a:r>
              <a:rPr lang="cs-CZ" sz="2300" dirty="0" smtClean="0"/>
              <a:t>osoba </a:t>
            </a:r>
            <a:r>
              <a:rPr lang="cs-CZ" sz="2300" dirty="0"/>
              <a:t>je oprávněna užít adresu. Zápis právnické osoby nesmí být k újmě vlastníka </a:t>
            </a:r>
            <a:r>
              <a:rPr lang="cs-CZ" sz="2300" dirty="0" err="1" smtClean="0"/>
              <a:t>nemovitosti.O</a:t>
            </a:r>
            <a:r>
              <a:rPr lang="cs-CZ" sz="2300" dirty="0" smtClean="0"/>
              <a:t> </a:t>
            </a:r>
            <a:r>
              <a:rPr lang="cs-CZ" sz="2300" dirty="0"/>
              <a:t>převzetí jednání rozhodujete na orgán právnické osoby, kterému tuto pravomoc svěřuje zákon. </a:t>
            </a:r>
            <a:r>
              <a:rPr lang="cs-CZ" sz="2300" dirty="0" smtClean="0"/>
              <a:t>Například </a:t>
            </a:r>
            <a:r>
              <a:rPr lang="cs-CZ" sz="2300" dirty="0"/>
              <a:t>pro ve společnosti s ručením omezeným o tomto rozhoduje valná hromada. Pokud dojde </a:t>
            </a:r>
            <a:r>
              <a:rPr lang="cs-CZ" sz="2300" dirty="0" smtClean="0"/>
              <a:t>k </a:t>
            </a:r>
            <a:r>
              <a:rPr lang="cs-CZ" sz="2300" dirty="0"/>
              <a:t>převzetí takového jednání, pak platí, že právnická osoba je zavázána od počátku. </a:t>
            </a:r>
            <a:r>
              <a:rPr lang="cs-CZ" sz="2300" dirty="0" smtClean="0"/>
              <a:t>1. </a:t>
            </a:r>
          </a:p>
        </p:txBody>
      </p:sp>
      <p:sp>
        <p:nvSpPr>
          <p:cNvPr id="139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t>Vznik</a:t>
            </a:r>
          </a:p>
        </p:txBody>
      </p:sp>
      <p:sp>
        <p:nvSpPr>
          <p:cNvPr id="142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r>
              <a:t>Ke </a:t>
            </a:r>
            <a:r>
              <a:rPr>
                <a:solidFill>
                  <a:srgbClr val="92D050"/>
                </a:solidFill>
              </a:rPr>
              <a:t>vzniku</a:t>
            </a:r>
            <a:r>
              <a:t> u právnických osob soukromého práva dochází v naprosté většině případů </a:t>
            </a:r>
            <a:r>
              <a:rPr>
                <a:solidFill>
                  <a:srgbClr val="92D050"/>
                </a:solidFill>
              </a:rPr>
              <a:t>zápisem do příslušného veřejného rejstříku</a:t>
            </a:r>
            <a:r>
              <a:t>. </a:t>
            </a:r>
          </a:p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r>
              <a:t>Obchodní korporace vznikají zápisem do obchodního rejstříku.</a:t>
            </a:r>
          </a:p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r>
              <a:t>Obchodní rejstřík vedou krajské soudy.</a:t>
            </a:r>
          </a:p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r>
              <a:t>V řízení o zápisu se zjišťuje, zdali byly splněny všechny podmínky, které zákon vyžaduje. Pokud splněny byly, rejstříkový soud musí zápis provést. Pokud podmínky splněny nebyly, soud naopak zápis nesmí provést.</a:t>
            </a:r>
          </a:p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r>
              <a:t>Písemný zakladatelský dokument je přílohou návrhu na zápis do příslušného rejstříku (proto nelze založit ústně).</a:t>
            </a:r>
          </a:p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r>
              <a:t>Navrhovatel </a:t>
            </a:r>
            <a:r>
              <a:rPr>
                <a:solidFill>
                  <a:srgbClr val="FF0000"/>
                </a:solidFill>
              </a:rPr>
              <a:t>musí doložit i to, že zapisované osobě vznikne nejpozději dnem zápisu živnostenské nebo jiné oprávnění</a:t>
            </a:r>
            <a:r>
              <a:t>, které je předmětem její činnosti (nelze-li to zjistit z informačního systému veřejné správy)</a:t>
            </a:r>
          </a:p>
          <a:p>
            <a:pPr marL="205739" indent="-205739" algn="just" defTabSz="822959">
              <a:lnSpc>
                <a:spcPct val="72000"/>
              </a:lnSpc>
              <a:spcBef>
                <a:spcPts val="900"/>
              </a:spcBef>
              <a:defRPr sz="1890"/>
            </a:pPr>
            <a:endParaRPr/>
          </a:p>
          <a:p>
            <a:pPr marL="205739" indent="-205739" defTabSz="822959">
              <a:lnSpc>
                <a:spcPct val="81000"/>
              </a:lnSpc>
              <a:spcBef>
                <a:spcPts val="900"/>
              </a:spcBef>
              <a:defRPr sz="2250"/>
            </a:pPr>
            <a:r>
              <a:t>postup založení a vzniku kroky (…), žádost o živnostenské oprávnění (nebo o jiné podnikatelské oprávnění – podle předmětu podnikání)</a:t>
            </a:r>
          </a:p>
        </p:txBody>
      </p:sp>
      <p:sp>
        <p:nvSpPr>
          <p:cNvPr id="143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Zánik společnosti</a:t>
            </a:r>
          </a:p>
        </p:txBody>
      </p:sp>
      <p:sp>
        <p:nvSpPr>
          <p:cNvPr id="146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Společnost zaniká ke dni výmazu z obchodního rejstříku. Jedná se o rozhodnutí vydané rejstříkovým soudem o zrušení společnosti, a to buď na návrh statutárního orgánu, nebo osoby, jež dosvědčí právní zájem. V případě obchodní společnosti může být společnost zrušena také ze zákonem daných důvodů či např. dohodou společníků.</a:t>
            </a:r>
          </a:p>
        </p:txBody>
      </p:sp>
      <p:sp>
        <p:nvSpPr>
          <p:cNvPr id="147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Likvidace společnosti</a:t>
            </a:r>
          </a:p>
        </p:txBody>
      </p:sp>
      <p:sp>
        <p:nvSpPr>
          <p:cNvPr id="150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Likvidace společnosti představuje právní postup vedoucí k ukončení podnikání obchodní korporace, tedy ke zrušení a zániku podniku v případech, kdy společnost není předlužená. Pokud je společnost předlužená (aktiva jsou nižší než pasiva) je nutné podat insolvenční návrh a zahájit insolvenční řízení.</a:t>
            </a:r>
          </a:p>
        </p:txBody>
      </p:sp>
      <p:sp>
        <p:nvSpPr>
          <p:cNvPr id="151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endParaRPr dirty="0"/>
          </a:p>
        </p:txBody>
      </p:sp>
      <p:sp>
        <p:nvSpPr>
          <p:cNvPr id="98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4884" indent="-214884" algn="just" defTabSz="859536">
              <a:lnSpc>
                <a:spcPct val="81000"/>
              </a:lnSpc>
              <a:spcBef>
                <a:spcPts val="900"/>
              </a:spcBef>
              <a:defRPr sz="2350"/>
            </a:pPr>
            <a:r>
              <a:rPr dirty="0" err="1"/>
              <a:t>Podle</a:t>
            </a:r>
            <a:r>
              <a:rPr dirty="0"/>
              <a:t> § 20 </a:t>
            </a:r>
            <a:r>
              <a:rPr dirty="0" err="1"/>
              <a:t>odst</a:t>
            </a:r>
            <a:r>
              <a:rPr dirty="0"/>
              <a:t>. 1 </a:t>
            </a:r>
            <a:r>
              <a:rPr dirty="0" err="1"/>
              <a:t>občanského</a:t>
            </a:r>
            <a:r>
              <a:rPr dirty="0"/>
              <a:t> </a:t>
            </a:r>
            <a:r>
              <a:rPr dirty="0" err="1"/>
              <a:t>zákoníku</a:t>
            </a:r>
            <a:r>
              <a:rPr dirty="0"/>
              <a:t> (č. 89/2012 Sb.) je </a:t>
            </a: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</a:t>
            </a:r>
            <a:r>
              <a:rPr dirty="0" err="1"/>
              <a:t>definována</a:t>
            </a:r>
            <a:r>
              <a:rPr dirty="0"/>
              <a:t> </a:t>
            </a:r>
            <a:r>
              <a:rPr dirty="0" err="1"/>
              <a:t>jako</a:t>
            </a:r>
            <a:r>
              <a:rPr dirty="0"/>
              <a:t>: „</a:t>
            </a:r>
            <a:r>
              <a:rPr dirty="0" err="1">
                <a:solidFill>
                  <a:srgbClr val="00B050"/>
                </a:solidFill>
              </a:rPr>
              <a:t>o</a:t>
            </a:r>
            <a:r>
              <a:rPr b="1" dirty="0" err="1">
                <a:solidFill>
                  <a:srgbClr val="00B050"/>
                </a:solidFill>
              </a:rPr>
              <a:t>rganizovaný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útvar</a:t>
            </a:r>
            <a:r>
              <a:rPr b="1" dirty="0">
                <a:solidFill>
                  <a:srgbClr val="00B050"/>
                </a:solidFill>
              </a:rPr>
              <a:t>, o </a:t>
            </a:r>
            <a:r>
              <a:rPr b="1" dirty="0" err="1">
                <a:solidFill>
                  <a:srgbClr val="00B050"/>
                </a:solidFill>
              </a:rPr>
              <a:t>kterém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zákon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stanoví</a:t>
            </a:r>
            <a:r>
              <a:rPr b="1" dirty="0">
                <a:solidFill>
                  <a:srgbClr val="00B050"/>
                </a:solidFill>
              </a:rPr>
              <a:t>, </a:t>
            </a:r>
            <a:r>
              <a:rPr b="1" dirty="0" err="1">
                <a:solidFill>
                  <a:srgbClr val="00B050"/>
                </a:solidFill>
              </a:rPr>
              <a:t>že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má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právní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osobnost</a:t>
            </a:r>
            <a:r>
              <a:rPr b="1" dirty="0">
                <a:solidFill>
                  <a:srgbClr val="00B050"/>
                </a:solidFill>
              </a:rPr>
              <a:t>, </a:t>
            </a:r>
            <a:r>
              <a:rPr b="1" dirty="0" err="1">
                <a:solidFill>
                  <a:srgbClr val="00B050"/>
                </a:solidFill>
              </a:rPr>
              <a:t>nebo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jehož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právní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osobnost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zákon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uzná</a:t>
            </a:r>
            <a:r>
              <a:rPr b="1" dirty="0">
                <a:solidFill>
                  <a:srgbClr val="00B050"/>
                </a:solidFill>
              </a:rPr>
              <a:t>. </a:t>
            </a: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</a:t>
            </a:r>
            <a:r>
              <a:rPr dirty="0" err="1"/>
              <a:t>může</a:t>
            </a:r>
            <a:r>
              <a:rPr dirty="0"/>
              <a:t> bez </a:t>
            </a:r>
            <a:r>
              <a:rPr dirty="0" err="1"/>
              <a:t>zřetele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předmět</a:t>
            </a:r>
            <a:r>
              <a:rPr dirty="0"/>
              <a:t> </a:t>
            </a:r>
            <a:r>
              <a:rPr dirty="0" err="1"/>
              <a:t>své</a:t>
            </a:r>
            <a:r>
              <a:rPr dirty="0"/>
              <a:t> </a:t>
            </a:r>
            <a:r>
              <a:rPr dirty="0" err="1"/>
              <a:t>činnosti</a:t>
            </a:r>
            <a:r>
              <a:rPr dirty="0"/>
              <a:t> </a:t>
            </a:r>
            <a:r>
              <a:rPr dirty="0" err="1"/>
              <a:t>mít</a:t>
            </a:r>
            <a:r>
              <a:rPr dirty="0"/>
              <a:t> </a:t>
            </a:r>
            <a:r>
              <a:rPr dirty="0" err="1"/>
              <a:t>práva</a:t>
            </a:r>
            <a:r>
              <a:rPr dirty="0"/>
              <a:t> a </a:t>
            </a:r>
            <a:r>
              <a:rPr dirty="0" err="1"/>
              <a:t>povinnosti</a:t>
            </a:r>
            <a:r>
              <a:rPr dirty="0"/>
              <a:t>, </a:t>
            </a:r>
            <a:r>
              <a:rPr dirty="0" err="1"/>
              <a:t>které</a:t>
            </a:r>
            <a:r>
              <a:rPr dirty="0"/>
              <a:t> se </a:t>
            </a:r>
            <a:r>
              <a:rPr dirty="0" err="1"/>
              <a:t>slučují</a:t>
            </a:r>
            <a:r>
              <a:rPr dirty="0"/>
              <a:t> s </a:t>
            </a:r>
            <a:r>
              <a:rPr dirty="0" err="1"/>
              <a:t>její</a:t>
            </a:r>
            <a:r>
              <a:rPr dirty="0"/>
              <a:t> </a:t>
            </a:r>
            <a:r>
              <a:rPr dirty="0" err="1"/>
              <a:t>právní</a:t>
            </a:r>
            <a:r>
              <a:rPr dirty="0"/>
              <a:t> </a:t>
            </a:r>
            <a:r>
              <a:rPr dirty="0" err="1"/>
              <a:t>povahou</a:t>
            </a:r>
            <a:r>
              <a:rPr dirty="0"/>
              <a:t>.“</a:t>
            </a:r>
          </a:p>
          <a:p>
            <a:pPr marL="214884" indent="-214884" algn="just" defTabSz="859536">
              <a:lnSpc>
                <a:spcPct val="81000"/>
              </a:lnSpc>
              <a:spcBef>
                <a:spcPts val="900"/>
              </a:spcBef>
              <a:defRPr sz="2350"/>
            </a:pP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</a:t>
            </a:r>
            <a:r>
              <a:rPr dirty="0" err="1"/>
              <a:t>má</a:t>
            </a:r>
            <a:r>
              <a:rPr dirty="0"/>
              <a:t> </a:t>
            </a:r>
            <a:r>
              <a:rPr dirty="0" err="1"/>
              <a:t>právní</a:t>
            </a:r>
            <a:r>
              <a:rPr dirty="0"/>
              <a:t> </a:t>
            </a:r>
            <a:r>
              <a:rPr dirty="0" err="1"/>
              <a:t>osobnost</a:t>
            </a:r>
            <a:r>
              <a:rPr dirty="0"/>
              <a:t> (</a:t>
            </a:r>
            <a:r>
              <a:rPr dirty="0" err="1"/>
              <a:t>způsobilost</a:t>
            </a:r>
            <a:r>
              <a:rPr dirty="0"/>
              <a:t> </a:t>
            </a:r>
            <a:r>
              <a:rPr dirty="0" err="1"/>
              <a:t>mít</a:t>
            </a:r>
            <a:r>
              <a:rPr dirty="0"/>
              <a:t> </a:t>
            </a:r>
            <a:r>
              <a:rPr dirty="0" err="1"/>
              <a:t>práva</a:t>
            </a:r>
            <a:r>
              <a:rPr dirty="0"/>
              <a:t> a </a:t>
            </a:r>
            <a:r>
              <a:rPr dirty="0" err="1"/>
              <a:t>povinnosti</a:t>
            </a:r>
            <a:r>
              <a:rPr dirty="0"/>
              <a:t>) </a:t>
            </a:r>
            <a:r>
              <a:rPr dirty="0" err="1"/>
              <a:t>už</a:t>
            </a:r>
            <a:r>
              <a:rPr dirty="0"/>
              <a:t> </a:t>
            </a:r>
            <a:r>
              <a:rPr dirty="0">
                <a:solidFill>
                  <a:srgbClr val="92D050"/>
                </a:solidFill>
              </a:rPr>
              <a:t>od </a:t>
            </a:r>
            <a:r>
              <a:rPr dirty="0" err="1">
                <a:solidFill>
                  <a:srgbClr val="92D050"/>
                </a:solidFill>
              </a:rPr>
              <a:t>okamžiku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svého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vzniku</a:t>
            </a:r>
            <a:r>
              <a:rPr dirty="0"/>
              <a:t>, a to v </a:t>
            </a:r>
            <a:r>
              <a:rPr dirty="0" err="1"/>
              <a:t>plném</a:t>
            </a:r>
            <a:r>
              <a:rPr dirty="0"/>
              <a:t> </a:t>
            </a:r>
            <a:r>
              <a:rPr dirty="0" err="1"/>
              <a:t>rozsahu</a:t>
            </a:r>
            <a:r>
              <a:rPr dirty="0"/>
              <a:t>, </a:t>
            </a:r>
            <a:r>
              <a:rPr dirty="0" err="1"/>
              <a:t>ledaže</a:t>
            </a:r>
            <a:r>
              <a:rPr dirty="0"/>
              <a:t> je </a:t>
            </a:r>
            <a:r>
              <a:rPr dirty="0" err="1"/>
              <a:t>omezena</a:t>
            </a:r>
            <a:r>
              <a:rPr dirty="0"/>
              <a:t> </a:t>
            </a:r>
            <a:r>
              <a:rPr dirty="0" err="1"/>
              <a:t>zákonem</a:t>
            </a:r>
            <a:r>
              <a:rPr dirty="0"/>
              <a:t>.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právnickou</a:t>
            </a:r>
            <a:r>
              <a:rPr dirty="0"/>
              <a:t> </a:t>
            </a:r>
            <a:r>
              <a:rPr dirty="0" err="1"/>
              <a:t>osobu</a:t>
            </a:r>
            <a:r>
              <a:rPr dirty="0"/>
              <a:t> </a:t>
            </a:r>
            <a:r>
              <a:rPr dirty="0" err="1"/>
              <a:t>ovšem</a:t>
            </a:r>
            <a:r>
              <a:rPr dirty="0"/>
              <a:t> </a:t>
            </a:r>
            <a:r>
              <a:rPr dirty="0" err="1"/>
              <a:t>jejím</a:t>
            </a:r>
            <a:r>
              <a:rPr dirty="0"/>
              <a:t> </a:t>
            </a:r>
            <a:r>
              <a:rPr dirty="0" err="1"/>
              <a:t>jménem</a:t>
            </a:r>
            <a:r>
              <a:rPr dirty="0"/>
              <a:t> </a:t>
            </a:r>
            <a:r>
              <a:rPr dirty="0" err="1"/>
              <a:t>jednají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 </a:t>
            </a:r>
            <a:r>
              <a:rPr dirty="0" err="1"/>
              <a:t>fyzické</a:t>
            </a:r>
            <a:r>
              <a:rPr dirty="0"/>
              <a:t>, </a:t>
            </a:r>
            <a:r>
              <a:rPr dirty="0" err="1"/>
              <a:t>tzv</a:t>
            </a:r>
            <a:r>
              <a:rPr dirty="0"/>
              <a:t>. </a:t>
            </a:r>
            <a:r>
              <a:rPr dirty="0" err="1"/>
              <a:t>statutární</a:t>
            </a:r>
            <a:r>
              <a:rPr dirty="0"/>
              <a:t> </a:t>
            </a:r>
            <a:r>
              <a:rPr dirty="0" err="1"/>
              <a:t>orgány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pověření</a:t>
            </a:r>
            <a:r>
              <a:rPr dirty="0"/>
              <a:t> </a:t>
            </a:r>
            <a:r>
              <a:rPr dirty="0" err="1"/>
              <a:t>zaměstnanci</a:t>
            </a:r>
            <a:r>
              <a:rPr dirty="0"/>
              <a:t> </a:t>
            </a:r>
            <a:r>
              <a:rPr dirty="0" err="1"/>
              <a:t>či</a:t>
            </a:r>
            <a:r>
              <a:rPr dirty="0"/>
              <a:t> </a:t>
            </a:r>
            <a:r>
              <a:rPr dirty="0" err="1"/>
              <a:t>členové</a:t>
            </a:r>
            <a:r>
              <a:rPr dirty="0"/>
              <a:t>. K </a:t>
            </a:r>
            <a:r>
              <a:rPr dirty="0" err="1"/>
              <a:t>jejímu</a:t>
            </a:r>
            <a:r>
              <a:rPr dirty="0"/>
              <a:t> </a:t>
            </a:r>
            <a:r>
              <a:rPr dirty="0" err="1"/>
              <a:t>vzniku</a:t>
            </a:r>
            <a:r>
              <a:rPr dirty="0"/>
              <a:t> je </a:t>
            </a:r>
            <a:r>
              <a:rPr dirty="0" err="1"/>
              <a:t>obvykle</a:t>
            </a:r>
            <a:r>
              <a:rPr dirty="0"/>
              <a:t> </a:t>
            </a:r>
            <a:r>
              <a:rPr dirty="0" err="1"/>
              <a:t>potřeba</a:t>
            </a:r>
            <a:r>
              <a:rPr dirty="0"/>
              <a:t> </a:t>
            </a:r>
            <a:r>
              <a:rPr dirty="0" err="1"/>
              <a:t>písemná</a:t>
            </a:r>
            <a:r>
              <a:rPr dirty="0"/>
              <a:t> </a:t>
            </a:r>
            <a:r>
              <a:rPr dirty="0" err="1"/>
              <a:t>smlouva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zakladatelská</a:t>
            </a:r>
            <a:r>
              <a:rPr dirty="0"/>
              <a:t> </a:t>
            </a:r>
            <a:r>
              <a:rPr dirty="0" err="1"/>
              <a:t>listina</a:t>
            </a:r>
            <a:r>
              <a:rPr dirty="0"/>
              <a:t> a </a:t>
            </a:r>
            <a:r>
              <a:rPr dirty="0" err="1"/>
              <a:t>vzniká</a:t>
            </a:r>
            <a:r>
              <a:rPr dirty="0"/>
              <a:t> </a:t>
            </a:r>
            <a:r>
              <a:rPr dirty="0" err="1"/>
              <a:t>zásadně</a:t>
            </a:r>
            <a:r>
              <a:rPr dirty="0"/>
              <a:t> </a:t>
            </a:r>
            <a:r>
              <a:rPr dirty="0" err="1"/>
              <a:t>dnem</a:t>
            </a:r>
            <a:r>
              <a:rPr dirty="0"/>
              <a:t> </a:t>
            </a:r>
            <a:r>
              <a:rPr dirty="0" err="1"/>
              <a:t>zápisu</a:t>
            </a:r>
            <a:r>
              <a:rPr dirty="0"/>
              <a:t> do </a:t>
            </a:r>
            <a:r>
              <a:rPr dirty="0" err="1"/>
              <a:t>veřejného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jiného</a:t>
            </a:r>
            <a:r>
              <a:rPr dirty="0"/>
              <a:t> </a:t>
            </a:r>
            <a:r>
              <a:rPr dirty="0" err="1"/>
              <a:t>rejstříku</a:t>
            </a:r>
            <a:r>
              <a:rPr dirty="0"/>
              <a:t>.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vzniku</a:t>
            </a:r>
            <a:r>
              <a:rPr dirty="0"/>
              <a:t> je </a:t>
            </a:r>
            <a:r>
              <a:rPr dirty="0" err="1"/>
              <a:t>třeba</a:t>
            </a:r>
            <a:r>
              <a:rPr dirty="0"/>
              <a:t> </a:t>
            </a:r>
            <a:r>
              <a:rPr dirty="0" err="1"/>
              <a:t>určit</a:t>
            </a:r>
            <a:r>
              <a:rPr dirty="0"/>
              <a:t> </a:t>
            </a:r>
            <a:r>
              <a:rPr dirty="0" err="1"/>
              <a:t>její</a:t>
            </a:r>
            <a:r>
              <a:rPr dirty="0"/>
              <a:t> </a:t>
            </a:r>
            <a:r>
              <a:rPr dirty="0" err="1"/>
              <a:t>název</a:t>
            </a:r>
            <a:r>
              <a:rPr dirty="0"/>
              <a:t>, </a:t>
            </a:r>
            <a:r>
              <a:rPr dirty="0" err="1"/>
              <a:t>který</a:t>
            </a:r>
            <a:r>
              <a:rPr dirty="0"/>
              <a:t> </a:t>
            </a:r>
            <a:r>
              <a:rPr dirty="0" err="1"/>
              <a:t>pak</a:t>
            </a:r>
            <a:r>
              <a:rPr dirty="0"/>
              <a:t> </a:t>
            </a:r>
            <a:r>
              <a:rPr dirty="0" err="1"/>
              <a:t>požívá</a:t>
            </a:r>
            <a:r>
              <a:rPr dirty="0"/>
              <a:t> </a:t>
            </a:r>
            <a:r>
              <a:rPr dirty="0" err="1"/>
              <a:t>zákonné</a:t>
            </a:r>
            <a:r>
              <a:rPr dirty="0"/>
              <a:t> </a:t>
            </a:r>
            <a:r>
              <a:rPr dirty="0" err="1"/>
              <a:t>ochrany</a:t>
            </a:r>
            <a:r>
              <a:rPr dirty="0"/>
              <a:t>, a </a:t>
            </a:r>
            <a:r>
              <a:rPr dirty="0" err="1"/>
              <a:t>sídlo</a:t>
            </a:r>
            <a:r>
              <a:rPr dirty="0"/>
              <a:t>.</a:t>
            </a:r>
          </a:p>
          <a:p>
            <a:pPr marL="214884" indent="-214884" algn="just" defTabSz="859536">
              <a:lnSpc>
                <a:spcPct val="81000"/>
              </a:lnSpc>
              <a:spcBef>
                <a:spcPts val="900"/>
              </a:spcBef>
              <a:defRPr sz="2350"/>
            </a:pP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je </a:t>
            </a:r>
            <a:r>
              <a:rPr dirty="0" err="1"/>
              <a:t>umělá</a:t>
            </a:r>
            <a:r>
              <a:rPr dirty="0"/>
              <a:t> </a:t>
            </a:r>
            <a:r>
              <a:rPr dirty="0" err="1"/>
              <a:t>entita</a:t>
            </a:r>
            <a:r>
              <a:rPr dirty="0"/>
              <a:t> - </a:t>
            </a:r>
            <a:r>
              <a:rPr dirty="0" err="1"/>
              <a:t>uměle</a:t>
            </a:r>
            <a:r>
              <a:rPr dirty="0"/>
              <a:t> </a:t>
            </a:r>
            <a:r>
              <a:rPr dirty="0" err="1"/>
              <a:t>vytvořený</a:t>
            </a:r>
            <a:r>
              <a:rPr dirty="0"/>
              <a:t> </a:t>
            </a:r>
            <a:r>
              <a:rPr dirty="0" err="1"/>
              <a:t>subjekt</a:t>
            </a:r>
            <a:r>
              <a:rPr dirty="0"/>
              <a:t>.</a:t>
            </a:r>
          </a:p>
        </p:txBody>
      </p:sp>
      <p:sp>
        <p:nvSpPr>
          <p:cNvPr id="99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Druhy právnických osob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Rozlišujeme </a:t>
            </a:r>
            <a:r>
              <a:rPr lang="cs-CZ" dirty="0">
                <a:solidFill>
                  <a:srgbClr val="92D050"/>
                </a:solidFill>
              </a:rPr>
              <a:t>několik skupin právnických osob </a:t>
            </a:r>
            <a:r>
              <a:rPr lang="cs-CZ" dirty="0"/>
              <a:t>- korporace, fundace, ústavy. </a:t>
            </a:r>
            <a:r>
              <a:rPr lang="cs-CZ" u="sng" dirty="0"/>
              <a:t>Korporací</a:t>
            </a:r>
            <a:r>
              <a:rPr lang="cs-CZ" dirty="0"/>
              <a:t> je sdružení </a:t>
            </a:r>
            <a:r>
              <a:rPr lang="cs-CZ" dirty="0" smtClean="0"/>
              <a:t>osob </a:t>
            </a:r>
            <a:r>
              <a:rPr lang="cs-CZ" dirty="0"/>
              <a:t>a majetku. V rámci korporací pak dále rozlišujeme dvě velké podskupiny, a to korporace civilní </a:t>
            </a:r>
            <a:r>
              <a:rPr lang="cs-CZ" dirty="0" smtClean="0"/>
              <a:t>a </a:t>
            </a:r>
            <a:r>
              <a:rPr lang="cs-CZ" dirty="0"/>
              <a:t>korporace obchodní. </a:t>
            </a:r>
          </a:p>
          <a:p>
            <a:r>
              <a:rPr lang="cs-CZ" dirty="0"/>
              <a:t>Další velkou skupinou právnických osob jsou </a:t>
            </a:r>
            <a:r>
              <a:rPr lang="cs-CZ" u="sng" dirty="0"/>
              <a:t>fundace</a:t>
            </a:r>
            <a:r>
              <a:rPr lang="cs-CZ" dirty="0"/>
              <a:t>. Mezi ně patří nadace a nadační fondy. </a:t>
            </a:r>
            <a:r>
              <a:rPr lang="cs-CZ" dirty="0" smtClean="0"/>
              <a:t>Fundace </a:t>
            </a:r>
            <a:r>
              <a:rPr lang="cs-CZ" dirty="0"/>
              <a:t>jsou tvořeny majetkem, který je vyčleněn ke zvláštnímu účelu. Samostatnou skupinu tvoří tak </a:t>
            </a:r>
            <a:r>
              <a:rPr lang="cs-CZ" dirty="0" smtClean="0"/>
              <a:t>ústavy</a:t>
            </a:r>
            <a:r>
              <a:rPr lang="cs-CZ" dirty="0"/>
              <a:t>. Všechny právnické osoby těchto velkých skupin jsou právnickými osobami soukromého </a:t>
            </a:r>
            <a:r>
              <a:rPr lang="cs-CZ" dirty="0" smtClean="0"/>
              <a:t>práva</a:t>
            </a:r>
            <a:r>
              <a:rPr lang="cs-CZ" dirty="0"/>
              <a:t>.</a:t>
            </a:r>
          </a:p>
          <a:p>
            <a:r>
              <a:rPr lang="cs-CZ" dirty="0"/>
              <a:t>Mimo korporací, fundací a ústavů jsou za právnické osoby považovány také stát, jednotky územní </a:t>
            </a:r>
            <a:r>
              <a:rPr lang="cs-CZ" dirty="0" smtClean="0"/>
              <a:t>samosprávy </a:t>
            </a:r>
            <a:r>
              <a:rPr lang="cs-CZ" dirty="0"/>
              <a:t>- obce, města, kraje. Dále jsou právnickými osobami také některé zvláštní osoby, jejichž </a:t>
            </a:r>
            <a:r>
              <a:rPr lang="cs-CZ" dirty="0" smtClean="0"/>
              <a:t>právní </a:t>
            </a:r>
            <a:r>
              <a:rPr lang="cs-CZ" dirty="0"/>
              <a:t>formu upravuje některý ze zvláštních právních předpisů. Jde například o příspěvkové </a:t>
            </a:r>
            <a:r>
              <a:rPr lang="cs-CZ" dirty="0" smtClean="0"/>
              <a:t>organizace</a:t>
            </a:r>
            <a:r>
              <a:rPr lang="cs-CZ" dirty="0"/>
              <a:t>, národní podnik, státní podniky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43750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Jak se právnická osoba identifikuje</a:t>
            </a:r>
          </a:p>
        </p:txBody>
      </p:sp>
      <p:sp>
        <p:nvSpPr>
          <p:cNvPr id="102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8881" indent="-198881" algn="just" defTabSz="795527">
              <a:lnSpc>
                <a:spcPct val="72000"/>
              </a:lnSpc>
              <a:spcBef>
                <a:spcPts val="800"/>
              </a:spcBef>
              <a:defRPr sz="2175"/>
            </a:pPr>
            <a:r>
              <a:rPr dirty="0" err="1"/>
              <a:t>Každá</a:t>
            </a:r>
            <a:r>
              <a:rPr dirty="0"/>
              <a:t> </a:t>
            </a: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</a:t>
            </a:r>
            <a:r>
              <a:rPr dirty="0" err="1"/>
              <a:t>musí</a:t>
            </a:r>
            <a:r>
              <a:rPr dirty="0"/>
              <a:t> </a:t>
            </a:r>
            <a:r>
              <a:rPr dirty="0" err="1"/>
              <a:t>mít</a:t>
            </a:r>
            <a:r>
              <a:rPr dirty="0"/>
              <a:t> </a:t>
            </a:r>
            <a:r>
              <a:rPr dirty="0" err="1"/>
              <a:t>svůj</a:t>
            </a:r>
            <a:r>
              <a:rPr dirty="0"/>
              <a:t> </a:t>
            </a:r>
            <a:r>
              <a:rPr dirty="0" err="1">
                <a:solidFill>
                  <a:srgbClr val="00B050"/>
                </a:solidFill>
              </a:rPr>
              <a:t>název</a:t>
            </a:r>
            <a:r>
              <a:rPr dirty="0">
                <a:solidFill>
                  <a:srgbClr val="00B050"/>
                </a:solidFill>
              </a:rPr>
              <a:t>, </a:t>
            </a:r>
            <a:r>
              <a:rPr dirty="0" err="1">
                <a:solidFill>
                  <a:srgbClr val="00B050"/>
                </a:solidFill>
              </a:rPr>
              <a:t>sídlo</a:t>
            </a:r>
            <a:r>
              <a:rPr dirty="0">
                <a:solidFill>
                  <a:srgbClr val="00B050"/>
                </a:solidFill>
              </a:rPr>
              <a:t> a </a:t>
            </a:r>
            <a:r>
              <a:rPr dirty="0" err="1">
                <a:solidFill>
                  <a:srgbClr val="00B050"/>
                </a:solidFill>
              </a:rPr>
              <a:t>předmět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činnosti</a:t>
            </a:r>
            <a:r>
              <a:rPr dirty="0">
                <a:solidFill>
                  <a:srgbClr val="00B050"/>
                </a:solidFill>
              </a:rPr>
              <a:t>. </a:t>
            </a:r>
            <a:r>
              <a:rPr dirty="0" err="1"/>
              <a:t>Společně</a:t>
            </a:r>
            <a:r>
              <a:rPr dirty="0"/>
              <a:t> </a:t>
            </a:r>
            <a:r>
              <a:rPr dirty="0" err="1"/>
              <a:t>jsou</a:t>
            </a:r>
            <a:r>
              <a:rPr dirty="0"/>
              <a:t> </a:t>
            </a:r>
            <a:r>
              <a:rPr dirty="0" err="1"/>
              <a:t>název</a:t>
            </a:r>
            <a:r>
              <a:rPr dirty="0"/>
              <a:t> se </a:t>
            </a:r>
            <a:r>
              <a:rPr dirty="0" err="1"/>
              <a:t>sídlem</a:t>
            </a:r>
            <a:r>
              <a:rPr dirty="0"/>
              <a:t> a </a:t>
            </a:r>
            <a:r>
              <a:rPr dirty="0" err="1"/>
              <a:t>identifikačním</a:t>
            </a:r>
            <a:r>
              <a:rPr dirty="0"/>
              <a:t> </a:t>
            </a:r>
            <a:r>
              <a:rPr dirty="0" err="1"/>
              <a:t>číslem</a:t>
            </a:r>
            <a:r>
              <a:rPr dirty="0"/>
              <a:t> </a:t>
            </a:r>
            <a:r>
              <a:rPr dirty="0" err="1"/>
              <a:t>považovány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základní</a:t>
            </a:r>
            <a:r>
              <a:rPr dirty="0"/>
              <a:t> </a:t>
            </a:r>
            <a:r>
              <a:rPr dirty="0" err="1"/>
              <a:t>identifikační</a:t>
            </a:r>
            <a:r>
              <a:rPr dirty="0"/>
              <a:t> </a:t>
            </a:r>
            <a:r>
              <a:rPr dirty="0" err="1"/>
              <a:t>údaje</a:t>
            </a:r>
            <a:r>
              <a:rPr dirty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endParaRPr dirty="0"/>
          </a:p>
          <a:p>
            <a:pPr marL="198881" indent="-198881" algn="just" defTabSz="795527">
              <a:lnSpc>
                <a:spcPct val="72000"/>
              </a:lnSpc>
              <a:spcBef>
                <a:spcPts val="800"/>
              </a:spcBef>
              <a:defRPr sz="2175" b="1" u="sng"/>
            </a:pPr>
            <a:r>
              <a:rPr dirty="0" err="1"/>
              <a:t>Název</a:t>
            </a:r>
            <a:r>
              <a:rPr dirty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endParaRPr dirty="0"/>
          </a:p>
          <a:p>
            <a:pPr marL="198881" indent="-198881" algn="just" defTabSz="795527">
              <a:lnSpc>
                <a:spcPct val="72000"/>
              </a:lnSpc>
              <a:spcBef>
                <a:spcPts val="800"/>
              </a:spcBef>
              <a:defRPr sz="2175"/>
            </a:pPr>
            <a:r>
              <a:rPr dirty="0" err="1"/>
              <a:t>Ohledně</a:t>
            </a:r>
            <a:r>
              <a:rPr dirty="0"/>
              <a:t> </a:t>
            </a:r>
            <a:r>
              <a:rPr dirty="0" err="1"/>
              <a:t>názvu</a:t>
            </a:r>
            <a:r>
              <a:rPr dirty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 </a:t>
            </a:r>
            <a:r>
              <a:rPr dirty="0" err="1"/>
              <a:t>platí</a:t>
            </a:r>
            <a:r>
              <a:rPr dirty="0"/>
              <a:t>, </a:t>
            </a:r>
            <a:r>
              <a:rPr dirty="0" err="1"/>
              <a:t>že</a:t>
            </a:r>
            <a:r>
              <a:rPr dirty="0"/>
              <a:t> </a:t>
            </a:r>
            <a:r>
              <a:rPr dirty="0" err="1"/>
              <a:t>tento</a:t>
            </a:r>
            <a:r>
              <a:rPr dirty="0"/>
              <a:t> je </a:t>
            </a:r>
            <a:r>
              <a:rPr dirty="0" err="1"/>
              <a:t>jejím</a:t>
            </a:r>
            <a:r>
              <a:rPr dirty="0"/>
              <a:t> </a:t>
            </a:r>
            <a:r>
              <a:rPr dirty="0" err="1"/>
              <a:t>jménem</a:t>
            </a:r>
            <a:r>
              <a:rPr dirty="0"/>
              <a:t> a </a:t>
            </a:r>
            <a:r>
              <a:rPr dirty="0" err="1"/>
              <a:t>musí</a:t>
            </a:r>
            <a:r>
              <a:rPr dirty="0"/>
              <a:t> </a:t>
            </a:r>
            <a:r>
              <a:rPr dirty="0" err="1">
                <a:solidFill>
                  <a:srgbClr val="00B050"/>
                </a:solidFill>
              </a:rPr>
              <a:t>odlišovat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konkrétní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právnickou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osobu</a:t>
            </a:r>
            <a:r>
              <a:rPr dirty="0">
                <a:solidFill>
                  <a:srgbClr val="00B050"/>
                </a:solidFill>
              </a:rPr>
              <a:t> od </a:t>
            </a:r>
            <a:r>
              <a:rPr dirty="0" err="1">
                <a:solidFill>
                  <a:srgbClr val="00B050"/>
                </a:solidFill>
              </a:rPr>
              <a:t>jiných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právnických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osob</a:t>
            </a:r>
            <a:r>
              <a:rPr dirty="0"/>
              <a:t>. </a:t>
            </a:r>
            <a:r>
              <a:rPr dirty="0" err="1"/>
              <a:t>Název</a:t>
            </a:r>
            <a:r>
              <a:rPr dirty="0"/>
              <a:t> </a:t>
            </a:r>
            <a:r>
              <a:rPr dirty="0" err="1"/>
              <a:t>také</a:t>
            </a:r>
            <a:r>
              <a:rPr dirty="0"/>
              <a:t> </a:t>
            </a:r>
            <a:r>
              <a:rPr dirty="0" err="1"/>
              <a:t>obsahuje</a:t>
            </a:r>
            <a:r>
              <a:rPr dirty="0"/>
              <a:t> </a:t>
            </a:r>
            <a:r>
              <a:rPr dirty="0" err="1"/>
              <a:t>označení</a:t>
            </a:r>
            <a:r>
              <a:rPr dirty="0"/>
              <a:t> </a:t>
            </a:r>
            <a:r>
              <a:rPr dirty="0" err="1"/>
              <a:t>právní</a:t>
            </a:r>
            <a:r>
              <a:rPr dirty="0"/>
              <a:t> </a:t>
            </a:r>
            <a:r>
              <a:rPr dirty="0" err="1"/>
              <a:t>formy</a:t>
            </a:r>
            <a:r>
              <a:rPr dirty="0"/>
              <a:t>. </a:t>
            </a:r>
            <a:r>
              <a:rPr dirty="0" err="1"/>
              <a:t>Tímto</a:t>
            </a:r>
            <a:r>
              <a:rPr dirty="0"/>
              <a:t> </a:t>
            </a:r>
            <a:r>
              <a:rPr dirty="0" err="1"/>
              <a:t>označením</a:t>
            </a:r>
            <a:r>
              <a:rPr dirty="0"/>
              <a:t> </a:t>
            </a:r>
            <a:r>
              <a:rPr dirty="0" err="1"/>
              <a:t>právní</a:t>
            </a:r>
            <a:r>
              <a:rPr dirty="0"/>
              <a:t> </a:t>
            </a:r>
            <a:r>
              <a:rPr dirty="0" err="1"/>
              <a:t>formy</a:t>
            </a:r>
            <a:r>
              <a:rPr dirty="0"/>
              <a:t> se </a:t>
            </a:r>
            <a:r>
              <a:rPr dirty="0" err="1"/>
              <a:t>rozumí</a:t>
            </a:r>
            <a:r>
              <a:rPr dirty="0"/>
              <a:t> </a:t>
            </a:r>
            <a:r>
              <a:rPr dirty="0" err="1"/>
              <a:t>například</a:t>
            </a:r>
            <a:r>
              <a:rPr dirty="0"/>
              <a:t> </a:t>
            </a:r>
            <a:r>
              <a:rPr dirty="0" err="1"/>
              <a:t>slova</a:t>
            </a:r>
            <a:r>
              <a:rPr dirty="0"/>
              <a:t> “</a:t>
            </a:r>
            <a:r>
              <a:rPr dirty="0" err="1"/>
              <a:t>zapsaný</a:t>
            </a:r>
            <a:r>
              <a:rPr dirty="0"/>
              <a:t> </a:t>
            </a:r>
            <a:r>
              <a:rPr dirty="0" err="1"/>
              <a:t>spolek</a:t>
            </a:r>
            <a:r>
              <a:rPr dirty="0"/>
              <a:t>, </a:t>
            </a:r>
            <a:r>
              <a:rPr dirty="0" err="1"/>
              <a:t>akciová</a:t>
            </a:r>
            <a:r>
              <a:rPr dirty="0"/>
              <a:t> </a:t>
            </a:r>
            <a:r>
              <a:rPr dirty="0" err="1"/>
              <a:t>společnost</a:t>
            </a:r>
            <a:r>
              <a:rPr dirty="0"/>
              <a:t>, </a:t>
            </a:r>
            <a:r>
              <a:rPr dirty="0" err="1"/>
              <a:t>nadace</a:t>
            </a:r>
            <a:r>
              <a:rPr dirty="0"/>
              <a:t>” </a:t>
            </a:r>
            <a:r>
              <a:rPr dirty="0" err="1"/>
              <a:t>apod</a:t>
            </a:r>
            <a:r>
              <a:rPr dirty="0"/>
              <a:t>. V </a:t>
            </a:r>
            <a:r>
              <a:rPr dirty="0" err="1"/>
              <a:t>některých</a:t>
            </a:r>
            <a:r>
              <a:rPr dirty="0"/>
              <a:t> </a:t>
            </a:r>
            <a:r>
              <a:rPr dirty="0" err="1"/>
              <a:t>případech</a:t>
            </a:r>
            <a:r>
              <a:rPr dirty="0"/>
              <a:t> </a:t>
            </a:r>
            <a:r>
              <a:rPr dirty="0" err="1"/>
              <a:t>zákon</a:t>
            </a:r>
            <a:r>
              <a:rPr dirty="0"/>
              <a:t> </a:t>
            </a:r>
            <a:r>
              <a:rPr dirty="0" err="1"/>
              <a:t>povoluje</a:t>
            </a:r>
            <a:r>
              <a:rPr dirty="0"/>
              <a:t> </a:t>
            </a:r>
            <a:r>
              <a:rPr dirty="0" err="1"/>
              <a:t>nahradit</a:t>
            </a:r>
            <a:r>
              <a:rPr dirty="0"/>
              <a:t> </a:t>
            </a:r>
            <a:r>
              <a:rPr dirty="0" err="1"/>
              <a:t>celoslovné</a:t>
            </a:r>
            <a:r>
              <a:rPr dirty="0"/>
              <a:t> </a:t>
            </a:r>
            <a:r>
              <a:rPr dirty="0" err="1"/>
              <a:t>či</a:t>
            </a:r>
            <a:r>
              <a:rPr dirty="0"/>
              <a:t> </a:t>
            </a:r>
            <a:r>
              <a:rPr dirty="0" err="1"/>
              <a:t>víceslovné</a:t>
            </a:r>
            <a:r>
              <a:rPr dirty="0"/>
              <a:t> </a:t>
            </a:r>
            <a:r>
              <a:rPr dirty="0" err="1"/>
              <a:t>označení</a:t>
            </a:r>
            <a:r>
              <a:rPr dirty="0"/>
              <a:t> </a:t>
            </a:r>
            <a:r>
              <a:rPr dirty="0" err="1"/>
              <a:t>právní</a:t>
            </a:r>
            <a:r>
              <a:rPr dirty="0"/>
              <a:t> </a:t>
            </a:r>
            <a:r>
              <a:rPr dirty="0" err="1"/>
              <a:t>formy</a:t>
            </a:r>
            <a:r>
              <a:rPr dirty="0"/>
              <a:t> </a:t>
            </a:r>
            <a:r>
              <a:rPr dirty="0" err="1"/>
              <a:t>příslušnou</a:t>
            </a:r>
            <a:r>
              <a:rPr dirty="0"/>
              <a:t> </a:t>
            </a:r>
            <a:r>
              <a:rPr dirty="0" err="1"/>
              <a:t>zkratkou</a:t>
            </a:r>
            <a:r>
              <a:rPr dirty="0"/>
              <a:t> - </a:t>
            </a:r>
            <a:r>
              <a:rPr dirty="0" err="1"/>
              <a:t>příklad</a:t>
            </a:r>
            <a:r>
              <a:rPr dirty="0"/>
              <a:t> v </a:t>
            </a:r>
            <a:r>
              <a:rPr dirty="0" err="1"/>
              <a:t>názvu</a:t>
            </a:r>
            <a:r>
              <a:rPr dirty="0"/>
              <a:t> </a:t>
            </a:r>
            <a:r>
              <a:rPr dirty="0" err="1"/>
              <a:t>společnosti</a:t>
            </a:r>
            <a:r>
              <a:rPr dirty="0"/>
              <a:t> s </a:t>
            </a:r>
            <a:r>
              <a:rPr dirty="0" err="1"/>
              <a:t>ručením</a:t>
            </a:r>
            <a:r>
              <a:rPr dirty="0"/>
              <a:t> </a:t>
            </a:r>
            <a:r>
              <a:rPr dirty="0" err="1"/>
              <a:t>omezeným</a:t>
            </a:r>
            <a:r>
              <a:rPr dirty="0"/>
              <a:t> </a:t>
            </a:r>
            <a:r>
              <a:rPr dirty="0" err="1"/>
              <a:t>může</a:t>
            </a:r>
            <a:r>
              <a:rPr dirty="0"/>
              <a:t> </a:t>
            </a:r>
            <a:r>
              <a:rPr dirty="0" err="1"/>
              <a:t>být</a:t>
            </a:r>
            <a:r>
              <a:rPr dirty="0"/>
              <a:t> </a:t>
            </a:r>
            <a:r>
              <a:rPr dirty="0" err="1"/>
              <a:t>obsažena</a:t>
            </a:r>
            <a:r>
              <a:rPr dirty="0"/>
              <a:t> </a:t>
            </a:r>
            <a:r>
              <a:rPr dirty="0" err="1"/>
              <a:t>místo</a:t>
            </a:r>
            <a:r>
              <a:rPr dirty="0"/>
              <a:t> </a:t>
            </a:r>
            <a:r>
              <a:rPr dirty="0" err="1"/>
              <a:t>těchto</a:t>
            </a:r>
            <a:r>
              <a:rPr dirty="0"/>
              <a:t> </a:t>
            </a:r>
            <a:r>
              <a:rPr dirty="0" err="1"/>
              <a:t>slov</a:t>
            </a:r>
            <a:r>
              <a:rPr dirty="0"/>
              <a:t> </a:t>
            </a:r>
            <a:r>
              <a:rPr dirty="0" err="1"/>
              <a:t>jen</a:t>
            </a:r>
            <a:r>
              <a:rPr dirty="0"/>
              <a:t> </a:t>
            </a:r>
            <a:r>
              <a:rPr dirty="0" err="1"/>
              <a:t>zkratka</a:t>
            </a:r>
            <a:r>
              <a:rPr dirty="0"/>
              <a:t> </a:t>
            </a:r>
            <a:r>
              <a:rPr dirty="0" err="1"/>
              <a:t>s.r.o</a:t>
            </a:r>
            <a:r>
              <a:rPr dirty="0"/>
              <a:t>.</a:t>
            </a:r>
          </a:p>
          <a:p>
            <a:pPr marL="198881" indent="-198881" algn="just" defTabSz="795527">
              <a:lnSpc>
                <a:spcPct val="72000"/>
              </a:lnSpc>
              <a:spcBef>
                <a:spcPts val="800"/>
              </a:spcBef>
              <a:defRPr sz="2175"/>
            </a:pPr>
            <a:r>
              <a:rPr dirty="0" err="1"/>
              <a:t>Pokud</a:t>
            </a:r>
            <a:r>
              <a:rPr dirty="0"/>
              <a:t> je </a:t>
            </a: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</a:t>
            </a:r>
            <a:r>
              <a:rPr dirty="0" err="1"/>
              <a:t>zapsána</a:t>
            </a:r>
            <a:r>
              <a:rPr dirty="0"/>
              <a:t> do </a:t>
            </a:r>
            <a:r>
              <a:rPr dirty="0" err="1"/>
              <a:t>obchodního</a:t>
            </a:r>
            <a:r>
              <a:rPr dirty="0"/>
              <a:t> </a:t>
            </a:r>
            <a:r>
              <a:rPr dirty="0" err="1"/>
              <a:t>rejstříku</a:t>
            </a:r>
            <a:r>
              <a:rPr dirty="0"/>
              <a:t>, </a:t>
            </a:r>
            <a:r>
              <a:rPr dirty="0" err="1"/>
              <a:t>pak</a:t>
            </a:r>
            <a:r>
              <a:rPr dirty="0"/>
              <a:t> je </a:t>
            </a:r>
            <a:r>
              <a:rPr dirty="0" err="1"/>
              <a:t>její</a:t>
            </a:r>
            <a:r>
              <a:rPr dirty="0"/>
              <a:t> </a:t>
            </a:r>
            <a:r>
              <a:rPr dirty="0" err="1"/>
              <a:t>název</a:t>
            </a:r>
            <a:r>
              <a:rPr dirty="0"/>
              <a:t> </a:t>
            </a:r>
            <a:r>
              <a:rPr dirty="0" err="1"/>
              <a:t>obchodní</a:t>
            </a:r>
            <a:r>
              <a:rPr dirty="0"/>
              <a:t> </a:t>
            </a:r>
            <a:r>
              <a:rPr dirty="0" err="1"/>
              <a:t>firmou</a:t>
            </a:r>
            <a:r>
              <a:rPr dirty="0"/>
              <a:t>. </a:t>
            </a:r>
          </a:p>
          <a:p>
            <a:pPr marL="198881" indent="-198881" algn="just" defTabSz="795527">
              <a:lnSpc>
                <a:spcPct val="72000"/>
              </a:lnSpc>
              <a:spcBef>
                <a:spcPts val="800"/>
              </a:spcBef>
              <a:defRPr sz="2175"/>
            </a:pPr>
            <a:r>
              <a:rPr dirty="0" err="1"/>
              <a:t>Název</a:t>
            </a:r>
            <a:r>
              <a:rPr dirty="0"/>
              <a:t>/firma se </a:t>
            </a:r>
            <a:r>
              <a:rPr dirty="0" err="1"/>
              <a:t>nesmí</a:t>
            </a:r>
            <a:r>
              <a:rPr dirty="0"/>
              <a:t> </a:t>
            </a:r>
            <a:r>
              <a:rPr dirty="0" err="1"/>
              <a:t>shodovat</a:t>
            </a:r>
            <a:r>
              <a:rPr dirty="0"/>
              <a:t> </a:t>
            </a:r>
            <a:r>
              <a:rPr dirty="0" err="1"/>
              <a:t>ani</a:t>
            </a:r>
            <a:r>
              <a:rPr dirty="0"/>
              <a:t> </a:t>
            </a:r>
            <a:r>
              <a:rPr dirty="0" err="1"/>
              <a:t>být</a:t>
            </a:r>
            <a:r>
              <a:rPr dirty="0"/>
              <a:t> </a:t>
            </a:r>
            <a:r>
              <a:rPr dirty="0" err="1"/>
              <a:t>zaměnitelná</a:t>
            </a:r>
            <a:r>
              <a:rPr dirty="0"/>
              <a:t> s </a:t>
            </a:r>
            <a:r>
              <a:rPr dirty="0" err="1"/>
              <a:t>jinou</a:t>
            </a:r>
            <a:r>
              <a:rPr dirty="0"/>
              <a:t> </a:t>
            </a:r>
            <a:r>
              <a:rPr dirty="0" err="1"/>
              <a:t>firmou</a:t>
            </a:r>
            <a:r>
              <a:rPr dirty="0"/>
              <a:t>, </a:t>
            </a:r>
            <a:r>
              <a:rPr dirty="0" err="1"/>
              <a:t>nesmí</a:t>
            </a:r>
            <a:r>
              <a:rPr dirty="0"/>
              <a:t> </a:t>
            </a:r>
            <a:r>
              <a:rPr dirty="0" err="1"/>
              <a:t>působit</a:t>
            </a:r>
            <a:r>
              <a:rPr dirty="0"/>
              <a:t> </a:t>
            </a:r>
            <a:r>
              <a:rPr dirty="0" err="1"/>
              <a:t>klamavě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103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Jak se právnická osoba identifikuje</a:t>
            </a:r>
          </a:p>
        </p:txBody>
      </p:sp>
      <p:sp>
        <p:nvSpPr>
          <p:cNvPr id="106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just" defTabSz="905255">
              <a:lnSpc>
                <a:spcPct val="72000"/>
              </a:lnSpc>
              <a:spcBef>
                <a:spcPts val="900"/>
              </a:spcBef>
              <a:buSzTx/>
              <a:buNone/>
              <a:defRPr sz="2475" u="sng">
                <a:solidFill>
                  <a:srgbClr val="00B050"/>
                </a:solidFill>
              </a:defRPr>
            </a:pPr>
            <a:r>
              <a:rPr b="1" dirty="0" err="1">
                <a:solidFill>
                  <a:schemeClr val="tx1"/>
                </a:solidFill>
              </a:rPr>
              <a:t>Sídlo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právnické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osoby</a:t>
            </a:r>
            <a:endParaRPr b="1" dirty="0">
              <a:solidFill>
                <a:schemeClr val="tx1"/>
              </a:solidFill>
            </a:endParaRPr>
          </a:p>
          <a:p>
            <a:pPr marL="0" indent="0" algn="just" defTabSz="905255">
              <a:lnSpc>
                <a:spcPct val="72000"/>
              </a:lnSpc>
              <a:spcBef>
                <a:spcPts val="900"/>
              </a:spcBef>
              <a:buSzTx/>
              <a:buNone/>
              <a:defRPr sz="2475"/>
            </a:pPr>
            <a:r>
              <a:rPr dirty="0" err="1"/>
              <a:t>Sídlo</a:t>
            </a:r>
            <a:r>
              <a:rPr dirty="0"/>
              <a:t> se </a:t>
            </a:r>
            <a:r>
              <a:rPr dirty="0" err="1"/>
              <a:t>musí</a:t>
            </a:r>
            <a:r>
              <a:rPr dirty="0"/>
              <a:t> </a:t>
            </a:r>
            <a:r>
              <a:rPr dirty="0" err="1"/>
              <a:t>určit</a:t>
            </a:r>
            <a:r>
              <a:rPr dirty="0"/>
              <a:t> </a:t>
            </a:r>
            <a:r>
              <a:rPr dirty="0" err="1"/>
              <a:t>již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založení</a:t>
            </a:r>
            <a:r>
              <a:rPr dirty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. </a:t>
            </a:r>
            <a:r>
              <a:rPr dirty="0" err="1"/>
              <a:t>Zákon</a:t>
            </a:r>
            <a:r>
              <a:rPr dirty="0"/>
              <a:t> </a:t>
            </a:r>
            <a:r>
              <a:rPr dirty="0" err="1"/>
              <a:t>však</a:t>
            </a:r>
            <a:r>
              <a:rPr dirty="0"/>
              <a:t> </a:t>
            </a:r>
            <a:r>
              <a:rPr dirty="0" err="1"/>
              <a:t>dovoluje</a:t>
            </a:r>
            <a:r>
              <a:rPr dirty="0"/>
              <a:t>, aby v </a:t>
            </a:r>
            <a:r>
              <a:rPr dirty="0" err="1"/>
              <a:t>zakladatelském</a:t>
            </a:r>
            <a:r>
              <a:rPr dirty="0"/>
              <a:t> </a:t>
            </a:r>
            <a:r>
              <a:rPr dirty="0" err="1"/>
              <a:t>právním</a:t>
            </a:r>
            <a:r>
              <a:rPr dirty="0"/>
              <a:t> </a:t>
            </a:r>
            <a:r>
              <a:rPr dirty="0" err="1"/>
              <a:t>jednání</a:t>
            </a:r>
            <a:r>
              <a:rPr dirty="0"/>
              <a:t> </a:t>
            </a:r>
            <a:r>
              <a:rPr dirty="0" err="1"/>
              <a:t>byla</a:t>
            </a:r>
            <a:r>
              <a:rPr dirty="0"/>
              <a:t> </a:t>
            </a:r>
            <a:r>
              <a:rPr dirty="0" err="1"/>
              <a:t>uvedena</a:t>
            </a:r>
            <a:r>
              <a:rPr dirty="0"/>
              <a:t> </a:t>
            </a:r>
            <a:r>
              <a:rPr dirty="0" err="1"/>
              <a:t>jen</a:t>
            </a:r>
            <a:r>
              <a:rPr dirty="0"/>
              <a:t> </a:t>
            </a:r>
            <a:r>
              <a:rPr dirty="0" err="1"/>
              <a:t>obec</a:t>
            </a:r>
            <a:r>
              <a:rPr dirty="0"/>
              <a:t> (</a:t>
            </a:r>
            <a:r>
              <a:rPr dirty="0" err="1"/>
              <a:t>město</a:t>
            </a:r>
            <a:r>
              <a:rPr dirty="0"/>
              <a:t>). </a:t>
            </a:r>
            <a:r>
              <a:rPr dirty="0" err="1"/>
              <a:t>Uvedení</a:t>
            </a:r>
            <a:r>
              <a:rPr dirty="0"/>
              <a:t> </a:t>
            </a:r>
            <a:r>
              <a:rPr dirty="0" err="1"/>
              <a:t>konkrétní</a:t>
            </a:r>
            <a:r>
              <a:rPr dirty="0"/>
              <a:t> </a:t>
            </a:r>
            <a:r>
              <a:rPr dirty="0" err="1"/>
              <a:t>adresy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společenské</a:t>
            </a:r>
            <a:r>
              <a:rPr dirty="0"/>
              <a:t> </a:t>
            </a:r>
            <a:r>
              <a:rPr dirty="0" err="1"/>
              <a:t>smlouvě</a:t>
            </a:r>
            <a:r>
              <a:rPr dirty="0"/>
              <a:t> </a:t>
            </a:r>
            <a:r>
              <a:rPr dirty="0" err="1"/>
              <a:t>není</a:t>
            </a:r>
            <a:r>
              <a:rPr dirty="0"/>
              <a:t> </a:t>
            </a:r>
            <a:r>
              <a:rPr dirty="0" err="1"/>
              <a:t>praktické</a:t>
            </a:r>
            <a:r>
              <a:rPr dirty="0"/>
              <a:t>, </a:t>
            </a:r>
            <a:r>
              <a:rPr dirty="0" err="1"/>
              <a:t>neboť</a:t>
            </a:r>
            <a:r>
              <a:rPr dirty="0"/>
              <a:t> </a:t>
            </a:r>
            <a:r>
              <a:rPr dirty="0" err="1"/>
              <a:t>může</a:t>
            </a:r>
            <a:r>
              <a:rPr dirty="0"/>
              <a:t> </a:t>
            </a:r>
            <a:r>
              <a:rPr dirty="0" err="1"/>
              <a:t>znamenat</a:t>
            </a:r>
            <a:r>
              <a:rPr dirty="0"/>
              <a:t> </a:t>
            </a:r>
            <a:r>
              <a:rPr dirty="0" err="1"/>
              <a:t>značné</a:t>
            </a:r>
            <a:r>
              <a:rPr dirty="0"/>
              <a:t> (a </a:t>
            </a:r>
            <a:r>
              <a:rPr dirty="0" err="1"/>
              <a:t>zbytečné</a:t>
            </a:r>
            <a:r>
              <a:rPr dirty="0"/>
              <a:t>) </a:t>
            </a:r>
            <a:r>
              <a:rPr dirty="0" err="1"/>
              <a:t>výdaje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změnu</a:t>
            </a:r>
            <a:r>
              <a:rPr dirty="0"/>
              <a:t> </a:t>
            </a:r>
            <a:r>
              <a:rPr dirty="0" err="1"/>
              <a:t>zakladatelského</a:t>
            </a:r>
            <a:r>
              <a:rPr dirty="0"/>
              <a:t> </a:t>
            </a:r>
            <a:r>
              <a:rPr dirty="0" err="1"/>
              <a:t>právního</a:t>
            </a:r>
            <a:r>
              <a:rPr dirty="0"/>
              <a:t> </a:t>
            </a:r>
            <a:r>
              <a:rPr dirty="0" err="1"/>
              <a:t>jednání</a:t>
            </a:r>
            <a:r>
              <a:rPr dirty="0"/>
              <a:t> v </a:t>
            </a:r>
            <a:r>
              <a:rPr dirty="0" err="1"/>
              <a:t>budoucnu</a:t>
            </a:r>
            <a:r>
              <a:rPr dirty="0"/>
              <a:t>. </a:t>
            </a:r>
            <a:r>
              <a:rPr dirty="0" err="1"/>
              <a:t>Sídlo</a:t>
            </a:r>
            <a:r>
              <a:rPr dirty="0"/>
              <a:t> </a:t>
            </a:r>
            <a:r>
              <a:rPr dirty="0" err="1"/>
              <a:t>může</a:t>
            </a:r>
            <a:r>
              <a:rPr dirty="0"/>
              <a:t> </a:t>
            </a:r>
            <a:r>
              <a:rPr dirty="0" err="1"/>
              <a:t>být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v </a:t>
            </a:r>
            <a:r>
              <a:rPr dirty="0" err="1"/>
              <a:t>bytě</a:t>
            </a:r>
            <a:r>
              <a:rPr dirty="0" smtClean="0"/>
              <a:t>.</a:t>
            </a:r>
            <a:r>
              <a:rPr lang="cs-CZ" dirty="0"/>
              <a:t> . Ve </a:t>
            </a:r>
            <a:r>
              <a:rPr lang="cs-CZ" dirty="0" smtClean="0"/>
              <a:t>veřejném </a:t>
            </a:r>
            <a:r>
              <a:rPr lang="cs-CZ" dirty="0"/>
              <a:t>rejstříku však musí být uvedena celá konkrétní adresa, tzn. plná adresa sídla. Celou </a:t>
            </a:r>
            <a:r>
              <a:rPr lang="cs-CZ" dirty="0" smtClean="0"/>
              <a:t>adresou </a:t>
            </a:r>
            <a:r>
              <a:rPr lang="cs-CZ" dirty="0"/>
              <a:t>rozumíme takové údaje, na základě kterých je možné např. doručit zásilku doručovanou </a:t>
            </a:r>
            <a:r>
              <a:rPr lang="cs-CZ" dirty="0" smtClean="0"/>
              <a:t>poštovní </a:t>
            </a:r>
            <a:r>
              <a:rPr lang="cs-CZ" dirty="0"/>
              <a:t>přepravou. Právnická osoba, jejíž sídlo je zapsáno ve veřejném rejstříku, nemůže proti nikomu namítat, že její </a:t>
            </a:r>
            <a:r>
              <a:rPr lang="cs-CZ" dirty="0" smtClean="0"/>
              <a:t>sídlo </a:t>
            </a:r>
            <a:r>
              <a:rPr lang="cs-CZ" dirty="0"/>
              <a:t>je ve skutečnosti na jiném místě, než je adresa zapsaná ve veřejném rejstříku.</a:t>
            </a:r>
            <a:endParaRPr dirty="0"/>
          </a:p>
          <a:p>
            <a:pPr marL="0" indent="0" algn="just" defTabSz="905255">
              <a:lnSpc>
                <a:spcPct val="72000"/>
              </a:lnSpc>
              <a:spcBef>
                <a:spcPts val="900"/>
              </a:spcBef>
              <a:buSzTx/>
              <a:buNone/>
              <a:defRPr sz="2475" u="sng">
                <a:solidFill>
                  <a:srgbClr val="00B050"/>
                </a:solidFill>
              </a:defRPr>
            </a:pPr>
            <a:r>
              <a:rPr b="1" dirty="0" err="1">
                <a:solidFill>
                  <a:schemeClr val="tx1"/>
                </a:solidFill>
              </a:rPr>
              <a:t>Identifikační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číslo</a:t>
            </a:r>
            <a:endParaRPr b="1" dirty="0">
              <a:solidFill>
                <a:schemeClr val="tx1"/>
              </a:solidFill>
            </a:endParaRPr>
          </a:p>
          <a:p>
            <a:pPr marL="0" indent="0" algn="just" defTabSz="905255">
              <a:lnSpc>
                <a:spcPct val="72000"/>
              </a:lnSpc>
              <a:spcBef>
                <a:spcPts val="900"/>
              </a:spcBef>
              <a:buSzTx/>
              <a:buNone/>
              <a:defRPr sz="2475"/>
            </a:pPr>
            <a:r>
              <a:rPr dirty="0" err="1"/>
              <a:t>Třetím</a:t>
            </a:r>
            <a:r>
              <a:rPr dirty="0"/>
              <a:t> </a:t>
            </a:r>
            <a:r>
              <a:rPr dirty="0" err="1"/>
              <a:t>identifikačním</a:t>
            </a:r>
            <a:r>
              <a:rPr dirty="0"/>
              <a:t> </a:t>
            </a:r>
            <a:r>
              <a:rPr dirty="0" err="1"/>
              <a:t>údajem</a:t>
            </a:r>
            <a:r>
              <a:rPr dirty="0"/>
              <a:t>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 je </a:t>
            </a:r>
            <a:r>
              <a:rPr dirty="0" err="1"/>
              <a:t>zpravidla</a:t>
            </a:r>
            <a:r>
              <a:rPr dirty="0"/>
              <a:t> </a:t>
            </a:r>
            <a:r>
              <a:rPr dirty="0" err="1"/>
              <a:t>její</a:t>
            </a:r>
            <a:r>
              <a:rPr dirty="0"/>
              <a:t> </a:t>
            </a:r>
            <a:r>
              <a:rPr dirty="0" err="1"/>
              <a:t>identifikační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. To je </a:t>
            </a:r>
            <a:r>
              <a:rPr dirty="0" err="1"/>
              <a:t>právnické</a:t>
            </a:r>
            <a:r>
              <a:rPr dirty="0"/>
              <a:t> </a:t>
            </a:r>
            <a:r>
              <a:rPr dirty="0" err="1"/>
              <a:t>osobě</a:t>
            </a:r>
            <a:r>
              <a:rPr dirty="0"/>
              <a:t> </a:t>
            </a:r>
            <a:r>
              <a:rPr dirty="0" err="1"/>
              <a:t>přiděleno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zápisu</a:t>
            </a:r>
            <a:r>
              <a:rPr dirty="0"/>
              <a:t> do </a:t>
            </a:r>
            <a:r>
              <a:rPr dirty="0" err="1"/>
              <a:t>veřejného</a:t>
            </a:r>
            <a:r>
              <a:rPr dirty="0"/>
              <a:t> </a:t>
            </a:r>
            <a:r>
              <a:rPr dirty="0" err="1"/>
              <a:t>rejstříku</a:t>
            </a:r>
            <a:r>
              <a:rPr dirty="0"/>
              <a:t>. </a:t>
            </a:r>
            <a:r>
              <a:rPr dirty="0" err="1"/>
              <a:t>Podle</a:t>
            </a:r>
            <a:r>
              <a:rPr dirty="0"/>
              <a:t> </a:t>
            </a:r>
            <a:r>
              <a:rPr dirty="0" err="1"/>
              <a:t>identifikačního</a:t>
            </a:r>
            <a:r>
              <a:rPr dirty="0"/>
              <a:t> </a:t>
            </a:r>
            <a:r>
              <a:rPr dirty="0" err="1"/>
              <a:t>údaje</a:t>
            </a:r>
            <a:r>
              <a:rPr dirty="0"/>
              <a:t> je </a:t>
            </a:r>
            <a:r>
              <a:rPr dirty="0" err="1"/>
              <a:t>právnická</a:t>
            </a:r>
            <a:r>
              <a:rPr dirty="0"/>
              <a:t> </a:t>
            </a:r>
            <a:r>
              <a:rPr dirty="0" err="1"/>
              <a:t>osoba</a:t>
            </a:r>
            <a:r>
              <a:rPr dirty="0"/>
              <a:t> </a:t>
            </a:r>
            <a:r>
              <a:rPr dirty="0" err="1"/>
              <a:t>snadno</a:t>
            </a:r>
            <a:r>
              <a:rPr dirty="0"/>
              <a:t> </a:t>
            </a:r>
            <a:r>
              <a:rPr dirty="0" err="1"/>
              <a:t>identifikovatelná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veřejných</a:t>
            </a:r>
            <a:r>
              <a:rPr dirty="0"/>
              <a:t> </a:t>
            </a:r>
            <a:r>
              <a:rPr dirty="0" err="1"/>
              <a:t>rejstřících</a:t>
            </a:r>
            <a:r>
              <a:rPr dirty="0"/>
              <a:t> </a:t>
            </a:r>
            <a:r>
              <a:rPr dirty="0" err="1"/>
              <a:t>či</a:t>
            </a:r>
            <a:r>
              <a:rPr dirty="0"/>
              <a:t> </a:t>
            </a:r>
            <a:r>
              <a:rPr dirty="0" err="1"/>
              <a:t>seznamech</a:t>
            </a:r>
            <a:r>
              <a:rPr dirty="0"/>
              <a:t>. </a:t>
            </a:r>
            <a:r>
              <a:rPr dirty="0" err="1"/>
              <a:t>Každé</a:t>
            </a:r>
            <a:r>
              <a:rPr dirty="0"/>
              <a:t> </a:t>
            </a:r>
            <a:r>
              <a:rPr dirty="0" err="1"/>
              <a:t>identifikační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je </a:t>
            </a:r>
            <a:r>
              <a:rPr dirty="0" err="1"/>
              <a:t>unikátní</a:t>
            </a:r>
            <a:r>
              <a:rPr dirty="0"/>
              <a:t> pro </a:t>
            </a:r>
            <a:r>
              <a:rPr dirty="0" err="1"/>
              <a:t>osobu</a:t>
            </a:r>
            <a:r>
              <a:rPr dirty="0"/>
              <a:t>, </a:t>
            </a:r>
            <a:r>
              <a:rPr dirty="0" err="1"/>
              <a:t>které</a:t>
            </a:r>
            <a:r>
              <a:rPr dirty="0"/>
              <a:t> </a:t>
            </a:r>
            <a:r>
              <a:rPr dirty="0" err="1"/>
              <a:t>bylo</a:t>
            </a:r>
            <a:r>
              <a:rPr dirty="0"/>
              <a:t> </a:t>
            </a:r>
            <a:r>
              <a:rPr dirty="0" err="1"/>
              <a:t>přiděleno</a:t>
            </a:r>
            <a:r>
              <a:rPr dirty="0"/>
              <a:t>. Pro </a:t>
            </a:r>
            <a:r>
              <a:rPr dirty="0" err="1"/>
              <a:t>úplnost</a:t>
            </a:r>
            <a:r>
              <a:rPr dirty="0"/>
              <a:t> </a:t>
            </a:r>
            <a:r>
              <a:rPr dirty="0" err="1"/>
              <a:t>musíme</a:t>
            </a:r>
            <a:r>
              <a:rPr dirty="0"/>
              <a:t> </a:t>
            </a:r>
            <a:r>
              <a:rPr dirty="0" err="1"/>
              <a:t>doplnit</a:t>
            </a:r>
            <a:r>
              <a:rPr dirty="0"/>
              <a:t> to, </a:t>
            </a:r>
            <a:r>
              <a:rPr dirty="0" err="1"/>
              <a:t>že</a:t>
            </a:r>
            <a:r>
              <a:rPr dirty="0"/>
              <a:t> </a:t>
            </a:r>
            <a:r>
              <a:rPr dirty="0" err="1"/>
              <a:t>identifikační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se </a:t>
            </a:r>
            <a:r>
              <a:rPr dirty="0" err="1"/>
              <a:t>přiděluje</a:t>
            </a:r>
            <a:r>
              <a:rPr dirty="0"/>
              <a:t> </a:t>
            </a:r>
            <a:r>
              <a:rPr dirty="0" err="1"/>
              <a:t>také</a:t>
            </a:r>
            <a:r>
              <a:rPr dirty="0"/>
              <a:t> </a:t>
            </a:r>
            <a:r>
              <a:rPr dirty="0" err="1"/>
              <a:t>fyzickým</a:t>
            </a:r>
            <a:r>
              <a:rPr dirty="0"/>
              <a:t> </a:t>
            </a:r>
            <a:r>
              <a:rPr dirty="0" err="1"/>
              <a:t>osobám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zahájení</a:t>
            </a:r>
            <a:r>
              <a:rPr dirty="0"/>
              <a:t> </a:t>
            </a:r>
            <a:r>
              <a:rPr dirty="0" err="1"/>
              <a:t>podnikání</a:t>
            </a:r>
            <a:endParaRPr dirty="0"/>
          </a:p>
        </p:txBody>
      </p:sp>
      <p:sp>
        <p:nvSpPr>
          <p:cNvPr id="107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Jak se právnická osoba identifikuje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u="sng" dirty="0" smtClean="0"/>
              <a:t>Předmět činnosti</a:t>
            </a:r>
          </a:p>
          <a:p>
            <a:pPr marL="0" indent="0">
              <a:buNone/>
            </a:pPr>
            <a:r>
              <a:rPr lang="cs-CZ" dirty="0"/>
              <a:t>Předmět činnosti či podnikání je vždy vyjádřen v zakladatelském právním jednání (společenské smlouvě, zakladatelské listině, stanovách apod.). Takový předmět činnosti může být v širším pohledu vyjádřením veřejného zájmu nebo soukromého zájmu. Tím je dán účel právnické </a:t>
            </a:r>
            <a:r>
              <a:rPr lang="cs-CZ" dirty="0" smtClean="0"/>
              <a:t>osoby. </a:t>
            </a:r>
          </a:p>
          <a:p>
            <a:pPr marL="0" indent="0">
              <a:buNone/>
            </a:pPr>
            <a:r>
              <a:rPr lang="cs-CZ" u="sng" dirty="0"/>
              <a:t>Předmět podnikání právnické osoby</a:t>
            </a:r>
          </a:p>
          <a:p>
            <a:pPr marL="0" indent="0">
              <a:buNone/>
            </a:pPr>
            <a:r>
              <a:rPr lang="cs-CZ" sz="2900" dirty="0"/>
              <a:t>Pokud je účelem právnické osoby podnikání, pak se musí podrobit ustanovením předpisů veřejného </a:t>
            </a:r>
          </a:p>
          <a:p>
            <a:pPr marL="0" indent="0">
              <a:buNone/>
            </a:pPr>
            <a:r>
              <a:rPr lang="cs-CZ" sz="2900" dirty="0"/>
              <a:t>práva a splnit podmínky, které příslušný právní předpis stanoví pro výkon podnikání v konkrétním </a:t>
            </a:r>
          </a:p>
          <a:p>
            <a:pPr marL="0" indent="0">
              <a:buNone/>
            </a:pPr>
            <a:r>
              <a:rPr lang="cs-CZ" sz="2900" dirty="0"/>
              <a:t>předmětu. Ty jsou upraveny pro velké množství činností veřejnoprávními předpisy. Nejčastěji jde </a:t>
            </a:r>
          </a:p>
          <a:p>
            <a:pPr marL="0" indent="0">
              <a:buNone/>
            </a:pPr>
            <a:r>
              <a:rPr lang="cs-CZ" sz="2900" dirty="0"/>
              <a:t>o požadavky na člena statutárního orgánu, odbornost výkonu a v některých případech i o materiální </a:t>
            </a:r>
          </a:p>
          <a:p>
            <a:pPr marL="0" indent="0">
              <a:buNone/>
            </a:pPr>
            <a:r>
              <a:rPr lang="cs-CZ" sz="2900" dirty="0"/>
              <a:t>podmínky.</a:t>
            </a:r>
          </a:p>
          <a:p>
            <a:pPr marL="0" indent="0">
              <a:buNone/>
            </a:pPr>
            <a:r>
              <a:rPr lang="cs-CZ" u="sng" dirty="0" smtClean="0"/>
              <a:t>Veřejně </a:t>
            </a:r>
            <a:r>
              <a:rPr lang="cs-CZ" u="sng" dirty="0"/>
              <a:t>prospěšný účel právnické </a:t>
            </a:r>
            <a:r>
              <a:rPr lang="cs-CZ" u="sng" dirty="0" smtClean="0"/>
              <a:t>osoby</a:t>
            </a:r>
          </a:p>
          <a:p>
            <a:pPr marL="0" indent="0">
              <a:buNone/>
            </a:pPr>
            <a:r>
              <a:rPr lang="cs-CZ" sz="2900" dirty="0"/>
              <a:t>Občanský zákoník umožňuje, aby právnická osoba byla prohlášena rozhodnutím soudu za veřejně prospěšnou a mohla pak přispívat vlastní činností k dosahování obecného blaha. Taková činnost musí být souladu se zakladatelským dokumentem právnické osoby, na její rozhodování musí mít podstatný vliv jen bezúhonné osoby, majetek musí nabývat pouze z poctivých zdrojů a konečně její jmění musí být hospodárně využíváno k veřejně prospěšnému </a:t>
            </a:r>
            <a:r>
              <a:rPr lang="cs-CZ" dirty="0"/>
              <a:t>účelu</a:t>
            </a: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217479525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Orgány právnických osob</a:t>
            </a:r>
          </a:p>
        </p:txBody>
      </p:sp>
      <p:sp>
        <p:nvSpPr>
          <p:cNvPr id="110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72000"/>
              </a:lnSpc>
              <a:buSzTx/>
              <a:buNone/>
              <a:defRPr sz="1900"/>
            </a:pPr>
            <a:r>
              <a:t>Protože je právnická osoba nesvéprávná, musí být </a:t>
            </a:r>
            <a:r>
              <a:rPr>
                <a:solidFill>
                  <a:srgbClr val="00B050"/>
                </a:solidFill>
              </a:rPr>
              <a:t>při jednáních navenek vždy zastoupena</a:t>
            </a:r>
            <a:r>
              <a:t>. Zástupcem s relativně neomezeným oprávněním je pak její statutární orgán, resp. jeho členové. Zákon dovoluje, aby zakladatelské jednání vymezilo požadavky na zastupování právnické osoby navenek - tzn. např. společným jednáním dvou členů statutárního orgánu (dva jednatelé apod.). V tomto ohledu tedy musíme chápat relativní neomezenost zástupčího oprávnění.</a:t>
            </a:r>
          </a:p>
          <a:p>
            <a:pPr marL="0" indent="0" algn="just">
              <a:lnSpc>
                <a:spcPct val="72000"/>
              </a:lnSpc>
              <a:buSzTx/>
              <a:buNone/>
              <a:defRPr sz="1900"/>
            </a:pPr>
            <a:r>
              <a:t>V některých případech však zákon stanoví </a:t>
            </a:r>
            <a:r>
              <a:rPr>
                <a:solidFill>
                  <a:srgbClr val="00B050"/>
                </a:solidFill>
              </a:rPr>
              <a:t>zvláštní zástupčí oprávnění členům jiných orgánů právnické osoby</a:t>
            </a:r>
            <a:r>
              <a:t>, pokud je k tomu zvláštní důvod. Takovým zvláštním případem je například zastupování akciové společnosti pověřeným členem její dozorčí rady při jednání před soudem, pokud je spor veden mezi akciovou společností a členem jejího statutárního orgánu - například sporu o náhradu škody.</a:t>
            </a:r>
          </a:p>
          <a:p>
            <a:pPr marL="0" indent="0" algn="just">
              <a:lnSpc>
                <a:spcPct val="72000"/>
              </a:lnSpc>
              <a:buSzTx/>
              <a:buNone/>
              <a:defRPr sz="1900"/>
            </a:pPr>
            <a:r>
              <a:t>Většina právnických osob - například všechny korporace, - </a:t>
            </a:r>
            <a:r>
              <a:rPr>
                <a:solidFill>
                  <a:srgbClr val="00B050"/>
                </a:solidFill>
              </a:rPr>
              <a:t>má nejvyšší orgán</a:t>
            </a:r>
            <a:r>
              <a:t>. Je zpravidla nazýván </a:t>
            </a:r>
            <a:r>
              <a:rPr>
                <a:solidFill>
                  <a:srgbClr val="00B050"/>
                </a:solidFill>
              </a:rPr>
              <a:t>valnou hromadou nebo členskou schůzí</a:t>
            </a:r>
            <a:r>
              <a:t>. Do jeho pravomoci náleží nejdůležitější otázky, často náleží rozhodování o změně zakladatelského právního jednání, volba a odvolání členů jiných orgánů této právnické osoby (volených orgánů), schvalování smluv o výkonu funkcí, jakož i dalších zvlášť závažných rozhodnutí (u obchodních korporací zpravidla zcizení či zatížení obchodního závodu nebo jeho podstatné části). Jejich okruh je vymezen zákonem pro právnické osoby různých právních forem různě.</a:t>
            </a:r>
          </a:p>
        </p:txBody>
      </p:sp>
      <p:sp>
        <p:nvSpPr>
          <p:cNvPr id="111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t>Kolektivní a individuální orgány</a:t>
            </a:r>
          </a:p>
        </p:txBody>
      </p:sp>
      <p:sp>
        <p:nvSpPr>
          <p:cNvPr id="114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t>Pokud má orgán právnické osoby jen jednoho člena, jde o orgán </a:t>
            </a:r>
            <a:r>
              <a:rPr>
                <a:solidFill>
                  <a:srgbClr val="00B050"/>
                </a:solidFill>
              </a:rPr>
              <a:t>individuální</a:t>
            </a:r>
            <a:r>
              <a:t>. Má-li členů více, je orgánem </a:t>
            </a:r>
            <a:r>
              <a:rPr>
                <a:solidFill>
                  <a:srgbClr val="00B050"/>
                </a:solidFill>
              </a:rPr>
              <a:t>kolektivním</a:t>
            </a:r>
            <a:r>
              <a:t>. Kolektivní orgán rozhoduje ve sboru, tzn., usnáší se na společné schůzi. Jeho usnesení je přijato při dosažení požadované většiny hlasů. O zasedáních (a přijatých usneseních) musí být sepisování zápisy, v nich mají být uvedeny i výslovné odchylné názory. </a:t>
            </a:r>
          </a:p>
          <a:p>
            <a:pPr algn="just"/>
            <a:r>
              <a:t>Zakladatelský dokument však může také zavést rozdělení působnosti podle oborů mezi jednotlivé členy kolektivního orgánu. Potom každý z členů odpovídá za otázky spadající do jeho oboru, ostatní členové orgánu jsou však povinni všeobecně dohlížet.</a:t>
            </a:r>
          </a:p>
        </p:txBody>
      </p:sp>
      <p:sp>
        <p:nvSpPr>
          <p:cNvPr id="115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3900">
                <a:solidFill>
                  <a:srgbClr val="00B0F0"/>
                </a:solidFill>
              </a:defRPr>
            </a:pPr>
            <a:r>
              <a:t>Podmínky členství ve volených orgánech právnické </a:t>
            </a:r>
            <a:br/>
            <a:r>
              <a:t>osoby</a:t>
            </a:r>
          </a:p>
        </p:txBody>
      </p:sp>
      <p:sp>
        <p:nvSpPr>
          <p:cNvPr id="118" name="Zástupný symbol pro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defRPr sz="2037"/>
            </a:pPr>
            <a:r>
              <a:t>Volené orgány: Voleným orgánem právnické osoby je ten orgán, který je </a:t>
            </a:r>
            <a:r>
              <a:rPr>
                <a:solidFill>
                  <a:srgbClr val="00B050"/>
                </a:solidFill>
              </a:rPr>
              <a:t>obsazován volbou či jmenováním.</a:t>
            </a:r>
          </a:p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defRPr sz="2037"/>
            </a:pPr>
            <a:r>
              <a:t>Členem voleného orgánu se může stát </a:t>
            </a:r>
            <a:r>
              <a:rPr>
                <a:solidFill>
                  <a:srgbClr val="00B050"/>
                </a:solidFill>
              </a:rPr>
              <a:t>pouze ten, který splňuje zákonné podmínky</a:t>
            </a:r>
            <a:r>
              <a:t>. Pokud by byl povolán někdo, kdo není způsobilý, zákon na tuto situaci hledí tak, jakoby se povolání nikdy nestalo. </a:t>
            </a:r>
          </a:p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defRPr sz="2037"/>
            </a:pPr>
            <a:r>
              <a:t>Podmínky výkonu funkce jsou stanoveny různé pro různé druhy právnických osob. </a:t>
            </a:r>
          </a:p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defRPr sz="2037"/>
            </a:pPr>
            <a:r>
              <a:t>Pro obchodní korporace je třeba, aby zvolená osoba kumulativně splňovala všechny tyto podmínky:</a:t>
            </a:r>
          </a:p>
          <a:p>
            <a:pPr marL="0" indent="0" algn="just" defTabSz="886968">
              <a:lnSpc>
                <a:spcPct val="72000"/>
              </a:lnSpc>
              <a:spcBef>
                <a:spcPts val="900"/>
              </a:spcBef>
              <a:buSzTx/>
              <a:buNone/>
              <a:defRPr sz="2037"/>
            </a:pPr>
            <a:r>
              <a:t>-  osoba musí být plně svéprávná, </a:t>
            </a:r>
          </a:p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buFontTx/>
              <a:buChar char="-"/>
              <a:defRPr sz="2037"/>
            </a:pPr>
            <a:r>
              <a:t>musí být trestné bezúhonná v rozsahu vyžadovaném živnostenským zákonem, </a:t>
            </a:r>
          </a:p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buFontTx/>
              <a:buChar char="-"/>
              <a:defRPr sz="2037"/>
            </a:pPr>
            <a:r>
              <a:t>nesmí u ní být dána žádná překážka provozování živnost</a:t>
            </a:r>
          </a:p>
          <a:p>
            <a:pPr marL="221742" indent="-221742" algn="just" defTabSz="886968">
              <a:lnSpc>
                <a:spcPct val="72000"/>
              </a:lnSpc>
              <a:spcBef>
                <a:spcPts val="900"/>
              </a:spcBef>
              <a:buFontTx/>
              <a:buChar char="-"/>
              <a:defRPr sz="2037"/>
            </a:pPr>
            <a:r>
              <a:t>nesmí být z výkonu funkce vyloučena rozhodnutím soudu z důvodu svého dřívějšího členství orgánů jiné právnické osoby, u níž byl soudním rozhodnutím prohlášen úpadek (tzv. vyloučení z členství pro výkon funkce v upadnuvší právnické osobě). </a:t>
            </a:r>
          </a:p>
        </p:txBody>
      </p:sp>
      <p:sp>
        <p:nvSpPr>
          <p:cNvPr id="119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11172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2074</Words>
  <Application>Microsoft Office PowerPoint</Application>
  <PresentationFormat>Širokoúhlá obrazovka</PresentationFormat>
  <Paragraphs>84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 Základní pojmy</vt:lpstr>
      <vt:lpstr>Právnické osoby</vt:lpstr>
      <vt:lpstr>Druhy právnických osob</vt:lpstr>
      <vt:lpstr>Jak se právnická osoba identifikuje</vt:lpstr>
      <vt:lpstr>Jak se právnická osoba identifikuje</vt:lpstr>
      <vt:lpstr>Jak se právnická osoba identifikuje</vt:lpstr>
      <vt:lpstr>Orgány právnických osob</vt:lpstr>
      <vt:lpstr>Kolektivní a individuální orgány</vt:lpstr>
      <vt:lpstr>Podmínky členství ve volených orgánech právnické  osoby</vt:lpstr>
      <vt:lpstr>Podmínky členství ve volených orgánech právnické  osoby</vt:lpstr>
      <vt:lpstr>Založení vs. vznik</vt:lpstr>
      <vt:lpstr>Mezidobí mezi založením a vznikem</vt:lpstr>
      <vt:lpstr>Vznik</vt:lpstr>
      <vt:lpstr>Zánik společnosti</vt:lpstr>
      <vt:lpstr>Likvidace společnosti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Základní pojmy</dc:title>
  <cp:lastModifiedBy>Účet Microsoft</cp:lastModifiedBy>
  <cp:revision>9</cp:revision>
  <dcterms:modified xsi:type="dcterms:W3CDTF">2022-10-05T09:46:30Z</dcterms:modified>
</cp:coreProperties>
</file>