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heme/themeOverride2.xml" ContentType="application/vnd.openxmlformats-officedocument.themeOverride+xml"/>
  <Override PartName="/ppt/notesSlides/notesSlide22.xml" ContentType="application/vnd.openxmlformats-officedocument.presentationml.notesSlide+xml"/>
  <Override PartName="/ppt/theme/themeOverride3.xml" ContentType="application/vnd.openxmlformats-officedocument.themeOverride+xml"/>
  <Override PartName="/ppt/notesSlides/notesSlide23.xml" ContentType="application/vnd.openxmlformats-officedocument.presentationml.notesSlide+xml"/>
  <Override PartName="/ppt/theme/themeOverride4.xml" ContentType="application/vnd.openxmlformats-officedocument.themeOverride+xml"/>
  <Override PartName="/ppt/notesSlides/notesSlide24.xml" ContentType="application/vnd.openxmlformats-officedocument.presentationml.notesSlide+xml"/>
  <Override PartName="/ppt/theme/themeOverride5.xml" ContentType="application/vnd.openxmlformats-officedocument.themeOverride+xml"/>
  <Override PartName="/ppt/notesSlides/notesSlide25.xml" ContentType="application/vnd.openxmlformats-officedocument.presentationml.notesSlide+xml"/>
  <Override PartName="/ppt/theme/themeOverride6.xml" ContentType="application/vnd.openxmlformats-officedocument.themeOverride+xml"/>
  <Override PartName="/ppt/notesSlides/notesSlide26.xml" ContentType="application/vnd.openxmlformats-officedocument.presentationml.notesSlide+xml"/>
  <Override PartName="/ppt/theme/themeOverride7.xml" ContentType="application/vnd.openxmlformats-officedocument.themeOverride+xml"/>
  <Override PartName="/ppt/notesSlides/notesSlide27.xml" ContentType="application/vnd.openxmlformats-officedocument.presentationml.notesSlide+xml"/>
  <Override PartName="/ppt/theme/themeOverride8.xml" ContentType="application/vnd.openxmlformats-officedocument.themeOverride+xml"/>
  <Override PartName="/ppt/notesSlides/notesSlide28.xml" ContentType="application/vnd.openxmlformats-officedocument.presentationml.notesSlide+xml"/>
  <Override PartName="/ppt/theme/themeOverride9.xml" ContentType="application/vnd.openxmlformats-officedocument.themeOverr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heme/themeOverride10.xml" ContentType="application/vnd.openxmlformats-officedocument.themeOverride+xml"/>
  <Override PartName="/ppt/notesSlides/notesSlide42.xml" ContentType="application/vnd.openxmlformats-officedocument.presentationml.notesSlide+xml"/>
  <Override PartName="/ppt/theme/themeOverride11.xml" ContentType="application/vnd.openxmlformats-officedocument.themeOverr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heme/themeOverride12.xml" ContentType="application/vnd.openxmlformats-officedocument.themeOverride+xml"/>
  <Override PartName="/ppt/notesSlides/notesSlide49.xml" ContentType="application/vnd.openxmlformats-officedocument.presentationml.notesSlide+xml"/>
  <Override PartName="/ppt/theme/themeOverride13.xml" ContentType="application/vnd.openxmlformats-officedocument.themeOverride+xml"/>
  <Override PartName="/ppt/notesSlides/notesSlide50.xml" ContentType="application/vnd.openxmlformats-officedocument.presentationml.notesSlide+xml"/>
  <Override PartName="/ppt/theme/themeOverride14.xml" ContentType="application/vnd.openxmlformats-officedocument.themeOverride+xml"/>
  <Override PartName="/ppt/notesSlides/notesSlide51.xml" ContentType="application/vnd.openxmlformats-officedocument.presentationml.notesSlide+xml"/>
  <Override PartName="/ppt/theme/themeOverride15.xml" ContentType="application/vnd.openxmlformats-officedocument.themeOverr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rts/chart1.xml" ContentType="application/vnd.openxmlformats-officedocument.drawingml.chart+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theme/themeOverride16.xml" ContentType="application/vnd.openxmlformats-officedocument.themeOverride+xml"/>
  <Override PartName="/ppt/notesSlides/notesSlide65.xml" ContentType="application/vnd.openxmlformats-officedocument.presentationml.notesSlide+xml"/>
  <Override PartName="/ppt/theme/themeOverride17.xml" ContentType="application/vnd.openxmlformats-officedocument.themeOverride+xml"/>
  <Override PartName="/ppt/notesSlides/notesSlide66.xml" ContentType="application/vnd.openxmlformats-officedocument.presentationml.notesSlide+xml"/>
  <Override PartName="/ppt/theme/themeOverride18.xml" ContentType="application/vnd.openxmlformats-officedocument.themeOverride+xml"/>
  <Override PartName="/ppt/notesSlides/notesSlide67.xml" ContentType="application/vnd.openxmlformats-officedocument.presentationml.notesSlide+xml"/>
  <Override PartName="/ppt/theme/themeOverride19.xml" ContentType="application/vnd.openxmlformats-officedocument.themeOverride+xml"/>
  <Override PartName="/ppt/notesSlides/notesSlide68.xml" ContentType="application/vnd.openxmlformats-officedocument.presentationml.notesSlide+xml"/>
  <Override PartName="/ppt/theme/themeOverride20.xml" ContentType="application/vnd.openxmlformats-officedocument.themeOverride+xml"/>
  <Override PartName="/ppt/notesSlides/notesSlide69.xml" ContentType="application/vnd.openxmlformats-officedocument.presentationml.notesSlide+xml"/>
  <Override PartName="/ppt/theme/themeOverride21.xml" ContentType="application/vnd.openxmlformats-officedocument.themeOverride+xml"/>
  <Override PartName="/ppt/notesSlides/notesSlide70.xml" ContentType="application/vnd.openxmlformats-officedocument.presentationml.notesSlide+xml"/>
  <Override PartName="/ppt/theme/themeOverride22.xml" ContentType="application/vnd.openxmlformats-officedocument.themeOverride+xml"/>
  <Override PartName="/ppt/notesSlides/notesSlide71.xml" ContentType="application/vnd.openxmlformats-officedocument.presentationml.notesSlide+xml"/>
  <Override PartName="/ppt/theme/themeOverride23.xml" ContentType="application/vnd.openxmlformats-officedocument.themeOverride+xml"/>
  <Override PartName="/ppt/notesSlides/notesSlide72.xml" ContentType="application/vnd.openxmlformats-officedocument.presentationml.notesSlide+xml"/>
  <Override PartName="/ppt/charts/chart2.xml" ContentType="application/vnd.openxmlformats-officedocument.drawingml.chart+xml"/>
  <Override PartName="/ppt/theme/themeOverride24.xml" ContentType="application/vnd.openxmlformats-officedocument.themeOverride+xml"/>
  <Override PartName="/ppt/drawings/drawing1.xml" ContentType="application/vnd.openxmlformats-officedocument.drawingml.chartshapes+xml"/>
  <Override PartName="/ppt/theme/themeOverride25.xml" ContentType="application/vnd.openxmlformats-officedocument.themeOverride+xml"/>
  <Override PartName="/ppt/notesSlides/notesSlide73.xml" ContentType="application/vnd.openxmlformats-officedocument.presentationml.notesSlide+xml"/>
  <Override PartName="/ppt/theme/themeOverride26.xml" ContentType="application/vnd.openxmlformats-officedocument.themeOverr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41"/>
  </p:notesMasterIdLst>
  <p:handoutMasterIdLst>
    <p:handoutMasterId r:id="rId142"/>
  </p:handoutMasterIdLst>
  <p:sldIdLst>
    <p:sldId id="256" r:id="rId2"/>
    <p:sldId id="409" r:id="rId3"/>
    <p:sldId id="410" r:id="rId4"/>
    <p:sldId id="411" r:id="rId5"/>
    <p:sldId id="412" r:id="rId6"/>
    <p:sldId id="413" r:id="rId7"/>
    <p:sldId id="414" r:id="rId8"/>
    <p:sldId id="415" r:id="rId9"/>
    <p:sldId id="416" r:id="rId10"/>
    <p:sldId id="417" r:id="rId11"/>
    <p:sldId id="418" r:id="rId12"/>
    <p:sldId id="419" r:id="rId13"/>
    <p:sldId id="420" r:id="rId14"/>
    <p:sldId id="421" r:id="rId15"/>
    <p:sldId id="422" r:id="rId16"/>
    <p:sldId id="423" r:id="rId17"/>
    <p:sldId id="424" r:id="rId18"/>
    <p:sldId id="425" r:id="rId19"/>
    <p:sldId id="426" r:id="rId20"/>
    <p:sldId id="427" r:id="rId21"/>
    <p:sldId id="428" r:id="rId22"/>
    <p:sldId id="429" r:id="rId23"/>
    <p:sldId id="430" r:id="rId24"/>
    <p:sldId id="431" r:id="rId25"/>
    <p:sldId id="432" r:id="rId26"/>
    <p:sldId id="433" r:id="rId27"/>
    <p:sldId id="434" r:id="rId28"/>
    <p:sldId id="435" r:id="rId29"/>
    <p:sldId id="436" r:id="rId30"/>
    <p:sldId id="437" r:id="rId31"/>
    <p:sldId id="438" r:id="rId32"/>
    <p:sldId id="439" r:id="rId33"/>
    <p:sldId id="440" r:id="rId34"/>
    <p:sldId id="441" r:id="rId35"/>
    <p:sldId id="442" r:id="rId36"/>
    <p:sldId id="443" r:id="rId37"/>
    <p:sldId id="444" r:id="rId38"/>
    <p:sldId id="445" r:id="rId39"/>
    <p:sldId id="446" r:id="rId40"/>
    <p:sldId id="447" r:id="rId41"/>
    <p:sldId id="448" r:id="rId42"/>
    <p:sldId id="449" r:id="rId43"/>
    <p:sldId id="450" r:id="rId44"/>
    <p:sldId id="451" r:id="rId45"/>
    <p:sldId id="459" r:id="rId46"/>
    <p:sldId id="460" r:id="rId47"/>
    <p:sldId id="461" r:id="rId48"/>
    <p:sldId id="462" r:id="rId49"/>
    <p:sldId id="463" r:id="rId50"/>
    <p:sldId id="464" r:id="rId51"/>
    <p:sldId id="465" r:id="rId52"/>
    <p:sldId id="456" r:id="rId53"/>
    <p:sldId id="457" r:id="rId54"/>
    <p:sldId id="458" r:id="rId55"/>
    <p:sldId id="466" r:id="rId56"/>
    <p:sldId id="467" r:id="rId57"/>
    <p:sldId id="468" r:id="rId58"/>
    <p:sldId id="469" r:id="rId59"/>
    <p:sldId id="470" r:id="rId60"/>
    <p:sldId id="471" r:id="rId61"/>
    <p:sldId id="472" r:id="rId62"/>
    <p:sldId id="473" r:id="rId63"/>
    <p:sldId id="474" r:id="rId64"/>
    <p:sldId id="475" r:id="rId65"/>
    <p:sldId id="476" r:id="rId66"/>
    <p:sldId id="477" r:id="rId67"/>
    <p:sldId id="478" r:id="rId68"/>
    <p:sldId id="479" r:id="rId69"/>
    <p:sldId id="480" r:id="rId70"/>
    <p:sldId id="481" r:id="rId71"/>
    <p:sldId id="482" r:id="rId72"/>
    <p:sldId id="483" r:id="rId73"/>
    <p:sldId id="484" r:id="rId74"/>
    <p:sldId id="485" r:id="rId75"/>
    <p:sldId id="486" r:id="rId76"/>
    <p:sldId id="487" r:id="rId77"/>
    <p:sldId id="488" r:id="rId78"/>
    <p:sldId id="489" r:id="rId79"/>
    <p:sldId id="490" r:id="rId80"/>
    <p:sldId id="491" r:id="rId81"/>
    <p:sldId id="492" r:id="rId82"/>
    <p:sldId id="493" r:id="rId83"/>
    <p:sldId id="494" r:id="rId84"/>
    <p:sldId id="495" r:id="rId85"/>
    <p:sldId id="496" r:id="rId86"/>
    <p:sldId id="497" r:id="rId87"/>
    <p:sldId id="498" r:id="rId88"/>
    <p:sldId id="499" r:id="rId89"/>
    <p:sldId id="500" r:id="rId90"/>
    <p:sldId id="501" r:id="rId91"/>
    <p:sldId id="502" r:id="rId92"/>
    <p:sldId id="503" r:id="rId93"/>
    <p:sldId id="504" r:id="rId94"/>
    <p:sldId id="505" r:id="rId95"/>
    <p:sldId id="506" r:id="rId96"/>
    <p:sldId id="507" r:id="rId97"/>
    <p:sldId id="508" r:id="rId98"/>
    <p:sldId id="509" r:id="rId99"/>
    <p:sldId id="510" r:id="rId100"/>
    <p:sldId id="511" r:id="rId101"/>
    <p:sldId id="512" r:id="rId102"/>
    <p:sldId id="513" r:id="rId103"/>
    <p:sldId id="514" r:id="rId104"/>
    <p:sldId id="515" r:id="rId105"/>
    <p:sldId id="516" r:id="rId106"/>
    <p:sldId id="517" r:id="rId107"/>
    <p:sldId id="518" r:id="rId108"/>
    <p:sldId id="519" r:id="rId109"/>
    <p:sldId id="520" r:id="rId110"/>
    <p:sldId id="521" r:id="rId111"/>
    <p:sldId id="522" r:id="rId112"/>
    <p:sldId id="523" r:id="rId113"/>
    <p:sldId id="524" r:id="rId114"/>
    <p:sldId id="525" r:id="rId115"/>
    <p:sldId id="526" r:id="rId116"/>
    <p:sldId id="527" r:id="rId117"/>
    <p:sldId id="528" r:id="rId118"/>
    <p:sldId id="529" r:id="rId119"/>
    <p:sldId id="530" r:id="rId120"/>
    <p:sldId id="531" r:id="rId121"/>
    <p:sldId id="532" r:id="rId122"/>
    <p:sldId id="533" r:id="rId123"/>
    <p:sldId id="534" r:id="rId124"/>
    <p:sldId id="535" r:id="rId125"/>
    <p:sldId id="536" r:id="rId126"/>
    <p:sldId id="537" r:id="rId127"/>
    <p:sldId id="538" r:id="rId128"/>
    <p:sldId id="539" r:id="rId129"/>
    <p:sldId id="540" r:id="rId130"/>
    <p:sldId id="541" r:id="rId131"/>
    <p:sldId id="542" r:id="rId132"/>
    <p:sldId id="543" r:id="rId133"/>
    <p:sldId id="544" r:id="rId134"/>
    <p:sldId id="545" r:id="rId135"/>
    <p:sldId id="546" r:id="rId136"/>
    <p:sldId id="547" r:id="rId137"/>
    <p:sldId id="548" r:id="rId138"/>
    <p:sldId id="549" r:id="rId139"/>
    <p:sldId id="408" r:id="rId140"/>
  </p:sldIdLst>
  <p:sldSz cx="9144000" cy="6858000" type="screen4x3"/>
  <p:notesSz cx="6797675" cy="992822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850" autoAdjust="0"/>
  </p:normalViewPr>
  <p:slideViewPr>
    <p:cSldViewPr>
      <p:cViewPr>
        <p:scale>
          <a:sx n="50" d="100"/>
          <a:sy n="50" d="100"/>
        </p:scale>
        <p:origin x="1668"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notesMaster" Target="notesMasters/notesMaster1.xml"/><Relationship Id="rId14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Se&#353;it1" TargetMode="Externa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List_aplikace_Microsoft_Excel.xlsx"/><Relationship Id="rId1" Type="http://schemas.openxmlformats.org/officeDocument/2006/relationships/themeOverride" Target="../theme/themeOverride2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982976987231305"/>
          <c:y val="4.6405509903054927E-2"/>
          <c:w val="0.82197793731034896"/>
          <c:h val="0.83632545931758528"/>
        </c:manualLayout>
      </c:layout>
      <c:lineChart>
        <c:grouping val="standard"/>
        <c:varyColors val="0"/>
        <c:ser>
          <c:idx val="1"/>
          <c:order val="0"/>
          <c:tx>
            <c:v>TC</c:v>
          </c:tx>
          <c:marker>
            <c:symbol val="none"/>
          </c:marker>
          <c:cat>
            <c:numRef>
              <c:f>List2!$V$21:$JV$21</c:f>
              <c:numCache>
                <c:formatCode>General</c:formatCode>
                <c:ptCount val="26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numCache>
            </c:numRef>
          </c:cat>
          <c:val>
            <c:numRef>
              <c:f>List2!$V$22:$LP$22</c:f>
              <c:numCache>
                <c:formatCode>General</c:formatCode>
                <c:ptCount val="307"/>
                <c:pt idx="0">
                  <c:v>9000</c:v>
                </c:pt>
                <c:pt idx="1">
                  <c:v>9008</c:v>
                </c:pt>
                <c:pt idx="2">
                  <c:v>9020</c:v>
                </c:pt>
                <c:pt idx="3">
                  <c:v>9036</c:v>
                </c:pt>
                <c:pt idx="4">
                  <c:v>9056</c:v>
                </c:pt>
                <c:pt idx="5">
                  <c:v>9080</c:v>
                </c:pt>
                <c:pt idx="6">
                  <c:v>9108</c:v>
                </c:pt>
                <c:pt idx="7">
                  <c:v>9140</c:v>
                </c:pt>
                <c:pt idx="8">
                  <c:v>9176</c:v>
                </c:pt>
                <c:pt idx="9">
                  <c:v>9216</c:v>
                </c:pt>
                <c:pt idx="10">
                  <c:v>9260</c:v>
                </c:pt>
                <c:pt idx="11">
                  <c:v>9308</c:v>
                </c:pt>
                <c:pt idx="12">
                  <c:v>9360</c:v>
                </c:pt>
                <c:pt idx="13">
                  <c:v>9416</c:v>
                </c:pt>
                <c:pt idx="14">
                  <c:v>9476</c:v>
                </c:pt>
                <c:pt idx="15">
                  <c:v>9540</c:v>
                </c:pt>
                <c:pt idx="16">
                  <c:v>9608</c:v>
                </c:pt>
                <c:pt idx="17">
                  <c:v>9680</c:v>
                </c:pt>
                <c:pt idx="18">
                  <c:v>9756</c:v>
                </c:pt>
                <c:pt idx="19">
                  <c:v>9836</c:v>
                </c:pt>
                <c:pt idx="20">
                  <c:v>9920</c:v>
                </c:pt>
                <c:pt idx="21">
                  <c:v>10008</c:v>
                </c:pt>
                <c:pt idx="22">
                  <c:v>10100</c:v>
                </c:pt>
                <c:pt idx="23">
                  <c:v>10196</c:v>
                </c:pt>
                <c:pt idx="24">
                  <c:v>10296</c:v>
                </c:pt>
                <c:pt idx="25">
                  <c:v>10400</c:v>
                </c:pt>
                <c:pt idx="26">
                  <c:v>10508</c:v>
                </c:pt>
                <c:pt idx="27">
                  <c:v>10620</c:v>
                </c:pt>
                <c:pt idx="28">
                  <c:v>10736</c:v>
                </c:pt>
                <c:pt idx="29">
                  <c:v>10856</c:v>
                </c:pt>
                <c:pt idx="30">
                  <c:v>10980</c:v>
                </c:pt>
                <c:pt idx="31">
                  <c:v>11108</c:v>
                </c:pt>
                <c:pt idx="32">
                  <c:v>11240</c:v>
                </c:pt>
                <c:pt idx="33">
                  <c:v>11376</c:v>
                </c:pt>
                <c:pt idx="34">
                  <c:v>11516</c:v>
                </c:pt>
                <c:pt idx="35">
                  <c:v>11660</c:v>
                </c:pt>
                <c:pt idx="36">
                  <c:v>11808</c:v>
                </c:pt>
                <c:pt idx="37">
                  <c:v>11960</c:v>
                </c:pt>
                <c:pt idx="38">
                  <c:v>12116</c:v>
                </c:pt>
                <c:pt idx="39">
                  <c:v>12276</c:v>
                </c:pt>
                <c:pt idx="40">
                  <c:v>12440</c:v>
                </c:pt>
                <c:pt idx="41">
                  <c:v>12608</c:v>
                </c:pt>
                <c:pt idx="42">
                  <c:v>12780</c:v>
                </c:pt>
                <c:pt idx="43">
                  <c:v>12956</c:v>
                </c:pt>
                <c:pt idx="44">
                  <c:v>13136</c:v>
                </c:pt>
                <c:pt idx="45">
                  <c:v>13320</c:v>
                </c:pt>
                <c:pt idx="46">
                  <c:v>13508</c:v>
                </c:pt>
                <c:pt idx="47">
                  <c:v>13700</c:v>
                </c:pt>
                <c:pt idx="48">
                  <c:v>13896</c:v>
                </c:pt>
                <c:pt idx="49">
                  <c:v>14096</c:v>
                </c:pt>
                <c:pt idx="50">
                  <c:v>14300</c:v>
                </c:pt>
                <c:pt idx="51">
                  <c:v>14508</c:v>
                </c:pt>
                <c:pt idx="52">
                  <c:v>14720</c:v>
                </c:pt>
                <c:pt idx="53">
                  <c:v>14936</c:v>
                </c:pt>
                <c:pt idx="54">
                  <c:v>15156</c:v>
                </c:pt>
                <c:pt idx="55">
                  <c:v>15380</c:v>
                </c:pt>
                <c:pt idx="56">
                  <c:v>15608</c:v>
                </c:pt>
                <c:pt idx="57">
                  <c:v>15840</c:v>
                </c:pt>
                <c:pt idx="58">
                  <c:v>16076</c:v>
                </c:pt>
                <c:pt idx="59">
                  <c:v>16316</c:v>
                </c:pt>
                <c:pt idx="60">
                  <c:v>16560</c:v>
                </c:pt>
                <c:pt idx="61">
                  <c:v>16808</c:v>
                </c:pt>
                <c:pt idx="62">
                  <c:v>17060</c:v>
                </c:pt>
                <c:pt idx="63">
                  <c:v>17316</c:v>
                </c:pt>
                <c:pt idx="64">
                  <c:v>17576</c:v>
                </c:pt>
                <c:pt idx="65">
                  <c:v>17840</c:v>
                </c:pt>
                <c:pt idx="66">
                  <c:v>18108</c:v>
                </c:pt>
                <c:pt idx="67">
                  <c:v>18380</c:v>
                </c:pt>
                <c:pt idx="68">
                  <c:v>18656</c:v>
                </c:pt>
                <c:pt idx="69">
                  <c:v>18936</c:v>
                </c:pt>
                <c:pt idx="70">
                  <c:v>19220</c:v>
                </c:pt>
                <c:pt idx="71">
                  <c:v>19508</c:v>
                </c:pt>
                <c:pt idx="72">
                  <c:v>19800</c:v>
                </c:pt>
                <c:pt idx="73">
                  <c:v>20096</c:v>
                </c:pt>
                <c:pt idx="74">
                  <c:v>20396</c:v>
                </c:pt>
                <c:pt idx="75">
                  <c:v>20700</c:v>
                </c:pt>
                <c:pt idx="76">
                  <c:v>21008</c:v>
                </c:pt>
                <c:pt idx="77">
                  <c:v>21320</c:v>
                </c:pt>
                <c:pt idx="78">
                  <c:v>21636</c:v>
                </c:pt>
                <c:pt idx="79">
                  <c:v>21956</c:v>
                </c:pt>
                <c:pt idx="80">
                  <c:v>22280</c:v>
                </c:pt>
                <c:pt idx="81">
                  <c:v>22608</c:v>
                </c:pt>
                <c:pt idx="82">
                  <c:v>22940</c:v>
                </c:pt>
                <c:pt idx="83">
                  <c:v>23276</c:v>
                </c:pt>
                <c:pt idx="84">
                  <c:v>23616</c:v>
                </c:pt>
                <c:pt idx="85">
                  <c:v>23960</c:v>
                </c:pt>
                <c:pt idx="86">
                  <c:v>24308</c:v>
                </c:pt>
                <c:pt idx="87">
                  <c:v>24660</c:v>
                </c:pt>
                <c:pt idx="88">
                  <c:v>25016</c:v>
                </c:pt>
                <c:pt idx="89">
                  <c:v>25376</c:v>
                </c:pt>
                <c:pt idx="90">
                  <c:v>25740</c:v>
                </c:pt>
                <c:pt idx="91">
                  <c:v>26108</c:v>
                </c:pt>
                <c:pt idx="92">
                  <c:v>26480</c:v>
                </c:pt>
                <c:pt idx="93">
                  <c:v>26856</c:v>
                </c:pt>
                <c:pt idx="94">
                  <c:v>27236</c:v>
                </c:pt>
                <c:pt idx="95">
                  <c:v>27620</c:v>
                </c:pt>
                <c:pt idx="96">
                  <c:v>28008</c:v>
                </c:pt>
                <c:pt idx="97">
                  <c:v>28400</c:v>
                </c:pt>
                <c:pt idx="98">
                  <c:v>28796</c:v>
                </c:pt>
                <c:pt idx="99">
                  <c:v>29196</c:v>
                </c:pt>
                <c:pt idx="100">
                  <c:v>29600</c:v>
                </c:pt>
                <c:pt idx="101">
                  <c:v>30008</c:v>
                </c:pt>
                <c:pt idx="102">
                  <c:v>30420</c:v>
                </c:pt>
                <c:pt idx="103">
                  <c:v>30836</c:v>
                </c:pt>
                <c:pt idx="104">
                  <c:v>31256</c:v>
                </c:pt>
                <c:pt idx="105">
                  <c:v>31680</c:v>
                </c:pt>
                <c:pt idx="106">
                  <c:v>32108</c:v>
                </c:pt>
                <c:pt idx="107">
                  <c:v>32540</c:v>
                </c:pt>
                <c:pt idx="108">
                  <c:v>32976</c:v>
                </c:pt>
                <c:pt idx="109">
                  <c:v>33416</c:v>
                </c:pt>
                <c:pt idx="110">
                  <c:v>33860</c:v>
                </c:pt>
                <c:pt idx="111">
                  <c:v>34308</c:v>
                </c:pt>
                <c:pt idx="112">
                  <c:v>34760</c:v>
                </c:pt>
                <c:pt idx="113">
                  <c:v>35216</c:v>
                </c:pt>
                <c:pt idx="114">
                  <c:v>35676</c:v>
                </c:pt>
                <c:pt idx="115">
                  <c:v>36140</c:v>
                </c:pt>
                <c:pt idx="116">
                  <c:v>36608</c:v>
                </c:pt>
                <c:pt idx="117">
                  <c:v>37080</c:v>
                </c:pt>
                <c:pt idx="118">
                  <c:v>37556</c:v>
                </c:pt>
                <c:pt idx="119">
                  <c:v>38036</c:v>
                </c:pt>
                <c:pt idx="120">
                  <c:v>38520</c:v>
                </c:pt>
                <c:pt idx="121">
                  <c:v>39008</c:v>
                </c:pt>
                <c:pt idx="122">
                  <c:v>39500</c:v>
                </c:pt>
                <c:pt idx="123">
                  <c:v>39996</c:v>
                </c:pt>
                <c:pt idx="124">
                  <c:v>40496</c:v>
                </c:pt>
                <c:pt idx="125">
                  <c:v>41000</c:v>
                </c:pt>
                <c:pt idx="126">
                  <c:v>41508</c:v>
                </c:pt>
                <c:pt idx="127">
                  <c:v>42020</c:v>
                </c:pt>
                <c:pt idx="128">
                  <c:v>42536</c:v>
                </c:pt>
                <c:pt idx="129">
                  <c:v>43056</c:v>
                </c:pt>
                <c:pt idx="130">
                  <c:v>43580</c:v>
                </c:pt>
                <c:pt idx="131">
                  <c:v>44108</c:v>
                </c:pt>
                <c:pt idx="132">
                  <c:v>44640</c:v>
                </c:pt>
                <c:pt idx="133">
                  <c:v>45176</c:v>
                </c:pt>
                <c:pt idx="134">
                  <c:v>45716</c:v>
                </c:pt>
                <c:pt idx="135">
                  <c:v>46260</c:v>
                </c:pt>
                <c:pt idx="136">
                  <c:v>46808</c:v>
                </c:pt>
                <c:pt idx="137">
                  <c:v>47360</c:v>
                </c:pt>
                <c:pt idx="138">
                  <c:v>47916</c:v>
                </c:pt>
                <c:pt idx="139">
                  <c:v>48476</c:v>
                </c:pt>
                <c:pt idx="140">
                  <c:v>49040</c:v>
                </c:pt>
                <c:pt idx="141">
                  <c:v>49608</c:v>
                </c:pt>
                <c:pt idx="142">
                  <c:v>50180</c:v>
                </c:pt>
                <c:pt idx="143">
                  <c:v>50756</c:v>
                </c:pt>
                <c:pt idx="144">
                  <c:v>51336</c:v>
                </c:pt>
                <c:pt idx="145">
                  <c:v>51920</c:v>
                </c:pt>
                <c:pt idx="146">
                  <c:v>52508</c:v>
                </c:pt>
                <c:pt idx="147">
                  <c:v>53100</c:v>
                </c:pt>
                <c:pt idx="148">
                  <c:v>53696</c:v>
                </c:pt>
                <c:pt idx="149">
                  <c:v>54296</c:v>
                </c:pt>
                <c:pt idx="150">
                  <c:v>54900</c:v>
                </c:pt>
                <c:pt idx="151">
                  <c:v>55508</c:v>
                </c:pt>
                <c:pt idx="152">
                  <c:v>56120</c:v>
                </c:pt>
                <c:pt idx="153">
                  <c:v>56736</c:v>
                </c:pt>
                <c:pt idx="154">
                  <c:v>57356</c:v>
                </c:pt>
                <c:pt idx="155">
                  <c:v>57980</c:v>
                </c:pt>
                <c:pt idx="156">
                  <c:v>58608</c:v>
                </c:pt>
                <c:pt idx="157">
                  <c:v>59240</c:v>
                </c:pt>
                <c:pt idx="158">
                  <c:v>59876</c:v>
                </c:pt>
                <c:pt idx="159">
                  <c:v>60516</c:v>
                </c:pt>
                <c:pt idx="160">
                  <c:v>61160</c:v>
                </c:pt>
                <c:pt idx="161">
                  <c:v>61808</c:v>
                </c:pt>
                <c:pt idx="162">
                  <c:v>62460</c:v>
                </c:pt>
                <c:pt idx="163">
                  <c:v>63116</c:v>
                </c:pt>
                <c:pt idx="164">
                  <c:v>63776</c:v>
                </c:pt>
                <c:pt idx="165">
                  <c:v>64440</c:v>
                </c:pt>
                <c:pt idx="166">
                  <c:v>65108</c:v>
                </c:pt>
                <c:pt idx="167">
                  <c:v>65780</c:v>
                </c:pt>
                <c:pt idx="168">
                  <c:v>66456</c:v>
                </c:pt>
                <c:pt idx="169">
                  <c:v>67136</c:v>
                </c:pt>
                <c:pt idx="170">
                  <c:v>67820</c:v>
                </c:pt>
                <c:pt idx="171">
                  <c:v>68508</c:v>
                </c:pt>
                <c:pt idx="172">
                  <c:v>69200</c:v>
                </c:pt>
                <c:pt idx="173">
                  <c:v>69896</c:v>
                </c:pt>
                <c:pt idx="174">
                  <c:v>70596</c:v>
                </c:pt>
                <c:pt idx="175">
                  <c:v>71300</c:v>
                </c:pt>
                <c:pt idx="176">
                  <c:v>72008</c:v>
                </c:pt>
                <c:pt idx="177">
                  <c:v>72720</c:v>
                </c:pt>
                <c:pt idx="178">
                  <c:v>73436</c:v>
                </c:pt>
                <c:pt idx="179">
                  <c:v>74156</c:v>
                </c:pt>
                <c:pt idx="180">
                  <c:v>74880</c:v>
                </c:pt>
                <c:pt idx="181">
                  <c:v>75608</c:v>
                </c:pt>
                <c:pt idx="182">
                  <c:v>76340</c:v>
                </c:pt>
                <c:pt idx="183">
                  <c:v>77076</c:v>
                </c:pt>
                <c:pt idx="184">
                  <c:v>77816</c:v>
                </c:pt>
                <c:pt idx="185">
                  <c:v>78560</c:v>
                </c:pt>
                <c:pt idx="186">
                  <c:v>79308</c:v>
                </c:pt>
                <c:pt idx="187">
                  <c:v>80060</c:v>
                </c:pt>
                <c:pt idx="188">
                  <c:v>80816</c:v>
                </c:pt>
                <c:pt idx="189">
                  <c:v>81576</c:v>
                </c:pt>
                <c:pt idx="190">
                  <c:v>82340</c:v>
                </c:pt>
                <c:pt idx="191">
                  <c:v>83108</c:v>
                </c:pt>
                <c:pt idx="192">
                  <c:v>83880</c:v>
                </c:pt>
                <c:pt idx="193">
                  <c:v>84656</c:v>
                </c:pt>
                <c:pt idx="194">
                  <c:v>85436</c:v>
                </c:pt>
                <c:pt idx="195">
                  <c:v>86220</c:v>
                </c:pt>
                <c:pt idx="196">
                  <c:v>87008</c:v>
                </c:pt>
                <c:pt idx="197">
                  <c:v>87800</c:v>
                </c:pt>
                <c:pt idx="198">
                  <c:v>88596</c:v>
                </c:pt>
                <c:pt idx="199">
                  <c:v>89396</c:v>
                </c:pt>
                <c:pt idx="200">
                  <c:v>90200</c:v>
                </c:pt>
                <c:pt idx="201">
                  <c:v>91008</c:v>
                </c:pt>
                <c:pt idx="202">
                  <c:v>91820</c:v>
                </c:pt>
                <c:pt idx="203">
                  <c:v>92636</c:v>
                </c:pt>
                <c:pt idx="204">
                  <c:v>93456</c:v>
                </c:pt>
                <c:pt idx="205">
                  <c:v>94280</c:v>
                </c:pt>
                <c:pt idx="206">
                  <c:v>95108</c:v>
                </c:pt>
                <c:pt idx="207">
                  <c:v>95940</c:v>
                </c:pt>
                <c:pt idx="208">
                  <c:v>96776</c:v>
                </c:pt>
                <c:pt idx="209">
                  <c:v>97616</c:v>
                </c:pt>
                <c:pt idx="210">
                  <c:v>98460</c:v>
                </c:pt>
                <c:pt idx="211">
                  <c:v>99308</c:v>
                </c:pt>
                <c:pt idx="212">
                  <c:v>100160</c:v>
                </c:pt>
                <c:pt idx="213">
                  <c:v>101016</c:v>
                </c:pt>
                <c:pt idx="214">
                  <c:v>101876</c:v>
                </c:pt>
                <c:pt idx="215">
                  <c:v>102740</c:v>
                </c:pt>
                <c:pt idx="216">
                  <c:v>103608</c:v>
                </c:pt>
                <c:pt idx="217">
                  <c:v>104480</c:v>
                </c:pt>
                <c:pt idx="218">
                  <c:v>105356</c:v>
                </c:pt>
                <c:pt idx="219">
                  <c:v>106236</c:v>
                </c:pt>
                <c:pt idx="220">
                  <c:v>107120</c:v>
                </c:pt>
                <c:pt idx="221">
                  <c:v>108008</c:v>
                </c:pt>
                <c:pt idx="222">
                  <c:v>108900</c:v>
                </c:pt>
                <c:pt idx="223">
                  <c:v>109796</c:v>
                </c:pt>
                <c:pt idx="224">
                  <c:v>110696</c:v>
                </c:pt>
                <c:pt idx="225">
                  <c:v>111600</c:v>
                </c:pt>
                <c:pt idx="226">
                  <c:v>112508</c:v>
                </c:pt>
                <c:pt idx="227">
                  <c:v>113420</c:v>
                </c:pt>
                <c:pt idx="228">
                  <c:v>114336</c:v>
                </c:pt>
                <c:pt idx="229">
                  <c:v>115256</c:v>
                </c:pt>
                <c:pt idx="230">
                  <c:v>116180</c:v>
                </c:pt>
                <c:pt idx="231">
                  <c:v>117108</c:v>
                </c:pt>
                <c:pt idx="232">
                  <c:v>118040</c:v>
                </c:pt>
                <c:pt idx="233">
                  <c:v>118976</c:v>
                </c:pt>
                <c:pt idx="234">
                  <c:v>119916</c:v>
                </c:pt>
                <c:pt idx="235">
                  <c:v>120860</c:v>
                </c:pt>
                <c:pt idx="236">
                  <c:v>121808</c:v>
                </c:pt>
                <c:pt idx="237">
                  <c:v>122760</c:v>
                </c:pt>
                <c:pt idx="238">
                  <c:v>123716</c:v>
                </c:pt>
                <c:pt idx="239">
                  <c:v>124676</c:v>
                </c:pt>
                <c:pt idx="240">
                  <c:v>125640</c:v>
                </c:pt>
                <c:pt idx="241">
                  <c:v>126608</c:v>
                </c:pt>
                <c:pt idx="242">
                  <c:v>127580</c:v>
                </c:pt>
                <c:pt idx="243">
                  <c:v>128556</c:v>
                </c:pt>
                <c:pt idx="244">
                  <c:v>129536</c:v>
                </c:pt>
                <c:pt idx="245">
                  <c:v>130520</c:v>
                </c:pt>
                <c:pt idx="246">
                  <c:v>131508</c:v>
                </c:pt>
                <c:pt idx="247">
                  <c:v>132500</c:v>
                </c:pt>
                <c:pt idx="248">
                  <c:v>133496</c:v>
                </c:pt>
                <c:pt idx="249">
                  <c:v>134496</c:v>
                </c:pt>
                <c:pt idx="250">
                  <c:v>135500</c:v>
                </c:pt>
                <c:pt idx="251">
                  <c:v>136508</c:v>
                </c:pt>
                <c:pt idx="252">
                  <c:v>137520</c:v>
                </c:pt>
                <c:pt idx="253">
                  <c:v>138536</c:v>
                </c:pt>
                <c:pt idx="254">
                  <c:v>139556</c:v>
                </c:pt>
                <c:pt idx="255">
                  <c:v>140580</c:v>
                </c:pt>
                <c:pt idx="256">
                  <c:v>141608</c:v>
                </c:pt>
                <c:pt idx="257">
                  <c:v>142640</c:v>
                </c:pt>
                <c:pt idx="258">
                  <c:v>143676</c:v>
                </c:pt>
                <c:pt idx="259">
                  <c:v>144716</c:v>
                </c:pt>
                <c:pt idx="260">
                  <c:v>145760</c:v>
                </c:pt>
                <c:pt idx="261">
                  <c:v>146808</c:v>
                </c:pt>
                <c:pt idx="262">
                  <c:v>147860</c:v>
                </c:pt>
                <c:pt idx="263">
                  <c:v>148916</c:v>
                </c:pt>
                <c:pt idx="264">
                  <c:v>149976</c:v>
                </c:pt>
                <c:pt idx="265">
                  <c:v>151040</c:v>
                </c:pt>
                <c:pt idx="266">
                  <c:v>152108</c:v>
                </c:pt>
                <c:pt idx="267">
                  <c:v>153180</c:v>
                </c:pt>
                <c:pt idx="268">
                  <c:v>154256</c:v>
                </c:pt>
                <c:pt idx="269">
                  <c:v>155336</c:v>
                </c:pt>
                <c:pt idx="270">
                  <c:v>156420</c:v>
                </c:pt>
                <c:pt idx="271">
                  <c:v>157508</c:v>
                </c:pt>
                <c:pt idx="272">
                  <c:v>158600</c:v>
                </c:pt>
                <c:pt idx="273">
                  <c:v>159696</c:v>
                </c:pt>
                <c:pt idx="274">
                  <c:v>160796</c:v>
                </c:pt>
                <c:pt idx="275">
                  <c:v>161900</c:v>
                </c:pt>
                <c:pt idx="276">
                  <c:v>163008</c:v>
                </c:pt>
                <c:pt idx="277">
                  <c:v>164120</c:v>
                </c:pt>
                <c:pt idx="278">
                  <c:v>165236</c:v>
                </c:pt>
                <c:pt idx="279">
                  <c:v>166356</c:v>
                </c:pt>
                <c:pt idx="280">
                  <c:v>167480</c:v>
                </c:pt>
                <c:pt idx="281">
                  <c:v>168608</c:v>
                </c:pt>
                <c:pt idx="282">
                  <c:v>169740</c:v>
                </c:pt>
                <c:pt idx="283">
                  <c:v>170876</c:v>
                </c:pt>
                <c:pt idx="284">
                  <c:v>172016</c:v>
                </c:pt>
                <c:pt idx="285">
                  <c:v>173160</c:v>
                </c:pt>
                <c:pt idx="286">
                  <c:v>174308</c:v>
                </c:pt>
                <c:pt idx="287">
                  <c:v>175460</c:v>
                </c:pt>
                <c:pt idx="288">
                  <c:v>176616</c:v>
                </c:pt>
                <c:pt idx="289">
                  <c:v>177776</c:v>
                </c:pt>
                <c:pt idx="290">
                  <c:v>178940</c:v>
                </c:pt>
                <c:pt idx="291">
                  <c:v>180108</c:v>
                </c:pt>
                <c:pt idx="292">
                  <c:v>181280</c:v>
                </c:pt>
                <c:pt idx="293">
                  <c:v>182456</c:v>
                </c:pt>
                <c:pt idx="294">
                  <c:v>183636</c:v>
                </c:pt>
                <c:pt idx="295">
                  <c:v>184820</c:v>
                </c:pt>
                <c:pt idx="296">
                  <c:v>186008</c:v>
                </c:pt>
                <c:pt idx="297">
                  <c:v>187200</c:v>
                </c:pt>
                <c:pt idx="298">
                  <c:v>188396</c:v>
                </c:pt>
                <c:pt idx="299">
                  <c:v>189596</c:v>
                </c:pt>
                <c:pt idx="300">
                  <c:v>190800</c:v>
                </c:pt>
                <c:pt idx="301">
                  <c:v>192008</c:v>
                </c:pt>
                <c:pt idx="302">
                  <c:v>193220</c:v>
                </c:pt>
                <c:pt idx="303">
                  <c:v>194436</c:v>
                </c:pt>
                <c:pt idx="304">
                  <c:v>195656</c:v>
                </c:pt>
                <c:pt idx="305">
                  <c:v>196880</c:v>
                </c:pt>
                <c:pt idx="306">
                  <c:v>198108</c:v>
                </c:pt>
              </c:numCache>
            </c:numRef>
          </c:val>
          <c:smooth val="0"/>
          <c:extLst>
            <c:ext xmlns:c16="http://schemas.microsoft.com/office/drawing/2014/chart" uri="{C3380CC4-5D6E-409C-BE32-E72D297353CC}">
              <c16:uniqueId val="{00000000-46D7-42EC-8110-4ED85DBB2E10}"/>
            </c:ext>
          </c:extLst>
        </c:ser>
        <c:ser>
          <c:idx val="0"/>
          <c:order val="1"/>
          <c:tx>
            <c:v>TR</c:v>
          </c:tx>
          <c:marker>
            <c:symbol val="none"/>
          </c:marker>
          <c:cat>
            <c:numRef>
              <c:f>List2!$V$21:$JV$21</c:f>
              <c:numCache>
                <c:formatCode>General</c:formatCode>
                <c:ptCount val="26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pt idx="97">
                  <c:v>97</c:v>
                </c:pt>
                <c:pt idx="98">
                  <c:v>98</c:v>
                </c:pt>
                <c:pt idx="99">
                  <c:v>99</c:v>
                </c:pt>
                <c:pt idx="100">
                  <c:v>100</c:v>
                </c:pt>
                <c:pt idx="101">
                  <c:v>101</c:v>
                </c:pt>
                <c:pt idx="102">
                  <c:v>102</c:v>
                </c:pt>
                <c:pt idx="103">
                  <c:v>103</c:v>
                </c:pt>
                <c:pt idx="104">
                  <c:v>104</c:v>
                </c:pt>
                <c:pt idx="105">
                  <c:v>105</c:v>
                </c:pt>
                <c:pt idx="106">
                  <c:v>106</c:v>
                </c:pt>
                <c:pt idx="107">
                  <c:v>107</c:v>
                </c:pt>
                <c:pt idx="108">
                  <c:v>108</c:v>
                </c:pt>
                <c:pt idx="109">
                  <c:v>109</c:v>
                </c:pt>
                <c:pt idx="110">
                  <c:v>110</c:v>
                </c:pt>
                <c:pt idx="111">
                  <c:v>111</c:v>
                </c:pt>
                <c:pt idx="112">
                  <c:v>112</c:v>
                </c:pt>
                <c:pt idx="113">
                  <c:v>113</c:v>
                </c:pt>
                <c:pt idx="114">
                  <c:v>114</c:v>
                </c:pt>
                <c:pt idx="115">
                  <c:v>115</c:v>
                </c:pt>
                <c:pt idx="116">
                  <c:v>116</c:v>
                </c:pt>
                <c:pt idx="117">
                  <c:v>117</c:v>
                </c:pt>
                <c:pt idx="118">
                  <c:v>118</c:v>
                </c:pt>
                <c:pt idx="119">
                  <c:v>119</c:v>
                </c:pt>
                <c:pt idx="120">
                  <c:v>120</c:v>
                </c:pt>
                <c:pt idx="121">
                  <c:v>121</c:v>
                </c:pt>
                <c:pt idx="122">
                  <c:v>122</c:v>
                </c:pt>
                <c:pt idx="123">
                  <c:v>123</c:v>
                </c:pt>
                <c:pt idx="124">
                  <c:v>124</c:v>
                </c:pt>
                <c:pt idx="125">
                  <c:v>125</c:v>
                </c:pt>
                <c:pt idx="126">
                  <c:v>126</c:v>
                </c:pt>
                <c:pt idx="127">
                  <c:v>127</c:v>
                </c:pt>
                <c:pt idx="128">
                  <c:v>128</c:v>
                </c:pt>
                <c:pt idx="129">
                  <c:v>129</c:v>
                </c:pt>
                <c:pt idx="130">
                  <c:v>130</c:v>
                </c:pt>
                <c:pt idx="131">
                  <c:v>131</c:v>
                </c:pt>
                <c:pt idx="132">
                  <c:v>132</c:v>
                </c:pt>
                <c:pt idx="133">
                  <c:v>133</c:v>
                </c:pt>
                <c:pt idx="134">
                  <c:v>134</c:v>
                </c:pt>
                <c:pt idx="135">
                  <c:v>135</c:v>
                </c:pt>
                <c:pt idx="136">
                  <c:v>136</c:v>
                </c:pt>
                <c:pt idx="137">
                  <c:v>137</c:v>
                </c:pt>
                <c:pt idx="138">
                  <c:v>138</c:v>
                </c:pt>
                <c:pt idx="139">
                  <c:v>139</c:v>
                </c:pt>
                <c:pt idx="140">
                  <c:v>140</c:v>
                </c:pt>
                <c:pt idx="141">
                  <c:v>141</c:v>
                </c:pt>
                <c:pt idx="142">
                  <c:v>142</c:v>
                </c:pt>
                <c:pt idx="143">
                  <c:v>143</c:v>
                </c:pt>
                <c:pt idx="144">
                  <c:v>144</c:v>
                </c:pt>
                <c:pt idx="145">
                  <c:v>145</c:v>
                </c:pt>
                <c:pt idx="146">
                  <c:v>146</c:v>
                </c:pt>
                <c:pt idx="147">
                  <c:v>147</c:v>
                </c:pt>
                <c:pt idx="148">
                  <c:v>148</c:v>
                </c:pt>
                <c:pt idx="149">
                  <c:v>149</c:v>
                </c:pt>
                <c:pt idx="150">
                  <c:v>150</c:v>
                </c:pt>
                <c:pt idx="151">
                  <c:v>151</c:v>
                </c:pt>
                <c:pt idx="152">
                  <c:v>152</c:v>
                </c:pt>
                <c:pt idx="153">
                  <c:v>153</c:v>
                </c:pt>
                <c:pt idx="154">
                  <c:v>154</c:v>
                </c:pt>
                <c:pt idx="155">
                  <c:v>155</c:v>
                </c:pt>
                <c:pt idx="156">
                  <c:v>156</c:v>
                </c:pt>
                <c:pt idx="157">
                  <c:v>157</c:v>
                </c:pt>
                <c:pt idx="158">
                  <c:v>158</c:v>
                </c:pt>
                <c:pt idx="159">
                  <c:v>159</c:v>
                </c:pt>
                <c:pt idx="160">
                  <c:v>160</c:v>
                </c:pt>
                <c:pt idx="161">
                  <c:v>161</c:v>
                </c:pt>
                <c:pt idx="162">
                  <c:v>162</c:v>
                </c:pt>
                <c:pt idx="163">
                  <c:v>163</c:v>
                </c:pt>
                <c:pt idx="164">
                  <c:v>164</c:v>
                </c:pt>
                <c:pt idx="165">
                  <c:v>165</c:v>
                </c:pt>
                <c:pt idx="166">
                  <c:v>166</c:v>
                </c:pt>
                <c:pt idx="167">
                  <c:v>167</c:v>
                </c:pt>
                <c:pt idx="168">
                  <c:v>168</c:v>
                </c:pt>
                <c:pt idx="169">
                  <c:v>169</c:v>
                </c:pt>
                <c:pt idx="170">
                  <c:v>170</c:v>
                </c:pt>
                <c:pt idx="171">
                  <c:v>171</c:v>
                </c:pt>
                <c:pt idx="172">
                  <c:v>172</c:v>
                </c:pt>
                <c:pt idx="173">
                  <c:v>173</c:v>
                </c:pt>
                <c:pt idx="174">
                  <c:v>174</c:v>
                </c:pt>
                <c:pt idx="175">
                  <c:v>175</c:v>
                </c:pt>
                <c:pt idx="176">
                  <c:v>176</c:v>
                </c:pt>
                <c:pt idx="177">
                  <c:v>177</c:v>
                </c:pt>
                <c:pt idx="178">
                  <c:v>178</c:v>
                </c:pt>
                <c:pt idx="179">
                  <c:v>179</c:v>
                </c:pt>
                <c:pt idx="180">
                  <c:v>180</c:v>
                </c:pt>
                <c:pt idx="181">
                  <c:v>181</c:v>
                </c:pt>
                <c:pt idx="182">
                  <c:v>182</c:v>
                </c:pt>
                <c:pt idx="183">
                  <c:v>183</c:v>
                </c:pt>
                <c:pt idx="184">
                  <c:v>184</c:v>
                </c:pt>
                <c:pt idx="185">
                  <c:v>185</c:v>
                </c:pt>
                <c:pt idx="186">
                  <c:v>186</c:v>
                </c:pt>
                <c:pt idx="187">
                  <c:v>187</c:v>
                </c:pt>
                <c:pt idx="188">
                  <c:v>188</c:v>
                </c:pt>
                <c:pt idx="189">
                  <c:v>189</c:v>
                </c:pt>
                <c:pt idx="190">
                  <c:v>190</c:v>
                </c:pt>
                <c:pt idx="191">
                  <c:v>191</c:v>
                </c:pt>
                <c:pt idx="192">
                  <c:v>192</c:v>
                </c:pt>
                <c:pt idx="193">
                  <c:v>193</c:v>
                </c:pt>
                <c:pt idx="194">
                  <c:v>194</c:v>
                </c:pt>
                <c:pt idx="195">
                  <c:v>195</c:v>
                </c:pt>
                <c:pt idx="196">
                  <c:v>196</c:v>
                </c:pt>
                <c:pt idx="197">
                  <c:v>197</c:v>
                </c:pt>
                <c:pt idx="198">
                  <c:v>198</c:v>
                </c:pt>
                <c:pt idx="199">
                  <c:v>199</c:v>
                </c:pt>
                <c:pt idx="200">
                  <c:v>200</c:v>
                </c:pt>
                <c:pt idx="201">
                  <c:v>201</c:v>
                </c:pt>
                <c:pt idx="202">
                  <c:v>202</c:v>
                </c:pt>
                <c:pt idx="203">
                  <c:v>203</c:v>
                </c:pt>
                <c:pt idx="204">
                  <c:v>204</c:v>
                </c:pt>
                <c:pt idx="205">
                  <c:v>205</c:v>
                </c:pt>
                <c:pt idx="206">
                  <c:v>206</c:v>
                </c:pt>
                <c:pt idx="207">
                  <c:v>207</c:v>
                </c:pt>
                <c:pt idx="208">
                  <c:v>208</c:v>
                </c:pt>
                <c:pt idx="209">
                  <c:v>209</c:v>
                </c:pt>
                <c:pt idx="210">
                  <c:v>210</c:v>
                </c:pt>
                <c:pt idx="211">
                  <c:v>211</c:v>
                </c:pt>
                <c:pt idx="212">
                  <c:v>212</c:v>
                </c:pt>
                <c:pt idx="213">
                  <c:v>213</c:v>
                </c:pt>
                <c:pt idx="214">
                  <c:v>214</c:v>
                </c:pt>
                <c:pt idx="215">
                  <c:v>215</c:v>
                </c:pt>
                <c:pt idx="216">
                  <c:v>216</c:v>
                </c:pt>
                <c:pt idx="217">
                  <c:v>217</c:v>
                </c:pt>
                <c:pt idx="218">
                  <c:v>218</c:v>
                </c:pt>
                <c:pt idx="219">
                  <c:v>219</c:v>
                </c:pt>
                <c:pt idx="220">
                  <c:v>220</c:v>
                </c:pt>
                <c:pt idx="221">
                  <c:v>221</c:v>
                </c:pt>
                <c:pt idx="222">
                  <c:v>222</c:v>
                </c:pt>
                <c:pt idx="223">
                  <c:v>223</c:v>
                </c:pt>
                <c:pt idx="224">
                  <c:v>224</c:v>
                </c:pt>
                <c:pt idx="225">
                  <c:v>225</c:v>
                </c:pt>
                <c:pt idx="226">
                  <c:v>226</c:v>
                </c:pt>
                <c:pt idx="227">
                  <c:v>227</c:v>
                </c:pt>
                <c:pt idx="228">
                  <c:v>228</c:v>
                </c:pt>
                <c:pt idx="229">
                  <c:v>229</c:v>
                </c:pt>
                <c:pt idx="230">
                  <c:v>230</c:v>
                </c:pt>
                <c:pt idx="231">
                  <c:v>231</c:v>
                </c:pt>
                <c:pt idx="232">
                  <c:v>232</c:v>
                </c:pt>
                <c:pt idx="233">
                  <c:v>233</c:v>
                </c:pt>
                <c:pt idx="234">
                  <c:v>234</c:v>
                </c:pt>
                <c:pt idx="235">
                  <c:v>235</c:v>
                </c:pt>
                <c:pt idx="236">
                  <c:v>236</c:v>
                </c:pt>
                <c:pt idx="237">
                  <c:v>237</c:v>
                </c:pt>
                <c:pt idx="238">
                  <c:v>238</c:v>
                </c:pt>
                <c:pt idx="239">
                  <c:v>239</c:v>
                </c:pt>
                <c:pt idx="240">
                  <c:v>240</c:v>
                </c:pt>
                <c:pt idx="241">
                  <c:v>241</c:v>
                </c:pt>
                <c:pt idx="242">
                  <c:v>242</c:v>
                </c:pt>
                <c:pt idx="243">
                  <c:v>243</c:v>
                </c:pt>
                <c:pt idx="244">
                  <c:v>244</c:v>
                </c:pt>
                <c:pt idx="245">
                  <c:v>245</c:v>
                </c:pt>
                <c:pt idx="246">
                  <c:v>246</c:v>
                </c:pt>
                <c:pt idx="247">
                  <c:v>247</c:v>
                </c:pt>
                <c:pt idx="248">
                  <c:v>248</c:v>
                </c:pt>
                <c:pt idx="249">
                  <c:v>249</c:v>
                </c:pt>
                <c:pt idx="250">
                  <c:v>250</c:v>
                </c:pt>
                <c:pt idx="251">
                  <c:v>251</c:v>
                </c:pt>
                <c:pt idx="252">
                  <c:v>252</c:v>
                </c:pt>
                <c:pt idx="253">
                  <c:v>253</c:v>
                </c:pt>
                <c:pt idx="254">
                  <c:v>254</c:v>
                </c:pt>
                <c:pt idx="255">
                  <c:v>255</c:v>
                </c:pt>
                <c:pt idx="256">
                  <c:v>256</c:v>
                </c:pt>
                <c:pt idx="257">
                  <c:v>257</c:v>
                </c:pt>
                <c:pt idx="258">
                  <c:v>258</c:v>
                </c:pt>
                <c:pt idx="259">
                  <c:v>259</c:v>
                </c:pt>
                <c:pt idx="260">
                  <c:v>260</c:v>
                </c:pt>
              </c:numCache>
            </c:numRef>
          </c:cat>
          <c:val>
            <c:numRef>
              <c:f>List2!$W$26:$LQ$26</c:f>
              <c:numCache>
                <c:formatCode>General</c:formatCode>
                <c:ptCount val="307"/>
                <c:pt idx="0">
                  <c:v>0</c:v>
                </c:pt>
                <c:pt idx="1">
                  <c:v>600</c:v>
                </c:pt>
                <c:pt idx="2">
                  <c:v>1200</c:v>
                </c:pt>
                <c:pt idx="3">
                  <c:v>1800</c:v>
                </c:pt>
                <c:pt idx="4">
                  <c:v>2400</c:v>
                </c:pt>
                <c:pt idx="5">
                  <c:v>3000</c:v>
                </c:pt>
                <c:pt idx="6">
                  <c:v>3600</c:v>
                </c:pt>
                <c:pt idx="7">
                  <c:v>4200</c:v>
                </c:pt>
                <c:pt idx="8">
                  <c:v>4800</c:v>
                </c:pt>
                <c:pt idx="9">
                  <c:v>5400</c:v>
                </c:pt>
                <c:pt idx="10">
                  <c:v>6000</c:v>
                </c:pt>
                <c:pt idx="11">
                  <c:v>6600</c:v>
                </c:pt>
                <c:pt idx="12">
                  <c:v>7200</c:v>
                </c:pt>
                <c:pt idx="13">
                  <c:v>7800</c:v>
                </c:pt>
                <c:pt idx="14">
                  <c:v>8400</c:v>
                </c:pt>
                <c:pt idx="15">
                  <c:v>9000</c:v>
                </c:pt>
                <c:pt idx="16">
                  <c:v>9600</c:v>
                </c:pt>
                <c:pt idx="17">
                  <c:v>10200</c:v>
                </c:pt>
                <c:pt idx="18">
                  <c:v>10800</c:v>
                </c:pt>
                <c:pt idx="19">
                  <c:v>11400</c:v>
                </c:pt>
                <c:pt idx="20">
                  <c:v>12000</c:v>
                </c:pt>
                <c:pt idx="21">
                  <c:v>12600</c:v>
                </c:pt>
                <c:pt idx="22">
                  <c:v>13200</c:v>
                </c:pt>
                <c:pt idx="23">
                  <c:v>13800</c:v>
                </c:pt>
                <c:pt idx="24">
                  <c:v>14400</c:v>
                </c:pt>
                <c:pt idx="25">
                  <c:v>15000</c:v>
                </c:pt>
                <c:pt idx="26">
                  <c:v>15600</c:v>
                </c:pt>
                <c:pt idx="27">
                  <c:v>16200</c:v>
                </c:pt>
                <c:pt idx="28">
                  <c:v>16800</c:v>
                </c:pt>
                <c:pt idx="29">
                  <c:v>17400</c:v>
                </c:pt>
                <c:pt idx="30">
                  <c:v>18000</c:v>
                </c:pt>
                <c:pt idx="31">
                  <c:v>18600</c:v>
                </c:pt>
                <c:pt idx="32">
                  <c:v>19200</c:v>
                </c:pt>
                <c:pt idx="33">
                  <c:v>19800</c:v>
                </c:pt>
                <c:pt idx="34">
                  <c:v>20400</c:v>
                </c:pt>
                <c:pt idx="35">
                  <c:v>21000</c:v>
                </c:pt>
                <c:pt idx="36">
                  <c:v>21600</c:v>
                </c:pt>
                <c:pt idx="37">
                  <c:v>22200</c:v>
                </c:pt>
                <c:pt idx="38">
                  <c:v>22800</c:v>
                </c:pt>
                <c:pt idx="39">
                  <c:v>23400</c:v>
                </c:pt>
                <c:pt idx="40">
                  <c:v>24000</c:v>
                </c:pt>
                <c:pt idx="41">
                  <c:v>24600</c:v>
                </c:pt>
                <c:pt idx="42">
                  <c:v>25200</c:v>
                </c:pt>
                <c:pt idx="43">
                  <c:v>25800</c:v>
                </c:pt>
                <c:pt idx="44">
                  <c:v>26400</c:v>
                </c:pt>
                <c:pt idx="45">
                  <c:v>27000</c:v>
                </c:pt>
                <c:pt idx="46">
                  <c:v>27600</c:v>
                </c:pt>
                <c:pt idx="47">
                  <c:v>28200</c:v>
                </c:pt>
                <c:pt idx="48">
                  <c:v>28800</c:v>
                </c:pt>
                <c:pt idx="49">
                  <c:v>29400</c:v>
                </c:pt>
                <c:pt idx="50">
                  <c:v>30000</c:v>
                </c:pt>
                <c:pt idx="51">
                  <c:v>30600</c:v>
                </c:pt>
                <c:pt idx="52">
                  <c:v>31200</c:v>
                </c:pt>
                <c:pt idx="53">
                  <c:v>31800</c:v>
                </c:pt>
                <c:pt idx="54">
                  <c:v>32400</c:v>
                </c:pt>
                <c:pt idx="55">
                  <c:v>33000</c:v>
                </c:pt>
                <c:pt idx="56">
                  <c:v>33600</c:v>
                </c:pt>
                <c:pt idx="57">
                  <c:v>34200</c:v>
                </c:pt>
                <c:pt idx="58">
                  <c:v>34800</c:v>
                </c:pt>
                <c:pt idx="59">
                  <c:v>35400</c:v>
                </c:pt>
                <c:pt idx="60">
                  <c:v>36000</c:v>
                </c:pt>
                <c:pt idx="61">
                  <c:v>36600</c:v>
                </c:pt>
                <c:pt idx="62">
                  <c:v>37200</c:v>
                </c:pt>
                <c:pt idx="63">
                  <c:v>37800</c:v>
                </c:pt>
                <c:pt idx="64">
                  <c:v>38400</c:v>
                </c:pt>
                <c:pt idx="65">
                  <c:v>39000</c:v>
                </c:pt>
                <c:pt idx="66">
                  <c:v>39600</c:v>
                </c:pt>
                <c:pt idx="67">
                  <c:v>40200</c:v>
                </c:pt>
                <c:pt idx="68">
                  <c:v>40800</c:v>
                </c:pt>
                <c:pt idx="69">
                  <c:v>41400</c:v>
                </c:pt>
                <c:pt idx="70">
                  <c:v>42000</c:v>
                </c:pt>
                <c:pt idx="71">
                  <c:v>42600</c:v>
                </c:pt>
                <c:pt idx="72">
                  <c:v>43200</c:v>
                </c:pt>
                <c:pt idx="73">
                  <c:v>43800</c:v>
                </c:pt>
                <c:pt idx="74">
                  <c:v>44400</c:v>
                </c:pt>
                <c:pt idx="75">
                  <c:v>45000</c:v>
                </c:pt>
                <c:pt idx="76">
                  <c:v>45600</c:v>
                </c:pt>
                <c:pt idx="77">
                  <c:v>46200</c:v>
                </c:pt>
                <c:pt idx="78">
                  <c:v>46800</c:v>
                </c:pt>
                <c:pt idx="79">
                  <c:v>47400</c:v>
                </c:pt>
                <c:pt idx="80">
                  <c:v>48000</c:v>
                </c:pt>
                <c:pt idx="81">
                  <c:v>48600</c:v>
                </c:pt>
                <c:pt idx="82">
                  <c:v>49200</c:v>
                </c:pt>
                <c:pt idx="83">
                  <c:v>49800</c:v>
                </c:pt>
                <c:pt idx="84">
                  <c:v>50400</c:v>
                </c:pt>
                <c:pt idx="85">
                  <c:v>51000</c:v>
                </c:pt>
                <c:pt idx="86">
                  <c:v>51600</c:v>
                </c:pt>
                <c:pt idx="87">
                  <c:v>52200</c:v>
                </c:pt>
                <c:pt idx="88">
                  <c:v>52800</c:v>
                </c:pt>
                <c:pt idx="89">
                  <c:v>53400</c:v>
                </c:pt>
                <c:pt idx="90">
                  <c:v>54000</c:v>
                </c:pt>
                <c:pt idx="91">
                  <c:v>54600</c:v>
                </c:pt>
                <c:pt idx="92">
                  <c:v>55200</c:v>
                </c:pt>
                <c:pt idx="93">
                  <c:v>55800</c:v>
                </c:pt>
                <c:pt idx="94">
                  <c:v>56400</c:v>
                </c:pt>
                <c:pt idx="95">
                  <c:v>57000</c:v>
                </c:pt>
                <c:pt idx="96">
                  <c:v>57600</c:v>
                </c:pt>
                <c:pt idx="97">
                  <c:v>58200</c:v>
                </c:pt>
                <c:pt idx="98">
                  <c:v>58800</c:v>
                </c:pt>
                <c:pt idx="99">
                  <c:v>59400</c:v>
                </c:pt>
                <c:pt idx="100">
                  <c:v>60000</c:v>
                </c:pt>
                <c:pt idx="101">
                  <c:v>60600</c:v>
                </c:pt>
                <c:pt idx="102">
                  <c:v>61200</c:v>
                </c:pt>
                <c:pt idx="103">
                  <c:v>61800</c:v>
                </c:pt>
                <c:pt idx="104">
                  <c:v>62400</c:v>
                </c:pt>
                <c:pt idx="105">
                  <c:v>63000</c:v>
                </c:pt>
                <c:pt idx="106">
                  <c:v>63600</c:v>
                </c:pt>
                <c:pt idx="107">
                  <c:v>64200</c:v>
                </c:pt>
                <c:pt idx="108">
                  <c:v>64800</c:v>
                </c:pt>
                <c:pt idx="109">
                  <c:v>65400</c:v>
                </c:pt>
                <c:pt idx="110">
                  <c:v>66000</c:v>
                </c:pt>
                <c:pt idx="111">
                  <c:v>66600</c:v>
                </c:pt>
                <c:pt idx="112">
                  <c:v>67200</c:v>
                </c:pt>
                <c:pt idx="113">
                  <c:v>67800</c:v>
                </c:pt>
                <c:pt idx="114">
                  <c:v>68400</c:v>
                </c:pt>
                <c:pt idx="115">
                  <c:v>69000</c:v>
                </c:pt>
                <c:pt idx="116">
                  <c:v>69600</c:v>
                </c:pt>
                <c:pt idx="117">
                  <c:v>70200</c:v>
                </c:pt>
                <c:pt idx="118">
                  <c:v>70800</c:v>
                </c:pt>
                <c:pt idx="119">
                  <c:v>71400</c:v>
                </c:pt>
                <c:pt idx="120">
                  <c:v>72000</c:v>
                </c:pt>
                <c:pt idx="121">
                  <c:v>72600</c:v>
                </c:pt>
                <c:pt idx="122">
                  <c:v>73200</c:v>
                </c:pt>
                <c:pt idx="123">
                  <c:v>73800</c:v>
                </c:pt>
                <c:pt idx="124">
                  <c:v>74400</c:v>
                </c:pt>
                <c:pt idx="125">
                  <c:v>75000</c:v>
                </c:pt>
                <c:pt idx="126">
                  <c:v>75600</c:v>
                </c:pt>
                <c:pt idx="127">
                  <c:v>76200</c:v>
                </c:pt>
                <c:pt idx="128">
                  <c:v>76800</c:v>
                </c:pt>
                <c:pt idx="129">
                  <c:v>77400</c:v>
                </c:pt>
                <c:pt idx="130">
                  <c:v>78000</c:v>
                </c:pt>
                <c:pt idx="131">
                  <c:v>78600</c:v>
                </c:pt>
                <c:pt idx="132">
                  <c:v>79200</c:v>
                </c:pt>
                <c:pt idx="133">
                  <c:v>79800</c:v>
                </c:pt>
                <c:pt idx="134">
                  <c:v>80400</c:v>
                </c:pt>
                <c:pt idx="135">
                  <c:v>81000</c:v>
                </c:pt>
                <c:pt idx="136">
                  <c:v>81600</c:v>
                </c:pt>
                <c:pt idx="137">
                  <c:v>82200</c:v>
                </c:pt>
                <c:pt idx="138">
                  <c:v>82800</c:v>
                </c:pt>
                <c:pt idx="139">
                  <c:v>83400</c:v>
                </c:pt>
                <c:pt idx="140">
                  <c:v>84000</c:v>
                </c:pt>
                <c:pt idx="141">
                  <c:v>84600</c:v>
                </c:pt>
                <c:pt idx="142">
                  <c:v>85200</c:v>
                </c:pt>
                <c:pt idx="143">
                  <c:v>85800</c:v>
                </c:pt>
                <c:pt idx="144">
                  <c:v>86400</c:v>
                </c:pt>
                <c:pt idx="145">
                  <c:v>87000</c:v>
                </c:pt>
                <c:pt idx="146">
                  <c:v>87600</c:v>
                </c:pt>
                <c:pt idx="147">
                  <c:v>88200</c:v>
                </c:pt>
                <c:pt idx="148">
                  <c:v>88800</c:v>
                </c:pt>
                <c:pt idx="149">
                  <c:v>89400</c:v>
                </c:pt>
                <c:pt idx="150">
                  <c:v>90000</c:v>
                </c:pt>
                <c:pt idx="151">
                  <c:v>90600</c:v>
                </c:pt>
                <c:pt idx="152">
                  <c:v>91200</c:v>
                </c:pt>
                <c:pt idx="153">
                  <c:v>91800</c:v>
                </c:pt>
                <c:pt idx="154">
                  <c:v>92400</c:v>
                </c:pt>
                <c:pt idx="155">
                  <c:v>93000</c:v>
                </c:pt>
                <c:pt idx="156">
                  <c:v>93600</c:v>
                </c:pt>
                <c:pt idx="157">
                  <c:v>94200</c:v>
                </c:pt>
                <c:pt idx="158">
                  <c:v>94800</c:v>
                </c:pt>
                <c:pt idx="159">
                  <c:v>95400</c:v>
                </c:pt>
                <c:pt idx="160">
                  <c:v>96000</c:v>
                </c:pt>
                <c:pt idx="161">
                  <c:v>96600</c:v>
                </c:pt>
                <c:pt idx="162">
                  <c:v>97200</c:v>
                </c:pt>
                <c:pt idx="163">
                  <c:v>97800</c:v>
                </c:pt>
                <c:pt idx="164">
                  <c:v>98400</c:v>
                </c:pt>
                <c:pt idx="165">
                  <c:v>99000</c:v>
                </c:pt>
                <c:pt idx="166">
                  <c:v>99600</c:v>
                </c:pt>
                <c:pt idx="167">
                  <c:v>100200</c:v>
                </c:pt>
                <c:pt idx="168">
                  <c:v>100800</c:v>
                </c:pt>
                <c:pt idx="169">
                  <c:v>101400</c:v>
                </c:pt>
                <c:pt idx="170">
                  <c:v>102000</c:v>
                </c:pt>
                <c:pt idx="171">
                  <c:v>102600</c:v>
                </c:pt>
                <c:pt idx="172">
                  <c:v>103200</c:v>
                </c:pt>
                <c:pt idx="173">
                  <c:v>103800</c:v>
                </c:pt>
                <c:pt idx="174">
                  <c:v>104400</c:v>
                </c:pt>
                <c:pt idx="175">
                  <c:v>105000</c:v>
                </c:pt>
                <c:pt idx="176">
                  <c:v>105600</c:v>
                </c:pt>
                <c:pt idx="177">
                  <c:v>106200</c:v>
                </c:pt>
                <c:pt idx="178">
                  <c:v>106800</c:v>
                </c:pt>
                <c:pt idx="179">
                  <c:v>107400</c:v>
                </c:pt>
                <c:pt idx="180">
                  <c:v>108000</c:v>
                </c:pt>
                <c:pt idx="181">
                  <c:v>108600</c:v>
                </c:pt>
                <c:pt idx="182">
                  <c:v>109200</c:v>
                </c:pt>
                <c:pt idx="183">
                  <c:v>109800</c:v>
                </c:pt>
                <c:pt idx="184">
                  <c:v>110400</c:v>
                </c:pt>
                <c:pt idx="185">
                  <c:v>111000</c:v>
                </c:pt>
                <c:pt idx="186">
                  <c:v>111600</c:v>
                </c:pt>
                <c:pt idx="187">
                  <c:v>112200</c:v>
                </c:pt>
                <c:pt idx="188">
                  <c:v>112800</c:v>
                </c:pt>
                <c:pt idx="189">
                  <c:v>113400</c:v>
                </c:pt>
                <c:pt idx="190">
                  <c:v>114000</c:v>
                </c:pt>
                <c:pt idx="191">
                  <c:v>114600</c:v>
                </c:pt>
                <c:pt idx="192">
                  <c:v>115200</c:v>
                </c:pt>
                <c:pt idx="193">
                  <c:v>115800</c:v>
                </c:pt>
                <c:pt idx="194">
                  <c:v>116400</c:v>
                </c:pt>
                <c:pt idx="195">
                  <c:v>117000</c:v>
                </c:pt>
                <c:pt idx="196">
                  <c:v>117600</c:v>
                </c:pt>
                <c:pt idx="197">
                  <c:v>118200</c:v>
                </c:pt>
                <c:pt idx="198">
                  <c:v>118800</c:v>
                </c:pt>
                <c:pt idx="199">
                  <c:v>119400</c:v>
                </c:pt>
                <c:pt idx="200">
                  <c:v>120000</c:v>
                </c:pt>
                <c:pt idx="201">
                  <c:v>120600</c:v>
                </c:pt>
                <c:pt idx="202">
                  <c:v>121200</c:v>
                </c:pt>
                <c:pt idx="203">
                  <c:v>121800</c:v>
                </c:pt>
                <c:pt idx="204">
                  <c:v>122400</c:v>
                </c:pt>
                <c:pt idx="205">
                  <c:v>123000</c:v>
                </c:pt>
                <c:pt idx="206">
                  <c:v>123600</c:v>
                </c:pt>
                <c:pt idx="207">
                  <c:v>124200</c:v>
                </c:pt>
                <c:pt idx="208">
                  <c:v>124800</c:v>
                </c:pt>
                <c:pt idx="209">
                  <c:v>125400</c:v>
                </c:pt>
                <c:pt idx="210">
                  <c:v>126000</c:v>
                </c:pt>
                <c:pt idx="211">
                  <c:v>126600</c:v>
                </c:pt>
                <c:pt idx="212">
                  <c:v>127200</c:v>
                </c:pt>
                <c:pt idx="213">
                  <c:v>127800</c:v>
                </c:pt>
                <c:pt idx="214">
                  <c:v>128400</c:v>
                </c:pt>
                <c:pt idx="215">
                  <c:v>129000</c:v>
                </c:pt>
                <c:pt idx="216">
                  <c:v>129600</c:v>
                </c:pt>
                <c:pt idx="217">
                  <c:v>130200</c:v>
                </c:pt>
                <c:pt idx="218">
                  <c:v>130800</c:v>
                </c:pt>
                <c:pt idx="219">
                  <c:v>131400</c:v>
                </c:pt>
                <c:pt idx="220">
                  <c:v>132000</c:v>
                </c:pt>
                <c:pt idx="221">
                  <c:v>132600</c:v>
                </c:pt>
                <c:pt idx="222">
                  <c:v>133200</c:v>
                </c:pt>
                <c:pt idx="223">
                  <c:v>133800</c:v>
                </c:pt>
                <c:pt idx="224">
                  <c:v>134400</c:v>
                </c:pt>
                <c:pt idx="225">
                  <c:v>135000</c:v>
                </c:pt>
                <c:pt idx="226">
                  <c:v>135600</c:v>
                </c:pt>
                <c:pt idx="227">
                  <c:v>136200</c:v>
                </c:pt>
                <c:pt idx="228">
                  <c:v>136800</c:v>
                </c:pt>
                <c:pt idx="229">
                  <c:v>137400</c:v>
                </c:pt>
                <c:pt idx="230">
                  <c:v>138000</c:v>
                </c:pt>
                <c:pt idx="231">
                  <c:v>138600</c:v>
                </c:pt>
                <c:pt idx="232">
                  <c:v>139200</c:v>
                </c:pt>
                <c:pt idx="233">
                  <c:v>139800</c:v>
                </c:pt>
                <c:pt idx="234">
                  <c:v>140400</c:v>
                </c:pt>
                <c:pt idx="235">
                  <c:v>141000</c:v>
                </c:pt>
                <c:pt idx="236">
                  <c:v>141600</c:v>
                </c:pt>
                <c:pt idx="237">
                  <c:v>142200</c:v>
                </c:pt>
                <c:pt idx="238">
                  <c:v>142800</c:v>
                </c:pt>
                <c:pt idx="239">
                  <c:v>143400</c:v>
                </c:pt>
                <c:pt idx="240">
                  <c:v>144000</c:v>
                </c:pt>
                <c:pt idx="241">
                  <c:v>144600</c:v>
                </c:pt>
                <c:pt idx="242">
                  <c:v>145200</c:v>
                </c:pt>
                <c:pt idx="243">
                  <c:v>145800</c:v>
                </c:pt>
                <c:pt idx="244">
                  <c:v>146400</c:v>
                </c:pt>
                <c:pt idx="245">
                  <c:v>147000</c:v>
                </c:pt>
                <c:pt idx="246">
                  <c:v>147600</c:v>
                </c:pt>
                <c:pt idx="247">
                  <c:v>148200</c:v>
                </c:pt>
                <c:pt idx="248">
                  <c:v>148800</c:v>
                </c:pt>
                <c:pt idx="249">
                  <c:v>149400</c:v>
                </c:pt>
                <c:pt idx="250">
                  <c:v>150000</c:v>
                </c:pt>
                <c:pt idx="251">
                  <c:v>150600</c:v>
                </c:pt>
                <c:pt idx="252">
                  <c:v>151200</c:v>
                </c:pt>
                <c:pt idx="253">
                  <c:v>151800</c:v>
                </c:pt>
                <c:pt idx="254">
                  <c:v>152400</c:v>
                </c:pt>
                <c:pt idx="255">
                  <c:v>153000</c:v>
                </c:pt>
                <c:pt idx="256">
                  <c:v>153600</c:v>
                </c:pt>
                <c:pt idx="257">
                  <c:v>154200</c:v>
                </c:pt>
                <c:pt idx="258">
                  <c:v>154800</c:v>
                </c:pt>
                <c:pt idx="259">
                  <c:v>155400</c:v>
                </c:pt>
                <c:pt idx="260">
                  <c:v>156000</c:v>
                </c:pt>
                <c:pt idx="261">
                  <c:v>156600</c:v>
                </c:pt>
                <c:pt idx="262">
                  <c:v>157200</c:v>
                </c:pt>
                <c:pt idx="263">
                  <c:v>157800</c:v>
                </c:pt>
                <c:pt idx="264">
                  <c:v>158400</c:v>
                </c:pt>
                <c:pt idx="265">
                  <c:v>159000</c:v>
                </c:pt>
                <c:pt idx="266">
                  <c:v>159600</c:v>
                </c:pt>
                <c:pt idx="267">
                  <c:v>160200</c:v>
                </c:pt>
                <c:pt idx="268">
                  <c:v>160800</c:v>
                </c:pt>
                <c:pt idx="269">
                  <c:v>161400</c:v>
                </c:pt>
                <c:pt idx="270">
                  <c:v>162000</c:v>
                </c:pt>
                <c:pt idx="271">
                  <c:v>162600</c:v>
                </c:pt>
                <c:pt idx="272">
                  <c:v>163200</c:v>
                </c:pt>
                <c:pt idx="273">
                  <c:v>163800</c:v>
                </c:pt>
                <c:pt idx="274">
                  <c:v>164400</c:v>
                </c:pt>
                <c:pt idx="275">
                  <c:v>165000</c:v>
                </c:pt>
                <c:pt idx="276">
                  <c:v>165600</c:v>
                </c:pt>
                <c:pt idx="277">
                  <c:v>166200</c:v>
                </c:pt>
                <c:pt idx="278">
                  <c:v>166800</c:v>
                </c:pt>
                <c:pt idx="279">
                  <c:v>167400</c:v>
                </c:pt>
                <c:pt idx="280">
                  <c:v>168000</c:v>
                </c:pt>
                <c:pt idx="281">
                  <c:v>168600</c:v>
                </c:pt>
                <c:pt idx="282">
                  <c:v>169200</c:v>
                </c:pt>
                <c:pt idx="283">
                  <c:v>169800</c:v>
                </c:pt>
                <c:pt idx="284">
                  <c:v>170400</c:v>
                </c:pt>
                <c:pt idx="285">
                  <c:v>171000</c:v>
                </c:pt>
                <c:pt idx="286">
                  <c:v>171600</c:v>
                </c:pt>
                <c:pt idx="287">
                  <c:v>172200</c:v>
                </c:pt>
                <c:pt idx="288">
                  <c:v>172800</c:v>
                </c:pt>
                <c:pt idx="289">
                  <c:v>173400</c:v>
                </c:pt>
                <c:pt idx="290">
                  <c:v>174000</c:v>
                </c:pt>
                <c:pt idx="291">
                  <c:v>174600</c:v>
                </c:pt>
                <c:pt idx="292">
                  <c:v>175200</c:v>
                </c:pt>
                <c:pt idx="293">
                  <c:v>175800</c:v>
                </c:pt>
                <c:pt idx="294">
                  <c:v>176400</c:v>
                </c:pt>
                <c:pt idx="295">
                  <c:v>177000</c:v>
                </c:pt>
                <c:pt idx="296">
                  <c:v>177600</c:v>
                </c:pt>
                <c:pt idx="297">
                  <c:v>178200</c:v>
                </c:pt>
                <c:pt idx="298">
                  <c:v>178800</c:v>
                </c:pt>
                <c:pt idx="299">
                  <c:v>179400</c:v>
                </c:pt>
                <c:pt idx="300">
                  <c:v>180000</c:v>
                </c:pt>
                <c:pt idx="301">
                  <c:v>180600</c:v>
                </c:pt>
                <c:pt idx="302">
                  <c:v>181200</c:v>
                </c:pt>
                <c:pt idx="303">
                  <c:v>181800</c:v>
                </c:pt>
                <c:pt idx="304">
                  <c:v>182400</c:v>
                </c:pt>
                <c:pt idx="305">
                  <c:v>183000</c:v>
                </c:pt>
                <c:pt idx="306">
                  <c:v>183600</c:v>
                </c:pt>
              </c:numCache>
            </c:numRef>
          </c:val>
          <c:smooth val="0"/>
          <c:extLst>
            <c:ext xmlns:c16="http://schemas.microsoft.com/office/drawing/2014/chart" uri="{C3380CC4-5D6E-409C-BE32-E72D297353CC}">
              <c16:uniqueId val="{00000001-46D7-42EC-8110-4ED85DBB2E10}"/>
            </c:ext>
          </c:extLst>
        </c:ser>
        <c:dLbls>
          <c:showLegendKey val="0"/>
          <c:showVal val="0"/>
          <c:showCatName val="0"/>
          <c:showSerName val="0"/>
          <c:showPercent val="0"/>
          <c:showBubbleSize val="0"/>
        </c:dLbls>
        <c:smooth val="0"/>
        <c:axId val="96616448"/>
        <c:axId val="96617984"/>
      </c:lineChart>
      <c:catAx>
        <c:axId val="96616448"/>
        <c:scaling>
          <c:orientation val="minMax"/>
        </c:scaling>
        <c:delete val="0"/>
        <c:axPos val="b"/>
        <c:numFmt formatCode="General" sourceLinked="1"/>
        <c:majorTickMark val="out"/>
        <c:minorTickMark val="none"/>
        <c:tickLblPos val="nextTo"/>
        <c:crossAx val="96617984"/>
        <c:crosses val="autoZero"/>
        <c:auto val="1"/>
        <c:lblAlgn val="ctr"/>
        <c:lblOffset val="100"/>
        <c:noMultiLvlLbl val="0"/>
      </c:catAx>
      <c:valAx>
        <c:axId val="96617984"/>
        <c:scaling>
          <c:orientation val="minMax"/>
        </c:scaling>
        <c:delete val="0"/>
        <c:axPos val="l"/>
        <c:majorGridlines/>
        <c:numFmt formatCode="General" sourceLinked="1"/>
        <c:majorTickMark val="out"/>
        <c:minorTickMark val="none"/>
        <c:tickLblPos val="nextTo"/>
        <c:crossAx val="96616448"/>
        <c:crosses val="autoZero"/>
        <c:crossBetween val="between"/>
      </c:valAx>
    </c:plotArea>
    <c:legend>
      <c:legendPos val="r"/>
      <c:layout/>
      <c:overlay val="0"/>
    </c:legend>
    <c:plotVisOnly val="1"/>
    <c:dispBlanksAs val="zero"/>
    <c:showDLblsOverMax val="0"/>
  </c:chart>
  <c:spPr>
    <a:noFill/>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9294053920084415E-2"/>
          <c:y val="2.4468362942235526E-2"/>
          <c:w val="0.77821710133326472"/>
          <c:h val="0.89167124357389216"/>
        </c:manualLayout>
      </c:layout>
      <c:lineChart>
        <c:grouping val="standard"/>
        <c:varyColors val="0"/>
        <c:ser>
          <c:idx val="2"/>
          <c:order val="0"/>
          <c:tx>
            <c:strRef>
              <c:f>List1!$J$8</c:f>
              <c:strCache>
                <c:ptCount val="1"/>
                <c:pt idx="0">
                  <c:v>FC1</c:v>
                </c:pt>
              </c:strCache>
            </c:strRef>
          </c:tx>
          <c:spPr>
            <a:ln>
              <a:solidFill>
                <a:schemeClr val="accent3"/>
              </a:solidFill>
            </a:ln>
          </c:spPr>
          <c:marker>
            <c:symbol val="none"/>
          </c:marker>
          <c:val>
            <c:numRef>
              <c:f>List1!$J$9:$J$40</c:f>
              <c:numCache>
                <c:formatCode>#,##0.00</c:formatCode>
                <c:ptCount val="32"/>
                <c:pt idx="0">
                  <c:v>1500000</c:v>
                </c:pt>
                <c:pt idx="1">
                  <c:v>1500000</c:v>
                </c:pt>
                <c:pt idx="2">
                  <c:v>1500000</c:v>
                </c:pt>
                <c:pt idx="3">
                  <c:v>1500000</c:v>
                </c:pt>
                <c:pt idx="4">
                  <c:v>1500000</c:v>
                </c:pt>
                <c:pt idx="5">
                  <c:v>1500000</c:v>
                </c:pt>
                <c:pt idx="6">
                  <c:v>1500000</c:v>
                </c:pt>
                <c:pt idx="7">
                  <c:v>1500000</c:v>
                </c:pt>
                <c:pt idx="8">
                  <c:v>1500000</c:v>
                </c:pt>
                <c:pt idx="9">
                  <c:v>1500000</c:v>
                </c:pt>
                <c:pt idx="10">
                  <c:v>1500000</c:v>
                </c:pt>
                <c:pt idx="11">
                  <c:v>1500000</c:v>
                </c:pt>
                <c:pt idx="12">
                  <c:v>1500000</c:v>
                </c:pt>
                <c:pt idx="13">
                  <c:v>1500000</c:v>
                </c:pt>
                <c:pt idx="14">
                  <c:v>1500000</c:v>
                </c:pt>
                <c:pt idx="15">
                  <c:v>1500000</c:v>
                </c:pt>
                <c:pt idx="16">
                  <c:v>1500000</c:v>
                </c:pt>
                <c:pt idx="17">
                  <c:v>1500000</c:v>
                </c:pt>
                <c:pt idx="18">
                  <c:v>1500000</c:v>
                </c:pt>
                <c:pt idx="19">
                  <c:v>1500000</c:v>
                </c:pt>
                <c:pt idx="20">
                  <c:v>1500000</c:v>
                </c:pt>
                <c:pt idx="21">
                  <c:v>1500000</c:v>
                </c:pt>
                <c:pt idx="22">
                  <c:v>1500000</c:v>
                </c:pt>
                <c:pt idx="23">
                  <c:v>1500000</c:v>
                </c:pt>
                <c:pt idx="24">
                  <c:v>1500000</c:v>
                </c:pt>
                <c:pt idx="25">
                  <c:v>1500000</c:v>
                </c:pt>
                <c:pt idx="26">
                  <c:v>1500000</c:v>
                </c:pt>
                <c:pt idx="27">
                  <c:v>1500000</c:v>
                </c:pt>
                <c:pt idx="28">
                  <c:v>1500000</c:v>
                </c:pt>
                <c:pt idx="29">
                  <c:v>1500000</c:v>
                </c:pt>
                <c:pt idx="30">
                  <c:v>1500000</c:v>
                </c:pt>
                <c:pt idx="31">
                  <c:v>1500000</c:v>
                </c:pt>
              </c:numCache>
            </c:numRef>
          </c:val>
          <c:smooth val="0"/>
          <c:extLst>
            <c:ext xmlns:c16="http://schemas.microsoft.com/office/drawing/2014/chart" uri="{C3380CC4-5D6E-409C-BE32-E72D297353CC}">
              <c16:uniqueId val="{00000000-7E09-4084-896D-FC1E20BDC38F}"/>
            </c:ext>
          </c:extLst>
        </c:ser>
        <c:ser>
          <c:idx val="3"/>
          <c:order val="1"/>
          <c:tx>
            <c:strRef>
              <c:f>List1!$K$8</c:f>
              <c:strCache>
                <c:ptCount val="1"/>
                <c:pt idx="0">
                  <c:v>FC2</c:v>
                </c:pt>
              </c:strCache>
            </c:strRef>
          </c:tx>
          <c:spPr>
            <a:ln>
              <a:solidFill>
                <a:schemeClr val="accent4">
                  <a:lumMod val="75000"/>
                </a:schemeClr>
              </a:solidFill>
            </a:ln>
          </c:spPr>
          <c:marker>
            <c:symbol val="none"/>
          </c:marker>
          <c:val>
            <c:numRef>
              <c:f>List1!$K$9:$K$40</c:f>
              <c:numCache>
                <c:formatCode>#,##0.00</c:formatCode>
                <c:ptCount val="32"/>
                <c:pt idx="0">
                  <c:v>1200000</c:v>
                </c:pt>
                <c:pt idx="1">
                  <c:v>1200000</c:v>
                </c:pt>
                <c:pt idx="2">
                  <c:v>1200000</c:v>
                </c:pt>
                <c:pt idx="3">
                  <c:v>1200000</c:v>
                </c:pt>
                <c:pt idx="4">
                  <c:v>1200000</c:v>
                </c:pt>
                <c:pt idx="5">
                  <c:v>1200000</c:v>
                </c:pt>
                <c:pt idx="6">
                  <c:v>1200000</c:v>
                </c:pt>
                <c:pt idx="7">
                  <c:v>1200000</c:v>
                </c:pt>
                <c:pt idx="8">
                  <c:v>1200000</c:v>
                </c:pt>
                <c:pt idx="9">
                  <c:v>1200000</c:v>
                </c:pt>
                <c:pt idx="10">
                  <c:v>1200000</c:v>
                </c:pt>
                <c:pt idx="11">
                  <c:v>1200000</c:v>
                </c:pt>
                <c:pt idx="12">
                  <c:v>1200000</c:v>
                </c:pt>
                <c:pt idx="13">
                  <c:v>1200000</c:v>
                </c:pt>
                <c:pt idx="14">
                  <c:v>1200000</c:v>
                </c:pt>
                <c:pt idx="15">
                  <c:v>1200000</c:v>
                </c:pt>
                <c:pt idx="16">
                  <c:v>1200000</c:v>
                </c:pt>
                <c:pt idx="17">
                  <c:v>1200000</c:v>
                </c:pt>
                <c:pt idx="18">
                  <c:v>1200000</c:v>
                </c:pt>
                <c:pt idx="19">
                  <c:v>1200000</c:v>
                </c:pt>
                <c:pt idx="20">
                  <c:v>1200000</c:v>
                </c:pt>
                <c:pt idx="21">
                  <c:v>1200000</c:v>
                </c:pt>
                <c:pt idx="22">
                  <c:v>1200000</c:v>
                </c:pt>
                <c:pt idx="23">
                  <c:v>1200000</c:v>
                </c:pt>
                <c:pt idx="24">
                  <c:v>1200000</c:v>
                </c:pt>
                <c:pt idx="25">
                  <c:v>1200000</c:v>
                </c:pt>
                <c:pt idx="26">
                  <c:v>1200000</c:v>
                </c:pt>
                <c:pt idx="27">
                  <c:v>1200000</c:v>
                </c:pt>
                <c:pt idx="28">
                  <c:v>1200000</c:v>
                </c:pt>
                <c:pt idx="29">
                  <c:v>1200000</c:v>
                </c:pt>
                <c:pt idx="30">
                  <c:v>1200000</c:v>
                </c:pt>
                <c:pt idx="31">
                  <c:v>1200000</c:v>
                </c:pt>
              </c:numCache>
            </c:numRef>
          </c:val>
          <c:smooth val="0"/>
          <c:extLst>
            <c:ext xmlns:c16="http://schemas.microsoft.com/office/drawing/2014/chart" uri="{C3380CC4-5D6E-409C-BE32-E72D297353CC}">
              <c16:uniqueId val="{00000001-7E09-4084-896D-FC1E20BDC38F}"/>
            </c:ext>
          </c:extLst>
        </c:ser>
        <c:ser>
          <c:idx val="4"/>
          <c:order val="2"/>
          <c:tx>
            <c:strRef>
              <c:f>List1!$L$8</c:f>
              <c:strCache>
                <c:ptCount val="1"/>
                <c:pt idx="0">
                  <c:v>TVC1</c:v>
                </c:pt>
              </c:strCache>
            </c:strRef>
          </c:tx>
          <c:spPr>
            <a:ln>
              <a:solidFill>
                <a:schemeClr val="accent3"/>
              </a:solidFill>
            </a:ln>
          </c:spPr>
          <c:marker>
            <c:symbol val="none"/>
          </c:marker>
          <c:val>
            <c:numRef>
              <c:f>List1!$L$9:$L$40</c:f>
              <c:numCache>
                <c:formatCode>General</c:formatCode>
                <c:ptCount val="32"/>
                <c:pt idx="0">
                  <c:v>75000</c:v>
                </c:pt>
                <c:pt idx="1">
                  <c:v>150000</c:v>
                </c:pt>
                <c:pt idx="2">
                  <c:v>225000</c:v>
                </c:pt>
                <c:pt idx="3">
                  <c:v>300000</c:v>
                </c:pt>
                <c:pt idx="4">
                  <c:v>375000</c:v>
                </c:pt>
                <c:pt idx="5">
                  <c:v>450000</c:v>
                </c:pt>
                <c:pt idx="6">
                  <c:v>525000</c:v>
                </c:pt>
                <c:pt idx="7">
                  <c:v>600000</c:v>
                </c:pt>
                <c:pt idx="8">
                  <c:v>675000</c:v>
                </c:pt>
                <c:pt idx="9">
                  <c:v>750000</c:v>
                </c:pt>
                <c:pt idx="10">
                  <c:v>825000</c:v>
                </c:pt>
                <c:pt idx="11">
                  <c:v>900000</c:v>
                </c:pt>
                <c:pt idx="12">
                  <c:v>975000</c:v>
                </c:pt>
                <c:pt idx="13">
                  <c:v>1050000</c:v>
                </c:pt>
                <c:pt idx="14">
                  <c:v>1125000</c:v>
                </c:pt>
                <c:pt idx="15">
                  <c:v>1200000</c:v>
                </c:pt>
                <c:pt idx="16">
                  <c:v>1275000</c:v>
                </c:pt>
                <c:pt idx="17">
                  <c:v>1350000</c:v>
                </c:pt>
                <c:pt idx="18">
                  <c:v>1425000</c:v>
                </c:pt>
                <c:pt idx="19">
                  <c:v>1500000</c:v>
                </c:pt>
                <c:pt idx="20">
                  <c:v>1575000</c:v>
                </c:pt>
                <c:pt idx="21">
                  <c:v>1650000</c:v>
                </c:pt>
                <c:pt idx="22">
                  <c:v>1725000</c:v>
                </c:pt>
                <c:pt idx="23">
                  <c:v>1800000</c:v>
                </c:pt>
                <c:pt idx="24">
                  <c:v>1875000</c:v>
                </c:pt>
                <c:pt idx="25">
                  <c:v>1950000</c:v>
                </c:pt>
                <c:pt idx="26">
                  <c:v>2025000</c:v>
                </c:pt>
                <c:pt idx="27">
                  <c:v>2100000</c:v>
                </c:pt>
                <c:pt idx="28">
                  <c:v>2175000</c:v>
                </c:pt>
                <c:pt idx="29">
                  <c:v>2250000</c:v>
                </c:pt>
                <c:pt idx="30">
                  <c:v>2325000</c:v>
                </c:pt>
                <c:pt idx="31">
                  <c:v>2400000</c:v>
                </c:pt>
              </c:numCache>
            </c:numRef>
          </c:val>
          <c:smooth val="0"/>
          <c:extLst>
            <c:ext xmlns:c16="http://schemas.microsoft.com/office/drawing/2014/chart" uri="{C3380CC4-5D6E-409C-BE32-E72D297353CC}">
              <c16:uniqueId val="{00000002-7E09-4084-896D-FC1E20BDC38F}"/>
            </c:ext>
          </c:extLst>
        </c:ser>
        <c:ser>
          <c:idx val="5"/>
          <c:order val="3"/>
          <c:tx>
            <c:strRef>
              <c:f>List1!$M$8</c:f>
              <c:strCache>
                <c:ptCount val="1"/>
                <c:pt idx="0">
                  <c:v>TVC2</c:v>
                </c:pt>
              </c:strCache>
            </c:strRef>
          </c:tx>
          <c:spPr>
            <a:ln>
              <a:solidFill>
                <a:schemeClr val="accent4">
                  <a:lumMod val="75000"/>
                </a:schemeClr>
              </a:solidFill>
            </a:ln>
          </c:spPr>
          <c:marker>
            <c:symbol val="none"/>
          </c:marker>
          <c:val>
            <c:numRef>
              <c:f>List1!$M$9:$M$40</c:f>
              <c:numCache>
                <c:formatCode>General</c:formatCode>
                <c:ptCount val="32"/>
                <c:pt idx="0">
                  <c:v>87500</c:v>
                </c:pt>
                <c:pt idx="1">
                  <c:v>175000</c:v>
                </c:pt>
                <c:pt idx="2">
                  <c:v>262500</c:v>
                </c:pt>
                <c:pt idx="3">
                  <c:v>350000</c:v>
                </c:pt>
                <c:pt idx="4">
                  <c:v>437500</c:v>
                </c:pt>
                <c:pt idx="5">
                  <c:v>525000</c:v>
                </c:pt>
                <c:pt idx="6">
                  <c:v>612500</c:v>
                </c:pt>
                <c:pt idx="7">
                  <c:v>700000</c:v>
                </c:pt>
                <c:pt idx="8">
                  <c:v>787500</c:v>
                </c:pt>
                <c:pt idx="9">
                  <c:v>875000</c:v>
                </c:pt>
                <c:pt idx="10">
                  <c:v>962500</c:v>
                </c:pt>
                <c:pt idx="11">
                  <c:v>1050000</c:v>
                </c:pt>
                <c:pt idx="12">
                  <c:v>1137500</c:v>
                </c:pt>
                <c:pt idx="13">
                  <c:v>1225000</c:v>
                </c:pt>
                <c:pt idx="14">
                  <c:v>1312500</c:v>
                </c:pt>
                <c:pt idx="15">
                  <c:v>1400000</c:v>
                </c:pt>
                <c:pt idx="16">
                  <c:v>1487500</c:v>
                </c:pt>
                <c:pt idx="17">
                  <c:v>1575000</c:v>
                </c:pt>
                <c:pt idx="18">
                  <c:v>1662500</c:v>
                </c:pt>
                <c:pt idx="19">
                  <c:v>1750000</c:v>
                </c:pt>
                <c:pt idx="20">
                  <c:v>1837500</c:v>
                </c:pt>
                <c:pt idx="21">
                  <c:v>1925000</c:v>
                </c:pt>
                <c:pt idx="22">
                  <c:v>2012500</c:v>
                </c:pt>
                <c:pt idx="23">
                  <c:v>2100000</c:v>
                </c:pt>
                <c:pt idx="24">
                  <c:v>2187500</c:v>
                </c:pt>
                <c:pt idx="25">
                  <c:v>2275000</c:v>
                </c:pt>
                <c:pt idx="26">
                  <c:v>2362500</c:v>
                </c:pt>
                <c:pt idx="27">
                  <c:v>2450000</c:v>
                </c:pt>
                <c:pt idx="28">
                  <c:v>2537500</c:v>
                </c:pt>
                <c:pt idx="29">
                  <c:v>2625000</c:v>
                </c:pt>
                <c:pt idx="30">
                  <c:v>2712500</c:v>
                </c:pt>
                <c:pt idx="31">
                  <c:v>2800000</c:v>
                </c:pt>
              </c:numCache>
            </c:numRef>
          </c:val>
          <c:smooth val="0"/>
          <c:extLst>
            <c:ext xmlns:c16="http://schemas.microsoft.com/office/drawing/2014/chart" uri="{C3380CC4-5D6E-409C-BE32-E72D297353CC}">
              <c16:uniqueId val="{00000003-7E09-4084-896D-FC1E20BDC38F}"/>
            </c:ext>
          </c:extLst>
        </c:ser>
        <c:ser>
          <c:idx val="6"/>
          <c:order val="4"/>
          <c:tx>
            <c:strRef>
              <c:f>List1!$N$8</c:f>
              <c:strCache>
                <c:ptCount val="1"/>
                <c:pt idx="0">
                  <c:v>TC1</c:v>
                </c:pt>
              </c:strCache>
            </c:strRef>
          </c:tx>
          <c:spPr>
            <a:ln>
              <a:solidFill>
                <a:schemeClr val="accent3"/>
              </a:solidFill>
            </a:ln>
          </c:spPr>
          <c:marker>
            <c:symbol val="none"/>
          </c:marker>
          <c:val>
            <c:numRef>
              <c:f>List1!$N$9:$N$40</c:f>
              <c:numCache>
                <c:formatCode>#,##0.00</c:formatCode>
                <c:ptCount val="32"/>
                <c:pt idx="0">
                  <c:v>1575000</c:v>
                </c:pt>
                <c:pt idx="1">
                  <c:v>1650000</c:v>
                </c:pt>
                <c:pt idx="2">
                  <c:v>1725000</c:v>
                </c:pt>
                <c:pt idx="3">
                  <c:v>1800000</c:v>
                </c:pt>
                <c:pt idx="4">
                  <c:v>1875000</c:v>
                </c:pt>
                <c:pt idx="5">
                  <c:v>1950000</c:v>
                </c:pt>
                <c:pt idx="6">
                  <c:v>2025000</c:v>
                </c:pt>
                <c:pt idx="7">
                  <c:v>2100000</c:v>
                </c:pt>
                <c:pt idx="8">
                  <c:v>2175000</c:v>
                </c:pt>
                <c:pt idx="9">
                  <c:v>2250000</c:v>
                </c:pt>
                <c:pt idx="10">
                  <c:v>2325000</c:v>
                </c:pt>
                <c:pt idx="11">
                  <c:v>2400000</c:v>
                </c:pt>
                <c:pt idx="12">
                  <c:v>2475000</c:v>
                </c:pt>
                <c:pt idx="13">
                  <c:v>2550000</c:v>
                </c:pt>
                <c:pt idx="14">
                  <c:v>2625000</c:v>
                </c:pt>
                <c:pt idx="15">
                  <c:v>2700000</c:v>
                </c:pt>
                <c:pt idx="16">
                  <c:v>2775000</c:v>
                </c:pt>
                <c:pt idx="17">
                  <c:v>2850000</c:v>
                </c:pt>
                <c:pt idx="18">
                  <c:v>2925000</c:v>
                </c:pt>
                <c:pt idx="19">
                  <c:v>3000000</c:v>
                </c:pt>
                <c:pt idx="20">
                  <c:v>3075000</c:v>
                </c:pt>
                <c:pt idx="21">
                  <c:v>3150000</c:v>
                </c:pt>
                <c:pt idx="22">
                  <c:v>3225000</c:v>
                </c:pt>
                <c:pt idx="23">
                  <c:v>3300000</c:v>
                </c:pt>
                <c:pt idx="24">
                  <c:v>3375000</c:v>
                </c:pt>
                <c:pt idx="25">
                  <c:v>3450000</c:v>
                </c:pt>
                <c:pt idx="26">
                  <c:v>3525000</c:v>
                </c:pt>
                <c:pt idx="27">
                  <c:v>3600000</c:v>
                </c:pt>
                <c:pt idx="28">
                  <c:v>3675000</c:v>
                </c:pt>
                <c:pt idx="29">
                  <c:v>3750000</c:v>
                </c:pt>
                <c:pt idx="30">
                  <c:v>3825000</c:v>
                </c:pt>
                <c:pt idx="31">
                  <c:v>3900000</c:v>
                </c:pt>
              </c:numCache>
            </c:numRef>
          </c:val>
          <c:smooth val="0"/>
          <c:extLst>
            <c:ext xmlns:c16="http://schemas.microsoft.com/office/drawing/2014/chart" uri="{C3380CC4-5D6E-409C-BE32-E72D297353CC}">
              <c16:uniqueId val="{00000004-7E09-4084-896D-FC1E20BDC38F}"/>
            </c:ext>
          </c:extLst>
        </c:ser>
        <c:ser>
          <c:idx val="0"/>
          <c:order val="5"/>
          <c:tx>
            <c:strRef>
              <c:f>List1!$O$8</c:f>
              <c:strCache>
                <c:ptCount val="1"/>
                <c:pt idx="0">
                  <c:v>TC2</c:v>
                </c:pt>
              </c:strCache>
            </c:strRef>
          </c:tx>
          <c:spPr>
            <a:ln>
              <a:solidFill>
                <a:schemeClr val="accent4">
                  <a:lumMod val="75000"/>
                </a:schemeClr>
              </a:solidFill>
            </a:ln>
          </c:spPr>
          <c:marker>
            <c:symbol val="none"/>
          </c:marker>
          <c:val>
            <c:numRef>
              <c:f>List1!$O$9:$O$40</c:f>
              <c:numCache>
                <c:formatCode>#,##0.00</c:formatCode>
                <c:ptCount val="32"/>
                <c:pt idx="0">
                  <c:v>1287500</c:v>
                </c:pt>
                <c:pt idx="1">
                  <c:v>1375000</c:v>
                </c:pt>
                <c:pt idx="2">
                  <c:v>1462500</c:v>
                </c:pt>
                <c:pt idx="3">
                  <c:v>1550000</c:v>
                </c:pt>
                <c:pt idx="4">
                  <c:v>1637500</c:v>
                </c:pt>
                <c:pt idx="5">
                  <c:v>1725000</c:v>
                </c:pt>
                <c:pt idx="6">
                  <c:v>1812500</c:v>
                </c:pt>
                <c:pt idx="7">
                  <c:v>1900000</c:v>
                </c:pt>
                <c:pt idx="8">
                  <c:v>1987500</c:v>
                </c:pt>
                <c:pt idx="9">
                  <c:v>2075000</c:v>
                </c:pt>
                <c:pt idx="10">
                  <c:v>2162500</c:v>
                </c:pt>
                <c:pt idx="11">
                  <c:v>2250000</c:v>
                </c:pt>
                <c:pt idx="12">
                  <c:v>2337500</c:v>
                </c:pt>
                <c:pt idx="13">
                  <c:v>2425000</c:v>
                </c:pt>
                <c:pt idx="14">
                  <c:v>2512500</c:v>
                </c:pt>
                <c:pt idx="15">
                  <c:v>2600000</c:v>
                </c:pt>
                <c:pt idx="16">
                  <c:v>2687500</c:v>
                </c:pt>
                <c:pt idx="17">
                  <c:v>2775000</c:v>
                </c:pt>
                <c:pt idx="18">
                  <c:v>2862500</c:v>
                </c:pt>
                <c:pt idx="19">
                  <c:v>2950000</c:v>
                </c:pt>
                <c:pt idx="20">
                  <c:v>3037500</c:v>
                </c:pt>
                <c:pt idx="21">
                  <c:v>3125000</c:v>
                </c:pt>
                <c:pt idx="22">
                  <c:v>3212500</c:v>
                </c:pt>
                <c:pt idx="23">
                  <c:v>3300000</c:v>
                </c:pt>
                <c:pt idx="24">
                  <c:v>3387500</c:v>
                </c:pt>
                <c:pt idx="25">
                  <c:v>3475000</c:v>
                </c:pt>
                <c:pt idx="26">
                  <c:v>3562500</c:v>
                </c:pt>
                <c:pt idx="27">
                  <c:v>3650000</c:v>
                </c:pt>
                <c:pt idx="28">
                  <c:v>3737500</c:v>
                </c:pt>
                <c:pt idx="29">
                  <c:v>3825000</c:v>
                </c:pt>
                <c:pt idx="30">
                  <c:v>3912500</c:v>
                </c:pt>
                <c:pt idx="31">
                  <c:v>4000000</c:v>
                </c:pt>
              </c:numCache>
            </c:numRef>
          </c:val>
          <c:smooth val="0"/>
          <c:extLst>
            <c:ext xmlns:c16="http://schemas.microsoft.com/office/drawing/2014/chart" uri="{C3380CC4-5D6E-409C-BE32-E72D297353CC}">
              <c16:uniqueId val="{00000005-7E09-4084-896D-FC1E20BDC38F}"/>
            </c:ext>
          </c:extLst>
        </c:ser>
        <c:dLbls>
          <c:showLegendKey val="0"/>
          <c:showVal val="0"/>
          <c:showCatName val="0"/>
          <c:showSerName val="0"/>
          <c:showPercent val="0"/>
          <c:showBubbleSize val="0"/>
        </c:dLbls>
        <c:smooth val="0"/>
        <c:axId val="123911168"/>
        <c:axId val="123925248"/>
      </c:lineChart>
      <c:catAx>
        <c:axId val="123911168"/>
        <c:scaling>
          <c:orientation val="minMax"/>
        </c:scaling>
        <c:delete val="0"/>
        <c:axPos val="b"/>
        <c:numFmt formatCode="General" sourceLinked="1"/>
        <c:majorTickMark val="none"/>
        <c:minorTickMark val="none"/>
        <c:tickLblPos val="nextTo"/>
        <c:crossAx val="123925248"/>
        <c:crosses val="autoZero"/>
        <c:auto val="1"/>
        <c:lblAlgn val="ctr"/>
        <c:lblOffset val="100"/>
        <c:noMultiLvlLbl val="0"/>
      </c:catAx>
      <c:valAx>
        <c:axId val="123925248"/>
        <c:scaling>
          <c:orientation val="minMax"/>
        </c:scaling>
        <c:delete val="0"/>
        <c:axPos val="l"/>
        <c:majorGridlines/>
        <c:numFmt formatCode="#,##0.00" sourceLinked="1"/>
        <c:majorTickMark val="out"/>
        <c:minorTickMark val="none"/>
        <c:tickLblPos val="nextTo"/>
        <c:crossAx val="123911168"/>
        <c:crosses val="autoZero"/>
        <c:crossBetween val="between"/>
      </c:valAx>
    </c:plotArea>
    <c:legend>
      <c:legendPos val="r"/>
      <c:legendEntry>
        <c:idx val="0"/>
        <c:delete val="1"/>
      </c:legendEntry>
      <c:legendEntry>
        <c:idx val="1"/>
        <c:delete val="1"/>
      </c:legendEntry>
      <c:legendEntry>
        <c:idx val="2"/>
        <c:delete val="1"/>
      </c:legendEntry>
      <c:legendEntry>
        <c:idx val="3"/>
        <c:delete val="1"/>
      </c:legendEntry>
      <c:layout>
        <c:manualLayout>
          <c:xMode val="edge"/>
          <c:yMode val="edge"/>
          <c:x val="0.25790151402930545"/>
          <c:y val="6.5206875162019021E-2"/>
          <c:w val="0.13215468343023615"/>
          <c:h val="0.2669911676480391"/>
        </c:manualLayout>
      </c:layout>
      <c:overlay val="0"/>
    </c:legend>
    <c:plotVisOnly val="1"/>
    <c:dispBlanksAs val="zero"/>
    <c:showDLblsOverMax val="0"/>
  </c:chart>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 Id="rId4" Type="http://schemas.openxmlformats.org/officeDocument/2006/relationships/image" Target="../media/image48.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54.png"/></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5.png"/></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5.wmf"/></Relationships>
</file>

<file path=ppt/drawings/drawing1.xml><?xml version="1.0" encoding="utf-8"?>
<c:userShapes xmlns:c="http://schemas.openxmlformats.org/drawingml/2006/chart">
  <cdr:relSizeAnchor xmlns:cdr="http://schemas.openxmlformats.org/drawingml/2006/chartDrawing">
    <cdr:from>
      <cdr:x>0.73043</cdr:x>
      <cdr:y>0.22917</cdr:y>
    </cdr:from>
    <cdr:to>
      <cdr:x>0.74869</cdr:x>
      <cdr:y>0.28207</cdr:y>
    </cdr:to>
    <cdr:sp macro="" textlink="">
      <cdr:nvSpPr>
        <cdr:cNvPr id="2" name="Ovál 1"/>
        <cdr:cNvSpPr/>
      </cdr:nvSpPr>
      <cdr:spPr>
        <a:xfrm xmlns:a="http://schemas.openxmlformats.org/drawingml/2006/main">
          <a:off x="3786989" y="792088"/>
          <a:ext cx="94670" cy="182843"/>
        </a:xfrm>
        <a:prstGeom xmlns:a="http://schemas.openxmlformats.org/drawingml/2006/main" prst="ellipse">
          <a:avLst/>
        </a:prstGeom>
        <a:solidFill xmlns:a="http://schemas.openxmlformats.org/drawingml/2006/main">
          <a:schemeClr val="tx1"/>
        </a:solidFill>
        <a:ln xmlns:a="http://schemas.openxmlformats.org/drawingml/2006/main">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cs-CZ"/>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2B8F5B32-0B9D-4B69-A008-F35927401CDC}" type="datetimeFigureOut">
              <a:rPr lang="cs-CZ" smtClean="0"/>
              <a:t>22.10.2023</a:t>
            </a:fld>
            <a:endParaRPr lang="cs-CZ"/>
          </a:p>
        </p:txBody>
      </p:sp>
      <p:sp>
        <p:nvSpPr>
          <p:cNvPr id="4" name="Zástupný symbol pro zápatí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FB0C9378-0451-413D-BF45-2B446312C907}" type="slidenum">
              <a:rPr lang="cs-CZ" smtClean="0"/>
              <a:t>‹#›</a:t>
            </a:fld>
            <a:endParaRPr lang="cs-CZ"/>
          </a:p>
        </p:txBody>
      </p:sp>
    </p:spTree>
    <p:extLst>
      <p:ext uri="{BB962C8B-B14F-4D97-AF65-F5344CB8AC3E}">
        <p14:creationId xmlns:p14="http://schemas.microsoft.com/office/powerpoint/2010/main" val="1071480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340D0CDF-F5FB-4C25-9B8F-80E08C1D9519}" type="datetimeFigureOut">
              <a:rPr lang="cs-CZ" smtClean="0"/>
              <a:t>22.10.2023</a:t>
            </a:fld>
            <a:endParaRPr lang="cs-CZ"/>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AAAB504D-EC67-4BF0-95FB-242EC3A58161}" type="slidenum">
              <a:rPr lang="cs-CZ" smtClean="0"/>
              <a:t>‹#›</a:t>
            </a:fld>
            <a:endParaRPr lang="cs-CZ"/>
          </a:p>
        </p:txBody>
      </p:sp>
    </p:spTree>
    <p:extLst>
      <p:ext uri="{BB962C8B-B14F-4D97-AF65-F5344CB8AC3E}">
        <p14:creationId xmlns:p14="http://schemas.microsoft.com/office/powerpoint/2010/main" val="1102267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AAAB504D-EC67-4BF0-95FB-242EC3A58161}" type="slidenum">
              <a:rPr lang="cs-CZ" smtClean="0"/>
              <a:t>1</a:t>
            </a:fld>
            <a:endParaRPr lang="cs-CZ"/>
          </a:p>
        </p:txBody>
      </p:sp>
    </p:spTree>
    <p:extLst>
      <p:ext uri="{BB962C8B-B14F-4D97-AF65-F5344CB8AC3E}">
        <p14:creationId xmlns:p14="http://schemas.microsoft.com/office/powerpoint/2010/main" val="2143968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21781-4D33-4ADE-B5AE-DBBE2CF1792D}" type="slidenum">
              <a:rPr lang="cs-CZ" smtClean="0"/>
              <a:t>10</a:t>
            </a:fld>
            <a:endParaRPr lang="cs-CZ"/>
          </a:p>
        </p:txBody>
      </p:sp>
    </p:spTree>
    <p:extLst>
      <p:ext uri="{BB962C8B-B14F-4D97-AF65-F5344CB8AC3E}">
        <p14:creationId xmlns:p14="http://schemas.microsoft.com/office/powerpoint/2010/main" val="1230566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21781-4D33-4ADE-B5AE-DBBE2CF1792D}" type="slidenum">
              <a:rPr lang="cs-CZ" smtClean="0"/>
              <a:t>11</a:t>
            </a:fld>
            <a:endParaRPr lang="cs-CZ"/>
          </a:p>
        </p:txBody>
      </p:sp>
    </p:spTree>
    <p:extLst>
      <p:ext uri="{BB962C8B-B14F-4D97-AF65-F5344CB8AC3E}">
        <p14:creationId xmlns:p14="http://schemas.microsoft.com/office/powerpoint/2010/main" val="520108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21781-4D33-4ADE-B5AE-DBBE2CF1792D}" type="slidenum">
              <a:rPr lang="cs-CZ" smtClean="0"/>
              <a:t>12</a:t>
            </a:fld>
            <a:endParaRPr lang="cs-CZ"/>
          </a:p>
        </p:txBody>
      </p:sp>
    </p:spTree>
    <p:extLst>
      <p:ext uri="{BB962C8B-B14F-4D97-AF65-F5344CB8AC3E}">
        <p14:creationId xmlns:p14="http://schemas.microsoft.com/office/powerpoint/2010/main" val="1358130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Tento způsob je vhodný tam, kde jsou časy trvání jednotlivých operací stejné, popřípadě je na následující operaci čas zpracování vždy delší než na operaci předcházející. Jestliže však tyto předpoklady nejsou zachovány, dochází na pracovišti, kde je doba trvání operace proti předcházejícímu úseku kratší, k prostojům mezi jednotlivými dopravními dávkami. </a:t>
            </a:r>
          </a:p>
        </p:txBody>
      </p:sp>
      <p:sp>
        <p:nvSpPr>
          <p:cNvPr id="4" name="Zástupný symbol pro číslo snímku 3"/>
          <p:cNvSpPr>
            <a:spLocks noGrp="1"/>
          </p:cNvSpPr>
          <p:nvPr>
            <p:ph type="sldNum" sz="quarter" idx="10"/>
          </p:nvPr>
        </p:nvSpPr>
        <p:spPr/>
        <p:txBody>
          <a:bodyPr/>
          <a:lstStyle/>
          <a:p>
            <a:fld id="{87921781-4D33-4ADE-B5AE-DBBE2CF1792D}" type="slidenum">
              <a:rPr lang="cs-CZ" smtClean="0"/>
              <a:t>13</a:t>
            </a:fld>
            <a:endParaRPr lang="cs-CZ"/>
          </a:p>
        </p:txBody>
      </p:sp>
    </p:spTree>
    <p:extLst>
      <p:ext uri="{BB962C8B-B14F-4D97-AF65-F5344CB8AC3E}">
        <p14:creationId xmlns:p14="http://schemas.microsoft.com/office/powerpoint/2010/main" val="16090488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21781-4D33-4ADE-B5AE-DBBE2CF1792D}" type="slidenum">
              <a:rPr lang="cs-CZ" smtClean="0"/>
              <a:t>14</a:t>
            </a:fld>
            <a:endParaRPr lang="cs-CZ"/>
          </a:p>
        </p:txBody>
      </p:sp>
    </p:spTree>
    <p:extLst>
      <p:ext uri="{BB962C8B-B14F-4D97-AF65-F5344CB8AC3E}">
        <p14:creationId xmlns:p14="http://schemas.microsoft.com/office/powerpoint/2010/main" val="2301355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21781-4D33-4ADE-B5AE-DBBE2CF1792D}" type="slidenum">
              <a:rPr lang="cs-CZ" smtClean="0"/>
              <a:t>15</a:t>
            </a:fld>
            <a:endParaRPr lang="cs-CZ"/>
          </a:p>
        </p:txBody>
      </p:sp>
    </p:spTree>
    <p:extLst>
      <p:ext uri="{BB962C8B-B14F-4D97-AF65-F5344CB8AC3E}">
        <p14:creationId xmlns:p14="http://schemas.microsoft.com/office/powerpoint/2010/main" val="2491283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21781-4D33-4ADE-B5AE-DBBE2CF1792D}" type="slidenum">
              <a:rPr lang="cs-CZ" smtClean="0"/>
              <a:t>16</a:t>
            </a:fld>
            <a:endParaRPr lang="cs-CZ"/>
          </a:p>
        </p:txBody>
      </p:sp>
    </p:spTree>
    <p:extLst>
      <p:ext uri="{BB962C8B-B14F-4D97-AF65-F5344CB8AC3E}">
        <p14:creationId xmlns:p14="http://schemas.microsoft.com/office/powerpoint/2010/main" val="593532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21781-4D33-4ADE-B5AE-DBBE2CF1792D}" type="slidenum">
              <a:rPr lang="cs-CZ" smtClean="0"/>
              <a:t>17</a:t>
            </a:fld>
            <a:endParaRPr lang="cs-CZ"/>
          </a:p>
        </p:txBody>
      </p:sp>
    </p:spTree>
    <p:extLst>
      <p:ext uri="{BB962C8B-B14F-4D97-AF65-F5344CB8AC3E}">
        <p14:creationId xmlns:p14="http://schemas.microsoft.com/office/powerpoint/2010/main" val="4833592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21781-4D33-4ADE-B5AE-DBBE2CF1792D}" type="slidenum">
              <a:rPr lang="cs-CZ" smtClean="0"/>
              <a:t>18</a:t>
            </a:fld>
            <a:endParaRPr lang="cs-CZ"/>
          </a:p>
        </p:txBody>
      </p:sp>
    </p:spTree>
    <p:extLst>
      <p:ext uri="{BB962C8B-B14F-4D97-AF65-F5344CB8AC3E}">
        <p14:creationId xmlns:p14="http://schemas.microsoft.com/office/powerpoint/2010/main" val="34623304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21781-4D33-4ADE-B5AE-DBBE2CF1792D}" type="slidenum">
              <a:rPr lang="cs-CZ" smtClean="0"/>
              <a:t>19</a:t>
            </a:fld>
            <a:endParaRPr lang="cs-CZ"/>
          </a:p>
        </p:txBody>
      </p:sp>
    </p:spTree>
    <p:extLst>
      <p:ext uri="{BB962C8B-B14F-4D97-AF65-F5344CB8AC3E}">
        <p14:creationId xmlns:p14="http://schemas.microsoft.com/office/powerpoint/2010/main" val="1662073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21781-4D33-4ADE-B5AE-DBBE2CF1792D}" type="slidenum">
              <a:rPr lang="cs-CZ" smtClean="0"/>
              <a:t>2</a:t>
            </a:fld>
            <a:endParaRPr lang="cs-CZ"/>
          </a:p>
        </p:txBody>
      </p:sp>
    </p:spTree>
    <p:extLst>
      <p:ext uri="{BB962C8B-B14F-4D97-AF65-F5344CB8AC3E}">
        <p14:creationId xmlns:p14="http://schemas.microsoft.com/office/powerpoint/2010/main" val="38441320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21781-4D33-4ADE-B5AE-DBBE2CF1792D}" type="slidenum">
              <a:rPr lang="cs-CZ" smtClean="0"/>
              <a:t>20</a:t>
            </a:fld>
            <a:endParaRPr lang="cs-CZ"/>
          </a:p>
        </p:txBody>
      </p:sp>
    </p:spTree>
    <p:extLst>
      <p:ext uri="{BB962C8B-B14F-4D97-AF65-F5344CB8AC3E}">
        <p14:creationId xmlns:p14="http://schemas.microsoft.com/office/powerpoint/2010/main" val="29626765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21781-4D33-4ADE-B5AE-DBBE2CF1792D}" type="slidenum">
              <a:rPr lang="cs-CZ" smtClean="0"/>
              <a:t>21</a:t>
            </a:fld>
            <a:endParaRPr lang="cs-CZ"/>
          </a:p>
        </p:txBody>
      </p:sp>
    </p:spTree>
    <p:extLst>
      <p:ext uri="{BB962C8B-B14F-4D97-AF65-F5344CB8AC3E}">
        <p14:creationId xmlns:p14="http://schemas.microsoft.com/office/powerpoint/2010/main" val="26022662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6959D-3776-4311-BFEA-25DDC6EA15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812392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 některých případech není možné/účelné</a:t>
            </a:r>
            <a:r>
              <a:rPr lang="cs-CZ" baseline="0" dirty="0"/>
              <a:t> provádět kapacitní propočty na jednotku výrobního zařízení. Pak se </a:t>
            </a:r>
            <a:r>
              <a:rPr lang="cs-CZ" baseline="0" dirty="0" err="1"/>
              <a:t>provadějí</a:t>
            </a:r>
            <a:r>
              <a:rPr lang="cs-CZ" baseline="0" dirty="0"/>
              <a:t> kapacitní propočty na jednotku výrobního zařízení. Pak se </a:t>
            </a:r>
            <a:r>
              <a:rPr lang="cs-CZ" baseline="0" dirty="0" err="1"/>
              <a:t>provadějí</a:t>
            </a:r>
            <a:r>
              <a:rPr lang="cs-CZ" baseline="0" dirty="0"/>
              <a:t> propočty na sdružená pracoviště, dílny, provozy, výrobní úseky atd. </a:t>
            </a:r>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6959D-3776-4311-BFEA-25DDC6EA15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72420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6959D-3776-4311-BFEA-25DDC6EA15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48691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6959D-3776-4311-BFEA-25DDC6EA15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91396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6959D-3776-4311-BFEA-25DDC6EA15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947357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6959D-3776-4311-BFEA-25DDC6EA15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01704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6959D-3776-4311-BFEA-25DDC6EA15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061469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6959D-3776-4311-BFEA-25DDC6EA15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2464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21781-4D33-4ADE-B5AE-DBBE2CF1792D}" type="slidenum">
              <a:rPr lang="cs-CZ" smtClean="0"/>
              <a:t>3</a:t>
            </a:fld>
            <a:endParaRPr lang="cs-CZ"/>
          </a:p>
        </p:txBody>
      </p:sp>
    </p:spTree>
    <p:extLst>
      <p:ext uri="{BB962C8B-B14F-4D97-AF65-F5344CB8AC3E}">
        <p14:creationId xmlns:p14="http://schemas.microsoft.com/office/powerpoint/2010/main" val="10882210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6959D-3776-4311-BFEA-25DDC6EA15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00681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6959D-3776-4311-BFEA-25DDC6EA15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481402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6959D-3776-4311-BFEA-25DDC6EA15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312033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6959D-3776-4311-BFEA-25DDC6EA15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4685235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6959D-3776-4311-BFEA-25DDC6EA15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08607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6959D-3776-4311-BFEA-25DDC6EA15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40874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6959D-3776-4311-BFEA-25DDC6EA15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94672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6959D-3776-4311-BFEA-25DDC6EA15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9310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6959D-3776-4311-BFEA-25DDC6EA15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55034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6959D-3776-4311-BFEA-25DDC6EA15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0940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21781-4D33-4ADE-B5AE-DBBE2CF1792D}" type="slidenum">
              <a:rPr lang="cs-CZ" smtClean="0"/>
              <a:t>4</a:t>
            </a:fld>
            <a:endParaRPr lang="cs-CZ"/>
          </a:p>
        </p:txBody>
      </p:sp>
    </p:spTree>
    <p:extLst>
      <p:ext uri="{BB962C8B-B14F-4D97-AF65-F5344CB8AC3E}">
        <p14:creationId xmlns:p14="http://schemas.microsoft.com/office/powerpoint/2010/main" val="24250031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6959D-3776-4311-BFEA-25DDC6EA15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08900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6959D-3776-4311-BFEA-25DDC6EA15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10556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6959D-3776-4311-BFEA-25DDC6EA15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71657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6959D-3776-4311-BFEA-25DDC6EA15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3954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6959D-3776-4311-BFEA-25DDC6EA156E}" type="slidenum">
              <a:rPr lang="cs-CZ" smtClean="0"/>
              <a:t>45</a:t>
            </a:fld>
            <a:endParaRPr lang="cs-CZ"/>
          </a:p>
        </p:txBody>
      </p:sp>
    </p:spTree>
    <p:extLst>
      <p:ext uri="{BB962C8B-B14F-4D97-AF65-F5344CB8AC3E}">
        <p14:creationId xmlns:p14="http://schemas.microsoft.com/office/powerpoint/2010/main" val="32280855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6959D-3776-4311-BFEA-25DDC6EA156E}" type="slidenum">
              <a:rPr lang="cs-CZ" smtClean="0"/>
              <a:t>46</a:t>
            </a:fld>
            <a:endParaRPr lang="cs-CZ"/>
          </a:p>
        </p:txBody>
      </p:sp>
    </p:spTree>
    <p:extLst>
      <p:ext uri="{BB962C8B-B14F-4D97-AF65-F5344CB8AC3E}">
        <p14:creationId xmlns:p14="http://schemas.microsoft.com/office/powerpoint/2010/main" val="41852694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6959D-3776-4311-BFEA-25DDC6EA156E}" type="slidenum">
              <a:rPr lang="cs-CZ" smtClean="0"/>
              <a:t>47</a:t>
            </a:fld>
            <a:endParaRPr lang="cs-CZ"/>
          </a:p>
        </p:txBody>
      </p:sp>
    </p:spTree>
    <p:extLst>
      <p:ext uri="{BB962C8B-B14F-4D97-AF65-F5344CB8AC3E}">
        <p14:creationId xmlns:p14="http://schemas.microsoft.com/office/powerpoint/2010/main" val="156398068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6959D-3776-4311-BFEA-25DDC6EA156E}" type="slidenum">
              <a:rPr lang="cs-CZ" smtClean="0"/>
              <a:t>48</a:t>
            </a:fld>
            <a:endParaRPr lang="cs-CZ"/>
          </a:p>
        </p:txBody>
      </p:sp>
    </p:spTree>
    <p:extLst>
      <p:ext uri="{BB962C8B-B14F-4D97-AF65-F5344CB8AC3E}">
        <p14:creationId xmlns:p14="http://schemas.microsoft.com/office/powerpoint/2010/main" val="146301046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6959D-3776-4311-BFEA-25DDC6EA156E}" type="slidenum">
              <a:rPr lang="cs-CZ" smtClean="0"/>
              <a:t>49</a:t>
            </a:fld>
            <a:endParaRPr lang="cs-CZ"/>
          </a:p>
        </p:txBody>
      </p:sp>
    </p:spTree>
    <p:extLst>
      <p:ext uri="{BB962C8B-B14F-4D97-AF65-F5344CB8AC3E}">
        <p14:creationId xmlns:p14="http://schemas.microsoft.com/office/powerpoint/2010/main" val="31779947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6959D-3776-4311-BFEA-25DDC6EA15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1156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21781-4D33-4ADE-B5AE-DBBE2CF1792D}" type="slidenum">
              <a:rPr lang="cs-CZ" smtClean="0"/>
              <a:t>5</a:t>
            </a:fld>
            <a:endParaRPr lang="cs-CZ"/>
          </a:p>
        </p:txBody>
      </p:sp>
    </p:spTree>
    <p:extLst>
      <p:ext uri="{BB962C8B-B14F-4D97-AF65-F5344CB8AC3E}">
        <p14:creationId xmlns:p14="http://schemas.microsoft.com/office/powerpoint/2010/main" val="14792180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6959D-3776-4311-BFEA-25DDC6EA15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616898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796959D-3776-4311-BFEA-25DDC6EA15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36285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ECB0-CCBB-4C86-A8B3-D2CBFDD8F7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81269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Fixní náklady jsou náklady, které je nutno v plné </a:t>
            </a:r>
            <a:r>
              <a:rPr lang="cs-CZ" dirty="0" err="1"/>
              <a:t>vyší</a:t>
            </a:r>
            <a:r>
              <a:rPr lang="cs-CZ" dirty="0"/>
              <a:t> vynaložit před zahájením</a:t>
            </a:r>
            <a:r>
              <a:rPr lang="cs-CZ" baseline="0" dirty="0"/>
              <a:t> výroby. Jejich výše se již při rostoucím objemu výroby nemění.</a:t>
            </a:r>
          </a:p>
          <a:p>
            <a:r>
              <a:rPr lang="cs-CZ" baseline="0" dirty="0" err="1"/>
              <a:t>Variábilní</a:t>
            </a:r>
            <a:r>
              <a:rPr lang="cs-CZ" baseline="0" dirty="0"/>
              <a:t> náklady rostou s objemem výroby. Patři sem </a:t>
            </a:r>
            <a:r>
              <a:rPr lang="cs-CZ" baseline="0" dirty="0" err="1"/>
              <a:t>napřiklad</a:t>
            </a:r>
            <a:r>
              <a:rPr lang="cs-CZ" baseline="0" dirty="0"/>
              <a:t> mzdy výrobních </a:t>
            </a:r>
            <a:r>
              <a:rPr lang="cs-CZ" baseline="0" dirty="0" err="1"/>
              <a:t>dělniků</a:t>
            </a:r>
            <a:r>
              <a:rPr lang="cs-CZ" baseline="0" dirty="0"/>
              <a:t>, náklady na materiál a </a:t>
            </a:r>
            <a:r>
              <a:rPr lang="cs-CZ" baseline="0" dirty="0" err="1"/>
              <a:t>energieotřebné</a:t>
            </a:r>
            <a:r>
              <a:rPr lang="cs-CZ" baseline="0" dirty="0"/>
              <a:t> na zhotovení výrobků. </a:t>
            </a:r>
            <a:r>
              <a:rPr lang="cs-CZ" baseline="0" dirty="0" err="1"/>
              <a:t>Variábilní</a:t>
            </a:r>
            <a:r>
              <a:rPr lang="cs-CZ" baseline="0" dirty="0"/>
              <a:t> náklady se mohou s objemem produkce měnit lineárně nebo nelineárně (progresivně nebo degresivně).</a:t>
            </a:r>
          </a:p>
          <a:p>
            <a:r>
              <a:rPr lang="cs-CZ" baseline="0" dirty="0" err="1"/>
              <a:t>Semifixní</a:t>
            </a:r>
            <a:r>
              <a:rPr lang="cs-CZ" baseline="0" dirty="0"/>
              <a:t> náklady jsou v podstatě fixní náklady, které se však od určitého objemu výroby skokem zvyšují. Jako příklad je možno uvést náklady na pořízení další výrobní linky poté, co je kapacita </a:t>
            </a:r>
            <a:r>
              <a:rPr lang="cs-CZ" baseline="0" dirty="0" err="1"/>
              <a:t>stávajicí</a:t>
            </a:r>
            <a:r>
              <a:rPr lang="cs-CZ" baseline="0" dirty="0"/>
              <a:t> linky vyčerpána a vedení firmy se rozhodne dále zvyšovat objem výroby.</a:t>
            </a:r>
          </a:p>
          <a:p>
            <a:r>
              <a:rPr lang="cs-CZ" baseline="0" dirty="0" err="1"/>
              <a:t>Semivariábilní</a:t>
            </a:r>
            <a:r>
              <a:rPr lang="cs-CZ" baseline="0" dirty="0"/>
              <a:t> náklady jsou náklady, které při určité objemu výroby skokově vzrostou a dále se s rostoucím objemem výroby mění jako variabilní náklady. Jako příklad </a:t>
            </a:r>
            <a:r>
              <a:rPr lang="cs-CZ" baseline="0" dirty="0" err="1"/>
              <a:t>semivariábilních</a:t>
            </a:r>
            <a:r>
              <a:rPr lang="cs-CZ" baseline="0" dirty="0"/>
              <a:t> nákladů lze uvést otevření další </a:t>
            </a:r>
            <a:r>
              <a:rPr lang="cs-CZ" baseline="0" dirty="0" err="1"/>
              <a:t>paralélní</a:t>
            </a:r>
            <a:r>
              <a:rPr lang="cs-CZ" baseline="0" dirty="0"/>
              <a:t> skupiny studentů na vysoké škole po naplnění první skupiny</a:t>
            </a:r>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ECB0-CCBB-4C86-A8B3-D2CBFDD8F7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65256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Teorie optimalizace nákladů </a:t>
            </a:r>
            <a:r>
              <a:rPr lang="cs-CZ" dirty="0" err="1"/>
              <a:t>vychazí</a:t>
            </a:r>
            <a:r>
              <a:rPr lang="cs-CZ" dirty="0"/>
              <a:t> z předpokladu, že v </a:t>
            </a:r>
            <a:r>
              <a:rPr lang="cs-CZ" dirty="0" err="1"/>
              <a:t>kretkém</a:t>
            </a:r>
            <a:r>
              <a:rPr lang="cs-CZ" dirty="0"/>
              <a:t> časovém </a:t>
            </a:r>
            <a:r>
              <a:rPr lang="cs-CZ" dirty="0" err="1"/>
              <a:t>obodbí</a:t>
            </a:r>
            <a:r>
              <a:rPr lang="cs-CZ" baseline="0" dirty="0"/>
              <a:t> firma nemůže zásadním způsobem měnit objem svých výstupů z důvodu limitovaných výrobních kapacit. Může reagovat na rostoucí požadavky trhu po svých výrobcích pouze do té míry, pokud jí to umožní </a:t>
            </a:r>
            <a:r>
              <a:rPr lang="cs-CZ" baseline="0" dirty="0" err="1"/>
              <a:t>stávajicí</a:t>
            </a:r>
            <a:r>
              <a:rPr lang="cs-CZ" baseline="0" dirty="0"/>
              <a:t> výrobní kapacity. Objem výroby lze v </a:t>
            </a:r>
            <a:r>
              <a:rPr lang="cs-CZ" baseline="0" dirty="0" err="1"/>
              <a:t>kratkém</a:t>
            </a:r>
            <a:r>
              <a:rPr lang="cs-CZ" baseline="0" dirty="0"/>
              <a:t> časovém období zvětšovat jednak lepším </a:t>
            </a:r>
            <a:r>
              <a:rPr lang="cs-CZ" baseline="0" dirty="0" err="1"/>
              <a:t>využiváním</a:t>
            </a:r>
            <a:r>
              <a:rPr lang="cs-CZ" baseline="0" dirty="0"/>
              <a:t> </a:t>
            </a:r>
            <a:r>
              <a:rPr lang="cs-CZ" baseline="0" dirty="0" err="1"/>
              <a:t>existujicích</a:t>
            </a:r>
            <a:r>
              <a:rPr lang="cs-CZ" baseline="0" dirty="0"/>
              <a:t> kapacit, jednak zvýšeným </a:t>
            </a:r>
            <a:r>
              <a:rPr lang="cs-CZ" baseline="0" dirty="0" err="1"/>
              <a:t>využiváním</a:t>
            </a:r>
            <a:r>
              <a:rPr lang="cs-CZ" baseline="0" dirty="0"/>
              <a:t> snadno dostupných výrobních faktorů, například </a:t>
            </a:r>
            <a:r>
              <a:rPr lang="cs-CZ" baseline="0" dirty="0" err="1"/>
              <a:t>racovní</a:t>
            </a:r>
            <a:r>
              <a:rPr lang="cs-CZ" baseline="0" dirty="0"/>
              <a:t> síly v kategorii výrobních </a:t>
            </a:r>
            <a:r>
              <a:rPr lang="cs-CZ" baseline="0" dirty="0" err="1"/>
              <a:t>dělniků</a:t>
            </a:r>
            <a:r>
              <a:rPr lang="cs-CZ" baseline="0" dirty="0"/>
              <a:t>, energie, materiálů atd., jsou-li tyto výrobní zdroje na trhu výrobních faktorů běžně k dispozici.</a:t>
            </a:r>
          </a:p>
          <a:p>
            <a:r>
              <a:rPr lang="cs-CZ" baseline="0" dirty="0"/>
              <a:t>Za těchto předpokladů lze tvrdit, že pro dosažení minimálních nákladů na jednotku výstupu je nutné, aby se objem výroby pohyboval v okolí minima křivky průměrných nákladů AC. Takovémuto přístupu se v ekonomii říká optimalizace průměrných nákladů v </a:t>
            </a:r>
            <a:r>
              <a:rPr lang="cs-CZ" baseline="0" dirty="0" err="1"/>
              <a:t>kratkém</a:t>
            </a:r>
            <a:r>
              <a:rPr lang="cs-CZ" baseline="0" dirty="0"/>
              <a:t> časovém období. V řízení výroby by měla být tato optimalizace jedním z </a:t>
            </a:r>
            <a:r>
              <a:rPr lang="cs-CZ" baseline="0" dirty="0" err="1"/>
              <a:t>nejdůležitejších</a:t>
            </a:r>
            <a:r>
              <a:rPr lang="cs-CZ" baseline="0" dirty="0"/>
              <a:t> úkolů taktického řízení výroby.</a:t>
            </a:r>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ECB0-CCBB-4C86-A8B3-D2CBFDD8F7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11530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Jeho</a:t>
            </a:r>
            <a:r>
              <a:rPr lang="cs-CZ" baseline="0" dirty="0"/>
              <a:t> nalezení (realizace) by mělo být jedním ze </a:t>
            </a:r>
            <a:r>
              <a:rPr lang="cs-CZ" baseline="0" dirty="0" err="1"/>
              <a:t>základích</a:t>
            </a:r>
            <a:r>
              <a:rPr lang="cs-CZ" baseline="0" dirty="0"/>
              <a:t> úkolů strategického managementu zejména v případě firmy </a:t>
            </a:r>
            <a:r>
              <a:rPr lang="cs-CZ" baseline="0" dirty="0" err="1"/>
              <a:t>sledujicí</a:t>
            </a:r>
            <a:r>
              <a:rPr lang="cs-CZ" baseline="0" dirty="0"/>
              <a:t> nákladovou strategii</a:t>
            </a:r>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ECB0-CCBB-4C86-A8B3-D2CBFDD8F7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85264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Nevyrábíme pro nízké náklady, ale proto, abychom maximalizovali zisk, </a:t>
            </a:r>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ECB0-CCBB-4C86-A8B3-D2CBFDD8F7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6575329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ECB0-CCBB-4C86-A8B3-D2CBFDD8F7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90909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ECB0-CCBB-4C86-A8B3-D2CBFDD8F7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96128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ECB0-CCBB-4C86-A8B3-D2CBFDD8F7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68336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Průběžná doba výroby je určena časovým intervalem od okamžiku provedení první operace až do okamžiku odvedení výrobku do skladu hotových výrobku. Rozsah průběžné doby výroby odpovídá době nezbytně nutné pro určitý konkrétní výrobní úkol při daných technickoekonomických a </a:t>
            </a:r>
            <a:r>
              <a:rPr lang="cs-CZ" sz="1200" kern="1200" dirty="0" err="1">
                <a:solidFill>
                  <a:schemeClr val="tx1"/>
                </a:solidFill>
                <a:effectLst/>
                <a:latin typeface="+mn-lt"/>
                <a:ea typeface="+mn-ea"/>
                <a:cs typeface="+mn-cs"/>
              </a:rPr>
              <a:t>technicko</a:t>
            </a:r>
            <a:r>
              <a:rPr lang="cs-CZ" sz="1200" kern="1200" dirty="0">
                <a:solidFill>
                  <a:schemeClr val="tx1"/>
                </a:solidFill>
                <a:effectLst/>
                <a:latin typeface="+mn-lt"/>
                <a:ea typeface="+mn-ea"/>
                <a:cs typeface="+mn-cs"/>
              </a:rPr>
              <a:t> organizačních podmínkách bez ohledu na poruchy. V kontinuální výrobě je průběžná doba dána hlavně dobou potřebnou na uskutečnění technologických operací. V přerušované výrobě tuto dobu podstatně ovlivňují činitelé, kteří působí na vznik přestávek mezi jednotlivými operacemi. Pro výpočet se muže, jako všeobecně při normování, použít jak přesné analytické metody vycházející z výkonových a kapacitních technických  a hospodářských norem, tak metody statistické, vycházející ze srovnání s  minulým obdobím nebo založené na existenci obdobných výrobku, používá   se také odhad u. Používaní analytické metody jsou buď výpočtové nebo grafické.</a:t>
            </a:r>
          </a:p>
          <a:p>
            <a:endParaRPr lang="cs-CZ" dirty="0"/>
          </a:p>
        </p:txBody>
      </p:sp>
      <p:sp>
        <p:nvSpPr>
          <p:cNvPr id="4" name="Zástupný symbol pro číslo snímku 3"/>
          <p:cNvSpPr>
            <a:spLocks noGrp="1"/>
          </p:cNvSpPr>
          <p:nvPr>
            <p:ph type="sldNum" sz="quarter" idx="10"/>
          </p:nvPr>
        </p:nvSpPr>
        <p:spPr/>
        <p:txBody>
          <a:bodyPr/>
          <a:lstStyle/>
          <a:p>
            <a:fld id="{87921781-4D33-4ADE-B5AE-DBBE2CF1792D}" type="slidenum">
              <a:rPr lang="cs-CZ" smtClean="0"/>
              <a:t>6</a:t>
            </a:fld>
            <a:endParaRPr lang="cs-CZ"/>
          </a:p>
        </p:txBody>
      </p:sp>
    </p:spTree>
    <p:extLst>
      <p:ext uri="{BB962C8B-B14F-4D97-AF65-F5344CB8AC3E}">
        <p14:creationId xmlns:p14="http://schemas.microsoft.com/office/powerpoint/2010/main" val="259558170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r>
              <a:rPr lang="cs-CZ" sz="1200" b="1" dirty="0"/>
              <a:t>cílový přístup k řízení výrobních nákladů</a:t>
            </a:r>
          </a:p>
          <a:p>
            <a:pPr marL="171450" indent="-171450">
              <a:buFontTx/>
              <a:buChar char="-"/>
            </a:pPr>
            <a:r>
              <a:rPr lang="cs-CZ" sz="1200" b="1" dirty="0"/>
              <a:t>Princip cílových nákladů, tj.</a:t>
            </a:r>
            <a:r>
              <a:rPr lang="cs-CZ" sz="1200" b="1" baseline="0" dirty="0"/>
              <a:t> nákladů, které je nutno dosáhnout, aby firma hospodařila s ohledem na situaci na trhu se ziskem.  Uplatňuje se především v řízení činností ve vývoji a konstrukci. Velký prostor pro jeho využívání však existuje i v řízení výroby. Jediné náklady, které jsou v tomto konceptu managementu považovány za relevantní, jsou náklady akceptovatelné trhem.</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cs-CZ" sz="1200" b="1" baseline="0" dirty="0"/>
              <a:t>Tradiční přístupy k řízení nákladů- Co nás bude nový výrobek stát?, TC-g- </a:t>
            </a:r>
            <a:r>
              <a:rPr lang="cs-CZ" dirty="0"/>
              <a:t>Co nás smí nový výrobek stát?</a:t>
            </a:r>
          </a:p>
          <a:p>
            <a:pPr marL="171450" indent="-171450">
              <a:buFontTx/>
              <a:buChar char="-"/>
            </a:pPr>
            <a:endParaRPr lang="cs-CZ" sz="1200" b="1" dirty="0"/>
          </a:p>
          <a:p>
            <a:pPr marL="171450" indent="-171450">
              <a:buFontTx/>
              <a:buChar char="-"/>
            </a:pPr>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ECB0-CCBB-4C86-A8B3-D2CBFDD8F7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219102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Porovnání s nejlepšími- </a:t>
            </a:r>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ECB0-CCBB-4C86-A8B3-D2CBFDD8F7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4331590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ECB0-CCBB-4C86-A8B3-D2CBFDD8F7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664847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Diferencované řízení- </a:t>
            </a:r>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ECB0-CCBB-4C86-A8B3-D2CBFDD8F7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4440122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ECB0-CCBB-4C86-A8B3-D2CBFDD8F7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824499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155AA5-893A-4353-98E4-023B44A7993F}" type="slidenum">
              <a:rPr kumimoji="0" lang="cs-CZ"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282626" name="Rectangle 2"/>
          <p:cNvSpPr>
            <a:spLocks noGrp="1" noRot="1" noChangeAspect="1" noChangeArrowheads="1" noTextEdit="1"/>
          </p:cNvSpPr>
          <p:nvPr>
            <p:ph type="sldImg"/>
          </p:nvPr>
        </p:nvSpPr>
        <p:spPr>
          <a:ln/>
        </p:spPr>
      </p:sp>
      <p:sp>
        <p:nvSpPr>
          <p:cNvPr id="282627" name="Rectangle 3"/>
          <p:cNvSpPr>
            <a:spLocks noGrp="1" noChangeArrowheads="1"/>
          </p:cNvSpPr>
          <p:nvPr>
            <p:ph type="body" idx="1"/>
          </p:nvPr>
        </p:nvSpPr>
        <p:spPr>
          <a:xfrm>
            <a:off x="906357" y="4715907"/>
            <a:ext cx="4984962" cy="4467701"/>
          </a:xfrm>
        </p:spPr>
        <p:txBody>
          <a:bodyPr/>
          <a:lstStyle/>
          <a:p>
            <a:r>
              <a:rPr lang="cs-CZ" sz="1800"/>
              <a:t>Zjištění zisku jednotlivých výrobků</a:t>
            </a:r>
          </a:p>
        </p:txBody>
      </p:sp>
    </p:spTree>
    <p:extLst>
      <p:ext uri="{BB962C8B-B14F-4D97-AF65-F5344CB8AC3E}">
        <p14:creationId xmlns:p14="http://schemas.microsoft.com/office/powerpoint/2010/main" val="61405976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ECB0-CCBB-4C86-A8B3-D2CBFDD8F7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752941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ECB0-CCBB-4C86-A8B3-D2CBFDD8F7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312053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7254AB-D3E7-47B5-8845-96ED4A4888A4}" type="slidenum">
              <a:rPr kumimoji="0" lang="cs-CZ"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
        <p:nvSpPr>
          <p:cNvPr id="286722"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a:xfrm>
            <a:off x="906357" y="4715907"/>
            <a:ext cx="4984962" cy="4467701"/>
          </a:xfrm>
        </p:spPr>
        <p:txBody>
          <a:bodyPr/>
          <a:lstStyle/>
          <a:p>
            <a:r>
              <a:rPr lang="cs-CZ" sz="1800"/>
              <a:t>Implicitní – mzda podnikatele z jiného zaměstnání, úroky, které by získal investováním svého kapitálu do jiné akce, …</a:t>
            </a:r>
          </a:p>
        </p:txBody>
      </p:sp>
    </p:spTree>
    <p:extLst>
      <p:ext uri="{BB962C8B-B14F-4D97-AF65-F5344CB8AC3E}">
        <p14:creationId xmlns:p14="http://schemas.microsoft.com/office/powerpoint/2010/main" val="368974404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ECB0-CCBB-4C86-A8B3-D2CBFDD8F7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2066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21781-4D33-4ADE-B5AE-DBBE2CF1792D}" type="slidenum">
              <a:rPr lang="cs-CZ" smtClean="0"/>
              <a:t>7</a:t>
            </a:fld>
            <a:endParaRPr lang="cs-CZ"/>
          </a:p>
        </p:txBody>
      </p:sp>
    </p:spTree>
    <p:extLst>
      <p:ext uri="{BB962C8B-B14F-4D97-AF65-F5344CB8AC3E}">
        <p14:creationId xmlns:p14="http://schemas.microsoft.com/office/powerpoint/2010/main" val="422222868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ECB0-CCBB-4C86-A8B3-D2CBFDD8F7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772488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ECB0-CCBB-4C86-A8B3-D2CBFDD8F7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8851819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ECB0-CCBB-4C86-A8B3-D2CBFDD8F7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284410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ECB0-CCBB-4C86-A8B3-D2CBFDD8F7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006849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8AECB0-CCBB-4C86-A8B3-D2CBFDD8F76E}"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384254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326828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3402964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44233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620647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9736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7921781-4D33-4ADE-B5AE-DBBE2CF1792D}" type="slidenum">
              <a:rPr lang="cs-CZ" smtClean="0"/>
              <a:t>8</a:t>
            </a:fld>
            <a:endParaRPr lang="cs-CZ"/>
          </a:p>
        </p:txBody>
      </p:sp>
    </p:spTree>
    <p:extLst>
      <p:ext uri="{BB962C8B-B14F-4D97-AF65-F5344CB8AC3E}">
        <p14:creationId xmlns:p14="http://schemas.microsoft.com/office/powerpoint/2010/main" val="261860858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606923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9354789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449092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158748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825228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769653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2"/>
            <a:r>
              <a:rPr lang="cs-CZ" b="1" dirty="0"/>
              <a:t>Hierarchie firemních strategií </a:t>
            </a:r>
            <a:endParaRPr lang="cs-CZ" sz="1600" dirty="0"/>
          </a:p>
          <a:p>
            <a:r>
              <a:rPr lang="cs-CZ" dirty="0"/>
              <a:t> </a:t>
            </a:r>
            <a:endParaRPr lang="cs-CZ" sz="2000" dirty="0"/>
          </a:p>
          <a:p>
            <a:r>
              <a:rPr lang="cs-CZ" dirty="0"/>
              <a:t>Existence </a:t>
            </a:r>
            <a:r>
              <a:rPr lang="cs-CZ" dirty="0" err="1"/>
              <a:t>SBUs</a:t>
            </a:r>
            <a:r>
              <a:rPr lang="cs-CZ" dirty="0"/>
              <a:t> uvnitř organizace s sebou přináší nutnost stanovení různých strategií, ale i nutnost stanovit strategii pro organizaci jako celek. Podle úrovně je možné hierarchicky vymezit soustavu strategií, které na sebe navazují. </a:t>
            </a:r>
            <a:r>
              <a:rPr lang="cs-CZ" dirty="0" err="1"/>
              <a:t>Keřkovský</a:t>
            </a:r>
            <a:r>
              <a:rPr lang="cs-CZ" dirty="0"/>
              <a:t> [4] uvádí a definuje následující hierarchii strategií:</a:t>
            </a:r>
            <a:endParaRPr lang="cs-CZ" sz="2000" dirty="0"/>
          </a:p>
          <a:p>
            <a:r>
              <a:rPr lang="cs-CZ" dirty="0"/>
              <a:t> </a:t>
            </a:r>
            <a:endParaRPr lang="cs-CZ" sz="2000" dirty="0"/>
          </a:p>
          <a:p>
            <a:pPr lvl="0"/>
            <a:r>
              <a:rPr lang="cs-CZ" dirty="0"/>
              <a:t>Firemní (</a:t>
            </a:r>
            <a:r>
              <a:rPr lang="cs-CZ" i="1" dirty="0" err="1"/>
              <a:t>Corporate</a:t>
            </a:r>
            <a:r>
              <a:rPr lang="cs-CZ" dirty="0"/>
              <a:t>) strategie je vyjádřením základních podnikatelských rozhodnutí a záměrů. Vymezuje základní rámec pro business strategie jednotlivých SBU a také ukazuje směr vedoucí k naplnění cílů SBU. Jde především o stanovení generických business strategií jednotlivých SBU</a:t>
            </a:r>
            <a:endParaRPr lang="cs-CZ" sz="2000" dirty="0"/>
          </a:p>
          <a:p>
            <a:r>
              <a:rPr lang="cs-CZ" dirty="0"/>
              <a:t> </a:t>
            </a:r>
            <a:endParaRPr lang="cs-CZ" sz="2000" dirty="0"/>
          </a:p>
          <a:p>
            <a:pPr lvl="0"/>
            <a:r>
              <a:rPr lang="cs-CZ" dirty="0"/>
              <a:t>Obchodní (</a:t>
            </a:r>
            <a:r>
              <a:rPr lang="cs-CZ" i="1" dirty="0"/>
              <a:t>Business</a:t>
            </a:r>
            <a:r>
              <a:rPr lang="cs-CZ" dirty="0"/>
              <a:t>) strategie definuje základní cíle a strategie vedoucí k dosažení cílů na úrovni SBU. Jedná se o rozpracování firemní strategie pro konkrétní SBU. Obsahově má tato strategie specifikovat cíle pro prvky rozšířeného marketingového mixu.</a:t>
            </a:r>
            <a:endParaRPr lang="cs-CZ" sz="2000" dirty="0"/>
          </a:p>
          <a:p>
            <a:r>
              <a:rPr lang="cs-CZ" dirty="0"/>
              <a:t> </a:t>
            </a:r>
            <a:endParaRPr lang="cs-CZ" sz="2000" dirty="0"/>
          </a:p>
          <a:p>
            <a:pPr lvl="0"/>
            <a:r>
              <a:rPr lang="cs-CZ" dirty="0"/>
              <a:t>Funkční (</a:t>
            </a:r>
            <a:r>
              <a:rPr lang="cs-CZ" i="1" dirty="0" err="1"/>
              <a:t>Functional</a:t>
            </a:r>
            <a:r>
              <a:rPr lang="cs-CZ" dirty="0"/>
              <a:t>) strategie navazuje na obchodní strategii a dále jí rozpracovává na dílčí strategie a strategie jednotlivých podnikových funkcí. Například marketingové strategie, strategie nákupu nebo strategie řízení lidských zdrojů. </a:t>
            </a:r>
            <a:endParaRPr lang="cs-CZ" sz="2000" dirty="0"/>
          </a:p>
          <a:p>
            <a:r>
              <a:rPr lang="cs-CZ" dirty="0"/>
              <a:t> </a:t>
            </a:r>
            <a:endParaRPr lang="cs-CZ" sz="2000" dirty="0"/>
          </a:p>
          <a:p>
            <a:r>
              <a:rPr lang="cs-CZ" dirty="0"/>
              <a:t>V případě, že konkrétní firma je tvořena jedinou SBU, potom je formulována pouze jedna strategie obsahující jak prvky firemní, tak i obchodní strategie.</a:t>
            </a:r>
            <a:endParaRPr lang="cs-CZ" sz="2000" dirty="0"/>
          </a:p>
          <a:p>
            <a:r>
              <a:rPr lang="cs-CZ" dirty="0"/>
              <a:t>V případě použití množného čísla je používána zkratka </a:t>
            </a:r>
            <a:r>
              <a:rPr lang="cs-CZ" dirty="0" err="1"/>
              <a:t>SBUs</a:t>
            </a:r>
            <a:r>
              <a:rPr lang="cs-CZ" dirty="0"/>
              <a:t>.</a:t>
            </a:r>
          </a:p>
          <a:p>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r>
              <a:rPr lang="cs-CZ" dirty="0"/>
              <a:t>Tři přístupy k vymezení SBU, a to přístup </a:t>
            </a:r>
            <a:r>
              <a:rPr lang="cs-CZ" i="1" dirty="0"/>
              <a:t>organizační, strategicko-marketingový a projektový</a:t>
            </a:r>
            <a:r>
              <a:rPr lang="cs-CZ" dirty="0"/>
              <a:t>, ale v praxi se běžně vyskytují firmy tvořené jednou jedinou SBU, kde není možné nebo žádoucí SBU dále členit.  </a:t>
            </a:r>
            <a:endParaRPr lang="cs-CZ" sz="1000" dirty="0"/>
          </a:p>
          <a:p>
            <a:endParaRPr lang="cs-CZ" dirty="0"/>
          </a:p>
        </p:txBody>
      </p:sp>
      <p:sp>
        <p:nvSpPr>
          <p:cNvPr id="4" name="Zástupný symbol pro číslo snímku 3"/>
          <p:cNvSpPr>
            <a:spLocks noGrp="1"/>
          </p:cNvSpPr>
          <p:nvPr>
            <p:ph type="sldNum" sz="quarter" idx="10"/>
          </p:nvPr>
        </p:nvSpPr>
        <p:spPr/>
        <p:txBody>
          <a:bodyPr/>
          <a:lstStyle/>
          <a:p>
            <a:fld id="{CF780416-7760-4819-8620-06C5AB0F4A74}" type="slidenum">
              <a:rPr lang="cs-CZ" smtClean="0"/>
              <a:t>97</a:t>
            </a:fld>
            <a:endParaRPr lang="cs-CZ"/>
          </a:p>
        </p:txBody>
      </p:sp>
    </p:spTree>
    <p:extLst>
      <p:ext uri="{BB962C8B-B14F-4D97-AF65-F5344CB8AC3E}">
        <p14:creationId xmlns:p14="http://schemas.microsoft.com/office/powerpoint/2010/main" val="186023188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altLang="cs-CZ" b="1" dirty="0"/>
              <a:t>Původní definice IFMA: </a:t>
            </a:r>
            <a:r>
              <a:rPr lang="cs-CZ" altLang="cs-CZ" b="1" dirty="0">
                <a:solidFill>
                  <a:schemeClr val="hlink"/>
                </a:solidFill>
              </a:rPr>
              <a:t>„Metoda, jak v organizaci vzájemně sladit pracovníky, pracovní činnosti a pracovní prostředí, jež v sobě zahrnuje principy obchodní administrativy, architektury, humanitních a technických věd“</a:t>
            </a:r>
            <a:r>
              <a:rPr lang="cs-CZ" altLang="cs-CZ" b="1" dirty="0"/>
              <a:t> (schéma „3P“ – </a:t>
            </a:r>
            <a:r>
              <a:rPr lang="cs-CZ" altLang="cs-CZ" b="1" dirty="0" err="1"/>
              <a:t>Pracovníci+Procesy+Prostory</a:t>
            </a:r>
            <a:r>
              <a:rPr lang="cs-CZ" altLang="cs-CZ" b="1" dirty="0"/>
              <a:t>)</a:t>
            </a:r>
          </a:p>
          <a:p>
            <a:endParaRPr lang="cs-CZ" dirty="0"/>
          </a:p>
          <a:p>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r>
              <a:rPr lang="cs-CZ" altLang="cs-CZ" b="1" dirty="0"/>
              <a:t>Vychází z předpokladu, že primární činnosti přináší efekty tehdy, probíhá-li spolu s podpůrnými činnostmi v optimálním prostředí s odpovídající úrovní technologických schopností a inovačních aktivit. Toto prostředí je ovlivněno dosaženou ekonomickou úrovní a efektivností za přispění a využití nastavené úrovně institucionální kvality řízení podpůrných činností.</a:t>
            </a:r>
          </a:p>
          <a:p>
            <a:endParaRPr lang="cs-CZ" dirty="0"/>
          </a:p>
        </p:txBody>
      </p:sp>
      <p:sp>
        <p:nvSpPr>
          <p:cNvPr id="4" name="Zástupný symbol pro číslo snímku 3"/>
          <p:cNvSpPr>
            <a:spLocks noGrp="1"/>
          </p:cNvSpPr>
          <p:nvPr>
            <p:ph type="sldNum" sz="quarter" idx="10"/>
          </p:nvPr>
        </p:nvSpPr>
        <p:spPr/>
        <p:txBody>
          <a:bodyPr/>
          <a:lstStyle/>
          <a:p>
            <a:fld id="{CF780416-7760-4819-8620-06C5AB0F4A74}" type="slidenum">
              <a:rPr lang="cs-CZ" smtClean="0"/>
              <a:t>102</a:t>
            </a:fld>
            <a:endParaRPr lang="cs-CZ"/>
          </a:p>
        </p:txBody>
      </p:sp>
    </p:spTree>
    <p:extLst>
      <p:ext uri="{BB962C8B-B14F-4D97-AF65-F5344CB8AC3E}">
        <p14:creationId xmlns:p14="http://schemas.microsoft.com/office/powerpoint/2010/main" val="180285287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effectLst/>
              </a:rPr>
              <a:t>Komplexní FM firma nenabízí pouhý soubor jednotlivých služeb. Tato organizace disponuje managementem a týmem zkušených odborníků, kteří komplexně zhodnotí stávající stav a nabídnou efektivní řešení pro budoucnost. Tato organizace zároveň disponuje technickým zázemím, které veškeré tyto služby zajistí. Zákazník této organizace se tak může plně soustředit na hlavní předmět podnikání a zvýšit tak svoje zisky. </a:t>
            </a:r>
            <a:r>
              <a:rPr lang="cs-CZ" b="1" dirty="0" err="1">
                <a:effectLst/>
              </a:rPr>
              <a:t>Ing.Ondřej</a:t>
            </a:r>
            <a:r>
              <a:rPr lang="cs-CZ" b="1" dirty="0">
                <a:effectLst/>
              </a:rPr>
              <a:t> </a:t>
            </a:r>
            <a:r>
              <a:rPr lang="cs-CZ" b="1" dirty="0" err="1">
                <a:effectLst/>
              </a:rPr>
              <a:t>Štrup</a:t>
            </a:r>
            <a:r>
              <a:rPr lang="cs-CZ" b="1" dirty="0">
                <a:effectLst/>
              </a:rPr>
              <a:t>, člen představenstva IFMA CZ </a:t>
            </a:r>
            <a:endParaRPr lang="cs-CZ" dirty="0"/>
          </a:p>
        </p:txBody>
      </p:sp>
      <p:sp>
        <p:nvSpPr>
          <p:cNvPr id="4" name="Zástupný symbol pro číslo snímku 3"/>
          <p:cNvSpPr>
            <a:spLocks noGrp="1"/>
          </p:cNvSpPr>
          <p:nvPr>
            <p:ph type="sldNum" sz="quarter" idx="10"/>
          </p:nvPr>
        </p:nvSpPr>
        <p:spPr/>
        <p:txBody>
          <a:bodyPr/>
          <a:lstStyle/>
          <a:p>
            <a:fld id="{CF780416-7760-4819-8620-06C5AB0F4A74}" type="slidenum">
              <a:rPr lang="cs-CZ" smtClean="0"/>
              <a:t>109</a:t>
            </a:fld>
            <a:endParaRPr lang="cs-CZ"/>
          </a:p>
        </p:txBody>
      </p:sp>
    </p:spTree>
    <p:extLst>
      <p:ext uri="{BB962C8B-B14F-4D97-AF65-F5344CB8AC3E}">
        <p14:creationId xmlns:p14="http://schemas.microsoft.com/office/powerpoint/2010/main" val="249595975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Hospodaření nářadím</a:t>
            </a:r>
          </a:p>
          <a:p>
            <a:r>
              <a:rPr lang="cs-CZ" dirty="0"/>
              <a:t>Pro zajištění a řízení všech</a:t>
            </a:r>
            <a:r>
              <a:rPr lang="cs-CZ" baseline="0" dirty="0"/>
              <a:t> činností z této oblasti je třeba si nejdříve objasnit rozsah pojmu nářadí. Nářadí je chápáno jako pracovní předmět (bez zřetele na jeho hodnotu, způsob pořízení a dobu upotřebitelnosti), které se při výrobě vkládá mezi stroj a materiálový prvek, případně mezi operátora či výrobního dělníka a materiálový prvek ve všech formách jeho transformace v konečný produkt. Do nářadí se nezahrnuje příslušenství strojů a výrobního zařízení.</a:t>
            </a:r>
          </a:p>
          <a:p>
            <a:r>
              <a:rPr lang="cs-CZ" baseline="0" dirty="0"/>
              <a:t>Pojem nářadí v praxi zahrnuje:</a:t>
            </a:r>
          </a:p>
          <a:p>
            <a:pPr marL="171450" indent="-171450">
              <a:buFontTx/>
              <a:buChar char="-"/>
            </a:pPr>
            <a:r>
              <a:rPr lang="cs-CZ" baseline="0" dirty="0"/>
              <a:t>nástroje,</a:t>
            </a:r>
          </a:p>
          <a:p>
            <a:pPr marL="171450" indent="-171450">
              <a:buFontTx/>
              <a:buChar char="-"/>
            </a:pPr>
            <a:r>
              <a:rPr lang="cs-CZ" baseline="0" dirty="0"/>
              <a:t>Upínače (přípravky),</a:t>
            </a:r>
          </a:p>
          <a:p>
            <a:pPr marL="171450" indent="-171450">
              <a:buFontTx/>
              <a:buChar char="-"/>
            </a:pPr>
            <a:r>
              <a:rPr lang="cs-CZ" baseline="0" dirty="0"/>
              <a:t>Měřidla,</a:t>
            </a:r>
          </a:p>
          <a:p>
            <a:pPr marL="171450" indent="-171450">
              <a:buFontTx/>
              <a:buChar char="-"/>
            </a:pPr>
            <a:r>
              <a:rPr lang="cs-CZ" baseline="0" dirty="0"/>
              <a:t>Lisovací nářadí,</a:t>
            </a:r>
          </a:p>
          <a:p>
            <a:pPr marL="171450" indent="-171450">
              <a:buFontTx/>
              <a:buChar char="-"/>
            </a:pPr>
            <a:r>
              <a:rPr lang="cs-CZ" baseline="0" dirty="0"/>
              <a:t>Pomocné nářadí.</a:t>
            </a:r>
          </a:p>
          <a:p>
            <a:pPr marL="0" indent="0">
              <a:buFontTx/>
              <a:buNone/>
            </a:pPr>
            <a:r>
              <a:rPr lang="cs-CZ" baseline="0" dirty="0"/>
              <a:t>Pro usnadnění řízení této oblasti a manipulaci se všemi skupinami, se nářadí třídí podle následujících hledisek:</a:t>
            </a:r>
          </a:p>
          <a:p>
            <a:pPr marL="171450" indent="-171450">
              <a:buFontTx/>
              <a:buChar char="-"/>
            </a:pPr>
            <a:r>
              <a:rPr lang="cs-CZ" baseline="0" dirty="0"/>
              <a:t>Technologické hledisko- nářadí se třídí podle jednotného základního třídníků nářadí, který přihlíží ke specifickým podmínkám obhospodařování, obstarávání a výroby nářadí. Ve strojírenství je třídník nářadí rozdělen do osmi třid, třídy do skupin, podskupin a položek, a to následovně:</a:t>
            </a:r>
          </a:p>
          <a:p>
            <a:pPr marL="228600" indent="-228600">
              <a:buFontTx/>
              <a:buAutoNum type="arabicPeriod"/>
            </a:pPr>
            <a:r>
              <a:rPr lang="cs-CZ" baseline="0" dirty="0"/>
              <a:t>Třída – nástroje pro tváření za tepla a lití (kromě dřevěných modelů),</a:t>
            </a:r>
          </a:p>
          <a:p>
            <a:pPr marL="228600" indent="-228600">
              <a:buFontTx/>
              <a:buAutoNum type="arabicPeriod"/>
            </a:pPr>
            <a:r>
              <a:rPr lang="cs-CZ" baseline="0" dirty="0"/>
              <a:t>2. třida – dřevěné modely,</a:t>
            </a:r>
          </a:p>
          <a:p>
            <a:pPr marL="228600" indent="-228600">
              <a:buFontTx/>
              <a:buAutoNum type="arabicPeriod"/>
            </a:pPr>
            <a:r>
              <a:rPr lang="cs-CZ" baseline="0" dirty="0"/>
              <a:t>3. třída- nástroje pro tváření za studena a střižené nástroje,</a:t>
            </a:r>
          </a:p>
          <a:p>
            <a:pPr marL="228600" indent="-228600">
              <a:buFontTx/>
              <a:buAutoNum type="arabicPeriod"/>
            </a:pPr>
            <a:r>
              <a:rPr lang="cs-CZ" baseline="0" dirty="0"/>
              <a:t>Třída. Řezné nástroje,</a:t>
            </a:r>
          </a:p>
          <a:p>
            <a:pPr marL="228600" indent="-228600">
              <a:buFontTx/>
              <a:buAutoNum type="arabicPeriod"/>
            </a:pPr>
            <a:r>
              <a:rPr lang="cs-CZ" baseline="0" dirty="0"/>
              <a:t>5. třída-brusné nástroje,</a:t>
            </a:r>
          </a:p>
          <a:p>
            <a:pPr marL="228600" indent="-228600">
              <a:buFontTx/>
              <a:buAutoNum type="arabicPeriod"/>
            </a:pPr>
            <a:r>
              <a:rPr lang="cs-CZ" baseline="0" dirty="0"/>
              <a:t>Třida- přípravky (upínací nářadí),</a:t>
            </a:r>
          </a:p>
          <a:p>
            <a:pPr marL="228600" indent="-228600">
              <a:buFontTx/>
              <a:buAutoNum type="arabicPeriod"/>
            </a:pPr>
            <a:r>
              <a:rPr lang="cs-CZ" baseline="0" dirty="0"/>
              <a:t>Třida- měřidla,</a:t>
            </a:r>
          </a:p>
          <a:p>
            <a:pPr marL="228600" indent="-228600">
              <a:buFontTx/>
              <a:buAutoNum type="arabicPeriod"/>
            </a:pPr>
            <a:r>
              <a:rPr lang="cs-CZ" baseline="0" dirty="0"/>
              <a:t>Ostatní nářadí.</a:t>
            </a:r>
          </a:p>
          <a:p>
            <a:pPr marL="0" indent="0">
              <a:buFontTx/>
              <a:buNone/>
            </a:pPr>
            <a:endParaRPr lang="cs-CZ" dirty="0"/>
          </a:p>
          <a:p>
            <a:pPr marL="0" indent="0">
              <a:buFontTx/>
              <a:buNone/>
            </a:pPr>
            <a:r>
              <a:rPr lang="cs-CZ" dirty="0"/>
              <a:t>Hledisko použitelnosti a zúčtování nákladů rozlišuje nářadí:</a:t>
            </a:r>
          </a:p>
          <a:p>
            <a:pPr marL="171450" indent="-171450">
              <a:buFontTx/>
              <a:buChar char="-"/>
            </a:pPr>
            <a:r>
              <a:rPr lang="cs-CZ" dirty="0"/>
              <a:t>Normální,</a:t>
            </a:r>
            <a:r>
              <a:rPr lang="cs-CZ" baseline="0" dirty="0"/>
              <a:t> které má obecné využití  pro technologicky podobné operace- nářadí komunální, neadresné, náklady na jeho opotřebení se zahrnují do položky dílenské režie,</a:t>
            </a:r>
          </a:p>
          <a:p>
            <a:pPr marL="171450" indent="-171450">
              <a:buFontTx/>
              <a:buChar char="-"/>
            </a:pPr>
            <a:r>
              <a:rPr lang="cs-CZ" baseline="0" dirty="0"/>
              <a:t>Speciální, které se zvlášť konstruuje pro určitou technologickou či montážní operaci na určitou komponentu, výjimečně na několik podobných komponent. Náklady, které vzniknou </a:t>
            </a:r>
            <a:r>
              <a:rPr lang="cs-CZ" baseline="0" dirty="0" err="1"/>
              <a:t>opotřeběním</a:t>
            </a:r>
            <a:r>
              <a:rPr lang="cs-CZ" baseline="0" dirty="0"/>
              <a:t> speciálního nářadí, tvoří samostatnou položku v kalkulačním vzorci produktu, pro jehož výrobu bylo použito.</a:t>
            </a:r>
          </a:p>
          <a:p>
            <a:pPr marL="0" indent="0">
              <a:buFontTx/>
              <a:buNone/>
            </a:pPr>
            <a:r>
              <a:rPr lang="cs-CZ" dirty="0"/>
              <a:t>Hledisko uplatnění ve výrobě podle pořadí potřeby dělí nářadí na:</a:t>
            </a:r>
          </a:p>
          <a:p>
            <a:pPr marL="171450" indent="-171450">
              <a:buFontTx/>
              <a:buChar char="-"/>
            </a:pPr>
            <a:r>
              <a:rPr lang="cs-CZ" dirty="0"/>
              <a:t>Nářadí pro výrobu prototypu- určené pro zhotovení a odzkoušení prototypů,</a:t>
            </a:r>
          </a:p>
          <a:p>
            <a:pPr marL="171450" indent="-171450">
              <a:buFontTx/>
              <a:buChar char="-"/>
            </a:pPr>
            <a:r>
              <a:rPr lang="cs-CZ" dirty="0"/>
              <a:t>Nářadí pro opakovanou (zakázkovou) výrobu- které svou</a:t>
            </a:r>
            <a:r>
              <a:rPr lang="cs-CZ" baseline="0" dirty="0"/>
              <a:t> potřebou reaguje na marketingový životní cyklus výrobku, a je tedy členěno na:</a:t>
            </a:r>
          </a:p>
          <a:p>
            <a:pPr marL="628650" lvl="1" indent="-171450">
              <a:buFontTx/>
              <a:buChar char="-"/>
            </a:pPr>
            <a:r>
              <a:rPr lang="cs-CZ" baseline="0" dirty="0"/>
              <a:t>Nářadí prvního pořadí- uplatňuje se při zahájení výroby pro trhy, je zapotřebí k dosažení předepsané jakosti a není bez něj možné zahájit výrobu,</a:t>
            </a:r>
          </a:p>
          <a:p>
            <a:pPr marL="628650" lvl="1" indent="-171450">
              <a:buFontTx/>
              <a:buChar char="-"/>
            </a:pPr>
            <a:r>
              <a:rPr lang="cs-CZ" baseline="0" dirty="0"/>
              <a:t>Nářadí druhého pořadí- je použito při rozšiřujícím se objemu výroby, je ho zapotřebí k dosažení požadované technologie a výroba by bez něj byla možná, avšak s vyššími náklady</a:t>
            </a:r>
          </a:p>
          <a:p>
            <a:pPr marL="628650" lvl="1" indent="-171450">
              <a:buFontTx/>
              <a:buChar char="-"/>
            </a:pPr>
            <a:r>
              <a:rPr lang="cs-CZ" baseline="0" dirty="0"/>
              <a:t>Nářadí třetího pořadí:- uplatňuje se ve vyšších typech výrob jako je sériová až hromadná výroba a slouží k dosažení předepsané produktivity.</a:t>
            </a:r>
          </a:p>
          <a:p>
            <a:pPr marL="0" lvl="0" indent="0">
              <a:buFontTx/>
              <a:buNone/>
            </a:pPr>
            <a:r>
              <a:rPr lang="cs-CZ" baseline="0" dirty="0"/>
              <a:t>V průmyslové praxi se vyskytují situace, kde je nutné rozhodnout, které druhy nářadí mají být při dané výrobě použity, aby jejich použití bylo při dosažení technicky nedokonalejších technologických postupů hospodárné. V zakázkové výrobě se doporučuje používat jednodušší techniky, univerzálních strojů a normálního nářadí, naopak ve výrobě sériové až hromadné je z ekonomického hlediska výhodnější použití speciálního nářadí a zařízení. Je proto potřeba, aby při volbě nářadí v přípravě budoucí výroby, obzvláště speciálního nářadí druhého a třetího pořadí, byl návrh nářadí podložen analýzou hospodárnosti volby.</a:t>
            </a:r>
          </a:p>
        </p:txBody>
      </p:sp>
      <p:sp>
        <p:nvSpPr>
          <p:cNvPr id="4" name="Zástupný symbol pro číslo snímku 3"/>
          <p:cNvSpPr>
            <a:spLocks noGrp="1"/>
          </p:cNvSpPr>
          <p:nvPr>
            <p:ph type="sldNum" sz="quarter" idx="10"/>
          </p:nvPr>
        </p:nvSpPr>
        <p:spPr/>
        <p:txBody>
          <a:bodyPr/>
          <a:lstStyle/>
          <a:p>
            <a:fld id="{41370EFD-4E73-40FE-9361-671ABEEAD74D}" type="slidenum">
              <a:rPr lang="cs-CZ" smtClean="0"/>
              <a:t>119</a:t>
            </a:fld>
            <a:endParaRPr lang="cs-CZ"/>
          </a:p>
        </p:txBody>
      </p:sp>
    </p:spTree>
    <p:extLst>
      <p:ext uri="{BB962C8B-B14F-4D97-AF65-F5344CB8AC3E}">
        <p14:creationId xmlns:p14="http://schemas.microsoft.com/office/powerpoint/2010/main" val="575919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None/>
            </a:pPr>
            <a:r>
              <a:rPr lang="cs-CZ" dirty="0"/>
              <a:t>Normativní průběžná doba závisí na následujících podmínkách průběhu výrobního procesu:</a:t>
            </a:r>
          </a:p>
          <a:p>
            <a:pPr marL="0" indent="0">
              <a:buNone/>
            </a:pPr>
            <a:r>
              <a:rPr lang="cs-CZ" dirty="0"/>
              <a:t>1. organizaci výroby</a:t>
            </a:r>
          </a:p>
          <a:p>
            <a:pPr marL="0" indent="0">
              <a:buNone/>
            </a:pPr>
            <a:r>
              <a:rPr lang="cs-CZ" dirty="0"/>
              <a:t>2. způsobu přípravy pracoviště k provedení operace na výrobní dávce a její zakončení </a:t>
            </a:r>
          </a:p>
          <a:p>
            <a:pPr marL="0" indent="0">
              <a:buNone/>
            </a:pPr>
            <a:r>
              <a:rPr lang="cs-CZ" dirty="0"/>
              <a:t>3. způsobu předávání dávek dílu z operace na operaci</a:t>
            </a:r>
          </a:p>
          <a:p>
            <a:pPr marL="0" indent="0">
              <a:buNone/>
            </a:pPr>
            <a:r>
              <a:rPr lang="cs-CZ" dirty="0"/>
              <a:t> </a:t>
            </a:r>
          </a:p>
          <a:p>
            <a:pPr marL="0" indent="0">
              <a:buNone/>
            </a:pPr>
            <a:r>
              <a:rPr lang="cs-CZ" dirty="0"/>
              <a:t>Způsob přípravy pracoviště k provedení operace muže být:</a:t>
            </a:r>
          </a:p>
          <a:p>
            <a:r>
              <a:rPr lang="cs-CZ" i="1" dirty="0"/>
              <a:t>překrytý </a:t>
            </a:r>
            <a:r>
              <a:rPr lang="cs-CZ" dirty="0"/>
              <a:t>- čas přípravy a zakončení neprodlouží průběžnou dobu součásti,  příprava se provede ještě před příchodem výrobní dávky ke zpracování</a:t>
            </a:r>
          </a:p>
          <a:p>
            <a:r>
              <a:rPr lang="cs-CZ" i="1" dirty="0"/>
              <a:t>nepřekrytý </a:t>
            </a:r>
            <a:r>
              <a:rPr lang="cs-CZ" dirty="0"/>
              <a:t>- čas přípravy prodlouží průběžnou dobu výroby součástí v dávce,  příprava pracoviště se provede po přesunu dávky na pracoviště, kde má být operace provedena.</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87921781-4D33-4ADE-B5AE-DBBE2CF1792D}" type="slidenum">
              <a:rPr lang="cs-CZ" smtClean="0"/>
              <a:t>9</a:t>
            </a:fld>
            <a:endParaRPr lang="cs-CZ"/>
          </a:p>
        </p:txBody>
      </p:sp>
    </p:spTree>
    <p:extLst>
      <p:ext uri="{BB962C8B-B14F-4D97-AF65-F5344CB8AC3E}">
        <p14:creationId xmlns:p14="http://schemas.microsoft.com/office/powerpoint/2010/main" val="418861312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r>
              <a:rPr lang="cs-CZ" b="1" dirty="0"/>
              <a:t>Normální</a:t>
            </a:r>
            <a:r>
              <a:rPr lang="cs-CZ" dirty="0"/>
              <a:t>, které má obecné využití  pro technologicky podobné operace- nářadí komunální, neadresné, náklady na jeho opotřebení se zahrnují do položky dílenské režie,</a:t>
            </a:r>
          </a:p>
          <a:p>
            <a:pPr marL="171450" indent="-171450">
              <a:buFontTx/>
              <a:buChar char="-"/>
            </a:pPr>
            <a:r>
              <a:rPr lang="cs-CZ" b="1" dirty="0"/>
              <a:t>Speciální,</a:t>
            </a:r>
            <a:r>
              <a:rPr lang="cs-CZ" dirty="0"/>
              <a:t> které se zvlášť konstruuje pro určitou technologickou či montážní operaci na určitou komponentu, výjimečně na několik podobných komponent. Náklady, které vzniknou </a:t>
            </a:r>
            <a:r>
              <a:rPr lang="cs-CZ" dirty="0" err="1"/>
              <a:t>opotřeběním</a:t>
            </a:r>
            <a:r>
              <a:rPr lang="cs-CZ" dirty="0"/>
              <a:t> speciálního nářadí, tvoří samostatnou položku v kalkulačním vzorci produktu, pro jehož výrobu bylo použito.</a:t>
            </a:r>
          </a:p>
          <a:p>
            <a:endParaRPr lang="cs-CZ" dirty="0"/>
          </a:p>
        </p:txBody>
      </p:sp>
      <p:sp>
        <p:nvSpPr>
          <p:cNvPr id="4" name="Zástupný symbol pro číslo snímku 3"/>
          <p:cNvSpPr>
            <a:spLocks noGrp="1"/>
          </p:cNvSpPr>
          <p:nvPr>
            <p:ph type="sldNum" sz="quarter" idx="10"/>
          </p:nvPr>
        </p:nvSpPr>
        <p:spPr/>
        <p:txBody>
          <a:bodyPr/>
          <a:lstStyle/>
          <a:p>
            <a:fld id="{41370EFD-4E73-40FE-9361-671ABEEAD74D}" type="slidenum">
              <a:rPr lang="cs-CZ" smtClean="0"/>
              <a:t>123</a:t>
            </a:fld>
            <a:endParaRPr lang="cs-CZ"/>
          </a:p>
        </p:txBody>
      </p:sp>
    </p:spTree>
    <p:extLst>
      <p:ext uri="{BB962C8B-B14F-4D97-AF65-F5344CB8AC3E}">
        <p14:creationId xmlns:p14="http://schemas.microsoft.com/office/powerpoint/2010/main" val="209372228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r>
              <a:rPr lang="cs-CZ" b="1" dirty="0"/>
              <a:t>Nářadí pro výrobu prototypu- </a:t>
            </a:r>
            <a:r>
              <a:rPr lang="cs-CZ" dirty="0"/>
              <a:t>určené pro zhotovení a odzkoušení prototypů,</a:t>
            </a:r>
          </a:p>
          <a:p>
            <a:pPr marL="171450" indent="-171450">
              <a:buFontTx/>
              <a:buChar char="-"/>
            </a:pPr>
            <a:r>
              <a:rPr lang="cs-CZ" b="1" dirty="0"/>
              <a:t>Nářadí pro opakovanou (zakázkovou) výrobu- </a:t>
            </a:r>
            <a:r>
              <a:rPr lang="cs-CZ" dirty="0"/>
              <a:t>které svou potřebou reaguje na marketingový životní cyklus výrobku, a je tedy členěno na:</a:t>
            </a:r>
          </a:p>
          <a:p>
            <a:pPr marL="628650" lvl="1" indent="-171450">
              <a:buFontTx/>
              <a:buChar char="-"/>
            </a:pPr>
            <a:r>
              <a:rPr lang="cs-CZ" b="1" dirty="0"/>
              <a:t>Nářadí prvního pořadí- </a:t>
            </a:r>
            <a:r>
              <a:rPr lang="cs-CZ" dirty="0"/>
              <a:t>uplatňuje se při zahájení výroby pro trhy, je zapotřebí k dosažení předepsané jakosti a není bez něj možné zahájit výrobu,</a:t>
            </a:r>
          </a:p>
          <a:p>
            <a:pPr marL="628650" lvl="1" indent="-171450">
              <a:buFontTx/>
              <a:buChar char="-"/>
            </a:pPr>
            <a:r>
              <a:rPr lang="cs-CZ" b="1" dirty="0"/>
              <a:t>Nářadí druhého pořadí- </a:t>
            </a:r>
            <a:r>
              <a:rPr lang="cs-CZ" dirty="0"/>
              <a:t>je použito při rozšiřujícím se objemu výroby, je ho zapotřebí k dosažení požadované technologie a výroba by bez něj byla možná, avšak s vyššími náklady</a:t>
            </a:r>
          </a:p>
          <a:p>
            <a:pPr marL="628650" lvl="1" indent="-171450">
              <a:buFontTx/>
              <a:buChar char="-"/>
            </a:pPr>
            <a:r>
              <a:rPr lang="cs-CZ" b="1" dirty="0"/>
              <a:t>Nářadí třetího pořadí:- </a:t>
            </a:r>
            <a:r>
              <a:rPr lang="cs-CZ" dirty="0"/>
              <a:t>uplatňuje se ve vyšších typech výrob jako je sériová až hromadná výroba a slouží k dosažení předepsané produktivity.</a:t>
            </a:r>
          </a:p>
          <a:p>
            <a:endParaRPr lang="cs-CZ" dirty="0"/>
          </a:p>
        </p:txBody>
      </p:sp>
      <p:sp>
        <p:nvSpPr>
          <p:cNvPr id="4" name="Zástupný symbol pro číslo snímku 3"/>
          <p:cNvSpPr>
            <a:spLocks noGrp="1"/>
          </p:cNvSpPr>
          <p:nvPr>
            <p:ph type="sldNum" sz="quarter" idx="10"/>
          </p:nvPr>
        </p:nvSpPr>
        <p:spPr/>
        <p:txBody>
          <a:bodyPr/>
          <a:lstStyle/>
          <a:p>
            <a:fld id="{41370EFD-4E73-40FE-9361-671ABEEAD74D}" type="slidenum">
              <a:rPr lang="cs-CZ" smtClean="0"/>
              <a:t>124</a:t>
            </a:fld>
            <a:endParaRPr lang="cs-CZ"/>
          </a:p>
        </p:txBody>
      </p:sp>
    </p:spTree>
    <p:extLst>
      <p:ext uri="{BB962C8B-B14F-4D97-AF65-F5344CB8AC3E}">
        <p14:creationId xmlns:p14="http://schemas.microsoft.com/office/powerpoint/2010/main" val="195206877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V průmyslové praxi se vyskytují situace, kde je nutné rozhodnout, které druhy nářadí mají být při dané výrobě použity, aby jejich použití bylo při dosažení technicky nedokonalejších technologických postupů hospodárné. </a:t>
            </a:r>
            <a:r>
              <a:rPr lang="cs-CZ" b="1" i="1" dirty="0">
                <a:solidFill>
                  <a:srgbClr val="C00000"/>
                </a:solidFill>
              </a:rPr>
              <a:t>V zakázkové výrobě se doporučuje používat jednodušší techniky, univerzálních strojů a normálního nářadí,</a:t>
            </a:r>
            <a:r>
              <a:rPr lang="cs-CZ" b="1" dirty="0">
                <a:solidFill>
                  <a:srgbClr val="C00000"/>
                </a:solidFill>
              </a:rPr>
              <a:t> </a:t>
            </a:r>
            <a:r>
              <a:rPr lang="cs-CZ" dirty="0"/>
              <a:t>naopak </a:t>
            </a:r>
            <a:r>
              <a:rPr lang="cs-CZ" b="1" i="1" dirty="0">
                <a:solidFill>
                  <a:srgbClr val="C00000"/>
                </a:solidFill>
              </a:rPr>
              <a:t>ve výrobě sériové až hromadné je z ekonomického hlediska výhodnější použití speciálního nářadí a zařízení.</a:t>
            </a:r>
            <a:r>
              <a:rPr lang="cs-CZ" dirty="0"/>
              <a:t> Je proto potřeba, aby při volbě nářadí v přípravě budoucí výroby, obzvláště speciálního nářadí druhého a třetího pořadí, </a:t>
            </a:r>
            <a:r>
              <a:rPr lang="cs-CZ" b="1" dirty="0">
                <a:solidFill>
                  <a:srgbClr val="C00000"/>
                </a:solidFill>
              </a:rPr>
              <a:t>byl návrh nářadí podložen analýzou hospodárnosti volby</a:t>
            </a:r>
            <a:r>
              <a:rPr lang="cs-CZ" dirty="0"/>
              <a:t>.</a:t>
            </a:r>
          </a:p>
          <a:p>
            <a:endParaRPr lang="cs-CZ" dirty="0"/>
          </a:p>
        </p:txBody>
      </p:sp>
      <p:sp>
        <p:nvSpPr>
          <p:cNvPr id="4" name="Zástupný symbol pro číslo snímku 3"/>
          <p:cNvSpPr>
            <a:spLocks noGrp="1"/>
          </p:cNvSpPr>
          <p:nvPr>
            <p:ph type="sldNum" sz="quarter" idx="10"/>
          </p:nvPr>
        </p:nvSpPr>
        <p:spPr/>
        <p:txBody>
          <a:bodyPr/>
          <a:lstStyle/>
          <a:p>
            <a:fld id="{41370EFD-4E73-40FE-9361-671ABEEAD74D}" type="slidenum">
              <a:rPr lang="cs-CZ" smtClean="0"/>
              <a:t>125</a:t>
            </a:fld>
            <a:endParaRPr lang="cs-CZ"/>
          </a:p>
        </p:txBody>
      </p:sp>
    </p:spTree>
    <p:extLst>
      <p:ext uri="{BB962C8B-B14F-4D97-AF65-F5344CB8AC3E}">
        <p14:creationId xmlns:p14="http://schemas.microsoft.com/office/powerpoint/2010/main" val="63887394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aseline="0" dirty="0"/>
              <a:t>Dosažitelné úspory jsou úspory na výrobních nákladech U zmenšené o náklady na opravy (údržbu) v době životnosti voleného nářadí. Je tedy možné psát:</a:t>
            </a:r>
          </a:p>
          <a:p>
            <a:r>
              <a:rPr lang="cs-CZ" baseline="0" dirty="0" err="1"/>
              <a:t>Uc</a:t>
            </a:r>
            <a:r>
              <a:rPr lang="cs-CZ" baseline="0" dirty="0"/>
              <a:t>=U-k*pp,</a:t>
            </a:r>
          </a:p>
          <a:p>
            <a:r>
              <a:rPr lang="cs-CZ" baseline="0" dirty="0"/>
              <a:t>Kde U- úspory na výrobních nákladech při porovnání technologie původní a technologie s voleným nářadím,</a:t>
            </a:r>
          </a:p>
          <a:p>
            <a:r>
              <a:rPr lang="cs-CZ" baseline="0" dirty="0"/>
              <a:t>k- koeficient oprav, který nabývá hodnoty 0,2/0,4</a:t>
            </a:r>
          </a:p>
          <a:p>
            <a:endParaRPr lang="cs-CZ" baseline="0" dirty="0"/>
          </a:p>
          <a:p>
            <a:r>
              <a:rPr lang="cs-CZ" baseline="0" dirty="0"/>
              <a:t>Dále je třeba uvažovat vliv počtu komponent (součástí), které mají být voleným nářadím opracovány, takže dostaneme vztah:</a:t>
            </a:r>
          </a:p>
          <a:p>
            <a:r>
              <a:rPr lang="cs-CZ" baseline="0" dirty="0"/>
              <a:t>u*X-k*Pp≥=</a:t>
            </a:r>
            <a:r>
              <a:rPr lang="cs-CZ" baseline="0" dirty="0" err="1"/>
              <a:t>Pc</a:t>
            </a:r>
            <a:endParaRPr lang="cs-CZ" baseline="0" dirty="0"/>
          </a:p>
          <a:p>
            <a:r>
              <a:rPr lang="cs-CZ" baseline="0" dirty="0"/>
              <a:t>Kde</a:t>
            </a:r>
          </a:p>
          <a:p>
            <a:r>
              <a:rPr lang="cs-CZ" baseline="0" dirty="0"/>
              <a:t>u- hrubá úspora dosažitelná z titulu provedení dané technologie voleným nářadím na jednu komponentu (jednotku),</a:t>
            </a:r>
          </a:p>
          <a:p>
            <a:r>
              <a:rPr lang="cs-CZ" baseline="0" dirty="0"/>
              <a:t>X- plánovaný počet komponent (součástí), jež mají být vyrobeny voleným nářadím.</a:t>
            </a:r>
          </a:p>
          <a:p>
            <a:endParaRPr lang="cs-CZ" baseline="0" dirty="0"/>
          </a:p>
          <a:p>
            <a:r>
              <a:rPr lang="cs-CZ" baseline="0" dirty="0"/>
              <a:t>Hrubá úspora na výrobních nákladech při opracování jedné součásti je souhrn dílčích úspor, a to:</a:t>
            </a:r>
          </a:p>
          <a:p>
            <a:r>
              <a:rPr lang="cs-CZ" baseline="0" dirty="0"/>
              <a:t>u= …</a:t>
            </a:r>
          </a:p>
          <a:p>
            <a:r>
              <a:rPr lang="cs-CZ" baseline="0" dirty="0"/>
              <a:t>Kde </a:t>
            </a:r>
            <a:r>
              <a:rPr lang="cs-CZ" baseline="0" dirty="0" err="1"/>
              <a:t>umat</a:t>
            </a:r>
            <a:r>
              <a:rPr lang="cs-CZ" baseline="0" dirty="0"/>
              <a:t>- úspora materiálu na jednu součást při použití voleného nářadí</a:t>
            </a:r>
          </a:p>
          <a:p>
            <a:r>
              <a:rPr lang="cs-CZ" baseline="0" dirty="0" err="1"/>
              <a:t>Umzdy</a:t>
            </a:r>
            <a:r>
              <a:rPr lang="cs-CZ" baseline="0" dirty="0"/>
              <a:t>- </a:t>
            </a:r>
            <a:r>
              <a:rPr lang="cs-CZ" baseline="0" dirty="0" err="1"/>
              <a:t>úspra</a:t>
            </a:r>
            <a:r>
              <a:rPr lang="cs-CZ" baseline="0" dirty="0"/>
              <a:t> na mzdě výrobního </a:t>
            </a:r>
            <a:r>
              <a:rPr lang="cs-CZ" baseline="0" dirty="0" err="1"/>
              <a:t>dělnika</a:t>
            </a:r>
            <a:r>
              <a:rPr lang="cs-CZ" baseline="0" dirty="0"/>
              <a:t> nebo </a:t>
            </a:r>
            <a:r>
              <a:rPr lang="cs-CZ" baseline="0" dirty="0" err="1"/>
              <a:t>operatora</a:t>
            </a:r>
            <a:r>
              <a:rPr lang="cs-CZ" baseline="0" dirty="0"/>
              <a:t>, </a:t>
            </a:r>
            <a:r>
              <a:rPr lang="cs-CZ" baseline="0" dirty="0" err="1"/>
              <a:t>pracujicího</a:t>
            </a:r>
            <a:r>
              <a:rPr lang="cs-CZ" baseline="0" dirty="0"/>
              <a:t> s voleným nářadím při zpracování dané technologie jedné komponenty (součásti)</a:t>
            </a:r>
          </a:p>
          <a:p>
            <a:r>
              <a:rPr lang="cs-CZ" baseline="0" dirty="0" err="1"/>
              <a:t>Useř</a:t>
            </a:r>
            <a:r>
              <a:rPr lang="cs-CZ" baseline="0" dirty="0"/>
              <a:t>- úspora na mzdě seřizovače při použití voleného nářadí , přepočtena na jednu komponentu (součást),</a:t>
            </a:r>
          </a:p>
          <a:p>
            <a:r>
              <a:rPr lang="cs-CZ" baseline="0" dirty="0" err="1"/>
              <a:t>Udr</a:t>
            </a:r>
            <a:r>
              <a:rPr lang="cs-CZ" baseline="0" dirty="0"/>
              <a:t>- úspora dílenské režie při zpracování dané technologie jedné komponenty (součásti) při použití voleného nářadí.</a:t>
            </a:r>
          </a:p>
          <a:p>
            <a:endParaRPr lang="cs-CZ" baseline="0" dirty="0"/>
          </a:p>
          <a:p>
            <a:r>
              <a:rPr lang="cs-CZ" baseline="0" dirty="0"/>
              <a:t>Úspora na materiálu</a:t>
            </a:r>
          </a:p>
          <a:p>
            <a:endParaRPr lang="cs-CZ" baseline="0" dirty="0"/>
          </a:p>
          <a:p>
            <a:endParaRPr lang="cs-CZ" baseline="0" dirty="0"/>
          </a:p>
          <a:p>
            <a:endParaRPr lang="cs-CZ" baseline="0" dirty="0"/>
          </a:p>
          <a:p>
            <a:endParaRPr lang="cs-CZ" dirty="0"/>
          </a:p>
        </p:txBody>
      </p:sp>
      <p:sp>
        <p:nvSpPr>
          <p:cNvPr id="4" name="Zástupný symbol pro číslo snímku 3"/>
          <p:cNvSpPr>
            <a:spLocks noGrp="1"/>
          </p:cNvSpPr>
          <p:nvPr>
            <p:ph type="sldNum" sz="quarter" idx="10"/>
          </p:nvPr>
        </p:nvSpPr>
        <p:spPr/>
        <p:txBody>
          <a:bodyPr/>
          <a:lstStyle/>
          <a:p>
            <a:fld id="{41370EFD-4E73-40FE-9361-671ABEEAD74D}" type="slidenum">
              <a:rPr lang="cs-CZ" smtClean="0"/>
              <a:t>126</a:t>
            </a:fld>
            <a:endParaRPr lang="cs-CZ"/>
          </a:p>
        </p:txBody>
      </p:sp>
    </p:spTree>
    <p:extLst>
      <p:ext uri="{BB962C8B-B14F-4D97-AF65-F5344CB8AC3E}">
        <p14:creationId xmlns:p14="http://schemas.microsoft.com/office/powerpoint/2010/main" val="59087220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Zástupný symbol pro poznámky 2"/>
              <p:cNvSpPr>
                <a:spLocks noGrp="1"/>
              </p:cNvSpPr>
              <p:nvPr>
                <p:ph type="body" idx="1"/>
              </p:nvPr>
            </p:nvSpPr>
            <p:spPr/>
            <p:txBody>
              <a:bodyPr/>
              <a:lstStyle/>
              <a:p>
                <a:r>
                  <a:rPr lang="cs-CZ" dirty="0"/>
                  <a:t>Spotřeba nářadí shrnuje spotřebu množství nářadí všech druhů, nebo pouze určitého druhu, které se při určité výrobě opotřebuje, poškodí, zničí. Do spotřeby nářadí se zahrnují i ztráty nářadí a rozdíly (manka) oproti evidenčnímu stavu. Spotřeba nářadí se určuje na základě norem, které jsou sestaveny:</a:t>
                </a:r>
              </a:p>
              <a:p>
                <a:pPr marL="171450" indent="-171450">
                  <a:buFontTx/>
                  <a:buChar char="-"/>
                </a:pPr>
                <a:r>
                  <a:rPr lang="cs-CZ" dirty="0"/>
                  <a:t>Statisticky- u nářadí obecně používaného,</a:t>
                </a:r>
              </a:p>
              <a:p>
                <a:pPr marL="171450" indent="-171450">
                  <a:buFontTx/>
                  <a:buChar char="-"/>
                </a:pPr>
                <a:r>
                  <a:rPr lang="cs-CZ" dirty="0"/>
                  <a:t>Propočtem- u nářadí, kde je známa jeho životnost a plánovaný rozsah výroby.</a:t>
                </a:r>
              </a:p>
              <a:p>
                <a:pPr marL="0" indent="0">
                  <a:buFontTx/>
                  <a:buNone/>
                </a:pPr>
                <a:r>
                  <a:rPr lang="cs-CZ" dirty="0"/>
                  <a:t>Statisticky zjištěna spotřeba nářadí:</a:t>
                </a:r>
              </a:p>
              <a:p>
                <a:pPr marL="0" indent="0">
                  <a:buFontTx/>
                  <a:buNone/>
                </a:pPr>
                <a:endParaRPr lang="cs-CZ" dirty="0"/>
              </a:p>
              <a:p>
                <a:pPr marL="0" indent="0">
                  <a:buFontTx/>
                  <a:buNone/>
                </a:pPr>
                <a14:m>
                  <m:oMathPara xmlns:m="http://schemas.openxmlformats.org/officeDocument/2006/math">
                    <m:oMathParaPr>
                      <m:jc m:val="left"/>
                    </m:oMathParaPr>
                    <m:oMath xmlns:m="http://schemas.openxmlformats.org/officeDocument/2006/math">
                      <m:sSub>
                        <m:sSubPr>
                          <m:ctrlPr>
                            <a:rPr lang="cs-CZ" i="1" smtClean="0">
                              <a:latin typeface="Cambria Math" panose="02040503050406030204" pitchFamily="18" charset="0"/>
                            </a:rPr>
                          </m:ctrlPr>
                        </m:sSubPr>
                        <m:e>
                          <m:r>
                            <a:rPr lang="cs-CZ" b="0" i="1" smtClean="0">
                              <a:latin typeface="Cambria Math"/>
                            </a:rPr>
                            <m:t>𝑁</m:t>
                          </m:r>
                        </m:e>
                        <m:sub>
                          <m:r>
                            <a:rPr lang="cs-CZ" b="0" i="1" smtClean="0">
                              <a:latin typeface="Cambria Math"/>
                            </a:rPr>
                            <m:t>𝑠</m:t>
                          </m:r>
                        </m:sub>
                      </m:sSub>
                      <m:r>
                        <a:rPr lang="cs-CZ" b="0" i="1" smtClean="0">
                          <a:latin typeface="Cambria Math"/>
                        </a:rPr>
                        <m:t>=</m:t>
                      </m:r>
                      <m:f>
                        <m:fPr>
                          <m:ctrlPr>
                            <a:rPr lang="cs-CZ" b="0" i="1" smtClean="0">
                              <a:latin typeface="Cambria Math" panose="02040503050406030204" pitchFamily="18" charset="0"/>
                            </a:rPr>
                          </m:ctrlPr>
                        </m:fPr>
                        <m:num>
                          <m:r>
                            <a:rPr lang="cs-CZ" b="0" i="1" smtClean="0">
                              <a:latin typeface="Cambria Math"/>
                            </a:rPr>
                            <m:t>𝑆</m:t>
                          </m:r>
                        </m:num>
                        <m:den>
                          <m:r>
                            <a:rPr lang="cs-CZ" b="0" i="1" smtClean="0">
                              <a:latin typeface="Cambria Math"/>
                            </a:rPr>
                            <m:t>𝑉</m:t>
                          </m:r>
                        </m:den>
                      </m:f>
                      <m:r>
                        <a:rPr lang="cs-CZ" b="0" i="1" smtClean="0">
                          <a:latin typeface="Cambria Math"/>
                          <a:ea typeface="Cambria Math"/>
                        </a:rPr>
                        <m:t>×</m:t>
                      </m:r>
                      <m:sSub>
                        <m:sSubPr>
                          <m:ctrlPr>
                            <a:rPr lang="cs-CZ" b="0" i="1" smtClean="0">
                              <a:latin typeface="Cambria Math" panose="02040503050406030204" pitchFamily="18" charset="0"/>
                              <a:ea typeface="Cambria Math"/>
                            </a:rPr>
                          </m:ctrlPr>
                        </m:sSubPr>
                        <m:e>
                          <m:r>
                            <a:rPr lang="cs-CZ" b="0" i="1" smtClean="0">
                              <a:latin typeface="Cambria Math"/>
                              <a:ea typeface="Cambria Math"/>
                            </a:rPr>
                            <m:t>𝑘</m:t>
                          </m:r>
                        </m:e>
                        <m:sub>
                          <m:r>
                            <a:rPr lang="cs-CZ" b="0" i="1" smtClean="0">
                              <a:latin typeface="Cambria Math"/>
                              <a:ea typeface="Cambria Math"/>
                            </a:rPr>
                            <m:t>𝑧</m:t>
                          </m:r>
                        </m:sub>
                      </m:sSub>
                    </m:oMath>
                  </m:oMathPara>
                </a14:m>
                <a:endParaRPr lang="cs-CZ" dirty="0"/>
              </a:p>
              <a:p>
                <a:pPr marL="0" indent="0">
                  <a:buFontTx/>
                  <a:buNone/>
                </a:pPr>
                <a:r>
                  <a:rPr lang="cs-CZ" dirty="0"/>
                  <a:t>Kde:</a:t>
                </a:r>
              </a:p>
              <a:p>
                <a:pPr marL="0" indent="0">
                  <a:buFontTx/>
                  <a:buNone/>
                </a:pPr>
                <a:r>
                  <a:rPr lang="cs-CZ" dirty="0"/>
                  <a:t>S- statisticky zjištěna spotřeba nářadí u podobných výrobních úkolů, (ks)</a:t>
                </a:r>
              </a:p>
              <a:p>
                <a:pPr marL="0" indent="0">
                  <a:buFontTx/>
                  <a:buNone/>
                </a:pPr>
                <a:r>
                  <a:rPr lang="cs-CZ" dirty="0"/>
                  <a:t>V- výrobní úkol zadaný v naturálních jednotkách (ks),</a:t>
                </a:r>
              </a:p>
              <a:p>
                <a:pPr marL="0" indent="0">
                  <a:buFontTx/>
                  <a:buNone/>
                </a:pPr>
                <a14:m>
                  <m:oMath xmlns:m="http://schemas.openxmlformats.org/officeDocument/2006/math">
                    <m:sSub>
                      <m:sSubPr>
                        <m:ctrlPr>
                          <a:rPr lang="cs-CZ" i="1">
                            <a:latin typeface="Cambria Math" panose="02040503050406030204" pitchFamily="18" charset="0"/>
                            <a:ea typeface="Cambria Math"/>
                          </a:rPr>
                        </m:ctrlPr>
                      </m:sSubPr>
                      <m:e>
                        <m:r>
                          <a:rPr lang="cs-CZ" i="1">
                            <a:latin typeface="Cambria Math"/>
                            <a:ea typeface="Cambria Math"/>
                          </a:rPr>
                          <m:t>𝑘</m:t>
                        </m:r>
                      </m:e>
                      <m:sub>
                        <m:r>
                          <a:rPr lang="cs-CZ" i="1">
                            <a:latin typeface="Cambria Math"/>
                            <a:ea typeface="Cambria Math"/>
                          </a:rPr>
                          <m:t>𝑧</m:t>
                        </m:r>
                      </m:sub>
                    </m:sSub>
                  </m:oMath>
                </a14:m>
                <a:r>
                  <a:rPr lang="cs-CZ" dirty="0"/>
                  <a:t>- koeficient zpevnění normy, kde </a:t>
                </a:r>
                <a14:m>
                  <m:oMath xmlns:m="http://schemas.openxmlformats.org/officeDocument/2006/math">
                    <m:sSub>
                      <m:sSubPr>
                        <m:ctrlPr>
                          <a:rPr lang="cs-CZ" i="1">
                            <a:latin typeface="Cambria Math" panose="02040503050406030204" pitchFamily="18" charset="0"/>
                            <a:ea typeface="Cambria Math"/>
                          </a:rPr>
                        </m:ctrlPr>
                      </m:sSubPr>
                      <m:e>
                        <m:r>
                          <a:rPr lang="cs-CZ" i="1">
                            <a:latin typeface="Cambria Math"/>
                            <a:ea typeface="Cambria Math"/>
                          </a:rPr>
                          <m:t>𝑘</m:t>
                        </m:r>
                      </m:e>
                      <m:sub>
                        <m:r>
                          <a:rPr lang="cs-CZ" i="1">
                            <a:latin typeface="Cambria Math"/>
                            <a:ea typeface="Cambria Math"/>
                          </a:rPr>
                          <m:t>𝑧</m:t>
                        </m:r>
                      </m:sub>
                    </m:sSub>
                  </m:oMath>
                </a14:m>
                <a:r>
                  <a:rPr lang="cs-CZ" dirty="0"/>
                  <a:t>≤1</a:t>
                </a:r>
              </a:p>
              <a:p>
                <a:pPr marL="0" indent="0">
                  <a:buFontTx/>
                  <a:buNone/>
                </a:pPr>
                <a:r>
                  <a:rPr lang="cs-CZ" dirty="0"/>
                  <a:t>Technicky zdůvodněna norma spotřeby:</a:t>
                </a:r>
              </a:p>
              <a:p>
                <a:pPr marL="0" indent="0">
                  <a:buFontTx/>
                  <a:buNone/>
                </a:pPr>
                <a:r>
                  <a:rPr lang="cs-CZ" dirty="0"/>
                  <a:t>Pro součást a operaci je třeba znát trvanlivost a životnost jednotlivých druhů nářadí.</a:t>
                </a:r>
              </a:p>
              <a:p>
                <a:pPr marL="0" indent="0">
                  <a:buFontTx/>
                  <a:buNone/>
                </a:pPr>
                <a:r>
                  <a:rPr lang="cs-CZ" dirty="0"/>
                  <a:t>Životnost nářadí je doba skutečné práce daného druhu nářadí, kterou vykonává za normálních podmínek až do úplného opotřebení. Měří se bud v časových jednotkách, nebo počtem pracovních úkonů. Trvanlivost nářadí je optimální doba jeho skutečné práce mezi dvěma ostřeními nebo jinými opravami. Měříme ji také v časových jednotkách nebo v počtu pracovních úkonů. Trvanlivost je limitována přípustnou mírou opotřebení nářadí. Tato přípustná míra opotřebení nářadí je dána jednak požadavky hospodárného využití nářadí, jednak požadavky na zachování žádané přesnosti výrobků zhotovených zvoleným nářadím.</a:t>
                </a:r>
              </a:p>
              <a:p>
                <a:pPr marL="0" indent="0">
                  <a:buFontTx/>
                  <a:buNone/>
                </a:pPr>
                <a:r>
                  <a:rPr lang="cs-CZ" dirty="0"/>
                  <a:t>Životnost nářadí se počítá individuálně pro různé druhy nářadí:</a:t>
                </a:r>
              </a:p>
              <a:p>
                <a:pPr marL="171450" indent="-171450">
                  <a:buFontTx/>
                  <a:buChar char="-"/>
                </a:pPr>
                <a:r>
                  <a:rPr lang="cs-CZ" dirty="0"/>
                  <a:t>Řezné nástroje</a:t>
                </a:r>
              </a:p>
              <a:p>
                <a:pPr marL="0" indent="0">
                  <a:buNone/>
                </a:pPr>
                <a14:m>
                  <m:oMathPara xmlns:m="http://schemas.openxmlformats.org/officeDocument/2006/math">
                    <m:oMathParaPr>
                      <m:jc m:val="left"/>
                    </m:oMathParaPr>
                    <m:oMath xmlns:m="http://schemas.openxmlformats.org/officeDocument/2006/math">
                      <m:r>
                        <a:rPr lang="cs-CZ" b="0" i="1" smtClean="0">
                          <a:latin typeface="Cambria Math"/>
                        </a:rPr>
                        <m:t>Ž=</m:t>
                      </m:r>
                      <m:d>
                        <m:dPr>
                          <m:ctrlPr>
                            <a:rPr lang="cs-CZ" b="0" i="1" smtClean="0">
                              <a:latin typeface="Cambria Math" panose="02040503050406030204" pitchFamily="18" charset="0"/>
                            </a:rPr>
                          </m:ctrlPr>
                        </m:dPr>
                        <m:e>
                          <m:r>
                            <a:rPr lang="cs-CZ" b="0" i="1" smtClean="0">
                              <a:latin typeface="Cambria Math"/>
                            </a:rPr>
                            <m:t>𝑛</m:t>
                          </m:r>
                          <m:r>
                            <a:rPr lang="cs-CZ" b="0" i="1" smtClean="0">
                              <a:latin typeface="Cambria Math"/>
                            </a:rPr>
                            <m:t>+1</m:t>
                          </m:r>
                        </m:e>
                      </m:d>
                      <m:r>
                        <a:rPr lang="cs-CZ" b="0" i="1" smtClean="0">
                          <a:latin typeface="Cambria Math"/>
                          <a:ea typeface="Cambria Math"/>
                        </a:rPr>
                        <m:t>×</m:t>
                      </m:r>
                      <m:r>
                        <a:rPr lang="cs-CZ" b="0" i="1" smtClean="0">
                          <a:latin typeface="Cambria Math"/>
                          <a:ea typeface="Cambria Math"/>
                        </a:rPr>
                        <m:t>𝑇</m:t>
                      </m:r>
                      <m:r>
                        <a:rPr lang="cs-CZ" b="0" i="1" smtClean="0">
                          <a:latin typeface="Cambria Math"/>
                          <a:ea typeface="Cambria Math"/>
                        </a:rPr>
                        <m:t>=(</m:t>
                      </m:r>
                      <m:f>
                        <m:fPr>
                          <m:ctrlPr>
                            <a:rPr lang="cs-CZ" b="0" i="1" smtClean="0">
                              <a:latin typeface="Cambria Math" panose="02040503050406030204" pitchFamily="18" charset="0"/>
                              <a:ea typeface="Cambria Math"/>
                            </a:rPr>
                          </m:ctrlPr>
                        </m:fPr>
                        <m:num>
                          <m:r>
                            <a:rPr lang="cs-CZ" b="0" i="1" smtClean="0">
                              <a:latin typeface="Cambria Math"/>
                              <a:ea typeface="Cambria Math"/>
                            </a:rPr>
                            <m:t>𝐻</m:t>
                          </m:r>
                        </m:num>
                        <m:den>
                          <m:r>
                            <a:rPr lang="cs-CZ" b="0" i="1" smtClean="0">
                              <a:latin typeface="Cambria Math"/>
                              <a:ea typeface="Cambria Math"/>
                            </a:rPr>
                            <m:t>h</m:t>
                          </m:r>
                        </m:den>
                      </m:f>
                      <m:r>
                        <a:rPr lang="cs-CZ" b="0" i="1" smtClean="0">
                          <a:latin typeface="Cambria Math"/>
                          <a:ea typeface="Cambria Math"/>
                        </a:rPr>
                        <m:t>+1)×</m:t>
                      </m:r>
                      <m:r>
                        <a:rPr lang="cs-CZ" b="0" i="1" smtClean="0">
                          <a:latin typeface="Cambria Math"/>
                          <a:ea typeface="Cambria Math"/>
                        </a:rPr>
                        <m:t>𝑇</m:t>
                      </m:r>
                    </m:oMath>
                  </m:oMathPara>
                </a14:m>
                <a:endParaRPr lang="cs-CZ" dirty="0"/>
              </a:p>
              <a:p>
                <a:pPr marL="0" indent="0">
                  <a:buNone/>
                </a:pPr>
                <a:r>
                  <a:rPr lang="cs-CZ" dirty="0"/>
                  <a:t>Kde: </a:t>
                </a:r>
              </a:p>
              <a:p>
                <a:pPr marL="0" indent="0">
                  <a:buNone/>
                </a:pPr>
                <a:r>
                  <a:rPr lang="cs-CZ" dirty="0"/>
                  <a:t>Ž- životnost nářadí (hod.)</a:t>
                </a:r>
              </a:p>
              <a:p>
                <a:pPr marL="0" indent="0">
                  <a:buNone/>
                </a:pPr>
                <a:r>
                  <a:rPr lang="cs-CZ" dirty="0"/>
                  <a:t>n- přípustný počet ostření řezného nástroje,</a:t>
                </a:r>
              </a:p>
              <a:p>
                <a:pPr marL="0" indent="0">
                  <a:buNone/>
                </a:pPr>
                <a:r>
                  <a:rPr lang="cs-CZ" dirty="0"/>
                  <a:t>T- optimální trvanlivost břitu řezného nástroje mezi dvěma ostřeními (hod.)</a:t>
                </a:r>
              </a:p>
              <a:p>
                <a:pPr marL="0" indent="0">
                  <a:buNone/>
                </a:pPr>
                <a:r>
                  <a:rPr lang="cs-CZ" dirty="0"/>
                  <a:t>H- velikost celkového přípustného obroušení pracovní části řezného nástroje (mm)</a:t>
                </a:r>
              </a:p>
              <a:p>
                <a:pPr marL="0" indent="0">
                  <a:buNone/>
                </a:pPr>
                <a:r>
                  <a:rPr lang="cs-CZ" dirty="0"/>
                  <a:t>h- velikost přípustného obroušení pracovní části řezného nástroje při jednom ostření</a:t>
                </a:r>
              </a:p>
              <a:p>
                <a:endParaRPr lang="cs-CZ" dirty="0"/>
              </a:p>
            </p:txBody>
          </p:sp>
        </mc:Choice>
        <mc:Fallback xmlns="">
          <p:sp>
            <p:nvSpPr>
              <p:cNvPr id="3" name="Zástupný symbol pro poznámky 2"/>
              <p:cNvSpPr>
                <a:spLocks noGrp="1"/>
              </p:cNvSpPr>
              <p:nvPr>
                <p:ph type="body" idx="1"/>
              </p:nvPr>
            </p:nvSpPr>
            <p:spPr/>
            <p:txBody>
              <a:bodyPr/>
              <a:lstStyle/>
              <a:p>
                <a:r>
                  <a:rPr lang="cs-CZ" dirty="0" smtClean="0"/>
                  <a:t>Spotřeba nářadí shrnuje spotřebu množství nářadí všech druhů, nebo pouze určitého druhu, které se při určité výrobě opotřebuje, poškodí, zničí. Do spotřeby nářadí se zahrnují i ztráty nářadí a rozdíly (manka) oproti evidenčnímu stavu. Spotřeba nářadí se určuje na základě norem, které jsou sestaveny:</a:t>
                </a:r>
              </a:p>
              <a:p>
                <a:pPr marL="171450" indent="-171450">
                  <a:buFontTx/>
                  <a:buChar char="-"/>
                </a:pPr>
                <a:r>
                  <a:rPr lang="cs-CZ" dirty="0" smtClean="0"/>
                  <a:t>Statisticky- </a:t>
                </a:r>
                <a:r>
                  <a:rPr lang="cs-CZ" dirty="0"/>
                  <a:t>u nářadí obecně používaného,</a:t>
                </a:r>
              </a:p>
              <a:p>
                <a:pPr marL="171450" indent="-171450">
                  <a:buFontTx/>
                  <a:buChar char="-"/>
                </a:pPr>
                <a:r>
                  <a:rPr lang="cs-CZ" dirty="0"/>
                  <a:t>Propočtem- u nářadí, kde je známa jeho životnost a plánovaný rozsah výroby.</a:t>
                </a:r>
              </a:p>
              <a:p>
                <a:pPr marL="0" indent="0">
                  <a:buFontTx/>
                  <a:buNone/>
                </a:pPr>
                <a:r>
                  <a:rPr lang="cs-CZ" dirty="0"/>
                  <a:t>Statisticky zjištěna spotřeba nářadí:</a:t>
                </a:r>
              </a:p>
              <a:p>
                <a:pPr marL="0" indent="0">
                  <a:buFontTx/>
                  <a:buNone/>
                </a:pPr>
                <a:endParaRPr lang="cs-CZ" dirty="0"/>
              </a:p>
              <a:p>
                <a:pPr marL="0" indent="0">
                  <a:buFontTx/>
                  <a:buNone/>
                </a:pPr>
                <a:r>
                  <a:rPr lang="cs-CZ" b="0" i="0" smtClean="0">
                    <a:latin typeface="Cambria Math"/>
                  </a:rPr>
                  <a:t>𝑁_𝑠=𝑆/𝑉</a:t>
                </a:r>
                <a:r>
                  <a:rPr lang="cs-CZ" b="0" i="0" smtClean="0">
                    <a:latin typeface="Cambria Math"/>
                    <a:ea typeface="Cambria Math"/>
                  </a:rPr>
                  <a:t>×𝑘_𝑧</a:t>
                </a:r>
                <a:endParaRPr lang="cs-CZ" dirty="0" smtClean="0"/>
              </a:p>
              <a:p>
                <a:pPr marL="0" indent="0">
                  <a:buFontTx/>
                  <a:buNone/>
                </a:pPr>
                <a:r>
                  <a:rPr lang="cs-CZ" dirty="0" smtClean="0"/>
                  <a:t>Kde:</a:t>
                </a:r>
              </a:p>
              <a:p>
                <a:pPr marL="0" indent="0">
                  <a:buFontTx/>
                  <a:buNone/>
                </a:pPr>
                <a:r>
                  <a:rPr lang="cs-CZ" dirty="0" smtClean="0"/>
                  <a:t>S- statisticky zjištěna spotřeba nářadí u podobných výrobních úkolů, (ks)</a:t>
                </a:r>
              </a:p>
              <a:p>
                <a:pPr marL="0" indent="0">
                  <a:buFontTx/>
                  <a:buNone/>
                </a:pPr>
                <a:r>
                  <a:rPr lang="cs-CZ" dirty="0" smtClean="0"/>
                  <a:t>V- výrobní úkol zadaný v naturálních jednotkách (ks),</a:t>
                </a:r>
              </a:p>
              <a:p>
                <a:pPr marL="0" indent="0">
                  <a:buFontTx/>
                  <a:buNone/>
                </a:pPr>
                <a:r>
                  <a:rPr lang="cs-CZ" i="0">
                    <a:latin typeface="Cambria Math"/>
                    <a:ea typeface="Cambria Math"/>
                  </a:rPr>
                  <a:t>𝑘_𝑧</a:t>
                </a:r>
                <a:r>
                  <a:rPr lang="cs-CZ" dirty="0" smtClean="0"/>
                  <a:t>- koeficient zpevnění normy, kde </a:t>
                </a:r>
                <a:r>
                  <a:rPr lang="cs-CZ" i="0">
                    <a:latin typeface="Cambria Math"/>
                    <a:ea typeface="Cambria Math"/>
                  </a:rPr>
                  <a:t>𝑘_𝑧</a:t>
                </a:r>
                <a:r>
                  <a:rPr lang="cs-CZ" dirty="0" smtClean="0"/>
                  <a:t>≤1</a:t>
                </a:r>
                <a:endParaRPr lang="cs-CZ" dirty="0"/>
              </a:p>
              <a:p>
                <a:pPr marL="0" indent="0">
                  <a:buFontTx/>
                  <a:buNone/>
                </a:pPr>
                <a:r>
                  <a:rPr lang="cs-CZ" dirty="0"/>
                  <a:t>Technicky zdůvodněna norma spotřeby:</a:t>
                </a:r>
              </a:p>
              <a:p>
                <a:pPr marL="0" indent="0">
                  <a:buFontTx/>
                  <a:buNone/>
                </a:pPr>
                <a:r>
                  <a:rPr lang="cs-CZ" dirty="0"/>
                  <a:t>Pro součást a operaci je třeba znát trvanlivost a životnost jednotlivých druhů nářadí.</a:t>
                </a:r>
              </a:p>
              <a:p>
                <a:pPr marL="0" indent="0">
                  <a:buFontTx/>
                  <a:buNone/>
                </a:pPr>
                <a:r>
                  <a:rPr lang="cs-CZ" dirty="0"/>
                  <a:t>Životnost nářadí je doba skutečné práce daného druhu nářadí, kterou vykonává za normálních podmínek až do úplného opotřebení. Měří se bud v časových jednotkách, nebo počtem pracovních úkonů. Trvanlivost nářadí je optimální doba jeho skutečné práce mezi dvěma ostřeními nebo jinými opravami. Měříme ji také v časových jednotkách nebo v počtu pracovních úkonů. Trvanlivost je limitována přípustnou mírou opotřebení nářadí. Tato přípustná míra opotřebení nářadí je dána jednak požadavky hospodárného využití nářadí, jednak požadavky na zachování žádané přesnosti výrobků zhotovených zvoleným nářadím.</a:t>
                </a:r>
              </a:p>
              <a:p>
                <a:pPr marL="0" indent="0">
                  <a:buFontTx/>
                  <a:buNone/>
                </a:pPr>
                <a:r>
                  <a:rPr lang="cs-CZ" dirty="0"/>
                  <a:t>Životnost nářadí se počítá individuálně pro různé druhy nářadí:</a:t>
                </a:r>
              </a:p>
              <a:p>
                <a:pPr marL="171450" indent="-171450">
                  <a:buFontTx/>
                  <a:buChar char="-"/>
                </a:pPr>
                <a:r>
                  <a:rPr lang="cs-CZ" dirty="0"/>
                  <a:t>Řezné nástroje</a:t>
                </a:r>
                <a:endParaRPr lang="cs-CZ" dirty="0" smtClean="0"/>
              </a:p>
              <a:p>
                <a:pPr marL="0" indent="0">
                  <a:buNone/>
                </a:pPr>
                <a:r>
                  <a:rPr lang="cs-CZ" b="0" i="0" smtClean="0">
                    <a:latin typeface="Cambria Math"/>
                  </a:rPr>
                  <a:t>Ž=(𝑛+1)</a:t>
                </a:r>
                <a:r>
                  <a:rPr lang="cs-CZ" b="0" i="0" smtClean="0">
                    <a:latin typeface="Cambria Math"/>
                    <a:ea typeface="Cambria Math"/>
                  </a:rPr>
                  <a:t>×𝑇=(𝐻/ℎ+1)×𝑇</a:t>
                </a:r>
                <a:endParaRPr lang="cs-CZ" dirty="0" smtClean="0"/>
              </a:p>
              <a:p>
                <a:pPr marL="0" indent="0">
                  <a:buNone/>
                </a:pPr>
                <a:r>
                  <a:rPr lang="cs-CZ" dirty="0" smtClean="0"/>
                  <a:t>Kde: </a:t>
                </a:r>
              </a:p>
              <a:p>
                <a:pPr marL="0" indent="0">
                  <a:buNone/>
                </a:pPr>
                <a:r>
                  <a:rPr lang="cs-CZ" dirty="0" smtClean="0"/>
                  <a:t>Ž- životnost nářadí (hod.)</a:t>
                </a:r>
              </a:p>
              <a:p>
                <a:pPr marL="0" indent="0">
                  <a:buNone/>
                </a:pPr>
                <a:r>
                  <a:rPr lang="cs-CZ" dirty="0" smtClean="0"/>
                  <a:t>n- přípustný počet ostření řezného nástroje,</a:t>
                </a:r>
              </a:p>
              <a:p>
                <a:pPr marL="0" indent="0">
                  <a:buNone/>
                </a:pPr>
                <a:r>
                  <a:rPr lang="cs-CZ" dirty="0" smtClean="0"/>
                  <a:t>T- optimální trvanlivost břitu řezného nástroje mezi dvěma ostřeními (hod.)</a:t>
                </a:r>
              </a:p>
              <a:p>
                <a:pPr marL="0" indent="0">
                  <a:buNone/>
                </a:pPr>
                <a:r>
                  <a:rPr lang="cs-CZ" dirty="0" smtClean="0"/>
                  <a:t>H- velikost celkového přípustného obroušení pracovní části řezného nástroje (mm)</a:t>
                </a:r>
              </a:p>
              <a:p>
                <a:pPr marL="0" indent="0">
                  <a:buNone/>
                </a:pPr>
                <a:r>
                  <a:rPr lang="cs-CZ" dirty="0" smtClean="0"/>
                  <a:t>h- velikost přípustného obroušení pracovní části řezného nástroje při jednom ostření</a:t>
                </a:r>
                <a:endParaRPr lang="cs-CZ" dirty="0"/>
              </a:p>
              <a:p>
                <a:endParaRPr lang="cs-CZ" dirty="0"/>
              </a:p>
            </p:txBody>
          </p:sp>
        </mc:Fallback>
      </mc:AlternateContent>
      <p:sp>
        <p:nvSpPr>
          <p:cNvPr id="4" name="Zástupný symbol pro číslo snímku 3"/>
          <p:cNvSpPr>
            <a:spLocks noGrp="1"/>
          </p:cNvSpPr>
          <p:nvPr>
            <p:ph type="sldNum" sz="quarter" idx="10"/>
          </p:nvPr>
        </p:nvSpPr>
        <p:spPr/>
        <p:txBody>
          <a:bodyPr/>
          <a:lstStyle/>
          <a:p>
            <a:fld id="{41370EFD-4E73-40FE-9361-671ABEEAD74D}" type="slidenum">
              <a:rPr lang="cs-CZ" smtClean="0"/>
              <a:t>130</a:t>
            </a:fld>
            <a:endParaRPr lang="cs-CZ"/>
          </a:p>
        </p:txBody>
      </p:sp>
    </p:spTree>
    <p:extLst>
      <p:ext uri="{BB962C8B-B14F-4D97-AF65-F5344CB8AC3E}">
        <p14:creationId xmlns:p14="http://schemas.microsoft.com/office/powerpoint/2010/main" val="22449388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Životnost nářadí je doba skutečné práce daného druhu nářadí, kterou vykonává za normálních podmínek až do úplného opotřebení. Měří se bud v časových jednotkách, nebo počtem pracovních úkonů. Trvanlivost nářadí je optimální doba jeho skutečné práce mezi dvěma ostřeními nebo jinými opravami. Měříme ji také v časových jednotkách nebo v počtu pracovních úkonů. Trvanlivost je limitována přípustnou mírou opotřebení nářadí. Tato přípustná míra opotřebení nářadí je dána jednak požadavky hospodárného využití nářadí, jednak požadavky na zachování žádané přesnosti výrobků zhotovených zvoleným nářadím.</a:t>
            </a:r>
          </a:p>
          <a:p>
            <a:endParaRPr lang="cs-CZ" dirty="0"/>
          </a:p>
        </p:txBody>
      </p:sp>
      <p:sp>
        <p:nvSpPr>
          <p:cNvPr id="4" name="Zástupný symbol pro číslo snímku 3"/>
          <p:cNvSpPr>
            <a:spLocks noGrp="1"/>
          </p:cNvSpPr>
          <p:nvPr>
            <p:ph type="sldNum" sz="quarter" idx="10"/>
          </p:nvPr>
        </p:nvSpPr>
        <p:spPr/>
        <p:txBody>
          <a:bodyPr/>
          <a:lstStyle/>
          <a:p>
            <a:fld id="{41370EFD-4E73-40FE-9361-671ABEEAD74D}" type="slidenum">
              <a:rPr lang="cs-CZ" smtClean="0"/>
              <a:t>131</a:t>
            </a:fld>
            <a:endParaRPr lang="cs-CZ"/>
          </a:p>
        </p:txBody>
      </p:sp>
    </p:spTree>
    <p:extLst>
      <p:ext uri="{BB962C8B-B14F-4D97-AF65-F5344CB8AC3E}">
        <p14:creationId xmlns:p14="http://schemas.microsoft.com/office/powerpoint/2010/main" val="229734639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None/>
            </a:pPr>
            <a:r>
              <a:rPr lang="cs-CZ" dirty="0"/>
              <a:t>Pro zajištění plynulého a nepřerušovaného chodu výrobního procesu je nutné udržovat zásoby nářadí všeho druhu. Rozlišují se:</a:t>
            </a:r>
          </a:p>
          <a:p>
            <a:r>
              <a:rPr lang="cs-CZ" b="1" dirty="0"/>
              <a:t>Zásoby na skladě-</a:t>
            </a:r>
            <a:r>
              <a:rPr lang="cs-CZ" dirty="0"/>
              <a:t> množství nářadí, které se skladuje v ústředním skladu nářadí (technické nebo peněžní jednotky),</a:t>
            </a:r>
          </a:p>
          <a:p>
            <a:r>
              <a:rPr lang="cs-CZ" b="1" dirty="0"/>
              <a:t>Zásoby v používání- </a:t>
            </a:r>
            <a:r>
              <a:rPr lang="cs-CZ" dirty="0"/>
              <a:t>množství nářadí, které se eviduje ve výdejnách nářadí (technické nebo peněžní jednotky)</a:t>
            </a:r>
          </a:p>
          <a:p>
            <a:r>
              <a:rPr lang="cs-CZ" b="1" dirty="0"/>
              <a:t>Zásoba pro subdodavatele </a:t>
            </a:r>
            <a:r>
              <a:rPr lang="cs-CZ" dirty="0"/>
              <a:t>– množství nářadí, které je určeno pro subdodavatelské splnění určitého výrobního úkolu zadaného finálním podnikem (technické nebo peněžní jednotky)</a:t>
            </a:r>
          </a:p>
          <a:p>
            <a:endParaRPr lang="cs-CZ" dirty="0"/>
          </a:p>
        </p:txBody>
      </p:sp>
      <p:sp>
        <p:nvSpPr>
          <p:cNvPr id="4" name="Zástupný symbol pro číslo snímku 3"/>
          <p:cNvSpPr>
            <a:spLocks noGrp="1"/>
          </p:cNvSpPr>
          <p:nvPr>
            <p:ph type="sldNum" sz="quarter" idx="10"/>
          </p:nvPr>
        </p:nvSpPr>
        <p:spPr/>
        <p:txBody>
          <a:bodyPr/>
          <a:lstStyle/>
          <a:p>
            <a:fld id="{41370EFD-4E73-40FE-9361-671ABEEAD74D}" type="slidenum">
              <a:rPr lang="cs-CZ" smtClean="0"/>
              <a:t>136</a:t>
            </a:fld>
            <a:endParaRPr lang="cs-CZ"/>
          </a:p>
        </p:txBody>
      </p:sp>
    </p:spTree>
    <p:extLst>
      <p:ext uri="{BB962C8B-B14F-4D97-AF65-F5344CB8AC3E}">
        <p14:creationId xmlns:p14="http://schemas.microsoft.com/office/powerpoint/2010/main" val="2458102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cs-CZ"/>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Click to edit Master subtitle style</a:t>
            </a:r>
            <a:endParaRPr lang="en-US"/>
          </a:p>
        </p:txBody>
      </p:sp>
      <p:sp>
        <p:nvSpPr>
          <p:cNvPr id="4" name="Date Placeholder 3"/>
          <p:cNvSpPr>
            <a:spLocks noGrp="1"/>
          </p:cNvSpPr>
          <p:nvPr>
            <p:ph type="dt" sz="half" idx="10"/>
          </p:nvPr>
        </p:nvSpPr>
        <p:spPr/>
        <p:txBody>
          <a:bodyPr/>
          <a:lstStyle/>
          <a:p>
            <a:fld id="{11F7935B-CC26-462F-AE62-EDE42438AC12}" type="datetimeFigureOut">
              <a:rPr lang="cs-CZ" smtClean="0"/>
              <a:t>22.10.2023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4535F25-5EE5-406A-88AB-797CC59C83AC}" type="slidenum">
              <a:rPr lang="cs-CZ" smtClean="0"/>
              <a:t>‹#›</a:t>
            </a:fld>
            <a:endParaRPr lang="cs-CZ"/>
          </a:p>
        </p:txBody>
      </p:sp>
    </p:spTree>
    <p:extLst>
      <p:ext uri="{BB962C8B-B14F-4D97-AF65-F5344CB8AC3E}">
        <p14:creationId xmlns:p14="http://schemas.microsoft.com/office/powerpoint/2010/main" val="32237243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11F7935B-CC26-462F-AE62-EDE42438AC12}" type="datetimeFigureOut">
              <a:rPr lang="cs-CZ" smtClean="0"/>
              <a:t>22.10.2023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4535F25-5EE5-406A-88AB-797CC59C83AC}" type="slidenum">
              <a:rPr lang="cs-CZ" smtClean="0"/>
              <a:t>‹#›</a:t>
            </a:fld>
            <a:endParaRPr lang="cs-CZ"/>
          </a:p>
        </p:txBody>
      </p:sp>
    </p:spTree>
    <p:extLst>
      <p:ext uri="{BB962C8B-B14F-4D97-AF65-F5344CB8AC3E}">
        <p14:creationId xmlns:p14="http://schemas.microsoft.com/office/powerpoint/2010/main" val="2909822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cs-CZ"/>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11F7935B-CC26-462F-AE62-EDE42438AC12}" type="datetimeFigureOut">
              <a:rPr lang="cs-CZ" smtClean="0"/>
              <a:t>22.10.2023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4535F25-5EE5-406A-88AB-797CC59C83AC}" type="slidenum">
              <a:rPr lang="cs-CZ" smtClean="0"/>
              <a:t>‹#›</a:t>
            </a:fld>
            <a:endParaRPr lang="cs-CZ"/>
          </a:p>
        </p:txBody>
      </p:sp>
    </p:spTree>
    <p:extLst>
      <p:ext uri="{BB962C8B-B14F-4D97-AF65-F5344CB8AC3E}">
        <p14:creationId xmlns:p14="http://schemas.microsoft.com/office/powerpoint/2010/main" val="36380586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Vlastní rozlože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zápatí 2"/>
          <p:cNvSpPr>
            <a:spLocks noGrp="1"/>
          </p:cNvSpPr>
          <p:nvPr>
            <p:ph type="ftr" sz="quarter" idx="10"/>
          </p:nvPr>
        </p:nvSpPr>
        <p:spPr/>
        <p:txBody>
          <a:bodyPr/>
          <a:lstStyle/>
          <a:p>
            <a:endParaRPr lang="cs-CZ"/>
          </a:p>
        </p:txBody>
      </p:sp>
      <p:sp>
        <p:nvSpPr>
          <p:cNvPr id="4" name="Zástupný symbol pro číslo snímku 3"/>
          <p:cNvSpPr>
            <a:spLocks noGrp="1"/>
          </p:cNvSpPr>
          <p:nvPr>
            <p:ph type="sldNum" sz="quarter" idx="11"/>
          </p:nvPr>
        </p:nvSpPr>
        <p:spPr/>
        <p:txBody>
          <a:bodyPr/>
          <a:lstStyle/>
          <a:p>
            <a:fld id="{84535F25-5EE5-406A-88AB-797CC59C83AC}" type="slidenum">
              <a:rPr lang="cs-CZ" smtClean="0"/>
              <a:t>‹#›</a:t>
            </a:fld>
            <a:endParaRPr lang="cs-CZ"/>
          </a:p>
        </p:txBody>
      </p:sp>
      <p:sp>
        <p:nvSpPr>
          <p:cNvPr id="5" name="Zástupný symbol pro text 2"/>
          <p:cNvSpPr>
            <a:spLocks noGrp="1"/>
          </p:cNvSpPr>
          <p:nvPr>
            <p:ph idx="1"/>
          </p:nvPr>
        </p:nvSpPr>
        <p:spPr>
          <a:xfrm>
            <a:off x="395536" y="1844824"/>
            <a:ext cx="8615065" cy="4320480"/>
          </a:xfrm>
          <a:prstGeom prst="rect">
            <a:avLst/>
          </a:prstGeom>
        </p:spPr>
        <p:txBody>
          <a:bodyPr vert="horz" lIns="91440" tIns="45720" rIns="91440" bIns="45720" rtlCol="0">
            <a:normAutofit/>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4059139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Vlastní rozložení">
    <p:spTree>
      <p:nvGrpSpPr>
        <p:cNvPr id="1" name=""/>
        <p:cNvGrpSpPr/>
        <p:nvPr/>
      </p:nvGrpSpPr>
      <p:grpSpPr>
        <a:xfrm>
          <a:off x="0" y="0"/>
          <a:ext cx="0" cy="0"/>
          <a:chOff x="0" y="0"/>
          <a:chExt cx="0" cy="0"/>
        </a:xfrm>
      </p:grpSpPr>
      <p:sp>
        <p:nvSpPr>
          <p:cNvPr id="2" name="Nadpis 1"/>
          <p:cNvSpPr>
            <a:spLocks noGrp="1"/>
          </p:cNvSpPr>
          <p:nvPr>
            <p:ph type="title"/>
          </p:nvPr>
        </p:nvSpPr>
        <p:spPr>
          <a:xfrm>
            <a:off x="685800" y="2130425"/>
            <a:ext cx="7770813" cy="1468438"/>
          </a:xfrm>
        </p:spPr>
        <p:txBody>
          <a:bodyPr/>
          <a:lstStyle/>
          <a:p>
            <a:r>
              <a:rPr lang="cs-CZ"/>
              <a:t>Klepnutím lze upravit styl předlohy nadpisů.</a:t>
            </a:r>
          </a:p>
        </p:txBody>
      </p:sp>
      <p:sp>
        <p:nvSpPr>
          <p:cNvPr id="3" name="Zástupný symbol pro datum 2"/>
          <p:cNvSpPr>
            <a:spLocks noGrp="1"/>
          </p:cNvSpPr>
          <p:nvPr>
            <p:ph type="dt" idx="10"/>
          </p:nvPr>
        </p:nvSpPr>
        <p:spPr>
          <a:xfrm>
            <a:off x="457200" y="6356350"/>
            <a:ext cx="2132013" cy="363538"/>
          </a:xfrm>
        </p:spPr>
        <p:txBody>
          <a:bodyPr/>
          <a:lstStyle>
            <a:lvl1pPr>
              <a:defRPr/>
            </a:lvl1pPr>
          </a:lstStyle>
          <a:p>
            <a:fld id="{11F7935B-CC26-462F-AE62-EDE42438AC12}" type="datetimeFigureOut">
              <a:rPr lang="cs-CZ" smtClean="0"/>
              <a:t>22.10.2023</a:t>
            </a:fld>
            <a:endParaRPr lang="cs-CZ"/>
          </a:p>
        </p:txBody>
      </p:sp>
      <p:sp>
        <p:nvSpPr>
          <p:cNvPr id="4" name="Zástupný symbol pro číslo snímku 3"/>
          <p:cNvSpPr>
            <a:spLocks noGrp="1"/>
          </p:cNvSpPr>
          <p:nvPr>
            <p:ph type="sldNum" idx="11"/>
          </p:nvPr>
        </p:nvSpPr>
        <p:spPr>
          <a:xfrm>
            <a:off x="6553200" y="6356350"/>
            <a:ext cx="2132013" cy="363538"/>
          </a:xfrm>
        </p:spPr>
        <p:txBody>
          <a:bodyPr/>
          <a:lstStyle>
            <a:lvl1pPr>
              <a:defRPr/>
            </a:lvl1pPr>
          </a:lstStyle>
          <a:p>
            <a:fld id="{84535F25-5EE5-406A-88AB-797CC59C83AC}" type="slidenum">
              <a:rPr lang="cs-CZ" smtClean="0"/>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idx="1"/>
          </p:nvPr>
        </p:nvSpPr>
        <p:spPr/>
        <p:txBody>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10"/>
          </p:nvPr>
        </p:nvSpPr>
        <p:spPr/>
        <p:txBody>
          <a:bodyPr/>
          <a:lstStyle/>
          <a:p>
            <a:fld id="{11F7935B-CC26-462F-AE62-EDE42438AC12}" type="datetimeFigureOut">
              <a:rPr lang="cs-CZ" smtClean="0"/>
              <a:t>22.10.2023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4535F25-5EE5-406A-88AB-797CC59C83AC}" type="slidenum">
              <a:rPr lang="cs-CZ" smtClean="0"/>
              <a:t>‹#›</a:t>
            </a:fld>
            <a:endParaRPr lang="cs-CZ"/>
          </a:p>
        </p:txBody>
      </p:sp>
    </p:spTree>
    <p:extLst>
      <p:ext uri="{BB962C8B-B14F-4D97-AF65-F5344CB8AC3E}">
        <p14:creationId xmlns:p14="http://schemas.microsoft.com/office/powerpoint/2010/main" val="1106807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cs-CZ"/>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Click to edit Master text styles</a:t>
            </a:r>
          </a:p>
        </p:txBody>
      </p:sp>
      <p:sp>
        <p:nvSpPr>
          <p:cNvPr id="4" name="Date Placeholder 3"/>
          <p:cNvSpPr>
            <a:spLocks noGrp="1"/>
          </p:cNvSpPr>
          <p:nvPr>
            <p:ph type="dt" sz="half" idx="10"/>
          </p:nvPr>
        </p:nvSpPr>
        <p:spPr/>
        <p:txBody>
          <a:bodyPr/>
          <a:lstStyle/>
          <a:p>
            <a:fld id="{11F7935B-CC26-462F-AE62-EDE42438AC12}" type="datetimeFigureOut">
              <a:rPr lang="cs-CZ" smtClean="0"/>
              <a:t>22.10.2023</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4535F25-5EE5-406A-88AB-797CC59C83AC}" type="slidenum">
              <a:rPr lang="cs-CZ" smtClean="0"/>
              <a:t>‹#›</a:t>
            </a:fld>
            <a:endParaRPr lang="cs-CZ"/>
          </a:p>
        </p:txBody>
      </p:sp>
    </p:spTree>
    <p:extLst>
      <p:ext uri="{BB962C8B-B14F-4D97-AF65-F5344CB8AC3E}">
        <p14:creationId xmlns:p14="http://schemas.microsoft.com/office/powerpoint/2010/main" val="200502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Date Placeholder 4"/>
          <p:cNvSpPr>
            <a:spLocks noGrp="1"/>
          </p:cNvSpPr>
          <p:nvPr>
            <p:ph type="dt" sz="half" idx="10"/>
          </p:nvPr>
        </p:nvSpPr>
        <p:spPr/>
        <p:txBody>
          <a:bodyPr/>
          <a:lstStyle/>
          <a:p>
            <a:fld id="{11F7935B-CC26-462F-AE62-EDE42438AC12}" type="datetimeFigureOut">
              <a:rPr lang="cs-CZ" smtClean="0"/>
              <a:t>22.10.2023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84535F25-5EE5-406A-88AB-797CC59C83AC}" type="slidenum">
              <a:rPr lang="cs-CZ" smtClean="0"/>
              <a:t>‹#›</a:t>
            </a:fld>
            <a:endParaRPr lang="cs-CZ"/>
          </a:p>
        </p:txBody>
      </p:sp>
    </p:spTree>
    <p:extLst>
      <p:ext uri="{BB962C8B-B14F-4D97-AF65-F5344CB8AC3E}">
        <p14:creationId xmlns:p14="http://schemas.microsoft.com/office/powerpoint/2010/main" val="1954874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7" name="Date Placeholder 6"/>
          <p:cNvSpPr>
            <a:spLocks noGrp="1"/>
          </p:cNvSpPr>
          <p:nvPr>
            <p:ph type="dt" sz="half" idx="10"/>
          </p:nvPr>
        </p:nvSpPr>
        <p:spPr/>
        <p:txBody>
          <a:bodyPr/>
          <a:lstStyle/>
          <a:p>
            <a:fld id="{11F7935B-CC26-462F-AE62-EDE42438AC12}" type="datetimeFigureOut">
              <a:rPr lang="cs-CZ" smtClean="0"/>
              <a:t>22.10.2023</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84535F25-5EE5-406A-88AB-797CC59C83AC}" type="slidenum">
              <a:rPr lang="cs-CZ" smtClean="0"/>
              <a:t>‹#›</a:t>
            </a:fld>
            <a:endParaRPr lang="cs-CZ"/>
          </a:p>
        </p:txBody>
      </p:sp>
    </p:spTree>
    <p:extLst>
      <p:ext uri="{BB962C8B-B14F-4D97-AF65-F5344CB8AC3E}">
        <p14:creationId xmlns:p14="http://schemas.microsoft.com/office/powerpoint/2010/main" val="1125223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Click to edit Master title style</a:t>
            </a:r>
            <a:endParaRPr lang="en-US"/>
          </a:p>
        </p:txBody>
      </p:sp>
      <p:sp>
        <p:nvSpPr>
          <p:cNvPr id="3" name="Date Placeholder 2"/>
          <p:cNvSpPr>
            <a:spLocks noGrp="1"/>
          </p:cNvSpPr>
          <p:nvPr>
            <p:ph type="dt" sz="half" idx="10"/>
          </p:nvPr>
        </p:nvSpPr>
        <p:spPr/>
        <p:txBody>
          <a:bodyPr/>
          <a:lstStyle/>
          <a:p>
            <a:fld id="{11F7935B-CC26-462F-AE62-EDE42438AC12}" type="datetimeFigureOut">
              <a:rPr lang="cs-CZ" smtClean="0"/>
              <a:t>22.10.2023</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84535F25-5EE5-406A-88AB-797CC59C83AC}" type="slidenum">
              <a:rPr lang="cs-CZ" smtClean="0"/>
              <a:t>‹#›</a:t>
            </a:fld>
            <a:endParaRPr lang="cs-CZ"/>
          </a:p>
        </p:txBody>
      </p:sp>
    </p:spTree>
    <p:extLst>
      <p:ext uri="{BB962C8B-B14F-4D97-AF65-F5344CB8AC3E}">
        <p14:creationId xmlns:p14="http://schemas.microsoft.com/office/powerpoint/2010/main" val="221465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F7935B-CC26-462F-AE62-EDE42438AC12}" type="datetimeFigureOut">
              <a:rPr lang="cs-CZ" smtClean="0"/>
              <a:t>22.10.2023</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84535F25-5EE5-406A-88AB-797CC59C83AC}" type="slidenum">
              <a:rPr lang="cs-CZ" smtClean="0"/>
              <a:t>‹#›</a:t>
            </a:fld>
            <a:endParaRPr lang="cs-CZ"/>
          </a:p>
        </p:txBody>
      </p:sp>
    </p:spTree>
    <p:extLst>
      <p:ext uri="{BB962C8B-B14F-4D97-AF65-F5344CB8AC3E}">
        <p14:creationId xmlns:p14="http://schemas.microsoft.com/office/powerpoint/2010/main" val="313100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cs-CZ"/>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11F7935B-CC26-462F-AE62-EDE42438AC12}" type="datetimeFigureOut">
              <a:rPr lang="cs-CZ" smtClean="0"/>
              <a:t>22.10.2023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84535F25-5EE5-406A-88AB-797CC59C83AC}" type="slidenum">
              <a:rPr lang="cs-CZ" smtClean="0"/>
              <a:t>‹#›</a:t>
            </a:fld>
            <a:endParaRPr lang="cs-CZ"/>
          </a:p>
        </p:txBody>
      </p:sp>
    </p:spTree>
    <p:extLst>
      <p:ext uri="{BB962C8B-B14F-4D97-AF65-F5344CB8AC3E}">
        <p14:creationId xmlns:p14="http://schemas.microsoft.com/office/powerpoint/2010/main" val="296437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cs-CZ"/>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Click to edit Master text styles</a:t>
            </a:r>
          </a:p>
        </p:txBody>
      </p:sp>
      <p:sp>
        <p:nvSpPr>
          <p:cNvPr id="5" name="Date Placeholder 4"/>
          <p:cNvSpPr>
            <a:spLocks noGrp="1"/>
          </p:cNvSpPr>
          <p:nvPr>
            <p:ph type="dt" sz="half" idx="10"/>
          </p:nvPr>
        </p:nvSpPr>
        <p:spPr/>
        <p:txBody>
          <a:bodyPr/>
          <a:lstStyle/>
          <a:p>
            <a:fld id="{11F7935B-CC26-462F-AE62-EDE42438AC12}" type="datetimeFigureOut">
              <a:rPr lang="cs-CZ" smtClean="0"/>
              <a:t>22.10.2023</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84535F25-5EE5-406A-88AB-797CC59C83AC}" type="slidenum">
              <a:rPr lang="cs-CZ" smtClean="0"/>
              <a:t>‹#›</a:t>
            </a:fld>
            <a:endParaRPr lang="cs-CZ"/>
          </a:p>
        </p:txBody>
      </p:sp>
    </p:spTree>
    <p:extLst>
      <p:ext uri="{BB962C8B-B14F-4D97-AF65-F5344CB8AC3E}">
        <p14:creationId xmlns:p14="http://schemas.microsoft.com/office/powerpoint/2010/main" val="2089601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Click to edit Master text styles</a:t>
            </a:r>
          </a:p>
          <a:p>
            <a:pPr lvl="1"/>
            <a:r>
              <a:rPr lang="cs-CZ"/>
              <a:t>Second level</a:t>
            </a:r>
          </a:p>
          <a:p>
            <a:pPr lvl="2"/>
            <a:r>
              <a:rPr lang="cs-CZ"/>
              <a:t>Third level</a:t>
            </a:r>
          </a:p>
          <a:p>
            <a:pPr lvl="3"/>
            <a:r>
              <a:rPr lang="cs-CZ"/>
              <a:t>Fourth level</a:t>
            </a:r>
          </a:p>
          <a:p>
            <a:pPr lvl="4"/>
            <a:r>
              <a:rPr lang="cs-CZ"/>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F7935B-CC26-462F-AE62-EDE42438AC12}" type="datetimeFigureOut">
              <a:rPr lang="cs-CZ" smtClean="0"/>
              <a:t>22.10.2023</a:t>
            </a:fld>
            <a:endParaRPr lang="cs-C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535F25-5EE5-406A-88AB-797CC59C83AC}" type="slidenum">
              <a:rPr lang="cs-CZ" smtClean="0"/>
              <a:t>‹#›</a:t>
            </a:fld>
            <a:endParaRPr lang="cs-CZ"/>
          </a:p>
        </p:txBody>
      </p:sp>
    </p:spTree>
    <p:extLst>
      <p:ext uri="{BB962C8B-B14F-4D97-AF65-F5344CB8AC3E}">
        <p14:creationId xmlns:p14="http://schemas.microsoft.com/office/powerpoint/2010/main" val="55704876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6.xml"/><Relationship Id="rId1" Type="http://schemas.openxmlformats.org/officeDocument/2006/relationships/vmlDrawing" Target="../drawings/vmlDrawing21.vml"/><Relationship Id="rId4" Type="http://schemas.openxmlformats.org/officeDocument/2006/relationships/image" Target="../media/image55.png"/></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6.xml"/><Relationship Id="rId1" Type="http://schemas.openxmlformats.org/officeDocument/2006/relationships/vmlDrawing" Target="../drawings/vmlDrawing22.vml"/><Relationship Id="rId4" Type="http://schemas.openxmlformats.org/officeDocument/2006/relationships/image" Target="../media/image56.png"/></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6.emf"/><Relationship Id="rId5" Type="http://schemas.openxmlformats.org/officeDocument/2006/relationships/image" Target="../media/image5.wmf"/><Relationship Id="rId4" Type="http://schemas.openxmlformats.org/officeDocument/2006/relationships/oleObject" Target="../embeddings/oleObject1.bin"/></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 Id="rId5" Type="http://schemas.openxmlformats.org/officeDocument/2006/relationships/image" Target="NUL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 Id="rId4" Type="http://schemas.openxmlformats.org/officeDocument/2006/relationships/image" Target="NUL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 Id="rId4" Type="http://schemas.openxmlformats.org/officeDocument/2006/relationships/image" Target="NUL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 Id="rId4" Type="http://schemas.openxmlformats.org/officeDocument/2006/relationships/image" Target="NUL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 Id="rId5" Type="http://schemas.openxmlformats.org/officeDocument/2006/relationships/image" Target="NULL"/></Relationships>
</file>

<file path=ppt/slides/_rels/slide13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 Id="rId4" Type="http://schemas.openxmlformats.org/officeDocument/2006/relationships/image" Target="NUL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 Id="rId4" Type="http://schemas.openxmlformats.org/officeDocument/2006/relationships/image" Target="NUL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 Id="rId4" Type="http://schemas.openxmlformats.org/officeDocument/2006/relationships/image" Target="NUL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14.xml"/><Relationship Id="rId7" Type="http://schemas.openxmlformats.org/officeDocument/2006/relationships/image" Target="../media/image8.w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7.wmf"/><Relationship Id="rId10" Type="http://schemas.openxmlformats.org/officeDocument/2006/relationships/image" Target="../media/image10.emf"/><Relationship Id="rId4" Type="http://schemas.openxmlformats.org/officeDocument/2006/relationships/oleObject" Target="../embeddings/oleObject2.bin"/><Relationship Id="rId9" Type="http://schemas.openxmlformats.org/officeDocument/2006/relationships/image" Target="../media/image9.w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12.emf"/><Relationship Id="rId5" Type="http://schemas.openxmlformats.org/officeDocument/2006/relationships/image" Target="../media/image11.wmf"/><Relationship Id="rId4"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3.wmf"/><Relationship Id="rId5" Type="http://schemas.openxmlformats.org/officeDocument/2006/relationships/oleObject" Target="../embeddings/oleObject6.bin"/><Relationship Id="rId4" Type="http://schemas.openxmlformats.org/officeDocument/2006/relationships/image" Target="../media/image14.em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5.wmf"/><Relationship Id="rId5" Type="http://schemas.openxmlformats.org/officeDocument/2006/relationships/oleObject" Target="../embeddings/oleObject7.bin"/><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7.wmf"/><Relationship Id="rId5" Type="http://schemas.openxmlformats.org/officeDocument/2006/relationships/oleObject" Target="../embeddings/oleObject8.bin"/><Relationship Id="rId4" Type="http://schemas.openxmlformats.org/officeDocument/2006/relationships/image" Target="../media/image18.emf"/></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hemeOverride" Target="../theme/themeOverride5.xml"/><Relationship Id="rId5" Type="http://schemas.openxmlformats.org/officeDocument/2006/relationships/image" Target="../media/image22.pn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hemeOverride" Target="../theme/themeOverride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hemeOverride" Target="../theme/themeOverride8.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3.wmf"/><Relationship Id="rId2" Type="http://schemas.openxmlformats.org/officeDocument/2006/relationships/vmlDrawing" Target="../drawings/vmlDrawing7.vml"/><Relationship Id="rId1" Type="http://schemas.openxmlformats.org/officeDocument/2006/relationships/themeOverride" Target="../theme/themeOverride9.xml"/><Relationship Id="rId6" Type="http://schemas.openxmlformats.org/officeDocument/2006/relationships/oleObject" Target="../embeddings/oleObject9.bin"/><Relationship Id="rId5" Type="http://schemas.openxmlformats.org/officeDocument/2006/relationships/image" Target="../media/image1.png"/><Relationship Id="rId4"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4.wmf"/><Relationship Id="rId4" Type="http://schemas.openxmlformats.org/officeDocument/2006/relationships/oleObject" Target="../embeddings/oleObject10.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25.wmf"/><Relationship Id="rId4" Type="http://schemas.openxmlformats.org/officeDocument/2006/relationships/oleObject" Target="../embeddings/oleObject11.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26.wmf"/><Relationship Id="rId4" Type="http://schemas.openxmlformats.org/officeDocument/2006/relationships/oleObject" Target="../embeddings/oleObject12.bin"/></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36.xml"/><Relationship Id="rId7" Type="http://schemas.openxmlformats.org/officeDocument/2006/relationships/image" Target="../media/image28.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14.bin"/><Relationship Id="rId5" Type="http://schemas.openxmlformats.org/officeDocument/2006/relationships/image" Target="../media/image27.wmf"/><Relationship Id="rId4" Type="http://schemas.openxmlformats.org/officeDocument/2006/relationships/oleObject" Target="../embeddings/oleObject13.bin"/><Relationship Id="rId9" Type="http://schemas.openxmlformats.org/officeDocument/2006/relationships/image" Target="../media/image29.wmf"/></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31.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17.bin"/><Relationship Id="rId5" Type="http://schemas.openxmlformats.org/officeDocument/2006/relationships/image" Target="../media/image30.wmf"/><Relationship Id="rId4" Type="http://schemas.openxmlformats.org/officeDocument/2006/relationships/oleObject" Target="../embeddings/oleObject16.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32.wmf"/><Relationship Id="rId4" Type="http://schemas.openxmlformats.org/officeDocument/2006/relationships/oleObject" Target="../embeddings/oleObject18.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33.wmf"/><Relationship Id="rId4" Type="http://schemas.openxmlformats.org/officeDocument/2006/relationships/oleObject" Target="../embeddings/oleObject19.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34.wmf"/><Relationship Id="rId4" Type="http://schemas.openxmlformats.org/officeDocument/2006/relationships/oleObject" Target="../embeddings/oleObject20.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5.wmf"/><Relationship Id="rId2" Type="http://schemas.openxmlformats.org/officeDocument/2006/relationships/vmlDrawing" Target="../drawings/vmlDrawing16.vml"/><Relationship Id="rId1" Type="http://schemas.openxmlformats.org/officeDocument/2006/relationships/themeOverride" Target="../theme/themeOverride10.xml"/><Relationship Id="rId6" Type="http://schemas.openxmlformats.org/officeDocument/2006/relationships/oleObject" Target="../embeddings/oleObject21.bin"/><Relationship Id="rId5" Type="http://schemas.openxmlformats.org/officeDocument/2006/relationships/image" Target="../media/image1.png"/><Relationship Id="rId4"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1.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NUL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NULL"/></Relationships>
</file>

<file path=ppt/slides/_rels/slide49.xml.rels><?xml version="1.0" encoding="UTF-8" standalone="yes"?>
<Relationships xmlns="http://schemas.openxmlformats.org/package/2006/relationships"><Relationship Id="rId7" Type="http://schemas.openxmlformats.org/officeDocument/2006/relationships/image" Target="NULL"/><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NULL"/><Relationship Id="rId5" Type="http://schemas.openxmlformats.org/officeDocument/2006/relationships/image" Target="NUL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22.bin"/><Relationship Id="rId7" Type="http://schemas.openxmlformats.org/officeDocument/2006/relationships/image" Target="NULL"/><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media/image35.w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1.xml"/><Relationship Id="rId1" Type="http://schemas.openxmlformats.org/officeDocument/2006/relationships/themeOverride" Target="../theme/themeOverride12.xml"/><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hemeOverride" Target="../theme/themeOverride13.xml"/><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hemeOverride" Target="../theme/themeOverride14.xml"/><Relationship Id="rId4" Type="http://schemas.openxmlformats.org/officeDocument/2006/relationships/image" Target="../media/image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image" Target="../media/image1.png"/></Relationships>
</file>

<file path=ppt/slides/_rels/slide5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5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6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2.xml"/><Relationship Id="rId1" Type="http://schemas.openxmlformats.org/officeDocument/2006/relationships/themeOverride" Target="../theme/themeOverride16.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2.xml"/><Relationship Id="rId1" Type="http://schemas.openxmlformats.org/officeDocument/2006/relationships/themeOverride" Target="../theme/themeOverride17.xml"/><Relationship Id="rId4" Type="http://schemas.openxmlformats.org/officeDocument/2006/relationships/image" Target="../media/image1.png"/></Relationships>
</file>

<file path=ppt/slides/_rels/slide71.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image" Target="../media/image48.wmf"/><Relationship Id="rId3" Type="http://schemas.openxmlformats.org/officeDocument/2006/relationships/slideLayout" Target="../slideLayouts/slideLayout2.xml"/><Relationship Id="rId7" Type="http://schemas.openxmlformats.org/officeDocument/2006/relationships/image" Target="../media/image45.wmf"/><Relationship Id="rId12" Type="http://schemas.openxmlformats.org/officeDocument/2006/relationships/oleObject" Target="../embeddings/oleObject26.bin"/><Relationship Id="rId2" Type="http://schemas.openxmlformats.org/officeDocument/2006/relationships/vmlDrawing" Target="../drawings/vmlDrawing18.vml"/><Relationship Id="rId1" Type="http://schemas.openxmlformats.org/officeDocument/2006/relationships/themeOverride" Target="../theme/themeOverride18.xml"/><Relationship Id="rId6" Type="http://schemas.openxmlformats.org/officeDocument/2006/relationships/oleObject" Target="../embeddings/oleObject23.bin"/><Relationship Id="rId11" Type="http://schemas.openxmlformats.org/officeDocument/2006/relationships/image" Target="../media/image47.wmf"/><Relationship Id="rId5" Type="http://schemas.openxmlformats.org/officeDocument/2006/relationships/image" Target="../media/image1.png"/><Relationship Id="rId10" Type="http://schemas.openxmlformats.org/officeDocument/2006/relationships/oleObject" Target="../embeddings/oleObject25.bin"/><Relationship Id="rId4" Type="http://schemas.openxmlformats.org/officeDocument/2006/relationships/notesSlide" Target="../notesSlides/notesSlide67.xml"/><Relationship Id="rId9" Type="http://schemas.openxmlformats.org/officeDocument/2006/relationships/image" Target="../media/image46.wmf"/></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image" Target="../media/image1.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themeOverride" Target="../theme/themeOverride20.xml"/><Relationship Id="rId5" Type="http://schemas.openxmlformats.org/officeDocument/2006/relationships/image" Target="../media/image49.emf"/><Relationship Id="rId4" Type="http://schemas.openxmlformats.org/officeDocument/2006/relationships/image" Target="../media/image1.png"/></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themeOverride" Target="../theme/themeOverride21.xml"/><Relationship Id="rId5" Type="http://schemas.openxmlformats.org/officeDocument/2006/relationships/image" Target="../media/image50.emf"/><Relationship Id="rId4" Type="http://schemas.openxmlformats.org/officeDocument/2006/relationships/image" Target="../media/image1.pn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themeOverride" Target="../theme/themeOverride22.xml"/><Relationship Id="rId4" Type="http://schemas.openxmlformats.org/officeDocument/2006/relationships/image" Target="../media/image1.png"/></Relationships>
</file>

<file path=ppt/slides/_rels/slide76.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slideLayout" Target="../slideLayouts/slideLayout2.xml"/><Relationship Id="rId7" Type="http://schemas.openxmlformats.org/officeDocument/2006/relationships/image" Target="../media/image51.wmf"/><Relationship Id="rId2" Type="http://schemas.openxmlformats.org/officeDocument/2006/relationships/vmlDrawing" Target="../drawings/vmlDrawing19.vml"/><Relationship Id="rId1" Type="http://schemas.openxmlformats.org/officeDocument/2006/relationships/themeOverride" Target="../theme/themeOverride23.xml"/><Relationship Id="rId6" Type="http://schemas.openxmlformats.org/officeDocument/2006/relationships/oleObject" Target="../embeddings/oleObject27.bin"/><Relationship Id="rId5" Type="http://schemas.openxmlformats.org/officeDocument/2006/relationships/image" Target="../media/image1.png"/><Relationship Id="rId4" Type="http://schemas.openxmlformats.org/officeDocument/2006/relationships/notesSlide" Target="../notesSlides/notesSlide7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themeOverride" Target="../theme/themeOverride25.xml"/><Relationship Id="rId4" Type="http://schemas.openxmlformats.org/officeDocument/2006/relationships/image" Target="../media/image1.pn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themeOverride" Target="../theme/themeOverride26.xml"/><Relationship Id="rId4" Type="http://schemas.openxmlformats.org/officeDocument/2006/relationships/image" Target="../media/image1.png"/></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6.xml"/><Relationship Id="rId1" Type="http://schemas.openxmlformats.org/officeDocument/2006/relationships/vmlDrawing" Target="../drawings/vmlDrawing20.vml"/><Relationship Id="rId4" Type="http://schemas.openxmlformats.org/officeDocument/2006/relationships/image" Target="../media/image54.png"/></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683568" y="2708920"/>
            <a:ext cx="7772400" cy="1470025"/>
          </a:xfrm>
        </p:spPr>
        <p:txBody>
          <a:bodyPr>
            <a:normAutofit fontScale="90000"/>
          </a:bodyPr>
          <a:lstStyle/>
          <a:p>
            <a:r>
              <a:rPr lang="cs-CZ" b="1" dirty="0" smtClean="0">
                <a:solidFill>
                  <a:srgbClr val="C00000"/>
                </a:solidFill>
              </a:rPr>
              <a:t>Průběžná oba výroby komponent</a:t>
            </a:r>
            <a:r>
              <a:rPr lang="cs-CZ" b="1" dirty="0">
                <a:solidFill>
                  <a:srgbClr val="C00000"/>
                </a:solidFill>
              </a:rPr>
              <a:t/>
            </a:r>
            <a:br>
              <a:rPr lang="cs-CZ" b="1" dirty="0">
                <a:solidFill>
                  <a:srgbClr val="C00000"/>
                </a:solidFill>
              </a:rPr>
            </a:br>
            <a:r>
              <a:rPr lang="cs-CZ" b="1" dirty="0">
                <a:solidFill>
                  <a:srgbClr val="C00000"/>
                </a:solidFill>
              </a:rPr>
              <a:t/>
            </a:r>
            <a:br>
              <a:rPr lang="cs-CZ" b="1" dirty="0">
                <a:solidFill>
                  <a:srgbClr val="C00000"/>
                </a:solidFill>
              </a:rPr>
            </a:br>
            <a:r>
              <a:rPr lang="cs-CZ" b="1" dirty="0">
                <a:solidFill>
                  <a:srgbClr val="C00000"/>
                </a:solidFill>
              </a:rPr>
              <a:t>I.</a:t>
            </a:r>
          </a:p>
        </p:txBody>
      </p:sp>
      <p:sp>
        <p:nvSpPr>
          <p:cNvPr id="4" name="TextovéPole 3">
            <a:extLst>
              <a:ext uri="{FF2B5EF4-FFF2-40B4-BE49-F238E27FC236}">
                <a16:creationId xmlns:a16="http://schemas.microsoft.com/office/drawing/2014/main" id="{C26A9FD7-159B-4649-AA87-515CFB246E7A}"/>
              </a:ext>
            </a:extLst>
          </p:cNvPr>
          <p:cNvSpPr txBox="1"/>
          <p:nvPr/>
        </p:nvSpPr>
        <p:spPr>
          <a:xfrm>
            <a:off x="364961" y="5638800"/>
            <a:ext cx="3096344" cy="369332"/>
          </a:xfrm>
          <a:prstGeom prst="rect">
            <a:avLst/>
          </a:prstGeom>
          <a:noFill/>
        </p:spPr>
        <p:txBody>
          <a:bodyPr wrap="square" rtlCol="0">
            <a:spAutoFit/>
          </a:bodyPr>
          <a:lstStyle/>
          <a:p>
            <a:r>
              <a:rPr lang="cs-CZ" b="1" dirty="0"/>
              <a:t>Ing. Jaroslav Škrabal, Ph.D.</a:t>
            </a:r>
          </a:p>
        </p:txBody>
      </p:sp>
      <p:sp>
        <p:nvSpPr>
          <p:cNvPr id="5" name="TextovéPole 4">
            <a:extLst>
              <a:ext uri="{FF2B5EF4-FFF2-40B4-BE49-F238E27FC236}">
                <a16:creationId xmlns:a16="http://schemas.microsoft.com/office/drawing/2014/main" id="{0AC700B7-438C-47A1-AE3C-8F9D238F56F2}"/>
              </a:ext>
            </a:extLst>
          </p:cNvPr>
          <p:cNvSpPr txBox="1"/>
          <p:nvPr/>
        </p:nvSpPr>
        <p:spPr>
          <a:xfrm>
            <a:off x="6660232" y="5638800"/>
            <a:ext cx="3096344" cy="369332"/>
          </a:xfrm>
          <a:prstGeom prst="rect">
            <a:avLst/>
          </a:prstGeom>
          <a:noFill/>
        </p:spPr>
        <p:txBody>
          <a:bodyPr wrap="square" rtlCol="0">
            <a:spAutoFit/>
          </a:bodyPr>
          <a:lstStyle/>
          <a:p>
            <a:r>
              <a:rPr lang="cs-CZ" b="1" dirty="0"/>
              <a:t>Olomouc: </a:t>
            </a:r>
            <a:r>
              <a:rPr lang="cs-CZ" b="1" dirty="0" smtClean="0"/>
              <a:t>27. </a:t>
            </a:r>
            <a:r>
              <a:rPr lang="cs-CZ" b="1" dirty="0"/>
              <a:t>10. 2023</a:t>
            </a:r>
          </a:p>
        </p:txBody>
      </p:sp>
    </p:spTree>
    <p:extLst>
      <p:ext uri="{BB962C8B-B14F-4D97-AF65-F5344CB8AC3E}">
        <p14:creationId xmlns:p14="http://schemas.microsoft.com/office/powerpoint/2010/main" val="2607631081"/>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74638" y="304800"/>
            <a:ext cx="8528050" cy="1143000"/>
          </a:xfrm>
        </p:spPr>
        <p:txBody>
          <a:bodyPr/>
          <a:lstStyle/>
          <a:p>
            <a:r>
              <a:rPr lang="cs-CZ" sz="4000" b="1" dirty="0"/>
              <a:t>Způsoby předávání komponent </a:t>
            </a:r>
          </a:p>
        </p:txBody>
      </p:sp>
      <p:sp>
        <p:nvSpPr>
          <p:cNvPr id="14339" name="Rectangle 3" descr="Rectangle: Click to edit Master text styles&#10;Second level&#10;Third level&#10;Fourth level&#10;Fifth level"/>
          <p:cNvSpPr>
            <a:spLocks noGrp="1" noChangeArrowheads="1"/>
          </p:cNvSpPr>
          <p:nvPr>
            <p:ph idx="1"/>
          </p:nvPr>
        </p:nvSpPr>
        <p:spPr/>
        <p:txBody>
          <a:bodyPr/>
          <a:lstStyle/>
          <a:p>
            <a:pPr marL="476250" indent="-476250"/>
            <a:r>
              <a:rPr lang="cs-CZ" dirty="0"/>
              <a:t>postupný způsob</a:t>
            </a:r>
          </a:p>
          <a:p>
            <a:pPr marL="476250" indent="-476250">
              <a:spcBef>
                <a:spcPct val="50000"/>
              </a:spcBef>
            </a:pPr>
            <a:r>
              <a:rPr lang="cs-CZ" dirty="0"/>
              <a:t>souběžný způsob</a:t>
            </a:r>
          </a:p>
          <a:p>
            <a:pPr marL="476250" indent="-476250">
              <a:spcBef>
                <a:spcPct val="50000"/>
              </a:spcBef>
            </a:pPr>
            <a:r>
              <a:rPr lang="cs-CZ" dirty="0"/>
              <a:t>smíšený způsob</a:t>
            </a:r>
          </a:p>
          <a:p>
            <a:pPr marL="476250" indent="-476250">
              <a:spcBef>
                <a:spcPct val="50000"/>
              </a:spcBef>
              <a:buFont typeface="Wingdings" pitchFamily="2" charset="2"/>
              <a:buNone/>
            </a:pPr>
            <a:endParaRPr lang="cs-CZ" dirty="0"/>
          </a:p>
        </p:txBody>
      </p:sp>
    </p:spTree>
    <p:extLst>
      <p:ext uri="{BB962C8B-B14F-4D97-AF65-F5344CB8AC3E}">
        <p14:creationId xmlns:p14="http://schemas.microsoft.com/office/powerpoint/2010/main" val="422254393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1066800" y="228600"/>
            <a:ext cx="7877175" cy="1531938"/>
          </a:xfrm>
        </p:spPr>
        <p:txBody>
          <a:bodyPr/>
          <a:lstStyle/>
          <a:p>
            <a:pPr algn="ctr"/>
            <a:r>
              <a:rPr lang="cs-CZ" altLang="cs-CZ" b="1" dirty="0"/>
              <a:t>PROCES ŘÍZENÍ PODPŮRNÝCH ČINNOSTÍ</a:t>
            </a:r>
          </a:p>
        </p:txBody>
      </p:sp>
      <p:sp>
        <p:nvSpPr>
          <p:cNvPr id="97283" name="Rectangle 3"/>
          <p:cNvSpPr>
            <a:spLocks noGrp="1" noChangeArrowheads="1"/>
          </p:cNvSpPr>
          <p:nvPr>
            <p:ph idx="1"/>
          </p:nvPr>
        </p:nvSpPr>
        <p:spPr>
          <a:xfrm>
            <a:off x="0" y="2017713"/>
            <a:ext cx="8955088" cy="3787551"/>
          </a:xfrm>
        </p:spPr>
        <p:txBody>
          <a:bodyPr>
            <a:normAutofit lnSpcReduction="10000"/>
          </a:bodyPr>
          <a:lstStyle/>
          <a:p>
            <a:pPr>
              <a:lnSpc>
                <a:spcPct val="90000"/>
              </a:lnSpc>
            </a:pPr>
            <a:r>
              <a:rPr lang="cs-CZ" altLang="cs-CZ" sz="2800" dirty="0"/>
              <a:t>Velmi široká škála poskytovaných služeb</a:t>
            </a:r>
          </a:p>
          <a:p>
            <a:pPr>
              <a:lnSpc>
                <a:spcPct val="90000"/>
              </a:lnSpc>
            </a:pPr>
            <a:r>
              <a:rPr lang="cs-CZ" altLang="cs-CZ" sz="2800" dirty="0"/>
              <a:t>Rozhraní mezi základními a podpůrnými činnostmi je </a:t>
            </a:r>
            <a:r>
              <a:rPr lang="cs-CZ" altLang="cs-CZ" sz="2800" b="1" dirty="0"/>
              <a:t>určováno individuálně jednotlivou organizací </a:t>
            </a:r>
            <a:r>
              <a:rPr lang="cs-CZ" altLang="cs-CZ" sz="2800" dirty="0"/>
              <a:t>a průběžně se aktualizuje</a:t>
            </a:r>
          </a:p>
          <a:p>
            <a:pPr>
              <a:lnSpc>
                <a:spcPct val="90000"/>
              </a:lnSpc>
            </a:pPr>
            <a:r>
              <a:rPr lang="cs-CZ" altLang="cs-CZ" sz="2800" dirty="0"/>
              <a:t>Změny tržních podmínek ovlivňují hodnototvorné procesy ve všech oblastech (technologie, organizačního uspořádání, pohybu pracovního a finančního kapitálu)</a:t>
            </a:r>
          </a:p>
          <a:p>
            <a:pPr>
              <a:lnSpc>
                <a:spcPct val="90000"/>
              </a:lnSpc>
            </a:pPr>
            <a:r>
              <a:rPr lang="cs-CZ" altLang="cs-CZ" sz="2800" dirty="0"/>
              <a:t>Na změny reaguje podnikový management novou definicí všech úrovní řízení (strategického, taktického o provozního)</a:t>
            </a:r>
          </a:p>
        </p:txBody>
      </p:sp>
      <p:sp>
        <p:nvSpPr>
          <p:cNvPr id="4" name="TextovéPole 3"/>
          <p:cNvSpPr txBox="1"/>
          <p:nvPr/>
        </p:nvSpPr>
        <p:spPr>
          <a:xfrm>
            <a:off x="412062" y="5744289"/>
            <a:ext cx="8208912" cy="553998"/>
          </a:xfrm>
          <a:prstGeom prst="rect">
            <a:avLst/>
          </a:prstGeom>
          <a:noFill/>
        </p:spPr>
        <p:txBody>
          <a:bodyPr wrap="square" rtlCol="0">
            <a:spAutoFit/>
          </a:bodyPr>
          <a:lstStyle/>
          <a:p>
            <a:r>
              <a:rPr lang="cs-CZ" altLang="cs-CZ" sz="1000" dirty="0"/>
              <a:t>Zdroj: VYSKOČIL, V. K. a kol. </a:t>
            </a:r>
            <a:r>
              <a:rPr lang="cs-CZ" altLang="cs-CZ" sz="1000" i="1" dirty="0"/>
              <a:t>Management podpůrných procesů – </a:t>
            </a:r>
            <a:r>
              <a:rPr lang="cs-CZ" altLang="cs-CZ" sz="1000" i="1" dirty="0" err="1"/>
              <a:t>Facility</a:t>
            </a:r>
            <a:r>
              <a:rPr lang="cs-CZ" altLang="cs-CZ" sz="1000" i="1" dirty="0"/>
              <a:t> Management</a:t>
            </a:r>
            <a:r>
              <a:rPr lang="cs-CZ" altLang="cs-CZ" sz="1000" dirty="0"/>
              <a:t>, 1. vyd., Praha: Professional </a:t>
            </a:r>
            <a:r>
              <a:rPr lang="cs-CZ" altLang="cs-CZ" sz="1000" dirty="0" err="1"/>
              <a:t>Publishing</a:t>
            </a:r>
            <a:r>
              <a:rPr lang="cs-CZ" altLang="cs-CZ" sz="1000" dirty="0"/>
              <a:t>, 2010, 415 s. ISBN 978-80-7431-022-5</a:t>
            </a:r>
          </a:p>
          <a:p>
            <a:endParaRPr lang="cs-CZ" sz="1000" dirty="0"/>
          </a:p>
        </p:txBody>
      </p:sp>
    </p:spTree>
    <p:extLst>
      <p:ext uri="{BB962C8B-B14F-4D97-AF65-F5344CB8AC3E}">
        <p14:creationId xmlns:p14="http://schemas.microsoft.com/office/powerpoint/2010/main" val="258324624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1066800" y="228600"/>
            <a:ext cx="7877175" cy="1531938"/>
          </a:xfrm>
        </p:spPr>
        <p:txBody>
          <a:bodyPr/>
          <a:lstStyle/>
          <a:p>
            <a:pPr algn="ctr"/>
            <a:r>
              <a:rPr lang="cs-CZ" altLang="cs-CZ" b="1" dirty="0"/>
              <a:t>VÝVOJ</a:t>
            </a:r>
            <a:br>
              <a:rPr lang="cs-CZ" altLang="cs-CZ" b="1" dirty="0"/>
            </a:br>
            <a:r>
              <a:rPr lang="cs-CZ" altLang="cs-CZ" b="1" dirty="0"/>
              <a:t>FACILITY MANAGEMENTU</a:t>
            </a:r>
          </a:p>
        </p:txBody>
      </p:sp>
      <p:graphicFrame>
        <p:nvGraphicFramePr>
          <p:cNvPr id="121859" name="Object 3"/>
          <p:cNvGraphicFramePr>
            <a:graphicFrameLocks noChangeAspect="1"/>
          </p:cNvGraphicFramePr>
          <p:nvPr>
            <p:extLst/>
          </p:nvPr>
        </p:nvGraphicFramePr>
        <p:xfrm>
          <a:off x="1259632" y="1628800"/>
          <a:ext cx="6783288" cy="3990169"/>
        </p:xfrm>
        <a:graphic>
          <a:graphicData uri="http://schemas.openxmlformats.org/presentationml/2006/ole">
            <mc:AlternateContent xmlns:mc="http://schemas.openxmlformats.org/markup-compatibility/2006">
              <mc:Choice xmlns:v="urn:schemas-microsoft-com:vml" Requires="v">
                <p:oleObj spid="_x0000_s21506" name="Rastrový obrázek" r:id="rId3" imgW="7009524" imgH="4009524" progId="Paint.Picture">
                  <p:embed/>
                </p:oleObj>
              </mc:Choice>
              <mc:Fallback>
                <p:oleObj name="Rastrový obrázek" r:id="rId3" imgW="7009524" imgH="4009524" progId="Paint.Picture">
                  <p:embed/>
                  <p:pic>
                    <p:nvPicPr>
                      <p:cNvPr id="121859"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1628800"/>
                        <a:ext cx="6783288" cy="3990169"/>
                      </a:xfrm>
                      <a:prstGeom prst="rect">
                        <a:avLst/>
                      </a:prstGeom>
                      <a:noFill/>
                      <a:ln>
                        <a:noFill/>
                      </a:ln>
                      <a:effectLst/>
                    </p:spPr>
                  </p:pic>
                </p:oleObj>
              </mc:Fallback>
            </mc:AlternateContent>
          </a:graphicData>
        </a:graphic>
      </p:graphicFrame>
      <p:sp>
        <p:nvSpPr>
          <p:cNvPr id="4" name="TextovéPole 3"/>
          <p:cNvSpPr txBox="1"/>
          <p:nvPr/>
        </p:nvSpPr>
        <p:spPr>
          <a:xfrm>
            <a:off x="683568" y="5877272"/>
            <a:ext cx="7920880" cy="553998"/>
          </a:xfrm>
          <a:prstGeom prst="rect">
            <a:avLst/>
          </a:prstGeom>
          <a:noFill/>
        </p:spPr>
        <p:txBody>
          <a:bodyPr wrap="square" rtlCol="0">
            <a:spAutoFit/>
          </a:bodyPr>
          <a:lstStyle/>
          <a:p>
            <a:r>
              <a:rPr lang="cs-CZ" altLang="cs-CZ" sz="1000" dirty="0"/>
              <a:t>VYSKOČIL, V. K. a kol. </a:t>
            </a:r>
            <a:r>
              <a:rPr lang="cs-CZ" altLang="cs-CZ" sz="1000" i="1" dirty="0"/>
              <a:t>Management podpůrných procesů – </a:t>
            </a:r>
            <a:r>
              <a:rPr lang="cs-CZ" altLang="cs-CZ" sz="1000" i="1" dirty="0" err="1"/>
              <a:t>Facility</a:t>
            </a:r>
            <a:r>
              <a:rPr lang="cs-CZ" altLang="cs-CZ" sz="1000" i="1" dirty="0"/>
              <a:t> Management</a:t>
            </a:r>
            <a:r>
              <a:rPr lang="cs-CZ" altLang="cs-CZ" sz="1000" dirty="0"/>
              <a:t>, 1. vyd., Praha: Professional </a:t>
            </a:r>
            <a:r>
              <a:rPr lang="cs-CZ" altLang="cs-CZ" sz="1000" dirty="0" err="1"/>
              <a:t>Publishing</a:t>
            </a:r>
            <a:r>
              <a:rPr lang="cs-CZ" altLang="cs-CZ" sz="1000" dirty="0"/>
              <a:t>, 2010, 415 s. ISBN 978-80-7431-022-5</a:t>
            </a:r>
          </a:p>
          <a:p>
            <a:endParaRPr lang="cs-CZ" sz="1000" dirty="0"/>
          </a:p>
        </p:txBody>
      </p:sp>
    </p:spTree>
    <p:extLst>
      <p:ext uri="{BB962C8B-B14F-4D97-AF65-F5344CB8AC3E}">
        <p14:creationId xmlns:p14="http://schemas.microsoft.com/office/powerpoint/2010/main" val="236902422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76672"/>
            <a:ext cx="8229600" cy="1143000"/>
          </a:xfrm>
        </p:spPr>
        <p:txBody>
          <a:bodyPr>
            <a:normAutofit fontScale="90000"/>
          </a:bodyPr>
          <a:lstStyle/>
          <a:p>
            <a:r>
              <a:rPr lang="cs-CZ" b="1" dirty="0"/>
              <a:t>Cíle a metody řízení podpůrných procesů</a:t>
            </a:r>
          </a:p>
        </p:txBody>
      </p:sp>
      <p:sp>
        <p:nvSpPr>
          <p:cNvPr id="3" name="Zástupný symbol pro obsah 2"/>
          <p:cNvSpPr>
            <a:spLocks noGrp="1"/>
          </p:cNvSpPr>
          <p:nvPr>
            <p:ph idx="1"/>
          </p:nvPr>
        </p:nvSpPr>
        <p:spPr/>
        <p:txBody>
          <a:bodyPr>
            <a:normAutofit/>
          </a:bodyPr>
          <a:lstStyle/>
          <a:p>
            <a:r>
              <a:rPr lang="cs-CZ" altLang="cs-CZ" dirty="0"/>
              <a:t>MPP poměrně nová disciplína (v Evropě cca 35, v ČR 15 let)</a:t>
            </a:r>
          </a:p>
          <a:p>
            <a:r>
              <a:rPr lang="cs-CZ" altLang="cs-CZ" dirty="0"/>
              <a:t>MPP výhodný komerční artikl</a:t>
            </a:r>
          </a:p>
          <a:p>
            <a:r>
              <a:rPr lang="cs-CZ" altLang="cs-CZ" dirty="0"/>
              <a:t>Synergie 3P (</a:t>
            </a:r>
            <a:r>
              <a:rPr lang="cs-CZ" altLang="cs-CZ" dirty="0" err="1"/>
              <a:t>Pracovnici+Procesy+Prostory</a:t>
            </a:r>
            <a:r>
              <a:rPr lang="cs-CZ" altLang="cs-CZ" dirty="0"/>
              <a:t>)</a:t>
            </a:r>
          </a:p>
          <a:p>
            <a:r>
              <a:rPr lang="cs-CZ" altLang="cs-CZ" dirty="0"/>
              <a:t>„</a:t>
            </a:r>
            <a:r>
              <a:rPr lang="cs-CZ" altLang="cs-CZ" dirty="0" err="1"/>
              <a:t>Štihlý</a:t>
            </a:r>
            <a:r>
              <a:rPr lang="cs-CZ" altLang="cs-CZ" dirty="0"/>
              <a:t> management“</a:t>
            </a:r>
          </a:p>
          <a:p>
            <a:endParaRPr lang="cs-CZ" dirty="0"/>
          </a:p>
        </p:txBody>
      </p:sp>
      <p:sp>
        <p:nvSpPr>
          <p:cNvPr id="4" name="TextovéPole 3"/>
          <p:cNvSpPr txBox="1"/>
          <p:nvPr/>
        </p:nvSpPr>
        <p:spPr>
          <a:xfrm>
            <a:off x="467544" y="5877272"/>
            <a:ext cx="8136904" cy="553998"/>
          </a:xfrm>
          <a:prstGeom prst="rect">
            <a:avLst/>
          </a:prstGeom>
          <a:noFill/>
        </p:spPr>
        <p:txBody>
          <a:bodyPr wrap="square" rtlCol="0">
            <a:spAutoFit/>
          </a:bodyPr>
          <a:lstStyle/>
          <a:p>
            <a:r>
              <a:rPr lang="cs-CZ" altLang="cs-CZ" sz="1000" dirty="0"/>
              <a:t>VYSKOČIL, V. K. , KUDA F. a kol. </a:t>
            </a:r>
            <a:r>
              <a:rPr lang="cs-CZ" altLang="cs-CZ" sz="1000" i="1" dirty="0"/>
              <a:t>Management podpůrných procesů – </a:t>
            </a:r>
            <a:r>
              <a:rPr lang="cs-CZ" altLang="cs-CZ" sz="1000" i="1" dirty="0" err="1"/>
              <a:t>Facility</a:t>
            </a:r>
            <a:r>
              <a:rPr lang="cs-CZ" altLang="cs-CZ" sz="1000" i="1" dirty="0"/>
              <a:t> Management</a:t>
            </a:r>
            <a:r>
              <a:rPr lang="cs-CZ" altLang="cs-CZ" sz="1000" dirty="0"/>
              <a:t>, 2. vyd., Praha: Professional </a:t>
            </a:r>
            <a:r>
              <a:rPr lang="cs-CZ" altLang="cs-CZ" sz="1000" dirty="0" err="1"/>
              <a:t>Publishing</a:t>
            </a:r>
            <a:r>
              <a:rPr lang="cs-CZ" altLang="cs-CZ" sz="1000" dirty="0"/>
              <a:t>, 2011, 491 s. ISBN 978-80-7431-046-1</a:t>
            </a:r>
          </a:p>
          <a:p>
            <a:endParaRPr lang="cs-CZ" sz="1000" dirty="0"/>
          </a:p>
        </p:txBody>
      </p:sp>
    </p:spTree>
    <p:extLst>
      <p:ext uri="{BB962C8B-B14F-4D97-AF65-F5344CB8AC3E}">
        <p14:creationId xmlns:p14="http://schemas.microsoft.com/office/powerpoint/2010/main" val="361539658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990600" y="304800"/>
            <a:ext cx="7953375" cy="1455738"/>
          </a:xfrm>
        </p:spPr>
        <p:txBody>
          <a:bodyPr/>
          <a:lstStyle/>
          <a:p>
            <a:pPr algn="ctr"/>
            <a:r>
              <a:rPr lang="cs-CZ" altLang="cs-CZ" b="1" dirty="0"/>
              <a:t>PRINCIP</a:t>
            </a:r>
            <a:br>
              <a:rPr lang="cs-CZ" altLang="cs-CZ" b="1" dirty="0"/>
            </a:br>
            <a:r>
              <a:rPr lang="cs-CZ" altLang="cs-CZ" b="1" dirty="0"/>
              <a:t>„ŠTÍHLÉ VÝROBY“</a:t>
            </a:r>
          </a:p>
        </p:txBody>
      </p:sp>
      <p:sp>
        <p:nvSpPr>
          <p:cNvPr id="108547" name="Rectangle 3"/>
          <p:cNvSpPr>
            <a:spLocks noGrp="1" noChangeArrowheads="1"/>
          </p:cNvSpPr>
          <p:nvPr>
            <p:ph idx="1"/>
          </p:nvPr>
        </p:nvSpPr>
        <p:spPr>
          <a:xfrm>
            <a:off x="228600" y="2017713"/>
            <a:ext cx="8726488" cy="4687887"/>
          </a:xfrm>
        </p:spPr>
        <p:txBody>
          <a:bodyPr/>
          <a:lstStyle/>
          <a:p>
            <a:pPr>
              <a:lnSpc>
                <a:spcPct val="90000"/>
              </a:lnSpc>
            </a:pPr>
            <a:r>
              <a:rPr lang="cs-CZ" altLang="cs-CZ" dirty="0"/>
              <a:t>Vychází z předpokladu, že </a:t>
            </a:r>
            <a:r>
              <a:rPr lang="cs-CZ" altLang="cs-CZ" b="1" dirty="0">
                <a:solidFill>
                  <a:srgbClr val="FF0000"/>
                </a:solidFill>
              </a:rPr>
              <a:t>primární činnosti přináší efekty </a:t>
            </a:r>
            <a:r>
              <a:rPr lang="cs-CZ" altLang="cs-CZ" dirty="0"/>
              <a:t>tehdy, probíhá-li spolu s podpůrnými činnostmi </a:t>
            </a:r>
            <a:r>
              <a:rPr lang="cs-CZ" altLang="cs-CZ" b="1" dirty="0">
                <a:solidFill>
                  <a:srgbClr val="FF0000"/>
                </a:solidFill>
              </a:rPr>
              <a:t>v optimálním prostředí s odpovídající úrovní technologických schopností a inovačních aktivit</a:t>
            </a:r>
            <a:r>
              <a:rPr lang="cs-CZ" altLang="cs-CZ" dirty="0"/>
              <a:t>. Toto prostředí je ovlivněno dosaženou ekonomickou úrovní a efektivností za přispění a využití nastavené úrovně institucionální kvality řízení podpůrných činností.</a:t>
            </a:r>
          </a:p>
        </p:txBody>
      </p:sp>
      <p:sp>
        <p:nvSpPr>
          <p:cNvPr id="4" name="TextovéPole 3"/>
          <p:cNvSpPr txBox="1"/>
          <p:nvPr/>
        </p:nvSpPr>
        <p:spPr>
          <a:xfrm>
            <a:off x="251520" y="5877272"/>
            <a:ext cx="8352928" cy="553998"/>
          </a:xfrm>
          <a:prstGeom prst="rect">
            <a:avLst/>
          </a:prstGeom>
          <a:noFill/>
        </p:spPr>
        <p:txBody>
          <a:bodyPr wrap="square" rtlCol="0">
            <a:spAutoFit/>
          </a:bodyPr>
          <a:lstStyle/>
          <a:p>
            <a:r>
              <a:rPr lang="cs-CZ" altLang="cs-CZ" sz="1000" dirty="0"/>
              <a:t>VYSKOČIL, V. K. , KUDA F. a kol. </a:t>
            </a:r>
            <a:r>
              <a:rPr lang="cs-CZ" altLang="cs-CZ" sz="1000" i="1" dirty="0"/>
              <a:t>Management podpůrných procesů – </a:t>
            </a:r>
            <a:r>
              <a:rPr lang="cs-CZ" altLang="cs-CZ" sz="1000" i="1" dirty="0" err="1"/>
              <a:t>Facility</a:t>
            </a:r>
            <a:r>
              <a:rPr lang="cs-CZ" altLang="cs-CZ" sz="1000" i="1" dirty="0"/>
              <a:t> Management</a:t>
            </a:r>
            <a:r>
              <a:rPr lang="cs-CZ" altLang="cs-CZ" sz="1000" dirty="0"/>
              <a:t>, 2. vyd., Praha: Professional </a:t>
            </a:r>
            <a:r>
              <a:rPr lang="cs-CZ" altLang="cs-CZ" sz="1000" dirty="0" err="1"/>
              <a:t>Publishing</a:t>
            </a:r>
            <a:r>
              <a:rPr lang="cs-CZ" altLang="cs-CZ" sz="1000" dirty="0"/>
              <a:t>, 2011, 491 s. ISBN 978-80-7431-046-1</a:t>
            </a:r>
          </a:p>
          <a:p>
            <a:endParaRPr lang="cs-CZ" sz="1000" dirty="0"/>
          </a:p>
        </p:txBody>
      </p:sp>
    </p:spTree>
    <p:extLst>
      <p:ext uri="{BB962C8B-B14F-4D97-AF65-F5344CB8AC3E}">
        <p14:creationId xmlns:p14="http://schemas.microsoft.com/office/powerpoint/2010/main" val="370699092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539552" y="548680"/>
            <a:ext cx="8486775" cy="1400200"/>
          </a:xfrm>
        </p:spPr>
        <p:txBody>
          <a:bodyPr>
            <a:normAutofit fontScale="90000"/>
          </a:bodyPr>
          <a:lstStyle/>
          <a:p>
            <a:pPr algn="ctr"/>
            <a:r>
              <a:rPr lang="cs-CZ" altLang="cs-CZ" b="1" dirty="0"/>
              <a:t>„Štíhlý management“- 10 HLAVNÍCH DŮVODŮ ZEŠTÍHLENÍ VÝROBY (1)</a:t>
            </a:r>
          </a:p>
        </p:txBody>
      </p:sp>
      <p:sp>
        <p:nvSpPr>
          <p:cNvPr id="109571" name="Rectangle 3"/>
          <p:cNvSpPr>
            <a:spLocks noGrp="1" noChangeArrowheads="1"/>
          </p:cNvSpPr>
          <p:nvPr>
            <p:ph idx="1"/>
          </p:nvPr>
        </p:nvSpPr>
        <p:spPr>
          <a:xfrm>
            <a:off x="152400" y="2132855"/>
            <a:ext cx="8802688" cy="3999657"/>
          </a:xfrm>
        </p:spPr>
        <p:txBody>
          <a:bodyPr/>
          <a:lstStyle/>
          <a:p>
            <a:pPr marL="609600" indent="-609600">
              <a:lnSpc>
                <a:spcPct val="90000"/>
              </a:lnSpc>
              <a:buFont typeface="Wingdings" pitchFamily="2" charset="2"/>
              <a:buAutoNum type="arabicPeriod"/>
            </a:pPr>
            <a:r>
              <a:rPr lang="cs-CZ" altLang="cs-CZ" sz="2400" dirty="0">
                <a:solidFill>
                  <a:srgbClr val="FF0000"/>
                </a:solidFill>
              </a:rPr>
              <a:t>Soustředění se na hlavní činnost podniku </a:t>
            </a:r>
            <a:r>
              <a:rPr lang="cs-CZ" altLang="cs-CZ" sz="2400" dirty="0"/>
              <a:t>(55%) – umožní akceleraci růstu a úspěchu v činnosti, na kterou je podnik specializován a má nejvyšší konkurenční výhodu.</a:t>
            </a:r>
          </a:p>
          <a:p>
            <a:pPr marL="609600" indent="-609600">
              <a:lnSpc>
                <a:spcPct val="90000"/>
              </a:lnSpc>
              <a:buFont typeface="Wingdings" pitchFamily="2" charset="2"/>
              <a:buAutoNum type="arabicPeriod"/>
            </a:pPr>
            <a:r>
              <a:rPr lang="cs-CZ" altLang="cs-CZ" sz="2400" dirty="0">
                <a:solidFill>
                  <a:srgbClr val="FF0000"/>
                </a:solidFill>
              </a:rPr>
              <a:t>Rozšíření přínosu </a:t>
            </a:r>
            <a:r>
              <a:rPr lang="cs-CZ" altLang="cs-CZ" sz="2400" dirty="0" err="1">
                <a:solidFill>
                  <a:srgbClr val="FF0000"/>
                </a:solidFill>
              </a:rPr>
              <a:t>reengineeringu</a:t>
            </a:r>
            <a:r>
              <a:rPr lang="cs-CZ" altLang="cs-CZ" sz="2400" dirty="0">
                <a:solidFill>
                  <a:srgbClr val="FF0000"/>
                </a:solidFill>
              </a:rPr>
              <a:t> podnikových procesů </a:t>
            </a:r>
            <a:r>
              <a:rPr lang="cs-CZ" altLang="cs-CZ" sz="2400" dirty="0"/>
              <a:t>(20%) – outsourcing je vedlejším produktem </a:t>
            </a:r>
            <a:r>
              <a:rPr lang="cs-CZ" altLang="cs-CZ" sz="2400" dirty="0" err="1"/>
              <a:t>reengineeringu</a:t>
            </a:r>
            <a:r>
              <a:rPr lang="cs-CZ" altLang="cs-CZ" sz="2400" dirty="0"/>
              <a:t>.</a:t>
            </a:r>
          </a:p>
          <a:p>
            <a:pPr marL="609600" indent="-609600">
              <a:lnSpc>
                <a:spcPct val="90000"/>
              </a:lnSpc>
              <a:buFont typeface="Wingdings" pitchFamily="2" charset="2"/>
              <a:buAutoNum type="arabicPeriod"/>
            </a:pPr>
            <a:r>
              <a:rPr lang="cs-CZ" altLang="cs-CZ" sz="2400" dirty="0">
                <a:solidFill>
                  <a:srgbClr val="FF0000"/>
                </a:solidFill>
              </a:rPr>
              <a:t>Přístup ke schopnostem a možnostem na vysoké úrovni </a:t>
            </a:r>
            <a:r>
              <a:rPr lang="cs-CZ" altLang="cs-CZ" sz="2400" dirty="0"/>
              <a:t>(36%)– podstatou je přinést klientům služby ve světovém rozsahu a na světové úrovni, obvykle je spojeno s rozsáhlými a dlouhodobými investicemi do technologií, metodik a lidí.</a:t>
            </a:r>
          </a:p>
        </p:txBody>
      </p:sp>
      <p:sp>
        <p:nvSpPr>
          <p:cNvPr id="4" name="TextovéPole 3"/>
          <p:cNvSpPr txBox="1"/>
          <p:nvPr/>
        </p:nvSpPr>
        <p:spPr>
          <a:xfrm>
            <a:off x="323528" y="5877272"/>
            <a:ext cx="8280920" cy="553998"/>
          </a:xfrm>
          <a:prstGeom prst="rect">
            <a:avLst/>
          </a:prstGeom>
          <a:noFill/>
        </p:spPr>
        <p:txBody>
          <a:bodyPr wrap="square" rtlCol="0">
            <a:spAutoFit/>
          </a:bodyPr>
          <a:lstStyle/>
          <a:p>
            <a:r>
              <a:rPr lang="cs-CZ" altLang="cs-CZ" sz="1000" dirty="0"/>
              <a:t>VYSKOČIL, V. K. , KUDA F. a kol. </a:t>
            </a:r>
            <a:r>
              <a:rPr lang="cs-CZ" altLang="cs-CZ" sz="1000" i="1" dirty="0"/>
              <a:t>Management podpůrných procesů – </a:t>
            </a:r>
            <a:r>
              <a:rPr lang="cs-CZ" altLang="cs-CZ" sz="1000" i="1" dirty="0" err="1"/>
              <a:t>Facility</a:t>
            </a:r>
            <a:r>
              <a:rPr lang="cs-CZ" altLang="cs-CZ" sz="1000" i="1" dirty="0"/>
              <a:t> Management</a:t>
            </a:r>
            <a:r>
              <a:rPr lang="cs-CZ" altLang="cs-CZ" sz="1000" dirty="0"/>
              <a:t>, 2. vyd., Praha: Professional </a:t>
            </a:r>
            <a:r>
              <a:rPr lang="cs-CZ" altLang="cs-CZ" sz="1000" dirty="0" err="1"/>
              <a:t>Publishing</a:t>
            </a:r>
            <a:r>
              <a:rPr lang="cs-CZ" altLang="cs-CZ" sz="1000" dirty="0"/>
              <a:t>, 2011, 491 s. ISBN 978-80-7431-046-1</a:t>
            </a:r>
          </a:p>
          <a:p>
            <a:endParaRPr lang="cs-CZ" sz="1000" dirty="0"/>
          </a:p>
        </p:txBody>
      </p:sp>
    </p:spTree>
    <p:extLst>
      <p:ext uri="{BB962C8B-B14F-4D97-AF65-F5344CB8AC3E}">
        <p14:creationId xmlns:p14="http://schemas.microsoft.com/office/powerpoint/2010/main" val="399183994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375299" y="980728"/>
            <a:ext cx="8229600" cy="792088"/>
          </a:xfrm>
        </p:spPr>
        <p:txBody>
          <a:bodyPr>
            <a:normAutofit fontScale="90000"/>
          </a:bodyPr>
          <a:lstStyle/>
          <a:p>
            <a:r>
              <a:rPr lang="cs-CZ" altLang="cs-CZ" b="1" dirty="0"/>
              <a:t>„Štíhlý management“-  10 HLAVNÍCH DŮVODŮ ZEŠTÍHLENÍ VÝROBY (2)</a:t>
            </a:r>
          </a:p>
        </p:txBody>
      </p:sp>
      <p:sp>
        <p:nvSpPr>
          <p:cNvPr id="110595" name="Rectangle 3"/>
          <p:cNvSpPr>
            <a:spLocks noGrp="1" noChangeArrowheads="1"/>
          </p:cNvSpPr>
          <p:nvPr>
            <p:ph idx="1"/>
          </p:nvPr>
        </p:nvSpPr>
        <p:spPr>
          <a:xfrm>
            <a:off x="152400" y="2170113"/>
            <a:ext cx="8802688" cy="4459287"/>
          </a:xfrm>
        </p:spPr>
        <p:txBody>
          <a:bodyPr/>
          <a:lstStyle/>
          <a:p>
            <a:pPr marL="609600" indent="-609600">
              <a:buFont typeface="Wingdings" pitchFamily="2" charset="2"/>
              <a:buAutoNum type="arabicPeriod" startAt="4"/>
            </a:pPr>
            <a:r>
              <a:rPr lang="cs-CZ" altLang="cs-CZ" sz="2400" dirty="0">
                <a:solidFill>
                  <a:srgbClr val="FF0000"/>
                </a:solidFill>
              </a:rPr>
              <a:t>Sdílení rizik </a:t>
            </a:r>
            <a:r>
              <a:rPr lang="cs-CZ" altLang="cs-CZ" sz="2400" dirty="0"/>
              <a:t>(12%) – podniky se stávají flexibilnější, dynamičtější a pružnější.</a:t>
            </a:r>
          </a:p>
          <a:p>
            <a:pPr marL="609600" indent="-609600">
              <a:buFont typeface="Wingdings" pitchFamily="2" charset="2"/>
              <a:buAutoNum type="arabicPeriod" startAt="4"/>
            </a:pPr>
            <a:r>
              <a:rPr lang="cs-CZ" altLang="cs-CZ" sz="2400" dirty="0">
                <a:solidFill>
                  <a:srgbClr val="FF0000"/>
                </a:solidFill>
              </a:rPr>
              <a:t>Uvolnění zdrojů pro jiné účely </a:t>
            </a:r>
            <a:r>
              <a:rPr lang="cs-CZ" altLang="cs-CZ" sz="2400" dirty="0"/>
              <a:t>(38%) – podstata spočívá v koncentraci zdrojů na hlavní aktivity (zejména v oblasti LZ).</a:t>
            </a:r>
          </a:p>
          <a:p>
            <a:pPr marL="609600" indent="-609600">
              <a:buFont typeface="Wingdings" pitchFamily="2" charset="2"/>
              <a:buAutoNum type="arabicPeriod" startAt="4"/>
            </a:pPr>
            <a:r>
              <a:rPr lang="cs-CZ" altLang="cs-CZ" sz="2400" dirty="0">
                <a:solidFill>
                  <a:srgbClr val="FF0000"/>
                </a:solidFill>
              </a:rPr>
              <a:t>Uvolnění kapitálových prostředků </a:t>
            </a:r>
            <a:r>
              <a:rPr lang="cs-CZ" altLang="cs-CZ" sz="2400" dirty="0"/>
              <a:t>(12%) – kapitálové zdroje jsou soustředěny k hlavní činnosti.</a:t>
            </a:r>
          </a:p>
          <a:p>
            <a:pPr marL="609600" indent="-609600">
              <a:buFont typeface="Wingdings" pitchFamily="2" charset="2"/>
              <a:buAutoNum type="arabicPeriod" startAt="4"/>
            </a:pPr>
            <a:r>
              <a:rPr lang="cs-CZ" altLang="cs-CZ" sz="2400" dirty="0">
                <a:solidFill>
                  <a:srgbClr val="FF0000"/>
                </a:solidFill>
              </a:rPr>
              <a:t>Přísun peněz </a:t>
            </a:r>
            <a:r>
              <a:rPr lang="cs-CZ" altLang="cs-CZ" sz="2400" dirty="0"/>
              <a:t>(54%) – </a:t>
            </a:r>
            <a:r>
              <a:rPr lang="cs-CZ" altLang="cs-CZ" sz="2400" dirty="0" err="1"/>
              <a:t>outsourcované</a:t>
            </a:r>
            <a:r>
              <a:rPr lang="cs-CZ" altLang="cs-CZ" sz="2400" dirty="0"/>
              <a:t> činnosti nevyžadují držení aktiv (ty jsou zpravidla prodána a dochází k přílivu peněz do firmy).</a:t>
            </a:r>
          </a:p>
        </p:txBody>
      </p:sp>
      <p:sp>
        <p:nvSpPr>
          <p:cNvPr id="4" name="TextovéPole 3"/>
          <p:cNvSpPr txBox="1"/>
          <p:nvPr/>
        </p:nvSpPr>
        <p:spPr>
          <a:xfrm>
            <a:off x="251520" y="5877272"/>
            <a:ext cx="8352928" cy="553998"/>
          </a:xfrm>
          <a:prstGeom prst="rect">
            <a:avLst/>
          </a:prstGeom>
          <a:noFill/>
        </p:spPr>
        <p:txBody>
          <a:bodyPr wrap="square" rtlCol="0">
            <a:spAutoFit/>
          </a:bodyPr>
          <a:lstStyle/>
          <a:p>
            <a:r>
              <a:rPr lang="cs-CZ" altLang="cs-CZ" sz="1000" dirty="0"/>
              <a:t>VYSKOČIL, V. K. , KUDA F. a kol. </a:t>
            </a:r>
            <a:r>
              <a:rPr lang="cs-CZ" altLang="cs-CZ" sz="1000" i="1" dirty="0"/>
              <a:t>Management podpůrných procesů – </a:t>
            </a:r>
            <a:r>
              <a:rPr lang="cs-CZ" altLang="cs-CZ" sz="1000" i="1" dirty="0" err="1"/>
              <a:t>Facility</a:t>
            </a:r>
            <a:r>
              <a:rPr lang="cs-CZ" altLang="cs-CZ" sz="1000" i="1" dirty="0"/>
              <a:t> Management</a:t>
            </a:r>
            <a:r>
              <a:rPr lang="cs-CZ" altLang="cs-CZ" sz="1000" dirty="0"/>
              <a:t>, 2. vyd., Praha: Professional </a:t>
            </a:r>
            <a:r>
              <a:rPr lang="cs-CZ" altLang="cs-CZ" sz="1000" dirty="0" err="1"/>
              <a:t>Publishing</a:t>
            </a:r>
            <a:r>
              <a:rPr lang="cs-CZ" altLang="cs-CZ" sz="1000" dirty="0"/>
              <a:t>, 2011, 491 s. ISBN 978-80-7431-046-1</a:t>
            </a:r>
          </a:p>
          <a:p>
            <a:endParaRPr lang="cs-CZ" sz="1000" dirty="0"/>
          </a:p>
        </p:txBody>
      </p:sp>
    </p:spTree>
    <p:extLst>
      <p:ext uri="{BB962C8B-B14F-4D97-AF65-F5344CB8AC3E}">
        <p14:creationId xmlns:p14="http://schemas.microsoft.com/office/powerpoint/2010/main" val="17079592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467544" y="836712"/>
            <a:ext cx="8229600" cy="1143000"/>
          </a:xfrm>
        </p:spPr>
        <p:txBody>
          <a:bodyPr>
            <a:normAutofit fontScale="90000"/>
          </a:bodyPr>
          <a:lstStyle/>
          <a:p>
            <a:r>
              <a:rPr lang="cs-CZ" altLang="cs-CZ" b="1" dirty="0"/>
              <a:t>„Štíhlý management“- 10 HLAVNÍCH DŮVODŮ ZEŠTÍHLENÍ VÝROBY (3)</a:t>
            </a:r>
          </a:p>
        </p:txBody>
      </p:sp>
      <p:sp>
        <p:nvSpPr>
          <p:cNvPr id="111619" name="Rectangle 3"/>
          <p:cNvSpPr>
            <a:spLocks noGrp="1" noChangeArrowheads="1"/>
          </p:cNvSpPr>
          <p:nvPr>
            <p:ph idx="1"/>
          </p:nvPr>
        </p:nvSpPr>
        <p:spPr>
          <a:xfrm>
            <a:off x="304800" y="2286000"/>
            <a:ext cx="8458200" cy="4114800"/>
          </a:xfrm>
        </p:spPr>
        <p:txBody>
          <a:bodyPr/>
          <a:lstStyle/>
          <a:p>
            <a:pPr marL="609600" indent="-609600">
              <a:lnSpc>
                <a:spcPct val="90000"/>
              </a:lnSpc>
              <a:buFont typeface="Wingdings" pitchFamily="2" charset="2"/>
              <a:buAutoNum type="arabicPeriod" startAt="8"/>
            </a:pPr>
            <a:r>
              <a:rPr lang="cs-CZ" altLang="cs-CZ" sz="2800" dirty="0">
                <a:solidFill>
                  <a:srgbClr val="FF0000"/>
                </a:solidFill>
              </a:rPr>
              <a:t>Snížení operativních nákladů a redukce kontrolních činností </a:t>
            </a:r>
            <a:r>
              <a:rPr lang="cs-CZ" altLang="cs-CZ" sz="2800" dirty="0"/>
              <a:t>(18%) – umožňuje vynakládat více zdrojů na výzkum a </a:t>
            </a:r>
            <a:r>
              <a:rPr lang="cs-CZ" altLang="cs-CZ" sz="2800" i="1" dirty="0"/>
              <a:t>vývoj</a:t>
            </a:r>
            <a:r>
              <a:rPr lang="cs-CZ" altLang="cs-CZ" sz="2800" dirty="0"/>
              <a:t>, marketing, …</a:t>
            </a:r>
          </a:p>
          <a:p>
            <a:pPr marL="609600" indent="-609600">
              <a:lnSpc>
                <a:spcPct val="90000"/>
              </a:lnSpc>
              <a:buFont typeface="Wingdings" pitchFamily="2" charset="2"/>
              <a:buAutoNum type="arabicPeriod" startAt="8"/>
            </a:pPr>
            <a:r>
              <a:rPr lang="cs-CZ" altLang="cs-CZ" sz="2800" dirty="0">
                <a:solidFill>
                  <a:srgbClr val="FF0000"/>
                </a:solidFill>
              </a:rPr>
              <a:t>Zdroje nejsou dostupné interně </a:t>
            </a:r>
            <a:r>
              <a:rPr lang="cs-CZ" altLang="cs-CZ" sz="2800" dirty="0"/>
              <a:t>(25%) – podniky vytěsňují některé činnosti, neboť pro ně nemají vhodné interní zdroje, což umožňuje rychlou expanzi.</a:t>
            </a:r>
          </a:p>
          <a:p>
            <a:pPr marL="609600" indent="-609600">
              <a:lnSpc>
                <a:spcPct val="90000"/>
              </a:lnSpc>
              <a:buFont typeface="Wingdings" pitchFamily="2" charset="2"/>
              <a:buAutoNum type="arabicPeriod" startAt="8"/>
            </a:pPr>
            <a:r>
              <a:rPr lang="cs-CZ" altLang="cs-CZ" sz="2800" dirty="0">
                <a:solidFill>
                  <a:srgbClr val="FF0000"/>
                </a:solidFill>
              </a:rPr>
              <a:t>Některé aktivity jsou obtížně zvladatelné, nebo zcela mimo kontrolu </a:t>
            </a:r>
            <a:r>
              <a:rPr lang="cs-CZ" altLang="cs-CZ" sz="2800" dirty="0"/>
              <a:t>(10%).</a:t>
            </a:r>
          </a:p>
        </p:txBody>
      </p:sp>
      <p:sp>
        <p:nvSpPr>
          <p:cNvPr id="4" name="TextovéPole 3"/>
          <p:cNvSpPr txBox="1"/>
          <p:nvPr/>
        </p:nvSpPr>
        <p:spPr>
          <a:xfrm>
            <a:off x="323528" y="5877272"/>
            <a:ext cx="8280920" cy="553998"/>
          </a:xfrm>
          <a:prstGeom prst="rect">
            <a:avLst/>
          </a:prstGeom>
          <a:noFill/>
        </p:spPr>
        <p:txBody>
          <a:bodyPr wrap="square" rtlCol="0">
            <a:spAutoFit/>
          </a:bodyPr>
          <a:lstStyle/>
          <a:p>
            <a:r>
              <a:rPr lang="cs-CZ" altLang="cs-CZ" sz="1000" dirty="0"/>
              <a:t>VYSKOČIL, V. K. , KUDA F. a kol. </a:t>
            </a:r>
            <a:r>
              <a:rPr lang="cs-CZ" altLang="cs-CZ" sz="1000" i="1" dirty="0"/>
              <a:t>Management podpůrných procesů – </a:t>
            </a:r>
            <a:r>
              <a:rPr lang="cs-CZ" altLang="cs-CZ" sz="1000" i="1" dirty="0" err="1"/>
              <a:t>Facility</a:t>
            </a:r>
            <a:r>
              <a:rPr lang="cs-CZ" altLang="cs-CZ" sz="1000" i="1" dirty="0"/>
              <a:t> Management</a:t>
            </a:r>
            <a:r>
              <a:rPr lang="cs-CZ" altLang="cs-CZ" sz="1000" dirty="0"/>
              <a:t>, 2. vyd., Praha: Professional </a:t>
            </a:r>
            <a:r>
              <a:rPr lang="cs-CZ" altLang="cs-CZ" sz="1000" dirty="0" err="1"/>
              <a:t>Publishing</a:t>
            </a:r>
            <a:r>
              <a:rPr lang="cs-CZ" altLang="cs-CZ" sz="1000" dirty="0"/>
              <a:t>, 2011, 491 s. ISBN 978-80-7431-046-1</a:t>
            </a:r>
          </a:p>
          <a:p>
            <a:endParaRPr lang="cs-CZ" sz="1000" dirty="0"/>
          </a:p>
        </p:txBody>
      </p:sp>
    </p:spTree>
    <p:extLst>
      <p:ext uri="{BB962C8B-B14F-4D97-AF65-F5344CB8AC3E}">
        <p14:creationId xmlns:p14="http://schemas.microsoft.com/office/powerpoint/2010/main" val="271349601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467544" y="548680"/>
            <a:ext cx="8229600" cy="1143000"/>
          </a:xfrm>
        </p:spPr>
        <p:txBody>
          <a:bodyPr>
            <a:normAutofit/>
          </a:bodyPr>
          <a:lstStyle/>
          <a:p>
            <a:r>
              <a:rPr lang="cs-CZ" altLang="cs-CZ" sz="3200" b="1" dirty="0"/>
              <a:t>„Štíhlý management“- RIZIKA ROZHODNUTÍ O POUŽITÍ METODY „ZEŠTÍHLENÍ VÝROBY“</a:t>
            </a:r>
          </a:p>
        </p:txBody>
      </p:sp>
      <p:sp>
        <p:nvSpPr>
          <p:cNvPr id="113667" name="Rectangle 3"/>
          <p:cNvSpPr>
            <a:spLocks noGrp="1" noChangeArrowheads="1"/>
          </p:cNvSpPr>
          <p:nvPr>
            <p:ph idx="1"/>
          </p:nvPr>
        </p:nvSpPr>
        <p:spPr>
          <a:xfrm>
            <a:off x="304800" y="3124200"/>
            <a:ext cx="8650288" cy="1868488"/>
          </a:xfrm>
        </p:spPr>
        <p:txBody>
          <a:bodyPr/>
          <a:lstStyle/>
          <a:p>
            <a:pPr marL="0" indent="0">
              <a:buNone/>
            </a:pPr>
            <a:r>
              <a:rPr lang="cs-CZ" altLang="cs-CZ" dirty="0"/>
              <a:t>Ztráta kontroly nad podpůrnými činnostmi subjektu, který je uvolnil pro potřeby volného trhu.</a:t>
            </a:r>
          </a:p>
        </p:txBody>
      </p:sp>
    </p:spTree>
    <p:extLst>
      <p:ext uri="{BB962C8B-B14F-4D97-AF65-F5344CB8AC3E}">
        <p14:creationId xmlns:p14="http://schemas.microsoft.com/office/powerpoint/2010/main" val="143135704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1066800" y="152400"/>
            <a:ext cx="7877175" cy="1608138"/>
          </a:xfrm>
        </p:spPr>
        <p:txBody>
          <a:bodyPr/>
          <a:lstStyle/>
          <a:p>
            <a:pPr algn="ctr"/>
            <a:r>
              <a:rPr lang="cs-CZ" altLang="cs-CZ" b="1" dirty="0"/>
              <a:t>CÍL METODY FM – SYNERGIE „3P“</a:t>
            </a:r>
          </a:p>
        </p:txBody>
      </p:sp>
      <p:graphicFrame>
        <p:nvGraphicFramePr>
          <p:cNvPr id="100356" name="Object 4"/>
          <p:cNvGraphicFramePr>
            <a:graphicFrameLocks noChangeAspect="1"/>
          </p:cNvGraphicFramePr>
          <p:nvPr/>
        </p:nvGraphicFramePr>
        <p:xfrm>
          <a:off x="457200" y="2514600"/>
          <a:ext cx="8305800" cy="4038600"/>
        </p:xfrm>
        <a:graphic>
          <a:graphicData uri="http://schemas.openxmlformats.org/presentationml/2006/ole">
            <mc:AlternateContent xmlns:mc="http://schemas.openxmlformats.org/markup-compatibility/2006">
              <mc:Choice xmlns:v="urn:schemas-microsoft-com:vml" Requires="v">
                <p:oleObj spid="_x0000_s22530" name="Rastrový obrázek" r:id="rId3" imgW="8790476" imgH="5249008" progId="Paint.Picture">
                  <p:embed/>
                </p:oleObj>
              </mc:Choice>
              <mc:Fallback>
                <p:oleObj name="Rastrový obrázek" r:id="rId3" imgW="8790476" imgH="5249008" progId="Paint.Picture">
                  <p:embed/>
                  <p:pic>
                    <p:nvPicPr>
                      <p:cNvPr id="10035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514600"/>
                        <a:ext cx="83058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0357" name="AutoShape 5"/>
          <p:cNvSpPr>
            <a:spLocks noChangeArrowheads="1"/>
          </p:cNvSpPr>
          <p:nvPr/>
        </p:nvSpPr>
        <p:spPr bwMode="auto">
          <a:xfrm>
            <a:off x="4267200" y="2057400"/>
            <a:ext cx="381000" cy="1981200"/>
          </a:xfrm>
          <a:prstGeom prst="downArrow">
            <a:avLst>
              <a:gd name="adj1" fmla="val 50000"/>
              <a:gd name="adj2" fmla="val 13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0358" name="Text Box 6"/>
          <p:cNvSpPr txBox="1">
            <a:spLocks noChangeArrowheads="1"/>
          </p:cNvSpPr>
          <p:nvPr/>
        </p:nvSpPr>
        <p:spPr bwMode="auto">
          <a:xfrm>
            <a:off x="4648200" y="1905000"/>
            <a:ext cx="381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a:t>FACILITY MANAGEMENT</a:t>
            </a:r>
          </a:p>
        </p:txBody>
      </p:sp>
      <p:sp>
        <p:nvSpPr>
          <p:cNvPr id="100359" name="Rectangle 7"/>
          <p:cNvSpPr>
            <a:spLocks noChangeArrowheads="1"/>
          </p:cNvSpPr>
          <p:nvPr/>
        </p:nvSpPr>
        <p:spPr bwMode="auto">
          <a:xfrm>
            <a:off x="4648200" y="1905000"/>
            <a:ext cx="3505200" cy="457200"/>
          </a:xfrm>
          <a:prstGeom prst="rect">
            <a:avLst/>
          </a:prstGeom>
          <a:solidFill>
            <a:schemeClr val="accent1">
              <a:alpha val="5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0360" name="Line 8"/>
          <p:cNvSpPr>
            <a:spLocks noChangeShapeType="1"/>
          </p:cNvSpPr>
          <p:nvPr/>
        </p:nvSpPr>
        <p:spPr bwMode="auto">
          <a:xfrm>
            <a:off x="152400" y="4114800"/>
            <a:ext cx="87630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100361" name="Text Box 9"/>
          <p:cNvSpPr txBox="1">
            <a:spLocks noChangeArrowheads="1"/>
          </p:cNvSpPr>
          <p:nvPr/>
        </p:nvSpPr>
        <p:spPr bwMode="auto">
          <a:xfrm>
            <a:off x="304800" y="22860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a:t>Obecné</a:t>
            </a:r>
          </a:p>
        </p:txBody>
      </p:sp>
      <p:sp>
        <p:nvSpPr>
          <p:cNvPr id="100362" name="Text Box 10"/>
          <p:cNvSpPr txBox="1">
            <a:spLocks noChangeArrowheads="1"/>
          </p:cNvSpPr>
          <p:nvPr/>
        </p:nvSpPr>
        <p:spPr bwMode="auto">
          <a:xfrm>
            <a:off x="609600" y="60198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cs-CZ" altLang="cs-CZ"/>
              <a:t>Specifika FM</a:t>
            </a:r>
          </a:p>
        </p:txBody>
      </p:sp>
      <p:sp>
        <p:nvSpPr>
          <p:cNvPr id="100363" name="Rectangle 11"/>
          <p:cNvSpPr>
            <a:spLocks noChangeArrowheads="1"/>
          </p:cNvSpPr>
          <p:nvPr/>
        </p:nvSpPr>
        <p:spPr bwMode="auto">
          <a:xfrm>
            <a:off x="304800" y="2286000"/>
            <a:ext cx="1219200" cy="457200"/>
          </a:xfrm>
          <a:prstGeom prst="rect">
            <a:avLst/>
          </a:prstGeom>
          <a:solidFill>
            <a:schemeClr val="accent1">
              <a:alpha val="5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0365" name="Rectangle 13"/>
          <p:cNvSpPr>
            <a:spLocks noChangeArrowheads="1"/>
          </p:cNvSpPr>
          <p:nvPr/>
        </p:nvSpPr>
        <p:spPr bwMode="auto">
          <a:xfrm>
            <a:off x="381000" y="6019800"/>
            <a:ext cx="2133600" cy="457200"/>
          </a:xfrm>
          <a:prstGeom prst="rect">
            <a:avLst/>
          </a:prstGeom>
          <a:solidFill>
            <a:schemeClr val="accent1">
              <a:alpha val="50000"/>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0366" name="Line 14"/>
          <p:cNvSpPr>
            <a:spLocks noChangeShapeType="1"/>
          </p:cNvSpPr>
          <p:nvPr/>
        </p:nvSpPr>
        <p:spPr bwMode="auto">
          <a:xfrm flipV="1">
            <a:off x="381000" y="2895600"/>
            <a:ext cx="0" cy="12192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100367" name="Line 15"/>
          <p:cNvSpPr>
            <a:spLocks noChangeShapeType="1"/>
          </p:cNvSpPr>
          <p:nvPr/>
        </p:nvSpPr>
        <p:spPr bwMode="auto">
          <a:xfrm>
            <a:off x="381000" y="4114800"/>
            <a:ext cx="0" cy="1752600"/>
          </a:xfrm>
          <a:prstGeom prst="line">
            <a:avLst/>
          </a:prstGeom>
          <a:noFill/>
          <a:ln w="952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cs-CZ"/>
          </a:p>
        </p:txBody>
      </p:sp>
      <p:sp>
        <p:nvSpPr>
          <p:cNvPr id="14" name="TextovéPole 13"/>
          <p:cNvSpPr txBox="1"/>
          <p:nvPr/>
        </p:nvSpPr>
        <p:spPr>
          <a:xfrm>
            <a:off x="2627784" y="5877272"/>
            <a:ext cx="5976664" cy="553998"/>
          </a:xfrm>
          <a:prstGeom prst="rect">
            <a:avLst/>
          </a:prstGeom>
          <a:noFill/>
        </p:spPr>
        <p:txBody>
          <a:bodyPr wrap="square" rtlCol="0">
            <a:spAutoFit/>
          </a:bodyPr>
          <a:lstStyle/>
          <a:p>
            <a:r>
              <a:rPr lang="cs-CZ" altLang="cs-CZ" sz="1000" dirty="0"/>
              <a:t>VYSKOČIL, V. K. , KUDA F. a kol. </a:t>
            </a:r>
            <a:r>
              <a:rPr lang="cs-CZ" altLang="cs-CZ" sz="1000" i="1" dirty="0"/>
              <a:t>Management podpůrných procesů – </a:t>
            </a:r>
            <a:r>
              <a:rPr lang="cs-CZ" altLang="cs-CZ" sz="1000" i="1" dirty="0" err="1"/>
              <a:t>Facility</a:t>
            </a:r>
            <a:r>
              <a:rPr lang="cs-CZ" altLang="cs-CZ" sz="1000" i="1" dirty="0"/>
              <a:t> Management</a:t>
            </a:r>
            <a:r>
              <a:rPr lang="cs-CZ" altLang="cs-CZ" sz="1000" dirty="0"/>
              <a:t>, 2. vyd., Praha: Professional </a:t>
            </a:r>
            <a:r>
              <a:rPr lang="cs-CZ" altLang="cs-CZ" sz="1000" dirty="0" err="1"/>
              <a:t>Publishing</a:t>
            </a:r>
            <a:r>
              <a:rPr lang="cs-CZ" altLang="cs-CZ" sz="1000" dirty="0"/>
              <a:t>, 2011, 491 s. ISBN 978-80-7431-046-1</a:t>
            </a:r>
          </a:p>
          <a:p>
            <a:endParaRPr lang="cs-CZ" sz="1000" dirty="0"/>
          </a:p>
        </p:txBody>
      </p:sp>
    </p:spTree>
    <p:extLst>
      <p:ext uri="{BB962C8B-B14F-4D97-AF65-F5344CB8AC3E}">
        <p14:creationId xmlns:p14="http://schemas.microsoft.com/office/powerpoint/2010/main" val="13740790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normAutofit/>
          </a:bodyPr>
          <a:lstStyle/>
          <a:p>
            <a:pPr algn="ctr"/>
            <a:r>
              <a:rPr lang="cs-CZ" altLang="cs-CZ" sz="4800" b="1" dirty="0"/>
              <a:t>FACILITY MANAGEMENT</a:t>
            </a:r>
          </a:p>
        </p:txBody>
      </p:sp>
      <p:sp>
        <p:nvSpPr>
          <p:cNvPr id="96259" name="Rectangle 3"/>
          <p:cNvSpPr>
            <a:spLocks noGrp="1" noChangeArrowheads="1"/>
          </p:cNvSpPr>
          <p:nvPr>
            <p:ph type="body" idx="4294967295"/>
          </p:nvPr>
        </p:nvSpPr>
        <p:spPr>
          <a:xfrm>
            <a:off x="0" y="2017713"/>
            <a:ext cx="8802688" cy="4611687"/>
          </a:xfrm>
        </p:spPr>
        <p:txBody>
          <a:bodyPr/>
          <a:lstStyle/>
          <a:p>
            <a:pPr>
              <a:lnSpc>
                <a:spcPct val="90000"/>
              </a:lnSpc>
            </a:pPr>
            <a:r>
              <a:rPr lang="cs-CZ" altLang="cs-CZ" sz="2800" dirty="0"/>
              <a:t>Nástroj řízení podpůrných procesů v hodnotovém řetězci</a:t>
            </a:r>
          </a:p>
          <a:p>
            <a:pPr>
              <a:lnSpc>
                <a:spcPct val="90000"/>
              </a:lnSpc>
            </a:pPr>
            <a:r>
              <a:rPr lang="cs-CZ" altLang="cs-CZ" sz="2800" dirty="0"/>
              <a:t>Promyšlený způsob řízení na bázi </a:t>
            </a:r>
            <a:r>
              <a:rPr lang="cs-CZ" altLang="cs-CZ" sz="2800" dirty="0" err="1"/>
              <a:t>reengeneeringu</a:t>
            </a:r>
            <a:endParaRPr lang="cs-CZ" altLang="cs-CZ" sz="2800" dirty="0"/>
          </a:p>
          <a:p>
            <a:pPr>
              <a:lnSpc>
                <a:spcPct val="90000"/>
              </a:lnSpc>
            </a:pPr>
            <a:r>
              <a:rPr lang="cs-CZ" altLang="cs-CZ" sz="2800" dirty="0"/>
              <a:t>Ve znalostním podniku vede k uvědomělému procesnímu a projektovému řízení</a:t>
            </a:r>
          </a:p>
          <a:p>
            <a:pPr>
              <a:lnSpc>
                <a:spcPct val="90000"/>
              </a:lnSpc>
            </a:pPr>
            <a:r>
              <a:rPr lang="cs-CZ" altLang="cs-CZ" sz="2800" dirty="0">
                <a:solidFill>
                  <a:srgbClr val="FF0000"/>
                </a:solidFill>
              </a:rPr>
              <a:t>Představuje integraci činností v rámci organizační jednotky k zajištění a rozvoji sjednaných služeb, které podporují a zvyšují efektivnost její základní činnosti </a:t>
            </a:r>
            <a:r>
              <a:rPr lang="cs-CZ" altLang="cs-CZ" sz="2800" dirty="0"/>
              <a:t>(„</a:t>
            </a:r>
            <a:r>
              <a:rPr lang="cs-CZ" altLang="cs-CZ" sz="2800" dirty="0" err="1"/>
              <a:t>Core</a:t>
            </a:r>
            <a:r>
              <a:rPr lang="cs-CZ" altLang="cs-CZ" sz="2800" dirty="0"/>
              <a:t> Business“)</a:t>
            </a:r>
          </a:p>
        </p:txBody>
      </p:sp>
    </p:spTree>
    <p:extLst>
      <p:ext uri="{BB962C8B-B14F-4D97-AF65-F5344CB8AC3E}">
        <p14:creationId xmlns:p14="http://schemas.microsoft.com/office/powerpoint/2010/main" val="1172803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Postupný způsob předávávání dílů</a:t>
            </a:r>
          </a:p>
        </p:txBody>
      </p:sp>
      <p:sp>
        <p:nvSpPr>
          <p:cNvPr id="3" name="Zástupný symbol pro obsah 2"/>
          <p:cNvSpPr>
            <a:spLocks noGrp="1"/>
          </p:cNvSpPr>
          <p:nvPr>
            <p:ph idx="1"/>
          </p:nvPr>
        </p:nvSpPr>
        <p:spPr/>
        <p:txBody>
          <a:bodyPr/>
          <a:lstStyle/>
          <a:p>
            <a:pPr marL="0" indent="0">
              <a:buNone/>
            </a:pPr>
            <a:r>
              <a:rPr lang="cs-CZ" dirty="0"/>
              <a:t>Je organizován tak, že na </a:t>
            </a:r>
            <a:r>
              <a:rPr lang="cs-CZ" b="1" dirty="0"/>
              <a:t>následné pracoviště předávám celou výrobní dávku najednou a další operace započne až po skončení předchozí operace na všech kusech dávky výrobní</a:t>
            </a:r>
          </a:p>
        </p:txBody>
      </p:sp>
    </p:spTree>
    <p:extLst>
      <p:ext uri="{BB962C8B-B14F-4D97-AF65-F5344CB8AC3E}">
        <p14:creationId xmlns:p14="http://schemas.microsoft.com/office/powerpoint/2010/main" val="139880067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1066800" y="228600"/>
            <a:ext cx="7877175" cy="1531938"/>
          </a:xfrm>
        </p:spPr>
        <p:txBody>
          <a:bodyPr/>
          <a:lstStyle/>
          <a:p>
            <a:pPr algn="ctr"/>
            <a:r>
              <a:rPr lang="cs-CZ" altLang="cs-CZ" b="1" dirty="0"/>
              <a:t>MANAGEMENT PODPŮRNÝCH ČINNOSTÍ</a:t>
            </a:r>
          </a:p>
        </p:txBody>
      </p:sp>
      <p:sp>
        <p:nvSpPr>
          <p:cNvPr id="105475" name="Rectangle 3"/>
          <p:cNvSpPr>
            <a:spLocks noGrp="1" noChangeArrowheads="1"/>
          </p:cNvSpPr>
          <p:nvPr>
            <p:ph idx="1"/>
          </p:nvPr>
        </p:nvSpPr>
        <p:spPr>
          <a:xfrm>
            <a:off x="228600" y="2017713"/>
            <a:ext cx="8726488" cy="4687887"/>
          </a:xfrm>
        </p:spPr>
        <p:txBody>
          <a:bodyPr/>
          <a:lstStyle/>
          <a:p>
            <a:r>
              <a:rPr lang="cs-CZ" altLang="cs-CZ" sz="2800" b="1" dirty="0"/>
              <a:t>Komplexně plánuje a následně řídí veškeré podpůrné činnosti, které musí každý majitel vedle primární činnosti zajišťovat (včetně komfortu jednotlivých pracovišť, zvyšujícím i výkonnost pracovníků)</a:t>
            </a:r>
          </a:p>
          <a:p>
            <a:r>
              <a:rPr lang="cs-CZ" altLang="cs-CZ" sz="2800" b="1" dirty="0"/>
              <a:t>Vztahy a podmínky pro vlastní podnikání jsou stále důležitější, složitější a nákladnější – je žádoucí, aby byly stále efektivnější</a:t>
            </a:r>
          </a:p>
          <a:p>
            <a:r>
              <a:rPr lang="cs-CZ" altLang="cs-CZ" sz="2800" b="1" dirty="0"/>
              <a:t>Sjednocuje celkový přístup k podpoře základních činností organizace</a:t>
            </a:r>
          </a:p>
        </p:txBody>
      </p:sp>
    </p:spTree>
    <p:extLst>
      <p:ext uri="{BB962C8B-B14F-4D97-AF65-F5344CB8AC3E}">
        <p14:creationId xmlns:p14="http://schemas.microsoft.com/office/powerpoint/2010/main" val="317585428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1143000" y="304800"/>
            <a:ext cx="7800975" cy="1455738"/>
          </a:xfrm>
        </p:spPr>
        <p:txBody>
          <a:bodyPr/>
          <a:lstStyle/>
          <a:p>
            <a:pPr>
              <a:lnSpc>
                <a:spcPct val="90000"/>
              </a:lnSpc>
            </a:pPr>
            <a:r>
              <a:rPr lang="cs-CZ" altLang="cs-CZ" b="1" dirty="0"/>
              <a:t>Hlavní skupiny podpůrných činností</a:t>
            </a:r>
          </a:p>
        </p:txBody>
      </p:sp>
      <p:sp>
        <p:nvSpPr>
          <p:cNvPr id="98307" name="Rectangle 3"/>
          <p:cNvSpPr>
            <a:spLocks noGrp="1" noChangeArrowheads="1"/>
          </p:cNvSpPr>
          <p:nvPr>
            <p:ph idx="1"/>
          </p:nvPr>
        </p:nvSpPr>
        <p:spPr>
          <a:xfrm>
            <a:off x="152400" y="2017713"/>
            <a:ext cx="8802688" cy="4840287"/>
          </a:xfrm>
        </p:spPr>
        <p:txBody>
          <a:bodyPr/>
          <a:lstStyle/>
          <a:p>
            <a:pPr lvl="1">
              <a:lnSpc>
                <a:spcPct val="90000"/>
              </a:lnSpc>
            </a:pPr>
            <a:r>
              <a:rPr lang="cs-CZ" altLang="cs-CZ" sz="2400" b="1" dirty="0">
                <a:solidFill>
                  <a:srgbClr val="FF0000"/>
                </a:solidFill>
              </a:rPr>
              <a:t>Prostor, technika a infrastruktura: </a:t>
            </a:r>
            <a:r>
              <a:rPr lang="cs-CZ" altLang="cs-CZ" sz="2400" b="1" dirty="0"/>
              <a:t>komerční služby – nájemné, správa objektů, využití vnitřních prostor; technika – údržba, energetický management, montáž; infrastruktura – ostraha, úklid, catering </a:t>
            </a:r>
            <a:r>
              <a:rPr lang="cs-CZ" altLang="cs-CZ" sz="2400" b="1" dirty="0">
                <a:solidFill>
                  <a:srgbClr val="FF0000"/>
                </a:solidFill>
              </a:rPr>
              <a:t>(„</a:t>
            </a:r>
            <a:r>
              <a:rPr lang="cs-CZ" altLang="cs-CZ" sz="2400" b="1" dirty="0" err="1">
                <a:solidFill>
                  <a:srgbClr val="FF0000"/>
                </a:solidFill>
              </a:rPr>
              <a:t>Facility</a:t>
            </a:r>
            <a:r>
              <a:rPr lang="cs-CZ" altLang="cs-CZ" sz="2400" b="1" dirty="0">
                <a:solidFill>
                  <a:srgbClr val="FF0000"/>
                </a:solidFill>
              </a:rPr>
              <a:t> management“)</a:t>
            </a:r>
          </a:p>
          <a:p>
            <a:pPr lvl="1">
              <a:lnSpc>
                <a:spcPct val="90000"/>
              </a:lnSpc>
            </a:pPr>
            <a:r>
              <a:rPr lang="cs-CZ" altLang="cs-CZ" sz="2400" b="1" dirty="0">
                <a:solidFill>
                  <a:srgbClr val="FF0000"/>
                </a:solidFill>
              </a:rPr>
              <a:t>Lidé a organizace: </a:t>
            </a:r>
            <a:r>
              <a:rPr lang="cs-CZ" altLang="cs-CZ" sz="2400" b="1" dirty="0"/>
              <a:t>centrální servis; ICT; marketingové služby; finance a účetnictví; controlling a reporting; právo, daně, audit; logistika; personální management </a:t>
            </a:r>
            <a:r>
              <a:rPr lang="cs-CZ" altLang="cs-CZ" sz="2400" b="1" dirty="0">
                <a:solidFill>
                  <a:srgbClr val="FF0000"/>
                </a:solidFill>
              </a:rPr>
              <a:t>(„Střediska sdílených služeb“)</a:t>
            </a:r>
          </a:p>
        </p:txBody>
      </p:sp>
    </p:spTree>
    <p:extLst>
      <p:ext uri="{BB962C8B-B14F-4D97-AF65-F5344CB8AC3E}">
        <p14:creationId xmlns:p14="http://schemas.microsoft.com/office/powerpoint/2010/main" val="221846012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Management obsluhy výroby</a:t>
            </a: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111807325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C9A6E9-9C44-4D6E-A23E-509DEB99F1A9}"/>
              </a:ext>
            </a:extLst>
          </p:cNvPr>
          <p:cNvSpPr>
            <a:spLocks noGrp="1"/>
          </p:cNvSpPr>
          <p:nvPr>
            <p:ph type="title"/>
          </p:nvPr>
        </p:nvSpPr>
        <p:spPr/>
        <p:txBody>
          <a:bodyPr>
            <a:normAutofit fontScale="90000"/>
          </a:bodyPr>
          <a:lstStyle/>
          <a:p>
            <a:r>
              <a:rPr lang="cs-CZ" b="1" dirty="0"/>
              <a:t>Základní druhy obslužných činností:</a:t>
            </a:r>
          </a:p>
        </p:txBody>
      </p:sp>
      <p:sp>
        <p:nvSpPr>
          <p:cNvPr id="3" name="Zástupný obsah 2">
            <a:extLst>
              <a:ext uri="{FF2B5EF4-FFF2-40B4-BE49-F238E27FC236}">
                <a16:creationId xmlns:a16="http://schemas.microsoft.com/office/drawing/2014/main" id="{869C510F-03EF-47D0-A21E-80F23AB22713}"/>
              </a:ext>
            </a:extLst>
          </p:cNvPr>
          <p:cNvSpPr>
            <a:spLocks noGrp="1"/>
          </p:cNvSpPr>
          <p:nvPr>
            <p:ph idx="1"/>
          </p:nvPr>
        </p:nvSpPr>
        <p:spPr/>
        <p:txBody>
          <a:bodyPr>
            <a:normAutofit fontScale="85000" lnSpcReduction="20000"/>
          </a:bodyPr>
          <a:lstStyle/>
          <a:p>
            <a:r>
              <a:rPr lang="cs-CZ" dirty="0"/>
              <a:t>Doprava materiálu do skladů, výrobních dílen, pracovišť,</a:t>
            </a:r>
          </a:p>
          <a:p>
            <a:r>
              <a:rPr lang="cs-CZ" dirty="0"/>
              <a:t>Kontrola kvality materiálu, polotovarů, HV,</a:t>
            </a:r>
          </a:p>
          <a:p>
            <a:r>
              <a:rPr lang="cs-CZ" dirty="0"/>
              <a:t>Vážení, měření, počítání, třídění materiálu,</a:t>
            </a:r>
          </a:p>
          <a:p>
            <a:r>
              <a:rPr lang="cs-CZ" dirty="0"/>
              <a:t>Balení výrobků, </a:t>
            </a:r>
          </a:p>
          <a:p>
            <a:r>
              <a:rPr lang="cs-CZ" dirty="0"/>
              <a:t>zabezpečení pracovišť potřebnými druhy nářadí a výrobních pomůcek,</a:t>
            </a:r>
          </a:p>
          <a:p>
            <a:r>
              <a:rPr lang="cs-CZ" dirty="0"/>
              <a:t>Zabezpečení výroby potřebnými druhy energii,</a:t>
            </a:r>
          </a:p>
          <a:p>
            <a:r>
              <a:rPr lang="cs-CZ" dirty="0"/>
              <a:t>Údržbářsko-opravárenská činnost, </a:t>
            </a:r>
          </a:p>
          <a:p>
            <a:r>
              <a:rPr lang="cs-CZ" dirty="0"/>
              <a:t>Zdravotní –hygienická obsluha, </a:t>
            </a:r>
          </a:p>
          <a:p>
            <a:r>
              <a:rPr lang="cs-CZ" dirty="0"/>
              <a:t>Obsluha technickoekonomickou dokumentaci, atd</a:t>
            </a:r>
          </a:p>
        </p:txBody>
      </p:sp>
    </p:spTree>
    <p:extLst>
      <p:ext uri="{BB962C8B-B14F-4D97-AF65-F5344CB8AC3E}">
        <p14:creationId xmlns:p14="http://schemas.microsoft.com/office/powerpoint/2010/main" val="129376661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Požadavky:</a:t>
            </a:r>
          </a:p>
        </p:txBody>
      </p:sp>
      <p:sp>
        <p:nvSpPr>
          <p:cNvPr id="3" name="Zástupný symbol pro obsah 2"/>
          <p:cNvSpPr>
            <a:spLocks noGrp="1"/>
          </p:cNvSpPr>
          <p:nvPr>
            <p:ph idx="1"/>
          </p:nvPr>
        </p:nvSpPr>
        <p:spPr/>
        <p:txBody>
          <a:bodyPr/>
          <a:lstStyle/>
          <a:p>
            <a:r>
              <a:rPr lang="cs-CZ" dirty="0"/>
              <a:t>Pohotovost</a:t>
            </a:r>
          </a:p>
          <a:p>
            <a:r>
              <a:rPr lang="cs-CZ" dirty="0"/>
              <a:t>Plánování a prevence</a:t>
            </a:r>
          </a:p>
          <a:p>
            <a:r>
              <a:rPr lang="cs-CZ" dirty="0"/>
              <a:t>Hospodárnost</a:t>
            </a:r>
          </a:p>
          <a:p>
            <a:r>
              <a:rPr lang="cs-CZ" dirty="0"/>
              <a:t>Spolehlivost</a:t>
            </a:r>
          </a:p>
          <a:p>
            <a:r>
              <a:rPr lang="cs-CZ" dirty="0"/>
              <a:t>Progresivita</a:t>
            </a:r>
          </a:p>
          <a:p>
            <a:r>
              <a:rPr lang="cs-CZ" dirty="0"/>
              <a:t>Komplexnost</a:t>
            </a:r>
          </a:p>
          <a:p>
            <a:endParaRPr lang="cs-CZ" dirty="0"/>
          </a:p>
          <a:p>
            <a:endParaRPr lang="cs-CZ" dirty="0"/>
          </a:p>
          <a:p>
            <a:pPr marL="0" indent="0">
              <a:buNone/>
            </a:pPr>
            <a:endParaRPr lang="cs-CZ" dirty="0"/>
          </a:p>
        </p:txBody>
      </p:sp>
      <p:sp>
        <p:nvSpPr>
          <p:cNvPr id="4" name="TextovéPole 3"/>
          <p:cNvSpPr txBox="1"/>
          <p:nvPr/>
        </p:nvSpPr>
        <p:spPr>
          <a:xfrm>
            <a:off x="0" y="6237312"/>
            <a:ext cx="8964488" cy="276999"/>
          </a:xfrm>
          <a:prstGeom prst="rect">
            <a:avLst/>
          </a:prstGeom>
          <a:noFill/>
        </p:spPr>
        <p:txBody>
          <a:bodyPr wrap="square" rtlCol="0">
            <a:spAutoFit/>
          </a:bodyPr>
          <a:lstStyle/>
          <a:p>
            <a:r>
              <a:rPr lang="cs-CZ" sz="1200" dirty="0"/>
              <a:t>LEŠČIŠIN M., STERN J., DUPAĽ A. 2008. </a:t>
            </a:r>
            <a:r>
              <a:rPr lang="cs-CZ" sz="1200" i="1" dirty="0" err="1"/>
              <a:t>Manažment</a:t>
            </a:r>
            <a:r>
              <a:rPr lang="cs-CZ" sz="1200" i="1" dirty="0"/>
              <a:t> výroby</a:t>
            </a:r>
            <a:r>
              <a:rPr lang="cs-CZ" sz="1200" dirty="0"/>
              <a:t>. Bratislava: SPRINT. ISBN 80-89085-00-6, str. 234-263</a:t>
            </a:r>
          </a:p>
        </p:txBody>
      </p:sp>
    </p:spTree>
    <p:extLst>
      <p:ext uri="{BB962C8B-B14F-4D97-AF65-F5344CB8AC3E}">
        <p14:creationId xmlns:p14="http://schemas.microsoft.com/office/powerpoint/2010/main" val="266984743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Způsoby obsluhy výroby</a:t>
            </a:r>
          </a:p>
        </p:txBody>
      </p:sp>
      <p:sp>
        <p:nvSpPr>
          <p:cNvPr id="3" name="Zástupný symbol pro obsah 2"/>
          <p:cNvSpPr>
            <a:spLocks noGrp="1"/>
          </p:cNvSpPr>
          <p:nvPr>
            <p:ph idx="1"/>
          </p:nvPr>
        </p:nvSpPr>
        <p:spPr/>
        <p:txBody>
          <a:bodyPr/>
          <a:lstStyle/>
          <a:p>
            <a:r>
              <a:rPr lang="cs-CZ" dirty="0"/>
              <a:t>Centralizovaný systém obsluhy výroby</a:t>
            </a:r>
          </a:p>
          <a:p>
            <a:r>
              <a:rPr lang="cs-CZ" dirty="0"/>
              <a:t>Decentralizovaný systém obsluhy výroby</a:t>
            </a:r>
          </a:p>
          <a:p>
            <a:r>
              <a:rPr lang="cs-CZ" dirty="0"/>
              <a:t>Kombinovaný způsob</a:t>
            </a:r>
          </a:p>
          <a:p>
            <a:r>
              <a:rPr lang="cs-CZ" dirty="0"/>
              <a:t>Dodavatelský způsob</a:t>
            </a:r>
          </a:p>
        </p:txBody>
      </p:sp>
      <p:sp>
        <p:nvSpPr>
          <p:cNvPr id="4" name="TextovéPole 3"/>
          <p:cNvSpPr txBox="1"/>
          <p:nvPr/>
        </p:nvSpPr>
        <p:spPr>
          <a:xfrm>
            <a:off x="0" y="6237312"/>
            <a:ext cx="8964488" cy="276999"/>
          </a:xfrm>
          <a:prstGeom prst="rect">
            <a:avLst/>
          </a:prstGeom>
          <a:noFill/>
        </p:spPr>
        <p:txBody>
          <a:bodyPr wrap="square" rtlCol="0">
            <a:spAutoFit/>
          </a:bodyPr>
          <a:lstStyle/>
          <a:p>
            <a:r>
              <a:rPr lang="cs-CZ" sz="1200" dirty="0"/>
              <a:t>LEŠČIŠIN M., STERN J., DUPAĽ A. 2008. </a:t>
            </a:r>
            <a:r>
              <a:rPr lang="cs-CZ" sz="1200" i="1" dirty="0" err="1"/>
              <a:t>Manažment</a:t>
            </a:r>
            <a:r>
              <a:rPr lang="cs-CZ" sz="1200" i="1" dirty="0"/>
              <a:t> výroby</a:t>
            </a:r>
            <a:r>
              <a:rPr lang="cs-CZ" sz="1200" dirty="0"/>
              <a:t>. Bratislava: SPRINT. ISBN 80-89085-00-6, str. 234-263</a:t>
            </a:r>
          </a:p>
        </p:txBody>
      </p:sp>
    </p:spTree>
    <p:extLst>
      <p:ext uri="{BB962C8B-B14F-4D97-AF65-F5344CB8AC3E}">
        <p14:creationId xmlns:p14="http://schemas.microsoft.com/office/powerpoint/2010/main" val="148866276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Materiálové hospodářství</a:t>
            </a:r>
          </a:p>
        </p:txBody>
      </p:sp>
      <p:sp>
        <p:nvSpPr>
          <p:cNvPr id="3" name="Zástupný symbol pro obsah 2"/>
          <p:cNvSpPr>
            <a:spLocks noGrp="1"/>
          </p:cNvSpPr>
          <p:nvPr>
            <p:ph idx="1"/>
          </p:nvPr>
        </p:nvSpPr>
        <p:spPr/>
        <p:txBody>
          <a:bodyPr/>
          <a:lstStyle/>
          <a:p>
            <a:r>
              <a:rPr lang="cs-CZ" dirty="0"/>
              <a:t>Zásobování</a:t>
            </a:r>
          </a:p>
          <a:p>
            <a:r>
              <a:rPr lang="cs-CZ" dirty="0"/>
              <a:t>Skladování</a:t>
            </a:r>
          </a:p>
          <a:p>
            <a:r>
              <a:rPr lang="cs-CZ" dirty="0"/>
              <a:t>Doprava</a:t>
            </a:r>
          </a:p>
          <a:p>
            <a:endParaRPr lang="cs-CZ" dirty="0"/>
          </a:p>
        </p:txBody>
      </p:sp>
      <p:sp>
        <p:nvSpPr>
          <p:cNvPr id="4" name="TextovéPole 3"/>
          <p:cNvSpPr txBox="1"/>
          <p:nvPr/>
        </p:nvSpPr>
        <p:spPr>
          <a:xfrm>
            <a:off x="0" y="6237312"/>
            <a:ext cx="8964488" cy="276999"/>
          </a:xfrm>
          <a:prstGeom prst="rect">
            <a:avLst/>
          </a:prstGeom>
          <a:noFill/>
        </p:spPr>
        <p:txBody>
          <a:bodyPr wrap="square" rtlCol="0">
            <a:spAutoFit/>
          </a:bodyPr>
          <a:lstStyle/>
          <a:p>
            <a:r>
              <a:rPr lang="cs-CZ" sz="1200" dirty="0"/>
              <a:t>LEŠČIŠIN M., STERN J., DUPAĽ A. 2008. </a:t>
            </a:r>
            <a:r>
              <a:rPr lang="cs-CZ" sz="1200" i="1" dirty="0" err="1"/>
              <a:t>Manažment</a:t>
            </a:r>
            <a:r>
              <a:rPr lang="cs-CZ" sz="1200" i="1" dirty="0"/>
              <a:t> výroby</a:t>
            </a:r>
            <a:r>
              <a:rPr lang="cs-CZ" sz="1200" dirty="0"/>
              <a:t>. Bratislava: SPRINT. ISBN 80-89085-00-6, str. 234-263</a:t>
            </a:r>
          </a:p>
        </p:txBody>
      </p:sp>
    </p:spTree>
    <p:extLst>
      <p:ext uri="{BB962C8B-B14F-4D97-AF65-F5344CB8AC3E}">
        <p14:creationId xmlns:p14="http://schemas.microsoft.com/office/powerpoint/2010/main" val="376599713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Údržbářská a opravárenská činnost</a:t>
            </a:r>
          </a:p>
        </p:txBody>
      </p:sp>
      <p:sp>
        <p:nvSpPr>
          <p:cNvPr id="5" name="TextovéPole 4"/>
          <p:cNvSpPr txBox="1"/>
          <p:nvPr/>
        </p:nvSpPr>
        <p:spPr>
          <a:xfrm>
            <a:off x="0" y="6237312"/>
            <a:ext cx="8964488" cy="276999"/>
          </a:xfrm>
          <a:prstGeom prst="rect">
            <a:avLst/>
          </a:prstGeom>
          <a:noFill/>
        </p:spPr>
        <p:txBody>
          <a:bodyPr wrap="square" rtlCol="0">
            <a:spAutoFit/>
          </a:bodyPr>
          <a:lstStyle/>
          <a:p>
            <a:r>
              <a:rPr lang="cs-CZ" sz="1200" dirty="0"/>
              <a:t>LEŠČIŠIN M., STERN J., DUPAĽ A. 2008. </a:t>
            </a:r>
            <a:r>
              <a:rPr lang="cs-CZ" sz="1200" i="1" dirty="0" err="1"/>
              <a:t>Manažment</a:t>
            </a:r>
            <a:r>
              <a:rPr lang="cs-CZ" sz="1200" i="1" dirty="0"/>
              <a:t> výroby</a:t>
            </a:r>
            <a:r>
              <a:rPr lang="cs-CZ" sz="1200" dirty="0"/>
              <a:t>. Bratislava: SPRINT. ISBN 80-89085-00-6, str. 234-263</a:t>
            </a:r>
          </a:p>
        </p:txBody>
      </p:sp>
      <p:sp>
        <p:nvSpPr>
          <p:cNvPr id="3" name="Zástupný symbol pro obsah 2"/>
          <p:cNvSpPr>
            <a:spLocks noGrp="1"/>
          </p:cNvSpPr>
          <p:nvPr>
            <p:ph idx="1"/>
          </p:nvPr>
        </p:nvSpPr>
        <p:spPr/>
        <p:txBody>
          <a:bodyPr/>
          <a:lstStyle/>
          <a:p>
            <a:r>
              <a:rPr lang="cs-CZ" dirty="0"/>
              <a:t>Subjekty řízení údržby</a:t>
            </a:r>
          </a:p>
          <a:p>
            <a:endParaRPr lang="cs-CZ" dirty="0"/>
          </a:p>
          <a:p>
            <a:pPr marL="0" indent="0">
              <a:buNone/>
            </a:pPr>
            <a:endParaRPr lang="cs-CZ" dirty="0"/>
          </a:p>
          <a:p>
            <a:r>
              <a:rPr lang="cs-CZ" dirty="0"/>
              <a:t>Vazby údržby na ostatní útvary v podniku</a:t>
            </a:r>
          </a:p>
          <a:p>
            <a:endParaRPr lang="cs-CZ" dirty="0"/>
          </a:p>
          <a:p>
            <a:endParaRPr lang="cs-CZ" dirty="0"/>
          </a:p>
          <a:p>
            <a:endParaRPr lang="cs-CZ" dirty="0"/>
          </a:p>
          <a:p>
            <a:endParaRPr lang="cs-CZ" dirty="0"/>
          </a:p>
        </p:txBody>
      </p:sp>
      <p:grpSp>
        <p:nvGrpSpPr>
          <p:cNvPr id="6" name="Skupina 5"/>
          <p:cNvGrpSpPr/>
          <p:nvPr/>
        </p:nvGrpSpPr>
        <p:grpSpPr>
          <a:xfrm>
            <a:off x="5004078" y="1340768"/>
            <a:ext cx="2990850" cy="1928813"/>
            <a:chOff x="0" y="0"/>
            <a:chExt cx="3000375" cy="2057400"/>
          </a:xfrm>
        </p:grpSpPr>
        <p:sp>
          <p:nvSpPr>
            <p:cNvPr id="7" name="Obdélník 6"/>
            <p:cNvSpPr/>
            <p:nvPr/>
          </p:nvSpPr>
          <p:spPr>
            <a:xfrm>
              <a:off x="9525" y="19050"/>
              <a:ext cx="1152525" cy="409575"/>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cs-CZ" sz="1100"/>
                <a:t>Plánování</a:t>
              </a:r>
              <a:r>
                <a:rPr lang="cs-CZ" sz="1100" baseline="0"/>
                <a:t> oprav</a:t>
              </a:r>
              <a:endParaRPr lang="cs-CZ" sz="1100"/>
            </a:p>
          </p:txBody>
        </p:sp>
        <p:sp>
          <p:nvSpPr>
            <p:cNvPr id="8" name="Obdélník 7"/>
            <p:cNvSpPr/>
            <p:nvPr/>
          </p:nvSpPr>
          <p:spPr>
            <a:xfrm>
              <a:off x="1828800" y="0"/>
              <a:ext cx="1152525" cy="4572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cs-CZ" sz="1100"/>
                <a:t>Příprava</a:t>
              </a:r>
              <a:r>
                <a:rPr lang="cs-CZ" sz="1100" baseline="0"/>
                <a:t> oprav</a:t>
              </a:r>
              <a:endParaRPr lang="cs-CZ" sz="1100"/>
            </a:p>
          </p:txBody>
        </p:sp>
        <p:sp>
          <p:nvSpPr>
            <p:cNvPr id="9" name="Obdélník 8"/>
            <p:cNvSpPr/>
            <p:nvPr/>
          </p:nvSpPr>
          <p:spPr>
            <a:xfrm>
              <a:off x="9525" y="762000"/>
              <a:ext cx="1152525" cy="5334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cs-CZ" sz="1100"/>
                <a:t>Informační systém</a:t>
              </a:r>
            </a:p>
          </p:txBody>
        </p:sp>
        <p:sp>
          <p:nvSpPr>
            <p:cNvPr id="10" name="Obdélník 9"/>
            <p:cNvSpPr/>
            <p:nvPr/>
          </p:nvSpPr>
          <p:spPr>
            <a:xfrm>
              <a:off x="1847850" y="771525"/>
              <a:ext cx="1152525" cy="55245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cs-CZ" sz="1100"/>
                <a:t>Materiálové zabezpečení</a:t>
              </a:r>
            </a:p>
          </p:txBody>
        </p:sp>
        <p:sp>
          <p:nvSpPr>
            <p:cNvPr id="11" name="Obdélník 10"/>
            <p:cNvSpPr/>
            <p:nvPr/>
          </p:nvSpPr>
          <p:spPr>
            <a:xfrm>
              <a:off x="0" y="1552575"/>
              <a:ext cx="1152525" cy="4953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cs-CZ" sz="1100" dirty="0"/>
                <a:t>Uskutečňování (realizace) oprav</a:t>
              </a:r>
            </a:p>
          </p:txBody>
        </p:sp>
        <p:sp>
          <p:nvSpPr>
            <p:cNvPr id="12" name="Obdélník 11"/>
            <p:cNvSpPr/>
            <p:nvPr/>
          </p:nvSpPr>
          <p:spPr>
            <a:xfrm>
              <a:off x="1838325" y="1543050"/>
              <a:ext cx="1152525" cy="51435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cs-CZ" sz="1100"/>
                <a:t>Skladové hospodářství</a:t>
              </a:r>
            </a:p>
          </p:txBody>
        </p:sp>
        <p:cxnSp>
          <p:nvCxnSpPr>
            <p:cNvPr id="13" name="Přímá spojnice se šipkou 12"/>
            <p:cNvCxnSpPr>
              <a:stCxn id="7" idx="3"/>
              <a:endCxn id="8" idx="1"/>
            </p:cNvCxnSpPr>
            <p:nvPr/>
          </p:nvCxnSpPr>
          <p:spPr>
            <a:xfrm>
              <a:off x="1162050" y="223838"/>
              <a:ext cx="666750" cy="476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Přímá spojnice se šipkou 13"/>
            <p:cNvCxnSpPr>
              <a:stCxn id="8" idx="2"/>
              <a:endCxn id="10" idx="0"/>
            </p:cNvCxnSpPr>
            <p:nvPr/>
          </p:nvCxnSpPr>
          <p:spPr>
            <a:xfrm>
              <a:off x="2405063" y="457200"/>
              <a:ext cx="19050" cy="31432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Přímá spojnice se šipkou 14"/>
            <p:cNvCxnSpPr>
              <a:stCxn id="10" idx="2"/>
              <a:endCxn id="12" idx="0"/>
            </p:cNvCxnSpPr>
            <p:nvPr/>
          </p:nvCxnSpPr>
          <p:spPr>
            <a:xfrm flipH="1">
              <a:off x="2414588" y="1323975"/>
              <a:ext cx="9525" cy="2190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Přímá spojnice se šipkou 15"/>
            <p:cNvCxnSpPr>
              <a:stCxn id="12" idx="1"/>
              <a:endCxn id="11" idx="3"/>
            </p:cNvCxnSpPr>
            <p:nvPr/>
          </p:nvCxnSpPr>
          <p:spPr>
            <a:xfrm flipH="1">
              <a:off x="1152525" y="1800225"/>
              <a:ext cx="685800"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Přímá spojnice se šipkou 16"/>
            <p:cNvCxnSpPr>
              <a:stCxn id="9" idx="2"/>
              <a:endCxn id="11" idx="0"/>
            </p:cNvCxnSpPr>
            <p:nvPr/>
          </p:nvCxnSpPr>
          <p:spPr>
            <a:xfrm flipH="1">
              <a:off x="576263" y="1295400"/>
              <a:ext cx="9525" cy="25717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Přímá spojnice se šipkou 17"/>
            <p:cNvCxnSpPr>
              <a:stCxn id="7" idx="2"/>
              <a:endCxn id="9" idx="0"/>
            </p:cNvCxnSpPr>
            <p:nvPr/>
          </p:nvCxnSpPr>
          <p:spPr>
            <a:xfrm>
              <a:off x="585788" y="428625"/>
              <a:ext cx="0" cy="333375"/>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grpSp>
        <p:nvGrpSpPr>
          <p:cNvPr id="19" name="Skupina 18"/>
          <p:cNvGrpSpPr/>
          <p:nvPr/>
        </p:nvGrpSpPr>
        <p:grpSpPr>
          <a:xfrm>
            <a:off x="4195761" y="3861048"/>
            <a:ext cx="4314825" cy="2219325"/>
            <a:chOff x="0" y="0"/>
            <a:chExt cx="4314825" cy="2219325"/>
          </a:xfrm>
        </p:grpSpPr>
        <p:cxnSp>
          <p:nvCxnSpPr>
            <p:cNvPr id="20" name="Přímá spojnice se šipkou 19"/>
            <p:cNvCxnSpPr/>
            <p:nvPr/>
          </p:nvCxnSpPr>
          <p:spPr>
            <a:xfrm flipH="1" flipV="1">
              <a:off x="1171575" y="485775"/>
              <a:ext cx="533400" cy="36195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1" name="Obdélník 20"/>
            <p:cNvSpPr/>
            <p:nvPr/>
          </p:nvSpPr>
          <p:spPr>
            <a:xfrm>
              <a:off x="9525" y="0"/>
              <a:ext cx="1152525" cy="4953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cs-CZ" sz="1100"/>
                <a:t>Odbyt</a:t>
              </a:r>
            </a:p>
          </p:txBody>
        </p:sp>
        <p:sp>
          <p:nvSpPr>
            <p:cNvPr id="22" name="Obdélník 21"/>
            <p:cNvSpPr/>
            <p:nvPr/>
          </p:nvSpPr>
          <p:spPr>
            <a:xfrm>
              <a:off x="1676400" y="19050"/>
              <a:ext cx="1152525" cy="4953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cs-CZ" sz="1100"/>
                <a:t>Materiálové hospodařství</a:t>
              </a:r>
            </a:p>
          </p:txBody>
        </p:sp>
        <p:sp>
          <p:nvSpPr>
            <p:cNvPr id="23" name="Obdélník 22"/>
            <p:cNvSpPr/>
            <p:nvPr/>
          </p:nvSpPr>
          <p:spPr>
            <a:xfrm>
              <a:off x="3152775" y="0"/>
              <a:ext cx="1152525" cy="4953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cs-CZ" sz="1100"/>
                <a:t>Plánování a řízení výroby</a:t>
              </a:r>
            </a:p>
          </p:txBody>
        </p:sp>
        <p:sp>
          <p:nvSpPr>
            <p:cNvPr id="24" name="Obdélník 23"/>
            <p:cNvSpPr/>
            <p:nvPr/>
          </p:nvSpPr>
          <p:spPr>
            <a:xfrm>
              <a:off x="0" y="847725"/>
              <a:ext cx="1152525" cy="4953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cs-CZ" sz="1100"/>
                <a:t>Personalistika</a:t>
              </a:r>
            </a:p>
          </p:txBody>
        </p:sp>
        <p:sp>
          <p:nvSpPr>
            <p:cNvPr id="25" name="Obdélník 24"/>
            <p:cNvSpPr/>
            <p:nvPr/>
          </p:nvSpPr>
          <p:spPr>
            <a:xfrm>
              <a:off x="1685925" y="838200"/>
              <a:ext cx="1152525" cy="4953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cs-CZ" sz="1100"/>
                <a:t>Údržba</a:t>
              </a:r>
            </a:p>
          </p:txBody>
        </p:sp>
        <p:sp>
          <p:nvSpPr>
            <p:cNvPr id="26" name="Obdélník 25"/>
            <p:cNvSpPr/>
            <p:nvPr/>
          </p:nvSpPr>
          <p:spPr>
            <a:xfrm>
              <a:off x="3162300" y="838200"/>
              <a:ext cx="1152525" cy="4953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cs-CZ" sz="1100"/>
                <a:t>Účtování nákladů</a:t>
              </a:r>
            </a:p>
          </p:txBody>
        </p:sp>
        <p:sp>
          <p:nvSpPr>
            <p:cNvPr id="27" name="Obdélník 26"/>
            <p:cNvSpPr/>
            <p:nvPr/>
          </p:nvSpPr>
          <p:spPr>
            <a:xfrm>
              <a:off x="0" y="1724025"/>
              <a:ext cx="1152525" cy="4953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cs-CZ" sz="1100"/>
                <a:t>Investiční učtárna</a:t>
              </a:r>
            </a:p>
          </p:txBody>
        </p:sp>
        <p:sp>
          <p:nvSpPr>
            <p:cNvPr id="28" name="Obdélník 27"/>
            <p:cNvSpPr/>
            <p:nvPr/>
          </p:nvSpPr>
          <p:spPr>
            <a:xfrm>
              <a:off x="1695450" y="1714500"/>
              <a:ext cx="1152525" cy="4953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cs-CZ" sz="1100"/>
                <a:t>Finanční účtarna</a:t>
              </a:r>
            </a:p>
          </p:txBody>
        </p:sp>
        <p:sp>
          <p:nvSpPr>
            <p:cNvPr id="29" name="Obdélník 28"/>
            <p:cNvSpPr/>
            <p:nvPr/>
          </p:nvSpPr>
          <p:spPr>
            <a:xfrm>
              <a:off x="3086100" y="1714500"/>
              <a:ext cx="1152525" cy="495300"/>
            </a:xfrm>
            <a:prstGeom prst="rect">
              <a:avLst/>
            </a:prstGeom>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cs-CZ" sz="1100"/>
                <a:t>Projekty</a:t>
              </a:r>
            </a:p>
          </p:txBody>
        </p:sp>
        <p:cxnSp>
          <p:nvCxnSpPr>
            <p:cNvPr id="30" name="Přímá spojnice se šipkou 29"/>
            <p:cNvCxnSpPr>
              <a:stCxn id="22" idx="2"/>
              <a:endCxn id="25" idx="0"/>
            </p:cNvCxnSpPr>
            <p:nvPr/>
          </p:nvCxnSpPr>
          <p:spPr>
            <a:xfrm>
              <a:off x="2252663" y="514350"/>
              <a:ext cx="9525" cy="32385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Přímá spojnice se šipkou 30"/>
            <p:cNvCxnSpPr/>
            <p:nvPr/>
          </p:nvCxnSpPr>
          <p:spPr>
            <a:xfrm flipV="1">
              <a:off x="2847975" y="495300"/>
              <a:ext cx="333375" cy="352425"/>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2" name="Přímá spojnice se šipkou 31"/>
            <p:cNvCxnSpPr>
              <a:stCxn id="25" idx="3"/>
              <a:endCxn id="26" idx="1"/>
            </p:cNvCxnSpPr>
            <p:nvPr/>
          </p:nvCxnSpPr>
          <p:spPr>
            <a:xfrm>
              <a:off x="2838450" y="1085850"/>
              <a:ext cx="323850" cy="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3" name="Přímá spojnice se šipkou 32"/>
            <p:cNvCxnSpPr/>
            <p:nvPr/>
          </p:nvCxnSpPr>
          <p:spPr>
            <a:xfrm>
              <a:off x="2847975" y="1333500"/>
              <a:ext cx="228600" cy="40005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Přímá spojnice se šipkou 33"/>
            <p:cNvCxnSpPr>
              <a:stCxn id="24" idx="3"/>
              <a:endCxn id="25" idx="1"/>
            </p:cNvCxnSpPr>
            <p:nvPr/>
          </p:nvCxnSpPr>
          <p:spPr>
            <a:xfrm flipV="1">
              <a:off x="1152525" y="1085850"/>
              <a:ext cx="533400" cy="9525"/>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5" name="Přímá spojnice se šipkou 34"/>
            <p:cNvCxnSpPr/>
            <p:nvPr/>
          </p:nvCxnSpPr>
          <p:spPr>
            <a:xfrm flipV="1">
              <a:off x="1162050" y="1333500"/>
              <a:ext cx="523875" cy="390525"/>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Přímá spojnice se šipkou 35"/>
            <p:cNvCxnSpPr>
              <a:stCxn id="28" idx="0"/>
              <a:endCxn id="25" idx="2"/>
            </p:cNvCxnSpPr>
            <p:nvPr/>
          </p:nvCxnSpPr>
          <p:spPr>
            <a:xfrm flipH="1" flipV="1">
              <a:off x="2262188" y="1333500"/>
              <a:ext cx="9525" cy="381000"/>
            </a:xfrm>
            <a:prstGeom prst="straightConnector1">
              <a:avLst/>
            </a:prstGeom>
            <a:ln w="1905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1951557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Výkony během cyklu oprav</a:t>
            </a:r>
          </a:p>
        </p:txBody>
      </p:sp>
      <p:sp>
        <p:nvSpPr>
          <p:cNvPr id="3" name="Zástupný symbol pro obsah 2"/>
          <p:cNvSpPr>
            <a:spLocks noGrp="1"/>
          </p:cNvSpPr>
          <p:nvPr>
            <p:ph idx="1"/>
          </p:nvPr>
        </p:nvSpPr>
        <p:spPr/>
        <p:txBody>
          <a:bodyPr/>
          <a:lstStyle/>
          <a:p>
            <a:r>
              <a:rPr lang="cs-CZ" dirty="0"/>
              <a:t>Preventivní periodické prohlídky</a:t>
            </a:r>
          </a:p>
          <a:p>
            <a:r>
              <a:rPr lang="cs-CZ" dirty="0"/>
              <a:t>Periodické kontroly přesnosti</a:t>
            </a:r>
          </a:p>
          <a:p>
            <a:r>
              <a:rPr lang="cs-CZ" dirty="0"/>
              <a:t>Preventivní periodické malé opravy</a:t>
            </a:r>
          </a:p>
          <a:p>
            <a:r>
              <a:rPr lang="cs-CZ" dirty="0"/>
              <a:t>Preventivní periodické střední opravy</a:t>
            </a:r>
          </a:p>
          <a:p>
            <a:r>
              <a:rPr lang="cs-CZ" dirty="0"/>
              <a:t>Preventivní generální opravy</a:t>
            </a:r>
          </a:p>
          <a:p>
            <a:pPr marL="0" indent="0">
              <a:buNone/>
            </a:pPr>
            <a:endParaRPr lang="cs-CZ" dirty="0"/>
          </a:p>
        </p:txBody>
      </p:sp>
      <p:sp>
        <p:nvSpPr>
          <p:cNvPr id="4" name="TextovéPole 3"/>
          <p:cNvSpPr txBox="1"/>
          <p:nvPr/>
        </p:nvSpPr>
        <p:spPr>
          <a:xfrm>
            <a:off x="0" y="6237312"/>
            <a:ext cx="8964488" cy="276999"/>
          </a:xfrm>
          <a:prstGeom prst="rect">
            <a:avLst/>
          </a:prstGeom>
          <a:noFill/>
        </p:spPr>
        <p:txBody>
          <a:bodyPr wrap="square" rtlCol="0">
            <a:spAutoFit/>
          </a:bodyPr>
          <a:lstStyle/>
          <a:p>
            <a:r>
              <a:rPr lang="cs-CZ" sz="1200" dirty="0"/>
              <a:t>LEŠČIŠIN M., STERN J., DUPAĽ A. 2008. </a:t>
            </a:r>
            <a:r>
              <a:rPr lang="cs-CZ" sz="1200" i="1" dirty="0" err="1"/>
              <a:t>Manažment</a:t>
            </a:r>
            <a:r>
              <a:rPr lang="cs-CZ" sz="1200" i="1" dirty="0"/>
              <a:t> výroby</a:t>
            </a:r>
            <a:r>
              <a:rPr lang="cs-CZ" sz="1200" dirty="0"/>
              <a:t>. Bratislava: SPRINT. ISBN 80-89085-00-6, str. 234-263</a:t>
            </a:r>
          </a:p>
        </p:txBody>
      </p:sp>
    </p:spTree>
    <p:extLst>
      <p:ext uri="{BB962C8B-B14F-4D97-AF65-F5344CB8AC3E}">
        <p14:creationId xmlns:p14="http://schemas.microsoft.com/office/powerpoint/2010/main" val="365625068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Pojem hospodaření nářadím</a:t>
            </a:r>
          </a:p>
        </p:txBody>
      </p:sp>
      <p:sp>
        <p:nvSpPr>
          <p:cNvPr id="3" name="Zástupný symbol pro obsah 2"/>
          <p:cNvSpPr>
            <a:spLocks noGrp="1"/>
          </p:cNvSpPr>
          <p:nvPr>
            <p:ph idx="1"/>
          </p:nvPr>
        </p:nvSpPr>
        <p:spPr/>
        <p:txBody>
          <a:bodyPr>
            <a:normAutofit fontScale="77500" lnSpcReduction="20000"/>
          </a:bodyPr>
          <a:lstStyle/>
          <a:p>
            <a:r>
              <a:rPr lang="cs-CZ" dirty="0"/>
              <a:t>Nářadí je chápáno jako pracovní předmět (bez zřetele na jeho hodnotu, způsob pořízení a dobu upotřebitelnosti), které se při výrobě vkládá mezi stroj a materiálový prvek, případně mezi operátora či výrobního dělníka a materiálový prvek ve všech formách jeho transformace v konečný produkt. Do nářadí se nezahrnuje příslušenství strojů a výrobního zařízení.</a:t>
            </a:r>
          </a:p>
          <a:p>
            <a:endParaRPr lang="cs-CZ" dirty="0"/>
          </a:p>
          <a:p>
            <a:r>
              <a:rPr lang="cs-CZ" sz="2600" dirty="0"/>
              <a:t>Pojem nářadí v praxi zahrnuje:</a:t>
            </a:r>
          </a:p>
          <a:p>
            <a:pPr marL="171450" indent="-171450">
              <a:buFontTx/>
              <a:buChar char="-"/>
            </a:pPr>
            <a:r>
              <a:rPr lang="cs-CZ" sz="2600" dirty="0"/>
              <a:t>Nástroje,</a:t>
            </a:r>
          </a:p>
          <a:p>
            <a:pPr marL="171450" indent="-171450">
              <a:buFontTx/>
              <a:buChar char="-"/>
            </a:pPr>
            <a:r>
              <a:rPr lang="cs-CZ" sz="2600" dirty="0"/>
              <a:t>Upínače (přípravky),</a:t>
            </a:r>
          </a:p>
          <a:p>
            <a:pPr marL="171450" indent="-171450">
              <a:buFontTx/>
              <a:buChar char="-"/>
            </a:pPr>
            <a:r>
              <a:rPr lang="cs-CZ" sz="2600" dirty="0"/>
              <a:t>Měřidla,</a:t>
            </a:r>
          </a:p>
          <a:p>
            <a:pPr marL="171450" indent="-171450">
              <a:buFontTx/>
              <a:buChar char="-"/>
            </a:pPr>
            <a:r>
              <a:rPr lang="cs-CZ" sz="2600" dirty="0"/>
              <a:t>Lisovací nářadí,</a:t>
            </a:r>
          </a:p>
          <a:p>
            <a:pPr marL="171450" indent="-171450">
              <a:buFontTx/>
              <a:buChar char="-"/>
            </a:pPr>
            <a:r>
              <a:rPr lang="cs-CZ" sz="2600" dirty="0"/>
              <a:t>Pomocné nářadí.</a:t>
            </a:r>
          </a:p>
        </p:txBody>
      </p:sp>
      <p:sp>
        <p:nvSpPr>
          <p:cNvPr id="4" name="TextovéPole 3"/>
          <p:cNvSpPr txBox="1"/>
          <p:nvPr/>
        </p:nvSpPr>
        <p:spPr>
          <a:xfrm>
            <a:off x="395536" y="6165304"/>
            <a:ext cx="7776864" cy="646331"/>
          </a:xfrm>
          <a:prstGeom prst="rect">
            <a:avLst/>
          </a:prstGeom>
          <a:noFill/>
        </p:spPr>
        <p:txBody>
          <a:bodyPr wrap="square" rtlCol="0">
            <a:spAutoFit/>
          </a:bodyPr>
          <a:lstStyle/>
          <a:p>
            <a:r>
              <a:rPr lang="cs-CZ" dirty="0"/>
              <a:t>Jurová M. a kol. </a:t>
            </a:r>
            <a:r>
              <a:rPr lang="cs-CZ" i="1" dirty="0"/>
              <a:t>Výrobní procesy řízené logistikou</a:t>
            </a:r>
            <a:r>
              <a:rPr lang="cs-CZ" dirty="0"/>
              <a:t>. </a:t>
            </a:r>
            <a:r>
              <a:rPr lang="cs-CZ" dirty="0" err="1"/>
              <a:t>Bizbooks</a:t>
            </a:r>
            <a:r>
              <a:rPr lang="cs-CZ" dirty="0"/>
              <a:t> 2013. 260s. ISBN 978-80-265-0059-9</a:t>
            </a:r>
          </a:p>
        </p:txBody>
      </p:sp>
    </p:spTree>
    <p:extLst>
      <p:ext uri="{BB962C8B-B14F-4D97-AF65-F5344CB8AC3E}">
        <p14:creationId xmlns:p14="http://schemas.microsoft.com/office/powerpoint/2010/main" val="4223882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cs-CZ" b="1" dirty="0"/>
              <a:t>Postupné předávání dílů</a:t>
            </a:r>
          </a:p>
        </p:txBody>
      </p:sp>
      <p:sp>
        <p:nvSpPr>
          <p:cNvPr id="16388" name="Rectangle 4"/>
          <p:cNvSpPr>
            <a:spLocks noChangeArrowheads="1"/>
          </p:cNvSpPr>
          <p:nvPr/>
        </p:nvSpPr>
        <p:spPr bwMode="auto">
          <a:xfrm>
            <a:off x="1914525" y="2305050"/>
            <a:ext cx="9144000" cy="0"/>
          </a:xfrm>
          <a:prstGeom prst="rect">
            <a:avLst/>
          </a:prstGeom>
          <a:noFill/>
          <a:ln w="9525">
            <a:noFill/>
            <a:miter lim="800000"/>
            <a:headEnd/>
            <a:tailEnd/>
          </a:ln>
          <a:effectLst/>
        </p:spPr>
        <p:txBody>
          <a:bodyPr>
            <a:spAutoFit/>
          </a:bodyPr>
          <a:lstStyle/>
          <a:p>
            <a:endParaRPr lang="cs-CZ"/>
          </a:p>
        </p:txBody>
      </p:sp>
      <p:graphicFrame>
        <p:nvGraphicFramePr>
          <p:cNvPr id="16390" name="Object 6"/>
          <p:cNvGraphicFramePr>
            <a:graphicFrameLocks noChangeAspect="1"/>
          </p:cNvGraphicFramePr>
          <p:nvPr>
            <p:extLst/>
          </p:nvPr>
        </p:nvGraphicFramePr>
        <p:xfrm>
          <a:off x="2647950" y="3733800"/>
          <a:ext cx="3771900" cy="681038"/>
        </p:xfrm>
        <a:graphic>
          <a:graphicData uri="http://schemas.openxmlformats.org/presentationml/2006/ole">
            <mc:AlternateContent xmlns:mc="http://schemas.openxmlformats.org/markup-compatibility/2006">
              <mc:Choice xmlns:v="urn:schemas-microsoft-com:vml" Requires="v">
                <p:oleObj spid="_x0000_s1027" name="Equation" r:id="rId4" imgW="2527200" imgH="457200" progId="Equation.3">
                  <p:embed/>
                </p:oleObj>
              </mc:Choice>
              <mc:Fallback>
                <p:oleObj name="Equation" r:id="rId4" imgW="2527200" imgH="457200" progId="Equation.3">
                  <p:embed/>
                  <p:pic>
                    <p:nvPicPr>
                      <p:cNvPr id="16390" name="Object 6"/>
                      <p:cNvPicPr>
                        <a:picLocks noChangeAspect="1" noChangeArrowheads="1"/>
                      </p:cNvPicPr>
                      <p:nvPr/>
                    </p:nvPicPr>
                    <p:blipFill>
                      <a:blip r:embed="rId5"/>
                      <a:srcRect/>
                      <a:stretch>
                        <a:fillRect/>
                      </a:stretch>
                    </p:blipFill>
                    <p:spPr bwMode="auto">
                      <a:xfrm>
                        <a:off x="2647950" y="3733800"/>
                        <a:ext cx="3771900" cy="6810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392" name="Text Box 8"/>
          <p:cNvSpPr txBox="1">
            <a:spLocks noChangeArrowheads="1"/>
          </p:cNvSpPr>
          <p:nvPr/>
        </p:nvSpPr>
        <p:spPr bwMode="auto">
          <a:xfrm>
            <a:off x="685800" y="4419600"/>
            <a:ext cx="7848600" cy="3086100"/>
          </a:xfrm>
          <a:prstGeom prst="rect">
            <a:avLst/>
          </a:prstGeom>
          <a:noFill/>
          <a:ln w="9525">
            <a:noFill/>
            <a:miter lim="800000"/>
            <a:headEnd/>
            <a:tailEnd/>
          </a:ln>
          <a:effectLst/>
        </p:spPr>
        <p:txBody>
          <a:bodyPr>
            <a:spAutoFit/>
          </a:bodyPr>
          <a:lstStyle/>
          <a:p>
            <a:pPr>
              <a:spcBef>
                <a:spcPct val="50000"/>
              </a:spcBef>
              <a:tabLst>
                <a:tab pos="476250" algn="l"/>
                <a:tab pos="952500" algn="l"/>
                <a:tab pos="1147763" algn="l"/>
              </a:tabLst>
            </a:pPr>
            <a:r>
              <a:rPr lang="cs-CZ" sz="1600" dirty="0"/>
              <a:t>kde	</a:t>
            </a:r>
            <a:r>
              <a:rPr lang="en-US" sz="1600" dirty="0" err="1">
                <a:latin typeface="Times New Roman" pitchFamily="18" charset="0"/>
                <a:cs typeface="Times New Roman" pitchFamily="18" charset="0"/>
              </a:rPr>
              <a:t>D</a:t>
            </a:r>
            <a:r>
              <a:rPr lang="en-US" sz="1600" baseline="-30000" dirty="0" err="1">
                <a:latin typeface="Times New Roman" pitchFamily="18" charset="0"/>
                <a:cs typeface="Times New Roman" pitchFamily="18" charset="0"/>
              </a:rPr>
              <a:t>po</a:t>
            </a:r>
            <a:r>
              <a:rPr lang="cs-CZ" sz="1600" dirty="0">
                <a:latin typeface="Times New Roman" pitchFamily="18" charset="0"/>
              </a:rPr>
              <a:t>	-	</a:t>
            </a:r>
            <a:r>
              <a:rPr lang="en-US" sz="1600" dirty="0" err="1">
                <a:latin typeface="Times New Roman" pitchFamily="18" charset="0"/>
                <a:cs typeface="Times New Roman" pitchFamily="18" charset="0"/>
              </a:rPr>
              <a:t>průběžná</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doba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výrobní</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dávky</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předávané</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postupně</a:t>
            </a:r>
            <a:r>
              <a:rPr lang="en-US" sz="1600" dirty="0">
                <a:latin typeface="Times New Roman" pitchFamily="18" charset="0"/>
                <a:cs typeface="Times New Roman" pitchFamily="18" charset="0"/>
              </a:rPr>
              <a:t> z </a:t>
            </a:r>
            <a:r>
              <a:rPr lang="en-US" sz="1600" dirty="0" err="1">
                <a:latin typeface="Times New Roman" pitchFamily="18" charset="0"/>
                <a:cs typeface="Times New Roman" pitchFamily="18" charset="0"/>
              </a:rPr>
              <a:t>pracoviště</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pracoviště</a:t>
            </a:r>
            <a:endParaRPr lang="en-US" sz="1600" dirty="0">
              <a:latin typeface="Times New Roman" pitchFamily="18" charset="0"/>
              <a:cs typeface="Times New Roman" pitchFamily="18" charset="0"/>
            </a:endParaRPr>
          </a:p>
          <a:p>
            <a:pPr>
              <a:spcBef>
                <a:spcPct val="10000"/>
              </a:spcBef>
              <a:tabLst>
                <a:tab pos="476250" algn="l"/>
                <a:tab pos="952500" algn="l"/>
                <a:tab pos="1147763" algn="l"/>
              </a:tabLst>
            </a:pPr>
            <a:r>
              <a:rPr lang="cs-CZ" sz="1600" baseline="-30000" dirty="0">
                <a:latin typeface="Times New Roman" pitchFamily="18" charset="0"/>
              </a:rPr>
              <a:t>	</a:t>
            </a:r>
            <a:r>
              <a:rPr lang="en-US" sz="1600" dirty="0">
                <a:latin typeface="Times New Roman" pitchFamily="18" charset="0"/>
                <a:cs typeface="Times New Roman" pitchFamily="18" charset="0"/>
              </a:rPr>
              <a:t>D</a:t>
            </a:r>
            <a:r>
              <a:rPr lang="en-US" sz="1600" baseline="-30000" dirty="0">
                <a:latin typeface="Times New Roman" pitchFamily="18" charset="0"/>
                <a:cs typeface="Times New Roman" pitchFamily="18" charset="0"/>
              </a:rPr>
              <a:t>s</a:t>
            </a:r>
            <a:r>
              <a:rPr lang="cs-CZ" sz="1600" dirty="0">
                <a:latin typeface="Times New Roman" pitchFamily="18" charset="0"/>
              </a:rPr>
              <a:t>	-	</a:t>
            </a:r>
            <a:r>
              <a:rPr lang="en-US" sz="1600" dirty="0" err="1">
                <a:latin typeface="Times New Roman" pitchFamily="18" charset="0"/>
                <a:cs typeface="Times New Roman" pitchFamily="18" charset="0"/>
              </a:rPr>
              <a:t>doba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potřebná</a:t>
            </a:r>
            <a:r>
              <a:rPr lang="en-US" sz="1600" dirty="0">
                <a:latin typeface="Times New Roman" pitchFamily="18" charset="0"/>
                <a:cs typeface="Times New Roman" pitchFamily="18" charset="0"/>
              </a:rPr>
              <a:t> pro </a:t>
            </a:r>
            <a:r>
              <a:rPr lang="en-US" sz="1600" dirty="0" err="1">
                <a:latin typeface="Times New Roman" pitchFamily="18" charset="0"/>
                <a:cs typeface="Times New Roman" pitchFamily="18" charset="0"/>
              </a:rPr>
              <a:t>seřízení</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pracovišť</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pokud</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seřizovací</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doba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ovlivňuje</a:t>
            </a:r>
            <a:r>
              <a:rPr lang="en-US" sz="1600" dirty="0">
                <a:latin typeface="Times New Roman" pitchFamily="18" charset="0"/>
                <a:cs typeface="Times New Roman" pitchFamily="18" charset="0"/>
              </a:rPr>
              <a:t> </a:t>
            </a:r>
            <a:r>
              <a:rPr lang="cs-CZ" sz="1600" dirty="0">
                <a:latin typeface="Times New Roman" pitchFamily="18" charset="0"/>
              </a:rPr>
              <a:t>				</a:t>
            </a:r>
            <a:r>
              <a:rPr lang="en-US" sz="1600" dirty="0" err="1">
                <a:latin typeface="Times New Roman" pitchFamily="18" charset="0"/>
                <a:cs typeface="Times New Roman" pitchFamily="18" charset="0"/>
              </a:rPr>
              <a:t>celkovou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průběžnou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dobu</a:t>
            </a:r>
            <a:r>
              <a:rPr lang="en-US" sz="1600" dirty="0">
                <a:latin typeface="Times New Roman" pitchFamily="18" charset="0"/>
                <a:cs typeface="Times New Roman" pitchFamily="18" charset="0"/>
              </a:rPr>
              <a:t>)</a:t>
            </a:r>
            <a:endParaRPr lang="cs-CZ" sz="1600" dirty="0">
              <a:latin typeface="Times New Roman" pitchFamily="18" charset="0"/>
            </a:endParaRPr>
          </a:p>
          <a:p>
            <a:pPr>
              <a:spcBef>
                <a:spcPct val="10000"/>
              </a:spcBef>
              <a:tabLst>
                <a:tab pos="476250" algn="l"/>
                <a:tab pos="952500" algn="l"/>
                <a:tab pos="1147763" algn="l"/>
              </a:tabLst>
            </a:pPr>
            <a:r>
              <a:rPr lang="cs-CZ" sz="1600" dirty="0">
                <a:latin typeface="Times New Roman" pitchFamily="18" charset="0"/>
              </a:rPr>
              <a:t>	q	-	počet pracovišť</a:t>
            </a:r>
            <a:endParaRPr lang="en-US" sz="1600" dirty="0">
              <a:latin typeface="Times New Roman" pitchFamily="18" charset="0"/>
            </a:endParaRPr>
          </a:p>
          <a:p>
            <a:pPr>
              <a:spcBef>
                <a:spcPct val="10000"/>
              </a:spcBef>
              <a:tabLst>
                <a:tab pos="476250" algn="l"/>
                <a:tab pos="952500" algn="l"/>
                <a:tab pos="1147763" algn="l"/>
              </a:tabLst>
            </a:pPr>
            <a:r>
              <a:rPr lang="cs-CZ" sz="1600" baseline="-30000" dirty="0">
                <a:latin typeface="Times New Roman" pitchFamily="18" charset="0"/>
              </a:rPr>
              <a:t>	 </a:t>
            </a:r>
            <a:r>
              <a:rPr lang="en-US" sz="1600" dirty="0" err="1">
                <a:latin typeface="Times New Roman" pitchFamily="18" charset="0"/>
                <a:cs typeface="Times New Roman" pitchFamily="18" charset="0"/>
              </a:rPr>
              <a:t>t</a:t>
            </a:r>
            <a:r>
              <a:rPr lang="en-US" sz="1600" baseline="-30000" dirty="0" err="1">
                <a:latin typeface="Times New Roman" pitchFamily="18" charset="0"/>
                <a:cs typeface="Times New Roman" pitchFamily="18" charset="0"/>
              </a:rPr>
              <a:t>i</a:t>
            </a:r>
            <a:r>
              <a:rPr lang="cs-CZ" sz="1600" baseline="-30000" dirty="0">
                <a:latin typeface="Times New Roman" pitchFamily="18" charset="0"/>
              </a:rPr>
              <a:t>	</a:t>
            </a:r>
            <a:r>
              <a:rPr lang="cs-CZ" sz="1600" dirty="0">
                <a:latin typeface="Times New Roman" pitchFamily="18" charset="0"/>
              </a:rPr>
              <a:t>-	</a:t>
            </a:r>
            <a:r>
              <a:rPr lang="en-US" sz="1600" dirty="0" err="1">
                <a:latin typeface="Times New Roman" pitchFamily="18" charset="0"/>
                <a:cs typeface="Times New Roman" pitchFamily="18" charset="0"/>
              </a:rPr>
              <a:t>skutečný</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spotřebovaný</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čas</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provedení</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operace</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i-tém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pracovišti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čas</a:t>
            </a:r>
            <a:r>
              <a:rPr lang="en-US" sz="1600" dirty="0">
                <a:latin typeface="Times New Roman" pitchFamily="18" charset="0"/>
                <a:cs typeface="Times New Roman" pitchFamily="18" charset="0"/>
              </a:rPr>
              <a:t> </a:t>
            </a:r>
            <a:r>
              <a:rPr lang="cs-CZ" sz="1600" dirty="0">
                <a:latin typeface="Times New Roman" pitchFamily="18" charset="0"/>
              </a:rPr>
              <a:t>				</a:t>
            </a:r>
            <a:r>
              <a:rPr lang="en-US" sz="1600" dirty="0" err="1">
                <a:latin typeface="Times New Roman" pitchFamily="18" charset="0"/>
                <a:cs typeface="Times New Roman" pitchFamily="18" charset="0"/>
              </a:rPr>
              <a:t>kusový</a:t>
            </a:r>
            <a:r>
              <a:rPr lang="en-US" sz="1600" dirty="0">
                <a:latin typeface="Times New Roman" pitchFamily="18" charset="0"/>
                <a:cs typeface="Times New Roman" pitchFamily="18" charset="0"/>
              </a:rPr>
              <a:t>) v min/</a:t>
            </a:r>
            <a:r>
              <a:rPr lang="en-US" sz="1600" dirty="0" err="1">
                <a:latin typeface="Times New Roman" pitchFamily="18" charset="0"/>
                <a:cs typeface="Times New Roman" pitchFamily="18" charset="0"/>
              </a:rPr>
              <a:t>ks</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nebo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hod</a:t>
            </a:r>
            <a:r>
              <a:rPr lang="en-US" sz="1600" dirty="0">
                <a:latin typeface="Times New Roman" pitchFamily="18" charset="0"/>
                <a:cs typeface="Times New Roman" pitchFamily="18" charset="0"/>
              </a:rPr>
              <a:t>/</a:t>
            </a:r>
            <a:r>
              <a:rPr lang="en-US" sz="1600" dirty="0" err="1">
                <a:latin typeface="Times New Roman" pitchFamily="18" charset="0"/>
                <a:cs typeface="Times New Roman" pitchFamily="18" charset="0"/>
              </a:rPr>
              <a:t>ks</a:t>
            </a:r>
            <a:endParaRPr lang="cs-CZ" sz="1600" dirty="0">
              <a:latin typeface="Times New Roman" pitchFamily="18" charset="0"/>
            </a:endParaRPr>
          </a:p>
          <a:p>
            <a:pPr>
              <a:spcBef>
                <a:spcPct val="10000"/>
              </a:spcBef>
              <a:tabLst>
                <a:tab pos="476250" algn="l"/>
                <a:tab pos="952500" algn="l"/>
                <a:tab pos="1147763" algn="l"/>
              </a:tabLst>
            </a:pPr>
            <a:r>
              <a:rPr lang="cs-CZ" sz="1600" dirty="0">
                <a:latin typeface="Times New Roman" pitchFamily="18" charset="0"/>
              </a:rPr>
              <a:t>	</a:t>
            </a:r>
            <a:r>
              <a:rPr lang="en-US" sz="1600" dirty="0" err="1">
                <a:latin typeface="Times New Roman" pitchFamily="18" charset="0"/>
                <a:cs typeface="Times New Roman" pitchFamily="18" charset="0"/>
              </a:rPr>
              <a:t>D</a:t>
            </a:r>
            <a:r>
              <a:rPr lang="en-US" sz="1600" baseline="-30000" dirty="0" err="1">
                <a:latin typeface="Times New Roman" pitchFamily="18" charset="0"/>
                <a:cs typeface="Times New Roman" pitchFamily="18" charset="0"/>
              </a:rPr>
              <a:t>mij</a:t>
            </a:r>
            <a:r>
              <a:rPr lang="cs-CZ" sz="1600" baseline="-30000" dirty="0">
                <a:latin typeface="Times New Roman" pitchFamily="18" charset="0"/>
              </a:rPr>
              <a:t>	</a:t>
            </a:r>
            <a:r>
              <a:rPr lang="cs-CZ" sz="1600" dirty="0">
                <a:latin typeface="Times New Roman" pitchFamily="18" charset="0"/>
              </a:rPr>
              <a:t>-	</a:t>
            </a:r>
            <a:r>
              <a:rPr lang="en-US" sz="1600" dirty="0" err="1">
                <a:latin typeface="Times New Roman" pitchFamily="18" charset="0"/>
                <a:cs typeface="Times New Roman" pitchFamily="18" charset="0"/>
              </a:rPr>
              <a:t>doba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manipulace</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zahrnuje</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dobu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dopravy</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kontroly</a:t>
            </a:r>
            <a:r>
              <a:rPr lang="en-US" sz="1600" dirty="0">
                <a:latin typeface="Times New Roman" pitchFamily="18" charset="0"/>
                <a:cs typeface="Times New Roman" pitchFamily="18" charset="0"/>
              </a:rPr>
              <a:t> a </a:t>
            </a:r>
            <a:r>
              <a:rPr lang="en-US" sz="1600" dirty="0" err="1">
                <a:latin typeface="Times New Roman" pitchFamily="18" charset="0"/>
                <a:cs typeface="Times New Roman" pitchFamily="18" charset="0"/>
              </a:rPr>
              <a:t>skladové</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manipulace</a:t>
            </a:r>
            <a:r>
              <a:rPr lang="en-US" sz="1600" dirty="0">
                <a:latin typeface="Times New Roman" pitchFamily="18" charset="0"/>
                <a:cs typeface="Times New Roman" pitchFamily="18" charset="0"/>
              </a:rPr>
              <a:t>) s </a:t>
            </a:r>
            <a:r>
              <a:rPr lang="cs-CZ" sz="1600" dirty="0">
                <a:latin typeface="Times New Roman" pitchFamily="18" charset="0"/>
              </a:rPr>
              <a:t>			</a:t>
            </a:r>
            <a:r>
              <a:rPr lang="en-US" sz="1600" dirty="0" err="1">
                <a:latin typeface="Times New Roman" pitchFamily="18" charset="0"/>
                <a:cs typeface="Times New Roman" pitchFamily="18" charset="0"/>
              </a:rPr>
              <a:t>výrobní</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dávkou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mezi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i-tým</a:t>
            </a:r>
            <a:r>
              <a:rPr lang="en-US" sz="1600" dirty="0">
                <a:latin typeface="Times New Roman" pitchFamily="18" charset="0"/>
                <a:cs typeface="Times New Roman" pitchFamily="18" charset="0"/>
              </a:rPr>
              <a:t> a j-</a:t>
            </a:r>
            <a:r>
              <a:rPr lang="en-US" sz="1600" dirty="0" err="1">
                <a:latin typeface="Times New Roman" pitchFamily="18" charset="0"/>
                <a:cs typeface="Times New Roman" pitchFamily="18" charset="0"/>
              </a:rPr>
              <a:t>tým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pracovištěm</a:t>
            </a:r>
            <a:endParaRPr lang="cs-CZ" sz="1600" dirty="0">
              <a:latin typeface="Times New Roman" pitchFamily="18" charset="0"/>
            </a:endParaRPr>
          </a:p>
          <a:p>
            <a:pPr>
              <a:spcBef>
                <a:spcPct val="10000"/>
              </a:spcBef>
              <a:tabLst>
                <a:tab pos="476250" algn="l"/>
                <a:tab pos="952500" algn="l"/>
                <a:tab pos="1147763" algn="l"/>
              </a:tabLst>
            </a:pPr>
            <a:r>
              <a:rPr lang="cs-CZ" sz="1600" dirty="0">
                <a:latin typeface="Times New Roman" pitchFamily="18" charset="0"/>
              </a:rPr>
              <a:t>	</a:t>
            </a:r>
            <a:r>
              <a:rPr lang="en-US" sz="1600" dirty="0" err="1">
                <a:latin typeface="Times New Roman" pitchFamily="18" charset="0"/>
                <a:cs typeface="Times New Roman" pitchFamily="18" charset="0"/>
              </a:rPr>
              <a:t>D</a:t>
            </a:r>
            <a:r>
              <a:rPr lang="en-US" sz="1600" baseline="-30000" dirty="0" err="1">
                <a:latin typeface="Times New Roman" pitchFamily="18" charset="0"/>
                <a:cs typeface="Times New Roman" pitchFamily="18" charset="0"/>
              </a:rPr>
              <a:t>kij</a:t>
            </a:r>
            <a:r>
              <a:rPr lang="cs-CZ" sz="1600" dirty="0">
                <a:latin typeface="Times New Roman" pitchFamily="18" charset="0"/>
              </a:rPr>
              <a:t>	-	</a:t>
            </a:r>
            <a:r>
              <a:rPr lang="en-US" sz="1600" dirty="0" err="1">
                <a:latin typeface="Times New Roman" pitchFamily="18" charset="0"/>
                <a:cs typeface="Times New Roman" pitchFamily="18" charset="0"/>
              </a:rPr>
              <a:t>doba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klidu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výrobní</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dávky</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mezi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i-tým</a:t>
            </a:r>
            <a:r>
              <a:rPr lang="en-US" sz="1600" dirty="0">
                <a:latin typeface="Times New Roman" pitchFamily="18" charset="0"/>
                <a:cs typeface="Times New Roman" pitchFamily="18" charset="0"/>
              </a:rPr>
              <a:t> a j-</a:t>
            </a:r>
            <a:r>
              <a:rPr lang="en-US" sz="1600" dirty="0" err="1">
                <a:latin typeface="Times New Roman" pitchFamily="18" charset="0"/>
                <a:cs typeface="Times New Roman" pitchFamily="18" charset="0"/>
              </a:rPr>
              <a:t>tým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pracovištěm</a:t>
            </a:r>
            <a:r>
              <a:rPr lang="en-US" sz="1600" dirty="0">
                <a:latin typeface="Times New Roman" pitchFamily="18" charset="0"/>
                <a:cs typeface="Times New Roman" pitchFamily="18" charset="0"/>
              </a:rPr>
              <a:t>.</a:t>
            </a:r>
          </a:p>
          <a:p>
            <a:pPr eaLnBrk="0" hangingPunct="0">
              <a:tabLst>
                <a:tab pos="476250" algn="l"/>
                <a:tab pos="952500" algn="l"/>
                <a:tab pos="1147763" algn="l"/>
              </a:tabLst>
            </a:pPr>
            <a:endParaRPr lang="en-US" sz="1600" dirty="0">
              <a:latin typeface="Times New Roman" pitchFamily="18" charset="0"/>
            </a:endParaRPr>
          </a:p>
          <a:p>
            <a:pPr eaLnBrk="0" hangingPunct="0">
              <a:tabLst>
                <a:tab pos="476250" algn="l"/>
                <a:tab pos="952500" algn="l"/>
                <a:tab pos="1147763" algn="l"/>
              </a:tabLst>
            </a:pPr>
            <a:endParaRPr lang="en-US" sz="1600" dirty="0">
              <a:latin typeface="Times New Roman" pitchFamily="18" charset="0"/>
            </a:endParaRPr>
          </a:p>
          <a:p>
            <a:pPr>
              <a:spcBef>
                <a:spcPct val="10000"/>
              </a:spcBef>
              <a:tabLst>
                <a:tab pos="476250" algn="l"/>
                <a:tab pos="952500" algn="l"/>
                <a:tab pos="1147763" algn="l"/>
              </a:tabLst>
            </a:pPr>
            <a:endParaRPr lang="cs-CZ" sz="1600" baseline="-30000" dirty="0">
              <a:latin typeface="Times New Roman" pitchFamily="18" charset="0"/>
            </a:endParaRPr>
          </a:p>
        </p:txBody>
      </p:sp>
      <p:pic>
        <p:nvPicPr>
          <p:cNvPr id="6175" name="Picture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5616" y="1340768"/>
            <a:ext cx="6330367" cy="2520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448114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Hospodaření nářadím</a:t>
            </a:r>
          </a:p>
        </p:txBody>
      </p:sp>
      <p:sp>
        <p:nvSpPr>
          <p:cNvPr id="3" name="Zástupný symbol pro obsah 2"/>
          <p:cNvSpPr>
            <a:spLocks noGrp="1"/>
          </p:cNvSpPr>
          <p:nvPr>
            <p:ph idx="1"/>
          </p:nvPr>
        </p:nvSpPr>
        <p:spPr/>
        <p:txBody>
          <a:bodyPr>
            <a:normAutofit lnSpcReduction="10000"/>
          </a:bodyPr>
          <a:lstStyle/>
          <a:p>
            <a:r>
              <a:rPr lang="cs-CZ" dirty="0"/>
              <a:t>Plánování potřeby nářadí</a:t>
            </a:r>
          </a:p>
          <a:p>
            <a:r>
              <a:rPr lang="cs-CZ" dirty="0"/>
              <a:t>Zásobování nářadím</a:t>
            </a:r>
          </a:p>
          <a:p>
            <a:r>
              <a:rPr lang="cs-CZ" dirty="0"/>
              <a:t>Technická příprava výroby nářadí</a:t>
            </a:r>
          </a:p>
          <a:p>
            <a:r>
              <a:rPr lang="cs-CZ" dirty="0"/>
              <a:t>Zhotovení nářadí a jeho údržba</a:t>
            </a:r>
          </a:p>
          <a:p>
            <a:r>
              <a:rPr lang="cs-CZ" dirty="0"/>
              <a:t>Normování a skladování nářadí</a:t>
            </a:r>
          </a:p>
          <a:p>
            <a:r>
              <a:rPr lang="cs-CZ" dirty="0"/>
              <a:t>Zabezpečení pracovišť potřebnými druhy nářadí</a:t>
            </a:r>
          </a:p>
          <a:p>
            <a:r>
              <a:rPr lang="cs-CZ" dirty="0"/>
              <a:t>Sledování stupně a míry opotřebení nářadí</a:t>
            </a:r>
          </a:p>
          <a:p>
            <a:endParaRPr lang="cs-CZ" dirty="0"/>
          </a:p>
        </p:txBody>
      </p:sp>
      <p:sp>
        <p:nvSpPr>
          <p:cNvPr id="4" name="TextovéPole 3"/>
          <p:cNvSpPr txBox="1"/>
          <p:nvPr/>
        </p:nvSpPr>
        <p:spPr>
          <a:xfrm>
            <a:off x="0" y="6237312"/>
            <a:ext cx="8964488" cy="276999"/>
          </a:xfrm>
          <a:prstGeom prst="rect">
            <a:avLst/>
          </a:prstGeom>
          <a:noFill/>
        </p:spPr>
        <p:txBody>
          <a:bodyPr wrap="square" rtlCol="0">
            <a:spAutoFit/>
          </a:bodyPr>
          <a:lstStyle/>
          <a:p>
            <a:r>
              <a:rPr lang="cs-CZ" sz="1200" dirty="0"/>
              <a:t>LEŠČIŠIN M., STERN J., DUPAĽ A. 2008. </a:t>
            </a:r>
            <a:r>
              <a:rPr lang="cs-CZ" sz="1200" i="1" dirty="0" err="1"/>
              <a:t>Manažment</a:t>
            </a:r>
            <a:r>
              <a:rPr lang="cs-CZ" sz="1200" i="1" dirty="0"/>
              <a:t> výroby</a:t>
            </a:r>
            <a:r>
              <a:rPr lang="cs-CZ" sz="1200" dirty="0"/>
              <a:t>. Bratislava: SPRINT. ISBN 80-89085-00-6, str. 234-263</a:t>
            </a:r>
          </a:p>
        </p:txBody>
      </p:sp>
    </p:spTree>
    <p:extLst>
      <p:ext uri="{BB962C8B-B14F-4D97-AF65-F5344CB8AC3E}">
        <p14:creationId xmlns:p14="http://schemas.microsoft.com/office/powerpoint/2010/main" val="235345078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Hlediska třídění nářadí</a:t>
            </a:r>
          </a:p>
        </p:txBody>
      </p:sp>
      <p:sp>
        <p:nvSpPr>
          <p:cNvPr id="3" name="Zástupný symbol pro obsah 2"/>
          <p:cNvSpPr>
            <a:spLocks noGrp="1"/>
          </p:cNvSpPr>
          <p:nvPr>
            <p:ph idx="1"/>
          </p:nvPr>
        </p:nvSpPr>
        <p:spPr/>
        <p:txBody>
          <a:bodyPr/>
          <a:lstStyle/>
          <a:p>
            <a:pPr marL="171450" indent="-171450">
              <a:buFontTx/>
              <a:buChar char="-"/>
            </a:pPr>
            <a:r>
              <a:rPr lang="cs-CZ" dirty="0"/>
              <a:t>Technologické hledisko</a:t>
            </a:r>
          </a:p>
          <a:p>
            <a:pPr marL="171450" indent="-171450">
              <a:buFontTx/>
              <a:buChar char="-"/>
            </a:pPr>
            <a:r>
              <a:rPr lang="cs-CZ" dirty="0"/>
              <a:t>Hledisko použitelnosti a zúčtování nákladů</a:t>
            </a:r>
          </a:p>
          <a:p>
            <a:pPr marL="171450" indent="-171450">
              <a:buFontTx/>
              <a:buChar char="-"/>
            </a:pPr>
            <a:r>
              <a:rPr lang="cs-CZ" dirty="0"/>
              <a:t>Hledisko uplatnění ve výrobě podle pořadí potřeby </a:t>
            </a:r>
          </a:p>
        </p:txBody>
      </p:sp>
      <p:sp>
        <p:nvSpPr>
          <p:cNvPr id="4" name="TextovéPole 3"/>
          <p:cNvSpPr txBox="1"/>
          <p:nvPr/>
        </p:nvSpPr>
        <p:spPr>
          <a:xfrm>
            <a:off x="395536" y="6165304"/>
            <a:ext cx="7776864" cy="646331"/>
          </a:xfrm>
          <a:prstGeom prst="rect">
            <a:avLst/>
          </a:prstGeom>
          <a:noFill/>
        </p:spPr>
        <p:txBody>
          <a:bodyPr wrap="square" rtlCol="0">
            <a:spAutoFit/>
          </a:bodyPr>
          <a:lstStyle/>
          <a:p>
            <a:r>
              <a:rPr lang="cs-CZ" dirty="0"/>
              <a:t>Jurová M. a kol. </a:t>
            </a:r>
            <a:r>
              <a:rPr lang="cs-CZ" i="1" dirty="0"/>
              <a:t>Výrobní procesy řízené logistikou. </a:t>
            </a:r>
            <a:r>
              <a:rPr lang="cs-CZ" dirty="0" err="1"/>
              <a:t>Bizbooks</a:t>
            </a:r>
            <a:r>
              <a:rPr lang="cs-CZ" dirty="0"/>
              <a:t> 2013. 260s. ISBN 978-80-265-0059-9</a:t>
            </a:r>
          </a:p>
        </p:txBody>
      </p:sp>
    </p:spTree>
    <p:extLst>
      <p:ext uri="{BB962C8B-B14F-4D97-AF65-F5344CB8AC3E}">
        <p14:creationId xmlns:p14="http://schemas.microsoft.com/office/powerpoint/2010/main" val="223498883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Technologické hledisko</a:t>
            </a:r>
          </a:p>
        </p:txBody>
      </p:sp>
      <p:sp>
        <p:nvSpPr>
          <p:cNvPr id="3" name="Zástupný symbol pro obsah 2"/>
          <p:cNvSpPr>
            <a:spLocks noGrp="1"/>
          </p:cNvSpPr>
          <p:nvPr>
            <p:ph idx="1"/>
          </p:nvPr>
        </p:nvSpPr>
        <p:spPr/>
        <p:txBody>
          <a:bodyPr>
            <a:normAutofit fontScale="70000" lnSpcReduction="20000"/>
          </a:bodyPr>
          <a:lstStyle/>
          <a:p>
            <a:pPr marL="0" indent="0">
              <a:buNone/>
            </a:pPr>
            <a:r>
              <a:rPr lang="cs-CZ" dirty="0"/>
              <a:t>nářadí se třídí podle jednotného základního třídníků nářadí, který přihlíží ke specifickým podmínkám obhospodařování, obstarávání a výroby nářadí. Ve strojírenství je třídník nářadí rozdělen do osmi třid, třídy do skupin, podskupin a položek, a to následovně:</a:t>
            </a:r>
          </a:p>
          <a:p>
            <a:pPr marL="0" indent="0">
              <a:buNone/>
            </a:pPr>
            <a:endParaRPr lang="cs-CZ" dirty="0"/>
          </a:p>
          <a:p>
            <a:pPr marL="628650" lvl="1" indent="-228600">
              <a:buFontTx/>
              <a:buAutoNum type="arabicPeriod"/>
            </a:pPr>
            <a:r>
              <a:rPr lang="cs-CZ" dirty="0"/>
              <a:t>třída – nástroje pro tváření za tepla a lití (kromě dřevěných modelů),</a:t>
            </a:r>
          </a:p>
          <a:p>
            <a:pPr marL="628650" lvl="1" indent="-228600">
              <a:buFontTx/>
              <a:buAutoNum type="arabicPeriod"/>
            </a:pPr>
            <a:r>
              <a:rPr lang="cs-CZ" dirty="0"/>
              <a:t> třida – dřevěné modely,</a:t>
            </a:r>
          </a:p>
          <a:p>
            <a:pPr marL="628650" lvl="1" indent="-228600">
              <a:buFontTx/>
              <a:buAutoNum type="arabicPeriod"/>
            </a:pPr>
            <a:r>
              <a:rPr lang="cs-CZ" dirty="0"/>
              <a:t>třída- nástroje pro tváření za studena a střižené nástroje,</a:t>
            </a:r>
          </a:p>
          <a:p>
            <a:pPr marL="628650" lvl="1" indent="-228600">
              <a:buFontTx/>
              <a:buAutoNum type="arabicPeriod"/>
            </a:pPr>
            <a:r>
              <a:rPr lang="cs-CZ" dirty="0"/>
              <a:t>třída. Řezné nástroje,</a:t>
            </a:r>
          </a:p>
          <a:p>
            <a:pPr marL="628650" lvl="1" indent="-228600">
              <a:buFontTx/>
              <a:buAutoNum type="arabicPeriod"/>
            </a:pPr>
            <a:r>
              <a:rPr lang="cs-CZ" dirty="0"/>
              <a:t>třída-brusné nástroje,</a:t>
            </a:r>
          </a:p>
          <a:p>
            <a:pPr marL="628650" lvl="1" indent="-228600">
              <a:buFontTx/>
              <a:buAutoNum type="arabicPeriod"/>
            </a:pPr>
            <a:r>
              <a:rPr lang="cs-CZ" dirty="0"/>
              <a:t>třida- přípravky (upínací nářadí),</a:t>
            </a:r>
          </a:p>
          <a:p>
            <a:pPr marL="628650" lvl="1" indent="-228600">
              <a:buFontTx/>
              <a:buAutoNum type="arabicPeriod"/>
            </a:pPr>
            <a:r>
              <a:rPr lang="cs-CZ" dirty="0"/>
              <a:t>třida- měřidla,</a:t>
            </a:r>
          </a:p>
          <a:p>
            <a:pPr marL="628650" lvl="1" indent="-228600">
              <a:buFontTx/>
              <a:buAutoNum type="arabicPeriod"/>
            </a:pPr>
            <a:r>
              <a:rPr lang="cs-CZ" dirty="0"/>
              <a:t>třída- ostatní nářadí.</a:t>
            </a:r>
          </a:p>
          <a:p>
            <a:pPr marL="0" indent="0">
              <a:buFontTx/>
              <a:buNone/>
            </a:pPr>
            <a:endParaRPr lang="cs-CZ" dirty="0"/>
          </a:p>
          <a:p>
            <a:pPr marL="0" indent="0">
              <a:buNone/>
            </a:pPr>
            <a:endParaRPr lang="cs-CZ" dirty="0"/>
          </a:p>
        </p:txBody>
      </p:sp>
      <p:sp>
        <p:nvSpPr>
          <p:cNvPr id="4" name="TextovéPole 3"/>
          <p:cNvSpPr txBox="1"/>
          <p:nvPr/>
        </p:nvSpPr>
        <p:spPr>
          <a:xfrm>
            <a:off x="395536" y="6165304"/>
            <a:ext cx="7776864" cy="646331"/>
          </a:xfrm>
          <a:prstGeom prst="rect">
            <a:avLst/>
          </a:prstGeom>
          <a:noFill/>
        </p:spPr>
        <p:txBody>
          <a:bodyPr wrap="square" rtlCol="0">
            <a:spAutoFit/>
          </a:bodyPr>
          <a:lstStyle/>
          <a:p>
            <a:r>
              <a:rPr lang="cs-CZ" dirty="0"/>
              <a:t>Jurová M. a kol. Výrobní procesy řízené logistikou. </a:t>
            </a:r>
            <a:r>
              <a:rPr lang="cs-CZ" dirty="0" err="1"/>
              <a:t>Bizbooks</a:t>
            </a:r>
            <a:r>
              <a:rPr lang="cs-CZ" dirty="0"/>
              <a:t> 2013. 260s. ISBN 978-80-265-0059-9</a:t>
            </a:r>
          </a:p>
        </p:txBody>
      </p:sp>
    </p:spTree>
    <p:extLst>
      <p:ext uri="{BB962C8B-B14F-4D97-AF65-F5344CB8AC3E}">
        <p14:creationId xmlns:p14="http://schemas.microsoft.com/office/powerpoint/2010/main" val="272758163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76672"/>
            <a:ext cx="8229600" cy="1143000"/>
          </a:xfrm>
        </p:spPr>
        <p:txBody>
          <a:bodyPr>
            <a:normAutofit fontScale="90000"/>
          </a:bodyPr>
          <a:lstStyle/>
          <a:p>
            <a:r>
              <a:rPr lang="cs-CZ" b="1" dirty="0"/>
              <a:t>Hledisko použitelnosti a zúčtování nákladů</a:t>
            </a:r>
          </a:p>
        </p:txBody>
      </p:sp>
      <p:sp>
        <p:nvSpPr>
          <p:cNvPr id="3" name="Zástupný symbol pro obsah 2"/>
          <p:cNvSpPr>
            <a:spLocks noGrp="1"/>
          </p:cNvSpPr>
          <p:nvPr>
            <p:ph idx="1"/>
          </p:nvPr>
        </p:nvSpPr>
        <p:spPr/>
        <p:txBody>
          <a:bodyPr>
            <a:normAutofit lnSpcReduction="10000"/>
          </a:bodyPr>
          <a:lstStyle/>
          <a:p>
            <a:pPr marL="171450" indent="-171450">
              <a:buFontTx/>
              <a:buChar char="-"/>
            </a:pPr>
            <a:r>
              <a:rPr lang="cs-CZ" b="1" dirty="0"/>
              <a:t>Normální</a:t>
            </a:r>
            <a:r>
              <a:rPr lang="cs-CZ" dirty="0"/>
              <a:t>, které má obecné využití  pro technologicky podobné operace- nářadí komunální, neadresné, náklady na jeho opotřebení se zahrnují do položky dílenské režie,</a:t>
            </a:r>
          </a:p>
          <a:p>
            <a:pPr marL="171450" indent="-171450">
              <a:buFontTx/>
              <a:buChar char="-"/>
            </a:pPr>
            <a:r>
              <a:rPr lang="cs-CZ" b="1" dirty="0"/>
              <a:t>Speciální,</a:t>
            </a:r>
            <a:r>
              <a:rPr lang="cs-CZ" dirty="0"/>
              <a:t> které se zvlášť konstruuje pro určitou technologickou či montážní operaci na určitou komponentu, výjimečně na několik podobných komponent. </a:t>
            </a:r>
          </a:p>
        </p:txBody>
      </p:sp>
      <p:sp>
        <p:nvSpPr>
          <p:cNvPr id="4" name="TextovéPole 3"/>
          <p:cNvSpPr txBox="1"/>
          <p:nvPr/>
        </p:nvSpPr>
        <p:spPr>
          <a:xfrm>
            <a:off x="395536" y="6165304"/>
            <a:ext cx="7776864" cy="646331"/>
          </a:xfrm>
          <a:prstGeom prst="rect">
            <a:avLst/>
          </a:prstGeom>
          <a:noFill/>
        </p:spPr>
        <p:txBody>
          <a:bodyPr wrap="square" rtlCol="0">
            <a:spAutoFit/>
          </a:bodyPr>
          <a:lstStyle/>
          <a:p>
            <a:r>
              <a:rPr lang="cs-CZ" dirty="0"/>
              <a:t>Jurová M. a kol. Výrobní procesy řízené logistikou. </a:t>
            </a:r>
            <a:r>
              <a:rPr lang="cs-CZ" dirty="0" err="1"/>
              <a:t>Bizbooks</a:t>
            </a:r>
            <a:r>
              <a:rPr lang="cs-CZ" dirty="0"/>
              <a:t> 2013. 260s. ISBN 978-80-265-0059-9</a:t>
            </a:r>
          </a:p>
        </p:txBody>
      </p:sp>
    </p:spTree>
    <p:extLst>
      <p:ext uri="{BB962C8B-B14F-4D97-AF65-F5344CB8AC3E}">
        <p14:creationId xmlns:p14="http://schemas.microsoft.com/office/powerpoint/2010/main" val="299162919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76672"/>
            <a:ext cx="8229600" cy="1143000"/>
          </a:xfrm>
        </p:spPr>
        <p:txBody>
          <a:bodyPr>
            <a:normAutofit fontScale="90000"/>
          </a:bodyPr>
          <a:lstStyle/>
          <a:p>
            <a:r>
              <a:rPr lang="cs-CZ" b="1" dirty="0"/>
              <a:t>Hledisko uplatnění ve výrobě podle pořadí potřeby</a:t>
            </a:r>
          </a:p>
        </p:txBody>
      </p:sp>
      <p:sp>
        <p:nvSpPr>
          <p:cNvPr id="3" name="Zástupný symbol pro obsah 2"/>
          <p:cNvSpPr>
            <a:spLocks noGrp="1"/>
          </p:cNvSpPr>
          <p:nvPr>
            <p:ph idx="1"/>
          </p:nvPr>
        </p:nvSpPr>
        <p:spPr/>
        <p:txBody>
          <a:bodyPr>
            <a:normAutofit fontScale="92500" lnSpcReduction="20000"/>
          </a:bodyPr>
          <a:lstStyle/>
          <a:p>
            <a:pPr marL="171450" indent="-171450">
              <a:buFontTx/>
              <a:buChar char="-"/>
            </a:pPr>
            <a:r>
              <a:rPr lang="cs-CZ" b="1" dirty="0"/>
              <a:t>Nářadí pro výrobu prototypu- </a:t>
            </a:r>
            <a:r>
              <a:rPr lang="cs-CZ" dirty="0"/>
              <a:t>určené pro zhotovení a odzkoušení prototypů,</a:t>
            </a:r>
          </a:p>
          <a:p>
            <a:pPr marL="171450" indent="-171450">
              <a:buFontTx/>
              <a:buChar char="-"/>
            </a:pPr>
            <a:r>
              <a:rPr lang="cs-CZ" b="1" dirty="0"/>
              <a:t>Nářadí pro opakovanou (zakázkovou) výrobu- </a:t>
            </a:r>
            <a:r>
              <a:rPr lang="cs-CZ" dirty="0"/>
              <a:t>které svou potřebou reaguje na marketingový životní cyklus výrobku, a je tedy členěno na:</a:t>
            </a:r>
          </a:p>
          <a:p>
            <a:pPr marL="628650" lvl="1" indent="-171450">
              <a:buFontTx/>
              <a:buChar char="-"/>
            </a:pPr>
            <a:r>
              <a:rPr lang="cs-CZ" b="1" dirty="0"/>
              <a:t>Nářadí prvního pořadí- </a:t>
            </a:r>
            <a:r>
              <a:rPr lang="cs-CZ" dirty="0"/>
              <a:t>uplatňuje se při zahájení výroby pro trhy, </a:t>
            </a:r>
          </a:p>
          <a:p>
            <a:pPr marL="628650" lvl="1" indent="-171450">
              <a:buFontTx/>
              <a:buChar char="-"/>
            </a:pPr>
            <a:r>
              <a:rPr lang="cs-CZ" b="1" dirty="0"/>
              <a:t>Nářadí druhého pořadí- </a:t>
            </a:r>
            <a:r>
              <a:rPr lang="cs-CZ" dirty="0"/>
              <a:t>je použito při rozšiřujícím se objemu výroby, </a:t>
            </a:r>
          </a:p>
          <a:p>
            <a:pPr marL="628650" lvl="1" indent="-171450">
              <a:buFontTx/>
              <a:buChar char="-"/>
            </a:pPr>
            <a:r>
              <a:rPr lang="cs-CZ" b="1" dirty="0"/>
              <a:t>Nářadí třetího pořadí:- </a:t>
            </a:r>
            <a:r>
              <a:rPr lang="cs-CZ" dirty="0"/>
              <a:t>uplatňuje se ve vyšších typech výrob jako je sériová až hromadná výroba</a:t>
            </a:r>
          </a:p>
        </p:txBody>
      </p:sp>
      <p:sp>
        <p:nvSpPr>
          <p:cNvPr id="4" name="TextovéPole 3"/>
          <p:cNvSpPr txBox="1"/>
          <p:nvPr/>
        </p:nvSpPr>
        <p:spPr>
          <a:xfrm>
            <a:off x="395536" y="6165304"/>
            <a:ext cx="7776864" cy="646331"/>
          </a:xfrm>
          <a:prstGeom prst="rect">
            <a:avLst/>
          </a:prstGeom>
          <a:noFill/>
        </p:spPr>
        <p:txBody>
          <a:bodyPr wrap="square" rtlCol="0">
            <a:spAutoFit/>
          </a:bodyPr>
          <a:lstStyle/>
          <a:p>
            <a:r>
              <a:rPr lang="cs-CZ" dirty="0"/>
              <a:t>Jurová M. a kol. Výrobní procesy řízené logistikou. </a:t>
            </a:r>
            <a:r>
              <a:rPr lang="cs-CZ" dirty="0" err="1"/>
              <a:t>Bizbooks</a:t>
            </a:r>
            <a:r>
              <a:rPr lang="cs-CZ" dirty="0"/>
              <a:t> 2013. 260s. ISBN 978-80-265-0059-9</a:t>
            </a:r>
          </a:p>
        </p:txBody>
      </p:sp>
    </p:spTree>
    <p:extLst>
      <p:ext uri="{BB962C8B-B14F-4D97-AF65-F5344CB8AC3E}">
        <p14:creationId xmlns:p14="http://schemas.microsoft.com/office/powerpoint/2010/main" val="374821794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85000" lnSpcReduction="20000"/>
          </a:bodyPr>
          <a:lstStyle/>
          <a:p>
            <a:pPr marL="0" lvl="0" indent="0">
              <a:buFontTx/>
              <a:buNone/>
            </a:pPr>
            <a:r>
              <a:rPr lang="cs-CZ" dirty="0"/>
              <a:t>V průmyslové praxi se vyskytují situace, kde je nutné rozhodnout, které druhy nářadí mají být při dané výrobě použity, aby jejich použití bylo při dosažení technicky nedokonalejších technologických postupů hospodárné. </a:t>
            </a:r>
            <a:r>
              <a:rPr lang="cs-CZ" b="1" i="1" dirty="0">
                <a:solidFill>
                  <a:srgbClr val="C00000"/>
                </a:solidFill>
              </a:rPr>
              <a:t>V zakázkové výrobě se doporučuje používat jednodušší techniky, univerzálních strojů a normálního nářadí,</a:t>
            </a:r>
            <a:r>
              <a:rPr lang="cs-CZ" b="1" dirty="0">
                <a:solidFill>
                  <a:srgbClr val="C00000"/>
                </a:solidFill>
              </a:rPr>
              <a:t> </a:t>
            </a:r>
            <a:r>
              <a:rPr lang="cs-CZ" dirty="0"/>
              <a:t>naopak </a:t>
            </a:r>
            <a:r>
              <a:rPr lang="cs-CZ" b="1" i="1" dirty="0">
                <a:solidFill>
                  <a:srgbClr val="C00000"/>
                </a:solidFill>
              </a:rPr>
              <a:t>ve výrobě sériové až hromadné je z ekonomického hlediska výhodnější použití speciálního nářadí a zařízení.</a:t>
            </a:r>
            <a:r>
              <a:rPr lang="cs-CZ" dirty="0"/>
              <a:t> Je proto potřeba, aby při volbě nářadí v přípravě budoucí výroby, obzvláště speciálního nářadí druhého a třetího pořadí, </a:t>
            </a:r>
            <a:r>
              <a:rPr lang="cs-CZ" b="1" dirty="0">
                <a:solidFill>
                  <a:srgbClr val="C00000"/>
                </a:solidFill>
              </a:rPr>
              <a:t>byl návrh nářadí podložen analýzou hospodárnosti volby</a:t>
            </a:r>
            <a:r>
              <a:rPr lang="cs-CZ" dirty="0"/>
              <a:t>.</a:t>
            </a:r>
          </a:p>
          <a:p>
            <a:endParaRPr lang="cs-CZ" dirty="0"/>
          </a:p>
        </p:txBody>
      </p:sp>
      <p:sp>
        <p:nvSpPr>
          <p:cNvPr id="4" name="TextovéPole 3"/>
          <p:cNvSpPr txBox="1"/>
          <p:nvPr/>
        </p:nvSpPr>
        <p:spPr>
          <a:xfrm>
            <a:off x="395536" y="6165304"/>
            <a:ext cx="7776864" cy="646331"/>
          </a:xfrm>
          <a:prstGeom prst="rect">
            <a:avLst/>
          </a:prstGeom>
          <a:noFill/>
        </p:spPr>
        <p:txBody>
          <a:bodyPr wrap="square" rtlCol="0">
            <a:spAutoFit/>
          </a:bodyPr>
          <a:lstStyle/>
          <a:p>
            <a:r>
              <a:rPr lang="cs-CZ" dirty="0"/>
              <a:t>Jurová M. a kol. Výrobní procesy řízené logistikou. </a:t>
            </a:r>
            <a:r>
              <a:rPr lang="cs-CZ" dirty="0" err="1"/>
              <a:t>Bizbooks</a:t>
            </a:r>
            <a:r>
              <a:rPr lang="cs-CZ" dirty="0"/>
              <a:t> 2013. 260s. ISBN 978-80-265-0059-9</a:t>
            </a:r>
          </a:p>
        </p:txBody>
      </p:sp>
    </p:spTree>
    <p:extLst>
      <p:ext uri="{BB962C8B-B14F-4D97-AF65-F5344CB8AC3E}">
        <p14:creationId xmlns:p14="http://schemas.microsoft.com/office/powerpoint/2010/main" val="147104610"/>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Hospodárnost voleného nářadí</a:t>
            </a:r>
          </a:p>
        </p:txBody>
      </p:sp>
      <mc:AlternateContent xmlns:mc="http://schemas.openxmlformats.org/markup-compatibility/2006" xmlns:a14="http://schemas.microsoft.com/office/drawing/2010/main">
        <mc:Choice Requires="a14">
          <p:sp>
            <p:nvSpPr>
              <p:cNvPr id="4" name="Zástupný symbol pro obsah 3"/>
              <p:cNvSpPr>
                <a:spLocks noGrp="1"/>
              </p:cNvSpPr>
              <p:nvPr>
                <p:ph idx="1"/>
              </p:nvPr>
            </p:nvSpPr>
            <p:spPr>
              <a:xfrm>
                <a:off x="323528" y="1916832"/>
                <a:ext cx="8229600" cy="4525963"/>
              </a:xfrm>
            </p:spPr>
            <p:txBody>
              <a:bodyPr>
                <a:normAutofit fontScale="85000" lnSpcReduction="20000"/>
              </a:bodyPr>
              <a:lstStyle/>
              <a:p>
                <a:pPr marL="0" indent="0" algn="just">
                  <a:buNone/>
                </a:pPr>
                <a:r>
                  <a:rPr lang="cs-CZ" dirty="0"/>
                  <a:t>Volené nářadí bude hospodárné, jestliže úspory na výrobních nákladech dosažitelné díky jeho použití budou větší než náklady na pořízení tohoto nářadí. Vyjádří-li se tato podmínka vztahem, dostaneme:</a:t>
                </a:r>
              </a:p>
              <a:p>
                <a:pPr algn="just"/>
                <a:endParaRPr lang="cs-CZ" dirty="0"/>
              </a:p>
              <a:p>
                <a:pPr marL="0" indent="0" algn="just">
                  <a:buNone/>
                </a:pPr>
                <a14:m>
                  <m:oMathPara xmlns:m="http://schemas.openxmlformats.org/officeDocument/2006/math">
                    <m:oMathParaPr>
                      <m:jc m:val="centerGroup"/>
                    </m:oMathParaPr>
                    <m:oMath xmlns:m="http://schemas.openxmlformats.org/officeDocument/2006/math">
                      <m:sSub>
                        <m:sSubPr>
                          <m:ctrlPr>
                            <a:rPr lang="cs-CZ" i="1">
                              <a:latin typeface="Cambria Math" panose="02040503050406030204" pitchFamily="18" charset="0"/>
                            </a:rPr>
                          </m:ctrlPr>
                        </m:sSubPr>
                        <m:e>
                          <m:r>
                            <a:rPr lang="cs-CZ" i="1">
                              <a:latin typeface="Cambria Math"/>
                            </a:rPr>
                            <m:t>𝑈</m:t>
                          </m:r>
                        </m:e>
                        <m:sub>
                          <m:r>
                            <a:rPr lang="cs-CZ" i="1">
                              <a:latin typeface="Cambria Math"/>
                            </a:rPr>
                            <m:t>𝑐</m:t>
                          </m:r>
                        </m:sub>
                      </m:sSub>
                      <m:r>
                        <a:rPr lang="cs-CZ" i="1">
                          <a:latin typeface="Cambria Math"/>
                          <a:ea typeface="Cambria Math"/>
                        </a:rPr>
                        <m:t>≥</m:t>
                      </m:r>
                      <m:sSub>
                        <m:sSubPr>
                          <m:ctrlPr>
                            <a:rPr lang="cs-CZ" i="1">
                              <a:latin typeface="Cambria Math" panose="02040503050406030204" pitchFamily="18" charset="0"/>
                              <a:ea typeface="Cambria Math"/>
                            </a:rPr>
                          </m:ctrlPr>
                        </m:sSubPr>
                        <m:e>
                          <m:r>
                            <a:rPr lang="cs-CZ" i="1">
                              <a:latin typeface="Cambria Math"/>
                              <a:ea typeface="Cambria Math"/>
                            </a:rPr>
                            <m:t>𝑃</m:t>
                          </m:r>
                        </m:e>
                        <m:sub>
                          <m:r>
                            <a:rPr lang="cs-CZ" i="1">
                              <a:latin typeface="Cambria Math"/>
                              <a:ea typeface="Cambria Math"/>
                            </a:rPr>
                            <m:t>𝑝</m:t>
                          </m:r>
                        </m:sub>
                      </m:sSub>
                    </m:oMath>
                  </m:oMathPara>
                </a14:m>
                <a:endParaRPr lang="cs-CZ" dirty="0"/>
              </a:p>
              <a:p>
                <a:pPr marL="0" indent="0" algn="just">
                  <a:buNone/>
                </a:pPr>
                <a:r>
                  <a:rPr lang="cs-CZ" dirty="0"/>
                  <a:t>kde:</a:t>
                </a:r>
              </a:p>
              <a:p>
                <a:pPr marL="0" indent="0" algn="just">
                  <a:buNone/>
                </a:pPr>
                <a14:m>
                  <m:oMath xmlns:m="http://schemas.openxmlformats.org/officeDocument/2006/math">
                    <m:sSub>
                      <m:sSubPr>
                        <m:ctrlPr>
                          <a:rPr lang="cs-CZ" i="1">
                            <a:latin typeface="Cambria Math" panose="02040503050406030204" pitchFamily="18" charset="0"/>
                          </a:rPr>
                        </m:ctrlPr>
                      </m:sSubPr>
                      <m:e>
                        <m:r>
                          <a:rPr lang="cs-CZ" i="1">
                            <a:latin typeface="Cambria Math"/>
                          </a:rPr>
                          <m:t>𝑈</m:t>
                        </m:r>
                      </m:e>
                      <m:sub>
                        <m:r>
                          <a:rPr lang="cs-CZ" i="1">
                            <a:latin typeface="Cambria Math"/>
                          </a:rPr>
                          <m:t>𝑐</m:t>
                        </m:r>
                      </m:sub>
                    </m:sSub>
                  </m:oMath>
                </a14:m>
                <a:r>
                  <a:rPr lang="cs-CZ" dirty="0"/>
                  <a:t>- úspory na výrobních nákladech, které vzniknou porovnáním dosavadní technologie a technologie s voleným nářadím</a:t>
                </a:r>
              </a:p>
              <a:p>
                <a:pPr marL="0" indent="0" algn="just">
                  <a:buNone/>
                </a:pPr>
                <a14:m>
                  <m:oMath xmlns:m="http://schemas.openxmlformats.org/officeDocument/2006/math">
                    <m:sSub>
                      <m:sSubPr>
                        <m:ctrlPr>
                          <a:rPr lang="cs-CZ" i="1">
                            <a:latin typeface="Cambria Math" panose="02040503050406030204" pitchFamily="18" charset="0"/>
                            <a:ea typeface="Cambria Math"/>
                          </a:rPr>
                        </m:ctrlPr>
                      </m:sSubPr>
                      <m:e>
                        <m:r>
                          <a:rPr lang="cs-CZ" i="1">
                            <a:latin typeface="Cambria Math"/>
                            <a:ea typeface="Cambria Math"/>
                          </a:rPr>
                          <m:t>𝑃</m:t>
                        </m:r>
                      </m:e>
                      <m:sub>
                        <m:r>
                          <a:rPr lang="cs-CZ" i="1">
                            <a:latin typeface="Cambria Math"/>
                            <a:ea typeface="Cambria Math"/>
                          </a:rPr>
                          <m:t>𝑝</m:t>
                        </m:r>
                      </m:sub>
                    </m:sSub>
                  </m:oMath>
                </a14:m>
                <a:r>
                  <a:rPr lang="cs-CZ" dirty="0"/>
                  <a:t>- cena (náklady) pořízení nářadí</a:t>
                </a:r>
              </a:p>
              <a:p>
                <a:endParaRPr lang="cs-CZ" dirty="0"/>
              </a:p>
            </p:txBody>
          </p:sp>
        </mc:Choice>
        <mc:Fallback xmlns="">
          <p:sp>
            <p:nvSpPr>
              <p:cNvPr id="4" name="Zástupný symbol pro obsah 3"/>
              <p:cNvSpPr>
                <a:spLocks noGrp="1" noRot="1" noChangeAspect="1" noMove="1" noResize="1" noEditPoints="1" noAdjustHandles="1" noChangeArrowheads="1" noChangeShapeType="1" noTextEdit="1"/>
              </p:cNvSpPr>
              <p:nvPr>
                <p:ph idx="1"/>
              </p:nvPr>
            </p:nvSpPr>
            <p:spPr>
              <a:xfrm>
                <a:off x="323528" y="1916832"/>
                <a:ext cx="8229600" cy="4525963"/>
              </a:xfrm>
              <a:blipFill rotWithShape="1">
                <a:blip r:embed="rId5"/>
                <a:stretch>
                  <a:fillRect l="-1333" t="-2692" r="-1481"/>
                </a:stretch>
              </a:blipFill>
            </p:spPr>
            <p:txBody>
              <a:bodyPr/>
              <a:lstStyle/>
              <a:p>
                <a:r>
                  <a:rPr lang="cs-CZ">
                    <a:noFill/>
                  </a:rPr>
                  <a:t> </a:t>
                </a:r>
              </a:p>
            </p:txBody>
          </p:sp>
        </mc:Fallback>
      </mc:AlternateContent>
      <p:sp>
        <p:nvSpPr>
          <p:cNvPr id="7" name="TextovéPole 6"/>
          <p:cNvSpPr txBox="1"/>
          <p:nvPr/>
        </p:nvSpPr>
        <p:spPr>
          <a:xfrm>
            <a:off x="395536" y="6165304"/>
            <a:ext cx="7776864" cy="646331"/>
          </a:xfrm>
          <a:prstGeom prst="rect">
            <a:avLst/>
          </a:prstGeom>
          <a:noFill/>
        </p:spPr>
        <p:txBody>
          <a:bodyPr wrap="square" rtlCol="0">
            <a:spAutoFit/>
          </a:bodyPr>
          <a:lstStyle/>
          <a:p>
            <a:r>
              <a:rPr lang="cs-CZ" dirty="0"/>
              <a:t>Jurová M. a kol. Výrobní procesy řízené logistikou. </a:t>
            </a:r>
            <a:r>
              <a:rPr lang="cs-CZ" dirty="0" err="1"/>
              <a:t>Bizbooks</a:t>
            </a:r>
            <a:r>
              <a:rPr lang="cs-CZ" dirty="0"/>
              <a:t> 2013. 260s. ISBN 978-80-265-0059-9</a:t>
            </a:r>
          </a:p>
        </p:txBody>
      </p:sp>
    </p:spTree>
    <p:extLst>
      <p:ext uri="{BB962C8B-B14F-4D97-AF65-F5344CB8AC3E}">
        <p14:creationId xmlns:p14="http://schemas.microsoft.com/office/powerpoint/2010/main" val="149302486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Hospodárnost voleného nářadí</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normAutofit fontScale="55000" lnSpcReduction="20000"/>
              </a:bodyPr>
              <a:lstStyle/>
              <a:p>
                <a:pPr marL="0" indent="0">
                  <a:buNone/>
                </a:pPr>
                <a:r>
                  <a:rPr lang="cs-CZ" dirty="0"/>
                  <a:t>Dosažitelné úspory jsou úspory na výrobních nákladech U zmenšené o náklady na opravy (údržbu) v době životnosti voleného nářadí. Je tedy možné psát:</a:t>
                </a:r>
              </a:p>
              <a:p>
                <a:pPr marL="0" indent="0">
                  <a:buNone/>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a:rPr lang="cs-CZ" b="0" i="1" smtClean="0">
                              <a:latin typeface="Cambria Math"/>
                            </a:rPr>
                            <m:t>𝑈</m:t>
                          </m:r>
                        </m:e>
                        <m:sub>
                          <m:r>
                            <a:rPr lang="cs-CZ" b="0" i="1" smtClean="0">
                              <a:latin typeface="Cambria Math"/>
                            </a:rPr>
                            <m:t>𝑐</m:t>
                          </m:r>
                        </m:sub>
                      </m:sSub>
                      <m:r>
                        <a:rPr lang="cs-CZ" b="0" i="1" smtClean="0">
                          <a:latin typeface="Cambria Math"/>
                        </a:rPr>
                        <m:t>=</m:t>
                      </m:r>
                      <m:r>
                        <a:rPr lang="cs-CZ" b="0" i="1" smtClean="0">
                          <a:latin typeface="Cambria Math"/>
                        </a:rPr>
                        <m:t>𝑈</m:t>
                      </m:r>
                      <m:r>
                        <a:rPr lang="cs-CZ" b="0" i="1" smtClean="0">
                          <a:latin typeface="Cambria Math"/>
                        </a:rPr>
                        <m:t>−</m:t>
                      </m:r>
                      <m:r>
                        <a:rPr lang="cs-CZ" b="0" i="1" smtClean="0">
                          <a:latin typeface="Cambria Math"/>
                        </a:rPr>
                        <m:t>𝑘</m:t>
                      </m:r>
                      <m:r>
                        <a:rPr lang="cs-CZ" b="0" i="1" smtClean="0">
                          <a:latin typeface="Cambria Math"/>
                          <a:ea typeface="Cambria Math"/>
                        </a:rPr>
                        <m:t>×</m:t>
                      </m:r>
                      <m:sSub>
                        <m:sSubPr>
                          <m:ctrlPr>
                            <a:rPr lang="cs-CZ" b="0" i="1" smtClean="0">
                              <a:latin typeface="Cambria Math" panose="02040503050406030204" pitchFamily="18" charset="0"/>
                              <a:ea typeface="Cambria Math"/>
                            </a:rPr>
                          </m:ctrlPr>
                        </m:sSubPr>
                        <m:e>
                          <m:r>
                            <a:rPr lang="cs-CZ" b="0" i="1" smtClean="0">
                              <a:latin typeface="Cambria Math"/>
                              <a:ea typeface="Cambria Math"/>
                            </a:rPr>
                            <m:t>𝑃</m:t>
                          </m:r>
                        </m:e>
                        <m:sub>
                          <m:r>
                            <a:rPr lang="cs-CZ" b="0" i="1" smtClean="0">
                              <a:latin typeface="Cambria Math"/>
                              <a:ea typeface="Cambria Math"/>
                            </a:rPr>
                            <m:t>𝑝</m:t>
                          </m:r>
                        </m:sub>
                      </m:sSub>
                    </m:oMath>
                  </m:oMathPara>
                </a14:m>
                <a:endParaRPr lang="cs-CZ" dirty="0"/>
              </a:p>
              <a:p>
                <a:pPr marL="0" indent="0">
                  <a:buNone/>
                </a:pPr>
                <a:endParaRPr lang="cs-CZ" dirty="0"/>
              </a:p>
              <a:p>
                <a:pPr marL="0" indent="0">
                  <a:buNone/>
                </a:pPr>
                <a:r>
                  <a:rPr lang="cs-CZ" dirty="0"/>
                  <a:t>kde </a:t>
                </a:r>
                <a:r>
                  <a:rPr lang="cs-CZ" i="1" dirty="0"/>
                  <a:t>U</a:t>
                </a:r>
                <a:r>
                  <a:rPr lang="cs-CZ" dirty="0"/>
                  <a:t>- úspory na výrobních nákladech při porovnání technologie původní a technologie s voleným nářadím,</a:t>
                </a:r>
              </a:p>
              <a:p>
                <a:pPr marL="0" indent="0">
                  <a:buNone/>
                </a:pPr>
                <a:r>
                  <a:rPr lang="cs-CZ" i="1" dirty="0"/>
                  <a:t>k</a:t>
                </a:r>
                <a:r>
                  <a:rPr lang="cs-CZ" dirty="0"/>
                  <a:t>- koeficient oprav, který nabývá hodnoty 0,2/0,4</a:t>
                </a:r>
              </a:p>
              <a:p>
                <a:endParaRPr lang="cs-CZ" dirty="0"/>
              </a:p>
              <a:p>
                <a:pPr marL="0" indent="0">
                  <a:buNone/>
                </a:pPr>
                <a:r>
                  <a:rPr lang="cs-CZ" dirty="0"/>
                  <a:t>Dále je třeba uvažovat vliv počtu komponent (součástí), které mají být voleným nářadím opracovány, takže dostaneme vztah:</a:t>
                </a:r>
              </a:p>
              <a:p>
                <a:pPr marL="0" indent="0">
                  <a:buNone/>
                </a:pPr>
                <a14:m>
                  <m:oMathPara xmlns:m="http://schemas.openxmlformats.org/officeDocument/2006/math">
                    <m:oMathParaPr>
                      <m:jc m:val="centerGroup"/>
                    </m:oMathParaPr>
                    <m:oMath xmlns:m="http://schemas.openxmlformats.org/officeDocument/2006/math">
                      <m:r>
                        <a:rPr lang="cs-CZ" b="0" i="1" smtClean="0">
                          <a:latin typeface="Cambria Math"/>
                        </a:rPr>
                        <m:t>𝑢</m:t>
                      </m:r>
                      <m:r>
                        <a:rPr lang="cs-CZ" b="0" i="1" smtClean="0">
                          <a:latin typeface="Cambria Math"/>
                          <a:ea typeface="Cambria Math"/>
                        </a:rPr>
                        <m:t>×</m:t>
                      </m:r>
                      <m:r>
                        <a:rPr lang="cs-CZ" b="0" i="1" smtClean="0">
                          <a:latin typeface="Cambria Math"/>
                          <a:ea typeface="Cambria Math"/>
                        </a:rPr>
                        <m:t>𝑋</m:t>
                      </m:r>
                      <m:r>
                        <a:rPr lang="cs-CZ" b="0" i="1" smtClean="0">
                          <a:latin typeface="Cambria Math"/>
                          <a:ea typeface="Cambria Math"/>
                        </a:rPr>
                        <m:t>−</m:t>
                      </m:r>
                      <m:r>
                        <a:rPr lang="cs-CZ" b="0" i="1" smtClean="0">
                          <a:latin typeface="Cambria Math"/>
                          <a:ea typeface="Cambria Math"/>
                        </a:rPr>
                        <m:t>𝑘</m:t>
                      </m:r>
                      <m:r>
                        <a:rPr lang="cs-CZ" b="0" i="1" smtClean="0">
                          <a:latin typeface="Cambria Math"/>
                          <a:ea typeface="Cambria Math"/>
                        </a:rPr>
                        <m:t>×</m:t>
                      </m:r>
                      <m:sSub>
                        <m:sSubPr>
                          <m:ctrlPr>
                            <a:rPr lang="cs-CZ" b="0" i="1" smtClean="0">
                              <a:latin typeface="Cambria Math" panose="02040503050406030204" pitchFamily="18" charset="0"/>
                              <a:ea typeface="Cambria Math"/>
                            </a:rPr>
                          </m:ctrlPr>
                        </m:sSubPr>
                        <m:e>
                          <m:r>
                            <a:rPr lang="cs-CZ" b="0" i="1" smtClean="0">
                              <a:latin typeface="Cambria Math"/>
                              <a:ea typeface="Cambria Math"/>
                            </a:rPr>
                            <m:t>𝑃</m:t>
                          </m:r>
                        </m:e>
                        <m:sub>
                          <m:r>
                            <a:rPr lang="cs-CZ" b="0" i="1" smtClean="0">
                              <a:latin typeface="Cambria Math"/>
                              <a:ea typeface="Cambria Math"/>
                            </a:rPr>
                            <m:t>𝑝</m:t>
                          </m:r>
                        </m:sub>
                      </m:sSub>
                      <m:r>
                        <a:rPr lang="cs-CZ" b="0" i="1" smtClean="0">
                          <a:latin typeface="Cambria Math"/>
                          <a:ea typeface="Cambria Math"/>
                        </a:rPr>
                        <m:t>≥=</m:t>
                      </m:r>
                      <m:sSub>
                        <m:sSubPr>
                          <m:ctrlPr>
                            <a:rPr lang="cs-CZ" b="0" i="1" smtClean="0">
                              <a:latin typeface="Cambria Math" panose="02040503050406030204" pitchFamily="18" charset="0"/>
                              <a:ea typeface="Cambria Math"/>
                            </a:rPr>
                          </m:ctrlPr>
                        </m:sSubPr>
                        <m:e>
                          <m:r>
                            <a:rPr lang="cs-CZ" b="0" i="1" smtClean="0">
                              <a:latin typeface="Cambria Math"/>
                              <a:ea typeface="Cambria Math"/>
                            </a:rPr>
                            <m:t>𝑃</m:t>
                          </m:r>
                        </m:e>
                        <m:sub>
                          <m:r>
                            <a:rPr lang="cs-CZ" b="0" i="1" smtClean="0">
                              <a:latin typeface="Cambria Math"/>
                              <a:ea typeface="Cambria Math"/>
                            </a:rPr>
                            <m:t>𝑝</m:t>
                          </m:r>
                        </m:sub>
                      </m:sSub>
                    </m:oMath>
                  </m:oMathPara>
                </a14:m>
                <a:endParaRPr lang="cs-CZ" dirty="0"/>
              </a:p>
              <a:p>
                <a:pPr marL="0" indent="0">
                  <a:buNone/>
                </a:pPr>
                <a:r>
                  <a:rPr lang="cs-CZ" dirty="0"/>
                  <a:t>kde</a:t>
                </a:r>
              </a:p>
              <a:p>
                <a:pPr marL="0" indent="0">
                  <a:buNone/>
                </a:pPr>
                <a:r>
                  <a:rPr lang="cs-CZ" i="1" dirty="0"/>
                  <a:t>u</a:t>
                </a:r>
                <a:r>
                  <a:rPr lang="cs-CZ" dirty="0"/>
                  <a:t>- hrubá úspora dosažitelná z titulu provedení dané technologie voleným nářadím na jednu komponentu (jednotku),</a:t>
                </a:r>
              </a:p>
              <a:p>
                <a:pPr marL="0" indent="0">
                  <a:buNone/>
                </a:pPr>
                <a:r>
                  <a:rPr lang="cs-CZ" i="1" dirty="0"/>
                  <a:t>X-</a:t>
                </a:r>
                <a:r>
                  <a:rPr lang="cs-CZ" dirty="0"/>
                  <a:t> plánovaný počet komponent (součástí), jež mají být vyrobeny voleným nářadím.</a:t>
                </a:r>
              </a:p>
              <a:p>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rotWithShape="1">
                <a:blip r:embed="rId4"/>
                <a:stretch>
                  <a:fillRect l="-593" t="-1752"/>
                </a:stretch>
              </a:blipFill>
            </p:spPr>
            <p:txBody>
              <a:bodyPr/>
              <a:lstStyle/>
              <a:p>
                <a:r>
                  <a:rPr lang="cs-CZ">
                    <a:noFill/>
                  </a:rPr>
                  <a:t> </a:t>
                </a:r>
              </a:p>
            </p:txBody>
          </p:sp>
        </mc:Fallback>
      </mc:AlternateContent>
      <p:sp>
        <p:nvSpPr>
          <p:cNvPr id="5" name="TextovéPole 4"/>
          <p:cNvSpPr txBox="1"/>
          <p:nvPr/>
        </p:nvSpPr>
        <p:spPr>
          <a:xfrm>
            <a:off x="395536" y="6165304"/>
            <a:ext cx="7776864" cy="646331"/>
          </a:xfrm>
          <a:prstGeom prst="rect">
            <a:avLst/>
          </a:prstGeom>
          <a:noFill/>
        </p:spPr>
        <p:txBody>
          <a:bodyPr wrap="square" rtlCol="0">
            <a:spAutoFit/>
          </a:bodyPr>
          <a:lstStyle/>
          <a:p>
            <a:r>
              <a:rPr lang="cs-CZ" dirty="0"/>
              <a:t>Jurová M. a kol. Výrobní procesy řízené logistikou. </a:t>
            </a:r>
            <a:r>
              <a:rPr lang="cs-CZ" dirty="0" err="1"/>
              <a:t>Bizbooks</a:t>
            </a:r>
            <a:r>
              <a:rPr lang="cs-CZ" dirty="0"/>
              <a:t> 2013. 260s. ISBN 978-80-265-0059-9</a:t>
            </a:r>
          </a:p>
        </p:txBody>
      </p:sp>
    </p:spTree>
    <p:extLst>
      <p:ext uri="{BB962C8B-B14F-4D97-AF65-F5344CB8AC3E}">
        <p14:creationId xmlns:p14="http://schemas.microsoft.com/office/powerpoint/2010/main" val="292421872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01445" y="476672"/>
            <a:ext cx="8229600" cy="1143000"/>
          </a:xfrm>
        </p:spPr>
        <p:txBody>
          <a:bodyPr>
            <a:normAutofit fontScale="90000"/>
          </a:bodyPr>
          <a:lstStyle/>
          <a:p>
            <a:r>
              <a:rPr lang="cs-CZ" b="1" dirty="0"/>
              <a:t>Hrubá úspora na výrobních nákladech při opracování jedné součásti:</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normAutofit fontScale="70000" lnSpcReduction="20000"/>
              </a:bodyPr>
              <a:lstStyle/>
              <a:p>
                <a:pPr marL="0" indent="0">
                  <a:buNone/>
                </a:pPr>
                <a:r>
                  <a:rPr lang="cs-CZ" dirty="0"/>
                  <a:t>Hrubá úspora na výrobních nákladech při opracování jedné součásti je souhrn dílčích úspor, a to:</a:t>
                </a:r>
              </a:p>
              <a:p>
                <a:pPr marL="0" indent="0">
                  <a:buNone/>
                </a:pPr>
                <a14:m>
                  <m:oMathPara xmlns:m="http://schemas.openxmlformats.org/officeDocument/2006/math">
                    <m:oMathParaPr>
                      <m:jc m:val="centerGroup"/>
                    </m:oMathParaPr>
                    <m:oMath xmlns:m="http://schemas.openxmlformats.org/officeDocument/2006/math">
                      <m:r>
                        <a:rPr lang="cs-CZ" b="0" i="1" smtClean="0">
                          <a:latin typeface="Cambria Math"/>
                        </a:rPr>
                        <m:t>𝑢</m:t>
                      </m:r>
                      <m:r>
                        <a:rPr lang="cs-CZ" b="0" i="1" smtClean="0">
                          <a:latin typeface="Cambria Math"/>
                        </a:rPr>
                        <m:t>=</m:t>
                      </m:r>
                      <m:nary>
                        <m:naryPr>
                          <m:chr m:val="∑"/>
                          <m:ctrlPr>
                            <a:rPr lang="cs-CZ" b="0" i="1" smtClean="0">
                              <a:latin typeface="Cambria Math" panose="02040503050406030204" pitchFamily="18" charset="0"/>
                            </a:rPr>
                          </m:ctrlPr>
                        </m:naryPr>
                        <m:sub>
                          <m:r>
                            <m:rPr>
                              <m:brk m:alnAt="23"/>
                            </m:rPr>
                            <a:rPr lang="cs-CZ" b="0" i="1" smtClean="0">
                              <a:latin typeface="Cambria Math"/>
                            </a:rPr>
                            <m:t>1</m:t>
                          </m:r>
                        </m:sub>
                        <m:sup>
                          <m:r>
                            <a:rPr lang="cs-CZ" b="0" i="1" smtClean="0">
                              <a:latin typeface="Cambria Math"/>
                            </a:rPr>
                            <m:t>4</m:t>
                          </m:r>
                        </m:sup>
                        <m:e>
                          <m:sSub>
                            <m:sSubPr>
                              <m:ctrlPr>
                                <a:rPr lang="cs-CZ" b="0" i="1" smtClean="0">
                                  <a:latin typeface="Cambria Math" panose="02040503050406030204" pitchFamily="18" charset="0"/>
                                </a:rPr>
                              </m:ctrlPr>
                            </m:sSubPr>
                            <m:e>
                              <m:r>
                                <a:rPr lang="cs-CZ" b="0" i="1" smtClean="0">
                                  <a:latin typeface="Cambria Math"/>
                                </a:rPr>
                                <m:t>𝑢</m:t>
                              </m:r>
                            </m:e>
                            <m:sub>
                              <m:r>
                                <a:rPr lang="cs-CZ" b="0" i="1" smtClean="0">
                                  <a:latin typeface="Cambria Math"/>
                                </a:rPr>
                                <m:t>𝑑</m:t>
                              </m:r>
                              <m:r>
                                <a:rPr lang="cs-CZ" b="0" i="1" smtClean="0">
                                  <a:latin typeface="Cambria Math"/>
                                </a:rPr>
                                <m:t>í</m:t>
                              </m:r>
                              <m:r>
                                <a:rPr lang="cs-CZ" b="0" i="1" smtClean="0">
                                  <a:latin typeface="Cambria Math"/>
                                </a:rPr>
                                <m:t>𝑙</m:t>
                              </m:r>
                            </m:sub>
                          </m:sSub>
                        </m:e>
                      </m:nary>
                      <m:r>
                        <a:rPr lang="cs-CZ" b="0" i="1" smtClean="0">
                          <a:latin typeface="Cambria Math"/>
                        </a:rPr>
                        <m:t>=</m:t>
                      </m:r>
                      <m:sSub>
                        <m:sSubPr>
                          <m:ctrlPr>
                            <a:rPr lang="cs-CZ" b="0" i="1" smtClean="0">
                              <a:latin typeface="Cambria Math" panose="02040503050406030204" pitchFamily="18" charset="0"/>
                            </a:rPr>
                          </m:ctrlPr>
                        </m:sSubPr>
                        <m:e>
                          <m:r>
                            <a:rPr lang="cs-CZ" b="0" i="1" smtClean="0">
                              <a:latin typeface="Cambria Math"/>
                            </a:rPr>
                            <m:t>𝑢</m:t>
                          </m:r>
                        </m:e>
                        <m:sub>
                          <m:r>
                            <a:rPr lang="cs-CZ" b="0" i="1" smtClean="0">
                              <a:latin typeface="Cambria Math"/>
                            </a:rPr>
                            <m:t>𝑚𝑎𝑡</m:t>
                          </m:r>
                        </m:sub>
                      </m:sSub>
                      <m:r>
                        <a:rPr lang="cs-CZ" b="0" i="1" smtClean="0">
                          <a:latin typeface="Cambria Math"/>
                        </a:rPr>
                        <m:t>+</m:t>
                      </m:r>
                      <m:sSub>
                        <m:sSubPr>
                          <m:ctrlPr>
                            <a:rPr lang="cs-CZ" b="0" i="1" smtClean="0">
                              <a:latin typeface="Cambria Math" panose="02040503050406030204" pitchFamily="18" charset="0"/>
                            </a:rPr>
                          </m:ctrlPr>
                        </m:sSubPr>
                        <m:e>
                          <m:r>
                            <a:rPr lang="cs-CZ" b="0" i="1" smtClean="0">
                              <a:latin typeface="Cambria Math"/>
                            </a:rPr>
                            <m:t>𝑢</m:t>
                          </m:r>
                        </m:e>
                        <m:sub>
                          <m:r>
                            <a:rPr lang="cs-CZ" b="0" i="1" smtClean="0">
                              <a:latin typeface="Cambria Math"/>
                            </a:rPr>
                            <m:t>𝑚𝑧𝑑𝑦</m:t>
                          </m:r>
                        </m:sub>
                      </m:sSub>
                      <m:r>
                        <a:rPr lang="cs-CZ" b="0" i="1" smtClean="0">
                          <a:latin typeface="Cambria Math"/>
                        </a:rPr>
                        <m:t>+</m:t>
                      </m:r>
                      <m:sSub>
                        <m:sSubPr>
                          <m:ctrlPr>
                            <a:rPr lang="cs-CZ" b="0" i="1" smtClean="0">
                              <a:latin typeface="Cambria Math" panose="02040503050406030204" pitchFamily="18" charset="0"/>
                            </a:rPr>
                          </m:ctrlPr>
                        </m:sSubPr>
                        <m:e>
                          <m:r>
                            <a:rPr lang="cs-CZ" b="0" i="1" smtClean="0">
                              <a:latin typeface="Cambria Math"/>
                            </a:rPr>
                            <m:t>𝑢</m:t>
                          </m:r>
                        </m:e>
                        <m:sub>
                          <m:r>
                            <a:rPr lang="cs-CZ" b="0" i="1" smtClean="0">
                              <a:latin typeface="Cambria Math"/>
                            </a:rPr>
                            <m:t>𝑠𝑒</m:t>
                          </m:r>
                          <m:r>
                            <a:rPr lang="cs-CZ" b="0" i="1" smtClean="0">
                              <a:latin typeface="Cambria Math"/>
                            </a:rPr>
                            <m:t>ř</m:t>
                          </m:r>
                        </m:sub>
                      </m:sSub>
                      <m:r>
                        <a:rPr lang="cs-CZ" b="0" i="1" smtClean="0">
                          <a:latin typeface="Cambria Math"/>
                        </a:rPr>
                        <m:t>+</m:t>
                      </m:r>
                      <m:sSub>
                        <m:sSubPr>
                          <m:ctrlPr>
                            <a:rPr lang="cs-CZ" b="0" i="1" smtClean="0">
                              <a:latin typeface="Cambria Math" panose="02040503050406030204" pitchFamily="18" charset="0"/>
                            </a:rPr>
                          </m:ctrlPr>
                        </m:sSubPr>
                        <m:e>
                          <m:r>
                            <a:rPr lang="cs-CZ" b="0" i="1" smtClean="0">
                              <a:latin typeface="Cambria Math"/>
                            </a:rPr>
                            <m:t>𝑢</m:t>
                          </m:r>
                        </m:e>
                        <m:sub>
                          <m:r>
                            <a:rPr lang="cs-CZ" b="0" i="1" smtClean="0">
                              <a:latin typeface="Cambria Math"/>
                            </a:rPr>
                            <m:t>𝑑𝑟</m:t>
                          </m:r>
                        </m:sub>
                      </m:sSub>
                    </m:oMath>
                  </m:oMathPara>
                </a14:m>
                <a:endParaRPr lang="cs-CZ" dirty="0"/>
              </a:p>
              <a:p>
                <a:pPr marL="0" indent="0">
                  <a:buNone/>
                </a:pPr>
                <a:r>
                  <a:rPr lang="cs-CZ" dirty="0"/>
                  <a:t>Kde </a:t>
                </a:r>
                <a14:m>
                  <m:oMath xmlns:m="http://schemas.openxmlformats.org/officeDocument/2006/math">
                    <m:sSub>
                      <m:sSubPr>
                        <m:ctrlPr>
                          <a:rPr lang="cs-CZ" i="1">
                            <a:latin typeface="Cambria Math" panose="02040503050406030204" pitchFamily="18" charset="0"/>
                          </a:rPr>
                        </m:ctrlPr>
                      </m:sSubPr>
                      <m:e>
                        <m:r>
                          <a:rPr lang="cs-CZ" i="1">
                            <a:latin typeface="Cambria Math"/>
                          </a:rPr>
                          <m:t>𝑢</m:t>
                        </m:r>
                      </m:e>
                      <m:sub>
                        <m:r>
                          <a:rPr lang="cs-CZ" i="1">
                            <a:latin typeface="Cambria Math"/>
                          </a:rPr>
                          <m:t>𝑚𝑎𝑡</m:t>
                        </m:r>
                      </m:sub>
                    </m:sSub>
                  </m:oMath>
                </a14:m>
                <a:r>
                  <a:rPr lang="cs-CZ" dirty="0"/>
                  <a:t>- úspora materiálu na jednu součást při použití voleného nářadí</a:t>
                </a:r>
              </a:p>
              <a:p>
                <a:pPr marL="0" indent="0">
                  <a:buNone/>
                </a:pPr>
                <a14:m>
                  <m:oMath xmlns:m="http://schemas.openxmlformats.org/officeDocument/2006/math">
                    <m:sSub>
                      <m:sSubPr>
                        <m:ctrlPr>
                          <a:rPr lang="cs-CZ" i="1">
                            <a:latin typeface="Cambria Math" panose="02040503050406030204" pitchFamily="18" charset="0"/>
                          </a:rPr>
                        </m:ctrlPr>
                      </m:sSubPr>
                      <m:e>
                        <m:r>
                          <a:rPr lang="cs-CZ" i="1">
                            <a:latin typeface="Cambria Math"/>
                          </a:rPr>
                          <m:t>𝑢</m:t>
                        </m:r>
                      </m:e>
                      <m:sub>
                        <m:r>
                          <a:rPr lang="cs-CZ" i="1">
                            <a:latin typeface="Cambria Math"/>
                          </a:rPr>
                          <m:t>𝑚𝑧𝑑𝑦</m:t>
                        </m:r>
                      </m:sub>
                    </m:sSub>
                  </m:oMath>
                </a14:m>
                <a:r>
                  <a:rPr lang="cs-CZ" dirty="0"/>
                  <a:t>- úspora na mzdě výrobního dělníka nebo operátora, pracujícího s voleným nářadím při zpracování dané technologie jedné komponenty (součásti)</a:t>
                </a:r>
              </a:p>
              <a:p>
                <a:pPr marL="0" indent="0">
                  <a:buNone/>
                </a:pPr>
                <a14:m>
                  <m:oMath xmlns:m="http://schemas.openxmlformats.org/officeDocument/2006/math">
                    <m:sSub>
                      <m:sSubPr>
                        <m:ctrlPr>
                          <a:rPr lang="cs-CZ" i="1">
                            <a:latin typeface="Cambria Math" panose="02040503050406030204" pitchFamily="18" charset="0"/>
                          </a:rPr>
                        </m:ctrlPr>
                      </m:sSubPr>
                      <m:e>
                        <m:r>
                          <a:rPr lang="cs-CZ" i="1">
                            <a:latin typeface="Cambria Math"/>
                          </a:rPr>
                          <m:t>𝑢</m:t>
                        </m:r>
                      </m:e>
                      <m:sub>
                        <m:r>
                          <a:rPr lang="cs-CZ" i="1">
                            <a:latin typeface="Cambria Math"/>
                          </a:rPr>
                          <m:t>𝑠𝑒</m:t>
                        </m:r>
                        <m:r>
                          <a:rPr lang="cs-CZ" i="1">
                            <a:latin typeface="Cambria Math"/>
                          </a:rPr>
                          <m:t>ř</m:t>
                        </m:r>
                      </m:sub>
                    </m:sSub>
                  </m:oMath>
                </a14:m>
                <a:r>
                  <a:rPr lang="cs-CZ" dirty="0"/>
                  <a:t>- úspora na mzdě seřizovače při použití voleného nářadí , přepočtena na jednu komponentu (součást),</a:t>
                </a:r>
              </a:p>
              <a:p>
                <a:pPr marL="0" indent="0">
                  <a:buNone/>
                </a:pPr>
                <a14:m>
                  <m:oMath xmlns:m="http://schemas.openxmlformats.org/officeDocument/2006/math">
                    <m:sSub>
                      <m:sSubPr>
                        <m:ctrlPr>
                          <a:rPr lang="cs-CZ" i="1">
                            <a:latin typeface="Cambria Math" panose="02040503050406030204" pitchFamily="18" charset="0"/>
                          </a:rPr>
                        </m:ctrlPr>
                      </m:sSubPr>
                      <m:e>
                        <m:r>
                          <a:rPr lang="cs-CZ" i="1">
                            <a:latin typeface="Cambria Math"/>
                          </a:rPr>
                          <m:t>𝑢</m:t>
                        </m:r>
                      </m:e>
                      <m:sub>
                        <m:r>
                          <a:rPr lang="cs-CZ" i="1">
                            <a:latin typeface="Cambria Math"/>
                          </a:rPr>
                          <m:t>𝑑𝑟</m:t>
                        </m:r>
                      </m:sub>
                    </m:sSub>
                  </m:oMath>
                </a14:m>
                <a:r>
                  <a:rPr lang="cs-CZ" dirty="0"/>
                  <a:t>- úspora dílenské režie při zpracování dané technologie jedné komponenty (součásti) při použití voleného nářadí.</a:t>
                </a:r>
              </a:p>
              <a:p>
                <a:endParaRPr lang="cs-CZ" dirty="0"/>
              </a:p>
              <a:p>
                <a:endParaRPr lang="cs-CZ" dirty="0"/>
              </a:p>
              <a:p>
                <a:endParaRPr lang="cs-CZ" dirty="0"/>
              </a:p>
              <a:p>
                <a:endParaRPr lang="cs-CZ" dirty="0"/>
              </a:p>
              <a:p>
                <a:endParaRPr lang="cs-CZ" dirty="0"/>
              </a:p>
              <a:p>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rotWithShape="1">
                <a:blip r:embed="rId4"/>
                <a:stretch>
                  <a:fillRect l="-889" t="-2156" r="-1185"/>
                </a:stretch>
              </a:blipFill>
            </p:spPr>
            <p:txBody>
              <a:bodyPr/>
              <a:lstStyle/>
              <a:p>
                <a:r>
                  <a:rPr lang="cs-CZ">
                    <a:noFill/>
                  </a:rPr>
                  <a:t> </a:t>
                </a:r>
              </a:p>
            </p:txBody>
          </p:sp>
        </mc:Fallback>
      </mc:AlternateContent>
      <p:sp>
        <p:nvSpPr>
          <p:cNvPr id="5" name="TextovéPole 4"/>
          <p:cNvSpPr txBox="1"/>
          <p:nvPr/>
        </p:nvSpPr>
        <p:spPr>
          <a:xfrm>
            <a:off x="395536" y="6165304"/>
            <a:ext cx="7776864" cy="646331"/>
          </a:xfrm>
          <a:prstGeom prst="rect">
            <a:avLst/>
          </a:prstGeom>
          <a:noFill/>
        </p:spPr>
        <p:txBody>
          <a:bodyPr wrap="square" rtlCol="0">
            <a:spAutoFit/>
          </a:bodyPr>
          <a:lstStyle/>
          <a:p>
            <a:r>
              <a:rPr lang="cs-CZ" dirty="0"/>
              <a:t>Jurová M. a kol. Výrobní procesy řízené logistikou. </a:t>
            </a:r>
            <a:r>
              <a:rPr lang="cs-CZ" dirty="0" err="1"/>
              <a:t>Bizbooks</a:t>
            </a:r>
            <a:r>
              <a:rPr lang="cs-CZ" dirty="0"/>
              <a:t> 2013. 260s. ISBN 978-80-265-0059-9</a:t>
            </a:r>
          </a:p>
        </p:txBody>
      </p:sp>
    </p:spTree>
    <p:extLst>
      <p:ext uri="{BB962C8B-B14F-4D97-AF65-F5344CB8AC3E}">
        <p14:creationId xmlns:p14="http://schemas.microsoft.com/office/powerpoint/2010/main" val="36526326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Úspora na materiálu</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normAutofit fontScale="92500" lnSpcReduction="20000"/>
              </a:bodyPr>
              <a:lstStyle/>
              <a:p>
                <a:pPr marL="0" indent="0">
                  <a:buNone/>
                </a:pPr>
                <a:endParaRPr lang="cs-CZ" i="1" dirty="0">
                  <a:latin typeface="Cambria Math"/>
                </a:endParaRPr>
              </a:p>
              <a:p>
                <a:pPr marL="0" indent="0">
                  <a:buNone/>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a:rPr lang="cs-CZ" b="0" i="1" smtClean="0">
                              <a:latin typeface="Cambria Math"/>
                            </a:rPr>
                            <m:t>𝑢</m:t>
                          </m:r>
                        </m:e>
                        <m:sub>
                          <m:r>
                            <a:rPr lang="cs-CZ" b="0" i="1" smtClean="0">
                              <a:latin typeface="Cambria Math"/>
                            </a:rPr>
                            <m:t>𝑚𝑎𝑡</m:t>
                          </m:r>
                        </m:sub>
                      </m:sSub>
                      <m:r>
                        <a:rPr lang="cs-CZ" b="0" i="1" smtClean="0">
                          <a:latin typeface="Cambria Math"/>
                        </a:rPr>
                        <m:t>=</m:t>
                      </m:r>
                      <m:sSub>
                        <m:sSubPr>
                          <m:ctrlPr>
                            <a:rPr lang="cs-CZ" b="0" i="1" smtClean="0">
                              <a:latin typeface="Cambria Math" panose="02040503050406030204" pitchFamily="18" charset="0"/>
                            </a:rPr>
                          </m:ctrlPr>
                        </m:sSubPr>
                        <m:e>
                          <m:r>
                            <a:rPr lang="cs-CZ" b="0" i="1" smtClean="0">
                              <a:latin typeface="Cambria Math"/>
                            </a:rPr>
                            <m:t>𝐶</m:t>
                          </m:r>
                        </m:e>
                        <m:sub>
                          <m:r>
                            <a:rPr lang="cs-CZ" b="0" i="1" smtClean="0">
                              <a:latin typeface="Cambria Math"/>
                            </a:rPr>
                            <m:t>𝑚</m:t>
                          </m:r>
                        </m:sub>
                      </m:sSub>
                      <m:r>
                        <a:rPr lang="cs-CZ" b="0" i="1" smtClean="0">
                          <a:latin typeface="Cambria Math"/>
                          <a:ea typeface="Cambria Math"/>
                        </a:rPr>
                        <m:t>×</m:t>
                      </m:r>
                      <m:d>
                        <m:dPr>
                          <m:ctrlPr>
                            <a:rPr lang="cs-CZ" b="0" i="1" smtClean="0">
                              <a:latin typeface="Cambria Math" panose="02040503050406030204" pitchFamily="18" charset="0"/>
                              <a:ea typeface="Cambria Math"/>
                            </a:rPr>
                          </m:ctrlPr>
                        </m:dPr>
                        <m:e>
                          <m:sSub>
                            <m:sSubPr>
                              <m:ctrlPr>
                                <a:rPr lang="cs-CZ" b="0" i="1" smtClean="0">
                                  <a:latin typeface="Cambria Math" panose="02040503050406030204" pitchFamily="18" charset="0"/>
                                  <a:ea typeface="Cambria Math"/>
                                </a:rPr>
                              </m:ctrlPr>
                            </m:sSubPr>
                            <m:e>
                              <m:r>
                                <a:rPr lang="cs-CZ" b="0" i="1" smtClean="0">
                                  <a:latin typeface="Cambria Math"/>
                                  <a:ea typeface="Cambria Math"/>
                                </a:rPr>
                                <m:t>𝐺</m:t>
                              </m:r>
                            </m:e>
                            <m:sub>
                              <m:r>
                                <a:rPr lang="cs-CZ" b="0" i="1" smtClean="0">
                                  <a:latin typeface="Cambria Math"/>
                                  <a:ea typeface="Cambria Math"/>
                                </a:rPr>
                                <m:t>𝑚</m:t>
                              </m:r>
                              <m:r>
                                <a:rPr lang="cs-CZ" b="0" i="1" smtClean="0">
                                  <a:latin typeface="Cambria Math"/>
                                  <a:ea typeface="Cambria Math"/>
                                </a:rPr>
                                <m:t>1</m:t>
                              </m:r>
                            </m:sub>
                          </m:sSub>
                          <m:r>
                            <a:rPr lang="cs-CZ" b="0" i="1" smtClean="0">
                              <a:latin typeface="Cambria Math"/>
                              <a:ea typeface="Cambria Math"/>
                            </a:rPr>
                            <m:t>−</m:t>
                          </m:r>
                          <m:sSub>
                            <m:sSubPr>
                              <m:ctrlPr>
                                <a:rPr lang="cs-CZ" b="0" i="1" smtClean="0">
                                  <a:latin typeface="Cambria Math" panose="02040503050406030204" pitchFamily="18" charset="0"/>
                                  <a:ea typeface="Cambria Math"/>
                                </a:rPr>
                              </m:ctrlPr>
                            </m:sSubPr>
                            <m:e>
                              <m:r>
                                <a:rPr lang="cs-CZ" b="0" i="1" smtClean="0">
                                  <a:latin typeface="Cambria Math"/>
                                  <a:ea typeface="Cambria Math"/>
                                </a:rPr>
                                <m:t>𝐺</m:t>
                              </m:r>
                            </m:e>
                            <m:sub>
                              <m:r>
                                <a:rPr lang="cs-CZ" b="0" i="1" smtClean="0">
                                  <a:latin typeface="Cambria Math"/>
                                  <a:ea typeface="Cambria Math"/>
                                </a:rPr>
                                <m:t>𝑚</m:t>
                              </m:r>
                              <m:r>
                                <a:rPr lang="cs-CZ" b="0" i="1" smtClean="0">
                                  <a:latin typeface="Cambria Math"/>
                                  <a:ea typeface="Cambria Math"/>
                                </a:rPr>
                                <m:t>2</m:t>
                              </m:r>
                            </m:sub>
                          </m:sSub>
                        </m:e>
                      </m:d>
                      <m:r>
                        <a:rPr lang="cs-CZ" b="0" i="1" smtClean="0">
                          <a:latin typeface="Cambria Math"/>
                          <a:ea typeface="Cambria Math"/>
                        </a:rPr>
                        <m:t>+</m:t>
                      </m:r>
                      <m:sSub>
                        <m:sSubPr>
                          <m:ctrlPr>
                            <a:rPr lang="cs-CZ" b="0" i="1" smtClean="0">
                              <a:latin typeface="Cambria Math" panose="02040503050406030204" pitchFamily="18" charset="0"/>
                              <a:ea typeface="Cambria Math"/>
                            </a:rPr>
                          </m:ctrlPr>
                        </m:sSubPr>
                        <m:e>
                          <m:r>
                            <a:rPr lang="cs-CZ" b="0" i="1" smtClean="0">
                              <a:latin typeface="Cambria Math"/>
                              <a:ea typeface="Cambria Math"/>
                            </a:rPr>
                            <m:t>𝐶</m:t>
                          </m:r>
                        </m:e>
                        <m:sub>
                          <m:r>
                            <a:rPr lang="cs-CZ" b="0" i="1" smtClean="0">
                              <a:latin typeface="Cambria Math"/>
                              <a:ea typeface="Cambria Math"/>
                            </a:rPr>
                            <m:t>𝑜</m:t>
                          </m:r>
                        </m:sub>
                      </m:sSub>
                      <m:r>
                        <a:rPr lang="cs-CZ" b="0" i="1" smtClean="0">
                          <a:latin typeface="Cambria Math"/>
                          <a:ea typeface="Cambria Math"/>
                        </a:rPr>
                        <m:t>×(</m:t>
                      </m:r>
                      <m:sSub>
                        <m:sSubPr>
                          <m:ctrlPr>
                            <a:rPr lang="cs-CZ" b="0" i="1" smtClean="0">
                              <a:latin typeface="Cambria Math" panose="02040503050406030204" pitchFamily="18" charset="0"/>
                              <a:ea typeface="Cambria Math"/>
                            </a:rPr>
                          </m:ctrlPr>
                        </m:sSubPr>
                        <m:e>
                          <m:r>
                            <a:rPr lang="cs-CZ" b="0" i="1" smtClean="0">
                              <a:latin typeface="Cambria Math"/>
                              <a:ea typeface="Cambria Math"/>
                            </a:rPr>
                            <m:t>𝐺</m:t>
                          </m:r>
                        </m:e>
                        <m:sub>
                          <m:r>
                            <a:rPr lang="cs-CZ" b="0" i="1" smtClean="0">
                              <a:latin typeface="Cambria Math"/>
                              <a:ea typeface="Cambria Math"/>
                            </a:rPr>
                            <m:t>𝑜</m:t>
                          </m:r>
                          <m:r>
                            <a:rPr lang="cs-CZ" b="0" i="1" smtClean="0">
                              <a:latin typeface="Cambria Math"/>
                              <a:ea typeface="Cambria Math"/>
                            </a:rPr>
                            <m:t>1</m:t>
                          </m:r>
                        </m:sub>
                      </m:sSub>
                      <m:r>
                        <a:rPr lang="cs-CZ" b="0" i="1" smtClean="0">
                          <a:latin typeface="Cambria Math"/>
                          <a:ea typeface="Cambria Math"/>
                        </a:rPr>
                        <m:t>−</m:t>
                      </m:r>
                      <m:sSub>
                        <m:sSubPr>
                          <m:ctrlPr>
                            <a:rPr lang="cs-CZ" b="0" i="1" smtClean="0">
                              <a:latin typeface="Cambria Math" panose="02040503050406030204" pitchFamily="18" charset="0"/>
                              <a:ea typeface="Cambria Math"/>
                            </a:rPr>
                          </m:ctrlPr>
                        </m:sSubPr>
                        <m:e>
                          <m:r>
                            <a:rPr lang="cs-CZ" b="0" i="1" smtClean="0">
                              <a:latin typeface="Cambria Math"/>
                              <a:ea typeface="Cambria Math"/>
                            </a:rPr>
                            <m:t>𝐺</m:t>
                          </m:r>
                        </m:e>
                        <m:sub>
                          <m:r>
                            <a:rPr lang="cs-CZ" b="0" i="1" smtClean="0">
                              <a:latin typeface="Cambria Math"/>
                              <a:ea typeface="Cambria Math"/>
                            </a:rPr>
                            <m:t>𝑜</m:t>
                          </m:r>
                          <m:r>
                            <a:rPr lang="cs-CZ" b="0" i="1" smtClean="0">
                              <a:latin typeface="Cambria Math"/>
                              <a:ea typeface="Cambria Math"/>
                            </a:rPr>
                            <m:t>2</m:t>
                          </m:r>
                        </m:sub>
                      </m:sSub>
                      <m:r>
                        <a:rPr lang="cs-CZ" b="0" i="1" smtClean="0">
                          <a:latin typeface="Cambria Math"/>
                          <a:ea typeface="Cambria Math"/>
                        </a:rPr>
                        <m:t>)</m:t>
                      </m:r>
                    </m:oMath>
                  </m:oMathPara>
                </a14:m>
                <a:endParaRPr lang="cs-CZ" dirty="0"/>
              </a:p>
              <a:p>
                <a:pPr marL="0" indent="0">
                  <a:buNone/>
                </a:pPr>
                <a:endParaRPr lang="cs-CZ" dirty="0"/>
              </a:p>
              <a:p>
                <a:pPr marL="0" indent="0">
                  <a:buNone/>
                </a:pPr>
                <a:r>
                  <a:rPr lang="cs-CZ" dirty="0"/>
                  <a:t>kde:</a:t>
                </a:r>
              </a:p>
              <a:p>
                <a:pPr marL="0" indent="0">
                  <a:buNone/>
                </a:pPr>
                <a14:m>
                  <m:oMath xmlns:m="http://schemas.openxmlformats.org/officeDocument/2006/math">
                    <m:sSub>
                      <m:sSubPr>
                        <m:ctrlPr>
                          <a:rPr lang="cs-CZ" i="1">
                            <a:latin typeface="Cambria Math" panose="02040503050406030204" pitchFamily="18" charset="0"/>
                          </a:rPr>
                        </m:ctrlPr>
                      </m:sSubPr>
                      <m:e>
                        <m:r>
                          <a:rPr lang="cs-CZ" i="1">
                            <a:latin typeface="Cambria Math"/>
                          </a:rPr>
                          <m:t>𝐶</m:t>
                        </m:r>
                      </m:e>
                      <m:sub>
                        <m:r>
                          <a:rPr lang="cs-CZ" i="1">
                            <a:latin typeface="Cambria Math"/>
                          </a:rPr>
                          <m:t>𝑚</m:t>
                        </m:r>
                      </m:sub>
                    </m:sSub>
                  </m:oMath>
                </a14:m>
                <a:r>
                  <a:rPr lang="cs-CZ" dirty="0"/>
                  <a:t>- cena materiálu (Kč/kg)</a:t>
                </a:r>
              </a:p>
              <a:p>
                <a:pPr marL="0" indent="0">
                  <a:buNone/>
                </a:pPr>
                <a14:m>
                  <m:oMath xmlns:m="http://schemas.openxmlformats.org/officeDocument/2006/math">
                    <m:sSub>
                      <m:sSubPr>
                        <m:ctrlPr>
                          <a:rPr lang="cs-CZ" i="1">
                            <a:latin typeface="Cambria Math" panose="02040503050406030204" pitchFamily="18" charset="0"/>
                            <a:ea typeface="Cambria Math"/>
                          </a:rPr>
                        </m:ctrlPr>
                      </m:sSubPr>
                      <m:e>
                        <m:r>
                          <a:rPr lang="cs-CZ" i="1">
                            <a:latin typeface="Cambria Math"/>
                            <a:ea typeface="Cambria Math"/>
                          </a:rPr>
                          <m:t>𝐺</m:t>
                        </m:r>
                      </m:e>
                      <m:sub>
                        <m:r>
                          <a:rPr lang="cs-CZ" i="1">
                            <a:latin typeface="Cambria Math"/>
                            <a:ea typeface="Cambria Math"/>
                          </a:rPr>
                          <m:t>𝑚</m:t>
                        </m:r>
                        <m:r>
                          <a:rPr lang="cs-CZ" i="1">
                            <a:latin typeface="Cambria Math"/>
                            <a:ea typeface="Cambria Math"/>
                          </a:rPr>
                          <m:t>1,2</m:t>
                        </m:r>
                      </m:sub>
                    </m:sSub>
                  </m:oMath>
                </a14:m>
                <a:r>
                  <a:rPr lang="cs-CZ" dirty="0"/>
                  <a:t>- hmotnost materiálového prvku na jednu pracovní komponentu v 1. a 2. technologii (kg)</a:t>
                </a:r>
              </a:p>
              <a:p>
                <a:pPr marL="0" indent="0">
                  <a:buNone/>
                </a:pPr>
                <a14:m>
                  <m:oMath xmlns:m="http://schemas.openxmlformats.org/officeDocument/2006/math">
                    <m:sSub>
                      <m:sSubPr>
                        <m:ctrlPr>
                          <a:rPr lang="cs-CZ" i="1">
                            <a:latin typeface="Cambria Math" panose="02040503050406030204" pitchFamily="18" charset="0"/>
                            <a:ea typeface="Cambria Math"/>
                          </a:rPr>
                        </m:ctrlPr>
                      </m:sSubPr>
                      <m:e>
                        <m:r>
                          <a:rPr lang="cs-CZ" i="1">
                            <a:latin typeface="Cambria Math"/>
                            <a:ea typeface="Cambria Math"/>
                          </a:rPr>
                          <m:t>𝐶</m:t>
                        </m:r>
                      </m:e>
                      <m:sub>
                        <m:r>
                          <a:rPr lang="cs-CZ" i="1">
                            <a:latin typeface="Cambria Math"/>
                            <a:ea typeface="Cambria Math"/>
                          </a:rPr>
                          <m:t>𝑜</m:t>
                        </m:r>
                      </m:sub>
                    </m:sSub>
                  </m:oMath>
                </a14:m>
                <a:r>
                  <a:rPr lang="cs-CZ" dirty="0"/>
                  <a:t>- cena využitelného odpadu (Kč/kg)</a:t>
                </a:r>
              </a:p>
              <a:p>
                <a:pPr marL="0" indent="0">
                  <a:buNone/>
                </a:pPr>
                <a14:m>
                  <m:oMath xmlns:m="http://schemas.openxmlformats.org/officeDocument/2006/math">
                    <m:sSub>
                      <m:sSubPr>
                        <m:ctrlPr>
                          <a:rPr lang="cs-CZ" i="1">
                            <a:latin typeface="Cambria Math" panose="02040503050406030204" pitchFamily="18" charset="0"/>
                            <a:ea typeface="Cambria Math"/>
                          </a:rPr>
                        </m:ctrlPr>
                      </m:sSubPr>
                      <m:e>
                        <m:r>
                          <a:rPr lang="cs-CZ" i="1">
                            <a:latin typeface="Cambria Math"/>
                            <a:ea typeface="Cambria Math"/>
                          </a:rPr>
                          <m:t>𝐺</m:t>
                        </m:r>
                      </m:e>
                      <m:sub>
                        <m:r>
                          <a:rPr lang="cs-CZ" i="1">
                            <a:latin typeface="Cambria Math"/>
                            <a:ea typeface="Cambria Math"/>
                          </a:rPr>
                          <m:t>𝑜</m:t>
                        </m:r>
                        <m:r>
                          <a:rPr lang="cs-CZ" i="1">
                            <a:latin typeface="Cambria Math"/>
                            <a:ea typeface="Cambria Math"/>
                          </a:rPr>
                          <m:t>1,2</m:t>
                        </m:r>
                      </m:sub>
                    </m:sSub>
                  </m:oMath>
                </a14:m>
                <a:r>
                  <a:rPr lang="cs-CZ" dirty="0"/>
                  <a:t>- hmotnost využitelného odpadu materiálového prvku na jednu komponentu (kg)</a:t>
                </a: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rotWithShape="1">
                <a:blip r:embed="rId4"/>
                <a:stretch>
                  <a:fillRect l="-1704" b="-2291"/>
                </a:stretch>
              </a:blipFill>
            </p:spPr>
            <p:txBody>
              <a:bodyPr/>
              <a:lstStyle/>
              <a:p>
                <a:r>
                  <a:rPr lang="cs-CZ">
                    <a:noFill/>
                  </a:rPr>
                  <a:t> </a:t>
                </a:r>
              </a:p>
            </p:txBody>
          </p:sp>
        </mc:Fallback>
      </mc:AlternateContent>
      <p:sp>
        <p:nvSpPr>
          <p:cNvPr id="5" name="TextovéPole 4"/>
          <p:cNvSpPr txBox="1"/>
          <p:nvPr/>
        </p:nvSpPr>
        <p:spPr>
          <a:xfrm>
            <a:off x="395536" y="6165304"/>
            <a:ext cx="7776864" cy="646331"/>
          </a:xfrm>
          <a:prstGeom prst="rect">
            <a:avLst/>
          </a:prstGeom>
          <a:noFill/>
        </p:spPr>
        <p:txBody>
          <a:bodyPr wrap="square" rtlCol="0">
            <a:spAutoFit/>
          </a:bodyPr>
          <a:lstStyle/>
          <a:p>
            <a:r>
              <a:rPr lang="cs-CZ" dirty="0"/>
              <a:t>Jurová M. a kol. Výrobní procesy řízené logistikou. </a:t>
            </a:r>
            <a:r>
              <a:rPr lang="cs-CZ" dirty="0" err="1"/>
              <a:t>Bizbooks</a:t>
            </a:r>
            <a:r>
              <a:rPr lang="cs-CZ" dirty="0"/>
              <a:t> 2013. 260s. ISBN 978-80-265-0059-9</a:t>
            </a:r>
          </a:p>
        </p:txBody>
      </p:sp>
    </p:spTree>
    <p:extLst>
      <p:ext uri="{BB962C8B-B14F-4D97-AF65-F5344CB8AC3E}">
        <p14:creationId xmlns:p14="http://schemas.microsoft.com/office/powerpoint/2010/main" val="3676941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Souběžný způsob předávání dílů</a:t>
            </a:r>
          </a:p>
        </p:txBody>
      </p:sp>
      <p:sp>
        <p:nvSpPr>
          <p:cNvPr id="3" name="Zástupný symbol pro obsah 2"/>
          <p:cNvSpPr>
            <a:spLocks noGrp="1"/>
          </p:cNvSpPr>
          <p:nvPr>
            <p:ph idx="1"/>
          </p:nvPr>
        </p:nvSpPr>
        <p:spPr/>
        <p:txBody>
          <a:bodyPr>
            <a:normAutofit/>
          </a:bodyPr>
          <a:lstStyle/>
          <a:p>
            <a:pPr marL="0" indent="0">
              <a:buNone/>
            </a:pPr>
            <a:r>
              <a:rPr lang="cs-CZ" dirty="0"/>
              <a:t>Je organizován tak, že </a:t>
            </a:r>
            <a:r>
              <a:rPr lang="cs-CZ" b="1" dirty="0"/>
              <a:t>další operace začíná ihned po ukončení předchozí</a:t>
            </a:r>
            <a:r>
              <a:rPr lang="cs-CZ" dirty="0"/>
              <a:t>. Předávání (manipulace) z předcházející operace na následnou se uskutečňuje v dopravních dávkách. Výrobní dávka se rozdělí beze zbytku do určitého počtu dopravních dávek. </a:t>
            </a:r>
          </a:p>
        </p:txBody>
      </p:sp>
    </p:spTree>
    <p:extLst>
      <p:ext uri="{BB962C8B-B14F-4D97-AF65-F5344CB8AC3E}">
        <p14:creationId xmlns:p14="http://schemas.microsoft.com/office/powerpoint/2010/main" val="57562691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Spotřeba nářadí</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normAutofit fontScale="70000" lnSpcReduction="20000"/>
              </a:bodyPr>
              <a:lstStyle/>
              <a:p>
                <a:pPr marL="0" indent="0">
                  <a:buNone/>
                </a:pPr>
                <a:r>
                  <a:rPr lang="cs-CZ" dirty="0"/>
                  <a:t>Spotřeba nářadí se určuje na základě norem, které jsou sestaveny:</a:t>
                </a:r>
              </a:p>
              <a:p>
                <a:pPr marL="571500" lvl="1" indent="-171450">
                  <a:buFontTx/>
                  <a:buChar char="-"/>
                </a:pPr>
                <a:r>
                  <a:rPr lang="cs-CZ" dirty="0"/>
                  <a:t>Statisticky- u nářadí obecně používaného,</a:t>
                </a:r>
              </a:p>
              <a:p>
                <a:pPr marL="571500" lvl="1" indent="-171450">
                  <a:buFontTx/>
                  <a:buChar char="-"/>
                </a:pPr>
                <a:r>
                  <a:rPr lang="cs-CZ" dirty="0"/>
                  <a:t>Propočtem- u nářadí, kde je známa jeho životnost a plánovaný rozsah výroby.</a:t>
                </a:r>
              </a:p>
              <a:p>
                <a:pPr marL="0" indent="0">
                  <a:buFontTx/>
                  <a:buNone/>
                </a:pPr>
                <a:r>
                  <a:rPr lang="cs-CZ" dirty="0"/>
                  <a:t>Statisticky zjištěna spotřeba nářadí:</a:t>
                </a:r>
              </a:p>
              <a:p>
                <a:pPr marL="0" indent="0">
                  <a:buFontTx/>
                  <a:buNone/>
                </a:pPr>
                <a:endParaRPr lang="cs-CZ" dirty="0"/>
              </a:p>
              <a:p>
                <a:pPr marL="0" indent="0">
                  <a:buFontTx/>
                  <a:buNone/>
                </a:pPr>
                <a14:m>
                  <m:oMathPara xmlns:m="http://schemas.openxmlformats.org/officeDocument/2006/math">
                    <m:oMathParaPr>
                      <m:jc m:val="center"/>
                    </m:oMathParaPr>
                    <m:oMath xmlns:m="http://schemas.openxmlformats.org/officeDocument/2006/math">
                      <m:sSub>
                        <m:sSubPr>
                          <m:ctrlPr>
                            <a:rPr lang="cs-CZ" i="1" smtClean="0">
                              <a:latin typeface="Cambria Math" panose="02040503050406030204" pitchFamily="18" charset="0"/>
                            </a:rPr>
                          </m:ctrlPr>
                        </m:sSubPr>
                        <m:e>
                          <m:r>
                            <a:rPr lang="cs-CZ" b="0" i="1" smtClean="0">
                              <a:latin typeface="Cambria Math"/>
                            </a:rPr>
                            <m:t>𝑁</m:t>
                          </m:r>
                        </m:e>
                        <m:sub>
                          <m:r>
                            <a:rPr lang="cs-CZ" b="0" i="1" smtClean="0">
                              <a:latin typeface="Cambria Math"/>
                            </a:rPr>
                            <m:t>𝑠</m:t>
                          </m:r>
                        </m:sub>
                      </m:sSub>
                      <m:r>
                        <a:rPr lang="cs-CZ" b="0" i="1" smtClean="0">
                          <a:latin typeface="Cambria Math"/>
                        </a:rPr>
                        <m:t>=</m:t>
                      </m:r>
                      <m:f>
                        <m:fPr>
                          <m:ctrlPr>
                            <a:rPr lang="cs-CZ" b="0" i="1" smtClean="0">
                              <a:latin typeface="Cambria Math" panose="02040503050406030204" pitchFamily="18" charset="0"/>
                            </a:rPr>
                          </m:ctrlPr>
                        </m:fPr>
                        <m:num>
                          <m:r>
                            <a:rPr lang="cs-CZ" b="0" i="1" smtClean="0">
                              <a:latin typeface="Cambria Math"/>
                            </a:rPr>
                            <m:t>𝑆</m:t>
                          </m:r>
                        </m:num>
                        <m:den>
                          <m:r>
                            <a:rPr lang="cs-CZ" b="0" i="1" smtClean="0">
                              <a:latin typeface="Cambria Math"/>
                            </a:rPr>
                            <m:t>𝑉</m:t>
                          </m:r>
                        </m:den>
                      </m:f>
                      <m:r>
                        <a:rPr lang="cs-CZ" b="0" i="1" smtClean="0">
                          <a:latin typeface="Cambria Math"/>
                          <a:ea typeface="Cambria Math"/>
                        </a:rPr>
                        <m:t>×</m:t>
                      </m:r>
                      <m:sSub>
                        <m:sSubPr>
                          <m:ctrlPr>
                            <a:rPr lang="cs-CZ" b="0" i="1" smtClean="0">
                              <a:latin typeface="Cambria Math" panose="02040503050406030204" pitchFamily="18" charset="0"/>
                              <a:ea typeface="Cambria Math"/>
                            </a:rPr>
                          </m:ctrlPr>
                        </m:sSubPr>
                        <m:e>
                          <m:r>
                            <a:rPr lang="cs-CZ" b="0" i="1" smtClean="0">
                              <a:latin typeface="Cambria Math"/>
                              <a:ea typeface="Cambria Math"/>
                            </a:rPr>
                            <m:t>𝑘</m:t>
                          </m:r>
                        </m:e>
                        <m:sub>
                          <m:r>
                            <a:rPr lang="cs-CZ" b="0" i="1" smtClean="0">
                              <a:latin typeface="Cambria Math"/>
                              <a:ea typeface="Cambria Math"/>
                            </a:rPr>
                            <m:t>𝑧</m:t>
                          </m:r>
                        </m:sub>
                      </m:sSub>
                    </m:oMath>
                  </m:oMathPara>
                </a14:m>
                <a:endParaRPr lang="cs-CZ" dirty="0"/>
              </a:p>
              <a:p>
                <a:pPr marL="0" indent="0">
                  <a:buFontTx/>
                  <a:buNone/>
                </a:pPr>
                <a:r>
                  <a:rPr lang="cs-CZ" dirty="0"/>
                  <a:t>kde:</a:t>
                </a:r>
              </a:p>
              <a:p>
                <a:pPr marL="0" indent="0">
                  <a:buFontTx/>
                  <a:buNone/>
                </a:pPr>
                <a:r>
                  <a:rPr lang="cs-CZ" i="1" dirty="0"/>
                  <a:t>S</a:t>
                </a:r>
                <a:r>
                  <a:rPr lang="cs-CZ" dirty="0"/>
                  <a:t>- statisticky zjištěna spotřeba nářadí u podobných výrobních úkolů, (ks)</a:t>
                </a:r>
              </a:p>
              <a:p>
                <a:pPr marL="0" indent="0">
                  <a:buFontTx/>
                  <a:buNone/>
                </a:pPr>
                <a:r>
                  <a:rPr lang="cs-CZ" i="1" dirty="0"/>
                  <a:t>V</a:t>
                </a:r>
                <a:r>
                  <a:rPr lang="cs-CZ" dirty="0"/>
                  <a:t>- výrobní úkol zadaný v naturálních jednotkách (ks),</a:t>
                </a:r>
              </a:p>
              <a:p>
                <a:pPr marL="0" indent="0">
                  <a:buFontTx/>
                  <a:buNone/>
                </a:pPr>
                <a14:m>
                  <m:oMath xmlns:m="http://schemas.openxmlformats.org/officeDocument/2006/math">
                    <m:sSub>
                      <m:sSubPr>
                        <m:ctrlPr>
                          <a:rPr lang="cs-CZ" i="1">
                            <a:latin typeface="Cambria Math" panose="02040503050406030204" pitchFamily="18" charset="0"/>
                            <a:ea typeface="Cambria Math"/>
                          </a:rPr>
                        </m:ctrlPr>
                      </m:sSubPr>
                      <m:e>
                        <m:r>
                          <a:rPr lang="cs-CZ" i="1">
                            <a:latin typeface="Cambria Math"/>
                            <a:ea typeface="Cambria Math"/>
                          </a:rPr>
                          <m:t>𝑘</m:t>
                        </m:r>
                      </m:e>
                      <m:sub>
                        <m:r>
                          <a:rPr lang="cs-CZ" i="1">
                            <a:latin typeface="Cambria Math"/>
                            <a:ea typeface="Cambria Math"/>
                          </a:rPr>
                          <m:t>𝑧</m:t>
                        </m:r>
                      </m:sub>
                    </m:sSub>
                  </m:oMath>
                </a14:m>
                <a:r>
                  <a:rPr lang="cs-CZ" dirty="0"/>
                  <a:t>- koeficient zpevnění norem, kde </a:t>
                </a:r>
                <a14:m>
                  <m:oMath xmlns:m="http://schemas.openxmlformats.org/officeDocument/2006/math">
                    <m:sSub>
                      <m:sSubPr>
                        <m:ctrlPr>
                          <a:rPr lang="cs-CZ" i="1">
                            <a:latin typeface="Cambria Math" panose="02040503050406030204" pitchFamily="18" charset="0"/>
                            <a:ea typeface="Cambria Math"/>
                          </a:rPr>
                        </m:ctrlPr>
                      </m:sSubPr>
                      <m:e>
                        <m:r>
                          <a:rPr lang="cs-CZ" i="1">
                            <a:latin typeface="Cambria Math"/>
                            <a:ea typeface="Cambria Math"/>
                          </a:rPr>
                          <m:t>𝑘</m:t>
                        </m:r>
                      </m:e>
                      <m:sub>
                        <m:r>
                          <a:rPr lang="cs-CZ" i="1">
                            <a:latin typeface="Cambria Math"/>
                            <a:ea typeface="Cambria Math"/>
                          </a:rPr>
                          <m:t>𝑧</m:t>
                        </m:r>
                      </m:sub>
                    </m:sSub>
                  </m:oMath>
                </a14:m>
                <a:r>
                  <a:rPr lang="cs-CZ" dirty="0"/>
                  <a:t>≤1</a:t>
                </a: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a:blip r:embed="rId5"/>
                <a:stretch>
                  <a:fillRect l="-963" t="-2291"/>
                </a:stretch>
              </a:blipFill>
            </p:spPr>
            <p:txBody>
              <a:bodyPr/>
              <a:lstStyle/>
              <a:p>
                <a:r>
                  <a:rPr lang="cs-CZ">
                    <a:noFill/>
                  </a:rPr>
                  <a:t> </a:t>
                </a:r>
              </a:p>
            </p:txBody>
          </p:sp>
        </mc:Fallback>
      </mc:AlternateContent>
      <p:sp>
        <p:nvSpPr>
          <p:cNvPr id="4" name="TextovéPole 3"/>
          <p:cNvSpPr txBox="1"/>
          <p:nvPr/>
        </p:nvSpPr>
        <p:spPr>
          <a:xfrm>
            <a:off x="395536" y="6165304"/>
            <a:ext cx="7776864" cy="646331"/>
          </a:xfrm>
          <a:prstGeom prst="rect">
            <a:avLst/>
          </a:prstGeom>
          <a:noFill/>
        </p:spPr>
        <p:txBody>
          <a:bodyPr wrap="square" rtlCol="0">
            <a:spAutoFit/>
          </a:bodyPr>
          <a:lstStyle/>
          <a:p>
            <a:r>
              <a:rPr lang="cs-CZ" dirty="0"/>
              <a:t>Jurová M. a kol. Výrobní procesy řízené logistikou. </a:t>
            </a:r>
            <a:r>
              <a:rPr lang="cs-CZ" dirty="0" err="1"/>
              <a:t>Bizbooks</a:t>
            </a:r>
            <a:r>
              <a:rPr lang="cs-CZ" dirty="0"/>
              <a:t> 2013. 260s. ISBN 978-80-265-0059-9</a:t>
            </a:r>
          </a:p>
        </p:txBody>
      </p:sp>
    </p:spTree>
    <p:extLst>
      <p:ext uri="{BB962C8B-B14F-4D97-AF65-F5344CB8AC3E}">
        <p14:creationId xmlns:p14="http://schemas.microsoft.com/office/powerpoint/2010/main" val="318550343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Životnost nářadí I</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normAutofit fontScale="70000" lnSpcReduction="20000"/>
              </a:bodyPr>
              <a:lstStyle/>
              <a:p>
                <a:pPr marL="0" indent="0">
                  <a:buFontTx/>
                  <a:buNone/>
                </a:pPr>
                <a:r>
                  <a:rPr lang="cs-CZ" dirty="0"/>
                  <a:t>Životnost nářadí se počítá individuálně pro různé druhy nářadí:</a:t>
                </a:r>
              </a:p>
              <a:p>
                <a:pPr marL="171450" indent="-171450">
                  <a:buFontTx/>
                  <a:buChar char="-"/>
                </a:pPr>
                <a:r>
                  <a:rPr lang="cs-CZ" dirty="0"/>
                  <a:t>Řezné nástroje</a:t>
                </a:r>
              </a:p>
              <a:p>
                <a:pPr marL="0" indent="0">
                  <a:buNone/>
                </a:pPr>
                <a14:m>
                  <m:oMathPara xmlns:m="http://schemas.openxmlformats.org/officeDocument/2006/math">
                    <m:oMathParaPr>
                      <m:jc m:val="left"/>
                    </m:oMathParaPr>
                    <m:oMath xmlns:m="http://schemas.openxmlformats.org/officeDocument/2006/math">
                      <m:r>
                        <a:rPr lang="cs-CZ" i="1">
                          <a:latin typeface="Cambria Math"/>
                        </a:rPr>
                        <m:t>Ž=</m:t>
                      </m:r>
                      <m:d>
                        <m:dPr>
                          <m:ctrlPr>
                            <a:rPr lang="cs-CZ" i="1">
                              <a:latin typeface="Cambria Math" panose="02040503050406030204" pitchFamily="18" charset="0"/>
                            </a:rPr>
                          </m:ctrlPr>
                        </m:dPr>
                        <m:e>
                          <m:r>
                            <a:rPr lang="cs-CZ" i="1">
                              <a:latin typeface="Cambria Math"/>
                            </a:rPr>
                            <m:t>𝑛</m:t>
                          </m:r>
                          <m:r>
                            <a:rPr lang="cs-CZ" i="1">
                              <a:latin typeface="Cambria Math"/>
                            </a:rPr>
                            <m:t>+1</m:t>
                          </m:r>
                        </m:e>
                      </m:d>
                      <m:r>
                        <a:rPr lang="cs-CZ" i="1">
                          <a:latin typeface="Cambria Math"/>
                          <a:ea typeface="Cambria Math"/>
                        </a:rPr>
                        <m:t>×</m:t>
                      </m:r>
                      <m:r>
                        <a:rPr lang="cs-CZ" i="1">
                          <a:latin typeface="Cambria Math"/>
                          <a:ea typeface="Cambria Math"/>
                        </a:rPr>
                        <m:t>𝑇</m:t>
                      </m:r>
                      <m:r>
                        <a:rPr lang="cs-CZ" i="1">
                          <a:latin typeface="Cambria Math"/>
                          <a:ea typeface="Cambria Math"/>
                        </a:rPr>
                        <m:t>=(</m:t>
                      </m:r>
                      <m:f>
                        <m:fPr>
                          <m:ctrlPr>
                            <a:rPr lang="cs-CZ" i="1">
                              <a:latin typeface="Cambria Math" panose="02040503050406030204" pitchFamily="18" charset="0"/>
                              <a:ea typeface="Cambria Math"/>
                            </a:rPr>
                          </m:ctrlPr>
                        </m:fPr>
                        <m:num>
                          <m:r>
                            <a:rPr lang="cs-CZ" i="1">
                              <a:latin typeface="Cambria Math"/>
                              <a:ea typeface="Cambria Math"/>
                            </a:rPr>
                            <m:t>𝐻</m:t>
                          </m:r>
                        </m:num>
                        <m:den>
                          <m:r>
                            <a:rPr lang="cs-CZ" i="1">
                              <a:latin typeface="Cambria Math"/>
                              <a:ea typeface="Cambria Math"/>
                            </a:rPr>
                            <m:t>h</m:t>
                          </m:r>
                        </m:den>
                      </m:f>
                      <m:r>
                        <a:rPr lang="cs-CZ" i="1">
                          <a:latin typeface="Cambria Math"/>
                          <a:ea typeface="Cambria Math"/>
                        </a:rPr>
                        <m:t>+1)×</m:t>
                      </m:r>
                      <m:r>
                        <a:rPr lang="cs-CZ" i="1">
                          <a:latin typeface="Cambria Math"/>
                          <a:ea typeface="Cambria Math"/>
                        </a:rPr>
                        <m:t>𝑇</m:t>
                      </m:r>
                    </m:oMath>
                  </m:oMathPara>
                </a14:m>
                <a:endParaRPr lang="cs-CZ" dirty="0"/>
              </a:p>
              <a:p>
                <a:pPr marL="0" indent="0">
                  <a:buNone/>
                </a:pPr>
                <a:r>
                  <a:rPr lang="cs-CZ" dirty="0"/>
                  <a:t>Kde: </a:t>
                </a:r>
              </a:p>
              <a:p>
                <a:pPr marL="0" indent="0">
                  <a:buNone/>
                </a:pPr>
                <a:r>
                  <a:rPr lang="cs-CZ" dirty="0"/>
                  <a:t>Ž- životnost nářadí (hod.)</a:t>
                </a:r>
              </a:p>
              <a:p>
                <a:pPr marL="0" indent="0">
                  <a:buNone/>
                </a:pPr>
                <a:r>
                  <a:rPr lang="cs-CZ" dirty="0"/>
                  <a:t>n- přípustný počet ostření řezného nástroje,</a:t>
                </a:r>
              </a:p>
              <a:p>
                <a:pPr marL="0" indent="0">
                  <a:buNone/>
                </a:pPr>
                <a:r>
                  <a:rPr lang="cs-CZ" dirty="0"/>
                  <a:t>T- optimální trvanlivost břitu řezného nástroje mezi dvěma ostřeními (hod.)</a:t>
                </a:r>
              </a:p>
              <a:p>
                <a:pPr marL="0" indent="0">
                  <a:buNone/>
                </a:pPr>
                <a:r>
                  <a:rPr lang="cs-CZ" dirty="0"/>
                  <a:t>H- velikost celkového přípustného obroušení pracovní části řezného nástroje (mm)</a:t>
                </a:r>
              </a:p>
              <a:p>
                <a:pPr marL="0" indent="0">
                  <a:buNone/>
                </a:pPr>
                <a:r>
                  <a:rPr lang="cs-CZ" dirty="0"/>
                  <a:t>h- velikost přípustného obroušení pracovní části řezného nástroje při jednom ostření</a:t>
                </a:r>
              </a:p>
              <a:p>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rotWithShape="1">
                <a:blip r:embed="rId3"/>
                <a:stretch>
                  <a:fillRect l="-963" t="-2156"/>
                </a:stretch>
              </a:blipFill>
            </p:spPr>
            <p:txBody>
              <a:bodyPr/>
              <a:lstStyle/>
              <a:p>
                <a:r>
                  <a:rPr lang="cs-CZ">
                    <a:noFill/>
                  </a:rPr>
                  <a:t> </a:t>
                </a:r>
              </a:p>
            </p:txBody>
          </p:sp>
        </mc:Fallback>
      </mc:AlternateContent>
    </p:spTree>
    <p:extLst>
      <p:ext uri="{BB962C8B-B14F-4D97-AF65-F5344CB8AC3E}">
        <p14:creationId xmlns:p14="http://schemas.microsoft.com/office/powerpoint/2010/main" val="254465615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Životnost nářadí II</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lstStyle/>
              <a:p>
                <a:pPr marL="171450" indent="-171450">
                  <a:buFontTx/>
                  <a:buChar char="-"/>
                </a:pPr>
                <a:r>
                  <a:rPr lang="cs-CZ" i="1" dirty="0"/>
                  <a:t>Měřidla</a:t>
                </a:r>
                <a:r>
                  <a:rPr lang="cs-CZ" dirty="0"/>
                  <a:t> </a:t>
                </a:r>
              </a:p>
              <a:p>
                <a:pPr marL="0" indent="0">
                  <a:buNone/>
                </a:pPr>
                <a14:m>
                  <m:oMathPara xmlns:m="http://schemas.openxmlformats.org/officeDocument/2006/math">
                    <m:oMathParaPr>
                      <m:jc m:val="centerGroup"/>
                    </m:oMathParaPr>
                    <m:oMath xmlns:m="http://schemas.openxmlformats.org/officeDocument/2006/math">
                      <m:sSup>
                        <m:sSupPr>
                          <m:ctrlPr>
                            <a:rPr lang="cs-CZ" i="1">
                              <a:latin typeface="Cambria Math" panose="02040503050406030204" pitchFamily="18" charset="0"/>
                            </a:rPr>
                          </m:ctrlPr>
                        </m:sSupPr>
                        <m:e>
                          <m:r>
                            <a:rPr lang="cs-CZ" i="1">
                              <a:latin typeface="Cambria Math"/>
                            </a:rPr>
                            <m:t>Ž</m:t>
                          </m:r>
                        </m:e>
                        <m:sup>
                          <m:r>
                            <a:rPr lang="cs-CZ" i="1">
                              <a:latin typeface="Cambria Math"/>
                            </a:rPr>
                            <m:t>′</m:t>
                          </m:r>
                        </m:sup>
                      </m:sSup>
                      <m:r>
                        <a:rPr lang="cs-CZ" i="1">
                          <a:latin typeface="Cambria Math"/>
                        </a:rPr>
                        <m:t>=</m:t>
                      </m:r>
                      <m:d>
                        <m:dPr>
                          <m:ctrlPr>
                            <a:rPr lang="cs-CZ" i="1">
                              <a:latin typeface="Cambria Math" panose="02040503050406030204" pitchFamily="18" charset="0"/>
                            </a:rPr>
                          </m:ctrlPr>
                        </m:dPr>
                        <m:e>
                          <m:sSup>
                            <m:sSupPr>
                              <m:ctrlPr>
                                <a:rPr lang="cs-CZ" i="1">
                                  <a:latin typeface="Cambria Math" panose="02040503050406030204" pitchFamily="18" charset="0"/>
                                </a:rPr>
                              </m:ctrlPr>
                            </m:sSupPr>
                            <m:e>
                              <m:r>
                                <a:rPr lang="cs-CZ" i="1">
                                  <a:latin typeface="Cambria Math"/>
                                </a:rPr>
                                <m:t>𝑛</m:t>
                              </m:r>
                            </m:e>
                            <m:sup>
                              <m:r>
                                <a:rPr lang="cs-CZ" i="1">
                                  <a:latin typeface="Cambria Math"/>
                                </a:rPr>
                                <m:t>′</m:t>
                              </m:r>
                            </m:sup>
                          </m:sSup>
                          <m:r>
                            <a:rPr lang="cs-CZ" i="1">
                              <a:latin typeface="Cambria Math"/>
                            </a:rPr>
                            <m:t>+1</m:t>
                          </m:r>
                        </m:e>
                      </m:d>
                      <m:r>
                        <a:rPr lang="cs-CZ" i="1">
                          <a:latin typeface="Cambria Math"/>
                          <a:ea typeface="Cambria Math"/>
                        </a:rPr>
                        <m:t>×</m:t>
                      </m:r>
                      <m:r>
                        <a:rPr lang="cs-CZ" i="1">
                          <a:latin typeface="Cambria Math"/>
                          <a:ea typeface="Cambria Math"/>
                        </a:rPr>
                        <m:t>𝑇</m:t>
                      </m:r>
                      <m:r>
                        <a:rPr lang="cs-CZ" i="1">
                          <a:latin typeface="Cambria Math"/>
                          <a:ea typeface="Cambria Math"/>
                        </a:rPr>
                        <m:t>=(</m:t>
                      </m:r>
                      <m:sSup>
                        <m:sSupPr>
                          <m:ctrlPr>
                            <a:rPr lang="cs-CZ" i="1">
                              <a:latin typeface="Cambria Math" panose="02040503050406030204" pitchFamily="18" charset="0"/>
                              <a:ea typeface="Cambria Math"/>
                            </a:rPr>
                          </m:ctrlPr>
                        </m:sSupPr>
                        <m:e>
                          <m:r>
                            <a:rPr lang="cs-CZ" i="1">
                              <a:latin typeface="Cambria Math"/>
                              <a:ea typeface="Cambria Math"/>
                            </a:rPr>
                            <m:t>𝑛</m:t>
                          </m:r>
                        </m:e>
                        <m:sup>
                          <m:r>
                            <a:rPr lang="cs-CZ" i="1">
                              <a:latin typeface="Cambria Math"/>
                              <a:ea typeface="Cambria Math"/>
                            </a:rPr>
                            <m:t>′</m:t>
                          </m:r>
                        </m:sup>
                      </m:sSup>
                      <m:r>
                        <a:rPr lang="cs-CZ" i="1">
                          <a:latin typeface="Cambria Math"/>
                          <a:ea typeface="Cambria Math"/>
                        </a:rPr>
                        <m:t>+1)×</m:t>
                      </m:r>
                      <m:r>
                        <a:rPr lang="cs-CZ" i="1">
                          <a:latin typeface="Cambria Math"/>
                          <a:ea typeface="Cambria Math"/>
                        </a:rPr>
                        <m:t>𝑚</m:t>
                      </m:r>
                      <m:r>
                        <a:rPr lang="cs-CZ" i="1">
                          <a:latin typeface="Cambria Math"/>
                          <a:ea typeface="Cambria Math"/>
                        </a:rPr>
                        <m:t>×</m:t>
                      </m:r>
                      <m:sSup>
                        <m:sSupPr>
                          <m:ctrlPr>
                            <a:rPr lang="cs-CZ" i="1">
                              <a:latin typeface="Cambria Math" panose="02040503050406030204" pitchFamily="18" charset="0"/>
                              <a:ea typeface="Cambria Math"/>
                            </a:rPr>
                          </m:ctrlPr>
                        </m:sSupPr>
                        <m:e>
                          <m:r>
                            <a:rPr lang="cs-CZ" i="1">
                              <a:latin typeface="Cambria Math"/>
                              <a:ea typeface="Cambria Math"/>
                            </a:rPr>
                            <m:t>h</m:t>
                          </m:r>
                        </m:e>
                        <m:sup>
                          <m:r>
                            <a:rPr lang="cs-CZ" i="1">
                              <a:latin typeface="Cambria Math"/>
                              <a:ea typeface="Cambria Math"/>
                            </a:rPr>
                            <m:t>′</m:t>
                          </m:r>
                        </m:sup>
                      </m:sSup>
                    </m:oMath>
                  </m:oMathPara>
                </a14:m>
                <a:endParaRPr lang="cs-CZ" dirty="0"/>
              </a:p>
              <a:p>
                <a:pPr marL="0" indent="0">
                  <a:buNone/>
                </a:pPr>
                <a:r>
                  <a:rPr lang="cs-CZ" dirty="0"/>
                  <a:t>Kde:</a:t>
                </a:r>
              </a:p>
              <a:p>
                <a:pPr marL="0" indent="0">
                  <a:buNone/>
                </a:pPr>
                <a14:m>
                  <m:oMath xmlns:m="http://schemas.openxmlformats.org/officeDocument/2006/math">
                    <m:sSup>
                      <m:sSupPr>
                        <m:ctrlPr>
                          <a:rPr lang="cs-CZ" i="1">
                            <a:latin typeface="Cambria Math" panose="02040503050406030204" pitchFamily="18" charset="0"/>
                          </a:rPr>
                        </m:ctrlPr>
                      </m:sSupPr>
                      <m:e>
                        <m:r>
                          <a:rPr lang="cs-CZ" i="1">
                            <a:latin typeface="Cambria Math"/>
                          </a:rPr>
                          <m:t>𝑛</m:t>
                        </m:r>
                      </m:e>
                      <m:sup>
                        <m:r>
                          <a:rPr lang="cs-CZ" i="1">
                            <a:latin typeface="Cambria Math"/>
                          </a:rPr>
                          <m:t>′</m:t>
                        </m:r>
                      </m:sup>
                    </m:sSup>
                  </m:oMath>
                </a14:m>
                <a:r>
                  <a:rPr lang="cs-CZ" dirty="0"/>
                  <a:t>- počet možných oprav měřidla,</a:t>
                </a:r>
              </a:p>
              <a:p>
                <a:pPr marL="0" indent="0">
                  <a:buNone/>
                </a:pPr>
                <a:r>
                  <a:rPr lang="cs-CZ" dirty="0"/>
                  <a:t>m- počet měření vyvolávající opotřebení 1m</a:t>
                </a:r>
              </a:p>
              <a:p>
                <a:pPr marL="0" indent="0">
                  <a:buNone/>
                </a:pPr>
                <a14:m>
                  <m:oMath xmlns:m="http://schemas.openxmlformats.org/officeDocument/2006/math">
                    <m:sSup>
                      <m:sSupPr>
                        <m:ctrlPr>
                          <a:rPr lang="cs-CZ" i="1">
                            <a:latin typeface="Cambria Math" panose="02040503050406030204" pitchFamily="18" charset="0"/>
                            <a:ea typeface="Cambria Math"/>
                          </a:rPr>
                        </m:ctrlPr>
                      </m:sSupPr>
                      <m:e>
                        <m:r>
                          <a:rPr lang="cs-CZ" i="1">
                            <a:latin typeface="Cambria Math"/>
                            <a:ea typeface="Cambria Math"/>
                          </a:rPr>
                          <m:t>h</m:t>
                        </m:r>
                      </m:e>
                      <m:sup>
                        <m:r>
                          <a:rPr lang="cs-CZ" i="1">
                            <a:latin typeface="Cambria Math"/>
                            <a:ea typeface="Cambria Math"/>
                          </a:rPr>
                          <m:t>′</m:t>
                        </m:r>
                      </m:sup>
                    </m:sSup>
                  </m:oMath>
                </a14:m>
                <a:r>
                  <a:rPr lang="cs-CZ" dirty="0"/>
                  <a:t>- dovolené opotřebení měřidla v mikronech</a:t>
                </a:r>
              </a:p>
              <a:p>
                <a:pPr marL="0" indent="0">
                  <a:buNone/>
                </a:pPr>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rotWithShape="1">
                <a:blip r:embed="rId2"/>
                <a:stretch>
                  <a:fillRect l="-1926" t="-2022"/>
                </a:stretch>
              </a:blipFill>
            </p:spPr>
            <p:txBody>
              <a:bodyPr/>
              <a:lstStyle/>
              <a:p>
                <a:r>
                  <a:rPr lang="cs-CZ">
                    <a:noFill/>
                  </a:rPr>
                  <a:t> </a:t>
                </a:r>
              </a:p>
            </p:txBody>
          </p:sp>
        </mc:Fallback>
      </mc:AlternateContent>
    </p:spTree>
    <p:extLst>
      <p:ext uri="{BB962C8B-B14F-4D97-AF65-F5344CB8AC3E}">
        <p14:creationId xmlns:p14="http://schemas.microsoft.com/office/powerpoint/2010/main" val="377404592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Norma spotřeby nářadí I</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normAutofit/>
              </a:bodyPr>
              <a:lstStyle/>
              <a:p>
                <a:pPr marL="0" indent="0">
                  <a:buNone/>
                </a:pPr>
                <a:r>
                  <a:rPr lang="cs-CZ" sz="1800" b="1" dirty="0"/>
                  <a:t>Norma spotřeby nářadí </a:t>
                </a:r>
                <a:r>
                  <a:rPr lang="cs-CZ" sz="1800" dirty="0"/>
                  <a:t>je množství nářadí všeho druhu (nebo jen určitého druhu) v technických nebo peněžních jednotkách, které nezbytně potřebujeme pro zhotovení nebo opracování plánované výroby. Výpočet technicky zdůvodněné normy pro:</a:t>
                </a:r>
              </a:p>
              <a:p>
                <a:pPr>
                  <a:buFontTx/>
                  <a:buChar char="-"/>
                </a:pPr>
                <a:r>
                  <a:rPr lang="cs-CZ" sz="1800" dirty="0"/>
                  <a:t>Řezné nástroje:</a:t>
                </a:r>
              </a:p>
              <a:p>
                <a:pPr marL="0" indent="0">
                  <a:buNone/>
                </a:pPr>
                <a14:m>
                  <m:oMathPara xmlns:m="http://schemas.openxmlformats.org/officeDocument/2006/math">
                    <m:oMathParaPr>
                      <m:jc m:val="left"/>
                    </m:oMathParaPr>
                    <m:oMath xmlns:m="http://schemas.openxmlformats.org/officeDocument/2006/math">
                      <m:sSub>
                        <m:sSubPr>
                          <m:ctrlPr>
                            <a:rPr lang="cs-CZ" sz="1800" i="1" smtClean="0">
                              <a:latin typeface="Cambria Math" panose="02040503050406030204" pitchFamily="18" charset="0"/>
                            </a:rPr>
                          </m:ctrlPr>
                        </m:sSubPr>
                        <m:e>
                          <m:r>
                            <a:rPr lang="cs-CZ" sz="1800" b="0" i="1" smtClean="0">
                              <a:latin typeface="Cambria Math"/>
                            </a:rPr>
                            <m:t>𝑁</m:t>
                          </m:r>
                        </m:e>
                        <m:sub>
                          <m:r>
                            <a:rPr lang="cs-CZ" sz="1800" b="0" i="1" smtClean="0">
                              <a:latin typeface="Cambria Math"/>
                            </a:rPr>
                            <m:t>𝑡</m:t>
                          </m:r>
                        </m:sub>
                      </m:sSub>
                      <m:r>
                        <a:rPr lang="cs-CZ" sz="1800" b="0" i="1" smtClean="0">
                          <a:latin typeface="Cambria Math"/>
                        </a:rPr>
                        <m:t>=</m:t>
                      </m:r>
                      <m:f>
                        <m:fPr>
                          <m:ctrlPr>
                            <a:rPr lang="cs-CZ" sz="1800" b="0" i="1" smtClean="0">
                              <a:latin typeface="Cambria Math" panose="02040503050406030204" pitchFamily="18" charset="0"/>
                            </a:rPr>
                          </m:ctrlPr>
                        </m:fPr>
                        <m:num>
                          <m:sSub>
                            <m:sSubPr>
                              <m:ctrlPr>
                                <a:rPr lang="cs-CZ" sz="1800" b="0" i="1" smtClean="0">
                                  <a:latin typeface="Cambria Math" panose="02040503050406030204" pitchFamily="18" charset="0"/>
                                </a:rPr>
                              </m:ctrlPr>
                            </m:sSubPr>
                            <m:e>
                              <m:r>
                                <a:rPr lang="cs-CZ" sz="1800" b="0" i="1" smtClean="0">
                                  <a:latin typeface="Cambria Math"/>
                                </a:rPr>
                                <m:t>𝑡</m:t>
                              </m:r>
                            </m:e>
                            <m:sub>
                              <m:r>
                                <a:rPr lang="cs-CZ" sz="1800" b="0" i="1" smtClean="0">
                                  <a:latin typeface="Cambria Math"/>
                                </a:rPr>
                                <m:t>41</m:t>
                              </m:r>
                            </m:sub>
                          </m:sSub>
                          <m:r>
                            <a:rPr lang="cs-CZ" sz="1800" b="0" i="1" smtClean="0">
                              <a:latin typeface="Cambria Math"/>
                              <a:ea typeface="Cambria Math"/>
                            </a:rPr>
                            <m:t>×</m:t>
                          </m:r>
                          <m:r>
                            <a:rPr lang="cs-CZ" sz="1800" b="0" i="1" smtClean="0">
                              <a:latin typeface="Cambria Math"/>
                              <a:ea typeface="Cambria Math"/>
                            </a:rPr>
                            <m:t>𝑖</m:t>
                          </m:r>
                          <m:r>
                            <a:rPr lang="cs-CZ" sz="1800" b="0" i="1" smtClean="0">
                              <a:latin typeface="Cambria Math"/>
                              <a:ea typeface="Cambria Math"/>
                            </a:rPr>
                            <m:t>×</m:t>
                          </m:r>
                          <m:r>
                            <a:rPr lang="cs-CZ" sz="1800" b="0" i="1" smtClean="0">
                              <a:latin typeface="Cambria Math"/>
                              <a:ea typeface="Cambria Math"/>
                            </a:rPr>
                            <m:t>𝑋</m:t>
                          </m:r>
                        </m:num>
                        <m:den>
                          <m:r>
                            <a:rPr lang="cs-CZ" sz="1800" b="0" i="1" smtClean="0">
                              <a:latin typeface="Cambria Math"/>
                            </a:rPr>
                            <m:t>60</m:t>
                          </m:r>
                          <m:r>
                            <a:rPr lang="cs-CZ" sz="1800" b="0" i="1" smtClean="0">
                              <a:latin typeface="Cambria Math"/>
                              <a:ea typeface="Cambria Math"/>
                            </a:rPr>
                            <m:t>×Ž</m:t>
                          </m:r>
                        </m:den>
                      </m:f>
                      <m:r>
                        <a:rPr lang="cs-CZ" sz="1800" b="0" i="1" smtClean="0">
                          <a:latin typeface="Cambria Math"/>
                          <a:ea typeface="Cambria Math"/>
                        </a:rPr>
                        <m:t>×</m:t>
                      </m:r>
                      <m:sSub>
                        <m:sSubPr>
                          <m:ctrlPr>
                            <a:rPr lang="cs-CZ" sz="1800" b="0" i="1" smtClean="0">
                              <a:latin typeface="Cambria Math" panose="02040503050406030204" pitchFamily="18" charset="0"/>
                              <a:ea typeface="Cambria Math"/>
                            </a:rPr>
                          </m:ctrlPr>
                        </m:sSubPr>
                        <m:e>
                          <m:r>
                            <a:rPr lang="cs-CZ" sz="1800" b="0" i="1" smtClean="0">
                              <a:latin typeface="Cambria Math"/>
                              <a:ea typeface="Cambria Math"/>
                            </a:rPr>
                            <m:t>𝑘</m:t>
                          </m:r>
                        </m:e>
                        <m:sub>
                          <m:r>
                            <a:rPr lang="cs-CZ" sz="1800" b="0" i="1" smtClean="0">
                              <a:latin typeface="Cambria Math"/>
                              <a:ea typeface="Cambria Math"/>
                            </a:rPr>
                            <m:t>𝑛𝑧</m:t>
                          </m:r>
                        </m:sub>
                      </m:sSub>
                    </m:oMath>
                  </m:oMathPara>
                </a14:m>
                <a:endParaRPr lang="cs-CZ" sz="1800" dirty="0"/>
              </a:p>
              <a:p>
                <a:pPr marL="0" indent="0">
                  <a:buNone/>
                </a:pPr>
                <a:r>
                  <a:rPr lang="cs-CZ" sz="1800" dirty="0"/>
                  <a:t>Kde:</a:t>
                </a:r>
              </a:p>
              <a:p>
                <a:pPr marL="0" indent="0">
                  <a:buNone/>
                </a:pPr>
                <a14:m>
                  <m:oMath xmlns:m="http://schemas.openxmlformats.org/officeDocument/2006/math">
                    <m:sSub>
                      <m:sSubPr>
                        <m:ctrlPr>
                          <a:rPr lang="cs-CZ" sz="1800" i="1">
                            <a:latin typeface="Cambria Math" panose="02040503050406030204" pitchFamily="18" charset="0"/>
                          </a:rPr>
                        </m:ctrlPr>
                      </m:sSubPr>
                      <m:e>
                        <m:r>
                          <a:rPr lang="cs-CZ" sz="1800" i="1">
                            <a:latin typeface="Cambria Math"/>
                          </a:rPr>
                          <m:t>𝑡</m:t>
                        </m:r>
                      </m:e>
                      <m:sub>
                        <m:r>
                          <a:rPr lang="cs-CZ" sz="1800" i="1">
                            <a:latin typeface="Cambria Math"/>
                          </a:rPr>
                          <m:t>41</m:t>
                        </m:r>
                      </m:sub>
                    </m:sSub>
                  </m:oMath>
                </a14:m>
                <a:r>
                  <a:rPr lang="cs-CZ" sz="1800" dirty="0"/>
                  <a:t>- čas hlavního chodu stroje, kdy je nástroj v záběru (min)</a:t>
                </a:r>
              </a:p>
              <a:p>
                <a:pPr marL="0" indent="0">
                  <a:buNone/>
                </a:pPr>
                <a:r>
                  <a:rPr lang="cs-CZ" sz="1800" dirty="0"/>
                  <a:t>i- počet současně pracujících stejných nástrojů při opracování jedné součásti</a:t>
                </a:r>
              </a:p>
              <a:p>
                <a:pPr marL="0" indent="0">
                  <a:buNone/>
                </a:pPr>
                <a:r>
                  <a:rPr lang="cs-CZ" sz="1800" dirty="0"/>
                  <a:t>X- počet součástí plánovaných k výrobě za plánovací období</a:t>
                </a:r>
              </a:p>
              <a:p>
                <a:pPr marL="0" indent="0">
                  <a:buNone/>
                </a:pPr>
                <a14:m>
                  <m:oMath xmlns:m="http://schemas.openxmlformats.org/officeDocument/2006/math">
                    <m:sSub>
                      <m:sSubPr>
                        <m:ctrlPr>
                          <a:rPr lang="cs-CZ" sz="1800" i="1">
                            <a:latin typeface="Cambria Math" panose="02040503050406030204" pitchFamily="18" charset="0"/>
                            <a:ea typeface="Cambria Math"/>
                          </a:rPr>
                        </m:ctrlPr>
                      </m:sSubPr>
                      <m:e>
                        <m:r>
                          <a:rPr lang="cs-CZ" sz="1800" i="1">
                            <a:latin typeface="Cambria Math"/>
                            <a:ea typeface="Cambria Math"/>
                          </a:rPr>
                          <m:t>𝑘</m:t>
                        </m:r>
                      </m:e>
                      <m:sub>
                        <m:r>
                          <a:rPr lang="cs-CZ" sz="1800" i="1">
                            <a:latin typeface="Cambria Math"/>
                            <a:ea typeface="Cambria Math"/>
                          </a:rPr>
                          <m:t>𝑛𝑧</m:t>
                        </m:r>
                      </m:sub>
                    </m:sSub>
                  </m:oMath>
                </a14:m>
                <a:r>
                  <a:rPr lang="cs-CZ" sz="1800" dirty="0"/>
                  <a:t>- koeficient nahodilých ztrát, volí se v rozmezí 1,05-1,5</a:t>
                </a:r>
              </a:p>
              <a:p>
                <a:pPr marL="0" indent="0">
                  <a:buNone/>
                </a:pPr>
                <a:endParaRPr lang="cs-CZ" sz="1800"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rotWithShape="1">
                <a:blip r:embed="rId4"/>
                <a:stretch>
                  <a:fillRect l="-593" t="-674"/>
                </a:stretch>
              </a:blipFill>
            </p:spPr>
            <p:txBody>
              <a:bodyPr/>
              <a:lstStyle/>
              <a:p>
                <a:r>
                  <a:rPr lang="cs-CZ">
                    <a:noFill/>
                  </a:rPr>
                  <a:t> </a:t>
                </a:r>
              </a:p>
            </p:txBody>
          </p:sp>
        </mc:Fallback>
      </mc:AlternateContent>
      <p:sp>
        <p:nvSpPr>
          <p:cNvPr id="5" name="TextovéPole 4"/>
          <p:cNvSpPr txBox="1"/>
          <p:nvPr/>
        </p:nvSpPr>
        <p:spPr>
          <a:xfrm>
            <a:off x="395536" y="6165304"/>
            <a:ext cx="7776864" cy="646331"/>
          </a:xfrm>
          <a:prstGeom prst="rect">
            <a:avLst/>
          </a:prstGeom>
          <a:noFill/>
        </p:spPr>
        <p:txBody>
          <a:bodyPr wrap="square" rtlCol="0">
            <a:spAutoFit/>
          </a:bodyPr>
          <a:lstStyle/>
          <a:p>
            <a:r>
              <a:rPr lang="cs-CZ" dirty="0"/>
              <a:t>Jurová M. a kol. Výrobní procesy řízené logistikou. </a:t>
            </a:r>
            <a:r>
              <a:rPr lang="cs-CZ" dirty="0" err="1"/>
              <a:t>Bizbooks</a:t>
            </a:r>
            <a:r>
              <a:rPr lang="cs-CZ" dirty="0"/>
              <a:t> 2013. 260s. ISBN 978-80-265-0059-9</a:t>
            </a:r>
          </a:p>
        </p:txBody>
      </p:sp>
    </p:spTree>
    <p:extLst>
      <p:ext uri="{BB962C8B-B14F-4D97-AF65-F5344CB8AC3E}">
        <p14:creationId xmlns:p14="http://schemas.microsoft.com/office/powerpoint/2010/main" val="294739806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Spotřeba nářadí II</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normAutofit fontScale="92500" lnSpcReduction="10000"/>
              </a:bodyPr>
              <a:lstStyle/>
              <a:p>
                <a:pPr marL="0" indent="0">
                  <a:buNone/>
                </a:pPr>
                <a:r>
                  <a:rPr lang="cs-CZ" i="1" dirty="0"/>
                  <a:t>- Měřidla</a:t>
                </a:r>
              </a:p>
              <a:p>
                <a:pPr marL="0" indent="0">
                  <a:buNone/>
                </a:pPr>
                <a14:m>
                  <m:oMathPara xmlns:m="http://schemas.openxmlformats.org/officeDocument/2006/math">
                    <m:oMathParaPr>
                      <m:jc m:val="centerGroup"/>
                    </m:oMathParaPr>
                    <m:oMath xmlns:m="http://schemas.openxmlformats.org/officeDocument/2006/math">
                      <m:sSubSup>
                        <m:sSubSupPr>
                          <m:ctrlPr>
                            <a:rPr lang="cs-CZ" i="1" smtClean="0">
                              <a:latin typeface="Cambria Math" panose="02040503050406030204" pitchFamily="18" charset="0"/>
                            </a:rPr>
                          </m:ctrlPr>
                        </m:sSubSupPr>
                        <m:e>
                          <m:r>
                            <a:rPr lang="cs-CZ" b="0" i="1" smtClean="0">
                              <a:latin typeface="Cambria Math"/>
                            </a:rPr>
                            <m:t>𝑁</m:t>
                          </m:r>
                        </m:e>
                        <m:sub>
                          <m:r>
                            <a:rPr lang="cs-CZ" b="0" i="1" smtClean="0">
                              <a:latin typeface="Cambria Math"/>
                            </a:rPr>
                            <m:t>𝑡</m:t>
                          </m:r>
                        </m:sub>
                        <m:sup>
                          <m:r>
                            <a:rPr lang="cs-CZ" b="0" i="1" smtClean="0">
                              <a:latin typeface="Cambria Math"/>
                            </a:rPr>
                            <m:t>′</m:t>
                          </m:r>
                        </m:sup>
                      </m:sSubSup>
                      <m:r>
                        <a:rPr lang="cs-CZ" b="0" i="1" smtClean="0">
                          <a:latin typeface="Cambria Math"/>
                        </a:rPr>
                        <m:t>=</m:t>
                      </m:r>
                      <m:f>
                        <m:fPr>
                          <m:ctrlPr>
                            <a:rPr lang="cs-CZ" b="0" i="1" smtClean="0">
                              <a:latin typeface="Cambria Math" panose="02040503050406030204" pitchFamily="18" charset="0"/>
                            </a:rPr>
                          </m:ctrlPr>
                        </m:fPr>
                        <m:num>
                          <m:r>
                            <a:rPr lang="cs-CZ" b="0" i="1" smtClean="0">
                              <a:latin typeface="Cambria Math"/>
                            </a:rPr>
                            <m:t>𝑄</m:t>
                          </m:r>
                          <m:r>
                            <a:rPr lang="cs-CZ" b="0" i="1" smtClean="0">
                              <a:latin typeface="Cambria Math"/>
                              <a:ea typeface="Cambria Math"/>
                            </a:rPr>
                            <m:t>×</m:t>
                          </m:r>
                          <m:r>
                            <a:rPr lang="cs-CZ" b="0" i="1" smtClean="0">
                              <a:latin typeface="Cambria Math"/>
                              <a:ea typeface="Cambria Math"/>
                            </a:rPr>
                            <m:t>𝑖</m:t>
                          </m:r>
                          <m:r>
                            <a:rPr lang="cs-CZ" b="0" i="1" smtClean="0">
                              <a:latin typeface="Cambria Math"/>
                              <a:ea typeface="Cambria Math"/>
                            </a:rPr>
                            <m:t>×</m:t>
                          </m:r>
                          <m:r>
                            <a:rPr lang="cs-CZ" b="0" i="1" smtClean="0">
                              <a:latin typeface="Cambria Math"/>
                              <a:ea typeface="Cambria Math"/>
                            </a:rPr>
                            <m:t>𝑋</m:t>
                          </m:r>
                        </m:num>
                        <m:den>
                          <m:r>
                            <a:rPr lang="cs-CZ" b="0" i="1" smtClean="0">
                              <a:latin typeface="Cambria Math"/>
                            </a:rPr>
                            <m:t>Ž</m:t>
                          </m:r>
                        </m:den>
                      </m:f>
                      <m:r>
                        <a:rPr lang="cs-CZ" b="0" i="1" smtClean="0">
                          <a:latin typeface="Cambria Math"/>
                          <a:ea typeface="Cambria Math"/>
                        </a:rPr>
                        <m:t>×</m:t>
                      </m:r>
                      <m:sSub>
                        <m:sSubPr>
                          <m:ctrlPr>
                            <a:rPr lang="cs-CZ" b="0" i="1" smtClean="0">
                              <a:latin typeface="Cambria Math" panose="02040503050406030204" pitchFamily="18" charset="0"/>
                              <a:ea typeface="Cambria Math"/>
                            </a:rPr>
                          </m:ctrlPr>
                        </m:sSubPr>
                        <m:e>
                          <m:r>
                            <a:rPr lang="cs-CZ" b="0" i="1" smtClean="0">
                              <a:latin typeface="Cambria Math"/>
                              <a:ea typeface="Cambria Math"/>
                            </a:rPr>
                            <m:t>𝑘</m:t>
                          </m:r>
                        </m:e>
                        <m:sub>
                          <m:r>
                            <a:rPr lang="cs-CZ" b="0" i="1" smtClean="0">
                              <a:latin typeface="Cambria Math"/>
                              <a:ea typeface="Cambria Math"/>
                            </a:rPr>
                            <m:t>𝑛𝑧</m:t>
                          </m:r>
                        </m:sub>
                      </m:sSub>
                      <m:r>
                        <a:rPr lang="cs-CZ" b="0" i="1" smtClean="0">
                          <a:latin typeface="Cambria Math"/>
                          <a:ea typeface="Cambria Math"/>
                        </a:rPr>
                        <m:t>×</m:t>
                      </m:r>
                      <m:f>
                        <m:fPr>
                          <m:ctrlPr>
                            <a:rPr lang="cs-CZ" b="0" i="1" smtClean="0">
                              <a:latin typeface="Cambria Math" panose="02040503050406030204" pitchFamily="18" charset="0"/>
                              <a:ea typeface="Cambria Math"/>
                            </a:rPr>
                          </m:ctrlPr>
                        </m:fPr>
                        <m:num>
                          <m:r>
                            <a:rPr lang="cs-CZ" b="0" i="1" smtClean="0">
                              <a:latin typeface="Cambria Math"/>
                              <a:ea typeface="Cambria Math"/>
                            </a:rPr>
                            <m:t>1</m:t>
                          </m:r>
                        </m:num>
                        <m:den>
                          <m:r>
                            <a:rPr lang="cs-CZ" b="0" i="1" smtClean="0">
                              <a:latin typeface="Cambria Math"/>
                              <a:ea typeface="Cambria Math"/>
                            </a:rPr>
                            <m:t>𝑚</m:t>
                          </m:r>
                        </m:den>
                      </m:f>
                    </m:oMath>
                  </m:oMathPara>
                </a14:m>
                <a:endParaRPr lang="cs-CZ" dirty="0"/>
              </a:p>
              <a:p>
                <a:pPr marL="0" indent="0">
                  <a:buNone/>
                </a:pPr>
                <a:r>
                  <a:rPr lang="cs-CZ" dirty="0"/>
                  <a:t>kde </a:t>
                </a:r>
              </a:p>
              <a:p>
                <a:pPr marL="0" indent="0">
                  <a:buNone/>
                </a:pPr>
                <a:r>
                  <a:rPr lang="cs-CZ" i="1" dirty="0"/>
                  <a:t>Q</a:t>
                </a:r>
                <a:r>
                  <a:rPr lang="cs-CZ" dirty="0"/>
                  <a:t>- počet měření na jednom místě</a:t>
                </a:r>
              </a:p>
              <a:p>
                <a:pPr marL="0" indent="0">
                  <a:buNone/>
                </a:pPr>
                <a:r>
                  <a:rPr lang="cs-CZ" i="1" dirty="0"/>
                  <a:t>i</a:t>
                </a:r>
                <a:r>
                  <a:rPr lang="cs-CZ" dirty="0"/>
                  <a:t>- počet míst na součástí, na nichž se měření provádí,</a:t>
                </a:r>
              </a:p>
              <a:p>
                <a:pPr marL="0" indent="0">
                  <a:buNone/>
                </a:pPr>
                <a:r>
                  <a:rPr lang="cs-CZ" i="1" dirty="0"/>
                  <a:t>Ž</a:t>
                </a:r>
                <a:r>
                  <a:rPr lang="cs-CZ" dirty="0"/>
                  <a:t>- životnost v počtech měření,</a:t>
                </a:r>
              </a:p>
              <a:p>
                <a:pPr marL="0" indent="0">
                  <a:buNone/>
                </a:pPr>
                <a:r>
                  <a:rPr lang="cs-CZ" i="1" dirty="0"/>
                  <a:t>1/m</a:t>
                </a:r>
                <a:r>
                  <a:rPr lang="cs-CZ" dirty="0"/>
                  <a:t>- počet měřených součástí k vyráběných</a:t>
                </a: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rotWithShape="1">
                <a:blip r:embed="rId4"/>
                <a:stretch>
                  <a:fillRect l="-1704" t="-2695"/>
                </a:stretch>
              </a:blipFill>
            </p:spPr>
            <p:txBody>
              <a:bodyPr/>
              <a:lstStyle/>
              <a:p>
                <a:r>
                  <a:rPr lang="cs-CZ">
                    <a:noFill/>
                  </a:rPr>
                  <a:t> </a:t>
                </a:r>
              </a:p>
            </p:txBody>
          </p:sp>
        </mc:Fallback>
      </mc:AlternateContent>
      <p:sp>
        <p:nvSpPr>
          <p:cNvPr id="4" name="TextovéPole 3"/>
          <p:cNvSpPr txBox="1"/>
          <p:nvPr/>
        </p:nvSpPr>
        <p:spPr>
          <a:xfrm>
            <a:off x="395536" y="6165304"/>
            <a:ext cx="7776864" cy="646331"/>
          </a:xfrm>
          <a:prstGeom prst="rect">
            <a:avLst/>
          </a:prstGeom>
          <a:noFill/>
        </p:spPr>
        <p:txBody>
          <a:bodyPr wrap="square" rtlCol="0">
            <a:spAutoFit/>
          </a:bodyPr>
          <a:lstStyle/>
          <a:p>
            <a:r>
              <a:rPr lang="cs-CZ" dirty="0"/>
              <a:t>Jurová M. a kol. Výrobní procesy řízené logistikou. </a:t>
            </a:r>
            <a:r>
              <a:rPr lang="cs-CZ" dirty="0" err="1"/>
              <a:t>Bizbooks</a:t>
            </a:r>
            <a:r>
              <a:rPr lang="cs-CZ" dirty="0"/>
              <a:t> 2013. 260s. ISBN 978-80-265-0059-9</a:t>
            </a:r>
          </a:p>
        </p:txBody>
      </p:sp>
    </p:spTree>
    <p:extLst>
      <p:ext uri="{BB962C8B-B14F-4D97-AF65-F5344CB8AC3E}">
        <p14:creationId xmlns:p14="http://schemas.microsoft.com/office/powerpoint/2010/main" val="202837925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Norma spotřeby nářadí III</a:t>
            </a:r>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normAutofit fontScale="77500" lnSpcReduction="20000"/>
              </a:bodyPr>
              <a:lstStyle/>
              <a:p>
                <a:pPr marL="0" indent="0">
                  <a:buNone/>
                </a:pPr>
                <a:r>
                  <a:rPr lang="cs-CZ" i="1" dirty="0"/>
                  <a:t>- Přípravky</a:t>
                </a:r>
              </a:p>
              <a:p>
                <a:pPr marL="0" indent="0">
                  <a:buNone/>
                </a:pPr>
                <a14:m>
                  <m:oMathPara xmlns:m="http://schemas.openxmlformats.org/officeDocument/2006/math">
                    <m:oMathParaPr>
                      <m:jc m:val="centerGroup"/>
                    </m:oMathParaPr>
                    <m:oMath xmlns:m="http://schemas.openxmlformats.org/officeDocument/2006/math">
                      <m:sSub>
                        <m:sSubPr>
                          <m:ctrlPr>
                            <a:rPr lang="cs-CZ" i="1" smtClean="0">
                              <a:latin typeface="Cambria Math" panose="02040503050406030204" pitchFamily="18" charset="0"/>
                            </a:rPr>
                          </m:ctrlPr>
                        </m:sSubPr>
                        <m:e>
                          <m:r>
                            <a:rPr lang="cs-CZ" b="0" i="1" smtClean="0">
                              <a:latin typeface="Cambria Math"/>
                            </a:rPr>
                            <m:t>𝑁</m:t>
                          </m:r>
                        </m:e>
                        <m:sub>
                          <m:r>
                            <a:rPr lang="cs-CZ" b="0" i="1" smtClean="0">
                              <a:latin typeface="Cambria Math"/>
                            </a:rPr>
                            <m:t>𝑡</m:t>
                          </m:r>
                        </m:sub>
                      </m:sSub>
                      <m:r>
                        <a:rPr lang="cs-CZ" b="0" i="1" smtClean="0">
                          <a:latin typeface="Cambria Math"/>
                        </a:rPr>
                        <m:t>=</m:t>
                      </m:r>
                      <m:f>
                        <m:fPr>
                          <m:ctrlPr>
                            <a:rPr lang="cs-CZ" b="0" i="1" smtClean="0">
                              <a:latin typeface="Cambria Math" panose="02040503050406030204" pitchFamily="18" charset="0"/>
                            </a:rPr>
                          </m:ctrlPr>
                        </m:fPr>
                        <m:num>
                          <m:r>
                            <a:rPr lang="cs-CZ" b="0" i="1" smtClean="0">
                              <a:latin typeface="Cambria Math"/>
                            </a:rPr>
                            <m:t>𝑝</m:t>
                          </m:r>
                          <m:r>
                            <a:rPr lang="cs-CZ" b="0" i="1" smtClean="0">
                              <a:latin typeface="Cambria Math"/>
                              <a:ea typeface="Cambria Math"/>
                            </a:rPr>
                            <m:t>×</m:t>
                          </m:r>
                          <m:r>
                            <a:rPr lang="cs-CZ" b="0" i="1" smtClean="0">
                              <a:latin typeface="Cambria Math"/>
                              <a:ea typeface="Cambria Math"/>
                            </a:rPr>
                            <m:t>𝑖</m:t>
                          </m:r>
                        </m:num>
                        <m:den>
                          <m:r>
                            <a:rPr lang="cs-CZ" b="0" i="1" smtClean="0">
                              <a:latin typeface="Cambria Math"/>
                            </a:rPr>
                            <m:t>𝑏</m:t>
                          </m:r>
                        </m:den>
                      </m:f>
                      <m:r>
                        <a:rPr lang="cs-CZ" b="0" i="1" smtClean="0">
                          <a:latin typeface="Cambria Math"/>
                          <a:ea typeface="Cambria Math"/>
                        </a:rPr>
                        <m:t>×</m:t>
                      </m:r>
                      <m:f>
                        <m:fPr>
                          <m:ctrlPr>
                            <a:rPr lang="cs-CZ" b="0" i="1" smtClean="0">
                              <a:latin typeface="Cambria Math" panose="02040503050406030204" pitchFamily="18" charset="0"/>
                              <a:ea typeface="Cambria Math"/>
                            </a:rPr>
                          </m:ctrlPr>
                        </m:fPr>
                        <m:num>
                          <m:sSub>
                            <m:sSubPr>
                              <m:ctrlPr>
                                <a:rPr lang="cs-CZ" b="0" i="1" smtClean="0">
                                  <a:latin typeface="Cambria Math" panose="02040503050406030204" pitchFamily="18" charset="0"/>
                                  <a:ea typeface="Cambria Math"/>
                                </a:rPr>
                              </m:ctrlPr>
                            </m:sSubPr>
                            <m:e>
                              <m:r>
                                <a:rPr lang="cs-CZ" b="0" i="1" smtClean="0">
                                  <a:latin typeface="Cambria Math"/>
                                  <a:ea typeface="Cambria Math"/>
                                </a:rPr>
                                <m:t>𝑇</m:t>
                              </m:r>
                            </m:e>
                            <m:sub>
                              <m:r>
                                <a:rPr lang="cs-CZ" b="0" i="1" smtClean="0">
                                  <a:latin typeface="Cambria Math"/>
                                  <a:ea typeface="Cambria Math"/>
                                </a:rPr>
                                <m:t>𝑘</m:t>
                              </m:r>
                            </m:sub>
                          </m:sSub>
                        </m:num>
                        <m:den>
                          <m:r>
                            <a:rPr lang="cs-CZ" b="0" i="1" smtClean="0">
                              <a:latin typeface="Cambria Math"/>
                              <a:ea typeface="Cambria Math"/>
                            </a:rPr>
                            <m:t>Ž</m:t>
                          </m:r>
                        </m:den>
                      </m:f>
                    </m:oMath>
                  </m:oMathPara>
                </a14:m>
                <a:endParaRPr lang="cs-CZ" dirty="0"/>
              </a:p>
              <a:p>
                <a:pPr marL="0" indent="0">
                  <a:buNone/>
                </a:pPr>
                <a:r>
                  <a:rPr lang="cs-CZ" dirty="0"/>
                  <a:t>kde </a:t>
                </a:r>
              </a:p>
              <a:p>
                <a:pPr marL="0" indent="0">
                  <a:buNone/>
                </a:pPr>
                <a:r>
                  <a:rPr lang="cs-CZ" i="1" dirty="0"/>
                  <a:t>p</a:t>
                </a:r>
                <a:r>
                  <a:rPr lang="cs-CZ" dirty="0"/>
                  <a:t>- počet pracovišť, na kterých se současně přípravek používá,</a:t>
                </a:r>
              </a:p>
              <a:p>
                <a:pPr marL="0" indent="0">
                  <a:buNone/>
                </a:pPr>
                <a:r>
                  <a:rPr lang="cs-CZ" i="1" dirty="0"/>
                  <a:t>i</a:t>
                </a:r>
                <a:r>
                  <a:rPr lang="cs-CZ" dirty="0"/>
                  <a:t>- počet přípravků, použitých na jednom pracovišti současně,</a:t>
                </a:r>
              </a:p>
              <a:p>
                <a:pPr marL="0" indent="0">
                  <a:buNone/>
                </a:pPr>
                <a:r>
                  <a:rPr lang="cs-CZ" i="1" dirty="0"/>
                  <a:t>b</a:t>
                </a:r>
                <a:r>
                  <a:rPr lang="cs-CZ" dirty="0"/>
                  <a:t>- počet pracovišť, obsluhovaných jedním přípravkem,</a:t>
                </a:r>
              </a:p>
              <a:p>
                <a:pPr marL="0" indent="0">
                  <a:buNone/>
                </a:pPr>
                <a:r>
                  <a:rPr lang="cs-CZ" i="1" dirty="0" err="1"/>
                  <a:t>T</a:t>
                </a:r>
                <a:r>
                  <a:rPr lang="cs-CZ" i="1" baseline="-25000" dirty="0" err="1"/>
                  <a:t>k</a:t>
                </a:r>
                <a:r>
                  <a:rPr lang="cs-CZ" dirty="0"/>
                  <a:t>- kalendářní čas na nichž je plánováno používání přípravku (měsíce)</a:t>
                </a:r>
              </a:p>
              <a:p>
                <a:pPr marL="0" indent="0">
                  <a:buNone/>
                </a:pPr>
                <a:r>
                  <a:rPr lang="cs-CZ" i="1" dirty="0"/>
                  <a:t>Ž</a:t>
                </a:r>
                <a:r>
                  <a:rPr lang="cs-CZ" dirty="0"/>
                  <a:t>- životnost přípravku</a:t>
                </a:r>
              </a:p>
              <a:p>
                <a:pPr marL="0" indent="0">
                  <a:buNone/>
                </a:pPr>
                <a:endParaRPr lang="cs-CZ" dirty="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rotWithShape="1">
                <a:blip r:embed="rId4"/>
                <a:stretch>
                  <a:fillRect l="-1185" t="-2426"/>
                </a:stretch>
              </a:blipFill>
            </p:spPr>
            <p:txBody>
              <a:bodyPr/>
              <a:lstStyle/>
              <a:p>
                <a:r>
                  <a:rPr lang="cs-CZ">
                    <a:noFill/>
                  </a:rPr>
                  <a:t> </a:t>
                </a:r>
              </a:p>
            </p:txBody>
          </p:sp>
        </mc:Fallback>
      </mc:AlternateContent>
      <p:sp>
        <p:nvSpPr>
          <p:cNvPr id="5" name="TextovéPole 4"/>
          <p:cNvSpPr txBox="1"/>
          <p:nvPr/>
        </p:nvSpPr>
        <p:spPr>
          <a:xfrm>
            <a:off x="395536" y="6165304"/>
            <a:ext cx="7776864" cy="646331"/>
          </a:xfrm>
          <a:prstGeom prst="rect">
            <a:avLst/>
          </a:prstGeom>
          <a:noFill/>
        </p:spPr>
        <p:txBody>
          <a:bodyPr wrap="square" rtlCol="0">
            <a:spAutoFit/>
          </a:bodyPr>
          <a:lstStyle/>
          <a:p>
            <a:r>
              <a:rPr lang="cs-CZ" dirty="0"/>
              <a:t>Jurová M. a kol. </a:t>
            </a:r>
            <a:r>
              <a:rPr lang="cs-CZ" i="1" dirty="0"/>
              <a:t>Výrobní procesy řízené logistikou</a:t>
            </a:r>
            <a:r>
              <a:rPr lang="cs-CZ" dirty="0"/>
              <a:t>. </a:t>
            </a:r>
            <a:r>
              <a:rPr lang="cs-CZ" dirty="0" err="1"/>
              <a:t>Bizbooks</a:t>
            </a:r>
            <a:r>
              <a:rPr lang="cs-CZ" dirty="0"/>
              <a:t> 2013. 260s. ISBN 978-80-265-0059-9</a:t>
            </a:r>
          </a:p>
        </p:txBody>
      </p:sp>
    </p:spTree>
    <p:extLst>
      <p:ext uri="{BB962C8B-B14F-4D97-AF65-F5344CB8AC3E}">
        <p14:creationId xmlns:p14="http://schemas.microsoft.com/office/powerpoint/2010/main" val="211056216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1143000"/>
          </a:xfrm>
        </p:spPr>
        <p:txBody>
          <a:bodyPr>
            <a:normAutofit fontScale="90000"/>
          </a:bodyPr>
          <a:lstStyle/>
          <a:p>
            <a:r>
              <a:rPr lang="cs-CZ" b="1" dirty="0"/>
              <a:t>Řízení výše zásob nářadí (potřeba nářadí) I</a:t>
            </a:r>
          </a:p>
        </p:txBody>
      </p:sp>
      <p:sp>
        <p:nvSpPr>
          <p:cNvPr id="3" name="Zástupný symbol pro obsah 2"/>
          <p:cNvSpPr>
            <a:spLocks noGrp="1"/>
          </p:cNvSpPr>
          <p:nvPr>
            <p:ph idx="1"/>
          </p:nvPr>
        </p:nvSpPr>
        <p:spPr/>
        <p:txBody>
          <a:bodyPr>
            <a:normAutofit fontScale="92500" lnSpcReduction="10000"/>
          </a:bodyPr>
          <a:lstStyle/>
          <a:p>
            <a:r>
              <a:rPr lang="cs-CZ" b="1" dirty="0"/>
              <a:t>Zásoby na skladě-</a:t>
            </a:r>
            <a:r>
              <a:rPr lang="cs-CZ" dirty="0"/>
              <a:t> množství nářadí, které se skladuje v ústředním skladu nářadí (technické nebo peněžní jednotky),</a:t>
            </a:r>
          </a:p>
          <a:p>
            <a:r>
              <a:rPr lang="cs-CZ" b="1" dirty="0"/>
              <a:t>Zásoby v používání- </a:t>
            </a:r>
            <a:r>
              <a:rPr lang="cs-CZ" dirty="0"/>
              <a:t>množství nářadí, které se eviduje ve výdejnách nářadí (technické nebo peněžní jednotky)</a:t>
            </a:r>
          </a:p>
          <a:p>
            <a:r>
              <a:rPr lang="cs-CZ" b="1" dirty="0"/>
              <a:t>Zásoba pro subdodavatele </a:t>
            </a:r>
            <a:r>
              <a:rPr lang="cs-CZ" dirty="0"/>
              <a:t>– množství nářadí, které je určeno pro subdodavatelské splnění určitého výrobního úkolu zadaného finálním podnikem (technické nebo peněžní jednotky)</a:t>
            </a:r>
          </a:p>
        </p:txBody>
      </p:sp>
      <p:sp>
        <p:nvSpPr>
          <p:cNvPr id="4" name="TextovéPole 3"/>
          <p:cNvSpPr txBox="1"/>
          <p:nvPr/>
        </p:nvSpPr>
        <p:spPr>
          <a:xfrm>
            <a:off x="395536" y="6165304"/>
            <a:ext cx="7776864" cy="646331"/>
          </a:xfrm>
          <a:prstGeom prst="rect">
            <a:avLst/>
          </a:prstGeom>
          <a:noFill/>
        </p:spPr>
        <p:txBody>
          <a:bodyPr wrap="square" rtlCol="0">
            <a:spAutoFit/>
          </a:bodyPr>
          <a:lstStyle/>
          <a:p>
            <a:r>
              <a:rPr lang="cs-CZ" dirty="0"/>
              <a:t>Jurová M. a kol. </a:t>
            </a:r>
            <a:r>
              <a:rPr lang="cs-CZ" i="1" dirty="0"/>
              <a:t>Výrobní procesy řízené logistikou</a:t>
            </a:r>
            <a:r>
              <a:rPr lang="cs-CZ" dirty="0"/>
              <a:t>. </a:t>
            </a:r>
            <a:r>
              <a:rPr lang="cs-CZ" dirty="0" err="1"/>
              <a:t>Bizbooks</a:t>
            </a:r>
            <a:r>
              <a:rPr lang="cs-CZ" dirty="0"/>
              <a:t> 2013. 260s. ISBN 978-80-265-0059-9</a:t>
            </a:r>
          </a:p>
        </p:txBody>
      </p:sp>
    </p:spTree>
    <p:extLst>
      <p:ext uri="{BB962C8B-B14F-4D97-AF65-F5344CB8AC3E}">
        <p14:creationId xmlns:p14="http://schemas.microsoft.com/office/powerpoint/2010/main" val="229025097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76672"/>
            <a:ext cx="8229600" cy="1143000"/>
          </a:xfrm>
        </p:spPr>
        <p:txBody>
          <a:bodyPr>
            <a:normAutofit fontScale="90000"/>
          </a:bodyPr>
          <a:lstStyle/>
          <a:p>
            <a:r>
              <a:rPr lang="cs-CZ" b="1" dirty="0"/>
              <a:t>Příklad 1. Hospodaření nářadím: zadání </a:t>
            </a:r>
          </a:p>
        </p:txBody>
      </p:sp>
      <p:sp>
        <p:nvSpPr>
          <p:cNvPr id="3" name="Zástupný symbol pro obsah 2"/>
          <p:cNvSpPr>
            <a:spLocks noGrp="1"/>
          </p:cNvSpPr>
          <p:nvPr>
            <p:ph idx="1"/>
          </p:nvPr>
        </p:nvSpPr>
        <p:spPr/>
        <p:txBody>
          <a:bodyPr>
            <a:normAutofit fontScale="92500" lnSpcReduction="20000"/>
          </a:bodyPr>
          <a:lstStyle/>
          <a:p>
            <a:pPr marL="0" indent="0">
              <a:buNone/>
            </a:pPr>
            <a:r>
              <a:rPr lang="cs-CZ" dirty="0"/>
              <a:t>Najděte životnost a normu spotřeby řezného nástroje, k dispozici máte následující údaje:</a:t>
            </a:r>
          </a:p>
          <a:p>
            <a:pPr marL="400050" lvl="1" indent="0">
              <a:buNone/>
            </a:pPr>
            <a:r>
              <a:rPr lang="cs-CZ" dirty="0"/>
              <a:t>- Přípustný počet ostření řezného nástroje =4,</a:t>
            </a:r>
          </a:p>
          <a:p>
            <a:pPr lvl="1">
              <a:buFontTx/>
              <a:buChar char="-"/>
            </a:pPr>
            <a:r>
              <a:rPr lang="cs-CZ" dirty="0"/>
              <a:t>Optimální trvanlivost břitu řezného nástroje mezi dvěma ostřeními (hod.) 3</a:t>
            </a:r>
          </a:p>
          <a:p>
            <a:pPr lvl="1">
              <a:buFontTx/>
              <a:buChar char="-"/>
            </a:pPr>
            <a:r>
              <a:rPr lang="cs-CZ" dirty="0"/>
              <a:t>Čas hlavního chodu stroje, kdy je nástroj v záběru-10min.</a:t>
            </a:r>
          </a:p>
          <a:p>
            <a:pPr lvl="1">
              <a:buFontTx/>
              <a:buChar char="-"/>
            </a:pPr>
            <a:r>
              <a:rPr lang="cs-CZ" dirty="0"/>
              <a:t>Počet současně pracujících stejných nástrojů při opracování jedné součastí-2</a:t>
            </a:r>
          </a:p>
          <a:p>
            <a:pPr lvl="1">
              <a:buFontTx/>
              <a:buChar char="-"/>
            </a:pPr>
            <a:r>
              <a:rPr lang="cs-CZ" dirty="0"/>
              <a:t>Počet součástí plánovaných k výrobě za plánované období =2000ks</a:t>
            </a:r>
          </a:p>
          <a:p>
            <a:pPr lvl="1">
              <a:buFontTx/>
              <a:buChar char="-"/>
            </a:pPr>
            <a:r>
              <a:rPr lang="cs-CZ" dirty="0"/>
              <a:t>Koeficient nahodilých ztrát, 1,1</a:t>
            </a:r>
          </a:p>
        </p:txBody>
      </p:sp>
    </p:spTree>
    <p:extLst>
      <p:ext uri="{BB962C8B-B14F-4D97-AF65-F5344CB8AC3E}">
        <p14:creationId xmlns:p14="http://schemas.microsoft.com/office/powerpoint/2010/main" val="68604947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Příklad 1: řešení</a:t>
            </a:r>
          </a:p>
        </p:txBody>
      </p:sp>
      <p:sp>
        <p:nvSpPr>
          <p:cNvPr id="3" name="Zástupný symbol pro obsah 2"/>
          <p:cNvSpPr>
            <a:spLocks noGrp="1"/>
          </p:cNvSpPr>
          <p:nvPr>
            <p:ph idx="1"/>
          </p:nvPr>
        </p:nvSpPr>
        <p:spPr/>
        <p:txBody>
          <a:bodyPr/>
          <a:lstStyle/>
          <a:p>
            <a:r>
              <a:rPr lang="cs-CZ" dirty="0"/>
              <a:t>Ž= (4+1)*3=15 hodin</a:t>
            </a:r>
          </a:p>
          <a:p>
            <a:r>
              <a:rPr lang="cs-CZ" dirty="0" err="1"/>
              <a:t>Nt</a:t>
            </a:r>
            <a:r>
              <a:rPr lang="cs-CZ" dirty="0"/>
              <a:t>=(10*2*2000)/(60*15)*1,1=49ks/rok</a:t>
            </a:r>
          </a:p>
        </p:txBody>
      </p:sp>
    </p:spTree>
    <p:extLst>
      <p:ext uri="{BB962C8B-B14F-4D97-AF65-F5344CB8AC3E}">
        <p14:creationId xmlns:p14="http://schemas.microsoft.com/office/powerpoint/2010/main" val="3377669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a:extLst>
              <a:ext uri="{FF2B5EF4-FFF2-40B4-BE49-F238E27FC236}">
                <a16:creationId xmlns:a16="http://schemas.microsoft.com/office/drawing/2014/main" id="{37C50450-4DD7-4F8A-B6DA-71F344C204BA}"/>
              </a:ext>
            </a:extLst>
          </p:cNvPr>
          <p:cNvSpPr>
            <a:spLocks noGrp="1"/>
          </p:cNvSpPr>
          <p:nvPr>
            <p:ph type="title"/>
          </p:nvPr>
        </p:nvSpPr>
        <p:spPr>
          <a:xfrm>
            <a:off x="467544" y="2636912"/>
            <a:ext cx="7772400" cy="1362075"/>
          </a:xfrm>
        </p:spPr>
        <p:txBody>
          <a:bodyPr/>
          <a:lstStyle/>
          <a:p>
            <a:pPr algn="ctr"/>
            <a:r>
              <a:rPr lang="cs-CZ" dirty="0">
                <a:solidFill>
                  <a:srgbClr val="C00000"/>
                </a:solidFill>
              </a:rPr>
              <a:t>Děkuji za pozornost</a:t>
            </a:r>
          </a:p>
        </p:txBody>
      </p:sp>
    </p:spTree>
    <p:extLst>
      <p:ext uri="{BB962C8B-B14F-4D97-AF65-F5344CB8AC3E}">
        <p14:creationId xmlns:p14="http://schemas.microsoft.com/office/powerpoint/2010/main" val="3252227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cs-CZ" b="1" dirty="0"/>
              <a:t>Souběžné předávání dílů</a:t>
            </a:r>
          </a:p>
        </p:txBody>
      </p:sp>
      <p:sp>
        <p:nvSpPr>
          <p:cNvPr id="17412" name="Rectangle 4"/>
          <p:cNvSpPr>
            <a:spLocks noChangeArrowheads="1"/>
          </p:cNvSpPr>
          <p:nvPr/>
        </p:nvSpPr>
        <p:spPr bwMode="auto">
          <a:xfrm>
            <a:off x="2209800" y="2176463"/>
            <a:ext cx="9144000" cy="0"/>
          </a:xfrm>
          <a:prstGeom prst="rect">
            <a:avLst/>
          </a:prstGeom>
          <a:noFill/>
          <a:ln w="9525">
            <a:noFill/>
            <a:miter lim="800000"/>
            <a:headEnd/>
            <a:tailEnd/>
          </a:ln>
          <a:effectLst/>
        </p:spPr>
        <p:txBody>
          <a:bodyPr>
            <a:spAutoFit/>
          </a:bodyPr>
          <a:lstStyle/>
          <a:p>
            <a:endParaRPr lang="cs-CZ"/>
          </a:p>
        </p:txBody>
      </p:sp>
      <p:graphicFrame>
        <p:nvGraphicFramePr>
          <p:cNvPr id="17415" name="Object 7"/>
          <p:cNvGraphicFramePr>
            <a:graphicFrameLocks noChangeAspect="1"/>
          </p:cNvGraphicFramePr>
          <p:nvPr>
            <p:extLst/>
          </p:nvPr>
        </p:nvGraphicFramePr>
        <p:xfrm>
          <a:off x="2570163" y="4251325"/>
          <a:ext cx="3944937" cy="736600"/>
        </p:xfrm>
        <a:graphic>
          <a:graphicData uri="http://schemas.openxmlformats.org/presentationml/2006/ole">
            <mc:AlternateContent xmlns:mc="http://schemas.openxmlformats.org/markup-compatibility/2006">
              <mc:Choice xmlns:v="urn:schemas-microsoft-com:vml" Requires="v">
                <p:oleObj spid="_x0000_s2053" name="Equation" r:id="rId4" imgW="2603160" imgH="482400" progId="Equation.3">
                  <p:embed/>
                </p:oleObj>
              </mc:Choice>
              <mc:Fallback>
                <p:oleObj name="Equation" r:id="rId4" imgW="2603160" imgH="482400" progId="Equation.3">
                  <p:embed/>
                  <p:pic>
                    <p:nvPicPr>
                      <p:cNvPr id="17415" name="Object 7"/>
                      <p:cNvPicPr>
                        <a:picLocks noChangeAspect="1" noChangeArrowheads="1"/>
                      </p:cNvPicPr>
                      <p:nvPr/>
                    </p:nvPicPr>
                    <p:blipFill>
                      <a:blip r:embed="rId5"/>
                      <a:srcRect/>
                      <a:stretch>
                        <a:fillRect/>
                      </a:stretch>
                    </p:blipFill>
                    <p:spPr bwMode="auto">
                      <a:xfrm>
                        <a:off x="2570163" y="4251325"/>
                        <a:ext cx="3944937" cy="736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4" name="Object 6"/>
          <p:cNvGraphicFramePr>
            <a:graphicFrameLocks noChangeAspect="1"/>
          </p:cNvGraphicFramePr>
          <p:nvPr>
            <p:extLst/>
          </p:nvPr>
        </p:nvGraphicFramePr>
        <p:xfrm>
          <a:off x="6948264" y="4149080"/>
          <a:ext cx="808037" cy="744537"/>
        </p:xfrm>
        <a:graphic>
          <a:graphicData uri="http://schemas.openxmlformats.org/presentationml/2006/ole">
            <mc:AlternateContent xmlns:mc="http://schemas.openxmlformats.org/markup-compatibility/2006">
              <mc:Choice xmlns:v="urn:schemas-microsoft-com:vml" Requires="v">
                <p:oleObj spid="_x0000_s2054" r:id="rId6" imgW="482391" imgH="444307" progId="Equation.2">
                  <p:embed/>
                </p:oleObj>
              </mc:Choice>
              <mc:Fallback>
                <p:oleObj r:id="rId6" imgW="482391" imgH="444307" progId="Equation.2">
                  <p:embed/>
                  <p:pic>
                    <p:nvPicPr>
                      <p:cNvPr id="17414"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48264" y="4149080"/>
                        <a:ext cx="808037" cy="744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413" name="Object 5"/>
          <p:cNvGraphicFramePr>
            <a:graphicFrameLocks noChangeAspect="1"/>
          </p:cNvGraphicFramePr>
          <p:nvPr>
            <p:extLst/>
          </p:nvPr>
        </p:nvGraphicFramePr>
        <p:xfrm>
          <a:off x="6813134" y="5584825"/>
          <a:ext cx="1965325" cy="249237"/>
        </p:xfrm>
        <a:graphic>
          <a:graphicData uri="http://schemas.openxmlformats.org/presentationml/2006/ole">
            <mc:AlternateContent xmlns:mc="http://schemas.openxmlformats.org/markup-compatibility/2006">
              <mc:Choice xmlns:v="urn:schemas-microsoft-com:vml" Requires="v">
                <p:oleObj spid="_x0000_s2055" r:id="rId8" imgW="710891" imgH="215806" progId="Equation.2">
                  <p:embed/>
                </p:oleObj>
              </mc:Choice>
              <mc:Fallback>
                <p:oleObj r:id="rId8" imgW="710891" imgH="215806" progId="Equation.2">
                  <p:embed/>
                  <p:pic>
                    <p:nvPicPr>
                      <p:cNvPr id="17413"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13134" y="5584825"/>
                        <a:ext cx="1965325" cy="249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418" name="Text Box 10"/>
          <p:cNvSpPr txBox="1">
            <a:spLocks noChangeArrowheads="1"/>
          </p:cNvSpPr>
          <p:nvPr/>
        </p:nvSpPr>
        <p:spPr bwMode="auto">
          <a:xfrm>
            <a:off x="398463" y="4941168"/>
            <a:ext cx="8204200" cy="1622425"/>
          </a:xfrm>
          <a:prstGeom prst="rect">
            <a:avLst/>
          </a:prstGeom>
          <a:noFill/>
          <a:ln w="9525">
            <a:noFill/>
            <a:miter lim="800000"/>
            <a:headEnd/>
            <a:tailEnd/>
          </a:ln>
          <a:effectLst/>
        </p:spPr>
        <p:txBody>
          <a:bodyPr>
            <a:spAutoFit/>
          </a:bodyPr>
          <a:lstStyle/>
          <a:p>
            <a:pPr>
              <a:spcBef>
                <a:spcPct val="50000"/>
              </a:spcBef>
              <a:tabLst>
                <a:tab pos="476250" algn="l"/>
                <a:tab pos="952500" algn="l"/>
                <a:tab pos="1235075" algn="l"/>
              </a:tabLst>
            </a:pPr>
            <a:r>
              <a:rPr lang="cs-CZ" sz="1600" dirty="0"/>
              <a:t>kde	</a:t>
            </a:r>
            <a:r>
              <a:rPr lang="en-US" sz="1600" dirty="0">
                <a:latin typeface="Times New Roman" pitchFamily="18" charset="0"/>
                <a:cs typeface="Times New Roman" pitchFamily="18" charset="0"/>
              </a:rPr>
              <a:t>D</a:t>
            </a:r>
            <a:r>
              <a:rPr lang="en-US" sz="1600" baseline="-30000" dirty="0">
                <a:latin typeface="Times New Roman" pitchFamily="18" charset="0"/>
                <a:cs typeface="Times New Roman" pitchFamily="18" charset="0"/>
              </a:rPr>
              <a:t>SO</a:t>
            </a:r>
            <a:r>
              <a:rPr lang="cs-CZ" sz="1600" dirty="0">
                <a:latin typeface="Times New Roman" pitchFamily="18" charset="0"/>
              </a:rPr>
              <a:t>	-	</a:t>
            </a:r>
            <a:r>
              <a:rPr lang="en-US" sz="1600" dirty="0" err="1">
                <a:latin typeface="Times New Roman" pitchFamily="18" charset="0"/>
                <a:cs typeface="Times New Roman" pitchFamily="18" charset="0"/>
              </a:rPr>
              <a:t>průběžná</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doba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výrobní</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dávky</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při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souběžném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způsobu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předávání</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dílů</a:t>
            </a:r>
            <a:endParaRPr lang="cs-CZ" sz="1600" dirty="0">
              <a:latin typeface="Times New Roman" pitchFamily="18" charset="0"/>
            </a:endParaRPr>
          </a:p>
          <a:p>
            <a:pPr>
              <a:spcBef>
                <a:spcPct val="5000"/>
              </a:spcBef>
              <a:tabLst>
                <a:tab pos="476250" algn="l"/>
                <a:tab pos="952500" algn="l"/>
                <a:tab pos="1235075" algn="l"/>
              </a:tabLst>
            </a:pPr>
            <a:r>
              <a:rPr lang="cs-CZ" sz="1600" dirty="0">
                <a:latin typeface="Times New Roman" pitchFamily="18" charset="0"/>
              </a:rPr>
              <a:t>	 </a:t>
            </a:r>
            <a:r>
              <a:rPr lang="en-US" sz="1600" dirty="0">
                <a:latin typeface="Times New Roman" pitchFamily="18" charset="0"/>
                <a:cs typeface="Times New Roman" pitchFamily="18" charset="0"/>
              </a:rPr>
              <a:t>t</a:t>
            </a:r>
            <a:r>
              <a:rPr lang="cs-CZ" sz="1600" baseline="-25000" dirty="0" err="1">
                <a:latin typeface="Times New Roman" pitchFamily="18" charset="0"/>
                <a:cs typeface="Times New Roman" pitchFamily="18" charset="0"/>
              </a:rPr>
              <a:t>pr</a:t>
            </a:r>
            <a:r>
              <a:rPr lang="en-US" sz="1600" baseline="-25000" dirty="0" err="1">
                <a:latin typeface="Times New Roman" pitchFamily="18" charset="0"/>
                <a:cs typeface="Times New Roman" pitchFamily="18" charset="0"/>
              </a:rPr>
              <a:t>i</a:t>
            </a:r>
            <a:r>
              <a:rPr lang="cs-CZ" sz="1600" dirty="0">
                <a:latin typeface="Times New Roman" pitchFamily="18" charset="0"/>
              </a:rPr>
              <a:t>	-	</a:t>
            </a:r>
            <a:r>
              <a:rPr lang="en-US" sz="1600" dirty="0" err="1">
                <a:latin typeface="Times New Roman" pitchFamily="18" charset="0"/>
                <a:cs typeface="Times New Roman" pitchFamily="18" charset="0"/>
              </a:rPr>
              <a:t>doba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prostoje</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i-tého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pracoviště</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nemá</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vliv</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průběžnou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dobu</a:t>
            </a:r>
            <a:r>
              <a:rPr lang="en-US" sz="1600" dirty="0">
                <a:latin typeface="Times New Roman" pitchFamily="18" charset="0"/>
                <a:cs typeface="Times New Roman" pitchFamily="18" charset="0"/>
              </a:rPr>
              <a:t>)</a:t>
            </a:r>
          </a:p>
          <a:p>
            <a:pPr>
              <a:spcBef>
                <a:spcPct val="5000"/>
              </a:spcBef>
              <a:tabLst>
                <a:tab pos="476250" algn="l"/>
                <a:tab pos="952500" algn="l"/>
                <a:tab pos="1235075" algn="l"/>
              </a:tabLst>
            </a:pPr>
            <a:r>
              <a:rPr lang="cs-CZ" sz="1600" dirty="0">
                <a:latin typeface="Times New Roman" pitchFamily="18" charset="0"/>
              </a:rPr>
              <a:t>	 </a:t>
            </a:r>
            <a:r>
              <a:rPr lang="en-US" sz="1600" dirty="0">
                <a:latin typeface="Times New Roman" pitchFamily="18" charset="0"/>
                <a:cs typeface="Times New Roman" pitchFamily="18" charset="0"/>
              </a:rPr>
              <a:t>t</a:t>
            </a:r>
            <a:r>
              <a:rPr lang="cs-CZ" sz="1600" baseline="-30000" dirty="0">
                <a:latin typeface="Times New Roman" pitchFamily="18" charset="0"/>
                <a:cs typeface="Times New Roman" pitchFamily="18" charset="0"/>
              </a:rPr>
              <a:t>BC</a:t>
            </a:r>
            <a:r>
              <a:rPr lang="en-US" sz="1600" baseline="-30000" dirty="0">
                <a:latin typeface="Times New Roman" pitchFamily="18" charset="0"/>
                <a:cs typeface="Times New Roman" pitchFamily="18" charset="0"/>
              </a:rPr>
              <a:t>1</a:t>
            </a:r>
            <a:r>
              <a:rPr lang="cs-CZ" sz="1600" dirty="0">
                <a:latin typeface="Times New Roman" pitchFamily="18" charset="0"/>
              </a:rPr>
              <a:t>	-	 </a:t>
            </a:r>
            <a:r>
              <a:rPr lang="en-US" sz="1600" dirty="0" err="1">
                <a:latin typeface="Times New Roman" pitchFamily="18" charset="0"/>
                <a:cs typeface="Times New Roman" pitchFamily="18" charset="0"/>
              </a:rPr>
              <a:t>čas</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seřízení</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prvního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pracoviště</a:t>
            </a:r>
            <a:endParaRPr lang="cs-CZ" sz="1600" dirty="0">
              <a:latin typeface="Times New Roman" pitchFamily="18" charset="0"/>
            </a:endParaRPr>
          </a:p>
          <a:p>
            <a:pPr>
              <a:spcBef>
                <a:spcPct val="5000"/>
              </a:spcBef>
              <a:tabLst>
                <a:tab pos="476250" algn="l"/>
                <a:tab pos="952500" algn="l"/>
                <a:tab pos="1235075" algn="l"/>
              </a:tabLst>
            </a:pPr>
            <a:r>
              <a:rPr lang="cs-CZ" sz="1600" dirty="0">
                <a:latin typeface="Times New Roman" pitchFamily="18" charset="0"/>
              </a:rPr>
              <a:t>	 </a:t>
            </a:r>
            <a:r>
              <a:rPr lang="en-US" sz="1600" dirty="0" err="1">
                <a:latin typeface="Times New Roman" pitchFamily="18" charset="0"/>
                <a:cs typeface="Times New Roman" pitchFamily="18" charset="0"/>
              </a:rPr>
              <a:t>d</a:t>
            </a:r>
            <a:r>
              <a:rPr lang="en-US" sz="1600" baseline="-30000" dirty="0" err="1">
                <a:latin typeface="Times New Roman" pitchFamily="18" charset="0"/>
                <a:cs typeface="Times New Roman" pitchFamily="18" charset="0"/>
              </a:rPr>
              <a:t>d</a:t>
            </a:r>
            <a:r>
              <a:rPr lang="cs-CZ" sz="1600" dirty="0">
                <a:latin typeface="Times New Roman" pitchFamily="18" charset="0"/>
              </a:rPr>
              <a:t>	-	 </a:t>
            </a:r>
            <a:r>
              <a:rPr lang="en-US" sz="1600" dirty="0" err="1">
                <a:latin typeface="Times New Roman" pitchFamily="18" charset="0"/>
                <a:cs typeface="Times New Roman" pitchFamily="18" charset="0"/>
              </a:rPr>
              <a:t>dopravní</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dávka</a:t>
            </a:r>
            <a:endParaRPr lang="cs-CZ" sz="1600" dirty="0">
              <a:latin typeface="Times New Roman" pitchFamily="18" charset="0"/>
            </a:endParaRPr>
          </a:p>
          <a:p>
            <a:pPr>
              <a:spcBef>
                <a:spcPct val="5000"/>
              </a:spcBef>
              <a:tabLst>
                <a:tab pos="476250" algn="l"/>
                <a:tab pos="952500" algn="l"/>
                <a:tab pos="1235075" algn="l"/>
              </a:tabLst>
            </a:pPr>
            <a:r>
              <a:rPr lang="cs-CZ" sz="1600" dirty="0">
                <a:latin typeface="Times New Roman" pitchFamily="18" charset="0"/>
              </a:rPr>
              <a:t>	 </a:t>
            </a:r>
            <a:r>
              <a:rPr lang="en-US" sz="1600" dirty="0">
                <a:latin typeface="Times New Roman" pitchFamily="18" charset="0"/>
                <a:cs typeface="Times New Roman" pitchFamily="18" charset="0"/>
              </a:rPr>
              <a:t>k</a:t>
            </a:r>
            <a:r>
              <a:rPr lang="cs-CZ" sz="1600" dirty="0">
                <a:latin typeface="Times New Roman" pitchFamily="18" charset="0"/>
              </a:rPr>
              <a:t>	-	</a:t>
            </a:r>
            <a:r>
              <a:rPr lang="en-US" sz="1600" dirty="0" err="1">
                <a:latin typeface="Times New Roman" pitchFamily="18" charset="0"/>
                <a:cs typeface="Times New Roman" pitchFamily="18" charset="0"/>
              </a:rPr>
              <a:t>počet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dopravních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dávek</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a:t>
            </a:r>
            <a:r>
              <a:rPr lang="en-US" sz="1600" baseline="-30000" dirty="0" err="1">
                <a:latin typeface="Times New Roman" pitchFamily="18" charset="0"/>
                <a:cs typeface="Times New Roman" pitchFamily="18" charset="0"/>
              </a:rPr>
              <a:t>d</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ve</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výrobní</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dávce</a:t>
            </a:r>
            <a:r>
              <a:rPr lang="en-US" sz="1600" dirty="0">
                <a:latin typeface="Times New Roman" pitchFamily="18" charset="0"/>
                <a:cs typeface="Times New Roman" pitchFamily="18" charset="0"/>
              </a:rPr>
              <a:t> d</a:t>
            </a:r>
            <a:r>
              <a:rPr lang="en-US" sz="1600" baseline="-30000" dirty="0">
                <a:latin typeface="Times New Roman" pitchFamily="18" charset="0"/>
                <a:cs typeface="Times New Roman" pitchFamily="18" charset="0"/>
              </a:rPr>
              <a:t>v</a:t>
            </a:r>
            <a:endParaRPr lang="en-US" sz="1600" dirty="0">
              <a:latin typeface="Times New Roman" pitchFamily="18" charset="0"/>
              <a:cs typeface="Times New Roman" pitchFamily="18" charset="0"/>
            </a:endParaRPr>
          </a:p>
          <a:p>
            <a:pPr>
              <a:spcBef>
                <a:spcPct val="5000"/>
              </a:spcBef>
              <a:tabLst>
                <a:tab pos="476250" algn="l"/>
                <a:tab pos="952500" algn="l"/>
                <a:tab pos="1235075" algn="l"/>
              </a:tabLst>
            </a:pPr>
            <a:r>
              <a:rPr lang="cs-CZ" sz="1600" dirty="0">
                <a:latin typeface="Times New Roman" pitchFamily="18" charset="0"/>
              </a:rPr>
              <a:t>	 </a:t>
            </a:r>
            <a:r>
              <a:rPr lang="en-US" sz="1600" dirty="0" err="1">
                <a:latin typeface="Times New Roman" pitchFamily="18" charset="0"/>
                <a:cs typeface="Times New Roman" pitchFamily="18" charset="0"/>
              </a:rPr>
              <a:t>t</a:t>
            </a:r>
            <a:r>
              <a:rPr lang="en-US" sz="1600" baseline="-30000" dirty="0" err="1">
                <a:latin typeface="Times New Roman" pitchFamily="18" charset="0"/>
                <a:cs typeface="Times New Roman" pitchFamily="18" charset="0"/>
              </a:rPr>
              <a:t>h</a:t>
            </a:r>
            <a:r>
              <a:rPr lang="cs-CZ" sz="1600" dirty="0">
                <a:latin typeface="Times New Roman" pitchFamily="18" charset="0"/>
              </a:rPr>
              <a:t>	-	</a:t>
            </a:r>
            <a:r>
              <a:rPr lang="en-US" sz="1600" dirty="0" err="1">
                <a:latin typeface="Times New Roman" pitchFamily="18" charset="0"/>
                <a:cs typeface="Times New Roman" pitchFamily="18" charset="0"/>
              </a:rPr>
              <a:t>čas</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tzv</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hlavní</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operace</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tj</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operace</a:t>
            </a:r>
            <a:r>
              <a:rPr lang="en-US" sz="1600" dirty="0">
                <a:latin typeface="Times New Roman" pitchFamily="18" charset="0"/>
                <a:cs typeface="Times New Roman" pitchFamily="18" charset="0"/>
              </a:rPr>
              <a:t> s </a:t>
            </a:r>
            <a:r>
              <a:rPr lang="en-US" sz="1600" dirty="0" err="1">
                <a:latin typeface="Times New Roman" pitchFamily="18" charset="0"/>
                <a:cs typeface="Times New Roman" pitchFamily="18" charset="0"/>
              </a:rPr>
              <a:t>nejdelším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časem</a:t>
            </a:r>
            <a:r>
              <a:rPr lang="en-US" sz="1600" dirty="0">
                <a:latin typeface="Times New Roman" pitchFamily="18" charset="0"/>
                <a:cs typeface="Times New Roman" pitchFamily="18" charset="0"/>
              </a:rPr>
              <a:t>)</a:t>
            </a:r>
            <a:endParaRPr lang="cs-CZ" sz="1600" baseline="-30000" dirty="0">
              <a:latin typeface="Times New Roman" pitchFamily="18" charset="0"/>
            </a:endParaRPr>
          </a:p>
        </p:txBody>
      </p:sp>
      <p:pic>
        <p:nvPicPr>
          <p:cNvPr id="7227" name="Picture 5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43608" y="1146023"/>
            <a:ext cx="5582965" cy="3286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011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Smíšený způsob</a:t>
            </a:r>
          </a:p>
        </p:txBody>
      </p:sp>
      <p:sp>
        <p:nvSpPr>
          <p:cNvPr id="3" name="Zástupný symbol pro obsah 2"/>
          <p:cNvSpPr>
            <a:spLocks noGrp="1"/>
          </p:cNvSpPr>
          <p:nvPr>
            <p:ph idx="1"/>
          </p:nvPr>
        </p:nvSpPr>
        <p:spPr/>
        <p:txBody>
          <a:bodyPr/>
          <a:lstStyle/>
          <a:p>
            <a:pPr marL="0" indent="0">
              <a:buNone/>
            </a:pPr>
            <a:r>
              <a:rPr lang="cs-CZ" dirty="0"/>
              <a:t>Odstraňuje se nedostatek předchozího při nesynchronizované výrobě a kombinuje se postupné předávání se souběžným tak, aby vzhledem k různé délce trvání navazujících operací byly </a:t>
            </a:r>
            <a:r>
              <a:rPr lang="cs-CZ" b="1" dirty="0"/>
              <a:t>ztrátové časy co nejkratší a nebyly např. u jedné operace zbytečně rozdrobeny do řady časových úseků</a:t>
            </a:r>
            <a:r>
              <a:rPr lang="cs-CZ" dirty="0"/>
              <a:t> (čekání na další dávku), ale byly vcelku využity např. na jinou činnost</a:t>
            </a:r>
          </a:p>
        </p:txBody>
      </p:sp>
    </p:spTree>
    <p:extLst>
      <p:ext uri="{BB962C8B-B14F-4D97-AF65-F5344CB8AC3E}">
        <p14:creationId xmlns:p14="http://schemas.microsoft.com/office/powerpoint/2010/main" val="4270258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cs-CZ" b="1" dirty="0"/>
              <a:t>Smíšené předávání dílů</a:t>
            </a:r>
          </a:p>
        </p:txBody>
      </p:sp>
      <p:sp>
        <p:nvSpPr>
          <p:cNvPr id="18436" name="Rectangle 4"/>
          <p:cNvSpPr>
            <a:spLocks noChangeArrowheads="1"/>
          </p:cNvSpPr>
          <p:nvPr/>
        </p:nvSpPr>
        <p:spPr bwMode="auto">
          <a:xfrm>
            <a:off x="2033588" y="2290763"/>
            <a:ext cx="9144000" cy="0"/>
          </a:xfrm>
          <a:prstGeom prst="rect">
            <a:avLst/>
          </a:prstGeom>
          <a:noFill/>
          <a:ln w="9525">
            <a:noFill/>
            <a:miter lim="800000"/>
            <a:headEnd/>
            <a:tailEnd/>
          </a:ln>
          <a:effectLst/>
        </p:spPr>
        <p:txBody>
          <a:bodyPr>
            <a:spAutoFit/>
          </a:bodyPr>
          <a:lstStyle/>
          <a:p>
            <a:endParaRPr lang="cs-CZ"/>
          </a:p>
        </p:txBody>
      </p:sp>
      <p:sp>
        <p:nvSpPr>
          <p:cNvPr id="18438" name="Rectangle 6"/>
          <p:cNvSpPr>
            <a:spLocks noChangeArrowheads="1"/>
          </p:cNvSpPr>
          <p:nvPr/>
        </p:nvSpPr>
        <p:spPr bwMode="auto">
          <a:xfrm>
            <a:off x="2462213" y="3200400"/>
            <a:ext cx="9144000" cy="0"/>
          </a:xfrm>
          <a:prstGeom prst="rect">
            <a:avLst/>
          </a:prstGeom>
          <a:noFill/>
          <a:ln w="9525">
            <a:noFill/>
            <a:miter lim="800000"/>
            <a:headEnd/>
            <a:tailEnd/>
          </a:ln>
          <a:effectLst/>
        </p:spPr>
        <p:txBody>
          <a:bodyPr>
            <a:spAutoFit/>
          </a:bodyPr>
          <a:lstStyle/>
          <a:p>
            <a:endParaRPr lang="cs-CZ"/>
          </a:p>
        </p:txBody>
      </p:sp>
      <p:graphicFrame>
        <p:nvGraphicFramePr>
          <p:cNvPr id="18437" name="Object 5"/>
          <p:cNvGraphicFramePr>
            <a:graphicFrameLocks noChangeAspect="1"/>
          </p:cNvGraphicFramePr>
          <p:nvPr>
            <p:extLst/>
          </p:nvPr>
        </p:nvGraphicFramePr>
        <p:xfrm>
          <a:off x="1898650" y="3716338"/>
          <a:ext cx="5346700" cy="614362"/>
        </p:xfrm>
        <a:graphic>
          <a:graphicData uri="http://schemas.openxmlformats.org/presentationml/2006/ole">
            <mc:AlternateContent xmlns:mc="http://schemas.openxmlformats.org/markup-compatibility/2006">
              <mc:Choice xmlns:v="urn:schemas-microsoft-com:vml" Requires="v">
                <p:oleObj spid="_x0000_s3075" name="Equation" r:id="rId4" imgW="3974760" imgH="457200" progId="Equation.3">
                  <p:embed/>
                </p:oleObj>
              </mc:Choice>
              <mc:Fallback>
                <p:oleObj name="Equation" r:id="rId4" imgW="3974760" imgH="457200" progId="Equation.3">
                  <p:embed/>
                  <p:pic>
                    <p:nvPicPr>
                      <p:cNvPr id="18437" name="Object 5"/>
                      <p:cNvPicPr>
                        <a:picLocks noChangeAspect="1" noChangeArrowheads="1"/>
                      </p:cNvPicPr>
                      <p:nvPr/>
                    </p:nvPicPr>
                    <p:blipFill>
                      <a:blip r:embed="rId5"/>
                      <a:srcRect/>
                      <a:stretch>
                        <a:fillRect/>
                      </a:stretch>
                    </p:blipFill>
                    <p:spPr bwMode="auto">
                      <a:xfrm>
                        <a:off x="1898650" y="3716338"/>
                        <a:ext cx="5346700" cy="6143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439" name="Rectangle 7"/>
          <p:cNvSpPr>
            <a:spLocks noChangeArrowheads="1"/>
          </p:cNvSpPr>
          <p:nvPr/>
        </p:nvSpPr>
        <p:spPr bwMode="auto">
          <a:xfrm>
            <a:off x="0" y="4256088"/>
            <a:ext cx="9144000" cy="1381125"/>
          </a:xfrm>
          <a:prstGeom prst="rect">
            <a:avLst/>
          </a:prstGeom>
          <a:noFill/>
          <a:ln w="9525">
            <a:noFill/>
            <a:miter lim="800000"/>
            <a:headEnd/>
            <a:tailEnd/>
          </a:ln>
          <a:effectLst/>
        </p:spPr>
        <p:txBody>
          <a:bodyPr>
            <a:spAutoFit/>
          </a:bodyPr>
          <a:lstStyle/>
          <a:p>
            <a:pPr indent="-809625" algn="just">
              <a:lnSpc>
                <a:spcPct val="75000"/>
              </a:lnSpc>
              <a:tabLst>
                <a:tab pos="809625" algn="l"/>
                <a:tab pos="1350963" algn="l"/>
              </a:tabLst>
            </a:pPr>
            <a:r>
              <a:rPr lang="en-US" sz="1600" dirty="0">
                <a:latin typeface="Times New Roman" pitchFamily="18" charset="0"/>
                <a:cs typeface="Times New Roman" pitchFamily="18" charset="0"/>
              </a:rPr>
              <a:t>	D</a:t>
            </a:r>
            <a:r>
              <a:rPr lang="en-US" sz="1600" baseline="-30000" dirty="0">
                <a:latin typeface="Times New Roman" pitchFamily="18" charset="0"/>
                <a:cs typeface="Times New Roman" pitchFamily="18" charset="0"/>
              </a:rPr>
              <a:t>SM</a:t>
            </a:r>
            <a:r>
              <a:rPr lang="en-US" sz="1600" b="1" dirty="0">
                <a:latin typeface="Times New Roman" pitchFamily="18" charset="0"/>
                <a:cs typeface="Times New Roman" pitchFamily="18" charset="0"/>
              </a:rPr>
              <a:t>	-</a:t>
            </a:r>
            <a:r>
              <a:rPr lang="en-US" sz="1600" dirty="0">
                <a:latin typeface="Times New Roman" pitchFamily="18" charset="0"/>
                <a:cs typeface="Times New Roman" pitchFamily="18" charset="0"/>
              </a:rPr>
              <a:t>	</a:t>
            </a:r>
            <a:r>
              <a:rPr lang="cs-CZ" sz="1600" dirty="0">
                <a:latin typeface="Times New Roman" pitchFamily="18" charset="0"/>
                <a:cs typeface="Times New Roman" pitchFamily="18" charset="0"/>
              </a:rPr>
              <a:t>průběžná doba výrobní dávky při smíšeném způsobu předávání dílů</a:t>
            </a:r>
          </a:p>
          <a:p>
            <a:pPr indent="-809625" algn="just" eaLnBrk="0" hangingPunct="0">
              <a:lnSpc>
                <a:spcPct val="75000"/>
              </a:lnSpc>
              <a:tabLst>
                <a:tab pos="809625" algn="l"/>
                <a:tab pos="1350963" algn="l"/>
              </a:tabLst>
            </a:pPr>
            <a:r>
              <a:rPr lang="cs-CZ" sz="1600" dirty="0">
                <a:latin typeface="Times New Roman" pitchFamily="18" charset="0"/>
                <a:cs typeface="Times New Roman" pitchFamily="18" charset="0"/>
              </a:rPr>
              <a:t>	t</a:t>
            </a:r>
            <a:r>
              <a:rPr lang="cs-CZ" sz="1600" baseline="-30000" dirty="0">
                <a:latin typeface="Times New Roman" pitchFamily="18" charset="0"/>
                <a:cs typeface="Times New Roman" pitchFamily="18" charset="0"/>
              </a:rPr>
              <a:t>BC1</a:t>
            </a:r>
            <a:r>
              <a:rPr lang="cs-CZ" sz="1600" dirty="0">
                <a:latin typeface="Times New Roman" pitchFamily="18" charset="0"/>
                <a:cs typeface="Times New Roman" pitchFamily="18" charset="0"/>
              </a:rPr>
              <a:t>	-	čas na seřízení prvního pracoviště</a:t>
            </a:r>
          </a:p>
          <a:p>
            <a:pPr indent="-809625" algn="just" eaLnBrk="0" hangingPunct="0">
              <a:lnSpc>
                <a:spcPct val="75000"/>
              </a:lnSpc>
              <a:tabLst>
                <a:tab pos="809625" algn="l"/>
                <a:tab pos="1350963" algn="l"/>
              </a:tabLst>
            </a:pPr>
            <a:r>
              <a:rPr lang="cs-CZ" sz="1600" dirty="0">
                <a:latin typeface="Times New Roman" pitchFamily="18" charset="0"/>
                <a:cs typeface="Times New Roman" pitchFamily="18" charset="0"/>
              </a:rPr>
              <a:t>	</a:t>
            </a:r>
            <a:r>
              <a:rPr lang="cs-CZ" sz="1600" dirty="0" err="1">
                <a:latin typeface="Times New Roman" pitchFamily="18" charset="0"/>
                <a:cs typeface="Times New Roman" pitchFamily="18" charset="0"/>
              </a:rPr>
              <a:t>d</a:t>
            </a:r>
            <a:r>
              <a:rPr lang="cs-CZ" sz="1600" baseline="-30000" dirty="0" err="1">
                <a:latin typeface="Times New Roman" pitchFamily="18" charset="0"/>
                <a:cs typeface="Times New Roman" pitchFamily="18" charset="0"/>
              </a:rPr>
              <a:t>d</a:t>
            </a:r>
            <a:r>
              <a:rPr lang="cs-CZ" sz="1600" dirty="0">
                <a:latin typeface="Times New Roman" pitchFamily="18" charset="0"/>
                <a:cs typeface="Times New Roman" pitchFamily="18" charset="0"/>
              </a:rPr>
              <a:t>	-	dopravní dávka</a:t>
            </a:r>
          </a:p>
          <a:p>
            <a:pPr indent="-809625" algn="just" eaLnBrk="0" hangingPunct="0">
              <a:lnSpc>
                <a:spcPct val="75000"/>
              </a:lnSpc>
              <a:tabLst>
                <a:tab pos="809625" algn="l"/>
                <a:tab pos="1350963" algn="l"/>
              </a:tabLst>
            </a:pPr>
            <a:r>
              <a:rPr lang="cs-CZ" sz="1600" dirty="0">
                <a:latin typeface="Times New Roman" pitchFamily="18" charset="0"/>
                <a:cs typeface="Times New Roman" pitchFamily="18" charset="0"/>
              </a:rPr>
              <a:t>	k	-	počet dopravních dávek</a:t>
            </a:r>
          </a:p>
          <a:p>
            <a:pPr indent="-809625" algn="just" eaLnBrk="0" hangingPunct="0">
              <a:lnSpc>
                <a:spcPct val="75000"/>
              </a:lnSpc>
              <a:tabLst>
                <a:tab pos="809625" algn="l"/>
                <a:tab pos="1350963" algn="l"/>
              </a:tabLst>
            </a:pPr>
            <a:r>
              <a:rPr lang="cs-CZ" sz="1600" dirty="0">
                <a:latin typeface="Times New Roman" pitchFamily="18" charset="0"/>
                <a:cs typeface="Times New Roman" pitchFamily="18" charset="0"/>
              </a:rPr>
              <a:t>	q	-	počet pracovišť</a:t>
            </a:r>
          </a:p>
          <a:p>
            <a:pPr indent="-809625" algn="just" eaLnBrk="0" hangingPunct="0">
              <a:lnSpc>
                <a:spcPct val="75000"/>
              </a:lnSpc>
              <a:tabLst>
                <a:tab pos="809625" algn="l"/>
                <a:tab pos="1350963" algn="l"/>
              </a:tabLst>
            </a:pPr>
            <a:r>
              <a:rPr lang="cs-CZ" sz="1600" dirty="0">
                <a:latin typeface="Times New Roman" pitchFamily="18" charset="0"/>
                <a:cs typeface="Times New Roman" pitchFamily="18" charset="0"/>
              </a:rPr>
              <a:t>	</a:t>
            </a:r>
            <a:r>
              <a:rPr lang="cs-CZ" sz="1600" dirty="0" err="1">
                <a:latin typeface="Times New Roman" pitchFamily="18" charset="0"/>
                <a:cs typeface="Times New Roman" pitchFamily="18" charset="0"/>
              </a:rPr>
              <a:t>D</a:t>
            </a:r>
            <a:r>
              <a:rPr lang="cs-CZ" sz="1600" baseline="-30000" dirty="0" err="1">
                <a:latin typeface="Times New Roman" pitchFamily="18" charset="0"/>
                <a:cs typeface="Times New Roman" pitchFamily="18" charset="0"/>
              </a:rPr>
              <a:t>Mij</a:t>
            </a:r>
            <a:r>
              <a:rPr lang="cs-CZ" sz="1600" dirty="0">
                <a:latin typeface="Times New Roman" pitchFamily="18" charset="0"/>
                <a:cs typeface="Times New Roman" pitchFamily="18" charset="0"/>
              </a:rPr>
              <a:t>	-	doba manipulace</a:t>
            </a:r>
          </a:p>
          <a:p>
            <a:pPr indent="-809625" algn="just" eaLnBrk="0" hangingPunct="0">
              <a:lnSpc>
                <a:spcPct val="75000"/>
              </a:lnSpc>
              <a:tabLst>
                <a:tab pos="809625" algn="l"/>
                <a:tab pos="1350963" algn="l"/>
              </a:tabLst>
            </a:pPr>
            <a:r>
              <a:rPr lang="en-US" sz="1600" dirty="0">
                <a:latin typeface="Times New Roman" pitchFamily="18" charset="0"/>
                <a:cs typeface="Times New Roman" pitchFamily="18" charset="0"/>
              </a:rPr>
              <a:t>	</a:t>
            </a:r>
            <a:endParaRPr lang="en-US" sz="1600" dirty="0">
              <a:latin typeface="Times New Roman" pitchFamily="18" charset="0"/>
              <a:cs typeface="Times New Roman" pitchFamily="18" charset="0"/>
              <a:sym typeface="Symbol" pitchFamily="18" charset="2"/>
            </a:endParaRPr>
          </a:p>
        </p:txBody>
      </p:sp>
      <p:pic>
        <p:nvPicPr>
          <p:cNvPr id="8222" name="Picture 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8455" y="1124745"/>
            <a:ext cx="5076279" cy="2746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03491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Příklad 1.</a:t>
            </a:r>
          </a:p>
        </p:txBody>
      </p:sp>
      <p:sp>
        <p:nvSpPr>
          <p:cNvPr id="3" name="Zástupný symbol pro obsah 2"/>
          <p:cNvSpPr>
            <a:spLocks noGrp="1"/>
          </p:cNvSpPr>
          <p:nvPr>
            <p:ph idx="1"/>
          </p:nvPr>
        </p:nvSpPr>
        <p:spPr>
          <a:xfrm>
            <a:off x="395536" y="1556792"/>
            <a:ext cx="8229600" cy="4525963"/>
          </a:xfrm>
        </p:spPr>
        <p:txBody>
          <a:bodyPr>
            <a:normAutofit lnSpcReduction="10000"/>
          </a:bodyPr>
          <a:lstStyle/>
          <a:p>
            <a:pPr marL="0" indent="0">
              <a:buNone/>
            </a:pPr>
            <a:r>
              <a:rPr lang="cs-CZ" dirty="0"/>
              <a:t>Výrobní proces se skládá ze třech operací. Jednotkové časy jednotlivých operací:</a:t>
            </a:r>
          </a:p>
          <a:p>
            <a:pPr marL="0" indent="0">
              <a:buNone/>
            </a:pPr>
            <a:r>
              <a:rPr lang="cs-CZ" dirty="0"/>
              <a:t> t</a:t>
            </a:r>
            <a:r>
              <a:rPr lang="cs-CZ" baseline="-25000" dirty="0"/>
              <a:t>A1</a:t>
            </a:r>
            <a:r>
              <a:rPr lang="cs-CZ" dirty="0"/>
              <a:t>=3 min/ks, t</a:t>
            </a:r>
            <a:r>
              <a:rPr lang="cs-CZ" baseline="-25000" dirty="0"/>
              <a:t>A2</a:t>
            </a:r>
            <a:r>
              <a:rPr lang="cs-CZ" dirty="0"/>
              <a:t>=2 min/ks, t</a:t>
            </a:r>
            <a:r>
              <a:rPr lang="cs-CZ" baseline="-25000" dirty="0"/>
              <a:t>A3</a:t>
            </a:r>
            <a:r>
              <a:rPr lang="cs-CZ" dirty="0"/>
              <a:t>=4min/ks. Výrobní dávka (</a:t>
            </a:r>
            <a:r>
              <a:rPr lang="cs-CZ" dirty="0" err="1"/>
              <a:t>d</a:t>
            </a:r>
            <a:r>
              <a:rPr lang="cs-CZ" baseline="-25000" dirty="0" err="1"/>
              <a:t>v</a:t>
            </a:r>
            <a:r>
              <a:rPr lang="cs-CZ" dirty="0"/>
              <a:t>)=8ks/dav. Výrobní dávka obsahuje 4 dopravní dávky. Čas dávkové práce (</a:t>
            </a:r>
            <a:r>
              <a:rPr lang="cs-CZ" dirty="0" err="1"/>
              <a:t>t</a:t>
            </a:r>
            <a:r>
              <a:rPr lang="cs-CZ" baseline="-25000" dirty="0" err="1"/>
              <a:t>B</a:t>
            </a:r>
            <a:r>
              <a:rPr lang="cs-CZ" dirty="0"/>
              <a:t>)=4min/dav. Manipulační čas (Dm) je stejný pro všechna pracoviště a rovná se 2min. </a:t>
            </a:r>
            <a:r>
              <a:rPr lang="cs-CZ" b="1" i="1" dirty="0"/>
              <a:t>Sestavte předávání dílů postupným, souběžným a smíšeným způsobem</a:t>
            </a:r>
            <a:r>
              <a:rPr lang="cs-CZ" dirty="0"/>
              <a:t>.</a:t>
            </a:r>
          </a:p>
          <a:p>
            <a:pPr marL="0" indent="0">
              <a:buNone/>
            </a:pPr>
            <a:endParaRPr lang="cs-CZ" dirty="0"/>
          </a:p>
        </p:txBody>
      </p:sp>
    </p:spTree>
    <p:extLst>
      <p:ext uri="{BB962C8B-B14F-4D97-AF65-F5344CB8AC3E}">
        <p14:creationId xmlns:p14="http://schemas.microsoft.com/office/powerpoint/2010/main" val="811979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1143000"/>
          </a:xfrm>
        </p:spPr>
        <p:txBody>
          <a:bodyPr>
            <a:normAutofit fontScale="90000"/>
          </a:bodyPr>
          <a:lstStyle/>
          <a:p>
            <a:r>
              <a:rPr lang="cs-CZ" b="1" dirty="0"/>
              <a:t>Příklad 1- řešení. Postupné předávání dílů</a:t>
            </a:r>
          </a:p>
        </p:txBody>
      </p:sp>
      <p:pic>
        <p:nvPicPr>
          <p:cNvPr id="31753" name="Picture 9"/>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39552" y="1844824"/>
            <a:ext cx="7835297" cy="2876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3" name="Objekt 12"/>
          <p:cNvGraphicFramePr>
            <a:graphicFrameLocks noChangeAspect="1"/>
          </p:cNvGraphicFramePr>
          <p:nvPr>
            <p:extLst/>
          </p:nvPr>
        </p:nvGraphicFramePr>
        <p:xfrm>
          <a:off x="179512" y="4941168"/>
          <a:ext cx="7185025" cy="681037"/>
        </p:xfrm>
        <a:graphic>
          <a:graphicData uri="http://schemas.openxmlformats.org/presentationml/2006/ole">
            <mc:AlternateContent xmlns:mc="http://schemas.openxmlformats.org/markup-compatibility/2006">
              <mc:Choice xmlns:v="urn:schemas-microsoft-com:vml" Requires="v">
                <p:oleObj spid="_x0000_s4099" name="Equation" r:id="rId5" imgW="4813200" imgH="457200" progId="Equation.3">
                  <p:embed/>
                </p:oleObj>
              </mc:Choice>
              <mc:Fallback>
                <p:oleObj name="Equation" r:id="rId5" imgW="4813200" imgH="457200" progId="Equation.3">
                  <p:embed/>
                  <p:pic>
                    <p:nvPicPr>
                      <p:cNvPr id="13" name="Objekt 12"/>
                      <p:cNvPicPr>
                        <a:picLocks noChangeAspect="1" noChangeArrowheads="1"/>
                      </p:cNvPicPr>
                      <p:nvPr/>
                    </p:nvPicPr>
                    <p:blipFill>
                      <a:blip r:embed="rId6"/>
                      <a:srcRect/>
                      <a:stretch>
                        <a:fillRect/>
                      </a:stretch>
                    </p:blipFill>
                    <p:spPr bwMode="auto">
                      <a:xfrm>
                        <a:off x="179512" y="4941168"/>
                        <a:ext cx="7185025"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76742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05791" y="404664"/>
            <a:ext cx="8229600" cy="1143000"/>
          </a:xfrm>
        </p:spPr>
        <p:txBody>
          <a:bodyPr>
            <a:normAutofit fontScale="90000"/>
          </a:bodyPr>
          <a:lstStyle/>
          <a:p>
            <a:r>
              <a:rPr lang="cs-CZ" b="1" dirty="0"/>
              <a:t>Příklad 1- řešení. Souběžné předávání dílů</a:t>
            </a:r>
          </a:p>
        </p:txBody>
      </p:sp>
      <p:sp>
        <p:nvSpPr>
          <p:cNvPr id="3" name="Zástupný symbol pro obsah 2"/>
          <p:cNvSpPr>
            <a:spLocks noGrp="1"/>
          </p:cNvSpPr>
          <p:nvPr>
            <p:ph idx="1"/>
          </p:nvPr>
        </p:nvSpPr>
        <p:spPr/>
        <p:txBody>
          <a:bodyPr/>
          <a:lstStyle/>
          <a:p>
            <a:endParaRPr lang="cs-CZ" dirty="0"/>
          </a:p>
        </p:txBody>
      </p:sp>
      <p:pic>
        <p:nvPicPr>
          <p:cNvPr id="32796"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791" y="1628800"/>
            <a:ext cx="8471073"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2" name="Objekt 31"/>
          <p:cNvGraphicFramePr>
            <a:graphicFrameLocks noChangeAspect="1"/>
          </p:cNvGraphicFramePr>
          <p:nvPr>
            <p:extLst/>
          </p:nvPr>
        </p:nvGraphicFramePr>
        <p:xfrm>
          <a:off x="395536" y="5157192"/>
          <a:ext cx="8294688" cy="736600"/>
        </p:xfrm>
        <a:graphic>
          <a:graphicData uri="http://schemas.openxmlformats.org/presentationml/2006/ole">
            <mc:AlternateContent xmlns:mc="http://schemas.openxmlformats.org/markup-compatibility/2006">
              <mc:Choice xmlns:v="urn:schemas-microsoft-com:vml" Requires="v">
                <p:oleObj spid="_x0000_s5123" name="Equation" r:id="rId5" imgW="5473440" imgH="482400" progId="Equation.3">
                  <p:embed/>
                </p:oleObj>
              </mc:Choice>
              <mc:Fallback>
                <p:oleObj name="Equation" r:id="rId5" imgW="5473440" imgH="482400" progId="Equation.3">
                  <p:embed/>
                  <p:pic>
                    <p:nvPicPr>
                      <p:cNvPr id="32" name="Objekt 31"/>
                      <p:cNvPicPr>
                        <a:picLocks noChangeAspect="1" noChangeArrowheads="1"/>
                      </p:cNvPicPr>
                      <p:nvPr/>
                    </p:nvPicPr>
                    <p:blipFill>
                      <a:blip r:embed="rId6"/>
                      <a:srcRect/>
                      <a:stretch>
                        <a:fillRect/>
                      </a:stretch>
                    </p:blipFill>
                    <p:spPr bwMode="auto">
                      <a:xfrm>
                        <a:off x="395536" y="5157192"/>
                        <a:ext cx="8294688"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29159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332656"/>
            <a:ext cx="8229600" cy="1143000"/>
          </a:xfrm>
        </p:spPr>
        <p:txBody>
          <a:bodyPr>
            <a:normAutofit fontScale="90000"/>
          </a:bodyPr>
          <a:lstStyle/>
          <a:p>
            <a:r>
              <a:rPr lang="cs-CZ" b="1" dirty="0"/>
              <a:t>Vztah průběžné doby zakázky a její výroby</a:t>
            </a:r>
          </a:p>
        </p:txBody>
      </p:sp>
      <p:pic>
        <p:nvPicPr>
          <p:cNvPr id="1024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7545" y="1600200"/>
            <a:ext cx="8676456"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395536" y="6165304"/>
            <a:ext cx="7776864" cy="646331"/>
          </a:xfrm>
          <a:prstGeom prst="rect">
            <a:avLst/>
          </a:prstGeom>
          <a:noFill/>
        </p:spPr>
        <p:txBody>
          <a:bodyPr wrap="square" rtlCol="0">
            <a:spAutoFit/>
          </a:bodyPr>
          <a:lstStyle/>
          <a:p>
            <a:r>
              <a:rPr lang="cs-CZ" dirty="0"/>
              <a:t>Jurová M. a kol. Výrobní procesy řízené logistikou. </a:t>
            </a:r>
            <a:r>
              <a:rPr lang="cs-CZ" dirty="0" err="1"/>
              <a:t>Bizbooks</a:t>
            </a:r>
            <a:r>
              <a:rPr lang="cs-CZ" dirty="0"/>
              <a:t> 2013. 260s. ISBN 978-80-265-0059-9</a:t>
            </a:r>
          </a:p>
        </p:txBody>
      </p:sp>
    </p:spTree>
    <p:extLst>
      <p:ext uri="{BB962C8B-B14F-4D97-AF65-F5344CB8AC3E}">
        <p14:creationId xmlns:p14="http://schemas.microsoft.com/office/powerpoint/2010/main" val="11885467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1143000"/>
          </a:xfrm>
        </p:spPr>
        <p:txBody>
          <a:bodyPr>
            <a:normAutofit fontScale="90000"/>
          </a:bodyPr>
          <a:lstStyle/>
          <a:p>
            <a:r>
              <a:rPr lang="cs-CZ" b="1"/>
              <a:t>Příklad 1- </a:t>
            </a:r>
            <a:r>
              <a:rPr lang="cs-CZ" b="1" dirty="0"/>
              <a:t>řešení. Smíšený způsob předávání dílů</a:t>
            </a:r>
          </a:p>
        </p:txBody>
      </p:sp>
      <p:sp>
        <p:nvSpPr>
          <p:cNvPr id="3" name="Zástupný symbol pro obsah 2"/>
          <p:cNvSpPr>
            <a:spLocks noGrp="1"/>
          </p:cNvSpPr>
          <p:nvPr>
            <p:ph idx="1"/>
          </p:nvPr>
        </p:nvSpPr>
        <p:spPr/>
        <p:txBody>
          <a:bodyPr/>
          <a:lstStyle/>
          <a:p>
            <a:endParaRPr lang="cs-CZ"/>
          </a:p>
        </p:txBody>
      </p:sp>
      <p:pic>
        <p:nvPicPr>
          <p:cNvPr id="33819" name="Picture 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484784"/>
            <a:ext cx="8985048"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1" name="Objekt 30"/>
          <p:cNvGraphicFramePr>
            <a:graphicFrameLocks noChangeAspect="1"/>
          </p:cNvGraphicFramePr>
          <p:nvPr>
            <p:extLst/>
          </p:nvPr>
        </p:nvGraphicFramePr>
        <p:xfrm>
          <a:off x="971600" y="5013176"/>
          <a:ext cx="6064251" cy="920750"/>
        </p:xfrm>
        <a:graphic>
          <a:graphicData uri="http://schemas.openxmlformats.org/presentationml/2006/ole">
            <mc:AlternateContent xmlns:mc="http://schemas.openxmlformats.org/markup-compatibility/2006">
              <mc:Choice xmlns:v="urn:schemas-microsoft-com:vml" Requires="v">
                <p:oleObj spid="_x0000_s6147" name="Equation" r:id="rId5" imgW="4508280" imgH="685800" progId="Equation.3">
                  <p:embed/>
                </p:oleObj>
              </mc:Choice>
              <mc:Fallback>
                <p:oleObj name="Equation" r:id="rId5" imgW="4508280" imgH="685800" progId="Equation.3">
                  <p:embed/>
                  <p:pic>
                    <p:nvPicPr>
                      <p:cNvPr id="31" name="Objekt 30"/>
                      <p:cNvPicPr>
                        <a:picLocks noChangeAspect="1" noChangeArrowheads="1"/>
                      </p:cNvPicPr>
                      <p:nvPr/>
                    </p:nvPicPr>
                    <p:blipFill>
                      <a:blip r:embed="rId6"/>
                      <a:srcRect/>
                      <a:stretch>
                        <a:fillRect/>
                      </a:stretch>
                    </p:blipFill>
                    <p:spPr bwMode="auto">
                      <a:xfrm>
                        <a:off x="971600" y="5013176"/>
                        <a:ext cx="6064251"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816654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1143000"/>
          </a:xfrm>
        </p:spPr>
        <p:txBody>
          <a:bodyPr>
            <a:normAutofit fontScale="90000"/>
          </a:bodyPr>
          <a:lstStyle/>
          <a:p>
            <a:r>
              <a:rPr lang="cs-CZ" b="1" dirty="0"/>
              <a:t>Výpočet průběžné doby výroby složitého výrobku</a:t>
            </a: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2924944"/>
            <a:ext cx="2737517" cy="36047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Zástupný symbol pro obsah 2"/>
          <p:cNvSpPr>
            <a:spLocks noGrp="1"/>
          </p:cNvSpPr>
          <p:nvPr>
            <p:ph idx="1"/>
          </p:nvPr>
        </p:nvSpPr>
        <p:spPr/>
        <p:txBody>
          <a:bodyPr/>
          <a:lstStyle/>
          <a:p>
            <a:r>
              <a:rPr lang="cs-CZ" dirty="0"/>
              <a:t>Jde o výpočet průběžné doby výroby výrobku, který se skládá z velkého počtu dílů, podsestav a sestav.</a:t>
            </a:r>
          </a:p>
        </p:txBody>
      </p:sp>
      <p:pic>
        <p:nvPicPr>
          <p:cNvPr id="1229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6712" y="3095262"/>
            <a:ext cx="2408307" cy="32640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229288">
            <a:off x="5395019" y="3095262"/>
            <a:ext cx="3297004" cy="3038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3409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normAutofit/>
          </a:bodyPr>
          <a:lstStyle/>
          <a:p>
            <a:r>
              <a:rPr lang="cs-CZ" sz="4000" b="1" dirty="0" smtClean="0">
                <a:solidFill>
                  <a:srgbClr val="C00000"/>
                </a:solidFill>
              </a:rPr>
              <a:t>Plánování výrobního procesu</a:t>
            </a:r>
            <a:br>
              <a:rPr lang="cs-CZ" sz="4000" b="1" dirty="0" smtClean="0">
                <a:solidFill>
                  <a:srgbClr val="C00000"/>
                </a:solidFill>
              </a:rPr>
            </a:br>
            <a:r>
              <a:rPr lang="cs-CZ" sz="4000" b="1" dirty="0" smtClean="0">
                <a:solidFill>
                  <a:srgbClr val="C00000"/>
                </a:solidFill>
              </a:rPr>
              <a:t>II.</a:t>
            </a:r>
            <a:endParaRPr lang="cs-CZ" sz="4000" b="1" dirty="0">
              <a:solidFill>
                <a:srgbClr val="C00000"/>
              </a:solidFill>
            </a:endParaRPr>
          </a:p>
        </p:txBody>
      </p:sp>
      <p:sp>
        <p:nvSpPr>
          <p:cNvPr id="5" name="Podnadpis 4"/>
          <p:cNvSpPr>
            <a:spLocks noGrp="1"/>
          </p:cNvSpPr>
          <p:nvPr>
            <p:ph type="subTitle" idx="1"/>
          </p:nvPr>
        </p:nvSpPr>
        <p:spPr/>
        <p:txBody>
          <a:bodyPr/>
          <a:lstStyle/>
          <a:p>
            <a:endParaRPr lang="cs-CZ"/>
          </a:p>
        </p:txBody>
      </p:sp>
    </p:spTree>
    <p:extLst>
      <p:ext uri="{BB962C8B-B14F-4D97-AF65-F5344CB8AC3E}">
        <p14:creationId xmlns:p14="http://schemas.microsoft.com/office/powerpoint/2010/main" val="3951056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THN výrobní kapacity</a:t>
            </a:r>
          </a:p>
        </p:txBody>
      </p:sp>
      <p:sp>
        <p:nvSpPr>
          <p:cNvPr id="3" name="Zástupný symbol pro obsah 2"/>
          <p:cNvSpPr>
            <a:spLocks noGrp="1"/>
          </p:cNvSpPr>
          <p:nvPr>
            <p:ph idx="1"/>
          </p:nvPr>
        </p:nvSpPr>
        <p:spPr>
          <a:xfrm>
            <a:off x="367444" y="1124744"/>
            <a:ext cx="8229600" cy="4525963"/>
          </a:xfrm>
        </p:spPr>
        <p:txBody>
          <a:bodyPr>
            <a:normAutofit/>
          </a:bodyPr>
          <a:lstStyle/>
          <a:p>
            <a:pPr marL="0" indent="0">
              <a:buNone/>
            </a:pPr>
            <a:r>
              <a:rPr lang="cs-CZ" sz="2800" dirty="0"/>
              <a:t>Množství, které můžeme vyrobit za jednotku času na určitém výrobním zařízení, při:</a:t>
            </a:r>
          </a:p>
          <a:p>
            <a:r>
              <a:rPr lang="cs-CZ" sz="2800" b="1" dirty="0"/>
              <a:t>Normálních podmínkách </a:t>
            </a:r>
            <a:r>
              <a:rPr lang="cs-CZ" sz="2800" dirty="0"/>
              <a:t>předpokládaných přijatou technologií,</a:t>
            </a:r>
          </a:p>
          <a:p>
            <a:r>
              <a:rPr lang="cs-CZ" sz="2800" dirty="0"/>
              <a:t>Respektování </a:t>
            </a:r>
            <a:r>
              <a:rPr lang="cs-CZ" sz="2800" b="1" dirty="0"/>
              <a:t>ekonomické efektivnosti</a:t>
            </a:r>
            <a:r>
              <a:rPr lang="cs-CZ" sz="2800" dirty="0"/>
              <a:t>,</a:t>
            </a:r>
          </a:p>
          <a:p>
            <a:r>
              <a:rPr lang="cs-CZ" sz="2800" dirty="0"/>
              <a:t>Zajištění </a:t>
            </a:r>
            <a:r>
              <a:rPr lang="cs-CZ" sz="2800" b="1" dirty="0"/>
              <a:t>potřebné jakosti</a:t>
            </a:r>
            <a:r>
              <a:rPr lang="cs-CZ" sz="2800" dirty="0"/>
              <a:t>,</a:t>
            </a:r>
          </a:p>
          <a:p>
            <a:r>
              <a:rPr lang="cs-CZ" sz="2800" dirty="0"/>
              <a:t>Respektování </a:t>
            </a:r>
            <a:r>
              <a:rPr lang="cs-CZ" sz="2800" b="1" dirty="0"/>
              <a:t>obecných podmínek bezpečnosti práce a ochrany zdraví při práci</a:t>
            </a:r>
            <a:r>
              <a:rPr lang="cs-CZ" sz="2800" dirty="0"/>
              <a:t>.</a:t>
            </a:r>
          </a:p>
        </p:txBody>
      </p:sp>
      <p:sp>
        <p:nvSpPr>
          <p:cNvPr id="4" name="Obdélník 3"/>
          <p:cNvSpPr/>
          <p:nvPr/>
        </p:nvSpPr>
        <p:spPr>
          <a:xfrm>
            <a:off x="0" y="6211669"/>
            <a:ext cx="8964488"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a:ea typeface="+mn-ea"/>
                <a:cs typeface="+mn-cs"/>
              </a:rPr>
              <a:t>Tomek G., Vávrová V. 2014. </a:t>
            </a:r>
            <a:r>
              <a:rPr kumimoji="0" lang="cs-CZ" sz="1800" b="0" i="1" u="none" strike="noStrike" kern="1200" cap="none" spc="0" normalizeH="0" baseline="0" noProof="0" dirty="0">
                <a:ln>
                  <a:noFill/>
                </a:ln>
                <a:solidFill>
                  <a:prstClr val="black"/>
                </a:solidFill>
                <a:effectLst/>
                <a:uLnTx/>
                <a:uFillTx/>
                <a:latin typeface="Calibri"/>
                <a:ea typeface="+mn-ea"/>
                <a:cs typeface="+mn-cs"/>
              </a:rPr>
              <a:t>Integrované řízení výroby: od operativního řízení výroby k dodavatelskému řetězci</a:t>
            </a:r>
            <a:r>
              <a:rPr kumimoji="0" lang="cs-CZ" sz="1800" b="0" i="0" u="none" strike="noStrike" kern="1200" cap="none" spc="0" normalizeH="0" baseline="0" noProof="0" dirty="0">
                <a:ln>
                  <a:noFill/>
                </a:ln>
                <a:solidFill>
                  <a:prstClr val="black"/>
                </a:solidFill>
                <a:effectLst/>
                <a:uLnTx/>
                <a:uFillTx/>
                <a:latin typeface="Calibri"/>
                <a:ea typeface="+mn-ea"/>
                <a:cs typeface="+mn-cs"/>
              </a:rPr>
              <a:t>. Praha: </a:t>
            </a:r>
            <a:r>
              <a:rPr kumimoji="0" lang="cs-CZ" sz="1800" b="0" i="0" u="none" strike="noStrike" kern="1200" cap="none" spc="0" normalizeH="0" baseline="0" noProof="0" dirty="0" err="1">
                <a:ln>
                  <a:noFill/>
                </a:ln>
                <a:solidFill>
                  <a:prstClr val="black"/>
                </a:solidFill>
                <a:effectLst/>
                <a:uLnTx/>
                <a:uFillTx/>
                <a:latin typeface="Calibri"/>
                <a:ea typeface="+mn-ea"/>
                <a:cs typeface="+mn-cs"/>
              </a:rPr>
              <a:t>Grada</a:t>
            </a:r>
            <a:r>
              <a:rPr kumimoji="0" lang="cs-CZ" sz="1800" b="0" i="0" u="none" strike="noStrike" kern="1200" cap="none" spc="0" normalizeH="0" baseline="0" noProof="0" dirty="0">
                <a:ln>
                  <a:noFill/>
                </a:ln>
                <a:solidFill>
                  <a:prstClr val="black"/>
                </a:solidFill>
                <a:effectLst/>
                <a:uLnTx/>
                <a:uFillTx/>
                <a:latin typeface="Calibri"/>
                <a:ea typeface="+mn-ea"/>
                <a:cs typeface="+mn-cs"/>
              </a:rPr>
              <a:t> </a:t>
            </a:r>
            <a:r>
              <a:rPr kumimoji="0" lang="cs-CZ" sz="1800" b="0" i="0" u="none" strike="noStrike" kern="1200" cap="none" spc="0" normalizeH="0" baseline="0" noProof="0" dirty="0" err="1">
                <a:ln>
                  <a:noFill/>
                </a:ln>
                <a:solidFill>
                  <a:prstClr val="black"/>
                </a:solidFill>
                <a:effectLst/>
                <a:uLnTx/>
                <a:uFillTx/>
                <a:latin typeface="Calibri"/>
                <a:ea typeface="+mn-ea"/>
                <a:cs typeface="+mn-cs"/>
              </a:rPr>
              <a:t>Publishing</a:t>
            </a:r>
            <a:r>
              <a:rPr kumimoji="0" lang="cs-CZ" sz="1800" b="0" i="0" u="none" strike="noStrike" kern="1200" cap="none" spc="0" normalizeH="0" baseline="0" noProof="0" dirty="0">
                <a:ln>
                  <a:noFill/>
                </a:ln>
                <a:solidFill>
                  <a:prstClr val="black"/>
                </a:solidFill>
                <a:effectLst/>
                <a:uLnTx/>
                <a:uFillTx/>
                <a:latin typeface="Calibri"/>
                <a:ea typeface="+mn-ea"/>
                <a:cs typeface="+mn-cs"/>
              </a:rPr>
              <a:t>, a.s. 368s. ISBN 978-80-247-4486-5</a:t>
            </a:r>
          </a:p>
        </p:txBody>
      </p:sp>
    </p:spTree>
    <p:extLst>
      <p:ext uri="{BB962C8B-B14F-4D97-AF65-F5344CB8AC3E}">
        <p14:creationId xmlns:p14="http://schemas.microsoft.com/office/powerpoint/2010/main" val="582404564"/>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Propočet THN výrobních kapacit</a:t>
            </a:r>
          </a:p>
        </p:txBody>
      </p:sp>
      <p:sp>
        <p:nvSpPr>
          <p:cNvPr id="3" name="Zástupný symbol pro obsah 2"/>
          <p:cNvSpPr>
            <a:spLocks noGrp="1"/>
          </p:cNvSpPr>
          <p:nvPr>
            <p:ph idx="1"/>
          </p:nvPr>
        </p:nvSpPr>
        <p:spPr>
          <a:xfrm>
            <a:off x="367444" y="1196752"/>
            <a:ext cx="8229600" cy="4525963"/>
          </a:xfrm>
        </p:spPr>
        <p:txBody>
          <a:bodyPr>
            <a:noAutofit/>
          </a:bodyPr>
          <a:lstStyle/>
          <a:p>
            <a:r>
              <a:rPr lang="cs-CZ" sz="2800" dirty="0"/>
              <a:t>Používají se různé měrové jednotky: hmotné, časové, hodnotové. </a:t>
            </a:r>
          </a:p>
          <a:p>
            <a:r>
              <a:rPr lang="cs-CZ" sz="2800" dirty="0"/>
              <a:t>Volíme je podle účelu použití, dále podle podmínek výroby a dostupnosti podkladů. </a:t>
            </a:r>
          </a:p>
          <a:p>
            <a:r>
              <a:rPr lang="cs-CZ" sz="2800" dirty="0"/>
              <a:t>Východiskem normování kapacit je časový fond práce zařízení. Způsoby vyjádření časového fondu výrobního zařízení:</a:t>
            </a:r>
          </a:p>
          <a:p>
            <a:pPr lvl="1"/>
            <a:r>
              <a:rPr lang="cs-CZ" sz="2400" dirty="0"/>
              <a:t>Kalendářní,</a:t>
            </a:r>
          </a:p>
          <a:p>
            <a:pPr lvl="1"/>
            <a:r>
              <a:rPr lang="cs-CZ" sz="2400" dirty="0"/>
              <a:t>Nominální,</a:t>
            </a:r>
          </a:p>
          <a:p>
            <a:pPr lvl="1"/>
            <a:r>
              <a:rPr lang="cs-CZ" sz="2400" dirty="0"/>
              <a:t>Využitelný/efektivní (nominální-opravy, údržba, dovolena)</a:t>
            </a:r>
          </a:p>
        </p:txBody>
      </p:sp>
      <p:sp>
        <p:nvSpPr>
          <p:cNvPr id="4" name="Obdélník 3"/>
          <p:cNvSpPr/>
          <p:nvPr/>
        </p:nvSpPr>
        <p:spPr>
          <a:xfrm>
            <a:off x="0" y="6165304"/>
            <a:ext cx="8964488"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a:ea typeface="+mn-ea"/>
                <a:cs typeface="+mn-cs"/>
              </a:rPr>
              <a:t>Tomek G., Vávrová V. 2014. </a:t>
            </a:r>
            <a:r>
              <a:rPr kumimoji="0" lang="cs-CZ" sz="1800" b="0" i="1" u="none" strike="noStrike" kern="1200" cap="none" spc="0" normalizeH="0" baseline="0" noProof="0" dirty="0">
                <a:ln>
                  <a:noFill/>
                </a:ln>
                <a:solidFill>
                  <a:prstClr val="black"/>
                </a:solidFill>
                <a:effectLst/>
                <a:uLnTx/>
                <a:uFillTx/>
                <a:latin typeface="Calibri"/>
                <a:ea typeface="+mn-ea"/>
                <a:cs typeface="+mn-cs"/>
              </a:rPr>
              <a:t>Integrované řízení výroby: od operativního řízení výroby k dodavatelskému řetězci</a:t>
            </a:r>
            <a:r>
              <a:rPr kumimoji="0" lang="cs-CZ" sz="1800" b="0" i="0" u="none" strike="noStrike" kern="1200" cap="none" spc="0" normalizeH="0" baseline="0" noProof="0" dirty="0">
                <a:ln>
                  <a:noFill/>
                </a:ln>
                <a:solidFill>
                  <a:prstClr val="black"/>
                </a:solidFill>
                <a:effectLst/>
                <a:uLnTx/>
                <a:uFillTx/>
                <a:latin typeface="Calibri"/>
                <a:ea typeface="+mn-ea"/>
                <a:cs typeface="+mn-cs"/>
              </a:rPr>
              <a:t>. Praha: </a:t>
            </a:r>
            <a:r>
              <a:rPr kumimoji="0" lang="cs-CZ" sz="1800" b="0" i="0" u="none" strike="noStrike" kern="1200" cap="none" spc="0" normalizeH="0" baseline="0" noProof="0" dirty="0" err="1">
                <a:ln>
                  <a:noFill/>
                </a:ln>
                <a:solidFill>
                  <a:prstClr val="black"/>
                </a:solidFill>
                <a:effectLst/>
                <a:uLnTx/>
                <a:uFillTx/>
                <a:latin typeface="Calibri"/>
                <a:ea typeface="+mn-ea"/>
                <a:cs typeface="+mn-cs"/>
              </a:rPr>
              <a:t>Grada</a:t>
            </a:r>
            <a:r>
              <a:rPr kumimoji="0" lang="cs-CZ" sz="1800" b="0" i="0" u="none" strike="noStrike" kern="1200" cap="none" spc="0" normalizeH="0" baseline="0" noProof="0" dirty="0">
                <a:ln>
                  <a:noFill/>
                </a:ln>
                <a:solidFill>
                  <a:prstClr val="black"/>
                </a:solidFill>
                <a:effectLst/>
                <a:uLnTx/>
                <a:uFillTx/>
                <a:latin typeface="Calibri"/>
                <a:ea typeface="+mn-ea"/>
                <a:cs typeface="+mn-cs"/>
              </a:rPr>
              <a:t> </a:t>
            </a:r>
            <a:r>
              <a:rPr kumimoji="0" lang="cs-CZ" sz="1800" b="0" i="0" u="none" strike="noStrike" kern="1200" cap="none" spc="0" normalizeH="0" baseline="0" noProof="0" dirty="0" err="1">
                <a:ln>
                  <a:noFill/>
                </a:ln>
                <a:solidFill>
                  <a:prstClr val="black"/>
                </a:solidFill>
                <a:effectLst/>
                <a:uLnTx/>
                <a:uFillTx/>
                <a:latin typeface="Calibri"/>
                <a:ea typeface="+mn-ea"/>
                <a:cs typeface="+mn-cs"/>
              </a:rPr>
              <a:t>Publishing</a:t>
            </a:r>
            <a:r>
              <a:rPr kumimoji="0" lang="cs-CZ" sz="1800" b="0" i="0" u="none" strike="noStrike" kern="1200" cap="none" spc="0" normalizeH="0" baseline="0" noProof="0" dirty="0">
                <a:ln>
                  <a:noFill/>
                </a:ln>
                <a:solidFill>
                  <a:prstClr val="black"/>
                </a:solidFill>
                <a:effectLst/>
                <a:uLnTx/>
                <a:uFillTx/>
                <a:latin typeface="Calibri"/>
                <a:ea typeface="+mn-ea"/>
                <a:cs typeface="+mn-cs"/>
              </a:rPr>
              <a:t>, a.s. 368s. ISBN 978-80-247-4486-5</a:t>
            </a:r>
          </a:p>
        </p:txBody>
      </p:sp>
    </p:spTree>
    <p:extLst>
      <p:ext uri="{BB962C8B-B14F-4D97-AF65-F5344CB8AC3E}">
        <p14:creationId xmlns:p14="http://schemas.microsoft.com/office/powerpoint/2010/main" val="2793866440"/>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Kapacitní norma</a:t>
            </a:r>
          </a:p>
        </p:txBody>
      </p:sp>
      <p:sp>
        <p:nvSpPr>
          <p:cNvPr id="3" name="Zástupný symbol pro obsah 2"/>
          <p:cNvSpPr>
            <a:spLocks noGrp="1"/>
          </p:cNvSpPr>
          <p:nvPr>
            <p:ph idx="1"/>
          </p:nvPr>
        </p:nvSpPr>
        <p:spPr>
          <a:xfrm>
            <a:off x="367444" y="1124744"/>
            <a:ext cx="8229600" cy="4525963"/>
          </a:xfrm>
        </p:spPr>
        <p:txBody>
          <a:bodyPr>
            <a:normAutofit/>
          </a:bodyPr>
          <a:lstStyle/>
          <a:p>
            <a:r>
              <a:rPr lang="cs-CZ" sz="2800" dirty="0"/>
              <a:t>THN využitelného časového fondu, vyjádřena v časových jednotkách jako velikost využitelného časového fondu,</a:t>
            </a:r>
          </a:p>
          <a:p>
            <a:r>
              <a:rPr lang="cs-CZ" sz="2800" dirty="0"/>
              <a:t>THN výkonnosti (výrobnosti), vyjádřena v jednotkách výroby (výkonu), představující reální objem výkonu za jednotku času</a:t>
            </a:r>
          </a:p>
          <a:p>
            <a:r>
              <a:rPr lang="cs-CZ" sz="2800" dirty="0"/>
              <a:t>THN celkové (integrální) kapacity, představující reálnou normu výkonnosti v rámci daného využitelného časového fondu, který je k dispozici.</a:t>
            </a:r>
          </a:p>
        </p:txBody>
      </p:sp>
      <p:sp>
        <p:nvSpPr>
          <p:cNvPr id="4" name="Obdélník 3"/>
          <p:cNvSpPr/>
          <p:nvPr/>
        </p:nvSpPr>
        <p:spPr>
          <a:xfrm>
            <a:off x="0" y="6165304"/>
            <a:ext cx="8964488"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a:ea typeface="+mn-ea"/>
                <a:cs typeface="+mn-cs"/>
              </a:rPr>
              <a:t>Tomek G., Vávrová V. 2014. </a:t>
            </a:r>
            <a:r>
              <a:rPr kumimoji="0" lang="cs-CZ" sz="1800" b="0" i="1" u="none" strike="noStrike" kern="1200" cap="none" spc="0" normalizeH="0" baseline="0" noProof="0" dirty="0">
                <a:ln>
                  <a:noFill/>
                </a:ln>
                <a:solidFill>
                  <a:prstClr val="black"/>
                </a:solidFill>
                <a:effectLst/>
                <a:uLnTx/>
                <a:uFillTx/>
                <a:latin typeface="Calibri"/>
                <a:ea typeface="+mn-ea"/>
                <a:cs typeface="+mn-cs"/>
              </a:rPr>
              <a:t>Integrované řízení výroby: od operativního řízení výroby k dodavatelskému řetězci</a:t>
            </a:r>
            <a:r>
              <a:rPr kumimoji="0" lang="cs-CZ" sz="1800" b="0" i="0" u="none" strike="noStrike" kern="1200" cap="none" spc="0" normalizeH="0" baseline="0" noProof="0" dirty="0">
                <a:ln>
                  <a:noFill/>
                </a:ln>
                <a:solidFill>
                  <a:prstClr val="black"/>
                </a:solidFill>
                <a:effectLst/>
                <a:uLnTx/>
                <a:uFillTx/>
                <a:latin typeface="Calibri"/>
                <a:ea typeface="+mn-ea"/>
                <a:cs typeface="+mn-cs"/>
              </a:rPr>
              <a:t>. Praha: </a:t>
            </a:r>
            <a:r>
              <a:rPr kumimoji="0" lang="cs-CZ" sz="1800" b="0" i="0" u="none" strike="noStrike" kern="1200" cap="none" spc="0" normalizeH="0" baseline="0" noProof="0" dirty="0" err="1">
                <a:ln>
                  <a:noFill/>
                </a:ln>
                <a:solidFill>
                  <a:prstClr val="black"/>
                </a:solidFill>
                <a:effectLst/>
                <a:uLnTx/>
                <a:uFillTx/>
                <a:latin typeface="Calibri"/>
                <a:ea typeface="+mn-ea"/>
                <a:cs typeface="+mn-cs"/>
              </a:rPr>
              <a:t>Grada</a:t>
            </a:r>
            <a:r>
              <a:rPr kumimoji="0" lang="cs-CZ" sz="1800" b="0" i="0" u="none" strike="noStrike" kern="1200" cap="none" spc="0" normalizeH="0" baseline="0" noProof="0" dirty="0">
                <a:ln>
                  <a:noFill/>
                </a:ln>
                <a:solidFill>
                  <a:prstClr val="black"/>
                </a:solidFill>
                <a:effectLst/>
                <a:uLnTx/>
                <a:uFillTx/>
                <a:latin typeface="Calibri"/>
                <a:ea typeface="+mn-ea"/>
                <a:cs typeface="+mn-cs"/>
              </a:rPr>
              <a:t> </a:t>
            </a:r>
            <a:r>
              <a:rPr kumimoji="0" lang="cs-CZ" sz="1800" b="0" i="0" u="none" strike="noStrike" kern="1200" cap="none" spc="0" normalizeH="0" baseline="0" noProof="0" dirty="0" err="1">
                <a:ln>
                  <a:noFill/>
                </a:ln>
                <a:solidFill>
                  <a:prstClr val="black"/>
                </a:solidFill>
                <a:effectLst/>
                <a:uLnTx/>
                <a:uFillTx/>
                <a:latin typeface="Calibri"/>
                <a:ea typeface="+mn-ea"/>
                <a:cs typeface="+mn-cs"/>
              </a:rPr>
              <a:t>Publishing</a:t>
            </a:r>
            <a:r>
              <a:rPr kumimoji="0" lang="cs-CZ" sz="1800" b="0" i="0" u="none" strike="noStrike" kern="1200" cap="none" spc="0" normalizeH="0" baseline="0" noProof="0" dirty="0">
                <a:ln>
                  <a:noFill/>
                </a:ln>
                <a:solidFill>
                  <a:prstClr val="black"/>
                </a:solidFill>
                <a:effectLst/>
                <a:uLnTx/>
                <a:uFillTx/>
                <a:latin typeface="Calibri"/>
                <a:ea typeface="+mn-ea"/>
                <a:cs typeface="+mn-cs"/>
              </a:rPr>
              <a:t>, a.s. 368s. ISBN 978-80-247-4486-5</a:t>
            </a:r>
          </a:p>
        </p:txBody>
      </p:sp>
    </p:spTree>
    <p:extLst>
      <p:ext uri="{BB962C8B-B14F-4D97-AF65-F5344CB8AC3E}">
        <p14:creationId xmlns:p14="http://schemas.microsoft.com/office/powerpoint/2010/main" val="4196370006"/>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Přístup k analýze výrobních kapacit</a:t>
            </a:r>
          </a:p>
        </p:txBody>
      </p:sp>
      <p:pic>
        <p:nvPicPr>
          <p:cNvPr id="5122" name="Picture 2"/>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tretch>
            <a:fillRect/>
          </a:stretch>
        </p:blipFill>
        <p:spPr bwMode="auto">
          <a:xfrm>
            <a:off x="1475656" y="1268760"/>
            <a:ext cx="5400599"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bdélník 3"/>
          <p:cNvSpPr/>
          <p:nvPr/>
        </p:nvSpPr>
        <p:spPr>
          <a:xfrm>
            <a:off x="0" y="6165304"/>
            <a:ext cx="8964488"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a:ea typeface="+mn-ea"/>
                <a:cs typeface="+mn-cs"/>
              </a:rPr>
              <a:t>Tomek G., Vávrová V. 2014. </a:t>
            </a:r>
            <a:r>
              <a:rPr kumimoji="0" lang="cs-CZ" sz="1800" b="0" i="1" u="none" strike="noStrike" kern="1200" cap="none" spc="0" normalizeH="0" baseline="0" noProof="0" dirty="0">
                <a:ln>
                  <a:noFill/>
                </a:ln>
                <a:solidFill>
                  <a:prstClr val="black"/>
                </a:solidFill>
                <a:effectLst/>
                <a:uLnTx/>
                <a:uFillTx/>
                <a:latin typeface="Calibri"/>
                <a:ea typeface="+mn-ea"/>
                <a:cs typeface="+mn-cs"/>
              </a:rPr>
              <a:t>Integrované řízení výroby: od operativního řízení výroby k dodavatelskému řetězci</a:t>
            </a:r>
            <a:r>
              <a:rPr kumimoji="0" lang="cs-CZ" sz="1800" b="0" i="0" u="none" strike="noStrike" kern="1200" cap="none" spc="0" normalizeH="0" baseline="0" noProof="0" dirty="0">
                <a:ln>
                  <a:noFill/>
                </a:ln>
                <a:solidFill>
                  <a:prstClr val="black"/>
                </a:solidFill>
                <a:effectLst/>
                <a:uLnTx/>
                <a:uFillTx/>
                <a:latin typeface="Calibri"/>
                <a:ea typeface="+mn-ea"/>
                <a:cs typeface="+mn-cs"/>
              </a:rPr>
              <a:t>. Praha: </a:t>
            </a:r>
            <a:r>
              <a:rPr kumimoji="0" lang="cs-CZ" sz="1800" b="0" i="0" u="none" strike="noStrike" kern="1200" cap="none" spc="0" normalizeH="0" baseline="0" noProof="0" dirty="0" err="1">
                <a:ln>
                  <a:noFill/>
                </a:ln>
                <a:solidFill>
                  <a:prstClr val="black"/>
                </a:solidFill>
                <a:effectLst/>
                <a:uLnTx/>
                <a:uFillTx/>
                <a:latin typeface="Calibri"/>
                <a:ea typeface="+mn-ea"/>
                <a:cs typeface="+mn-cs"/>
              </a:rPr>
              <a:t>Grada</a:t>
            </a:r>
            <a:r>
              <a:rPr kumimoji="0" lang="cs-CZ" sz="1800" b="0" i="0" u="none" strike="noStrike" kern="1200" cap="none" spc="0" normalizeH="0" baseline="0" noProof="0" dirty="0">
                <a:ln>
                  <a:noFill/>
                </a:ln>
                <a:solidFill>
                  <a:prstClr val="black"/>
                </a:solidFill>
                <a:effectLst/>
                <a:uLnTx/>
                <a:uFillTx/>
                <a:latin typeface="Calibri"/>
                <a:ea typeface="+mn-ea"/>
                <a:cs typeface="+mn-cs"/>
              </a:rPr>
              <a:t> </a:t>
            </a:r>
            <a:r>
              <a:rPr kumimoji="0" lang="cs-CZ" sz="1800" b="0" i="0" u="none" strike="noStrike" kern="1200" cap="none" spc="0" normalizeH="0" baseline="0" noProof="0" dirty="0" err="1">
                <a:ln>
                  <a:noFill/>
                </a:ln>
                <a:solidFill>
                  <a:prstClr val="black"/>
                </a:solidFill>
                <a:effectLst/>
                <a:uLnTx/>
                <a:uFillTx/>
                <a:latin typeface="Calibri"/>
                <a:ea typeface="+mn-ea"/>
                <a:cs typeface="+mn-cs"/>
              </a:rPr>
              <a:t>Publishing</a:t>
            </a:r>
            <a:r>
              <a:rPr kumimoji="0" lang="cs-CZ" sz="1800" b="0" i="0" u="none" strike="noStrike" kern="1200" cap="none" spc="0" normalizeH="0" baseline="0" noProof="0" dirty="0">
                <a:ln>
                  <a:noFill/>
                </a:ln>
                <a:solidFill>
                  <a:prstClr val="black"/>
                </a:solidFill>
                <a:effectLst/>
                <a:uLnTx/>
                <a:uFillTx/>
                <a:latin typeface="Calibri"/>
                <a:ea typeface="+mn-ea"/>
                <a:cs typeface="+mn-cs"/>
              </a:rPr>
              <a:t>, a.s. 368s. ISBN 978-80-247-4486-5</a:t>
            </a:r>
          </a:p>
        </p:txBody>
      </p:sp>
    </p:spTree>
    <p:extLst>
      <p:ext uri="{BB962C8B-B14F-4D97-AF65-F5344CB8AC3E}">
        <p14:creationId xmlns:p14="http://schemas.microsoft.com/office/powerpoint/2010/main" val="2590582343"/>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Metody stanovení kapacitních norem</a:t>
            </a:r>
          </a:p>
        </p:txBody>
      </p:sp>
      <p:sp>
        <p:nvSpPr>
          <p:cNvPr id="3" name="Zástupný symbol pro obsah 2"/>
          <p:cNvSpPr>
            <a:spLocks noGrp="1"/>
          </p:cNvSpPr>
          <p:nvPr>
            <p:ph idx="1"/>
          </p:nvPr>
        </p:nvSpPr>
        <p:spPr/>
        <p:txBody>
          <a:bodyPr/>
          <a:lstStyle/>
          <a:p>
            <a:r>
              <a:rPr lang="cs-CZ" dirty="0"/>
              <a:t>Metody rozborové výpočtové</a:t>
            </a:r>
          </a:p>
          <a:p>
            <a:r>
              <a:rPr lang="cs-CZ" dirty="0"/>
              <a:t>Metody rozborově průzkumné</a:t>
            </a:r>
          </a:p>
          <a:p>
            <a:r>
              <a:rPr lang="cs-CZ" dirty="0"/>
              <a:t>Metody rozborově porovnávací</a:t>
            </a:r>
          </a:p>
          <a:p>
            <a:r>
              <a:rPr lang="cs-CZ" dirty="0"/>
              <a:t>Metoda sumární</a:t>
            </a:r>
          </a:p>
          <a:p>
            <a:r>
              <a:rPr lang="cs-CZ" dirty="0"/>
              <a:t>Metoda statistická</a:t>
            </a:r>
          </a:p>
          <a:p>
            <a:r>
              <a:rPr lang="cs-CZ" dirty="0"/>
              <a:t>Metoda odhadová</a:t>
            </a:r>
          </a:p>
        </p:txBody>
      </p:sp>
      <p:sp>
        <p:nvSpPr>
          <p:cNvPr id="4" name="Obdélník 3"/>
          <p:cNvSpPr/>
          <p:nvPr/>
        </p:nvSpPr>
        <p:spPr>
          <a:xfrm>
            <a:off x="0" y="6165304"/>
            <a:ext cx="8964488"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a:ea typeface="+mn-ea"/>
                <a:cs typeface="+mn-cs"/>
              </a:rPr>
              <a:t>Tomek G., Vávrová V. 2014. </a:t>
            </a:r>
            <a:r>
              <a:rPr kumimoji="0" lang="cs-CZ" sz="1800" b="0" i="1" u="none" strike="noStrike" kern="1200" cap="none" spc="0" normalizeH="0" baseline="0" noProof="0" dirty="0">
                <a:ln>
                  <a:noFill/>
                </a:ln>
                <a:solidFill>
                  <a:prstClr val="black"/>
                </a:solidFill>
                <a:effectLst/>
                <a:uLnTx/>
                <a:uFillTx/>
                <a:latin typeface="Calibri"/>
                <a:ea typeface="+mn-ea"/>
                <a:cs typeface="+mn-cs"/>
              </a:rPr>
              <a:t>Integrované řízení výroby: od operativního řízení výroby k dodavatelskému řetězci</a:t>
            </a:r>
            <a:r>
              <a:rPr kumimoji="0" lang="cs-CZ" sz="1800" b="0" i="0" u="none" strike="noStrike" kern="1200" cap="none" spc="0" normalizeH="0" baseline="0" noProof="0" dirty="0">
                <a:ln>
                  <a:noFill/>
                </a:ln>
                <a:solidFill>
                  <a:prstClr val="black"/>
                </a:solidFill>
                <a:effectLst/>
                <a:uLnTx/>
                <a:uFillTx/>
                <a:latin typeface="Calibri"/>
                <a:ea typeface="+mn-ea"/>
                <a:cs typeface="+mn-cs"/>
              </a:rPr>
              <a:t>. Praha: </a:t>
            </a:r>
            <a:r>
              <a:rPr kumimoji="0" lang="cs-CZ" sz="1800" b="0" i="0" u="none" strike="noStrike" kern="1200" cap="none" spc="0" normalizeH="0" baseline="0" noProof="0" dirty="0" err="1">
                <a:ln>
                  <a:noFill/>
                </a:ln>
                <a:solidFill>
                  <a:prstClr val="black"/>
                </a:solidFill>
                <a:effectLst/>
                <a:uLnTx/>
                <a:uFillTx/>
                <a:latin typeface="Calibri"/>
                <a:ea typeface="+mn-ea"/>
                <a:cs typeface="+mn-cs"/>
              </a:rPr>
              <a:t>Grada</a:t>
            </a:r>
            <a:r>
              <a:rPr kumimoji="0" lang="cs-CZ" sz="1800" b="0" i="0" u="none" strike="noStrike" kern="1200" cap="none" spc="0" normalizeH="0" baseline="0" noProof="0" dirty="0">
                <a:ln>
                  <a:noFill/>
                </a:ln>
                <a:solidFill>
                  <a:prstClr val="black"/>
                </a:solidFill>
                <a:effectLst/>
                <a:uLnTx/>
                <a:uFillTx/>
                <a:latin typeface="Calibri"/>
                <a:ea typeface="+mn-ea"/>
                <a:cs typeface="+mn-cs"/>
              </a:rPr>
              <a:t> </a:t>
            </a:r>
            <a:r>
              <a:rPr kumimoji="0" lang="cs-CZ" sz="1800" b="0" i="0" u="none" strike="noStrike" kern="1200" cap="none" spc="0" normalizeH="0" baseline="0" noProof="0" dirty="0" err="1">
                <a:ln>
                  <a:noFill/>
                </a:ln>
                <a:solidFill>
                  <a:prstClr val="black"/>
                </a:solidFill>
                <a:effectLst/>
                <a:uLnTx/>
                <a:uFillTx/>
                <a:latin typeface="Calibri"/>
                <a:ea typeface="+mn-ea"/>
                <a:cs typeface="+mn-cs"/>
              </a:rPr>
              <a:t>Publishing</a:t>
            </a:r>
            <a:r>
              <a:rPr kumimoji="0" lang="cs-CZ" sz="1800" b="0" i="0" u="none" strike="noStrike" kern="1200" cap="none" spc="0" normalizeH="0" baseline="0" noProof="0" dirty="0">
                <a:ln>
                  <a:noFill/>
                </a:ln>
                <a:solidFill>
                  <a:prstClr val="black"/>
                </a:solidFill>
                <a:effectLst/>
                <a:uLnTx/>
                <a:uFillTx/>
                <a:latin typeface="Calibri"/>
                <a:ea typeface="+mn-ea"/>
                <a:cs typeface="+mn-cs"/>
              </a:rPr>
              <a:t>, a.s. 368s. ISBN 978-80-247-4486-5</a:t>
            </a:r>
          </a:p>
        </p:txBody>
      </p:sp>
    </p:spTree>
    <p:extLst>
      <p:ext uri="{BB962C8B-B14F-4D97-AF65-F5344CB8AC3E}">
        <p14:creationId xmlns:p14="http://schemas.microsoft.com/office/powerpoint/2010/main" val="3312761824"/>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lvl="0"/>
            <a:r>
              <a:rPr lang="cs-CZ" b="1" dirty="0"/>
              <a:t>Plánování výrobních kapacit </a:t>
            </a:r>
          </a:p>
        </p:txBody>
      </p:sp>
      <p:sp>
        <p:nvSpPr>
          <p:cNvPr id="3" name="Zástupný symbol pro obsah 2"/>
          <p:cNvSpPr>
            <a:spLocks noGrp="1"/>
          </p:cNvSpPr>
          <p:nvPr>
            <p:ph idx="1"/>
          </p:nvPr>
        </p:nvSpPr>
        <p:spPr/>
        <p:txBody>
          <a:bodyPr/>
          <a:lstStyle/>
          <a:p>
            <a:pPr lvl="0"/>
            <a:r>
              <a:rPr lang="cs-CZ" dirty="0"/>
              <a:t>časový efektivní fond</a:t>
            </a:r>
          </a:p>
          <a:p>
            <a:pPr lvl="0"/>
            <a:r>
              <a:rPr lang="cs-CZ" dirty="0"/>
              <a:t>plánovaní počtu pracovníků</a:t>
            </a:r>
          </a:p>
          <a:p>
            <a:pPr lvl="0"/>
            <a:r>
              <a:rPr lang="cs-CZ" dirty="0"/>
              <a:t>plánování strojů</a:t>
            </a:r>
          </a:p>
        </p:txBody>
      </p:sp>
      <p:sp>
        <p:nvSpPr>
          <p:cNvPr id="4" name="TextovéPole 3"/>
          <p:cNvSpPr txBox="1"/>
          <p:nvPr/>
        </p:nvSpPr>
        <p:spPr>
          <a:xfrm>
            <a:off x="251520" y="5661248"/>
            <a:ext cx="828092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a:ea typeface="+mn-ea"/>
                <a:cs typeface="+mn-cs"/>
              </a:rPr>
              <a:t>Jurová M. 2010. Technická příprava výroby. </a:t>
            </a:r>
            <a:r>
              <a:rPr kumimoji="0" lang="cs-CZ" sz="1800" b="0" i="0" u="none" strike="noStrike" kern="1200" cap="none" spc="0" normalizeH="0" baseline="0" noProof="0" dirty="0">
                <a:ln>
                  <a:noFill/>
                </a:ln>
                <a:solidFill>
                  <a:prstClr val="black"/>
                </a:solidFill>
                <a:effectLst/>
                <a:uLnTx/>
                <a:uFillTx/>
                <a:latin typeface="Calibri"/>
                <a:ea typeface="+mn-ea"/>
                <a:cs typeface="+mn-cs"/>
              </a:rPr>
              <a:t>Přednáška k předmětu Řízení výroby </a:t>
            </a:r>
            <a:r>
              <a:rPr kumimoji="0" lang="cs-CZ" sz="1800" b="0" i="1" u="none" strike="noStrike" kern="1200" cap="none" spc="0" normalizeH="0" baseline="0" noProof="0" dirty="0">
                <a:ln>
                  <a:noFill/>
                </a:ln>
                <a:solidFill>
                  <a:prstClr val="black"/>
                </a:solidFill>
                <a:effectLst/>
                <a:uLnTx/>
                <a:uFillTx/>
                <a:latin typeface="Calibri"/>
                <a:ea typeface="+mn-ea"/>
                <a:cs typeface="+mn-cs"/>
              </a:rPr>
              <a:t>. VUT v Brně. Fakulta Podnikatelská</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9070354"/>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871538" y="862013"/>
            <a:ext cx="8162925" cy="762000"/>
          </a:xfrm>
        </p:spPr>
        <p:txBody>
          <a:bodyPr/>
          <a:lstStyle/>
          <a:p>
            <a:pPr eaLnBrk="1" hangingPunct="1"/>
            <a:r>
              <a:rPr lang="cs-CZ" altLang="cs-CZ" b="1" dirty="0"/>
              <a:t>Řízení kapacity</a:t>
            </a:r>
          </a:p>
        </p:txBody>
      </p:sp>
      <p:sp>
        <p:nvSpPr>
          <p:cNvPr id="24579" name="Rectangle 3"/>
          <p:cNvSpPr>
            <a:spLocks noGrp="1" noChangeArrowheads="1"/>
          </p:cNvSpPr>
          <p:nvPr>
            <p:ph idx="1"/>
          </p:nvPr>
        </p:nvSpPr>
        <p:spPr>
          <a:xfrm>
            <a:off x="539552" y="1547131"/>
            <a:ext cx="8110538" cy="4191000"/>
          </a:xfrm>
        </p:spPr>
        <p:txBody>
          <a:bodyPr>
            <a:normAutofit/>
          </a:bodyPr>
          <a:lstStyle/>
          <a:p>
            <a:pPr eaLnBrk="1" hangingPunct="1">
              <a:buClr>
                <a:schemeClr val="tx2"/>
              </a:buClr>
              <a:buFont typeface="Arial" panose="020B0604020202020204" pitchFamily="34" charset="0"/>
              <a:buChar char="•"/>
            </a:pPr>
            <a:r>
              <a:rPr lang="cs-CZ" altLang="cs-CZ" sz="2400" dirty="0"/>
              <a:t>realizaci hlavního výrobního plánu</a:t>
            </a:r>
          </a:p>
          <a:p>
            <a:pPr eaLnBrk="1" hangingPunct="1">
              <a:buClr>
                <a:schemeClr val="tx2"/>
              </a:buClr>
              <a:buFont typeface="Arial" panose="020B0604020202020204" pitchFamily="34" charset="0"/>
              <a:buChar char="•"/>
            </a:pPr>
            <a:r>
              <a:rPr lang="cs-CZ" altLang="cs-CZ" sz="2400" dirty="0"/>
              <a:t>splnění dohodnutých dodacích termínů</a:t>
            </a:r>
          </a:p>
          <a:p>
            <a:pPr eaLnBrk="1" hangingPunct="1">
              <a:buClr>
                <a:schemeClr val="tx2"/>
              </a:buClr>
              <a:buFont typeface="Arial" panose="020B0604020202020204" pitchFamily="34" charset="0"/>
              <a:buChar char="•"/>
            </a:pPr>
            <a:r>
              <a:rPr lang="cs-CZ" altLang="cs-CZ" sz="2400" dirty="0"/>
              <a:t>co nejlepší využití disponibilních kapacit</a:t>
            </a:r>
          </a:p>
          <a:p>
            <a:pPr eaLnBrk="1" hangingPunct="1">
              <a:buClr>
                <a:schemeClr val="tx2"/>
              </a:buClr>
              <a:buFont typeface="Arial" panose="020B0604020202020204" pitchFamily="34" charset="0"/>
              <a:buChar char="•"/>
            </a:pPr>
            <a:r>
              <a:rPr lang="cs-CZ" altLang="cs-CZ" sz="2400" dirty="0"/>
              <a:t>zkrácení průběžných dob</a:t>
            </a:r>
          </a:p>
          <a:p>
            <a:pPr eaLnBrk="1" hangingPunct="1">
              <a:buClr>
                <a:schemeClr val="tx2"/>
              </a:buClr>
              <a:buFont typeface="Arial" panose="020B0604020202020204" pitchFamily="34" charset="0"/>
              <a:buChar char="•"/>
            </a:pPr>
            <a:r>
              <a:rPr lang="cs-CZ" altLang="cs-CZ" sz="2400" dirty="0"/>
              <a:t>ovládání výnosů</a:t>
            </a:r>
          </a:p>
          <a:p>
            <a:pPr eaLnBrk="1" hangingPunct="1">
              <a:buClr>
                <a:schemeClr val="tx2"/>
              </a:buClr>
              <a:buFont typeface="Arial" panose="020B0604020202020204" pitchFamily="34" charset="0"/>
              <a:buChar char="•"/>
            </a:pPr>
            <a:r>
              <a:rPr lang="cs-CZ" altLang="cs-CZ" sz="2400" dirty="0"/>
              <a:t>péče o údržbu (preventivní) a úplnou obnovu zařízení</a:t>
            </a:r>
          </a:p>
        </p:txBody>
      </p:sp>
      <p:sp>
        <p:nvSpPr>
          <p:cNvPr id="4" name="TextovéPole 3"/>
          <p:cNvSpPr txBox="1"/>
          <p:nvPr/>
        </p:nvSpPr>
        <p:spPr>
          <a:xfrm>
            <a:off x="369170" y="5157192"/>
            <a:ext cx="828092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a:ea typeface="+mn-ea"/>
                <a:cs typeface="+mn-cs"/>
              </a:rPr>
              <a:t>Jurová M. 2010. Technická příprava výroby. </a:t>
            </a:r>
            <a:r>
              <a:rPr kumimoji="0" lang="cs-CZ" sz="1800" b="0" i="0" u="none" strike="noStrike" kern="1200" cap="none" spc="0" normalizeH="0" baseline="0" noProof="0" dirty="0">
                <a:ln>
                  <a:noFill/>
                </a:ln>
                <a:solidFill>
                  <a:prstClr val="black"/>
                </a:solidFill>
                <a:effectLst/>
                <a:uLnTx/>
                <a:uFillTx/>
                <a:latin typeface="Calibri"/>
                <a:ea typeface="+mn-ea"/>
                <a:cs typeface="+mn-cs"/>
              </a:rPr>
              <a:t>Přednáška k předmětu Řízení výroby </a:t>
            </a:r>
            <a:r>
              <a:rPr kumimoji="0" lang="cs-CZ" sz="1800" b="0" i="1" u="none" strike="noStrike" kern="1200" cap="none" spc="0" normalizeH="0" baseline="0" noProof="0" dirty="0">
                <a:ln>
                  <a:noFill/>
                </a:ln>
                <a:solidFill>
                  <a:prstClr val="black"/>
                </a:solidFill>
                <a:effectLst/>
                <a:uLnTx/>
                <a:uFillTx/>
                <a:latin typeface="Calibri"/>
                <a:ea typeface="+mn-ea"/>
                <a:cs typeface="+mn-cs"/>
              </a:rPr>
              <a:t>. VUT v Brně. Fakulta Podnikatelská</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41577538"/>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Členění výrobního procesu:</a:t>
            </a:r>
          </a:p>
        </p:txBody>
      </p:sp>
      <p:sp>
        <p:nvSpPr>
          <p:cNvPr id="3" name="Zástupný symbol pro obsah 2"/>
          <p:cNvSpPr>
            <a:spLocks noGrp="1"/>
          </p:cNvSpPr>
          <p:nvPr>
            <p:ph idx="1"/>
          </p:nvPr>
        </p:nvSpPr>
        <p:spPr/>
        <p:txBody>
          <a:bodyPr/>
          <a:lstStyle/>
          <a:p>
            <a:r>
              <a:rPr lang="cs-CZ" dirty="0"/>
              <a:t>Technologické časy</a:t>
            </a:r>
          </a:p>
          <a:p>
            <a:pPr lvl="1"/>
            <a:r>
              <a:rPr lang="cs-CZ" dirty="0"/>
              <a:t>Ruční operace, </a:t>
            </a:r>
          </a:p>
          <a:p>
            <a:pPr lvl="1"/>
            <a:r>
              <a:rPr lang="cs-CZ" dirty="0"/>
              <a:t>Strojní operace</a:t>
            </a:r>
          </a:p>
          <a:p>
            <a:pPr lvl="1"/>
            <a:r>
              <a:rPr lang="cs-CZ" dirty="0"/>
              <a:t>Strojně- ruční operace,</a:t>
            </a:r>
          </a:p>
          <a:p>
            <a:pPr lvl="1"/>
            <a:r>
              <a:rPr lang="cs-CZ" dirty="0"/>
              <a:t>Automatické operace,</a:t>
            </a:r>
          </a:p>
          <a:p>
            <a:pPr lvl="1"/>
            <a:r>
              <a:rPr lang="cs-CZ" dirty="0"/>
              <a:t>Přírodní (biochemické) operace</a:t>
            </a:r>
          </a:p>
          <a:p>
            <a:pPr lvl="1"/>
            <a:endParaRPr lang="cs-CZ" dirty="0"/>
          </a:p>
        </p:txBody>
      </p:sp>
      <p:sp>
        <p:nvSpPr>
          <p:cNvPr id="4" name="TextovéPole 3"/>
          <p:cNvSpPr txBox="1"/>
          <p:nvPr/>
        </p:nvSpPr>
        <p:spPr>
          <a:xfrm>
            <a:off x="395536" y="6165304"/>
            <a:ext cx="7776864" cy="646331"/>
          </a:xfrm>
          <a:prstGeom prst="rect">
            <a:avLst/>
          </a:prstGeom>
          <a:noFill/>
        </p:spPr>
        <p:txBody>
          <a:bodyPr wrap="square" rtlCol="0">
            <a:spAutoFit/>
          </a:bodyPr>
          <a:lstStyle/>
          <a:p>
            <a:r>
              <a:rPr lang="cs-CZ" dirty="0"/>
              <a:t>Jurová M. a kol. Výrobní procesy řízené logistikou. </a:t>
            </a:r>
            <a:r>
              <a:rPr lang="cs-CZ" dirty="0" err="1"/>
              <a:t>Bizbooks</a:t>
            </a:r>
            <a:r>
              <a:rPr lang="cs-CZ" dirty="0"/>
              <a:t> 2013. 260s. ISBN 978-80-265-0059-9</a:t>
            </a:r>
          </a:p>
        </p:txBody>
      </p:sp>
    </p:spTree>
    <p:extLst>
      <p:ext uri="{BB962C8B-B14F-4D97-AF65-F5344CB8AC3E}">
        <p14:creationId xmlns:p14="http://schemas.microsoft.com/office/powerpoint/2010/main" val="2508799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4349" y="548680"/>
            <a:ext cx="8162925" cy="762000"/>
          </a:xfrm>
        </p:spPr>
        <p:txBody>
          <a:bodyPr/>
          <a:lstStyle/>
          <a:p>
            <a:pPr eaLnBrk="1" hangingPunct="1"/>
            <a:r>
              <a:rPr lang="cs-CZ" altLang="cs-CZ" b="1" dirty="0"/>
              <a:t>Plánování kapacit</a:t>
            </a:r>
          </a:p>
        </p:txBody>
      </p:sp>
      <p:graphicFrame>
        <p:nvGraphicFramePr>
          <p:cNvPr id="25603" name="Object 4"/>
          <p:cNvGraphicFramePr>
            <a:graphicFrameLocks noChangeAspect="1"/>
          </p:cNvGraphicFramePr>
          <p:nvPr>
            <p:extLst/>
          </p:nvPr>
        </p:nvGraphicFramePr>
        <p:xfrm>
          <a:off x="327025" y="1268760"/>
          <a:ext cx="8512175" cy="2119313"/>
        </p:xfrm>
        <a:graphic>
          <a:graphicData uri="http://schemas.openxmlformats.org/presentationml/2006/ole">
            <mc:AlternateContent xmlns:mc="http://schemas.openxmlformats.org/markup-compatibility/2006">
              <mc:Choice xmlns:v="urn:schemas-microsoft-com:vml" Requires="v">
                <p:oleObj spid="_x0000_s7171" name="Organizační diagram" r:id="rId6" imgW="6089400" imgH="1441440" progId="OrgPlusWOPX.4">
                  <p:embed followColorScheme="full"/>
                </p:oleObj>
              </mc:Choice>
              <mc:Fallback>
                <p:oleObj name="Organizační diagram" r:id="rId6" imgW="6089400" imgH="1441440" progId="OrgPlusWOPX.4">
                  <p:embed followColorScheme="full"/>
                  <p:pic>
                    <p:nvPicPr>
                      <p:cNvPr id="25603" name="Object 4"/>
                      <p:cNvPicPr>
                        <a:picLocks noChangeAspect="1" noChangeArrowheads="1"/>
                      </p:cNvPicPr>
                      <p:nvPr/>
                    </p:nvPicPr>
                    <p:blipFill>
                      <a:blip r:embed="rId7"/>
                      <a:srcRect/>
                      <a:stretch>
                        <a:fillRect/>
                      </a:stretch>
                    </p:blipFill>
                    <p:spPr bwMode="auto">
                      <a:xfrm>
                        <a:off x="327025" y="1268760"/>
                        <a:ext cx="8512175" cy="2119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5604" name="Group 9"/>
          <p:cNvGrpSpPr>
            <a:grpSpLocks/>
          </p:cNvGrpSpPr>
          <p:nvPr/>
        </p:nvGrpSpPr>
        <p:grpSpPr bwMode="auto">
          <a:xfrm>
            <a:off x="300712" y="3356992"/>
            <a:ext cx="8534400" cy="2097088"/>
            <a:chOff x="192" y="2688"/>
            <a:chExt cx="5376" cy="1321"/>
          </a:xfrm>
        </p:grpSpPr>
        <p:sp>
          <p:nvSpPr>
            <p:cNvPr id="25605" name="Text Box 5"/>
            <p:cNvSpPr txBox="1">
              <a:spLocks noChangeAspect="1" noChangeArrowheads="1"/>
            </p:cNvSpPr>
            <p:nvPr/>
          </p:nvSpPr>
          <p:spPr bwMode="auto">
            <a:xfrm>
              <a:off x="192" y="2688"/>
              <a:ext cx="1248" cy="1321"/>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85738" indent="-185738"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marL="185738" marR="0" lvl="0" indent="-185738" algn="l" defTabSz="914400" rtl="0" eaLnBrk="1" fontAlgn="auto" latinLnBrk="0" hangingPunct="1">
                <a:lnSpc>
                  <a:spcPct val="100000"/>
                </a:lnSpc>
                <a:spcBef>
                  <a:spcPct val="50000"/>
                </a:spcBef>
                <a:spcAft>
                  <a:spcPts val="0"/>
                </a:spcAft>
                <a:buClrTx/>
                <a:buSzTx/>
                <a:buFontTx/>
                <a:buChar char="•"/>
                <a:tabLst/>
                <a:defRPr/>
              </a:pPr>
              <a:r>
                <a:rPr kumimoji="0" lang="cs-CZ" altLang="cs-CZ" sz="1600" b="0" i="0" u="none" strike="noStrike" kern="1200" cap="none" spc="0" normalizeH="0" baseline="0" noProof="0">
                  <a:ln>
                    <a:noFill/>
                  </a:ln>
                  <a:solidFill>
                    <a:prstClr val="black"/>
                  </a:solidFill>
                  <a:effectLst/>
                  <a:uLnTx/>
                  <a:uFillTx/>
                  <a:latin typeface="Verdana" pitchFamily="34" charset="0"/>
                  <a:ea typeface="+mn-ea"/>
                  <a:cs typeface="+mn-cs"/>
                </a:rPr>
                <a:t>přesčasy</a:t>
              </a:r>
            </a:p>
            <a:p>
              <a:pPr marL="185738" marR="0" lvl="0" indent="-185738" algn="l" defTabSz="914400" rtl="0" eaLnBrk="1" fontAlgn="auto" latinLnBrk="0" hangingPunct="1">
                <a:lnSpc>
                  <a:spcPct val="100000"/>
                </a:lnSpc>
                <a:spcBef>
                  <a:spcPct val="5000"/>
                </a:spcBef>
                <a:spcAft>
                  <a:spcPts val="0"/>
                </a:spcAft>
                <a:buClrTx/>
                <a:buSzTx/>
                <a:buFontTx/>
                <a:buChar char="•"/>
                <a:tabLst/>
                <a:defRPr/>
              </a:pPr>
              <a:r>
                <a:rPr kumimoji="0" lang="cs-CZ" altLang="cs-CZ" sz="1600" b="0" i="0" u="none" strike="noStrike" kern="1200" cap="none" spc="0" normalizeH="0" baseline="0" noProof="0">
                  <a:ln>
                    <a:noFill/>
                  </a:ln>
                  <a:solidFill>
                    <a:prstClr val="black"/>
                  </a:solidFill>
                  <a:effectLst/>
                  <a:uLnTx/>
                  <a:uFillTx/>
                  <a:latin typeface="Verdana" pitchFamily="34" charset="0"/>
                  <a:ea typeface="+mn-ea"/>
                  <a:cs typeface="+mn-cs"/>
                </a:rPr>
                <a:t>dodatečné směny</a:t>
              </a:r>
            </a:p>
            <a:p>
              <a:pPr marL="185738" marR="0" lvl="0" indent="-185738" algn="l" defTabSz="914400" rtl="0" eaLnBrk="1" fontAlgn="auto" latinLnBrk="0" hangingPunct="1">
                <a:lnSpc>
                  <a:spcPct val="100000"/>
                </a:lnSpc>
                <a:spcBef>
                  <a:spcPct val="5000"/>
                </a:spcBef>
                <a:spcAft>
                  <a:spcPts val="0"/>
                </a:spcAft>
                <a:buClrTx/>
                <a:buSzTx/>
                <a:buFontTx/>
                <a:buChar char="•"/>
                <a:tabLst/>
                <a:defRPr/>
              </a:pPr>
              <a:r>
                <a:rPr kumimoji="0" lang="cs-CZ" altLang="cs-CZ" sz="1600" b="0" i="0" u="none" strike="noStrike" kern="1200" cap="none" spc="0" normalizeH="0" baseline="0" noProof="0">
                  <a:ln>
                    <a:noFill/>
                  </a:ln>
                  <a:solidFill>
                    <a:prstClr val="black"/>
                  </a:solidFill>
                  <a:effectLst/>
                  <a:uLnTx/>
                  <a:uFillTx/>
                  <a:latin typeface="Verdana" pitchFamily="34" charset="0"/>
                  <a:ea typeface="+mn-ea"/>
                  <a:cs typeface="+mn-cs"/>
                </a:rPr>
                <a:t>přesun personálu</a:t>
              </a:r>
            </a:p>
            <a:p>
              <a:pPr marL="185738" marR="0" lvl="0" indent="-185738" algn="l" defTabSz="914400" rtl="0" eaLnBrk="1" fontAlgn="auto" latinLnBrk="0" hangingPunct="1">
                <a:lnSpc>
                  <a:spcPct val="100000"/>
                </a:lnSpc>
                <a:spcBef>
                  <a:spcPct val="5000"/>
                </a:spcBef>
                <a:spcAft>
                  <a:spcPts val="0"/>
                </a:spcAft>
                <a:buClrTx/>
                <a:buSzTx/>
                <a:buFontTx/>
                <a:buChar char="•"/>
                <a:tabLst/>
                <a:defRPr/>
              </a:pPr>
              <a:r>
                <a:rPr kumimoji="0" lang="cs-CZ" altLang="cs-CZ" sz="1600" b="0" i="0" u="none" strike="noStrike" kern="1200" cap="none" spc="0" normalizeH="0" baseline="0" noProof="0">
                  <a:ln>
                    <a:noFill/>
                  </a:ln>
                  <a:solidFill>
                    <a:prstClr val="black"/>
                  </a:solidFill>
                  <a:effectLst/>
                  <a:uLnTx/>
                  <a:uFillTx/>
                  <a:latin typeface="Verdana" pitchFamily="34" charset="0"/>
                  <a:ea typeface="+mn-ea"/>
                  <a:cs typeface="+mn-cs"/>
                </a:rPr>
                <a:t>zaměstnání personálu</a:t>
              </a:r>
            </a:p>
            <a:p>
              <a:pPr marL="185738" marR="0" lvl="0" indent="-185738" algn="l" defTabSz="914400" rtl="0" eaLnBrk="1" fontAlgn="auto" latinLnBrk="0" hangingPunct="1">
                <a:lnSpc>
                  <a:spcPct val="100000"/>
                </a:lnSpc>
                <a:spcBef>
                  <a:spcPct val="5000"/>
                </a:spcBef>
                <a:spcAft>
                  <a:spcPts val="0"/>
                </a:spcAft>
                <a:buClrTx/>
                <a:buSzTx/>
                <a:buFontTx/>
                <a:buChar char="•"/>
                <a:tabLst/>
                <a:defRPr/>
              </a:pPr>
              <a:r>
                <a:rPr kumimoji="0" lang="cs-CZ" altLang="cs-CZ" sz="1600" b="0" i="0" u="none" strike="noStrike" kern="1200" cap="none" spc="0" normalizeH="0" baseline="0" noProof="0">
                  <a:ln>
                    <a:noFill/>
                  </a:ln>
                  <a:solidFill>
                    <a:prstClr val="black"/>
                  </a:solidFill>
                  <a:effectLst/>
                  <a:uLnTx/>
                  <a:uFillTx/>
                  <a:latin typeface="Verdana" pitchFamily="34" charset="0"/>
                  <a:ea typeface="+mn-ea"/>
                  <a:cs typeface="+mn-cs"/>
                </a:rPr>
                <a:t>investice</a:t>
              </a:r>
            </a:p>
          </p:txBody>
        </p:sp>
        <p:sp>
          <p:nvSpPr>
            <p:cNvPr id="25606" name="Text Box 6"/>
            <p:cNvSpPr txBox="1">
              <a:spLocks noChangeAspect="1" noChangeArrowheads="1"/>
            </p:cNvSpPr>
            <p:nvPr/>
          </p:nvSpPr>
          <p:spPr bwMode="auto">
            <a:xfrm>
              <a:off x="1584" y="2688"/>
              <a:ext cx="1248" cy="1321"/>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85738" indent="-185738"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marL="185738" marR="0" lvl="0" indent="-185738" algn="l" defTabSz="914400" rtl="0" eaLnBrk="1" fontAlgn="auto" latinLnBrk="0" hangingPunct="1">
                <a:lnSpc>
                  <a:spcPct val="100000"/>
                </a:lnSpc>
                <a:spcBef>
                  <a:spcPct val="50000"/>
                </a:spcBef>
                <a:spcAft>
                  <a:spcPts val="0"/>
                </a:spcAft>
                <a:buClrTx/>
                <a:buSzTx/>
                <a:buFontTx/>
                <a:buChar char="•"/>
                <a:tabLst/>
                <a:defRPr/>
              </a:pPr>
              <a:r>
                <a:rPr kumimoji="0" lang="cs-CZ" altLang="cs-CZ" sz="1600" b="0" i="0" u="none" strike="noStrike" kern="1200" cap="none" spc="0" normalizeH="0" baseline="0" noProof="0" dirty="0">
                  <a:ln>
                    <a:noFill/>
                  </a:ln>
                  <a:solidFill>
                    <a:prstClr val="black"/>
                  </a:solidFill>
                  <a:effectLst/>
                  <a:uLnTx/>
                  <a:uFillTx/>
                  <a:latin typeface="Verdana" pitchFamily="34" charset="0"/>
                  <a:ea typeface="+mn-ea"/>
                  <a:cs typeface="+mn-cs"/>
                </a:rPr>
                <a:t>zkrácená </a:t>
              </a:r>
              <a:r>
                <a:rPr kumimoji="0" lang="cs-CZ" altLang="cs-CZ" sz="1600" b="0" i="0" u="none" strike="noStrike" kern="1200" cap="none" spc="0" normalizeH="0" baseline="0" noProof="0" dirty="0" err="1">
                  <a:ln>
                    <a:noFill/>
                  </a:ln>
                  <a:solidFill>
                    <a:prstClr val="black"/>
                  </a:solidFill>
                  <a:effectLst/>
                  <a:uLnTx/>
                  <a:uFillTx/>
                  <a:latin typeface="Verdana" pitchFamily="34" charset="0"/>
                  <a:ea typeface="+mn-ea"/>
                  <a:cs typeface="+mn-cs"/>
                </a:rPr>
                <a:t>prac</a:t>
              </a:r>
              <a:r>
                <a:rPr kumimoji="0" lang="cs-CZ" altLang="cs-CZ" sz="1600" b="0" i="0" u="none" strike="noStrike" kern="1200" cap="none" spc="0" normalizeH="0" baseline="0" noProof="0" dirty="0">
                  <a:ln>
                    <a:noFill/>
                  </a:ln>
                  <a:solidFill>
                    <a:prstClr val="black"/>
                  </a:solidFill>
                  <a:effectLst/>
                  <a:uLnTx/>
                  <a:uFillTx/>
                  <a:latin typeface="Verdana" pitchFamily="34" charset="0"/>
                  <a:ea typeface="+mn-ea"/>
                  <a:cs typeface="+mn-cs"/>
                </a:rPr>
                <a:t>. doba</a:t>
              </a:r>
            </a:p>
            <a:p>
              <a:pPr marL="185738" marR="0" lvl="0" indent="-185738" algn="l" defTabSz="914400" rtl="0" eaLnBrk="1" fontAlgn="auto" latinLnBrk="0" hangingPunct="1">
                <a:lnSpc>
                  <a:spcPct val="100000"/>
                </a:lnSpc>
                <a:spcBef>
                  <a:spcPct val="5000"/>
                </a:spcBef>
                <a:spcAft>
                  <a:spcPts val="0"/>
                </a:spcAft>
                <a:buClrTx/>
                <a:buSzTx/>
                <a:buFontTx/>
                <a:buChar char="•"/>
                <a:tabLst/>
                <a:defRPr/>
              </a:pPr>
              <a:r>
                <a:rPr kumimoji="0" lang="cs-CZ" altLang="cs-CZ" sz="1600" b="0" i="0" u="none" strike="noStrike" kern="1200" cap="none" spc="0" normalizeH="0" baseline="0" noProof="0" dirty="0">
                  <a:ln>
                    <a:noFill/>
                  </a:ln>
                  <a:solidFill>
                    <a:prstClr val="black"/>
                  </a:solidFill>
                  <a:effectLst/>
                  <a:uLnTx/>
                  <a:uFillTx/>
                  <a:latin typeface="Verdana" pitchFamily="34" charset="0"/>
                  <a:ea typeface="+mn-ea"/>
                  <a:cs typeface="+mn-cs"/>
                </a:rPr>
                <a:t>zrušení směn</a:t>
              </a:r>
            </a:p>
            <a:p>
              <a:pPr marL="185738" marR="0" lvl="0" indent="-185738" algn="l" defTabSz="914400" rtl="0" eaLnBrk="1" fontAlgn="auto" latinLnBrk="0" hangingPunct="1">
                <a:lnSpc>
                  <a:spcPct val="100000"/>
                </a:lnSpc>
                <a:spcBef>
                  <a:spcPct val="5000"/>
                </a:spcBef>
                <a:spcAft>
                  <a:spcPts val="0"/>
                </a:spcAft>
                <a:buClrTx/>
                <a:buSzTx/>
                <a:buFontTx/>
                <a:buChar char="•"/>
                <a:tabLst/>
                <a:defRPr/>
              </a:pPr>
              <a:r>
                <a:rPr kumimoji="0" lang="cs-CZ" altLang="cs-CZ" sz="1600" b="0" i="0" u="none" strike="noStrike" kern="1200" cap="none" spc="0" normalizeH="0" baseline="0" noProof="0" dirty="0">
                  <a:ln>
                    <a:noFill/>
                  </a:ln>
                  <a:solidFill>
                    <a:prstClr val="black"/>
                  </a:solidFill>
                  <a:effectLst/>
                  <a:uLnTx/>
                  <a:uFillTx/>
                  <a:latin typeface="Verdana" pitchFamily="34" charset="0"/>
                  <a:ea typeface="+mn-ea"/>
                  <a:cs typeface="+mn-cs"/>
                </a:rPr>
                <a:t>přesun personálu</a:t>
              </a:r>
            </a:p>
            <a:p>
              <a:pPr marL="185738" marR="0" lvl="0" indent="-185738" algn="l" defTabSz="914400" rtl="0" eaLnBrk="1" fontAlgn="auto" latinLnBrk="0" hangingPunct="1">
                <a:lnSpc>
                  <a:spcPct val="100000"/>
                </a:lnSpc>
                <a:spcBef>
                  <a:spcPct val="5000"/>
                </a:spcBef>
                <a:spcAft>
                  <a:spcPts val="0"/>
                </a:spcAft>
                <a:buClrTx/>
                <a:buSzTx/>
                <a:buFontTx/>
                <a:buChar char="•"/>
                <a:tabLst/>
                <a:defRPr/>
              </a:pPr>
              <a:r>
                <a:rPr kumimoji="0" lang="cs-CZ" altLang="cs-CZ" sz="1600" b="0" i="0" u="none" strike="noStrike" kern="1200" cap="none" spc="0" normalizeH="0" baseline="0" noProof="0" dirty="0">
                  <a:ln>
                    <a:noFill/>
                  </a:ln>
                  <a:solidFill>
                    <a:prstClr val="black"/>
                  </a:solidFill>
                  <a:effectLst/>
                  <a:uLnTx/>
                  <a:uFillTx/>
                  <a:latin typeface="Verdana" pitchFamily="34" charset="0"/>
                  <a:ea typeface="+mn-ea"/>
                  <a:cs typeface="+mn-cs"/>
                </a:rPr>
                <a:t>snížení personálu</a:t>
              </a:r>
            </a:p>
            <a:p>
              <a:pPr marL="185738" marR="0" lvl="0" indent="-185738" algn="l" defTabSz="914400" rtl="0" eaLnBrk="1" fontAlgn="auto" latinLnBrk="0" hangingPunct="1">
                <a:lnSpc>
                  <a:spcPct val="100000"/>
                </a:lnSpc>
                <a:spcBef>
                  <a:spcPct val="5000"/>
                </a:spcBef>
                <a:spcAft>
                  <a:spcPts val="0"/>
                </a:spcAft>
                <a:buClrTx/>
                <a:buSzTx/>
                <a:buFontTx/>
                <a:buChar char="•"/>
                <a:tabLst/>
                <a:defRPr/>
              </a:pPr>
              <a:r>
                <a:rPr kumimoji="0" lang="cs-CZ" altLang="cs-CZ" sz="1600" b="0" i="0" u="none" strike="noStrike" kern="1200" cap="none" spc="0" normalizeH="0" baseline="0" noProof="0" dirty="0">
                  <a:ln>
                    <a:noFill/>
                  </a:ln>
                  <a:solidFill>
                    <a:prstClr val="black"/>
                  </a:solidFill>
                  <a:effectLst/>
                  <a:uLnTx/>
                  <a:uFillTx/>
                  <a:latin typeface="Verdana" pitchFamily="34" charset="0"/>
                  <a:ea typeface="+mn-ea"/>
                  <a:cs typeface="+mn-cs"/>
                </a:rPr>
                <a:t>zastavení práce</a:t>
              </a:r>
            </a:p>
          </p:txBody>
        </p:sp>
        <p:sp>
          <p:nvSpPr>
            <p:cNvPr id="25607" name="Text Box 7"/>
            <p:cNvSpPr txBox="1">
              <a:spLocks noChangeAspect="1" noChangeArrowheads="1"/>
            </p:cNvSpPr>
            <p:nvPr/>
          </p:nvSpPr>
          <p:spPr bwMode="auto">
            <a:xfrm>
              <a:off x="2928" y="2688"/>
              <a:ext cx="1248" cy="1321"/>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85738" indent="-185738"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marL="185738" marR="0" lvl="0" indent="-185738" algn="l" defTabSz="914400" rtl="0" eaLnBrk="1" fontAlgn="auto" latinLnBrk="0" hangingPunct="1">
                <a:lnSpc>
                  <a:spcPct val="100000"/>
                </a:lnSpc>
                <a:spcBef>
                  <a:spcPct val="50000"/>
                </a:spcBef>
                <a:spcAft>
                  <a:spcPts val="0"/>
                </a:spcAft>
                <a:buClrTx/>
                <a:buSzTx/>
                <a:buFontTx/>
                <a:buChar char="•"/>
                <a:tabLst/>
                <a:defRPr/>
              </a:pPr>
              <a:r>
                <a:rPr kumimoji="0" lang="cs-CZ" altLang="cs-CZ" sz="1600" b="0" i="0" u="none" strike="noStrike" kern="1200" cap="none" spc="0" normalizeH="0" baseline="0" noProof="0">
                  <a:ln>
                    <a:noFill/>
                  </a:ln>
                  <a:solidFill>
                    <a:prstClr val="black"/>
                  </a:solidFill>
                  <a:effectLst/>
                  <a:uLnTx/>
                  <a:uFillTx/>
                  <a:latin typeface="Verdana" pitchFamily="34" charset="0"/>
                  <a:ea typeface="+mn-ea"/>
                  <a:cs typeface="+mn-cs"/>
                </a:rPr>
                <a:t>přesun termínů</a:t>
              </a:r>
            </a:p>
            <a:p>
              <a:pPr marL="185738" marR="0" lvl="0" indent="-185738" algn="l" defTabSz="914400" rtl="0" eaLnBrk="1" fontAlgn="auto" latinLnBrk="0" hangingPunct="1">
                <a:lnSpc>
                  <a:spcPct val="100000"/>
                </a:lnSpc>
                <a:spcBef>
                  <a:spcPct val="5000"/>
                </a:spcBef>
                <a:spcAft>
                  <a:spcPts val="0"/>
                </a:spcAft>
                <a:buClrTx/>
                <a:buSzTx/>
                <a:buFontTx/>
                <a:buChar char="•"/>
                <a:tabLst/>
                <a:defRPr/>
              </a:pPr>
              <a:r>
                <a:rPr kumimoji="0" lang="cs-CZ" altLang="cs-CZ" sz="1600" b="0" i="0" u="none" strike="noStrike" kern="1200" cap="none" spc="0" normalizeH="0" baseline="0" noProof="0">
                  <a:ln>
                    <a:noFill/>
                  </a:ln>
                  <a:solidFill>
                    <a:prstClr val="black"/>
                  </a:solidFill>
                  <a:effectLst/>
                  <a:uLnTx/>
                  <a:uFillTx/>
                  <a:latin typeface="Verdana" pitchFamily="34" charset="0"/>
                  <a:ea typeface="+mn-ea"/>
                  <a:cs typeface="+mn-cs"/>
                </a:rPr>
                <a:t>přenos práce na jiné pracoviště </a:t>
              </a:r>
            </a:p>
            <a:p>
              <a:pPr marL="185738" marR="0" lvl="0" indent="-185738" algn="l" defTabSz="914400" rtl="0" eaLnBrk="1" fontAlgn="auto" latinLnBrk="0" hangingPunct="1">
                <a:lnSpc>
                  <a:spcPct val="100000"/>
                </a:lnSpc>
                <a:spcBef>
                  <a:spcPct val="5000"/>
                </a:spcBef>
                <a:spcAft>
                  <a:spcPts val="0"/>
                </a:spcAft>
                <a:buClrTx/>
                <a:buSzTx/>
                <a:buFontTx/>
                <a:buChar char="•"/>
                <a:tabLst/>
                <a:defRPr/>
              </a:pPr>
              <a:r>
                <a:rPr kumimoji="0" lang="cs-CZ" altLang="cs-CZ" sz="1600" b="0" i="0" u="none" strike="noStrike" kern="1200" cap="none" spc="0" normalizeH="0" baseline="0" noProof="0">
                  <a:ln>
                    <a:noFill/>
                  </a:ln>
                  <a:solidFill>
                    <a:prstClr val="black"/>
                  </a:solidFill>
                  <a:effectLst/>
                  <a:uLnTx/>
                  <a:uFillTx/>
                  <a:latin typeface="Verdana" pitchFamily="34" charset="0"/>
                  <a:ea typeface="+mn-ea"/>
                  <a:cs typeface="+mn-cs"/>
                </a:rPr>
                <a:t>dodatečné zakázky</a:t>
              </a:r>
            </a:p>
            <a:p>
              <a:pPr marL="185738" marR="0" lvl="0" indent="-185738" algn="l" defTabSz="914400" rtl="0" eaLnBrk="1" fontAlgn="auto" latinLnBrk="0" hangingPunct="1">
                <a:lnSpc>
                  <a:spcPct val="100000"/>
                </a:lnSpc>
                <a:spcBef>
                  <a:spcPct val="5000"/>
                </a:spcBef>
                <a:spcAft>
                  <a:spcPts val="0"/>
                </a:spcAft>
                <a:buClrTx/>
                <a:buSzTx/>
                <a:buFontTx/>
                <a:buChar char="•"/>
                <a:tabLst/>
                <a:defRPr/>
              </a:pPr>
              <a:r>
                <a:rPr kumimoji="0" lang="cs-CZ" altLang="cs-CZ" sz="1600" b="0" i="0" u="none" strike="noStrike" kern="1200" cap="none" spc="0" normalizeH="0" baseline="0" noProof="0">
                  <a:ln>
                    <a:noFill/>
                  </a:ln>
                  <a:solidFill>
                    <a:prstClr val="black"/>
                  </a:solidFill>
                  <a:effectLst/>
                  <a:uLnTx/>
                  <a:uFillTx/>
                  <a:latin typeface="Verdana" pitchFamily="34" charset="0"/>
                  <a:ea typeface="+mn-ea"/>
                  <a:cs typeface="+mn-cs"/>
                </a:rPr>
                <a:t>údržba</a:t>
              </a:r>
            </a:p>
          </p:txBody>
        </p:sp>
        <p:sp>
          <p:nvSpPr>
            <p:cNvPr id="25608" name="Text Box 8"/>
            <p:cNvSpPr txBox="1">
              <a:spLocks noChangeAspect="1" noChangeArrowheads="1"/>
            </p:cNvSpPr>
            <p:nvPr/>
          </p:nvSpPr>
          <p:spPr bwMode="auto">
            <a:xfrm>
              <a:off x="4320" y="2688"/>
              <a:ext cx="1248" cy="1321"/>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185738" indent="-185738"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marL="185738" marR="0" lvl="0" indent="-185738" algn="l" defTabSz="914400" rtl="0" eaLnBrk="1" fontAlgn="auto" latinLnBrk="0" hangingPunct="1">
                <a:lnSpc>
                  <a:spcPct val="100000"/>
                </a:lnSpc>
                <a:spcBef>
                  <a:spcPct val="50000"/>
                </a:spcBef>
                <a:spcAft>
                  <a:spcPts val="0"/>
                </a:spcAft>
                <a:buClrTx/>
                <a:buSzTx/>
                <a:buFontTx/>
                <a:buChar char="•"/>
                <a:tabLst/>
                <a:defRPr/>
              </a:pPr>
              <a:r>
                <a:rPr kumimoji="0" lang="cs-CZ" altLang="cs-CZ" sz="1600" b="0" i="0" u="none" strike="noStrike" kern="1200" cap="none" spc="0" normalizeH="0" baseline="0" noProof="0">
                  <a:ln>
                    <a:noFill/>
                  </a:ln>
                  <a:solidFill>
                    <a:prstClr val="black"/>
                  </a:solidFill>
                  <a:effectLst/>
                  <a:uLnTx/>
                  <a:uFillTx/>
                  <a:latin typeface="Verdana" pitchFamily="34" charset="0"/>
                  <a:ea typeface="+mn-ea"/>
                  <a:cs typeface="+mn-cs"/>
                </a:rPr>
                <a:t>přesun termínů</a:t>
              </a:r>
            </a:p>
            <a:p>
              <a:pPr marL="185738" marR="0" lvl="0" indent="-185738" algn="l" defTabSz="914400" rtl="0" eaLnBrk="1" fontAlgn="auto" latinLnBrk="0" hangingPunct="1">
                <a:lnSpc>
                  <a:spcPct val="100000"/>
                </a:lnSpc>
                <a:spcBef>
                  <a:spcPct val="5000"/>
                </a:spcBef>
                <a:spcAft>
                  <a:spcPts val="0"/>
                </a:spcAft>
                <a:buClrTx/>
                <a:buSzTx/>
                <a:buFontTx/>
                <a:buChar char="•"/>
                <a:tabLst/>
                <a:defRPr/>
              </a:pPr>
              <a:r>
                <a:rPr kumimoji="0" lang="cs-CZ" altLang="cs-CZ" sz="1600" b="0" i="0" u="none" strike="noStrike" kern="1200" cap="none" spc="0" normalizeH="0" baseline="0" noProof="0">
                  <a:ln>
                    <a:noFill/>
                  </a:ln>
                  <a:solidFill>
                    <a:prstClr val="black"/>
                  </a:solidFill>
                  <a:effectLst/>
                  <a:uLnTx/>
                  <a:uFillTx/>
                  <a:latin typeface="Verdana" pitchFamily="34" charset="0"/>
                  <a:ea typeface="+mn-ea"/>
                  <a:cs typeface="+mn-cs"/>
                </a:rPr>
                <a:t>přenos práce na jiné pracoviště</a:t>
              </a:r>
            </a:p>
            <a:p>
              <a:pPr marL="185738" marR="0" lvl="0" indent="-185738" algn="l" defTabSz="914400" rtl="0" eaLnBrk="1" fontAlgn="auto" latinLnBrk="0" hangingPunct="1">
                <a:lnSpc>
                  <a:spcPct val="100000"/>
                </a:lnSpc>
                <a:spcBef>
                  <a:spcPct val="5000"/>
                </a:spcBef>
                <a:spcAft>
                  <a:spcPts val="0"/>
                </a:spcAft>
                <a:buClrTx/>
                <a:buSzTx/>
                <a:buFontTx/>
                <a:buChar char="•"/>
                <a:tabLst/>
                <a:defRPr/>
              </a:pPr>
              <a:r>
                <a:rPr kumimoji="0" lang="cs-CZ" altLang="cs-CZ" sz="1600" b="0" i="0" u="none" strike="noStrike" kern="1200" cap="none" spc="0" normalizeH="0" baseline="0" noProof="0">
                  <a:ln>
                    <a:noFill/>
                  </a:ln>
                  <a:solidFill>
                    <a:prstClr val="black"/>
                  </a:solidFill>
                  <a:effectLst/>
                  <a:uLnTx/>
                  <a:uFillTx/>
                  <a:latin typeface="Verdana" pitchFamily="34" charset="0"/>
                  <a:ea typeface="+mn-ea"/>
                  <a:cs typeface="+mn-cs"/>
                </a:rPr>
                <a:t>zadání práce jinému podniku</a:t>
              </a:r>
            </a:p>
          </p:txBody>
        </p:sp>
      </p:grpSp>
      <p:sp>
        <p:nvSpPr>
          <p:cNvPr id="9" name="TextovéPole 8"/>
          <p:cNvSpPr txBox="1"/>
          <p:nvPr/>
        </p:nvSpPr>
        <p:spPr>
          <a:xfrm>
            <a:off x="300712" y="5830830"/>
            <a:ext cx="828092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a:ea typeface="+mn-ea"/>
                <a:cs typeface="+mn-cs"/>
              </a:rPr>
              <a:t>Jurová M. 2010. Technická příprava výroby. </a:t>
            </a:r>
            <a:r>
              <a:rPr kumimoji="0" lang="cs-CZ" sz="1800" b="0" i="0" u="none" strike="noStrike" kern="1200" cap="none" spc="0" normalizeH="0" baseline="0" noProof="0" dirty="0">
                <a:ln>
                  <a:noFill/>
                </a:ln>
                <a:solidFill>
                  <a:prstClr val="black"/>
                </a:solidFill>
                <a:effectLst/>
                <a:uLnTx/>
                <a:uFillTx/>
                <a:latin typeface="Calibri"/>
                <a:ea typeface="+mn-ea"/>
                <a:cs typeface="+mn-cs"/>
              </a:rPr>
              <a:t>Přednáška k předmětu Řízení výroby </a:t>
            </a:r>
            <a:r>
              <a:rPr kumimoji="0" lang="cs-CZ" sz="1800" b="0" i="1" u="none" strike="noStrike" kern="1200" cap="none" spc="0" normalizeH="0" baseline="0" noProof="0" dirty="0">
                <a:ln>
                  <a:noFill/>
                </a:ln>
                <a:solidFill>
                  <a:prstClr val="black"/>
                </a:solidFill>
                <a:effectLst/>
                <a:uLnTx/>
                <a:uFillTx/>
                <a:latin typeface="Calibri"/>
                <a:ea typeface="+mn-ea"/>
                <a:cs typeface="+mn-cs"/>
              </a:rPr>
              <a:t>. VUT v Brně. Fakulta Podnikatelská</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91298315"/>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871538" y="982663"/>
            <a:ext cx="8162925" cy="641350"/>
          </a:xfrm>
        </p:spPr>
        <p:txBody>
          <a:bodyPr/>
          <a:lstStyle/>
          <a:p>
            <a:pPr eaLnBrk="1" hangingPunct="1"/>
            <a:r>
              <a:rPr lang="cs-CZ" altLang="cs-CZ" sz="3600" b="1" dirty="0"/>
              <a:t>Časový fond výrobního zařízení</a:t>
            </a:r>
          </a:p>
        </p:txBody>
      </p:sp>
      <p:sp>
        <p:nvSpPr>
          <p:cNvPr id="9219" name="Rectangle 3"/>
          <p:cNvSpPr>
            <a:spLocks noGrp="1" noChangeArrowheads="1"/>
          </p:cNvSpPr>
          <p:nvPr>
            <p:ph idx="1"/>
          </p:nvPr>
        </p:nvSpPr>
        <p:spPr/>
        <p:txBody>
          <a:bodyPr/>
          <a:lstStyle/>
          <a:p>
            <a:pPr marL="0" indent="0" eaLnBrk="1" hangingPunct="1">
              <a:buFont typeface="Wingdings" pitchFamily="2" charset="2"/>
              <a:buNone/>
            </a:pPr>
            <a:r>
              <a:rPr lang="cs-CZ" altLang="cs-CZ" sz="2800" dirty="0"/>
              <a:t>Plánovaný počet časových jednotek (dnů, hodin) za rok.</a:t>
            </a:r>
          </a:p>
          <a:p>
            <a:pPr marL="0" indent="0" eaLnBrk="1" hangingPunct="1">
              <a:buFont typeface="Wingdings" pitchFamily="2" charset="2"/>
              <a:buNone/>
            </a:pPr>
            <a:r>
              <a:rPr lang="cs-CZ" altLang="cs-CZ" sz="2800" b="1" i="1" dirty="0"/>
              <a:t>Kalendářní časový fond </a:t>
            </a:r>
            <a:r>
              <a:rPr lang="cs-CZ" altLang="cs-CZ" sz="2800" b="1" i="1" dirty="0" err="1"/>
              <a:t>F</a:t>
            </a:r>
            <a:r>
              <a:rPr lang="cs-CZ" altLang="cs-CZ" sz="2800" b="1" i="1" baseline="-25000" dirty="0" err="1"/>
              <a:t>k</a:t>
            </a:r>
            <a:r>
              <a:rPr lang="cs-CZ" altLang="cs-CZ" sz="2800" b="1" i="1" dirty="0"/>
              <a:t>- </a:t>
            </a:r>
            <a:r>
              <a:rPr lang="cs-CZ" altLang="cs-CZ" sz="2400" dirty="0"/>
              <a:t>počet dnů v roce</a:t>
            </a:r>
          </a:p>
          <a:p>
            <a:pPr marL="0" indent="0" eaLnBrk="1" hangingPunct="1">
              <a:buFont typeface="Wingdings" pitchFamily="2" charset="2"/>
              <a:buNone/>
            </a:pPr>
            <a:r>
              <a:rPr lang="cs-CZ" altLang="cs-CZ" sz="2800" b="1" i="1" dirty="0"/>
              <a:t>Nominální časový fond </a:t>
            </a:r>
            <a:r>
              <a:rPr lang="cs-CZ" altLang="cs-CZ" sz="2800" b="1" i="1" dirty="0" err="1"/>
              <a:t>F</a:t>
            </a:r>
            <a:r>
              <a:rPr lang="cs-CZ" altLang="cs-CZ" sz="2800" b="1" i="1" baseline="-25000" dirty="0" err="1"/>
              <a:t>n</a:t>
            </a:r>
            <a:r>
              <a:rPr lang="cs-CZ" altLang="cs-CZ" sz="2800" b="1" i="1" dirty="0"/>
              <a:t>- </a:t>
            </a:r>
            <a:r>
              <a:rPr lang="cs-CZ" altLang="cs-CZ" sz="2400" dirty="0"/>
              <a:t>kalendářní časový fond minus nepracovní dny (soboty, neděle, svátky)</a:t>
            </a:r>
          </a:p>
          <a:p>
            <a:pPr marL="476250" lvl="1" indent="-19050" eaLnBrk="1" hangingPunct="1">
              <a:buFont typeface="Wingdings" pitchFamily="2" charset="2"/>
              <a:buNone/>
            </a:pPr>
            <a:endParaRPr lang="cs-CZ" altLang="cs-CZ" sz="2400" b="1" i="1" dirty="0"/>
          </a:p>
        </p:txBody>
      </p:sp>
    </p:spTree>
    <p:extLst>
      <p:ext uri="{BB962C8B-B14F-4D97-AF65-F5344CB8AC3E}">
        <p14:creationId xmlns:p14="http://schemas.microsoft.com/office/powerpoint/2010/main" val="29325762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827584" y="620688"/>
            <a:ext cx="8162925" cy="641350"/>
          </a:xfrm>
        </p:spPr>
        <p:txBody>
          <a:bodyPr/>
          <a:lstStyle/>
          <a:p>
            <a:pPr eaLnBrk="1" hangingPunct="1"/>
            <a:r>
              <a:rPr lang="cs-CZ" altLang="cs-CZ" sz="3600" b="1" dirty="0"/>
              <a:t>Časový fond výrobního zařízení</a:t>
            </a:r>
          </a:p>
        </p:txBody>
      </p:sp>
      <p:sp>
        <p:nvSpPr>
          <p:cNvPr id="10243" name="Rectangle 3"/>
          <p:cNvSpPr>
            <a:spLocks noGrp="1" noChangeArrowheads="1"/>
          </p:cNvSpPr>
          <p:nvPr>
            <p:ph idx="1"/>
          </p:nvPr>
        </p:nvSpPr>
        <p:spPr>
          <a:xfrm>
            <a:off x="539552" y="1262038"/>
            <a:ext cx="8229600" cy="4525963"/>
          </a:xfrm>
        </p:spPr>
        <p:txBody>
          <a:bodyPr>
            <a:normAutofit/>
          </a:bodyPr>
          <a:lstStyle/>
          <a:p>
            <a:pPr marL="0" indent="0" eaLnBrk="1" hangingPunct="1">
              <a:lnSpc>
                <a:spcPct val="90000"/>
              </a:lnSpc>
              <a:buFont typeface="Wingdings" pitchFamily="2" charset="2"/>
              <a:buNone/>
              <a:tabLst>
                <a:tab pos="1243013" algn="l"/>
                <a:tab pos="1531938" algn="l"/>
                <a:tab pos="1905000" algn="l"/>
              </a:tabLst>
            </a:pPr>
            <a:r>
              <a:rPr lang="cs-CZ" altLang="cs-CZ" sz="2000" b="1" i="1" dirty="0"/>
              <a:t>Efektivní (využitelný) časový fond </a:t>
            </a:r>
            <a:r>
              <a:rPr lang="cs-CZ" altLang="cs-CZ" sz="2000" b="1" i="1" dirty="0" err="1"/>
              <a:t>F</a:t>
            </a:r>
            <a:r>
              <a:rPr lang="cs-CZ" altLang="cs-CZ" sz="2000" b="1" i="1" baseline="-25000" dirty="0" err="1"/>
              <a:t>ef</a:t>
            </a:r>
            <a:endParaRPr lang="cs-CZ" altLang="cs-CZ" sz="2000" b="1" i="1" dirty="0"/>
          </a:p>
          <a:p>
            <a:pPr marL="476250" lvl="1" indent="-19050" eaLnBrk="1" hangingPunct="1">
              <a:lnSpc>
                <a:spcPct val="90000"/>
              </a:lnSpc>
              <a:buFont typeface="Wingdings" pitchFamily="2" charset="2"/>
              <a:buNone/>
              <a:tabLst>
                <a:tab pos="1243013" algn="l"/>
                <a:tab pos="1531938" algn="l"/>
                <a:tab pos="1905000" algn="l"/>
              </a:tabLst>
            </a:pPr>
            <a:r>
              <a:rPr lang="cs-CZ" altLang="cs-CZ" sz="1800" dirty="0"/>
              <a:t>kalendářní časový fond minus nepracovní dny (soboty, neděle, svátky)</a:t>
            </a:r>
          </a:p>
          <a:p>
            <a:pPr marL="476250" lvl="1" indent="-19050" eaLnBrk="1" hangingPunct="1">
              <a:lnSpc>
                <a:spcPct val="90000"/>
              </a:lnSpc>
              <a:buFont typeface="Wingdings" pitchFamily="2" charset="2"/>
              <a:buNone/>
              <a:tabLst>
                <a:tab pos="1243013" algn="l"/>
                <a:tab pos="1531938" algn="l"/>
                <a:tab pos="1905000" algn="l"/>
              </a:tabLst>
            </a:pPr>
            <a:endParaRPr lang="cs-CZ" altLang="cs-CZ" sz="1800" dirty="0"/>
          </a:p>
          <a:p>
            <a:pPr marL="476250" lvl="1" indent="-19050" eaLnBrk="1" hangingPunct="1">
              <a:lnSpc>
                <a:spcPct val="90000"/>
              </a:lnSpc>
              <a:buFont typeface="Wingdings" pitchFamily="2" charset="2"/>
              <a:buNone/>
              <a:tabLst>
                <a:tab pos="1243013" algn="l"/>
                <a:tab pos="1531938" algn="l"/>
                <a:tab pos="1905000" algn="l"/>
              </a:tabLst>
            </a:pPr>
            <a:endParaRPr lang="cs-CZ" altLang="cs-CZ" sz="1800" dirty="0"/>
          </a:p>
          <a:p>
            <a:pPr marL="476250" lvl="1" indent="-19050" eaLnBrk="1" hangingPunct="1">
              <a:lnSpc>
                <a:spcPct val="90000"/>
              </a:lnSpc>
              <a:buFont typeface="Wingdings" pitchFamily="2" charset="2"/>
              <a:buNone/>
              <a:tabLst>
                <a:tab pos="1243013" algn="l"/>
                <a:tab pos="1531938" algn="l"/>
                <a:tab pos="1905000" algn="l"/>
              </a:tabLst>
            </a:pPr>
            <a:endParaRPr lang="cs-CZ" altLang="cs-CZ" sz="1800" dirty="0"/>
          </a:p>
          <a:p>
            <a:pPr marL="476250" lvl="1" indent="-19050" eaLnBrk="1" hangingPunct="1">
              <a:lnSpc>
                <a:spcPct val="90000"/>
              </a:lnSpc>
              <a:buFont typeface="Wingdings" pitchFamily="2" charset="2"/>
              <a:buNone/>
              <a:tabLst>
                <a:tab pos="1243013" algn="l"/>
                <a:tab pos="1531938" algn="l"/>
                <a:tab pos="1905000" algn="l"/>
              </a:tabLst>
            </a:pPr>
            <a:endParaRPr lang="cs-CZ" altLang="cs-CZ" sz="1800" dirty="0"/>
          </a:p>
          <a:p>
            <a:pPr marL="476250" lvl="1" indent="-19050" eaLnBrk="1" hangingPunct="1">
              <a:lnSpc>
                <a:spcPct val="90000"/>
              </a:lnSpc>
              <a:buFont typeface="Wingdings" pitchFamily="2" charset="2"/>
              <a:buNone/>
              <a:tabLst>
                <a:tab pos="1243013" algn="l"/>
                <a:tab pos="1531938" algn="l"/>
                <a:tab pos="1905000" algn="l"/>
              </a:tabLst>
            </a:pPr>
            <a:endParaRPr lang="cs-CZ" altLang="cs-CZ" sz="1800" dirty="0"/>
          </a:p>
          <a:p>
            <a:pPr marL="476250" lvl="1" indent="-19050" eaLnBrk="1" hangingPunct="1">
              <a:lnSpc>
                <a:spcPct val="90000"/>
              </a:lnSpc>
              <a:buFont typeface="Wingdings" pitchFamily="2" charset="2"/>
              <a:buNone/>
              <a:tabLst>
                <a:tab pos="1243013" algn="l"/>
                <a:tab pos="1531938" algn="l"/>
                <a:tab pos="1905000" algn="l"/>
              </a:tabLst>
            </a:pPr>
            <a:r>
              <a:rPr lang="cs-CZ" altLang="cs-CZ" sz="1800" dirty="0"/>
              <a:t>kde	d	-	počet pracovních dnů</a:t>
            </a:r>
          </a:p>
          <a:p>
            <a:pPr marL="476250" lvl="1" indent="-19050" eaLnBrk="1" hangingPunct="1">
              <a:lnSpc>
                <a:spcPct val="90000"/>
              </a:lnSpc>
              <a:buFont typeface="Wingdings" pitchFamily="2" charset="2"/>
              <a:buNone/>
              <a:tabLst>
                <a:tab pos="1243013" algn="l"/>
                <a:tab pos="1531938" algn="l"/>
                <a:tab pos="1905000" algn="l"/>
              </a:tabLst>
            </a:pPr>
            <a:r>
              <a:rPr lang="cs-CZ" altLang="cs-CZ" sz="1800" dirty="0"/>
              <a:t>		h	-	počet hodin jedné směny</a:t>
            </a:r>
          </a:p>
          <a:p>
            <a:pPr marL="476250" lvl="1" indent="-19050" eaLnBrk="1" hangingPunct="1">
              <a:lnSpc>
                <a:spcPct val="90000"/>
              </a:lnSpc>
              <a:buFont typeface="Wingdings" pitchFamily="2" charset="2"/>
              <a:buNone/>
              <a:tabLst>
                <a:tab pos="1243013" algn="l"/>
                <a:tab pos="1531938" algn="l"/>
                <a:tab pos="1905000" algn="l"/>
              </a:tabLst>
            </a:pPr>
            <a:r>
              <a:rPr lang="cs-CZ" altLang="cs-CZ" sz="1800" dirty="0"/>
              <a:t>		</a:t>
            </a:r>
            <a:r>
              <a:rPr lang="cs-CZ" altLang="cs-CZ" sz="1800" dirty="0">
                <a:sym typeface="Symbol" pitchFamily="18" charset="2"/>
              </a:rPr>
              <a:t>	-	směnnost</a:t>
            </a:r>
          </a:p>
          <a:p>
            <a:pPr marL="476250" lvl="1" indent="-19050" eaLnBrk="1" hangingPunct="1">
              <a:lnSpc>
                <a:spcPct val="90000"/>
              </a:lnSpc>
              <a:buFont typeface="Wingdings" pitchFamily="2" charset="2"/>
              <a:buNone/>
              <a:tabLst>
                <a:tab pos="1243013" algn="l"/>
                <a:tab pos="1531938" algn="l"/>
                <a:tab pos="1905000" algn="l"/>
              </a:tabLst>
            </a:pPr>
            <a:r>
              <a:rPr lang="cs-CZ" altLang="cs-CZ" sz="1800" dirty="0"/>
              <a:t>		g	-	počet vzájemně zaměnitelných pracovišť</a:t>
            </a:r>
          </a:p>
          <a:p>
            <a:pPr marL="476250" lvl="1" indent="-19050" eaLnBrk="1" hangingPunct="1">
              <a:lnSpc>
                <a:spcPct val="90000"/>
              </a:lnSpc>
              <a:buFont typeface="Wingdings" pitchFamily="2" charset="2"/>
              <a:buNone/>
              <a:tabLst>
                <a:tab pos="1243013" algn="l"/>
                <a:tab pos="1531938" algn="l"/>
                <a:tab pos="1905000" algn="l"/>
              </a:tabLst>
            </a:pPr>
            <a:r>
              <a:rPr lang="cs-CZ" altLang="cs-CZ" sz="1800" dirty="0"/>
              <a:t>		z	-	% nevyhnutelných časových ztrát (plánované prostoje z nominálního časového fondu) – 0,90 </a:t>
            </a:r>
            <a:r>
              <a:rPr lang="cs-CZ" altLang="cs-CZ" sz="1800" dirty="0">
                <a:sym typeface="Symbol" pitchFamily="18" charset="2"/>
              </a:rPr>
              <a:t></a:t>
            </a:r>
            <a:r>
              <a:rPr lang="cs-CZ" altLang="cs-CZ" sz="1800" dirty="0"/>
              <a:t> 0,95</a:t>
            </a:r>
          </a:p>
        </p:txBody>
      </p:sp>
      <p:graphicFrame>
        <p:nvGraphicFramePr>
          <p:cNvPr id="10244" name="Object 4"/>
          <p:cNvGraphicFramePr>
            <a:graphicFrameLocks noChangeAspect="1"/>
          </p:cNvGraphicFramePr>
          <p:nvPr>
            <p:extLst>
              <p:ext uri="{D42A27DB-BD31-4B8C-83A1-F6EECF244321}">
                <p14:modId xmlns:p14="http://schemas.microsoft.com/office/powerpoint/2010/main" val="295769302"/>
              </p:ext>
            </p:extLst>
          </p:nvPr>
        </p:nvGraphicFramePr>
        <p:xfrm>
          <a:off x="2195736" y="2132856"/>
          <a:ext cx="4235450" cy="1133475"/>
        </p:xfrm>
        <a:graphic>
          <a:graphicData uri="http://schemas.openxmlformats.org/presentationml/2006/ole">
            <mc:AlternateContent xmlns:mc="http://schemas.openxmlformats.org/markup-compatibility/2006">
              <mc:Choice xmlns:v="urn:schemas-microsoft-com:vml" Requires="v">
                <p:oleObj spid="_x0000_s8195" name="Rovnice" r:id="rId4" imgW="1612900" imgH="431800" progId="Equation.3">
                  <p:embed/>
                </p:oleObj>
              </mc:Choice>
              <mc:Fallback>
                <p:oleObj name="Rovnice" r:id="rId4" imgW="1612900" imgH="431800" progId="Equation.3">
                  <p:embed/>
                  <p:pic>
                    <p:nvPicPr>
                      <p:cNvPr id="1024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5736" y="2132856"/>
                        <a:ext cx="4235450"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extovéPole 4"/>
          <p:cNvSpPr txBox="1"/>
          <p:nvPr/>
        </p:nvSpPr>
        <p:spPr>
          <a:xfrm>
            <a:off x="323528" y="6021288"/>
            <a:ext cx="828092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a:ea typeface="+mn-ea"/>
                <a:cs typeface="+mn-cs"/>
              </a:rPr>
              <a:t>Jurová M. 2010. Technická příprava výroby. </a:t>
            </a:r>
            <a:r>
              <a:rPr kumimoji="0" lang="cs-CZ" sz="1800" b="0" i="0" u="none" strike="noStrike" kern="1200" cap="none" spc="0" normalizeH="0" baseline="0" noProof="0" dirty="0">
                <a:ln>
                  <a:noFill/>
                </a:ln>
                <a:solidFill>
                  <a:prstClr val="black"/>
                </a:solidFill>
                <a:effectLst/>
                <a:uLnTx/>
                <a:uFillTx/>
                <a:latin typeface="Calibri"/>
                <a:ea typeface="+mn-ea"/>
                <a:cs typeface="+mn-cs"/>
              </a:rPr>
              <a:t>Přednáška k předmětu Řízení výroby </a:t>
            </a:r>
            <a:r>
              <a:rPr kumimoji="0" lang="cs-CZ" sz="1800" b="0" i="1" u="none" strike="noStrike" kern="1200" cap="none" spc="0" normalizeH="0" baseline="0" noProof="0" dirty="0">
                <a:ln>
                  <a:noFill/>
                </a:ln>
                <a:solidFill>
                  <a:prstClr val="black"/>
                </a:solidFill>
                <a:effectLst/>
                <a:uLnTx/>
                <a:uFillTx/>
                <a:latin typeface="Calibri"/>
                <a:ea typeface="+mn-ea"/>
                <a:cs typeface="+mn-cs"/>
              </a:rPr>
              <a:t>. VUT v Brně. Fakulta Podnikatelská</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13915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4213" y="312738"/>
            <a:ext cx="8350250" cy="1311275"/>
          </a:xfrm>
        </p:spPr>
        <p:txBody>
          <a:bodyPr/>
          <a:lstStyle/>
          <a:p>
            <a:pPr eaLnBrk="1" hangingPunct="1"/>
            <a:r>
              <a:rPr lang="cs-CZ" altLang="cs-CZ" sz="4000" b="1" dirty="0"/>
              <a:t>Fond pracovního času pracovníka ve dnech</a:t>
            </a:r>
          </a:p>
        </p:txBody>
      </p:sp>
      <p:sp>
        <p:nvSpPr>
          <p:cNvPr id="11267" name="Rectangle 3"/>
          <p:cNvSpPr>
            <a:spLocks noGrp="1" noChangeArrowheads="1"/>
          </p:cNvSpPr>
          <p:nvPr>
            <p:ph idx="1"/>
          </p:nvPr>
        </p:nvSpPr>
        <p:spPr/>
        <p:txBody>
          <a:bodyPr/>
          <a:lstStyle/>
          <a:p>
            <a:pPr eaLnBrk="1" hangingPunct="1">
              <a:buFont typeface="Wingdings" pitchFamily="2" charset="2"/>
              <a:buNone/>
              <a:tabLst>
                <a:tab pos="4471988" algn="l"/>
                <a:tab pos="4762500" algn="l"/>
              </a:tabLst>
            </a:pPr>
            <a:r>
              <a:rPr lang="cs-CZ" altLang="cs-CZ" b="1" dirty="0"/>
              <a:t>Pracovní čas pracovníka</a:t>
            </a:r>
          </a:p>
          <a:p>
            <a:pPr lvl="1" eaLnBrk="1" hangingPunct="1">
              <a:buFont typeface="Wingdings" pitchFamily="2" charset="2"/>
              <a:buNone/>
              <a:tabLst>
                <a:tab pos="4471988" algn="l"/>
                <a:tab pos="4762500" algn="l"/>
              </a:tabLst>
            </a:pPr>
            <a:r>
              <a:rPr lang="cs-CZ" altLang="cs-CZ" sz="2400" dirty="0"/>
              <a:t>rok ………………………………..	 	365 dnů</a:t>
            </a:r>
          </a:p>
          <a:p>
            <a:pPr lvl="1" eaLnBrk="1" hangingPunct="1">
              <a:buFont typeface="Wingdings" pitchFamily="2" charset="2"/>
              <a:buNone/>
              <a:tabLst>
                <a:tab pos="4471988" algn="l"/>
                <a:tab pos="4762500" algn="l"/>
              </a:tabLst>
            </a:pPr>
            <a:r>
              <a:rPr lang="cs-CZ" altLang="cs-CZ" sz="2400" dirty="0"/>
              <a:t>soboty, neděle ……………..	-	104 dnů</a:t>
            </a:r>
          </a:p>
          <a:p>
            <a:pPr lvl="1" eaLnBrk="1" hangingPunct="1">
              <a:buFont typeface="Wingdings" pitchFamily="2" charset="2"/>
              <a:buNone/>
              <a:tabLst>
                <a:tab pos="4471988" algn="l"/>
                <a:tab pos="4762500" algn="l"/>
              </a:tabLst>
            </a:pPr>
            <a:r>
              <a:rPr lang="cs-CZ" altLang="cs-CZ" sz="2400" dirty="0"/>
              <a:t>placené svátky …………….	- 	    9 dnů</a:t>
            </a:r>
          </a:p>
          <a:p>
            <a:pPr lvl="1" eaLnBrk="1" hangingPunct="1">
              <a:buFont typeface="Wingdings" pitchFamily="2" charset="2"/>
              <a:buNone/>
              <a:tabLst>
                <a:tab pos="4471988" algn="l"/>
                <a:tab pos="4762500" algn="l"/>
              </a:tabLst>
            </a:pPr>
            <a:r>
              <a:rPr lang="cs-CZ" altLang="cs-CZ" sz="2400" dirty="0"/>
              <a:t>dovolená ……………………….	-	  20 dnů</a:t>
            </a:r>
          </a:p>
          <a:p>
            <a:pPr lvl="1" eaLnBrk="1" hangingPunct="1">
              <a:buFont typeface="Wingdings" pitchFamily="2" charset="2"/>
              <a:buNone/>
              <a:tabLst>
                <a:tab pos="4471988" algn="l"/>
                <a:tab pos="4762500" algn="l"/>
              </a:tabLst>
            </a:pPr>
            <a:r>
              <a:rPr lang="cs-CZ" altLang="cs-CZ" sz="2400" dirty="0" err="1"/>
              <a:t>prům.nemocnost</a:t>
            </a:r>
            <a:r>
              <a:rPr lang="cs-CZ" altLang="cs-CZ" sz="2400" dirty="0"/>
              <a:t> ………….	-	  12 dnů</a:t>
            </a:r>
          </a:p>
          <a:p>
            <a:pPr lvl="1" eaLnBrk="1" hangingPunct="1">
              <a:buFont typeface="Wingdings" pitchFamily="2" charset="2"/>
              <a:buNone/>
              <a:tabLst>
                <a:tab pos="4471988" algn="l"/>
                <a:tab pos="4762500" algn="l"/>
              </a:tabLst>
            </a:pPr>
            <a:endParaRPr lang="cs-CZ" altLang="cs-CZ" sz="2400" dirty="0"/>
          </a:p>
          <a:p>
            <a:pPr lvl="1" eaLnBrk="1" hangingPunct="1">
              <a:buFont typeface="Wingdings" pitchFamily="2" charset="2"/>
              <a:buNone/>
              <a:tabLst>
                <a:tab pos="4471988" algn="l"/>
                <a:tab pos="4762500" algn="l"/>
              </a:tabLst>
            </a:pPr>
            <a:r>
              <a:rPr lang="cs-CZ" altLang="cs-CZ" sz="2400" dirty="0"/>
              <a:t>fond pracovního času …..		220 dnů</a:t>
            </a:r>
          </a:p>
        </p:txBody>
      </p:sp>
      <p:sp>
        <p:nvSpPr>
          <p:cNvPr id="11268" name="AutoShape 4"/>
          <p:cNvSpPr>
            <a:spLocks/>
          </p:cNvSpPr>
          <p:nvPr/>
        </p:nvSpPr>
        <p:spPr bwMode="auto">
          <a:xfrm>
            <a:off x="7162800" y="2438400"/>
            <a:ext cx="304800" cy="1295400"/>
          </a:xfrm>
          <a:prstGeom prst="rightBrace">
            <a:avLst>
              <a:gd name="adj1" fmla="val 35417"/>
              <a:gd name="adj2" fmla="val 50000"/>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altLang="cs-CZ" sz="2400" b="0" i="0" u="none" strike="noStrike" kern="1200" cap="none" spc="0" normalizeH="0" baseline="0" noProof="0">
              <a:ln>
                <a:noFill/>
              </a:ln>
              <a:solidFill>
                <a:prstClr val="black"/>
              </a:solidFill>
              <a:effectLst/>
              <a:uLnTx/>
              <a:uFillTx/>
              <a:latin typeface="Verdana" pitchFamily="34" charset="0"/>
              <a:ea typeface="+mn-ea"/>
              <a:cs typeface="+mn-cs"/>
            </a:endParaRPr>
          </a:p>
        </p:txBody>
      </p:sp>
      <p:sp>
        <p:nvSpPr>
          <p:cNvPr id="11269" name="Text Box 5"/>
          <p:cNvSpPr txBox="1">
            <a:spLocks noChangeArrowheads="1"/>
          </p:cNvSpPr>
          <p:nvPr/>
        </p:nvSpPr>
        <p:spPr bwMode="auto">
          <a:xfrm>
            <a:off x="7696200" y="2819400"/>
            <a:ext cx="76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cs-CZ" altLang="cs-CZ" sz="2400" b="0" i="0" u="none" strike="noStrike" kern="1200" cap="none" spc="0" normalizeH="0" baseline="0" noProof="0">
                <a:ln>
                  <a:noFill/>
                </a:ln>
                <a:solidFill>
                  <a:prstClr val="black"/>
                </a:solidFill>
                <a:effectLst/>
                <a:uLnTx/>
                <a:uFillTx/>
                <a:latin typeface="Verdana" pitchFamily="34" charset="0"/>
                <a:ea typeface="+mn-ea"/>
                <a:cs typeface="+mn-cs"/>
              </a:rPr>
              <a:t>F</a:t>
            </a:r>
            <a:r>
              <a:rPr kumimoji="0" lang="cs-CZ" altLang="cs-CZ" sz="2400" b="0" i="0" u="none" strike="noStrike" kern="1200" cap="none" spc="0" normalizeH="0" baseline="-25000" noProof="0">
                <a:ln>
                  <a:noFill/>
                </a:ln>
                <a:solidFill>
                  <a:prstClr val="black"/>
                </a:solidFill>
                <a:effectLst/>
                <a:uLnTx/>
                <a:uFillTx/>
                <a:latin typeface="Verdana" pitchFamily="34" charset="0"/>
                <a:ea typeface="+mn-ea"/>
                <a:cs typeface="+mn-cs"/>
              </a:rPr>
              <a:t>n</a:t>
            </a:r>
            <a:endParaRPr kumimoji="0" lang="cs-CZ" altLang="cs-CZ" sz="2400" b="0" i="0" u="none" strike="noStrike" kern="1200" cap="none" spc="0" normalizeH="0" baseline="0" noProof="0">
              <a:ln>
                <a:noFill/>
              </a:ln>
              <a:solidFill>
                <a:prstClr val="black"/>
              </a:solidFill>
              <a:effectLst/>
              <a:uLnTx/>
              <a:uFillTx/>
              <a:latin typeface="Verdana" pitchFamily="34" charset="0"/>
              <a:ea typeface="+mn-ea"/>
              <a:cs typeface="+mn-cs"/>
            </a:endParaRPr>
          </a:p>
        </p:txBody>
      </p:sp>
      <p:sp>
        <p:nvSpPr>
          <p:cNvPr id="11270" name="Line 6"/>
          <p:cNvSpPr>
            <a:spLocks noChangeShapeType="1"/>
          </p:cNvSpPr>
          <p:nvPr/>
        </p:nvSpPr>
        <p:spPr bwMode="auto">
          <a:xfrm>
            <a:off x="1371600" y="4876800"/>
            <a:ext cx="5715000" cy="0"/>
          </a:xfrm>
          <a:prstGeom prst="line">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351549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40712" y="764704"/>
            <a:ext cx="8162925" cy="701675"/>
          </a:xfrm>
        </p:spPr>
        <p:txBody>
          <a:bodyPr/>
          <a:lstStyle/>
          <a:p>
            <a:pPr eaLnBrk="1" hangingPunct="1"/>
            <a:r>
              <a:rPr lang="cs-CZ" altLang="cs-CZ" sz="4000" b="1" dirty="0"/>
              <a:t>Druhy výrobního zařízení</a:t>
            </a:r>
          </a:p>
        </p:txBody>
      </p:sp>
      <p:sp>
        <p:nvSpPr>
          <p:cNvPr id="12291" name="Rectangle 3"/>
          <p:cNvSpPr>
            <a:spLocks noGrp="1" noChangeArrowheads="1"/>
          </p:cNvSpPr>
          <p:nvPr>
            <p:ph idx="1"/>
          </p:nvPr>
        </p:nvSpPr>
        <p:spPr/>
        <p:txBody>
          <a:bodyPr>
            <a:normAutofit/>
          </a:bodyPr>
          <a:lstStyle/>
          <a:p>
            <a:pPr eaLnBrk="1" hangingPunct="1">
              <a:lnSpc>
                <a:spcPct val="90000"/>
              </a:lnSpc>
              <a:buFont typeface="Wingdings" pitchFamily="2" charset="2"/>
              <a:buNone/>
            </a:pPr>
            <a:r>
              <a:rPr lang="cs-CZ" altLang="cs-CZ" sz="2400" b="1" dirty="0"/>
              <a:t>Vzájemně zaměnitelná pracoviště</a:t>
            </a:r>
          </a:p>
          <a:p>
            <a:pPr marL="552450" lvl="1" indent="26988" eaLnBrk="1" hangingPunct="1">
              <a:lnSpc>
                <a:spcPct val="90000"/>
              </a:lnSpc>
              <a:buFont typeface="Wingdings" pitchFamily="2" charset="2"/>
              <a:buNone/>
            </a:pPr>
            <a:r>
              <a:rPr lang="cs-CZ" altLang="cs-CZ" sz="2000" dirty="0"/>
              <a:t>Rozdělení strojů do skupin, které mohou být pro provedení určité operace vzájemně zaměňovány.</a:t>
            </a:r>
          </a:p>
          <a:p>
            <a:pPr eaLnBrk="1" hangingPunct="1">
              <a:lnSpc>
                <a:spcPct val="90000"/>
              </a:lnSpc>
              <a:buFont typeface="Wingdings" pitchFamily="2" charset="2"/>
              <a:buNone/>
            </a:pPr>
            <a:r>
              <a:rPr lang="cs-CZ" altLang="cs-CZ" sz="2400" b="1" dirty="0"/>
              <a:t>Hrubé třídění – dle technologie</a:t>
            </a:r>
          </a:p>
          <a:p>
            <a:pPr eaLnBrk="1" hangingPunct="1">
              <a:lnSpc>
                <a:spcPct val="90000"/>
              </a:lnSpc>
              <a:buFont typeface="Wingdings" pitchFamily="2" charset="2"/>
              <a:buNone/>
            </a:pPr>
            <a:r>
              <a:rPr lang="cs-CZ" altLang="cs-CZ" sz="2400" b="1" dirty="0"/>
              <a:t>Podrobnější dělení - podle</a:t>
            </a:r>
          </a:p>
          <a:p>
            <a:pPr marL="552450" lvl="1" indent="26988" eaLnBrk="1" hangingPunct="1">
              <a:lnSpc>
                <a:spcPct val="90000"/>
              </a:lnSpc>
              <a:buClr>
                <a:schemeClr val="tx2"/>
              </a:buClr>
              <a:buFontTx/>
              <a:buChar char="•"/>
            </a:pPr>
            <a:r>
              <a:rPr lang="cs-CZ" altLang="cs-CZ" sz="2000" dirty="0"/>
              <a:t> přesnosti</a:t>
            </a:r>
          </a:p>
          <a:p>
            <a:pPr marL="552450" lvl="1" indent="26988" eaLnBrk="1" hangingPunct="1">
              <a:lnSpc>
                <a:spcPct val="90000"/>
              </a:lnSpc>
              <a:buClr>
                <a:schemeClr val="tx2"/>
              </a:buClr>
              <a:buFontTx/>
              <a:buChar char="•"/>
            </a:pPr>
            <a:r>
              <a:rPr lang="cs-CZ" altLang="cs-CZ" sz="2000" dirty="0"/>
              <a:t> velikosti</a:t>
            </a:r>
          </a:p>
          <a:p>
            <a:pPr marL="552450" lvl="1" indent="26988" eaLnBrk="1" hangingPunct="1">
              <a:lnSpc>
                <a:spcPct val="90000"/>
              </a:lnSpc>
              <a:buClr>
                <a:schemeClr val="tx2"/>
              </a:buClr>
              <a:buFontTx/>
              <a:buChar char="•"/>
            </a:pPr>
            <a:r>
              <a:rPr lang="cs-CZ" altLang="cs-CZ" sz="2000" dirty="0"/>
              <a:t> specifické technologie</a:t>
            </a:r>
          </a:p>
          <a:p>
            <a:pPr marL="552450" lvl="1" indent="26988" eaLnBrk="1" hangingPunct="1">
              <a:lnSpc>
                <a:spcPct val="90000"/>
              </a:lnSpc>
              <a:buClr>
                <a:schemeClr val="tx2"/>
              </a:buClr>
              <a:buFontTx/>
              <a:buChar char="•"/>
            </a:pPr>
            <a:r>
              <a:rPr lang="cs-CZ" altLang="cs-CZ" sz="2000" dirty="0"/>
              <a:t> výkonu, apod.</a:t>
            </a:r>
          </a:p>
          <a:p>
            <a:pPr marL="552450" lvl="1" indent="26988" eaLnBrk="1" hangingPunct="1">
              <a:lnSpc>
                <a:spcPct val="90000"/>
              </a:lnSpc>
              <a:buClr>
                <a:schemeClr val="tx2"/>
              </a:buClr>
              <a:buFontTx/>
              <a:buChar char="•"/>
            </a:pPr>
            <a:endParaRPr lang="cs-CZ" altLang="cs-CZ" sz="2000" dirty="0"/>
          </a:p>
        </p:txBody>
      </p:sp>
      <p:sp>
        <p:nvSpPr>
          <p:cNvPr id="4" name="TextovéPole 3"/>
          <p:cNvSpPr txBox="1"/>
          <p:nvPr/>
        </p:nvSpPr>
        <p:spPr>
          <a:xfrm>
            <a:off x="251520" y="5661248"/>
            <a:ext cx="828092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a:ea typeface="+mn-ea"/>
                <a:cs typeface="+mn-cs"/>
              </a:rPr>
              <a:t>Jurová M. 2010. Technická příprava výroby. </a:t>
            </a:r>
            <a:r>
              <a:rPr kumimoji="0" lang="cs-CZ" sz="1800" b="0" i="0" u="none" strike="noStrike" kern="1200" cap="none" spc="0" normalizeH="0" baseline="0" noProof="0" dirty="0">
                <a:ln>
                  <a:noFill/>
                </a:ln>
                <a:solidFill>
                  <a:prstClr val="black"/>
                </a:solidFill>
                <a:effectLst/>
                <a:uLnTx/>
                <a:uFillTx/>
                <a:latin typeface="Calibri"/>
                <a:ea typeface="+mn-ea"/>
                <a:cs typeface="+mn-cs"/>
              </a:rPr>
              <a:t>Přednáška k předmětu Řízení výroby </a:t>
            </a:r>
            <a:r>
              <a:rPr kumimoji="0" lang="cs-CZ" sz="1800" b="0" i="1" u="none" strike="noStrike" kern="1200" cap="none" spc="0" normalizeH="0" baseline="0" noProof="0" dirty="0">
                <a:ln>
                  <a:noFill/>
                </a:ln>
                <a:solidFill>
                  <a:prstClr val="black"/>
                </a:solidFill>
                <a:effectLst/>
                <a:uLnTx/>
                <a:uFillTx/>
                <a:latin typeface="Calibri"/>
                <a:ea typeface="+mn-ea"/>
                <a:cs typeface="+mn-cs"/>
              </a:rPr>
              <a:t>. VUT v Brně. Fakulta Podnikatelská</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78909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9552" y="764704"/>
            <a:ext cx="8162925" cy="701675"/>
          </a:xfrm>
        </p:spPr>
        <p:txBody>
          <a:bodyPr/>
          <a:lstStyle/>
          <a:p>
            <a:pPr eaLnBrk="1" hangingPunct="1"/>
            <a:r>
              <a:rPr lang="cs-CZ" altLang="cs-CZ" sz="4000" b="1" dirty="0"/>
              <a:t>Normy času zpracování</a:t>
            </a:r>
          </a:p>
        </p:txBody>
      </p:sp>
      <p:sp>
        <p:nvSpPr>
          <p:cNvPr id="13315" name="Rectangle 3"/>
          <p:cNvSpPr>
            <a:spLocks noGrp="1" noChangeArrowheads="1"/>
          </p:cNvSpPr>
          <p:nvPr>
            <p:ph idx="1"/>
          </p:nvPr>
        </p:nvSpPr>
        <p:spPr/>
        <p:txBody>
          <a:bodyPr/>
          <a:lstStyle/>
          <a:p>
            <a:pPr marL="0" indent="0" eaLnBrk="1" hangingPunct="1">
              <a:buClr>
                <a:schemeClr val="tx2"/>
              </a:buClr>
              <a:buNone/>
              <a:tabLst>
                <a:tab pos="1138238" algn="l"/>
                <a:tab pos="1614488" algn="l"/>
              </a:tabLst>
            </a:pPr>
            <a:r>
              <a:rPr lang="cs-CZ" altLang="cs-CZ" sz="2400" dirty="0"/>
              <a:t>pracnost i-té operace stanovená na základě norem času</a:t>
            </a:r>
          </a:p>
          <a:p>
            <a:pPr eaLnBrk="1" hangingPunct="1">
              <a:buClr>
                <a:schemeClr val="tx2"/>
              </a:buClr>
              <a:buFont typeface="Wingdings" pitchFamily="2" charset="2"/>
              <a:buChar char="v"/>
              <a:tabLst>
                <a:tab pos="1138238" algn="l"/>
                <a:tab pos="1614488" algn="l"/>
              </a:tabLst>
            </a:pPr>
            <a:endParaRPr lang="cs-CZ" altLang="cs-CZ" sz="2800" dirty="0"/>
          </a:p>
          <a:p>
            <a:pPr eaLnBrk="1" hangingPunct="1">
              <a:buClr>
                <a:schemeClr val="tx2"/>
              </a:buClr>
              <a:buFont typeface="Wingdings" pitchFamily="2" charset="2"/>
              <a:buChar char="v"/>
              <a:tabLst>
                <a:tab pos="1138238" algn="l"/>
                <a:tab pos="1614488" algn="l"/>
              </a:tabLst>
            </a:pPr>
            <a:endParaRPr lang="cs-CZ" altLang="cs-CZ" sz="2800" dirty="0"/>
          </a:p>
          <a:p>
            <a:pPr eaLnBrk="1" hangingPunct="1">
              <a:buClr>
                <a:schemeClr val="tx2"/>
              </a:buClr>
              <a:buFont typeface="Wingdings" pitchFamily="2" charset="2"/>
              <a:buNone/>
              <a:tabLst>
                <a:tab pos="1138238" algn="l"/>
                <a:tab pos="1614488" algn="l"/>
              </a:tabLst>
            </a:pPr>
            <a:r>
              <a:rPr lang="cs-CZ" altLang="cs-CZ" sz="2800" dirty="0"/>
              <a:t>	</a:t>
            </a:r>
            <a:r>
              <a:rPr lang="cs-CZ" altLang="cs-CZ" sz="1800" dirty="0"/>
              <a:t>kde	t</a:t>
            </a:r>
            <a:r>
              <a:rPr lang="cs-CZ" altLang="cs-CZ" sz="1800" baseline="-25000" dirty="0"/>
              <a:t>i</a:t>
            </a:r>
            <a:r>
              <a:rPr lang="cs-CZ" altLang="cs-CZ" sz="1800" baseline="30000" dirty="0"/>
              <a:t>’	</a:t>
            </a:r>
            <a:r>
              <a:rPr lang="cs-CZ" altLang="cs-CZ" sz="1800" dirty="0"/>
              <a:t>-	pracnost i-té operace [</a:t>
            </a:r>
            <a:r>
              <a:rPr lang="cs-CZ" altLang="cs-CZ" sz="1800" dirty="0" err="1"/>
              <a:t>Nhod</a:t>
            </a:r>
            <a:r>
              <a:rPr lang="cs-CZ" altLang="cs-CZ" sz="1800" dirty="0"/>
              <a:t>/ks]</a:t>
            </a:r>
          </a:p>
          <a:p>
            <a:pPr eaLnBrk="1" hangingPunct="1">
              <a:buClr>
                <a:schemeClr val="tx2"/>
              </a:buClr>
              <a:buFont typeface="Wingdings" pitchFamily="2" charset="2"/>
              <a:buNone/>
              <a:tabLst>
                <a:tab pos="1138238" algn="l"/>
                <a:tab pos="1614488" algn="l"/>
              </a:tabLst>
            </a:pPr>
            <a:r>
              <a:rPr lang="cs-CZ" altLang="cs-CZ" sz="1800" dirty="0"/>
              <a:t>		</a:t>
            </a:r>
            <a:r>
              <a:rPr lang="cs-CZ" altLang="cs-CZ" sz="1800" dirty="0" err="1"/>
              <a:t>t</a:t>
            </a:r>
            <a:r>
              <a:rPr lang="cs-CZ" altLang="cs-CZ" sz="1800" baseline="-25000" dirty="0" err="1"/>
              <a:t>ACi</a:t>
            </a:r>
            <a:r>
              <a:rPr lang="cs-CZ" altLang="cs-CZ" sz="1800" baseline="-25000" dirty="0"/>
              <a:t>	</a:t>
            </a:r>
            <a:r>
              <a:rPr lang="cs-CZ" altLang="cs-CZ" sz="1800" dirty="0"/>
              <a:t>-	čas jednotkové práce s přirážkou času 					směnového na i-</a:t>
            </a:r>
            <a:r>
              <a:rPr lang="cs-CZ" altLang="cs-CZ" sz="1800" dirty="0" err="1"/>
              <a:t>tém</a:t>
            </a:r>
            <a:r>
              <a:rPr lang="cs-CZ" altLang="cs-CZ" sz="1800" dirty="0"/>
              <a:t> pracovišti</a:t>
            </a:r>
            <a:r>
              <a:rPr lang="cs-CZ" altLang="cs-CZ" sz="2400" dirty="0"/>
              <a:t> </a:t>
            </a:r>
          </a:p>
          <a:p>
            <a:pPr eaLnBrk="1" hangingPunct="1">
              <a:buClr>
                <a:schemeClr val="tx2"/>
              </a:buClr>
              <a:buFont typeface="Wingdings" pitchFamily="2" charset="2"/>
              <a:buNone/>
              <a:tabLst>
                <a:tab pos="1138238" algn="l"/>
                <a:tab pos="1614488" algn="l"/>
              </a:tabLst>
            </a:pPr>
            <a:r>
              <a:rPr lang="cs-CZ" altLang="cs-CZ" sz="1800" dirty="0"/>
              <a:t>		</a:t>
            </a:r>
            <a:r>
              <a:rPr lang="cs-CZ" altLang="cs-CZ" sz="1800" dirty="0" err="1"/>
              <a:t>t</a:t>
            </a:r>
            <a:r>
              <a:rPr lang="cs-CZ" altLang="cs-CZ" sz="1800" baseline="-25000" dirty="0" err="1"/>
              <a:t>BCi</a:t>
            </a:r>
            <a:r>
              <a:rPr lang="cs-CZ" altLang="cs-CZ" sz="1800" baseline="-25000" dirty="0"/>
              <a:t>	</a:t>
            </a:r>
            <a:r>
              <a:rPr lang="cs-CZ" altLang="cs-CZ" sz="1800" dirty="0"/>
              <a:t>-	čas dávkové práce s přirážkou času 					směnového na i-</a:t>
            </a:r>
            <a:r>
              <a:rPr lang="cs-CZ" altLang="cs-CZ" sz="1800" dirty="0" err="1"/>
              <a:t>tém</a:t>
            </a:r>
            <a:r>
              <a:rPr lang="cs-CZ" altLang="cs-CZ" sz="1800" dirty="0"/>
              <a:t> pracovišti</a:t>
            </a:r>
            <a:r>
              <a:rPr lang="cs-CZ" altLang="cs-CZ" sz="2400" dirty="0"/>
              <a:t> </a:t>
            </a:r>
          </a:p>
          <a:p>
            <a:pPr eaLnBrk="1" hangingPunct="1">
              <a:buClr>
                <a:schemeClr val="tx2"/>
              </a:buClr>
              <a:buFont typeface="Wingdings" pitchFamily="2" charset="2"/>
              <a:buNone/>
              <a:tabLst>
                <a:tab pos="1138238" algn="l"/>
                <a:tab pos="1614488" algn="l"/>
              </a:tabLst>
            </a:pPr>
            <a:r>
              <a:rPr lang="cs-CZ" altLang="cs-CZ" sz="2400" dirty="0"/>
              <a:t>		</a:t>
            </a:r>
            <a:r>
              <a:rPr lang="cs-CZ" altLang="cs-CZ" sz="1800" dirty="0" err="1"/>
              <a:t>d</a:t>
            </a:r>
            <a:r>
              <a:rPr lang="cs-CZ" altLang="cs-CZ" sz="1800" baseline="-25000" dirty="0" err="1"/>
              <a:t>v</a:t>
            </a:r>
            <a:r>
              <a:rPr lang="cs-CZ" altLang="cs-CZ" sz="1800" baseline="-25000" dirty="0"/>
              <a:t>	</a:t>
            </a:r>
            <a:r>
              <a:rPr lang="cs-CZ" altLang="cs-CZ" sz="1800" dirty="0"/>
              <a:t>-	velikost výrobní dávky v kusech</a:t>
            </a:r>
          </a:p>
          <a:p>
            <a:pPr eaLnBrk="1" hangingPunct="1">
              <a:buClr>
                <a:schemeClr val="tx2"/>
              </a:buClr>
              <a:buFont typeface="Wingdings" pitchFamily="2" charset="2"/>
              <a:buChar char="v"/>
              <a:tabLst>
                <a:tab pos="1138238" algn="l"/>
                <a:tab pos="1614488" algn="l"/>
              </a:tabLst>
            </a:pPr>
            <a:endParaRPr lang="cs-CZ" altLang="cs-CZ" sz="2400" dirty="0"/>
          </a:p>
        </p:txBody>
      </p:sp>
      <p:graphicFrame>
        <p:nvGraphicFramePr>
          <p:cNvPr id="13316" name="Object 4"/>
          <p:cNvGraphicFramePr>
            <a:graphicFrameLocks noChangeAspect="1"/>
          </p:cNvGraphicFramePr>
          <p:nvPr>
            <p:extLst/>
          </p:nvPr>
        </p:nvGraphicFramePr>
        <p:xfrm>
          <a:off x="2483768" y="1918614"/>
          <a:ext cx="2743200" cy="1138238"/>
        </p:xfrm>
        <a:graphic>
          <a:graphicData uri="http://schemas.openxmlformats.org/presentationml/2006/ole">
            <mc:AlternateContent xmlns:mc="http://schemas.openxmlformats.org/markup-compatibility/2006">
              <mc:Choice xmlns:v="urn:schemas-microsoft-com:vml" Requires="v">
                <p:oleObj spid="_x0000_s9219" name="Rovnice" r:id="rId4" imgW="1040948" imgH="431613" progId="Equation.3">
                  <p:embed/>
                </p:oleObj>
              </mc:Choice>
              <mc:Fallback>
                <p:oleObj name="Rovnice" r:id="rId4" imgW="1040948" imgH="431613" progId="Equation.3">
                  <p:embed/>
                  <p:pic>
                    <p:nvPicPr>
                      <p:cNvPr id="1331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3768" y="1918614"/>
                        <a:ext cx="2743200" cy="1138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17" name="Text Box 5"/>
          <p:cNvSpPr txBox="1">
            <a:spLocks noChangeArrowheads="1"/>
          </p:cNvSpPr>
          <p:nvPr/>
        </p:nvSpPr>
        <p:spPr bwMode="auto">
          <a:xfrm>
            <a:off x="5867400" y="30480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cs-CZ" altLang="cs-CZ" sz="2400" b="0" i="0" u="none" strike="noStrike" kern="1200" cap="none" spc="0" normalizeH="0" baseline="0" noProof="0">
                <a:ln>
                  <a:noFill/>
                </a:ln>
                <a:solidFill>
                  <a:prstClr val="black"/>
                </a:solidFill>
                <a:effectLst/>
                <a:uLnTx/>
                <a:uFillTx/>
                <a:latin typeface="Verdana" pitchFamily="34" charset="0"/>
                <a:ea typeface="+mn-ea"/>
                <a:cs typeface="+mn-cs"/>
              </a:rPr>
              <a:t>[Nhod/ks]</a:t>
            </a:r>
          </a:p>
        </p:txBody>
      </p:sp>
    </p:spTree>
    <p:extLst>
      <p:ext uri="{BB962C8B-B14F-4D97-AF65-F5344CB8AC3E}">
        <p14:creationId xmlns:p14="http://schemas.microsoft.com/office/powerpoint/2010/main" val="24822405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871538" y="922338"/>
            <a:ext cx="8162925" cy="701675"/>
          </a:xfrm>
        </p:spPr>
        <p:txBody>
          <a:bodyPr/>
          <a:lstStyle/>
          <a:p>
            <a:pPr eaLnBrk="1" hangingPunct="1"/>
            <a:r>
              <a:rPr lang="cs-CZ" altLang="cs-CZ" sz="4000" b="1" dirty="0"/>
              <a:t>Normy času zpracování</a:t>
            </a:r>
          </a:p>
        </p:txBody>
      </p:sp>
      <p:sp>
        <p:nvSpPr>
          <p:cNvPr id="14339" name="Rectangle 3"/>
          <p:cNvSpPr>
            <a:spLocks noGrp="1" noChangeArrowheads="1"/>
          </p:cNvSpPr>
          <p:nvPr>
            <p:ph idx="1"/>
          </p:nvPr>
        </p:nvSpPr>
        <p:spPr/>
        <p:txBody>
          <a:bodyPr/>
          <a:lstStyle/>
          <a:p>
            <a:pPr marL="0" indent="0" eaLnBrk="1" hangingPunct="1">
              <a:lnSpc>
                <a:spcPct val="90000"/>
              </a:lnSpc>
              <a:buClr>
                <a:schemeClr val="tx2"/>
              </a:buClr>
              <a:buNone/>
              <a:tabLst>
                <a:tab pos="1138238" algn="l"/>
                <a:tab pos="1614488" algn="l"/>
              </a:tabLst>
            </a:pPr>
            <a:r>
              <a:rPr lang="cs-CZ" altLang="cs-CZ" sz="2400" dirty="0"/>
              <a:t>pracnost i-té operace v odpracovaných hodinách</a:t>
            </a:r>
          </a:p>
          <a:p>
            <a:pPr eaLnBrk="1" hangingPunct="1">
              <a:lnSpc>
                <a:spcPct val="90000"/>
              </a:lnSpc>
              <a:buClr>
                <a:schemeClr val="tx2"/>
              </a:buClr>
              <a:buFont typeface="Wingdings" pitchFamily="2" charset="2"/>
              <a:buChar char="v"/>
              <a:tabLst>
                <a:tab pos="1138238" algn="l"/>
                <a:tab pos="1614488" algn="l"/>
              </a:tabLst>
            </a:pPr>
            <a:endParaRPr lang="cs-CZ" altLang="cs-CZ" sz="2800" dirty="0"/>
          </a:p>
          <a:p>
            <a:pPr eaLnBrk="1" hangingPunct="1">
              <a:lnSpc>
                <a:spcPct val="90000"/>
              </a:lnSpc>
              <a:buClr>
                <a:schemeClr val="tx2"/>
              </a:buClr>
              <a:buFont typeface="Wingdings" pitchFamily="2" charset="2"/>
              <a:buChar char="v"/>
              <a:tabLst>
                <a:tab pos="1138238" algn="l"/>
                <a:tab pos="1614488" algn="l"/>
              </a:tabLst>
            </a:pPr>
            <a:endParaRPr lang="cs-CZ" altLang="cs-CZ" sz="2800" dirty="0"/>
          </a:p>
          <a:p>
            <a:pPr eaLnBrk="1" hangingPunct="1">
              <a:lnSpc>
                <a:spcPct val="90000"/>
              </a:lnSpc>
              <a:buClr>
                <a:schemeClr val="tx2"/>
              </a:buClr>
              <a:buFont typeface="Wingdings" pitchFamily="2" charset="2"/>
              <a:buNone/>
              <a:tabLst>
                <a:tab pos="1138238" algn="l"/>
                <a:tab pos="1614488" algn="l"/>
              </a:tabLst>
            </a:pPr>
            <a:r>
              <a:rPr lang="cs-CZ" altLang="cs-CZ" sz="2800" dirty="0"/>
              <a:t>	</a:t>
            </a:r>
            <a:r>
              <a:rPr lang="cs-CZ" altLang="cs-CZ" sz="1800" dirty="0"/>
              <a:t>kde	t</a:t>
            </a:r>
            <a:r>
              <a:rPr lang="cs-CZ" altLang="cs-CZ" sz="1800" baseline="-25000" dirty="0"/>
              <a:t>i</a:t>
            </a:r>
            <a:r>
              <a:rPr lang="cs-CZ" altLang="cs-CZ" sz="1800" baseline="30000" dirty="0"/>
              <a:t>	</a:t>
            </a:r>
            <a:r>
              <a:rPr lang="cs-CZ" altLang="cs-CZ" sz="1800" dirty="0"/>
              <a:t>-	skutečná pracnost i-té operace [hod/ks]</a:t>
            </a:r>
          </a:p>
          <a:p>
            <a:pPr eaLnBrk="1" hangingPunct="1">
              <a:lnSpc>
                <a:spcPct val="90000"/>
              </a:lnSpc>
              <a:buClr>
                <a:schemeClr val="tx2"/>
              </a:buClr>
              <a:buFont typeface="Wingdings" pitchFamily="2" charset="2"/>
              <a:buNone/>
              <a:tabLst>
                <a:tab pos="1138238" algn="l"/>
                <a:tab pos="1614488" algn="l"/>
              </a:tabLst>
            </a:pPr>
            <a:r>
              <a:rPr lang="cs-CZ" altLang="cs-CZ" sz="1800" dirty="0"/>
              <a:t>		</a:t>
            </a:r>
            <a:r>
              <a:rPr lang="cs-CZ" altLang="cs-CZ" sz="1800" dirty="0" err="1"/>
              <a:t>t</a:t>
            </a:r>
            <a:r>
              <a:rPr lang="cs-CZ" altLang="cs-CZ" sz="1800" baseline="-25000" dirty="0" err="1"/>
              <a:t>ACi</a:t>
            </a:r>
            <a:r>
              <a:rPr lang="cs-CZ" altLang="cs-CZ" sz="1800" baseline="-25000" dirty="0"/>
              <a:t>	</a:t>
            </a:r>
            <a:r>
              <a:rPr lang="cs-CZ" altLang="cs-CZ" sz="1800" dirty="0"/>
              <a:t>-	čas jednotkové práce s přirážkou času 					směnového na i-</a:t>
            </a:r>
            <a:r>
              <a:rPr lang="cs-CZ" altLang="cs-CZ" sz="1800" dirty="0" err="1"/>
              <a:t>tém</a:t>
            </a:r>
            <a:r>
              <a:rPr lang="cs-CZ" altLang="cs-CZ" sz="1800" dirty="0"/>
              <a:t> pracovišti</a:t>
            </a:r>
            <a:r>
              <a:rPr lang="cs-CZ" altLang="cs-CZ" sz="2400" dirty="0"/>
              <a:t> </a:t>
            </a:r>
          </a:p>
          <a:p>
            <a:pPr eaLnBrk="1" hangingPunct="1">
              <a:lnSpc>
                <a:spcPct val="90000"/>
              </a:lnSpc>
              <a:buClr>
                <a:schemeClr val="tx2"/>
              </a:buClr>
              <a:buFont typeface="Wingdings" pitchFamily="2" charset="2"/>
              <a:buNone/>
              <a:tabLst>
                <a:tab pos="1138238" algn="l"/>
                <a:tab pos="1614488" algn="l"/>
              </a:tabLst>
            </a:pPr>
            <a:r>
              <a:rPr lang="cs-CZ" altLang="cs-CZ" sz="1800" dirty="0"/>
              <a:t>		</a:t>
            </a:r>
            <a:r>
              <a:rPr lang="cs-CZ" altLang="cs-CZ" sz="1800" dirty="0" err="1"/>
              <a:t>t</a:t>
            </a:r>
            <a:r>
              <a:rPr lang="cs-CZ" altLang="cs-CZ" sz="1800" baseline="-25000" dirty="0" err="1"/>
              <a:t>BCi</a:t>
            </a:r>
            <a:r>
              <a:rPr lang="cs-CZ" altLang="cs-CZ" sz="1800" baseline="-25000" dirty="0"/>
              <a:t>	</a:t>
            </a:r>
            <a:r>
              <a:rPr lang="cs-CZ" altLang="cs-CZ" sz="1800" dirty="0"/>
              <a:t>-	čas dávkové práce s přirážkou času 					směnového na i-</a:t>
            </a:r>
            <a:r>
              <a:rPr lang="cs-CZ" altLang="cs-CZ" sz="1800" dirty="0" err="1"/>
              <a:t>tém</a:t>
            </a:r>
            <a:r>
              <a:rPr lang="cs-CZ" altLang="cs-CZ" sz="1800" dirty="0"/>
              <a:t> pracovišti</a:t>
            </a:r>
            <a:r>
              <a:rPr lang="cs-CZ" altLang="cs-CZ" sz="2400" dirty="0"/>
              <a:t> </a:t>
            </a:r>
          </a:p>
          <a:p>
            <a:pPr eaLnBrk="1" hangingPunct="1">
              <a:lnSpc>
                <a:spcPct val="90000"/>
              </a:lnSpc>
              <a:buClr>
                <a:schemeClr val="tx2"/>
              </a:buClr>
              <a:buFont typeface="Wingdings" pitchFamily="2" charset="2"/>
              <a:buNone/>
              <a:tabLst>
                <a:tab pos="1138238" algn="l"/>
                <a:tab pos="1614488" algn="l"/>
              </a:tabLst>
            </a:pPr>
            <a:r>
              <a:rPr lang="cs-CZ" altLang="cs-CZ" sz="2400" dirty="0"/>
              <a:t>		</a:t>
            </a:r>
            <a:r>
              <a:rPr lang="cs-CZ" altLang="cs-CZ" sz="1800" dirty="0">
                <a:sym typeface="Symbol" pitchFamily="18" charset="2"/>
              </a:rPr>
              <a:t></a:t>
            </a:r>
            <a:r>
              <a:rPr lang="cs-CZ" altLang="cs-CZ" sz="1800" baseline="-25000" dirty="0">
                <a:sym typeface="Symbol" pitchFamily="18" charset="2"/>
              </a:rPr>
              <a:t>i</a:t>
            </a:r>
            <a:r>
              <a:rPr lang="cs-CZ" altLang="cs-CZ" sz="1800" dirty="0">
                <a:sym typeface="Symbol" pitchFamily="18" charset="2"/>
              </a:rPr>
              <a:t>	-	ukazatel práce dělníka na i-té operaci</a:t>
            </a:r>
            <a:endParaRPr lang="cs-CZ" altLang="cs-CZ" sz="2400" dirty="0"/>
          </a:p>
          <a:p>
            <a:pPr eaLnBrk="1" hangingPunct="1">
              <a:lnSpc>
                <a:spcPct val="90000"/>
              </a:lnSpc>
              <a:buClr>
                <a:schemeClr val="tx2"/>
              </a:buClr>
              <a:buFont typeface="Wingdings" pitchFamily="2" charset="2"/>
              <a:buNone/>
              <a:tabLst>
                <a:tab pos="1138238" algn="l"/>
                <a:tab pos="1614488" algn="l"/>
              </a:tabLst>
            </a:pPr>
            <a:r>
              <a:rPr lang="cs-CZ" altLang="cs-CZ" sz="2400" dirty="0"/>
              <a:t>		</a:t>
            </a:r>
            <a:r>
              <a:rPr lang="cs-CZ" altLang="cs-CZ" sz="1800" dirty="0" err="1"/>
              <a:t>d</a:t>
            </a:r>
            <a:r>
              <a:rPr lang="cs-CZ" altLang="cs-CZ" sz="1800" baseline="-25000" dirty="0" err="1"/>
              <a:t>v</a:t>
            </a:r>
            <a:r>
              <a:rPr lang="cs-CZ" altLang="cs-CZ" sz="1800" baseline="-25000" dirty="0"/>
              <a:t>	</a:t>
            </a:r>
            <a:r>
              <a:rPr lang="cs-CZ" altLang="cs-CZ" sz="1800" dirty="0"/>
              <a:t>-	velikost výrobní dávky v kusech</a:t>
            </a:r>
          </a:p>
          <a:p>
            <a:pPr eaLnBrk="1" hangingPunct="1">
              <a:lnSpc>
                <a:spcPct val="90000"/>
              </a:lnSpc>
              <a:buClr>
                <a:schemeClr val="tx2"/>
              </a:buClr>
              <a:buFont typeface="Wingdings" pitchFamily="2" charset="2"/>
              <a:buChar char="v"/>
              <a:tabLst>
                <a:tab pos="1138238" algn="l"/>
                <a:tab pos="1614488" algn="l"/>
              </a:tabLst>
            </a:pPr>
            <a:endParaRPr lang="cs-CZ" altLang="cs-CZ" sz="2400" dirty="0"/>
          </a:p>
        </p:txBody>
      </p:sp>
      <p:graphicFrame>
        <p:nvGraphicFramePr>
          <p:cNvPr id="14340" name="Object 4"/>
          <p:cNvGraphicFramePr>
            <a:graphicFrameLocks noChangeAspect="1"/>
          </p:cNvGraphicFramePr>
          <p:nvPr>
            <p:extLst/>
          </p:nvPr>
        </p:nvGraphicFramePr>
        <p:xfrm>
          <a:off x="2051720" y="2021681"/>
          <a:ext cx="3711575" cy="1138238"/>
        </p:xfrm>
        <a:graphic>
          <a:graphicData uri="http://schemas.openxmlformats.org/presentationml/2006/ole">
            <mc:AlternateContent xmlns:mc="http://schemas.openxmlformats.org/markup-compatibility/2006">
              <mc:Choice xmlns:v="urn:schemas-microsoft-com:vml" Requires="v">
                <p:oleObj spid="_x0000_s10243" name="Rovnice" r:id="rId4" imgW="1409088" imgH="431613" progId="Equation.3">
                  <p:embed/>
                </p:oleObj>
              </mc:Choice>
              <mc:Fallback>
                <p:oleObj name="Rovnice" r:id="rId4" imgW="1409088" imgH="431613" progId="Equation.3">
                  <p:embed/>
                  <p:pic>
                    <p:nvPicPr>
                      <p:cNvPr id="1434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720" y="2021681"/>
                        <a:ext cx="3711575" cy="1138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41" name="Text Box 5"/>
          <p:cNvSpPr txBox="1">
            <a:spLocks noChangeArrowheads="1"/>
          </p:cNvSpPr>
          <p:nvPr/>
        </p:nvSpPr>
        <p:spPr bwMode="auto">
          <a:xfrm>
            <a:off x="6019800" y="25908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cs-CZ" altLang="cs-CZ" sz="2400" b="0" i="0" u="none" strike="noStrike" kern="1200" cap="none" spc="0" normalizeH="0" baseline="0" noProof="0">
                <a:ln>
                  <a:noFill/>
                </a:ln>
                <a:solidFill>
                  <a:prstClr val="black"/>
                </a:solidFill>
                <a:effectLst/>
                <a:uLnTx/>
                <a:uFillTx/>
                <a:latin typeface="Verdana" pitchFamily="34" charset="0"/>
                <a:ea typeface="+mn-ea"/>
                <a:cs typeface="+mn-cs"/>
              </a:rPr>
              <a:t>[hod/ks]</a:t>
            </a:r>
          </a:p>
        </p:txBody>
      </p:sp>
    </p:spTree>
    <p:extLst>
      <p:ext uri="{BB962C8B-B14F-4D97-AF65-F5344CB8AC3E}">
        <p14:creationId xmlns:p14="http://schemas.microsoft.com/office/powerpoint/2010/main" val="38494271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548680"/>
            <a:ext cx="8162925" cy="701675"/>
          </a:xfrm>
        </p:spPr>
        <p:txBody>
          <a:bodyPr/>
          <a:lstStyle/>
          <a:p>
            <a:pPr eaLnBrk="1" hangingPunct="1"/>
            <a:r>
              <a:rPr lang="cs-CZ" altLang="cs-CZ" sz="4000" b="1" dirty="0"/>
              <a:t>Ukazatel práce pracovníka</a:t>
            </a:r>
          </a:p>
        </p:txBody>
      </p:sp>
      <p:sp>
        <p:nvSpPr>
          <p:cNvPr id="15363" name="Rectangle 3"/>
          <p:cNvSpPr>
            <a:spLocks noGrp="1" noChangeArrowheads="1"/>
          </p:cNvSpPr>
          <p:nvPr>
            <p:ph idx="1"/>
          </p:nvPr>
        </p:nvSpPr>
        <p:spPr>
          <a:xfrm>
            <a:off x="467544" y="1484784"/>
            <a:ext cx="8229600" cy="4525963"/>
          </a:xfrm>
        </p:spPr>
        <p:txBody>
          <a:bodyPr/>
          <a:lstStyle/>
          <a:p>
            <a:pPr eaLnBrk="1" hangingPunct="1">
              <a:buFont typeface="Wingdings" pitchFamily="2" charset="2"/>
              <a:buNone/>
              <a:tabLst>
                <a:tab pos="661988" algn="l"/>
                <a:tab pos="1055688" algn="l"/>
                <a:tab pos="1243013" algn="l"/>
              </a:tabLst>
            </a:pPr>
            <a:endParaRPr lang="cs-CZ" altLang="cs-CZ"/>
          </a:p>
          <a:p>
            <a:pPr eaLnBrk="1" hangingPunct="1">
              <a:buFont typeface="Wingdings" pitchFamily="2" charset="2"/>
              <a:buNone/>
              <a:tabLst>
                <a:tab pos="661988" algn="l"/>
                <a:tab pos="1055688" algn="l"/>
                <a:tab pos="1243013" algn="l"/>
              </a:tabLst>
            </a:pPr>
            <a:r>
              <a:rPr lang="cs-CZ" altLang="cs-CZ" sz="2000"/>
              <a:t>kde	</a:t>
            </a:r>
            <a:r>
              <a:rPr lang="cs-CZ" altLang="cs-CZ" sz="2000">
                <a:sym typeface="Symbol" pitchFamily="18" charset="2"/>
              </a:rPr>
              <a:t></a:t>
            </a:r>
            <a:r>
              <a:rPr lang="cs-CZ" altLang="cs-CZ" sz="2000" baseline="-25000">
                <a:sym typeface="Symbol" pitchFamily="18" charset="2"/>
              </a:rPr>
              <a:t>	</a:t>
            </a:r>
            <a:r>
              <a:rPr lang="cs-CZ" altLang="cs-CZ" sz="2000">
                <a:sym typeface="Symbol" pitchFamily="18" charset="2"/>
              </a:rPr>
              <a:t>-	ukazatel práce pracovníka</a:t>
            </a:r>
          </a:p>
          <a:p>
            <a:pPr eaLnBrk="1" hangingPunct="1">
              <a:buFont typeface="Wingdings" pitchFamily="2" charset="2"/>
              <a:buNone/>
              <a:tabLst>
                <a:tab pos="661988" algn="l"/>
                <a:tab pos="1055688" algn="l"/>
                <a:tab pos="1243013" algn="l"/>
              </a:tabLst>
            </a:pPr>
            <a:r>
              <a:rPr lang="cs-CZ" altLang="cs-CZ" sz="2000">
                <a:sym typeface="Symbol" pitchFamily="18" charset="2"/>
              </a:rPr>
              <a:t>			-	koeficient plnění výkonových norem</a:t>
            </a:r>
          </a:p>
          <a:p>
            <a:pPr eaLnBrk="1" hangingPunct="1">
              <a:buFont typeface="Wingdings" pitchFamily="2" charset="2"/>
              <a:buNone/>
              <a:tabLst>
                <a:tab pos="661988" algn="l"/>
                <a:tab pos="1055688" algn="l"/>
                <a:tab pos="1243013" algn="l"/>
              </a:tabLst>
            </a:pPr>
            <a:endParaRPr lang="cs-CZ" altLang="cs-CZ" sz="2000">
              <a:sym typeface="Symbol" pitchFamily="18" charset="2"/>
            </a:endParaRPr>
          </a:p>
          <a:p>
            <a:pPr eaLnBrk="1" hangingPunct="1">
              <a:buFont typeface="Wingdings" pitchFamily="2" charset="2"/>
              <a:buNone/>
              <a:tabLst>
                <a:tab pos="661988" algn="l"/>
                <a:tab pos="1055688" algn="l"/>
                <a:tab pos="1243013" algn="l"/>
              </a:tabLst>
            </a:pPr>
            <a:endParaRPr lang="cs-CZ" altLang="cs-CZ" sz="2000">
              <a:sym typeface="Symbol" pitchFamily="18" charset="2"/>
            </a:endParaRPr>
          </a:p>
          <a:p>
            <a:pPr eaLnBrk="1" hangingPunct="1">
              <a:buFont typeface="Wingdings" pitchFamily="2" charset="2"/>
              <a:buNone/>
              <a:tabLst>
                <a:tab pos="661988" algn="l"/>
                <a:tab pos="1055688" algn="l"/>
                <a:tab pos="1243013" algn="l"/>
              </a:tabLst>
            </a:pPr>
            <a:r>
              <a:rPr lang="cs-CZ" altLang="cs-CZ" sz="2000">
                <a:sym typeface="Symbol" pitchFamily="18" charset="2"/>
              </a:rPr>
              <a:t>		</a:t>
            </a:r>
            <a:r>
              <a:rPr lang="cs-CZ" altLang="cs-CZ" sz="2000" baseline="-25000">
                <a:sym typeface="Symbol" pitchFamily="18" charset="2"/>
              </a:rPr>
              <a:t>l</a:t>
            </a:r>
            <a:r>
              <a:rPr lang="cs-CZ" altLang="cs-CZ" sz="2000">
                <a:sym typeface="Symbol" pitchFamily="18" charset="2"/>
              </a:rPr>
              <a:t>	-	koeficient využití pracovní doby</a:t>
            </a:r>
          </a:p>
          <a:p>
            <a:pPr eaLnBrk="1" hangingPunct="1">
              <a:buFont typeface="Wingdings" pitchFamily="2" charset="2"/>
              <a:buNone/>
              <a:tabLst>
                <a:tab pos="661988" algn="l"/>
                <a:tab pos="1055688" algn="l"/>
                <a:tab pos="1243013" algn="l"/>
              </a:tabLst>
            </a:pPr>
            <a:endParaRPr lang="cs-CZ" altLang="cs-CZ" sz="2000">
              <a:sym typeface="Symbol" pitchFamily="18" charset="2"/>
            </a:endParaRPr>
          </a:p>
          <a:p>
            <a:pPr eaLnBrk="1" hangingPunct="1">
              <a:buFont typeface="Wingdings" pitchFamily="2" charset="2"/>
              <a:buNone/>
              <a:tabLst>
                <a:tab pos="661988" algn="l"/>
                <a:tab pos="1055688" algn="l"/>
                <a:tab pos="1243013" algn="l"/>
              </a:tabLst>
            </a:pPr>
            <a:endParaRPr lang="cs-CZ" altLang="cs-CZ" sz="2000">
              <a:sym typeface="Symbol" pitchFamily="18" charset="2"/>
            </a:endParaRPr>
          </a:p>
          <a:p>
            <a:pPr eaLnBrk="1" hangingPunct="1">
              <a:buFont typeface="Wingdings" pitchFamily="2" charset="2"/>
              <a:buNone/>
              <a:tabLst>
                <a:tab pos="661988" algn="l"/>
                <a:tab pos="1055688" algn="l"/>
                <a:tab pos="1243013" algn="l"/>
              </a:tabLst>
            </a:pPr>
            <a:r>
              <a:rPr lang="cs-CZ" altLang="cs-CZ" sz="2000">
                <a:sym typeface="Symbol" pitchFamily="18" charset="2"/>
              </a:rPr>
              <a:t>		</a:t>
            </a:r>
            <a:r>
              <a:rPr lang="cs-CZ" altLang="cs-CZ" sz="1800">
                <a:sym typeface="Symbol" pitchFamily="18" charset="2"/>
              </a:rPr>
              <a:t>t</a:t>
            </a:r>
            <a:r>
              <a:rPr lang="cs-CZ" altLang="cs-CZ" sz="1800" baseline="-25000">
                <a:sym typeface="Symbol" pitchFamily="18" charset="2"/>
              </a:rPr>
              <a:t>s</a:t>
            </a:r>
            <a:r>
              <a:rPr lang="cs-CZ" altLang="cs-CZ" sz="1800">
                <a:sym typeface="Symbol" pitchFamily="18" charset="2"/>
              </a:rPr>
              <a:t>	-	doba skutečné práce</a:t>
            </a:r>
          </a:p>
          <a:p>
            <a:pPr eaLnBrk="1" hangingPunct="1">
              <a:buFont typeface="Wingdings" pitchFamily="2" charset="2"/>
              <a:buNone/>
              <a:tabLst>
                <a:tab pos="661988" algn="l"/>
                <a:tab pos="1055688" algn="l"/>
                <a:tab pos="1243013" algn="l"/>
              </a:tabLst>
            </a:pPr>
            <a:r>
              <a:rPr lang="cs-CZ" altLang="cs-CZ" sz="1800">
                <a:sym typeface="Symbol" pitchFamily="18" charset="2"/>
              </a:rPr>
              <a:t>		t</a:t>
            </a:r>
            <a:r>
              <a:rPr lang="cs-CZ" altLang="cs-CZ" sz="1800" baseline="-25000">
                <a:sym typeface="Symbol" pitchFamily="18" charset="2"/>
              </a:rPr>
              <a:t>o</a:t>
            </a:r>
            <a:r>
              <a:rPr lang="cs-CZ" altLang="cs-CZ" sz="1800">
                <a:sym typeface="Symbol" pitchFamily="18" charset="2"/>
              </a:rPr>
              <a:t>	-	předepsaná doba práce pracovníka za směnu</a:t>
            </a:r>
            <a:endParaRPr lang="cs-CZ" altLang="cs-CZ" sz="2000">
              <a:sym typeface="Symbol" pitchFamily="18" charset="2"/>
            </a:endParaRPr>
          </a:p>
          <a:p>
            <a:pPr eaLnBrk="1" hangingPunct="1">
              <a:buFont typeface="Wingdings" pitchFamily="2" charset="2"/>
              <a:buNone/>
              <a:tabLst>
                <a:tab pos="661988" algn="l"/>
                <a:tab pos="1055688" algn="l"/>
                <a:tab pos="1243013" algn="l"/>
              </a:tabLst>
            </a:pPr>
            <a:endParaRPr lang="cs-CZ" altLang="cs-CZ" sz="2000">
              <a:sym typeface="Symbol" pitchFamily="18" charset="2"/>
            </a:endParaRPr>
          </a:p>
        </p:txBody>
      </p:sp>
      <p:graphicFrame>
        <p:nvGraphicFramePr>
          <p:cNvPr id="15364" name="Object 4"/>
          <p:cNvGraphicFramePr>
            <a:graphicFrameLocks noChangeAspect="1"/>
          </p:cNvGraphicFramePr>
          <p:nvPr>
            <p:extLst/>
          </p:nvPr>
        </p:nvGraphicFramePr>
        <p:xfrm>
          <a:off x="2915816" y="1484784"/>
          <a:ext cx="1733550" cy="693738"/>
        </p:xfrm>
        <a:graphic>
          <a:graphicData uri="http://schemas.openxmlformats.org/presentationml/2006/ole">
            <mc:AlternateContent xmlns:mc="http://schemas.openxmlformats.org/markup-compatibility/2006">
              <mc:Choice xmlns:v="urn:schemas-microsoft-com:vml" Requires="v">
                <p:oleObj spid="_x0000_s11269" name="Rovnice" r:id="rId4" imgW="571252" imgH="228501" progId="Equation.3">
                  <p:embed/>
                </p:oleObj>
              </mc:Choice>
              <mc:Fallback>
                <p:oleObj name="Rovnice" r:id="rId4" imgW="571252" imgH="228501" progId="Equation.3">
                  <p:embed/>
                  <p:pic>
                    <p:nvPicPr>
                      <p:cNvPr id="1536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5816" y="1484784"/>
                        <a:ext cx="1733550" cy="693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5" name="Object 5"/>
          <p:cNvGraphicFramePr>
            <a:graphicFrameLocks noChangeAspect="1"/>
          </p:cNvGraphicFramePr>
          <p:nvPr>
            <p:extLst>
              <p:ext uri="{D42A27DB-BD31-4B8C-83A1-F6EECF244321}">
                <p14:modId xmlns:p14="http://schemas.microsoft.com/office/powerpoint/2010/main" val="2500733355"/>
              </p:ext>
            </p:extLst>
          </p:nvPr>
        </p:nvGraphicFramePr>
        <p:xfrm>
          <a:off x="3019425" y="2767533"/>
          <a:ext cx="962025" cy="990600"/>
        </p:xfrm>
        <a:graphic>
          <a:graphicData uri="http://schemas.openxmlformats.org/presentationml/2006/ole">
            <mc:AlternateContent xmlns:mc="http://schemas.openxmlformats.org/markup-compatibility/2006">
              <mc:Choice xmlns:v="urn:schemas-microsoft-com:vml" Requires="v">
                <p:oleObj spid="_x0000_s11270" name="Rovnice" r:id="rId6" imgW="418918" imgH="431613" progId="Equation.3">
                  <p:embed/>
                </p:oleObj>
              </mc:Choice>
              <mc:Fallback>
                <p:oleObj name="Rovnice" r:id="rId6" imgW="418918" imgH="431613" progId="Equation.3">
                  <p:embed/>
                  <p:pic>
                    <p:nvPicPr>
                      <p:cNvPr id="15365"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19425" y="2767533"/>
                        <a:ext cx="962025"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5366" name="Object 6"/>
          <p:cNvGraphicFramePr>
            <a:graphicFrameLocks noChangeAspect="1"/>
          </p:cNvGraphicFramePr>
          <p:nvPr/>
        </p:nvGraphicFramePr>
        <p:xfrm>
          <a:off x="3019425" y="4191000"/>
          <a:ext cx="1020763" cy="990600"/>
        </p:xfrm>
        <a:graphic>
          <a:graphicData uri="http://schemas.openxmlformats.org/presentationml/2006/ole">
            <mc:AlternateContent xmlns:mc="http://schemas.openxmlformats.org/markup-compatibility/2006">
              <mc:Choice xmlns:v="urn:schemas-microsoft-com:vml" Requires="v">
                <p:oleObj spid="_x0000_s11271" name="Rovnice" r:id="rId8" imgW="444307" imgH="431613" progId="Equation.3">
                  <p:embed/>
                </p:oleObj>
              </mc:Choice>
              <mc:Fallback>
                <p:oleObj name="Rovnice" r:id="rId8" imgW="444307" imgH="431613" progId="Equation.3">
                  <p:embed/>
                  <p:pic>
                    <p:nvPicPr>
                      <p:cNvPr id="15366"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19425" y="4191000"/>
                        <a:ext cx="1020763"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2894540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71538" y="922338"/>
            <a:ext cx="8162925" cy="701675"/>
          </a:xfrm>
        </p:spPr>
        <p:txBody>
          <a:bodyPr/>
          <a:lstStyle/>
          <a:p>
            <a:pPr eaLnBrk="1" hangingPunct="1"/>
            <a:r>
              <a:rPr lang="cs-CZ" altLang="cs-CZ" sz="4000" b="1" dirty="0"/>
              <a:t>Výrobní kapacita pracoviště</a:t>
            </a:r>
          </a:p>
        </p:txBody>
      </p:sp>
      <p:sp>
        <p:nvSpPr>
          <p:cNvPr id="16387" name="Rectangle 3"/>
          <p:cNvSpPr>
            <a:spLocks noGrp="1" noChangeArrowheads="1"/>
          </p:cNvSpPr>
          <p:nvPr>
            <p:ph idx="1"/>
          </p:nvPr>
        </p:nvSpPr>
        <p:spPr>
          <a:xfrm>
            <a:off x="539750" y="1905000"/>
            <a:ext cx="8483600" cy="4619625"/>
          </a:xfrm>
        </p:spPr>
        <p:txBody>
          <a:bodyPr/>
          <a:lstStyle/>
          <a:p>
            <a:pPr marL="0" indent="0" eaLnBrk="1" hangingPunct="1">
              <a:buClr>
                <a:schemeClr val="tx2"/>
              </a:buClr>
              <a:buNone/>
              <a:tabLst>
                <a:tab pos="1138238" algn="l"/>
                <a:tab pos="1614488" algn="l"/>
                <a:tab pos="1905000" algn="l"/>
              </a:tabLst>
            </a:pPr>
            <a:r>
              <a:rPr lang="cs-CZ" altLang="cs-CZ" sz="2800" b="1" dirty="0"/>
              <a:t>Plánovaná výrobní kapacita</a:t>
            </a:r>
          </a:p>
          <a:p>
            <a:pPr eaLnBrk="1" hangingPunct="1">
              <a:buClr>
                <a:schemeClr val="tx2"/>
              </a:buClr>
              <a:buFont typeface="Wingdings" pitchFamily="2" charset="2"/>
              <a:buChar char="Ø"/>
              <a:tabLst>
                <a:tab pos="1138238" algn="l"/>
                <a:tab pos="1614488" algn="l"/>
                <a:tab pos="1905000" algn="l"/>
              </a:tabLst>
            </a:pPr>
            <a:endParaRPr lang="cs-CZ" altLang="cs-CZ" sz="2800" dirty="0"/>
          </a:p>
          <a:p>
            <a:pPr eaLnBrk="1" hangingPunct="1">
              <a:buClr>
                <a:schemeClr val="tx2"/>
              </a:buClr>
              <a:buFont typeface="Wingdings" pitchFamily="2" charset="2"/>
              <a:buNone/>
              <a:tabLst>
                <a:tab pos="1138238" algn="l"/>
                <a:tab pos="1614488" algn="l"/>
                <a:tab pos="1905000" algn="l"/>
              </a:tabLst>
            </a:pPr>
            <a:endParaRPr lang="cs-CZ" altLang="cs-CZ" sz="2800" dirty="0"/>
          </a:p>
          <a:p>
            <a:pPr marL="579438" lvl="1" indent="0" eaLnBrk="1" hangingPunct="1">
              <a:buClr>
                <a:schemeClr val="tx2"/>
              </a:buClr>
              <a:buFont typeface="Wingdings" pitchFamily="2" charset="2"/>
              <a:buNone/>
              <a:tabLst>
                <a:tab pos="1138238" algn="l"/>
                <a:tab pos="1614488" algn="l"/>
                <a:tab pos="1905000" algn="l"/>
              </a:tabLst>
            </a:pPr>
            <a:r>
              <a:rPr lang="cs-CZ" altLang="cs-CZ" sz="2000" dirty="0"/>
              <a:t>kde	</a:t>
            </a:r>
            <a:r>
              <a:rPr lang="cs-CZ" altLang="cs-CZ" sz="2000" dirty="0" err="1"/>
              <a:t>K</a:t>
            </a:r>
            <a:r>
              <a:rPr lang="cs-CZ" altLang="cs-CZ" sz="2000" baseline="-25000" dirty="0" err="1"/>
              <a:t>pl</a:t>
            </a:r>
            <a:r>
              <a:rPr lang="cs-CZ" altLang="cs-CZ" sz="2000" baseline="-25000" dirty="0"/>
              <a:t>	</a:t>
            </a:r>
            <a:r>
              <a:rPr lang="cs-CZ" altLang="cs-CZ" sz="2000" dirty="0"/>
              <a:t>-	plánovaná kapacita</a:t>
            </a:r>
            <a:r>
              <a:rPr lang="cs-CZ" altLang="cs-CZ" sz="1800" dirty="0"/>
              <a:t> </a:t>
            </a:r>
          </a:p>
          <a:p>
            <a:pPr marL="579438" lvl="1" indent="0" eaLnBrk="1" hangingPunct="1">
              <a:buClr>
                <a:schemeClr val="tx2"/>
              </a:buClr>
              <a:buFont typeface="Wingdings" pitchFamily="2" charset="2"/>
              <a:buNone/>
              <a:tabLst>
                <a:tab pos="1138238" algn="l"/>
                <a:tab pos="1614488" algn="l"/>
                <a:tab pos="1905000" algn="l"/>
              </a:tabLst>
            </a:pPr>
            <a:r>
              <a:rPr lang="cs-CZ" altLang="cs-CZ" sz="2000" dirty="0"/>
              <a:t>	</a:t>
            </a:r>
            <a:r>
              <a:rPr lang="cs-CZ" altLang="cs-CZ" sz="2000" dirty="0" err="1"/>
              <a:t>F</a:t>
            </a:r>
            <a:r>
              <a:rPr lang="cs-CZ" altLang="cs-CZ" sz="2000" baseline="-25000" dirty="0" err="1"/>
              <a:t>pl</a:t>
            </a:r>
            <a:r>
              <a:rPr lang="cs-CZ" altLang="cs-CZ" sz="2000" dirty="0"/>
              <a:t>	-	plánovaný fond času v hod</a:t>
            </a:r>
          </a:p>
          <a:p>
            <a:pPr marL="579438" lvl="1" indent="0" eaLnBrk="1" hangingPunct="1">
              <a:buClr>
                <a:schemeClr val="tx2"/>
              </a:buClr>
              <a:buFont typeface="Wingdings" pitchFamily="2" charset="2"/>
              <a:buNone/>
              <a:tabLst>
                <a:tab pos="1138238" algn="l"/>
                <a:tab pos="1614488" algn="l"/>
                <a:tab pos="1905000" algn="l"/>
              </a:tabLst>
            </a:pPr>
            <a:r>
              <a:rPr lang="cs-CZ" altLang="cs-CZ" sz="2000" dirty="0"/>
              <a:t>	</a:t>
            </a:r>
            <a:r>
              <a:rPr lang="cs-CZ" altLang="cs-CZ" sz="2000" dirty="0" err="1"/>
              <a:t>t</a:t>
            </a:r>
            <a:r>
              <a:rPr lang="cs-CZ" altLang="cs-CZ" sz="2000" baseline="-25000" dirty="0" err="1"/>
              <a:t>pl</a:t>
            </a:r>
            <a:r>
              <a:rPr lang="cs-CZ" altLang="cs-CZ" sz="2000" dirty="0"/>
              <a:t>	-	pracnost výrobku v hod/ks</a:t>
            </a:r>
          </a:p>
          <a:p>
            <a:pPr marL="579438" lvl="1" indent="0" eaLnBrk="1" hangingPunct="1">
              <a:buClr>
                <a:schemeClr val="tx2"/>
              </a:buClr>
              <a:buFont typeface="Wingdings" pitchFamily="2" charset="2"/>
              <a:buNone/>
              <a:tabLst>
                <a:tab pos="1138238" algn="l"/>
                <a:tab pos="1614488" algn="l"/>
                <a:tab pos="1905000" algn="l"/>
              </a:tabLst>
            </a:pPr>
            <a:endParaRPr lang="cs-CZ" altLang="cs-CZ" sz="2000" dirty="0"/>
          </a:p>
          <a:p>
            <a:pPr marL="579438" lvl="1" indent="0" eaLnBrk="1" hangingPunct="1">
              <a:buClr>
                <a:schemeClr val="tx2"/>
              </a:buClr>
              <a:buFont typeface="Wingdings" pitchFamily="2" charset="2"/>
              <a:buNone/>
              <a:tabLst>
                <a:tab pos="1138238" algn="l"/>
                <a:tab pos="1614488" algn="l"/>
                <a:tab pos="1905000" algn="l"/>
              </a:tabLst>
            </a:pPr>
            <a:r>
              <a:rPr lang="cs-CZ" altLang="cs-CZ" sz="2000" b="1" dirty="0"/>
              <a:t>Pracoviště – pravidelná činnost, jeden druh výrobků</a:t>
            </a:r>
          </a:p>
        </p:txBody>
      </p:sp>
      <p:graphicFrame>
        <p:nvGraphicFramePr>
          <p:cNvPr id="16388" name="Object 4"/>
          <p:cNvGraphicFramePr>
            <a:graphicFrameLocks noChangeAspect="1"/>
          </p:cNvGraphicFramePr>
          <p:nvPr/>
        </p:nvGraphicFramePr>
        <p:xfrm>
          <a:off x="3048000" y="2286000"/>
          <a:ext cx="1676400" cy="1241425"/>
        </p:xfrm>
        <a:graphic>
          <a:graphicData uri="http://schemas.openxmlformats.org/presentationml/2006/ole">
            <mc:AlternateContent xmlns:mc="http://schemas.openxmlformats.org/markup-compatibility/2006">
              <mc:Choice xmlns:v="urn:schemas-microsoft-com:vml" Requires="v">
                <p:oleObj spid="_x0000_s12292" name="Rovnice" r:id="rId4" imgW="634725" imgH="469696" progId="Equation.3">
                  <p:embed/>
                </p:oleObj>
              </mc:Choice>
              <mc:Fallback>
                <p:oleObj name="Rovnice" r:id="rId4" imgW="634725" imgH="469696" progId="Equation.3">
                  <p:embed/>
                  <p:pic>
                    <p:nvPicPr>
                      <p:cNvPr id="16388"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0" y="2286000"/>
                        <a:ext cx="1676400" cy="1241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389" name="Object 5"/>
          <p:cNvGraphicFramePr>
            <a:graphicFrameLocks noChangeAspect="1"/>
          </p:cNvGraphicFramePr>
          <p:nvPr>
            <p:extLst/>
          </p:nvPr>
        </p:nvGraphicFramePr>
        <p:xfrm>
          <a:off x="3203848" y="5157192"/>
          <a:ext cx="1447800" cy="1158875"/>
        </p:xfrm>
        <a:graphic>
          <a:graphicData uri="http://schemas.openxmlformats.org/presentationml/2006/ole">
            <mc:AlternateContent xmlns:mc="http://schemas.openxmlformats.org/markup-compatibility/2006">
              <mc:Choice xmlns:v="urn:schemas-microsoft-com:vml" Requires="v">
                <p:oleObj spid="_x0000_s12293" name="Rovnice" r:id="rId6" imgW="571500" imgH="457200" progId="Equation.3">
                  <p:embed/>
                </p:oleObj>
              </mc:Choice>
              <mc:Fallback>
                <p:oleObj name="Rovnice" r:id="rId6" imgW="571500" imgH="457200" progId="Equation.3">
                  <p:embed/>
                  <p:pic>
                    <p:nvPicPr>
                      <p:cNvPr id="16389"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3848" y="5157192"/>
                        <a:ext cx="1447800" cy="1158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390" name="Text Box 6"/>
          <p:cNvSpPr txBox="1">
            <a:spLocks noChangeArrowheads="1"/>
          </p:cNvSpPr>
          <p:nvPr/>
        </p:nvSpPr>
        <p:spPr bwMode="auto">
          <a:xfrm>
            <a:off x="5105400" y="26670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Verdana" pitchFamily="34" charset="0"/>
              </a:defRPr>
            </a:lvl1pPr>
            <a:lvl2pPr marL="742950" indent="-285750" eaLnBrk="0" hangingPunct="0">
              <a:defRPr sz="2400">
                <a:solidFill>
                  <a:schemeClr val="tx1"/>
                </a:solidFill>
                <a:latin typeface="Verdana" pitchFamily="34" charset="0"/>
              </a:defRPr>
            </a:lvl2pPr>
            <a:lvl3pPr marL="1143000" indent="-228600" eaLnBrk="0" hangingPunct="0">
              <a:defRPr sz="2400">
                <a:solidFill>
                  <a:schemeClr val="tx1"/>
                </a:solidFill>
                <a:latin typeface="Verdana" pitchFamily="34" charset="0"/>
              </a:defRPr>
            </a:lvl3pPr>
            <a:lvl4pPr marL="1600200" indent="-228600" eaLnBrk="0" hangingPunct="0">
              <a:defRPr sz="2400">
                <a:solidFill>
                  <a:schemeClr val="tx1"/>
                </a:solidFill>
                <a:latin typeface="Verdana" pitchFamily="34" charset="0"/>
              </a:defRPr>
            </a:lvl4pPr>
            <a:lvl5pPr marL="2057400" indent="-228600" eaLnBrk="0" hangingPunct="0">
              <a:defRPr sz="2400">
                <a:solidFill>
                  <a:schemeClr val="tx1"/>
                </a:solidFill>
                <a:latin typeface="Verdana" pitchFamily="34" charset="0"/>
              </a:defRPr>
            </a:lvl5pPr>
            <a:lvl6pPr marL="2514600" indent="-228600" eaLnBrk="0" fontAlgn="base" hangingPunct="0">
              <a:spcBef>
                <a:spcPct val="0"/>
              </a:spcBef>
              <a:spcAft>
                <a:spcPct val="0"/>
              </a:spcAft>
              <a:defRPr sz="2400">
                <a:solidFill>
                  <a:schemeClr val="tx1"/>
                </a:solidFill>
                <a:latin typeface="Verdana" pitchFamily="34" charset="0"/>
              </a:defRPr>
            </a:lvl6pPr>
            <a:lvl7pPr marL="2971800" indent="-228600" eaLnBrk="0" fontAlgn="base" hangingPunct="0">
              <a:spcBef>
                <a:spcPct val="0"/>
              </a:spcBef>
              <a:spcAft>
                <a:spcPct val="0"/>
              </a:spcAft>
              <a:defRPr sz="2400">
                <a:solidFill>
                  <a:schemeClr val="tx1"/>
                </a:solidFill>
                <a:latin typeface="Verdana" pitchFamily="34" charset="0"/>
              </a:defRPr>
            </a:lvl7pPr>
            <a:lvl8pPr marL="3429000" indent="-228600" eaLnBrk="0" fontAlgn="base" hangingPunct="0">
              <a:spcBef>
                <a:spcPct val="0"/>
              </a:spcBef>
              <a:spcAft>
                <a:spcPct val="0"/>
              </a:spcAft>
              <a:defRPr sz="2400">
                <a:solidFill>
                  <a:schemeClr val="tx1"/>
                </a:solidFill>
                <a:latin typeface="Verdana" pitchFamily="34" charset="0"/>
              </a:defRPr>
            </a:lvl8pPr>
            <a:lvl9pPr marL="3886200" indent="-228600" eaLnBrk="0" fontAlgn="base" hangingPunct="0">
              <a:spcBef>
                <a:spcPct val="0"/>
              </a:spcBef>
              <a:spcAft>
                <a:spcPct val="0"/>
              </a:spcAft>
              <a:defRPr sz="2400">
                <a:solidFill>
                  <a:schemeClr val="tx1"/>
                </a:solidFill>
                <a:latin typeface="Verdana"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cs-CZ" altLang="cs-CZ" sz="2400" b="0" i="0" u="none" strike="noStrike" kern="1200" cap="none" spc="0" normalizeH="0" baseline="0" noProof="0">
                <a:ln>
                  <a:noFill/>
                </a:ln>
                <a:solidFill>
                  <a:prstClr val="black"/>
                </a:solidFill>
                <a:effectLst/>
                <a:uLnTx/>
                <a:uFillTx/>
                <a:latin typeface="Verdana" pitchFamily="34" charset="0"/>
                <a:ea typeface="+mn-ea"/>
                <a:cs typeface="+mn-cs"/>
              </a:rPr>
              <a:t>[ks, t, m]</a:t>
            </a:r>
          </a:p>
        </p:txBody>
      </p:sp>
    </p:spTree>
    <p:extLst>
      <p:ext uri="{BB962C8B-B14F-4D97-AF65-F5344CB8AC3E}">
        <p14:creationId xmlns:p14="http://schemas.microsoft.com/office/powerpoint/2010/main" val="4419398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871538" y="433388"/>
            <a:ext cx="8162925" cy="1190625"/>
          </a:xfrm>
        </p:spPr>
        <p:txBody>
          <a:bodyPr/>
          <a:lstStyle/>
          <a:p>
            <a:pPr eaLnBrk="1" hangingPunct="1"/>
            <a:r>
              <a:rPr lang="cs-CZ" altLang="cs-CZ" sz="3600" b="1" dirty="0"/>
              <a:t>Počet pracovišť pro dosažení požadované kapacity</a:t>
            </a:r>
          </a:p>
        </p:txBody>
      </p:sp>
      <p:sp>
        <p:nvSpPr>
          <p:cNvPr id="17411" name="Rectangle 3"/>
          <p:cNvSpPr>
            <a:spLocks noGrp="1" noChangeArrowheads="1"/>
          </p:cNvSpPr>
          <p:nvPr>
            <p:ph idx="1"/>
          </p:nvPr>
        </p:nvSpPr>
        <p:spPr>
          <a:xfrm>
            <a:off x="897731" y="1484784"/>
            <a:ext cx="8110537" cy="4378796"/>
          </a:xfrm>
        </p:spPr>
        <p:txBody>
          <a:bodyPr>
            <a:normAutofit lnSpcReduction="10000"/>
          </a:bodyPr>
          <a:lstStyle/>
          <a:p>
            <a:pPr marL="0" indent="0" eaLnBrk="1" hangingPunct="1">
              <a:buClr>
                <a:schemeClr val="tx2"/>
              </a:buClr>
              <a:buNone/>
              <a:tabLst>
                <a:tab pos="1138238" algn="l"/>
                <a:tab pos="1614488" algn="l"/>
                <a:tab pos="1905000" algn="l"/>
              </a:tabLst>
            </a:pPr>
            <a:r>
              <a:rPr lang="cs-CZ" altLang="cs-CZ" sz="2800" dirty="0"/>
              <a:t>Počet strojních pracovišť</a:t>
            </a:r>
          </a:p>
          <a:p>
            <a:pPr eaLnBrk="1" hangingPunct="1">
              <a:buClr>
                <a:schemeClr val="tx2"/>
              </a:buClr>
              <a:buFont typeface="Wingdings" pitchFamily="2" charset="2"/>
              <a:buChar char="Ø"/>
              <a:tabLst>
                <a:tab pos="1138238" algn="l"/>
                <a:tab pos="1614488" algn="l"/>
                <a:tab pos="1905000" algn="l"/>
              </a:tabLst>
            </a:pPr>
            <a:endParaRPr lang="cs-CZ" altLang="cs-CZ" sz="2800" dirty="0"/>
          </a:p>
          <a:p>
            <a:pPr eaLnBrk="1" hangingPunct="1">
              <a:buClr>
                <a:schemeClr val="tx2"/>
              </a:buClr>
              <a:buFont typeface="Wingdings" pitchFamily="2" charset="2"/>
              <a:buChar char="Ø"/>
              <a:tabLst>
                <a:tab pos="1138238" algn="l"/>
                <a:tab pos="1614488" algn="l"/>
                <a:tab pos="1905000" algn="l"/>
              </a:tabLst>
            </a:pPr>
            <a:endParaRPr lang="cs-CZ" altLang="cs-CZ" sz="2800" dirty="0"/>
          </a:p>
          <a:p>
            <a:pPr eaLnBrk="1" hangingPunct="1">
              <a:buClr>
                <a:schemeClr val="tx2"/>
              </a:buClr>
              <a:buFont typeface="Wingdings" pitchFamily="2" charset="2"/>
              <a:buChar char="Ø"/>
              <a:tabLst>
                <a:tab pos="1138238" algn="l"/>
                <a:tab pos="1614488" algn="l"/>
                <a:tab pos="1905000" algn="l"/>
              </a:tabLst>
            </a:pPr>
            <a:endParaRPr lang="cs-CZ" altLang="cs-CZ" sz="2800" dirty="0"/>
          </a:p>
          <a:p>
            <a:pPr marL="579438" lvl="1" indent="0" eaLnBrk="1" hangingPunct="1">
              <a:buClr>
                <a:schemeClr val="tx2"/>
              </a:buClr>
              <a:buFont typeface="Wingdings" pitchFamily="2" charset="2"/>
              <a:buNone/>
              <a:tabLst>
                <a:tab pos="1138238" algn="l"/>
                <a:tab pos="1614488" algn="l"/>
                <a:tab pos="1905000" algn="l"/>
              </a:tabLst>
            </a:pPr>
            <a:r>
              <a:rPr lang="cs-CZ" altLang="cs-CZ" sz="2000" dirty="0"/>
              <a:t>kde	S</a:t>
            </a:r>
            <a:r>
              <a:rPr lang="cs-CZ" altLang="cs-CZ" sz="2000" baseline="-25000" dirty="0"/>
              <a:t>i	</a:t>
            </a:r>
            <a:r>
              <a:rPr lang="cs-CZ" altLang="cs-CZ" sz="2000" dirty="0"/>
              <a:t>-	počet pracovišť, které musíme přidat nebo 			ubrat, abychom dosáhli požadované kapacity</a:t>
            </a:r>
            <a:r>
              <a:rPr lang="cs-CZ" altLang="cs-CZ" sz="1800" dirty="0"/>
              <a:t> </a:t>
            </a:r>
          </a:p>
          <a:p>
            <a:pPr marL="579438" lvl="1" indent="0" eaLnBrk="1" hangingPunct="1">
              <a:buClr>
                <a:schemeClr val="tx2"/>
              </a:buClr>
              <a:buFont typeface="Wingdings" pitchFamily="2" charset="2"/>
              <a:buNone/>
              <a:tabLst>
                <a:tab pos="1138238" algn="l"/>
                <a:tab pos="1614488" algn="l"/>
                <a:tab pos="1905000" algn="l"/>
              </a:tabLst>
            </a:pPr>
            <a:r>
              <a:rPr lang="cs-CZ" altLang="cs-CZ" sz="2000" dirty="0"/>
              <a:t>	</a:t>
            </a:r>
            <a:r>
              <a:rPr lang="cs-CZ" altLang="cs-CZ" sz="2000" dirty="0" err="1"/>
              <a:t>K</a:t>
            </a:r>
            <a:r>
              <a:rPr lang="cs-CZ" altLang="cs-CZ" sz="2000" baseline="-25000" dirty="0" err="1"/>
              <a:t>pi</a:t>
            </a:r>
            <a:r>
              <a:rPr lang="cs-CZ" altLang="cs-CZ" sz="2000" dirty="0"/>
              <a:t>	-	požadovaná kapacita na i-</a:t>
            </a:r>
            <a:r>
              <a:rPr lang="cs-CZ" altLang="cs-CZ" sz="2000" dirty="0" err="1"/>
              <a:t>tém</a:t>
            </a:r>
            <a:r>
              <a:rPr lang="cs-CZ" altLang="cs-CZ" sz="2000" dirty="0"/>
              <a:t> pracovišti daná 			výrobním programem </a:t>
            </a:r>
          </a:p>
          <a:p>
            <a:pPr marL="579438" lvl="1" indent="0" eaLnBrk="1" hangingPunct="1">
              <a:buClr>
                <a:schemeClr val="tx2"/>
              </a:buClr>
              <a:buFont typeface="Wingdings" pitchFamily="2" charset="2"/>
              <a:buNone/>
              <a:tabLst>
                <a:tab pos="1138238" algn="l"/>
                <a:tab pos="1614488" algn="l"/>
                <a:tab pos="1905000" algn="l"/>
              </a:tabLst>
            </a:pPr>
            <a:r>
              <a:rPr lang="cs-CZ" altLang="cs-CZ" sz="2000" dirty="0"/>
              <a:t>	</a:t>
            </a:r>
            <a:r>
              <a:rPr lang="cs-CZ" altLang="cs-CZ" sz="2000" dirty="0" err="1"/>
              <a:t>K</a:t>
            </a:r>
            <a:r>
              <a:rPr lang="cs-CZ" altLang="cs-CZ" sz="2000" baseline="-25000" dirty="0" err="1"/>
              <a:t>i</a:t>
            </a:r>
            <a:r>
              <a:rPr lang="cs-CZ" altLang="cs-CZ" sz="2000" dirty="0"/>
              <a:t>	-	skutečná kapacita (disponibilní) na i-</a:t>
            </a:r>
            <a:r>
              <a:rPr lang="cs-CZ" altLang="cs-CZ" sz="2000" dirty="0" err="1"/>
              <a:t>tém</a:t>
            </a:r>
            <a:r>
              <a:rPr lang="cs-CZ" altLang="cs-CZ" sz="2000" dirty="0"/>
              <a:t> 				pracovišti</a:t>
            </a:r>
          </a:p>
          <a:p>
            <a:pPr marL="579438" lvl="1" indent="0" eaLnBrk="1" hangingPunct="1">
              <a:buClr>
                <a:schemeClr val="tx2"/>
              </a:buClr>
              <a:buFont typeface="Wingdings" pitchFamily="2" charset="2"/>
              <a:buNone/>
              <a:tabLst>
                <a:tab pos="1138238" algn="l"/>
                <a:tab pos="1614488" algn="l"/>
                <a:tab pos="1905000" algn="l"/>
              </a:tabLst>
            </a:pPr>
            <a:r>
              <a:rPr lang="cs-CZ" altLang="cs-CZ" sz="2000" dirty="0"/>
              <a:t>	t</a:t>
            </a:r>
            <a:r>
              <a:rPr lang="cs-CZ" altLang="cs-CZ" sz="2000" baseline="-25000" dirty="0"/>
              <a:t>i</a:t>
            </a:r>
            <a:r>
              <a:rPr lang="cs-CZ" altLang="cs-CZ" sz="2000" dirty="0"/>
              <a:t>	-	pracnost operace na i-</a:t>
            </a:r>
            <a:r>
              <a:rPr lang="cs-CZ" altLang="cs-CZ" sz="2000" dirty="0" err="1"/>
              <a:t>tém</a:t>
            </a:r>
            <a:r>
              <a:rPr lang="cs-CZ" altLang="cs-CZ" sz="2000" dirty="0"/>
              <a:t> pracovišti</a:t>
            </a:r>
          </a:p>
        </p:txBody>
      </p:sp>
      <p:graphicFrame>
        <p:nvGraphicFramePr>
          <p:cNvPr id="17412" name="Object 4"/>
          <p:cNvGraphicFramePr>
            <a:graphicFrameLocks noChangeAspect="1"/>
          </p:cNvGraphicFramePr>
          <p:nvPr>
            <p:extLst/>
          </p:nvPr>
        </p:nvGraphicFramePr>
        <p:xfrm>
          <a:off x="2363788" y="2362200"/>
          <a:ext cx="3017837" cy="1241425"/>
        </p:xfrm>
        <a:graphic>
          <a:graphicData uri="http://schemas.openxmlformats.org/presentationml/2006/ole">
            <mc:AlternateContent xmlns:mc="http://schemas.openxmlformats.org/markup-compatibility/2006">
              <mc:Choice xmlns:v="urn:schemas-microsoft-com:vml" Requires="v">
                <p:oleObj spid="_x0000_s13315" name="Equation" r:id="rId4" imgW="1143000" imgH="469800" progId="Equation.3">
                  <p:embed/>
                </p:oleObj>
              </mc:Choice>
              <mc:Fallback>
                <p:oleObj name="Equation" r:id="rId4" imgW="1143000" imgH="469800" progId="Equation.3">
                  <p:embed/>
                  <p:pic>
                    <p:nvPicPr>
                      <p:cNvPr id="17412" name="Object 4"/>
                      <p:cNvPicPr>
                        <a:picLocks noChangeAspect="1" noChangeArrowheads="1"/>
                      </p:cNvPicPr>
                      <p:nvPr/>
                    </p:nvPicPr>
                    <p:blipFill>
                      <a:blip r:embed="rId5"/>
                      <a:srcRect/>
                      <a:stretch>
                        <a:fillRect/>
                      </a:stretch>
                    </p:blipFill>
                    <p:spPr bwMode="auto">
                      <a:xfrm>
                        <a:off x="2363788" y="2362200"/>
                        <a:ext cx="3017837" cy="1241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extovéPole 4"/>
          <p:cNvSpPr txBox="1"/>
          <p:nvPr/>
        </p:nvSpPr>
        <p:spPr>
          <a:xfrm>
            <a:off x="279117" y="5877272"/>
            <a:ext cx="828092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a:ea typeface="+mn-ea"/>
                <a:cs typeface="+mn-cs"/>
              </a:rPr>
              <a:t>Jurová M. 2010. Technická příprava výroby. </a:t>
            </a:r>
            <a:r>
              <a:rPr kumimoji="0" lang="cs-CZ" sz="1800" b="0" i="0" u="none" strike="noStrike" kern="1200" cap="none" spc="0" normalizeH="0" baseline="0" noProof="0" dirty="0">
                <a:ln>
                  <a:noFill/>
                </a:ln>
                <a:solidFill>
                  <a:prstClr val="black"/>
                </a:solidFill>
                <a:effectLst/>
                <a:uLnTx/>
                <a:uFillTx/>
                <a:latin typeface="Calibri"/>
                <a:ea typeface="+mn-ea"/>
                <a:cs typeface="+mn-cs"/>
              </a:rPr>
              <a:t>Přednáška k předmětu Řízení výroby </a:t>
            </a:r>
            <a:r>
              <a:rPr kumimoji="0" lang="cs-CZ" sz="1800" b="0" i="1" u="none" strike="noStrike" kern="1200" cap="none" spc="0" normalizeH="0" baseline="0" noProof="0" dirty="0">
                <a:ln>
                  <a:noFill/>
                </a:ln>
                <a:solidFill>
                  <a:prstClr val="black"/>
                </a:solidFill>
                <a:effectLst/>
                <a:uLnTx/>
                <a:uFillTx/>
                <a:latin typeface="Calibri"/>
                <a:ea typeface="+mn-ea"/>
                <a:cs typeface="+mn-cs"/>
              </a:rPr>
              <a:t>. VUT v Brně. Fakulta Podnikatelská</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9398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Členění výrobního procesu</a:t>
            </a:r>
          </a:p>
        </p:txBody>
      </p:sp>
      <p:sp>
        <p:nvSpPr>
          <p:cNvPr id="3" name="Zástupný symbol pro obsah 2"/>
          <p:cNvSpPr>
            <a:spLocks noGrp="1"/>
          </p:cNvSpPr>
          <p:nvPr>
            <p:ph idx="1"/>
          </p:nvPr>
        </p:nvSpPr>
        <p:spPr/>
        <p:txBody>
          <a:bodyPr>
            <a:normAutofit/>
          </a:bodyPr>
          <a:lstStyle/>
          <a:p>
            <a:r>
              <a:rPr lang="cs-CZ" dirty="0"/>
              <a:t>Netechnologické časy(čas přípravy a zakončení </a:t>
            </a:r>
            <a:r>
              <a:rPr lang="cs-CZ" i="1" dirty="0" err="1"/>
              <a:t>t</a:t>
            </a:r>
            <a:r>
              <a:rPr lang="cs-CZ" i="1" baseline="-25000" dirty="0" err="1"/>
              <a:t>pz</a:t>
            </a:r>
            <a:r>
              <a:rPr lang="cs-CZ" dirty="0"/>
              <a:t> nebo čas dopravy a kontroly </a:t>
            </a:r>
            <a:r>
              <a:rPr lang="cs-CZ" i="1" dirty="0" err="1"/>
              <a:t>t</a:t>
            </a:r>
            <a:r>
              <a:rPr lang="cs-CZ" i="1" baseline="-25000" dirty="0" err="1"/>
              <a:t>dk</a:t>
            </a:r>
            <a:r>
              <a:rPr lang="cs-CZ" dirty="0"/>
              <a:t>)</a:t>
            </a:r>
          </a:p>
          <a:p>
            <a:pPr lvl="1"/>
            <a:r>
              <a:rPr lang="cs-CZ" dirty="0"/>
              <a:t>Přípravní operace</a:t>
            </a:r>
          </a:p>
          <a:p>
            <a:pPr lvl="1"/>
            <a:r>
              <a:rPr lang="cs-CZ" dirty="0"/>
              <a:t>Seřízení stroje, </a:t>
            </a:r>
          </a:p>
          <a:p>
            <a:pPr lvl="1"/>
            <a:r>
              <a:rPr lang="cs-CZ" dirty="0"/>
              <a:t>Přepravní operace</a:t>
            </a:r>
          </a:p>
          <a:p>
            <a:pPr lvl="1"/>
            <a:r>
              <a:rPr lang="cs-CZ" dirty="0"/>
              <a:t>Technologická manipulace,</a:t>
            </a:r>
          </a:p>
          <a:p>
            <a:pPr lvl="1"/>
            <a:r>
              <a:rPr lang="cs-CZ" dirty="0"/>
              <a:t>Nakládání, skladování</a:t>
            </a:r>
          </a:p>
          <a:p>
            <a:pPr lvl="1"/>
            <a:r>
              <a:rPr lang="cs-CZ" dirty="0"/>
              <a:t>Kontrola jakosti</a:t>
            </a:r>
          </a:p>
        </p:txBody>
      </p:sp>
      <p:sp>
        <p:nvSpPr>
          <p:cNvPr id="4" name="TextovéPole 3"/>
          <p:cNvSpPr txBox="1"/>
          <p:nvPr/>
        </p:nvSpPr>
        <p:spPr>
          <a:xfrm>
            <a:off x="395536" y="6165304"/>
            <a:ext cx="7776864" cy="646331"/>
          </a:xfrm>
          <a:prstGeom prst="rect">
            <a:avLst/>
          </a:prstGeom>
          <a:noFill/>
        </p:spPr>
        <p:txBody>
          <a:bodyPr wrap="square" rtlCol="0">
            <a:spAutoFit/>
          </a:bodyPr>
          <a:lstStyle/>
          <a:p>
            <a:r>
              <a:rPr lang="cs-CZ" dirty="0"/>
              <a:t>Jurová M. a kol. Výrobní procesy řízené logistikou. </a:t>
            </a:r>
            <a:r>
              <a:rPr lang="cs-CZ" dirty="0" err="1"/>
              <a:t>Bizbooks</a:t>
            </a:r>
            <a:r>
              <a:rPr lang="cs-CZ" dirty="0"/>
              <a:t> 2013. 260s. ISBN 978-80-265-0059-9</a:t>
            </a:r>
          </a:p>
        </p:txBody>
      </p:sp>
    </p:spTree>
    <p:extLst>
      <p:ext uri="{BB962C8B-B14F-4D97-AF65-F5344CB8AC3E}">
        <p14:creationId xmlns:p14="http://schemas.microsoft.com/office/powerpoint/2010/main" val="11326062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39552" y="764704"/>
            <a:ext cx="8162925" cy="641350"/>
          </a:xfrm>
        </p:spPr>
        <p:txBody>
          <a:bodyPr/>
          <a:lstStyle/>
          <a:p>
            <a:pPr eaLnBrk="1" hangingPunct="1"/>
            <a:r>
              <a:rPr lang="cs-CZ" altLang="cs-CZ" sz="3600" b="1" dirty="0"/>
              <a:t>Kapacita montážních pracovišť</a:t>
            </a:r>
          </a:p>
        </p:txBody>
      </p:sp>
      <p:sp>
        <p:nvSpPr>
          <p:cNvPr id="18435" name="Rectangle 3"/>
          <p:cNvSpPr>
            <a:spLocks noGrp="1" noChangeArrowheads="1"/>
          </p:cNvSpPr>
          <p:nvPr>
            <p:ph idx="1"/>
          </p:nvPr>
        </p:nvSpPr>
        <p:spPr/>
        <p:txBody>
          <a:bodyPr/>
          <a:lstStyle/>
          <a:p>
            <a:pPr marL="0" indent="0" eaLnBrk="1" hangingPunct="1">
              <a:buClr>
                <a:schemeClr val="tx2"/>
              </a:buClr>
              <a:buNone/>
              <a:tabLst>
                <a:tab pos="1138238" algn="l"/>
                <a:tab pos="1614488" algn="l"/>
                <a:tab pos="1905000" algn="l"/>
              </a:tabLst>
            </a:pPr>
            <a:r>
              <a:rPr lang="cs-CZ" altLang="cs-CZ" sz="2800" dirty="0"/>
              <a:t>Kapacita ručních (montážních) pracovišť</a:t>
            </a:r>
          </a:p>
          <a:p>
            <a:pPr eaLnBrk="1" hangingPunct="1">
              <a:buClr>
                <a:schemeClr val="tx2"/>
              </a:buClr>
              <a:buFont typeface="Wingdings" pitchFamily="2" charset="2"/>
              <a:buChar char="Ø"/>
              <a:tabLst>
                <a:tab pos="1138238" algn="l"/>
                <a:tab pos="1614488" algn="l"/>
                <a:tab pos="1905000" algn="l"/>
              </a:tabLst>
            </a:pPr>
            <a:endParaRPr lang="cs-CZ" altLang="cs-CZ" sz="2800" dirty="0"/>
          </a:p>
          <a:p>
            <a:pPr eaLnBrk="1" hangingPunct="1">
              <a:buClr>
                <a:schemeClr val="tx2"/>
              </a:buClr>
              <a:buFont typeface="Wingdings" pitchFamily="2" charset="2"/>
              <a:buChar char="Ø"/>
              <a:tabLst>
                <a:tab pos="1138238" algn="l"/>
                <a:tab pos="1614488" algn="l"/>
                <a:tab pos="1905000" algn="l"/>
              </a:tabLst>
            </a:pPr>
            <a:endParaRPr lang="cs-CZ" altLang="cs-CZ" sz="2800" dirty="0"/>
          </a:p>
          <a:p>
            <a:pPr eaLnBrk="1" hangingPunct="1">
              <a:buClr>
                <a:schemeClr val="tx2"/>
              </a:buClr>
              <a:buFont typeface="Wingdings" pitchFamily="2" charset="2"/>
              <a:buChar char="Ø"/>
              <a:tabLst>
                <a:tab pos="1138238" algn="l"/>
                <a:tab pos="1614488" algn="l"/>
                <a:tab pos="1905000" algn="l"/>
              </a:tabLst>
            </a:pPr>
            <a:endParaRPr lang="cs-CZ" altLang="cs-CZ" sz="2800" dirty="0"/>
          </a:p>
          <a:p>
            <a:pPr marL="579438" lvl="1" indent="0" eaLnBrk="1" hangingPunct="1">
              <a:buClr>
                <a:schemeClr val="tx2"/>
              </a:buClr>
              <a:buFont typeface="Wingdings" pitchFamily="2" charset="2"/>
              <a:buNone/>
              <a:tabLst>
                <a:tab pos="1138238" algn="l"/>
                <a:tab pos="1614488" algn="l"/>
                <a:tab pos="1905000" algn="l"/>
              </a:tabLst>
            </a:pPr>
            <a:r>
              <a:rPr lang="cs-CZ" altLang="cs-CZ" sz="2000" dirty="0"/>
              <a:t>kde	K</a:t>
            </a:r>
            <a:r>
              <a:rPr lang="cs-CZ" altLang="cs-CZ" sz="2000" baseline="-25000" dirty="0"/>
              <a:t>m	</a:t>
            </a:r>
            <a:r>
              <a:rPr lang="cs-CZ" altLang="cs-CZ" sz="2000" dirty="0"/>
              <a:t>-	kapacita montážní plochy</a:t>
            </a:r>
            <a:r>
              <a:rPr lang="cs-CZ" altLang="cs-CZ" sz="1800" dirty="0"/>
              <a:t> </a:t>
            </a:r>
          </a:p>
          <a:p>
            <a:pPr marL="579438" lvl="1" indent="0" eaLnBrk="1" hangingPunct="1">
              <a:buClr>
                <a:schemeClr val="tx2"/>
              </a:buClr>
              <a:buFont typeface="Wingdings" pitchFamily="2" charset="2"/>
              <a:buNone/>
              <a:tabLst>
                <a:tab pos="1138238" algn="l"/>
                <a:tab pos="1614488" algn="l"/>
                <a:tab pos="1905000" algn="l"/>
              </a:tabLst>
            </a:pPr>
            <a:r>
              <a:rPr lang="cs-CZ" altLang="cs-CZ" sz="2000" dirty="0"/>
              <a:t>	</a:t>
            </a:r>
            <a:r>
              <a:rPr lang="cs-CZ" altLang="cs-CZ" sz="2000" dirty="0" err="1"/>
              <a:t>F</a:t>
            </a:r>
            <a:r>
              <a:rPr lang="cs-CZ" altLang="cs-CZ" sz="2000" baseline="-25000" dirty="0" err="1"/>
              <a:t>efm</a:t>
            </a:r>
            <a:r>
              <a:rPr lang="cs-CZ" altLang="cs-CZ" sz="2000" dirty="0"/>
              <a:t>	-	časový efektivní fond montážní plochy 				[hod/rok] </a:t>
            </a:r>
          </a:p>
          <a:p>
            <a:pPr marL="579438" lvl="1" indent="0" eaLnBrk="1" hangingPunct="1">
              <a:buClr>
                <a:schemeClr val="tx2"/>
              </a:buClr>
              <a:buFont typeface="Wingdings" pitchFamily="2" charset="2"/>
              <a:buNone/>
              <a:tabLst>
                <a:tab pos="1138238" algn="l"/>
                <a:tab pos="1614488" algn="l"/>
                <a:tab pos="1905000" algn="l"/>
              </a:tabLst>
            </a:pPr>
            <a:r>
              <a:rPr lang="cs-CZ" altLang="cs-CZ" sz="2000" dirty="0"/>
              <a:t>	F	-	plocha montážní [m2]</a:t>
            </a:r>
          </a:p>
          <a:p>
            <a:pPr marL="579438" lvl="1" indent="0" eaLnBrk="1" hangingPunct="1">
              <a:buClr>
                <a:schemeClr val="tx2"/>
              </a:buClr>
              <a:buFont typeface="Wingdings" pitchFamily="2" charset="2"/>
              <a:buNone/>
              <a:tabLst>
                <a:tab pos="1138238" algn="l"/>
                <a:tab pos="1614488" algn="l"/>
                <a:tab pos="1905000" algn="l"/>
              </a:tabLst>
            </a:pPr>
            <a:r>
              <a:rPr lang="cs-CZ" altLang="cs-CZ" sz="2000" dirty="0"/>
              <a:t>	</a:t>
            </a:r>
            <a:r>
              <a:rPr lang="cs-CZ" altLang="cs-CZ" sz="2000" dirty="0" err="1"/>
              <a:t>t</a:t>
            </a:r>
            <a:r>
              <a:rPr lang="cs-CZ" altLang="cs-CZ" sz="2000" baseline="-25000" dirty="0" err="1"/>
              <a:t>m</a:t>
            </a:r>
            <a:r>
              <a:rPr lang="cs-CZ" altLang="cs-CZ" sz="2000" dirty="0"/>
              <a:t>	-	pracnost montážní operace </a:t>
            </a:r>
          </a:p>
          <a:p>
            <a:pPr marL="579438" lvl="1" indent="0" eaLnBrk="1" hangingPunct="1">
              <a:buClr>
                <a:schemeClr val="tx2"/>
              </a:buClr>
              <a:buFont typeface="Wingdings" pitchFamily="2" charset="2"/>
              <a:buNone/>
              <a:tabLst>
                <a:tab pos="1138238" algn="l"/>
                <a:tab pos="1614488" algn="l"/>
                <a:tab pos="1905000" algn="l"/>
              </a:tabLst>
            </a:pPr>
            <a:r>
              <a:rPr lang="cs-CZ" altLang="cs-CZ" sz="2000" dirty="0"/>
              <a:t>	 </a:t>
            </a:r>
            <a:r>
              <a:rPr lang="en-US" altLang="cs-CZ" sz="2000" dirty="0"/>
              <a:t>ƒ</a:t>
            </a:r>
            <a:r>
              <a:rPr lang="cs-CZ" altLang="cs-CZ" sz="2000" dirty="0"/>
              <a:t> 	-	plocha, kterou zaujímá jedna montovaná 				jednotka</a:t>
            </a:r>
          </a:p>
        </p:txBody>
      </p:sp>
      <p:graphicFrame>
        <p:nvGraphicFramePr>
          <p:cNvPr id="18436" name="Object 4"/>
          <p:cNvGraphicFramePr>
            <a:graphicFrameLocks noChangeAspect="1"/>
          </p:cNvGraphicFramePr>
          <p:nvPr/>
        </p:nvGraphicFramePr>
        <p:xfrm>
          <a:off x="2749550" y="2378075"/>
          <a:ext cx="2246313" cy="1208088"/>
        </p:xfrm>
        <a:graphic>
          <a:graphicData uri="http://schemas.openxmlformats.org/presentationml/2006/ole">
            <mc:AlternateContent xmlns:mc="http://schemas.openxmlformats.org/markup-compatibility/2006">
              <mc:Choice xmlns:v="urn:schemas-microsoft-com:vml" Requires="v">
                <p:oleObj spid="_x0000_s14339" name="Rovnice" r:id="rId4" imgW="850900" imgH="457200" progId="Equation.3">
                  <p:embed/>
                </p:oleObj>
              </mc:Choice>
              <mc:Fallback>
                <p:oleObj name="Rovnice" r:id="rId4" imgW="850900" imgH="457200" progId="Equation.3">
                  <p:embed/>
                  <p:pic>
                    <p:nvPicPr>
                      <p:cNvPr id="18436"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9550" y="2378075"/>
                        <a:ext cx="2246313" cy="1208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extovéPole 4"/>
          <p:cNvSpPr txBox="1"/>
          <p:nvPr/>
        </p:nvSpPr>
        <p:spPr>
          <a:xfrm>
            <a:off x="395536" y="6107980"/>
            <a:ext cx="828092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a:ea typeface="+mn-ea"/>
                <a:cs typeface="+mn-cs"/>
              </a:rPr>
              <a:t>Jurová M. 2010. Technická příprava výroby. </a:t>
            </a:r>
            <a:r>
              <a:rPr kumimoji="0" lang="cs-CZ" sz="1800" b="0" i="0" u="none" strike="noStrike" kern="1200" cap="none" spc="0" normalizeH="0" baseline="0" noProof="0" dirty="0">
                <a:ln>
                  <a:noFill/>
                </a:ln>
                <a:solidFill>
                  <a:prstClr val="black"/>
                </a:solidFill>
                <a:effectLst/>
                <a:uLnTx/>
                <a:uFillTx/>
                <a:latin typeface="Calibri"/>
                <a:ea typeface="+mn-ea"/>
                <a:cs typeface="+mn-cs"/>
              </a:rPr>
              <a:t>Přednáška k předmětu Řízení výroby </a:t>
            </a:r>
            <a:r>
              <a:rPr kumimoji="0" lang="cs-CZ" sz="1800" b="0" i="1" u="none" strike="noStrike" kern="1200" cap="none" spc="0" normalizeH="0" baseline="0" noProof="0" dirty="0">
                <a:ln>
                  <a:noFill/>
                </a:ln>
                <a:solidFill>
                  <a:prstClr val="black"/>
                </a:solidFill>
                <a:effectLst/>
                <a:uLnTx/>
                <a:uFillTx/>
                <a:latin typeface="Calibri"/>
                <a:ea typeface="+mn-ea"/>
                <a:cs typeface="+mn-cs"/>
              </a:rPr>
              <a:t>. VUT v Brně. Fakulta Podnikatelská</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45094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871538" y="433388"/>
            <a:ext cx="8162925" cy="1190625"/>
          </a:xfrm>
        </p:spPr>
        <p:txBody>
          <a:bodyPr/>
          <a:lstStyle/>
          <a:p>
            <a:pPr eaLnBrk="1" hangingPunct="1"/>
            <a:r>
              <a:rPr lang="cs-CZ" altLang="cs-CZ" sz="3600" b="1" dirty="0"/>
              <a:t>Velikost montážní plochy pro dosažení požadované kapacity</a:t>
            </a:r>
          </a:p>
        </p:txBody>
      </p:sp>
      <p:sp>
        <p:nvSpPr>
          <p:cNvPr id="19459" name="Rectangle 3"/>
          <p:cNvSpPr>
            <a:spLocks noGrp="1" noChangeArrowheads="1"/>
          </p:cNvSpPr>
          <p:nvPr>
            <p:ph idx="1"/>
          </p:nvPr>
        </p:nvSpPr>
        <p:spPr/>
        <p:txBody>
          <a:bodyPr>
            <a:normAutofit/>
          </a:bodyPr>
          <a:lstStyle/>
          <a:p>
            <a:pPr marL="0" indent="0" eaLnBrk="1" hangingPunct="1">
              <a:buClr>
                <a:schemeClr val="tx2"/>
              </a:buClr>
              <a:buNone/>
              <a:tabLst>
                <a:tab pos="1138238" algn="l"/>
                <a:tab pos="1614488" algn="l"/>
                <a:tab pos="1905000" algn="l"/>
              </a:tabLst>
            </a:pPr>
            <a:r>
              <a:rPr lang="cs-CZ" altLang="cs-CZ" sz="2800" dirty="0"/>
              <a:t>Velikost montážní plochy</a:t>
            </a:r>
          </a:p>
          <a:p>
            <a:pPr eaLnBrk="1" hangingPunct="1">
              <a:buClr>
                <a:schemeClr val="tx2"/>
              </a:buClr>
              <a:buFont typeface="Wingdings" pitchFamily="2" charset="2"/>
              <a:buChar char="Ø"/>
              <a:tabLst>
                <a:tab pos="1138238" algn="l"/>
                <a:tab pos="1614488" algn="l"/>
                <a:tab pos="1905000" algn="l"/>
              </a:tabLst>
            </a:pPr>
            <a:endParaRPr lang="cs-CZ" altLang="cs-CZ" sz="2800" dirty="0"/>
          </a:p>
          <a:p>
            <a:pPr eaLnBrk="1" hangingPunct="1">
              <a:buClr>
                <a:schemeClr val="tx2"/>
              </a:buClr>
              <a:buFont typeface="Wingdings" pitchFamily="2" charset="2"/>
              <a:buChar char="Ø"/>
              <a:tabLst>
                <a:tab pos="1138238" algn="l"/>
                <a:tab pos="1614488" algn="l"/>
                <a:tab pos="1905000" algn="l"/>
              </a:tabLst>
            </a:pPr>
            <a:endParaRPr lang="cs-CZ" altLang="cs-CZ" sz="2800" dirty="0"/>
          </a:p>
          <a:p>
            <a:pPr eaLnBrk="1" hangingPunct="1">
              <a:buClr>
                <a:schemeClr val="tx2"/>
              </a:buClr>
              <a:buFont typeface="Wingdings" pitchFamily="2" charset="2"/>
              <a:buChar char="Ø"/>
              <a:tabLst>
                <a:tab pos="1138238" algn="l"/>
                <a:tab pos="1614488" algn="l"/>
                <a:tab pos="1905000" algn="l"/>
              </a:tabLst>
            </a:pPr>
            <a:endParaRPr lang="cs-CZ" altLang="cs-CZ" sz="2800" dirty="0"/>
          </a:p>
          <a:p>
            <a:pPr eaLnBrk="1" hangingPunct="1">
              <a:buClr>
                <a:schemeClr val="tx2"/>
              </a:buClr>
              <a:buFont typeface="Wingdings" pitchFamily="2" charset="2"/>
              <a:buChar char="Ø"/>
              <a:tabLst>
                <a:tab pos="1138238" algn="l"/>
                <a:tab pos="1614488" algn="l"/>
                <a:tab pos="1905000" algn="l"/>
              </a:tabLst>
            </a:pPr>
            <a:endParaRPr lang="cs-CZ" altLang="cs-CZ" sz="2800" dirty="0"/>
          </a:p>
          <a:p>
            <a:pPr marL="579438" lvl="1" indent="0" eaLnBrk="1" hangingPunct="1">
              <a:buClr>
                <a:schemeClr val="tx2"/>
              </a:buClr>
              <a:buFont typeface="Wingdings" pitchFamily="2" charset="2"/>
              <a:buNone/>
              <a:tabLst>
                <a:tab pos="1138238" algn="l"/>
                <a:tab pos="1614488" algn="l"/>
                <a:tab pos="1905000" algn="l"/>
              </a:tabLst>
            </a:pPr>
            <a:r>
              <a:rPr lang="cs-CZ" altLang="cs-CZ" sz="2000" dirty="0"/>
              <a:t>kde	F</a:t>
            </a:r>
            <a:r>
              <a:rPr lang="cs-CZ" altLang="cs-CZ" sz="2000" baseline="-25000" dirty="0"/>
              <a:t>	</a:t>
            </a:r>
            <a:r>
              <a:rPr lang="cs-CZ" altLang="cs-CZ" sz="2000" dirty="0"/>
              <a:t>-	plocha, o kterou musíme upravit stávající 				montážní plochu, abychom splnili požadovaný výrobní úkol</a:t>
            </a:r>
            <a:endParaRPr lang="cs-CZ" altLang="cs-CZ" sz="1800" dirty="0"/>
          </a:p>
          <a:p>
            <a:pPr marL="579438" lvl="1" indent="0" eaLnBrk="1" hangingPunct="1">
              <a:buClr>
                <a:schemeClr val="tx2"/>
              </a:buClr>
              <a:buFont typeface="Wingdings" pitchFamily="2" charset="2"/>
              <a:buNone/>
              <a:tabLst>
                <a:tab pos="1138238" algn="l"/>
                <a:tab pos="1614488" algn="l"/>
                <a:tab pos="1905000" algn="l"/>
              </a:tabLst>
            </a:pPr>
            <a:r>
              <a:rPr lang="cs-CZ" altLang="cs-CZ" sz="2000" dirty="0"/>
              <a:t>	</a:t>
            </a:r>
            <a:r>
              <a:rPr lang="cs-CZ" altLang="cs-CZ" sz="2000" dirty="0" err="1"/>
              <a:t>K</a:t>
            </a:r>
            <a:r>
              <a:rPr lang="cs-CZ" altLang="cs-CZ" sz="2000" baseline="-25000" dirty="0" err="1"/>
              <a:t>p</a:t>
            </a:r>
            <a:r>
              <a:rPr lang="cs-CZ" altLang="cs-CZ" sz="2000" dirty="0"/>
              <a:t>	-	požadovaná kapacita montážní plochy zadaná 			výrobním úkolem </a:t>
            </a:r>
          </a:p>
          <a:p>
            <a:pPr marL="579438" lvl="1" indent="0" eaLnBrk="1" hangingPunct="1">
              <a:buClr>
                <a:schemeClr val="tx2"/>
              </a:buClr>
              <a:buFont typeface="Wingdings" pitchFamily="2" charset="2"/>
              <a:buNone/>
              <a:tabLst>
                <a:tab pos="1138238" algn="l"/>
                <a:tab pos="1614488" algn="l"/>
                <a:tab pos="1905000" algn="l"/>
              </a:tabLst>
            </a:pPr>
            <a:r>
              <a:rPr lang="cs-CZ" altLang="cs-CZ" sz="2000" dirty="0"/>
              <a:t>	</a:t>
            </a:r>
          </a:p>
        </p:txBody>
      </p:sp>
      <p:graphicFrame>
        <p:nvGraphicFramePr>
          <p:cNvPr id="19460" name="Object 4"/>
          <p:cNvGraphicFramePr>
            <a:graphicFrameLocks noChangeAspect="1"/>
          </p:cNvGraphicFramePr>
          <p:nvPr/>
        </p:nvGraphicFramePr>
        <p:xfrm>
          <a:off x="2128838" y="2362200"/>
          <a:ext cx="3487737" cy="1241425"/>
        </p:xfrm>
        <a:graphic>
          <a:graphicData uri="http://schemas.openxmlformats.org/presentationml/2006/ole">
            <mc:AlternateContent xmlns:mc="http://schemas.openxmlformats.org/markup-compatibility/2006">
              <mc:Choice xmlns:v="urn:schemas-microsoft-com:vml" Requires="v">
                <p:oleObj spid="_x0000_s15363" name="Rovnice" r:id="rId4" imgW="1320227" imgH="469696" progId="Equation.3">
                  <p:embed/>
                </p:oleObj>
              </mc:Choice>
              <mc:Fallback>
                <p:oleObj name="Rovnice" r:id="rId4" imgW="1320227" imgH="469696" progId="Equation.3">
                  <p:embed/>
                  <p:pic>
                    <p:nvPicPr>
                      <p:cNvPr id="1946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8838" y="2362200"/>
                        <a:ext cx="3487737" cy="1241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extovéPole 4"/>
          <p:cNvSpPr txBox="1"/>
          <p:nvPr/>
        </p:nvSpPr>
        <p:spPr>
          <a:xfrm>
            <a:off x="323528" y="5805264"/>
            <a:ext cx="828092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a:ea typeface="+mn-ea"/>
                <a:cs typeface="+mn-cs"/>
              </a:rPr>
              <a:t>Jurová M. 2010. Technická příprava výroby. </a:t>
            </a:r>
            <a:r>
              <a:rPr kumimoji="0" lang="cs-CZ" sz="1800" b="0" i="0" u="none" strike="noStrike" kern="1200" cap="none" spc="0" normalizeH="0" baseline="0" noProof="0" dirty="0">
                <a:ln>
                  <a:noFill/>
                </a:ln>
                <a:solidFill>
                  <a:prstClr val="black"/>
                </a:solidFill>
                <a:effectLst/>
                <a:uLnTx/>
                <a:uFillTx/>
                <a:latin typeface="Calibri"/>
                <a:ea typeface="+mn-ea"/>
                <a:cs typeface="+mn-cs"/>
              </a:rPr>
              <a:t>Přednáška k předmětu Řízení výroby </a:t>
            </a:r>
            <a:r>
              <a:rPr kumimoji="0" lang="cs-CZ" sz="1800" b="0" i="1" u="none" strike="noStrike" kern="1200" cap="none" spc="0" normalizeH="0" baseline="0" noProof="0" dirty="0">
                <a:ln>
                  <a:noFill/>
                </a:ln>
                <a:solidFill>
                  <a:prstClr val="black"/>
                </a:solidFill>
                <a:effectLst/>
                <a:uLnTx/>
                <a:uFillTx/>
                <a:latin typeface="Calibri"/>
                <a:ea typeface="+mn-ea"/>
                <a:cs typeface="+mn-cs"/>
              </a:rPr>
              <a:t>. VUT v Brně. Fakulta Podnikatelská</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63434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3568" y="836712"/>
            <a:ext cx="8162925" cy="701675"/>
          </a:xfrm>
        </p:spPr>
        <p:txBody>
          <a:bodyPr/>
          <a:lstStyle/>
          <a:p>
            <a:pPr eaLnBrk="1" hangingPunct="1"/>
            <a:r>
              <a:rPr lang="cs-CZ" altLang="cs-CZ" sz="4000" b="1" dirty="0"/>
              <a:t>Převedený výrobní program</a:t>
            </a:r>
          </a:p>
        </p:txBody>
      </p:sp>
      <p:sp>
        <p:nvSpPr>
          <p:cNvPr id="20483" name="Rectangle 3"/>
          <p:cNvSpPr>
            <a:spLocks noGrp="1" noChangeArrowheads="1"/>
          </p:cNvSpPr>
          <p:nvPr>
            <p:ph idx="1"/>
          </p:nvPr>
        </p:nvSpPr>
        <p:spPr/>
        <p:txBody>
          <a:bodyPr/>
          <a:lstStyle/>
          <a:p>
            <a:pPr marL="0" indent="0" eaLnBrk="1" hangingPunct="1">
              <a:buClr>
                <a:schemeClr val="tx2"/>
              </a:buClr>
              <a:buFont typeface="Wingdings" pitchFamily="2" charset="2"/>
              <a:buNone/>
            </a:pPr>
            <a:r>
              <a:rPr lang="cs-CZ" altLang="cs-CZ" sz="2800" dirty="0"/>
              <a:t>Přepočet technologicky podobných výrobků podle představitelů</a:t>
            </a:r>
          </a:p>
          <a:p>
            <a:pPr marL="0" indent="0" eaLnBrk="1" hangingPunct="1">
              <a:spcBef>
                <a:spcPct val="50000"/>
              </a:spcBef>
              <a:buClr>
                <a:schemeClr val="tx2"/>
              </a:buClr>
              <a:buNone/>
            </a:pPr>
            <a:r>
              <a:rPr lang="cs-CZ" altLang="cs-CZ" sz="2800" b="1" i="1" dirty="0"/>
              <a:t>konkrétní představitel</a:t>
            </a:r>
          </a:p>
          <a:p>
            <a:pPr marL="766763" lvl="1" indent="0" eaLnBrk="1" hangingPunct="1">
              <a:buClr>
                <a:schemeClr val="tx2"/>
              </a:buClr>
              <a:buFont typeface="Wingdings" pitchFamily="2" charset="2"/>
              <a:buNone/>
            </a:pPr>
            <a:r>
              <a:rPr lang="cs-CZ" altLang="cs-CZ" sz="2400" dirty="0"/>
              <a:t>za představitele zvolen jeden z výrobků výrobního programu (obvykle ten, který nejvíce vytíží kapacitu)</a:t>
            </a:r>
          </a:p>
          <a:p>
            <a:pPr marL="0" indent="0" eaLnBrk="1" hangingPunct="1">
              <a:buClr>
                <a:schemeClr val="tx2"/>
              </a:buClr>
              <a:buNone/>
            </a:pPr>
            <a:r>
              <a:rPr lang="cs-CZ" altLang="cs-CZ" sz="2800" dirty="0"/>
              <a:t> </a:t>
            </a:r>
            <a:r>
              <a:rPr lang="cs-CZ" altLang="cs-CZ" sz="2800" b="1" i="1" dirty="0"/>
              <a:t>smluvený představitel</a:t>
            </a:r>
          </a:p>
          <a:p>
            <a:pPr marL="766763" lvl="1" indent="0" eaLnBrk="1" hangingPunct="1">
              <a:buClr>
                <a:schemeClr val="tx2"/>
              </a:buClr>
              <a:buFont typeface="Wingdings" pitchFamily="2" charset="2"/>
              <a:buNone/>
            </a:pPr>
            <a:r>
              <a:rPr lang="cs-CZ" altLang="cs-CZ" sz="2400" dirty="0"/>
              <a:t>smyšlený výrobek (průměrná pracnost všech výrobků výrobního úkolu)</a:t>
            </a:r>
          </a:p>
        </p:txBody>
      </p:sp>
      <p:sp>
        <p:nvSpPr>
          <p:cNvPr id="4" name="TextovéPole 3"/>
          <p:cNvSpPr txBox="1"/>
          <p:nvPr/>
        </p:nvSpPr>
        <p:spPr>
          <a:xfrm>
            <a:off x="251520" y="5661248"/>
            <a:ext cx="828092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1" u="none" strike="noStrike" kern="1200" cap="none" spc="0" normalizeH="0" baseline="0" noProof="0" dirty="0">
                <a:ln>
                  <a:noFill/>
                </a:ln>
                <a:solidFill>
                  <a:prstClr val="black"/>
                </a:solidFill>
                <a:effectLst/>
                <a:uLnTx/>
                <a:uFillTx/>
                <a:latin typeface="Calibri"/>
                <a:ea typeface="+mn-ea"/>
                <a:cs typeface="+mn-cs"/>
              </a:rPr>
              <a:t>Jurová M. 2010. Technická příprava výroby. </a:t>
            </a:r>
            <a:r>
              <a:rPr kumimoji="0" lang="cs-CZ" sz="1800" b="0" i="0" u="none" strike="noStrike" kern="1200" cap="none" spc="0" normalizeH="0" baseline="0" noProof="0" dirty="0">
                <a:ln>
                  <a:noFill/>
                </a:ln>
                <a:solidFill>
                  <a:prstClr val="black"/>
                </a:solidFill>
                <a:effectLst/>
                <a:uLnTx/>
                <a:uFillTx/>
                <a:latin typeface="Calibri"/>
                <a:ea typeface="+mn-ea"/>
                <a:cs typeface="+mn-cs"/>
              </a:rPr>
              <a:t>Přednáška k předmětu Řízení výroby </a:t>
            </a:r>
            <a:r>
              <a:rPr kumimoji="0" lang="cs-CZ" sz="1800" b="0" i="1" u="none" strike="noStrike" kern="1200" cap="none" spc="0" normalizeH="0" baseline="0" noProof="0" dirty="0">
                <a:ln>
                  <a:noFill/>
                </a:ln>
                <a:solidFill>
                  <a:prstClr val="black"/>
                </a:solidFill>
                <a:effectLst/>
                <a:uLnTx/>
                <a:uFillTx/>
                <a:latin typeface="Calibri"/>
                <a:ea typeface="+mn-ea"/>
                <a:cs typeface="+mn-cs"/>
              </a:rPr>
              <a:t>. VUT v Brně. Fakulta Podnikatelská</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1"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9117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539552" y="404664"/>
            <a:ext cx="8229600" cy="1143000"/>
          </a:xfrm>
        </p:spPr>
        <p:txBody>
          <a:bodyPr>
            <a:normAutofit fontScale="90000"/>
          </a:bodyPr>
          <a:lstStyle/>
          <a:p>
            <a:r>
              <a:rPr lang="cs-CZ" b="1" dirty="0"/>
              <a:t>Počet strojů které je nutno přidat/ odebrat</a:t>
            </a:r>
          </a:p>
        </p:txBody>
      </p:sp>
      <p:sp>
        <p:nvSpPr>
          <p:cNvPr id="3" name="Zástupný symbol pro obsah 2"/>
          <p:cNvSpPr>
            <a:spLocks noGrp="1"/>
          </p:cNvSpPr>
          <p:nvPr>
            <p:ph idx="1"/>
          </p:nvPr>
        </p:nvSpPr>
        <p:spPr/>
        <p:txBody>
          <a:bodyPr>
            <a:normAutofit fontScale="92500" lnSpcReduction="10000"/>
          </a:bodyPr>
          <a:lstStyle/>
          <a:p>
            <a:pPr marL="0" indent="0">
              <a:buNone/>
            </a:pPr>
            <a:endParaRPr lang="cs-CZ" sz="4800" dirty="0">
              <a:cs typeface="Times New Roman" panose="02020603050405020304" pitchFamily="18" charset="0"/>
            </a:endParaRPr>
          </a:p>
          <a:p>
            <a:pPr marL="0" indent="0">
              <a:buNone/>
            </a:pPr>
            <a:endParaRPr lang="cs-CZ" sz="4800" dirty="0">
              <a:cs typeface="Times New Roman" panose="02020603050405020304" pitchFamily="18" charset="0"/>
            </a:endParaRPr>
          </a:p>
          <a:p>
            <a:pPr marL="0" indent="0">
              <a:buNone/>
            </a:pPr>
            <a:endParaRPr lang="cs-CZ" sz="4800" dirty="0">
              <a:cs typeface="Times New Roman" panose="02020603050405020304" pitchFamily="18" charset="0"/>
            </a:endParaRPr>
          </a:p>
          <a:p>
            <a:pPr marL="0" indent="0">
              <a:buNone/>
            </a:pPr>
            <a:r>
              <a:rPr lang="cs-CZ" sz="2400" dirty="0">
                <a:ea typeface="Cambria Math" pitchFamily="18" charset="0"/>
                <a:cs typeface="Times New Roman" panose="02020603050405020304" pitchFamily="18" charset="0"/>
              </a:rPr>
              <a:t>kde </a:t>
            </a:r>
          </a:p>
          <a:p>
            <a:pPr marL="0" indent="0">
              <a:buNone/>
            </a:pPr>
            <a:r>
              <a:rPr lang="cs-CZ" sz="3800" dirty="0" err="1">
                <a:ea typeface="Cambria Math" pitchFamily="18" charset="0"/>
                <a:cs typeface="Times New Roman" panose="02020603050405020304" pitchFamily="18" charset="0"/>
              </a:rPr>
              <a:t>Kp</a:t>
            </a:r>
            <a:r>
              <a:rPr lang="cs-CZ" sz="3800" dirty="0">
                <a:ea typeface="Cambria Math" pitchFamily="18" charset="0"/>
                <a:cs typeface="Times New Roman" panose="02020603050405020304" pitchFamily="18" charset="0"/>
              </a:rPr>
              <a:t>- požadovaná kapacita</a:t>
            </a:r>
          </a:p>
          <a:p>
            <a:pPr marL="0" indent="0">
              <a:buNone/>
            </a:pPr>
            <a:r>
              <a:rPr lang="cs-CZ" sz="3800" dirty="0" err="1">
                <a:ea typeface="Cambria Math" pitchFamily="18" charset="0"/>
                <a:cs typeface="Times New Roman" panose="02020603050405020304" pitchFamily="18" charset="0"/>
              </a:rPr>
              <a:t>Ki</a:t>
            </a:r>
            <a:r>
              <a:rPr lang="cs-CZ" sz="3800" dirty="0">
                <a:ea typeface="Cambria Math" pitchFamily="18" charset="0"/>
                <a:cs typeface="Times New Roman" panose="02020603050405020304" pitchFamily="18" charset="0"/>
              </a:rPr>
              <a:t>- </a:t>
            </a:r>
            <a:r>
              <a:rPr lang="cs-CZ" sz="3800" dirty="0" err="1">
                <a:ea typeface="Cambria Math" pitchFamily="18" charset="0"/>
                <a:cs typeface="Times New Roman" panose="02020603050405020304" pitchFamily="18" charset="0"/>
              </a:rPr>
              <a:t>stavajicí</a:t>
            </a:r>
            <a:r>
              <a:rPr lang="cs-CZ" sz="3800" dirty="0">
                <a:ea typeface="Cambria Math" pitchFamily="18" charset="0"/>
                <a:cs typeface="Times New Roman" panose="02020603050405020304" pitchFamily="18" charset="0"/>
              </a:rPr>
              <a:t> kapacita</a:t>
            </a:r>
          </a:p>
          <a:p>
            <a:pPr marL="0" indent="0">
              <a:buNone/>
            </a:pPr>
            <a:r>
              <a:rPr lang="cs-CZ" sz="3800" dirty="0">
                <a:ea typeface="Cambria Math" pitchFamily="18" charset="0"/>
                <a:cs typeface="Times New Roman" panose="02020603050405020304" pitchFamily="18" charset="0"/>
              </a:rPr>
              <a:t>Ks- kapacita jednoho stroje </a:t>
            </a:r>
          </a:p>
        </p:txBody>
      </p:sp>
      <p:graphicFrame>
        <p:nvGraphicFramePr>
          <p:cNvPr id="4" name="Objekt 3"/>
          <p:cNvGraphicFramePr>
            <a:graphicFrameLocks noChangeAspect="1"/>
          </p:cNvGraphicFramePr>
          <p:nvPr>
            <p:extLst/>
          </p:nvPr>
        </p:nvGraphicFramePr>
        <p:xfrm>
          <a:off x="1259632" y="1700808"/>
          <a:ext cx="3371428" cy="1838961"/>
        </p:xfrm>
        <a:graphic>
          <a:graphicData uri="http://schemas.openxmlformats.org/presentationml/2006/ole">
            <mc:AlternateContent xmlns:mc="http://schemas.openxmlformats.org/markup-compatibility/2006">
              <mc:Choice xmlns:v="urn:schemas-microsoft-com:vml" Requires="v">
                <p:oleObj spid="_x0000_s16387" name="Equation" r:id="rId6" imgW="838080" imgH="457200" progId="Equation.3">
                  <p:embed/>
                </p:oleObj>
              </mc:Choice>
              <mc:Fallback>
                <p:oleObj name="Equation" r:id="rId6" imgW="838080" imgH="457200" progId="Equation.3">
                  <p:embed/>
                  <p:pic>
                    <p:nvPicPr>
                      <p:cNvPr id="4" name="Objekt 3"/>
                      <p:cNvPicPr/>
                      <p:nvPr/>
                    </p:nvPicPr>
                    <p:blipFill>
                      <a:blip r:embed="rId7"/>
                      <a:stretch>
                        <a:fillRect/>
                      </a:stretch>
                    </p:blipFill>
                    <p:spPr>
                      <a:xfrm>
                        <a:off x="1259632" y="1700808"/>
                        <a:ext cx="3371428" cy="1838961"/>
                      </a:xfrm>
                      <a:prstGeom prst="rect">
                        <a:avLst/>
                      </a:prstGeom>
                    </p:spPr>
                  </p:pic>
                </p:oleObj>
              </mc:Fallback>
            </mc:AlternateContent>
          </a:graphicData>
        </a:graphic>
      </p:graphicFrame>
    </p:spTree>
    <p:extLst>
      <p:ext uri="{BB962C8B-B14F-4D97-AF65-F5344CB8AC3E}">
        <p14:creationId xmlns:p14="http://schemas.microsoft.com/office/powerpoint/2010/main" val="1558233064"/>
      </p:ext>
    </p:extLst>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871538" y="862013"/>
            <a:ext cx="8162925" cy="762000"/>
          </a:xfrm>
        </p:spPr>
        <p:txBody>
          <a:bodyPr/>
          <a:lstStyle/>
          <a:p>
            <a:r>
              <a:rPr lang="cs-CZ" b="1" dirty="0"/>
              <a:t>Řízení kapacity</a:t>
            </a:r>
          </a:p>
        </p:txBody>
      </p:sp>
      <p:sp>
        <p:nvSpPr>
          <p:cNvPr id="48131" name="Rectangle 3"/>
          <p:cNvSpPr>
            <a:spLocks noGrp="1" noChangeArrowheads="1"/>
          </p:cNvSpPr>
          <p:nvPr>
            <p:ph idx="1"/>
          </p:nvPr>
        </p:nvSpPr>
        <p:spPr>
          <a:xfrm>
            <a:off x="762000" y="2209800"/>
            <a:ext cx="8110538" cy="4191000"/>
          </a:xfrm>
        </p:spPr>
        <p:txBody>
          <a:bodyPr/>
          <a:lstStyle/>
          <a:p>
            <a:pPr>
              <a:buClr>
                <a:schemeClr val="tx2"/>
              </a:buClr>
              <a:buFont typeface="Arial" panose="020B0604020202020204" pitchFamily="34" charset="0"/>
              <a:buChar char="•"/>
            </a:pPr>
            <a:r>
              <a:rPr lang="cs-CZ" sz="2800" dirty="0"/>
              <a:t>realizaci hlavního výrobního plánu</a:t>
            </a:r>
          </a:p>
          <a:p>
            <a:pPr>
              <a:buClr>
                <a:schemeClr val="tx2"/>
              </a:buClr>
              <a:buFont typeface="Arial" panose="020B0604020202020204" pitchFamily="34" charset="0"/>
              <a:buChar char="•"/>
            </a:pPr>
            <a:r>
              <a:rPr lang="cs-CZ" sz="2800" dirty="0"/>
              <a:t>splnění dohodnutých dodacích termínů</a:t>
            </a:r>
          </a:p>
          <a:p>
            <a:pPr>
              <a:buClr>
                <a:schemeClr val="tx2"/>
              </a:buClr>
              <a:buFont typeface="Arial" panose="020B0604020202020204" pitchFamily="34" charset="0"/>
              <a:buChar char="•"/>
            </a:pPr>
            <a:r>
              <a:rPr lang="cs-CZ" sz="2800" dirty="0"/>
              <a:t>co nejlepší využití disponibilních kapacit</a:t>
            </a:r>
          </a:p>
          <a:p>
            <a:pPr>
              <a:buClr>
                <a:schemeClr val="tx2"/>
              </a:buClr>
              <a:buFont typeface="Arial" panose="020B0604020202020204" pitchFamily="34" charset="0"/>
              <a:buChar char="•"/>
            </a:pPr>
            <a:r>
              <a:rPr lang="cs-CZ" sz="2800" dirty="0"/>
              <a:t>zkrácení průběžných dob</a:t>
            </a:r>
          </a:p>
          <a:p>
            <a:pPr>
              <a:buClr>
                <a:schemeClr val="tx2"/>
              </a:buClr>
              <a:buFont typeface="Arial" panose="020B0604020202020204" pitchFamily="34" charset="0"/>
              <a:buChar char="•"/>
            </a:pPr>
            <a:r>
              <a:rPr lang="cs-CZ" sz="2800" dirty="0"/>
              <a:t>ovládání výnosů</a:t>
            </a:r>
          </a:p>
          <a:p>
            <a:pPr>
              <a:buClr>
                <a:schemeClr val="tx2"/>
              </a:buClr>
              <a:buFont typeface="Arial" panose="020B0604020202020204" pitchFamily="34" charset="0"/>
              <a:buChar char="•"/>
            </a:pPr>
            <a:r>
              <a:rPr lang="cs-CZ" sz="2800" dirty="0"/>
              <a:t>péče o údržbu (preventivní) a úplnou obnovu zařízení</a:t>
            </a:r>
          </a:p>
        </p:txBody>
      </p:sp>
    </p:spTree>
    <p:extLst>
      <p:ext uri="{BB962C8B-B14F-4D97-AF65-F5344CB8AC3E}">
        <p14:creationId xmlns:p14="http://schemas.microsoft.com/office/powerpoint/2010/main" val="3854157897"/>
      </p:ext>
    </p:extLst>
  </p:cSld>
  <p:clrMapOvr>
    <a:overrideClrMapping bg1="lt1" tx1="dk1" bg2="lt2" tx2="dk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Příklad: Plánování výrobních kapacit</a:t>
            </a: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22997749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Příklad 1. Plánování výrobních kapacit </a:t>
            </a:r>
          </a:p>
        </p:txBody>
      </p:sp>
      <p:sp>
        <p:nvSpPr>
          <p:cNvPr id="3" name="Zástupný symbol pro obsah 2"/>
          <p:cNvSpPr>
            <a:spLocks noGrp="1"/>
          </p:cNvSpPr>
          <p:nvPr>
            <p:ph idx="1"/>
          </p:nvPr>
        </p:nvSpPr>
        <p:spPr/>
        <p:txBody>
          <a:bodyPr>
            <a:normAutofit fontScale="92500" lnSpcReduction="20000"/>
          </a:bodyPr>
          <a:lstStyle/>
          <a:p>
            <a:r>
              <a:rPr lang="cs-CZ" dirty="0"/>
              <a:t>Počet dní </a:t>
            </a:r>
            <a:r>
              <a:rPr lang="cs-CZ" b="1" dirty="0"/>
              <a:t>20</a:t>
            </a:r>
            <a:r>
              <a:rPr lang="cs-CZ" dirty="0"/>
              <a:t>. </a:t>
            </a:r>
          </a:p>
          <a:p>
            <a:r>
              <a:rPr lang="cs-CZ" dirty="0"/>
              <a:t>Počet hodin ve směně </a:t>
            </a:r>
            <a:r>
              <a:rPr lang="cs-CZ" b="1" dirty="0"/>
              <a:t>8</a:t>
            </a:r>
            <a:r>
              <a:rPr lang="cs-CZ" dirty="0"/>
              <a:t>. </a:t>
            </a:r>
          </a:p>
          <a:p>
            <a:r>
              <a:rPr lang="cs-CZ" dirty="0"/>
              <a:t>Koeficient směnnosti </a:t>
            </a:r>
            <a:r>
              <a:rPr lang="cs-CZ" b="1" dirty="0"/>
              <a:t>2</a:t>
            </a:r>
            <a:r>
              <a:rPr lang="cs-CZ" dirty="0"/>
              <a:t>. </a:t>
            </a:r>
          </a:p>
          <a:p>
            <a:r>
              <a:rPr lang="cs-CZ" dirty="0"/>
              <a:t>Počet vzájemně zaměnitelných pracovišť </a:t>
            </a:r>
            <a:r>
              <a:rPr lang="cs-CZ" b="1" dirty="0"/>
              <a:t>2</a:t>
            </a:r>
            <a:r>
              <a:rPr lang="cs-CZ" dirty="0"/>
              <a:t>. </a:t>
            </a:r>
          </a:p>
          <a:p>
            <a:r>
              <a:rPr lang="cs-CZ" dirty="0"/>
              <a:t>% nevyhnutelných časových ztrát = </a:t>
            </a:r>
            <a:r>
              <a:rPr lang="cs-CZ" b="1" dirty="0"/>
              <a:t>5 </a:t>
            </a:r>
            <a:r>
              <a:rPr lang="en-US" b="1" dirty="0"/>
              <a:t>%</a:t>
            </a:r>
            <a:r>
              <a:rPr lang="en-US" dirty="0"/>
              <a:t>.</a:t>
            </a:r>
            <a:r>
              <a:rPr lang="en-US" b="1" dirty="0"/>
              <a:t> </a:t>
            </a:r>
            <a:endParaRPr lang="cs-CZ" b="1" dirty="0"/>
          </a:p>
          <a:p>
            <a:r>
              <a:rPr lang="cs-CZ" dirty="0"/>
              <a:t>Pracnost výrobku </a:t>
            </a:r>
            <a:r>
              <a:rPr lang="cs-CZ" b="1" dirty="0"/>
              <a:t>0,35 hod/ks</a:t>
            </a:r>
            <a:r>
              <a:rPr lang="cs-CZ" dirty="0"/>
              <a:t>.</a:t>
            </a:r>
            <a:r>
              <a:rPr lang="cs-CZ" b="1" dirty="0"/>
              <a:t> </a:t>
            </a:r>
          </a:p>
          <a:p>
            <a:r>
              <a:rPr lang="cs-CZ" dirty="0"/>
              <a:t>Požadovaný objem výroby </a:t>
            </a:r>
            <a:r>
              <a:rPr lang="cs-CZ" b="1" dirty="0"/>
              <a:t>2 000 ks</a:t>
            </a:r>
            <a:r>
              <a:rPr lang="cs-CZ" dirty="0"/>
              <a:t>.</a:t>
            </a:r>
            <a:r>
              <a:rPr lang="cs-CZ" b="1" dirty="0"/>
              <a:t> </a:t>
            </a:r>
          </a:p>
          <a:p>
            <a:r>
              <a:rPr lang="cs-CZ" i="1" dirty="0"/>
              <a:t>Najit </a:t>
            </a:r>
            <a:r>
              <a:rPr lang="cs-CZ" i="1" dirty="0" err="1"/>
              <a:t>Fef</a:t>
            </a:r>
            <a:r>
              <a:rPr lang="cs-CZ" i="1" dirty="0"/>
              <a:t>, stávající kapacitu, počet strojů, které je třeba koupit nebo prodat pro optimální vytížení kapacit.</a:t>
            </a:r>
          </a:p>
        </p:txBody>
      </p:sp>
    </p:spTree>
    <p:extLst>
      <p:ext uri="{BB962C8B-B14F-4D97-AF65-F5344CB8AC3E}">
        <p14:creationId xmlns:p14="http://schemas.microsoft.com/office/powerpoint/2010/main" val="22265748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Příklad 1. Plánování výrobních kapacit </a:t>
            </a:r>
          </a:p>
        </p:txBody>
      </p:sp>
      <p:sp>
        <p:nvSpPr>
          <p:cNvPr id="3" name="Zástupný symbol pro obsah 2"/>
          <p:cNvSpPr>
            <a:spLocks noGrp="1"/>
          </p:cNvSpPr>
          <p:nvPr>
            <p:ph idx="1"/>
          </p:nvPr>
        </p:nvSpPr>
        <p:spPr/>
        <p:txBody>
          <a:bodyPr>
            <a:normAutofit/>
          </a:bodyPr>
          <a:lstStyle/>
          <a:p>
            <a:r>
              <a:rPr lang="cs-CZ" altLang="cs-CZ" sz="3200" b="1" i="1" dirty="0"/>
              <a:t>Efektivní (využitelný) časový fond </a:t>
            </a:r>
            <a:r>
              <a:rPr lang="cs-CZ" altLang="cs-CZ" sz="3200" b="1" i="1" dirty="0" err="1"/>
              <a:t>F</a:t>
            </a:r>
            <a:r>
              <a:rPr lang="cs-CZ" altLang="cs-CZ" sz="3200" b="1" i="1" baseline="-25000" dirty="0" err="1"/>
              <a:t>ef</a:t>
            </a:r>
            <a:endParaRPr lang="cs-CZ" altLang="cs-CZ" sz="3200" b="1" i="1" dirty="0"/>
          </a:p>
          <a:p>
            <a:endParaRPr lang="cs-CZ" i="1" dirty="0"/>
          </a:p>
        </p:txBody>
      </p:sp>
      <mc:AlternateContent xmlns:mc="http://schemas.openxmlformats.org/markup-compatibility/2006" xmlns:a14="http://schemas.microsoft.com/office/drawing/2010/main">
        <mc:Choice Requires="a14">
          <p:sp>
            <p:nvSpPr>
              <p:cNvPr id="5" name="TextovéPole 4">
                <a:extLst>
                  <a:ext uri="{FF2B5EF4-FFF2-40B4-BE49-F238E27FC236}">
                    <a16:creationId xmlns:a16="http://schemas.microsoft.com/office/drawing/2014/main" id="{A1AC3A5F-4A0C-4CB5-A6EA-D264CA4B79E7}"/>
                  </a:ext>
                </a:extLst>
              </p:cNvPr>
              <p:cNvSpPr txBox="1"/>
              <p:nvPr/>
            </p:nvSpPr>
            <p:spPr>
              <a:xfrm>
                <a:off x="2159732" y="2021340"/>
                <a:ext cx="4824536" cy="869020"/>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cs-CZ" sz="240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cs-CZ" sz="2400" i="1">
                              <a:effectLst/>
                              <a:latin typeface="Cambria Math" panose="02040503050406030204" pitchFamily="18" charset="0"/>
                              <a:ea typeface="Calibri" panose="020F0502020204030204" pitchFamily="34" charset="0"/>
                              <a:cs typeface="Times New Roman" panose="02020603050405020304" pitchFamily="18" charset="0"/>
                            </a:rPr>
                            <m:t>𝐹</m:t>
                          </m:r>
                        </m:e>
                        <m:sub>
                          <m:r>
                            <a:rPr lang="cs-CZ" sz="2400" i="1">
                              <a:effectLst/>
                              <a:latin typeface="Cambria Math" panose="02040503050406030204" pitchFamily="18" charset="0"/>
                              <a:ea typeface="Calibri" panose="020F0502020204030204" pitchFamily="34" charset="0"/>
                              <a:cs typeface="Times New Roman" panose="02020603050405020304" pitchFamily="18" charset="0"/>
                            </a:rPr>
                            <m:t>𝑒𝑓</m:t>
                          </m:r>
                        </m:sub>
                      </m:sSub>
                      <m:r>
                        <a:rPr lang="cs-CZ" sz="2400" i="1">
                          <a:effectLst/>
                          <a:latin typeface="Cambria Math" panose="02040503050406030204" pitchFamily="18" charset="0"/>
                          <a:ea typeface="Calibri" panose="020F0502020204030204" pitchFamily="34" charset="0"/>
                          <a:cs typeface="Times New Roman" panose="02020603050405020304" pitchFamily="18" charset="0"/>
                        </a:rPr>
                        <m:t>=</m:t>
                      </m:r>
                      <m:r>
                        <a:rPr lang="cs-CZ" sz="2400" i="1">
                          <a:effectLst/>
                          <a:latin typeface="Cambria Math" panose="02040503050406030204" pitchFamily="18" charset="0"/>
                          <a:ea typeface="Calibri" panose="020F0502020204030204" pitchFamily="34" charset="0"/>
                          <a:cs typeface="Times New Roman" panose="02020603050405020304" pitchFamily="18" charset="0"/>
                        </a:rPr>
                        <m:t>𝑑</m:t>
                      </m:r>
                      <m:r>
                        <a:rPr lang="cs-CZ" sz="2400" i="1">
                          <a:effectLst/>
                          <a:latin typeface="Cambria Math" panose="02040503050406030204" pitchFamily="18" charset="0"/>
                          <a:ea typeface="Calibri" panose="020F0502020204030204" pitchFamily="34" charset="0"/>
                          <a:cs typeface="Times New Roman" panose="02020603050405020304" pitchFamily="18" charset="0"/>
                        </a:rPr>
                        <m:t>∗</m:t>
                      </m:r>
                      <m:r>
                        <a:rPr lang="cs-CZ" sz="2400" i="1">
                          <a:effectLst/>
                          <a:latin typeface="Cambria Math" panose="02040503050406030204" pitchFamily="18" charset="0"/>
                          <a:ea typeface="Calibri" panose="020F0502020204030204" pitchFamily="34" charset="0"/>
                          <a:cs typeface="Times New Roman" panose="02020603050405020304" pitchFamily="18" charset="0"/>
                        </a:rPr>
                        <m:t>h</m:t>
                      </m:r>
                      <m:r>
                        <a:rPr lang="cs-CZ" sz="2400" i="1">
                          <a:effectLst/>
                          <a:latin typeface="Cambria Math" panose="02040503050406030204" pitchFamily="18" charset="0"/>
                          <a:ea typeface="Calibri" panose="020F0502020204030204" pitchFamily="34" charset="0"/>
                          <a:cs typeface="Times New Roman" panose="02020603050405020304" pitchFamily="18" charset="0"/>
                        </a:rPr>
                        <m:t>∗</m:t>
                      </m:r>
                      <m:r>
                        <m:rPr>
                          <m:nor/>
                        </m:rPr>
                        <a:rPr lang="cs-CZ" altLang="cs-CZ" sz="2400" dirty="0">
                          <a:latin typeface="Times New Roman" panose="02020603050405020304" pitchFamily="18" charset="0"/>
                          <a:cs typeface="Times New Roman" panose="02020603050405020304" pitchFamily="18" charset="0"/>
                          <a:sym typeface="Symbol" pitchFamily="18" charset="2"/>
                        </a:rPr>
                        <m:t></m:t>
                      </m:r>
                      <m:r>
                        <a:rPr lang="cs-CZ" sz="2400" i="1">
                          <a:effectLst/>
                          <a:latin typeface="Cambria Math" panose="02040503050406030204" pitchFamily="18" charset="0"/>
                          <a:ea typeface="Calibri" panose="020F0502020204030204" pitchFamily="34" charset="0"/>
                          <a:cs typeface="Times New Roman" panose="02020603050405020304" pitchFamily="18" charset="0"/>
                        </a:rPr>
                        <m:t>∗</m:t>
                      </m:r>
                      <m:r>
                        <a:rPr lang="cs-CZ" sz="2400" i="1">
                          <a:effectLst/>
                          <a:latin typeface="Cambria Math" panose="02040503050406030204" pitchFamily="18" charset="0"/>
                          <a:ea typeface="Calibri" panose="020F0502020204030204" pitchFamily="34" charset="0"/>
                          <a:cs typeface="Times New Roman" panose="02020603050405020304" pitchFamily="18" charset="0"/>
                        </a:rPr>
                        <m:t>𝑔</m:t>
                      </m:r>
                      <m:r>
                        <a:rPr lang="cs-CZ" sz="2400" i="1">
                          <a:effectLst/>
                          <a:latin typeface="Cambria Math" panose="02040503050406030204" pitchFamily="18" charset="0"/>
                          <a:ea typeface="Calibri" panose="020F0502020204030204" pitchFamily="34" charset="0"/>
                          <a:cs typeface="Times New Roman" panose="02020603050405020304" pitchFamily="18" charset="0"/>
                        </a:rPr>
                        <m:t>∗(1− </m:t>
                      </m:r>
                      <m:f>
                        <m:fPr>
                          <m:ctrlPr>
                            <a:rPr lang="cs-CZ"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cs-CZ" sz="2400" i="1">
                              <a:effectLst/>
                              <a:latin typeface="Cambria Math" panose="02040503050406030204" pitchFamily="18" charset="0"/>
                              <a:ea typeface="Calibri" panose="020F0502020204030204" pitchFamily="34" charset="0"/>
                              <a:cs typeface="Times New Roman" panose="02020603050405020304" pitchFamily="18" charset="0"/>
                            </a:rPr>
                            <m:t>𝑧</m:t>
                          </m:r>
                        </m:num>
                        <m:den>
                          <m:r>
                            <a:rPr lang="cs-CZ" sz="2400" i="1">
                              <a:effectLst/>
                              <a:latin typeface="Cambria Math" panose="02040503050406030204" pitchFamily="18" charset="0"/>
                              <a:ea typeface="Calibri" panose="020F0502020204030204" pitchFamily="34" charset="0"/>
                              <a:cs typeface="Times New Roman" panose="02020603050405020304" pitchFamily="18" charset="0"/>
                            </a:rPr>
                            <m:t>100</m:t>
                          </m:r>
                        </m:den>
                      </m:f>
                      <m:r>
                        <a:rPr lang="cs-CZ" sz="240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TextovéPole 4">
                <a:extLst>
                  <a:ext uri="{FF2B5EF4-FFF2-40B4-BE49-F238E27FC236}">
                    <a16:creationId xmlns:a16="http://schemas.microsoft.com/office/drawing/2014/main" id="{A1AC3A5F-4A0C-4CB5-A6EA-D264CA4B79E7}"/>
                  </a:ext>
                </a:extLst>
              </p:cNvPr>
              <p:cNvSpPr txBox="1">
                <a:spLocks noRot="1" noChangeAspect="1" noMove="1" noResize="1" noEditPoints="1" noAdjustHandles="1" noChangeArrowheads="1" noChangeShapeType="1" noTextEdit="1"/>
              </p:cNvSpPr>
              <p:nvPr/>
            </p:nvSpPr>
            <p:spPr>
              <a:xfrm>
                <a:off x="2159732" y="2021340"/>
                <a:ext cx="4824536" cy="869020"/>
              </a:xfrm>
              <a:prstGeom prst="rect">
                <a:avLst/>
              </a:prstGeom>
              <a:blipFill>
                <a:blip r:embed="rId5"/>
                <a:stretch>
                  <a:fillRect/>
                </a:stretch>
              </a:blipFill>
            </p:spPr>
            <p:txBody>
              <a:bodyPr/>
              <a:lstStyle/>
              <a:p>
                <a:r>
                  <a:rPr lang="cs-CZ">
                    <a:noFill/>
                  </a:rPr>
                  <a:t> </a:t>
                </a:r>
              </a:p>
            </p:txBody>
          </p:sp>
        </mc:Fallback>
      </mc:AlternateContent>
      <p:sp>
        <p:nvSpPr>
          <p:cNvPr id="7" name="TextovéPole 6">
            <a:extLst>
              <a:ext uri="{FF2B5EF4-FFF2-40B4-BE49-F238E27FC236}">
                <a16:creationId xmlns:a16="http://schemas.microsoft.com/office/drawing/2014/main" id="{BF1CAAFB-0051-4BDF-AC9A-8BE9FBB7ECC5}"/>
              </a:ext>
            </a:extLst>
          </p:cNvPr>
          <p:cNvSpPr txBox="1"/>
          <p:nvPr/>
        </p:nvSpPr>
        <p:spPr>
          <a:xfrm>
            <a:off x="457200" y="2780928"/>
            <a:ext cx="8229600" cy="2806025"/>
          </a:xfrm>
          <a:prstGeom prst="rect">
            <a:avLst/>
          </a:prstGeom>
          <a:noFill/>
        </p:spPr>
        <p:txBody>
          <a:bodyPr wrap="square">
            <a:spAutoFit/>
          </a:bodyPr>
          <a:lstStyle/>
          <a:p>
            <a:pPr marL="476250" lvl="1" indent="-19050" eaLnBrk="1" hangingPunct="1">
              <a:lnSpc>
                <a:spcPct val="150000"/>
              </a:lnSpc>
              <a:buFont typeface="Wingdings" pitchFamily="2" charset="2"/>
              <a:buNone/>
              <a:tabLst>
                <a:tab pos="1243013" algn="l"/>
                <a:tab pos="1531938" algn="l"/>
                <a:tab pos="1905000" algn="l"/>
              </a:tabLst>
            </a:pPr>
            <a:r>
              <a:rPr lang="cs-CZ" altLang="cs-CZ" sz="2000" dirty="0">
                <a:latin typeface="Times New Roman" panose="02020603050405020304" pitchFamily="18" charset="0"/>
                <a:cs typeface="Times New Roman" panose="02020603050405020304" pitchFamily="18" charset="0"/>
              </a:rPr>
              <a:t>		d	-	počet pracovních dnů</a:t>
            </a:r>
          </a:p>
          <a:p>
            <a:pPr marL="476250" lvl="1" indent="-19050" eaLnBrk="1" hangingPunct="1">
              <a:lnSpc>
                <a:spcPct val="150000"/>
              </a:lnSpc>
              <a:buFont typeface="Wingdings" pitchFamily="2" charset="2"/>
              <a:buNone/>
              <a:tabLst>
                <a:tab pos="1243013" algn="l"/>
                <a:tab pos="1531938" algn="l"/>
                <a:tab pos="1905000" algn="l"/>
              </a:tabLst>
            </a:pPr>
            <a:r>
              <a:rPr lang="cs-CZ" altLang="cs-CZ" sz="2000" dirty="0">
                <a:latin typeface="Times New Roman" panose="02020603050405020304" pitchFamily="18" charset="0"/>
                <a:cs typeface="Times New Roman" panose="02020603050405020304" pitchFamily="18" charset="0"/>
              </a:rPr>
              <a:t>		h	-	počet hodin jedné směny</a:t>
            </a:r>
          </a:p>
          <a:p>
            <a:pPr marL="476250" lvl="1" indent="-19050" eaLnBrk="1" hangingPunct="1">
              <a:lnSpc>
                <a:spcPct val="150000"/>
              </a:lnSpc>
              <a:buFont typeface="Wingdings" pitchFamily="2" charset="2"/>
              <a:buNone/>
              <a:tabLst>
                <a:tab pos="1243013" algn="l"/>
                <a:tab pos="1531938" algn="l"/>
                <a:tab pos="1905000" algn="l"/>
              </a:tabLst>
            </a:pPr>
            <a:r>
              <a:rPr lang="cs-CZ" altLang="cs-CZ" sz="2000" dirty="0">
                <a:latin typeface="Times New Roman" panose="02020603050405020304" pitchFamily="18" charset="0"/>
                <a:cs typeface="Times New Roman" panose="02020603050405020304" pitchFamily="18" charset="0"/>
              </a:rPr>
              <a:t>		</a:t>
            </a:r>
            <a:r>
              <a:rPr lang="cs-CZ" altLang="cs-CZ" sz="2000" dirty="0">
                <a:latin typeface="Times New Roman" panose="02020603050405020304" pitchFamily="18" charset="0"/>
                <a:cs typeface="Times New Roman" panose="02020603050405020304" pitchFamily="18" charset="0"/>
                <a:sym typeface="Symbol" pitchFamily="18" charset="2"/>
              </a:rPr>
              <a:t>	-	směnnost</a:t>
            </a:r>
          </a:p>
          <a:p>
            <a:pPr marL="476250" lvl="1" indent="-19050" eaLnBrk="1" hangingPunct="1">
              <a:lnSpc>
                <a:spcPct val="150000"/>
              </a:lnSpc>
              <a:buFont typeface="Wingdings" pitchFamily="2" charset="2"/>
              <a:buNone/>
              <a:tabLst>
                <a:tab pos="1243013" algn="l"/>
                <a:tab pos="1531938" algn="l"/>
                <a:tab pos="1905000" algn="l"/>
              </a:tabLst>
            </a:pPr>
            <a:r>
              <a:rPr lang="cs-CZ" altLang="cs-CZ" sz="2000" dirty="0">
                <a:latin typeface="Times New Roman" panose="02020603050405020304" pitchFamily="18" charset="0"/>
                <a:cs typeface="Times New Roman" panose="02020603050405020304" pitchFamily="18" charset="0"/>
              </a:rPr>
              <a:t>		g	-	počet vzájemně zaměnitelných pracovišť</a:t>
            </a:r>
          </a:p>
          <a:p>
            <a:pPr marL="476250" lvl="1" indent="-19050" eaLnBrk="1" hangingPunct="1">
              <a:lnSpc>
                <a:spcPct val="150000"/>
              </a:lnSpc>
              <a:buFont typeface="Wingdings" pitchFamily="2" charset="2"/>
              <a:buNone/>
              <a:tabLst>
                <a:tab pos="1243013" algn="l"/>
                <a:tab pos="1531938" algn="l"/>
                <a:tab pos="1905000" algn="l"/>
              </a:tabLst>
            </a:pPr>
            <a:r>
              <a:rPr lang="cs-CZ" altLang="cs-CZ" sz="2000" dirty="0">
                <a:latin typeface="Times New Roman" panose="02020603050405020304" pitchFamily="18" charset="0"/>
                <a:cs typeface="Times New Roman" panose="02020603050405020304" pitchFamily="18" charset="0"/>
              </a:rPr>
              <a:t>		z	-	% nevyhnutelných časových ztrát (plánované prostoje z 			nominálního časového fondu) – 0,90 </a:t>
            </a:r>
            <a:r>
              <a:rPr lang="cs-CZ" altLang="cs-CZ" sz="2000" dirty="0">
                <a:latin typeface="Times New Roman" panose="02020603050405020304" pitchFamily="18" charset="0"/>
                <a:cs typeface="Times New Roman" panose="02020603050405020304" pitchFamily="18" charset="0"/>
                <a:sym typeface="Symbol" pitchFamily="18" charset="2"/>
              </a:rPr>
              <a:t></a:t>
            </a:r>
            <a:r>
              <a:rPr lang="cs-CZ" altLang="cs-CZ" sz="2000" dirty="0">
                <a:latin typeface="Times New Roman" panose="02020603050405020304" pitchFamily="18" charset="0"/>
                <a:cs typeface="Times New Roman" panose="02020603050405020304" pitchFamily="18" charset="0"/>
              </a:rPr>
              <a:t> 0,95</a:t>
            </a:r>
          </a:p>
        </p:txBody>
      </p:sp>
    </p:spTree>
    <p:extLst>
      <p:ext uri="{BB962C8B-B14F-4D97-AF65-F5344CB8AC3E}">
        <p14:creationId xmlns:p14="http://schemas.microsoft.com/office/powerpoint/2010/main" val="32070999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Příklad 1. Plánování výrobních kapacit </a:t>
            </a:r>
          </a:p>
        </p:txBody>
      </p:sp>
      <p:sp>
        <p:nvSpPr>
          <p:cNvPr id="3" name="Zástupný symbol pro obsah 2"/>
          <p:cNvSpPr>
            <a:spLocks noGrp="1"/>
          </p:cNvSpPr>
          <p:nvPr>
            <p:ph idx="1"/>
          </p:nvPr>
        </p:nvSpPr>
        <p:spPr/>
        <p:txBody>
          <a:bodyPr>
            <a:normAutofit/>
          </a:bodyPr>
          <a:lstStyle/>
          <a:p>
            <a:endParaRPr lang="cs-CZ" i="1" dirty="0"/>
          </a:p>
        </p:txBody>
      </p:sp>
      <mc:AlternateContent xmlns:mc="http://schemas.openxmlformats.org/markup-compatibility/2006" xmlns:a14="http://schemas.microsoft.com/office/drawing/2010/main">
        <mc:Choice Requires="a14">
          <p:sp>
            <p:nvSpPr>
              <p:cNvPr id="5" name="TextovéPole 4">
                <a:extLst>
                  <a:ext uri="{FF2B5EF4-FFF2-40B4-BE49-F238E27FC236}">
                    <a16:creationId xmlns:a16="http://schemas.microsoft.com/office/drawing/2014/main" id="{A1AC3A5F-4A0C-4CB5-A6EA-D264CA4B79E7}"/>
                  </a:ext>
                </a:extLst>
              </p:cNvPr>
              <p:cNvSpPr txBox="1"/>
              <p:nvPr/>
            </p:nvSpPr>
            <p:spPr>
              <a:xfrm>
                <a:off x="2123728" y="1772816"/>
                <a:ext cx="4824536" cy="3950825"/>
              </a:xfrm>
              <a:prstGeom prst="rect">
                <a:avLst/>
              </a:prstGeom>
              <a:noFill/>
            </p:spPr>
            <p:txBody>
              <a:bodyPr wrap="square">
                <a:spAutoFit/>
              </a:bodyPr>
              <a:lstStyle/>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cs-CZ" sz="2400" i="1" smtClean="0">
                              <a:effectLst/>
                              <a:latin typeface="Cambria Math" panose="02040503050406030204" pitchFamily="18" charset="0"/>
                              <a:ea typeface="Calibri" panose="020F0502020204030204" pitchFamily="34" charset="0"/>
                              <a:cs typeface="Times New Roman" panose="02020603050405020304" pitchFamily="18" charset="0"/>
                            </a:rPr>
                          </m:ctrlPr>
                        </m:sSubPr>
                        <m:e>
                          <m:r>
                            <a:rPr lang="cs-CZ" sz="2400" i="1">
                              <a:effectLst/>
                              <a:latin typeface="Cambria Math" panose="02040503050406030204" pitchFamily="18" charset="0"/>
                              <a:ea typeface="Calibri" panose="020F0502020204030204" pitchFamily="34" charset="0"/>
                              <a:cs typeface="Times New Roman" panose="02020603050405020304" pitchFamily="18" charset="0"/>
                            </a:rPr>
                            <m:t>𝐹</m:t>
                          </m:r>
                        </m:e>
                        <m:sub>
                          <m:r>
                            <a:rPr lang="cs-CZ" sz="2400" i="1">
                              <a:effectLst/>
                              <a:latin typeface="Cambria Math" panose="02040503050406030204" pitchFamily="18" charset="0"/>
                              <a:ea typeface="Calibri" panose="020F0502020204030204" pitchFamily="34" charset="0"/>
                              <a:cs typeface="Times New Roman" panose="02020603050405020304" pitchFamily="18" charset="0"/>
                            </a:rPr>
                            <m:t>𝑒𝑓</m:t>
                          </m:r>
                        </m:sub>
                      </m:sSub>
                      <m:r>
                        <a:rPr lang="cs-CZ" sz="2400" i="1">
                          <a:effectLst/>
                          <a:latin typeface="Cambria Math" panose="02040503050406030204" pitchFamily="18" charset="0"/>
                          <a:ea typeface="Calibri" panose="020F0502020204030204" pitchFamily="34" charset="0"/>
                          <a:cs typeface="Times New Roman" panose="02020603050405020304" pitchFamily="18" charset="0"/>
                        </a:rPr>
                        <m:t>=</m:t>
                      </m:r>
                      <m:r>
                        <a:rPr lang="cs-CZ" sz="2400" i="1">
                          <a:effectLst/>
                          <a:latin typeface="Cambria Math" panose="02040503050406030204" pitchFamily="18" charset="0"/>
                          <a:ea typeface="Calibri" panose="020F0502020204030204" pitchFamily="34" charset="0"/>
                          <a:cs typeface="Times New Roman" panose="02020603050405020304" pitchFamily="18" charset="0"/>
                        </a:rPr>
                        <m:t>𝑑</m:t>
                      </m:r>
                      <m:r>
                        <a:rPr lang="cs-CZ" sz="2400" i="1">
                          <a:effectLst/>
                          <a:latin typeface="Cambria Math" panose="02040503050406030204" pitchFamily="18" charset="0"/>
                          <a:ea typeface="Calibri" panose="020F0502020204030204" pitchFamily="34" charset="0"/>
                          <a:cs typeface="Times New Roman" panose="02020603050405020304" pitchFamily="18" charset="0"/>
                        </a:rPr>
                        <m:t>∗</m:t>
                      </m:r>
                      <m:r>
                        <a:rPr lang="cs-CZ" sz="2400" i="1">
                          <a:effectLst/>
                          <a:latin typeface="Cambria Math" panose="02040503050406030204" pitchFamily="18" charset="0"/>
                          <a:ea typeface="Calibri" panose="020F0502020204030204" pitchFamily="34" charset="0"/>
                          <a:cs typeface="Times New Roman" panose="02020603050405020304" pitchFamily="18" charset="0"/>
                        </a:rPr>
                        <m:t>h</m:t>
                      </m:r>
                      <m:r>
                        <a:rPr lang="cs-CZ" sz="2400" i="1">
                          <a:effectLst/>
                          <a:latin typeface="Cambria Math" panose="02040503050406030204" pitchFamily="18" charset="0"/>
                          <a:ea typeface="Calibri" panose="020F0502020204030204" pitchFamily="34" charset="0"/>
                          <a:cs typeface="Times New Roman" panose="02020603050405020304" pitchFamily="18" charset="0"/>
                        </a:rPr>
                        <m:t>∗</m:t>
                      </m:r>
                      <m:r>
                        <m:rPr>
                          <m:nor/>
                        </m:rPr>
                        <a:rPr lang="cs-CZ" altLang="cs-CZ" sz="2400" dirty="0">
                          <a:latin typeface="Times New Roman" panose="02020603050405020304" pitchFamily="18" charset="0"/>
                          <a:cs typeface="Times New Roman" panose="02020603050405020304" pitchFamily="18" charset="0"/>
                          <a:sym typeface="Symbol" pitchFamily="18" charset="2"/>
                        </a:rPr>
                        <m:t></m:t>
                      </m:r>
                      <m:r>
                        <a:rPr lang="cs-CZ" sz="2400" i="1">
                          <a:effectLst/>
                          <a:latin typeface="Cambria Math" panose="02040503050406030204" pitchFamily="18" charset="0"/>
                          <a:ea typeface="Calibri" panose="020F0502020204030204" pitchFamily="34" charset="0"/>
                          <a:cs typeface="Times New Roman" panose="02020603050405020304" pitchFamily="18" charset="0"/>
                        </a:rPr>
                        <m:t>∗</m:t>
                      </m:r>
                      <m:r>
                        <a:rPr lang="cs-CZ" sz="2400" i="1">
                          <a:effectLst/>
                          <a:latin typeface="Cambria Math" panose="02040503050406030204" pitchFamily="18" charset="0"/>
                          <a:ea typeface="Calibri" panose="020F0502020204030204" pitchFamily="34" charset="0"/>
                          <a:cs typeface="Times New Roman" panose="02020603050405020304" pitchFamily="18" charset="0"/>
                        </a:rPr>
                        <m:t>𝑔</m:t>
                      </m:r>
                      <m:r>
                        <a:rPr lang="cs-CZ" sz="2400" i="1">
                          <a:effectLst/>
                          <a:latin typeface="Cambria Math" panose="02040503050406030204" pitchFamily="18" charset="0"/>
                          <a:ea typeface="Calibri" panose="020F0502020204030204" pitchFamily="34" charset="0"/>
                          <a:cs typeface="Times New Roman" panose="02020603050405020304" pitchFamily="18" charset="0"/>
                        </a:rPr>
                        <m:t>∗(1− </m:t>
                      </m:r>
                      <m:f>
                        <m:fPr>
                          <m:ctrlPr>
                            <a:rPr lang="cs-CZ" sz="2400" i="1">
                              <a:effectLst/>
                              <a:latin typeface="Cambria Math" panose="02040503050406030204" pitchFamily="18" charset="0"/>
                              <a:ea typeface="Calibri" panose="020F0502020204030204" pitchFamily="34" charset="0"/>
                              <a:cs typeface="Times New Roman" panose="02020603050405020304" pitchFamily="18" charset="0"/>
                            </a:rPr>
                          </m:ctrlPr>
                        </m:fPr>
                        <m:num>
                          <m:r>
                            <a:rPr lang="cs-CZ" sz="2400" i="1">
                              <a:effectLst/>
                              <a:latin typeface="Cambria Math" panose="02040503050406030204" pitchFamily="18" charset="0"/>
                              <a:ea typeface="Calibri" panose="020F0502020204030204" pitchFamily="34" charset="0"/>
                              <a:cs typeface="Times New Roman" panose="02020603050405020304" pitchFamily="18" charset="0"/>
                            </a:rPr>
                            <m:t>𝑧</m:t>
                          </m:r>
                        </m:num>
                        <m:den>
                          <m:r>
                            <a:rPr lang="cs-CZ" sz="2400" i="1">
                              <a:effectLst/>
                              <a:latin typeface="Cambria Math" panose="02040503050406030204" pitchFamily="18" charset="0"/>
                              <a:ea typeface="Calibri" panose="020F0502020204030204" pitchFamily="34" charset="0"/>
                              <a:cs typeface="Times New Roman" panose="02020603050405020304" pitchFamily="18" charset="0"/>
                            </a:rPr>
                            <m:t>100</m:t>
                          </m:r>
                        </m:den>
                      </m:f>
                      <m:r>
                        <a:rPr lang="cs-CZ" sz="2400" i="1">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cs-CZ"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cs-CZ" sz="2400" i="1">
                              <a:effectLst/>
                              <a:latin typeface="Cambria Math" panose="02040503050406030204" pitchFamily="18" charset="0"/>
                              <a:ea typeface="Calibri" panose="020F0502020204030204" pitchFamily="34" charset="0"/>
                              <a:cs typeface="Times New Roman" panose="02020603050405020304" pitchFamily="18" charset="0"/>
                            </a:rPr>
                            <m:t>𝐹</m:t>
                          </m:r>
                        </m:e>
                        <m:sub>
                          <m:r>
                            <a:rPr lang="cs-CZ" sz="2400" i="1">
                              <a:effectLst/>
                              <a:latin typeface="Cambria Math" panose="02040503050406030204" pitchFamily="18" charset="0"/>
                              <a:ea typeface="Calibri" panose="020F0502020204030204" pitchFamily="34" charset="0"/>
                              <a:cs typeface="Times New Roman" panose="02020603050405020304" pitchFamily="18" charset="0"/>
                            </a:rPr>
                            <m:t>𝑒𝑓</m:t>
                          </m:r>
                        </m:sub>
                      </m:sSub>
                      <m:r>
                        <a:rPr lang="cs-CZ" sz="2400" i="1">
                          <a:effectLst/>
                          <a:latin typeface="Cambria Math" panose="02040503050406030204" pitchFamily="18" charset="0"/>
                          <a:ea typeface="Calibri" panose="020F0502020204030204" pitchFamily="34" charset="0"/>
                          <a:cs typeface="Times New Roman" panose="02020603050405020304" pitchFamily="18" charset="0"/>
                        </a:rPr>
                        <m:t>=20∗8∗ 2 ∗2∗(1−0,05)</m:t>
                      </m:r>
                    </m:oMath>
                  </m:oMathPara>
                </a14:m>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sz="2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cs-CZ" sz="2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cs-CZ" sz="2400" i="1">
                              <a:effectLst/>
                              <a:latin typeface="Cambria Math" panose="02040503050406030204" pitchFamily="18" charset="0"/>
                              <a:ea typeface="Calibri" panose="020F0502020204030204" pitchFamily="34" charset="0"/>
                              <a:cs typeface="Times New Roman" panose="02020603050405020304" pitchFamily="18" charset="0"/>
                            </a:rPr>
                            <m:t>𝐹</m:t>
                          </m:r>
                        </m:e>
                        <m:sub>
                          <m:r>
                            <a:rPr lang="cs-CZ" sz="2400" i="1">
                              <a:effectLst/>
                              <a:latin typeface="Cambria Math" panose="02040503050406030204" pitchFamily="18" charset="0"/>
                              <a:ea typeface="Calibri" panose="020F0502020204030204" pitchFamily="34" charset="0"/>
                              <a:cs typeface="Times New Roman" panose="02020603050405020304" pitchFamily="18" charset="0"/>
                            </a:rPr>
                            <m:t>𝑒𝑓</m:t>
                          </m:r>
                        </m:sub>
                      </m:sSub>
                      <m:r>
                        <a:rPr lang="cs-CZ" sz="2400" i="1">
                          <a:effectLst/>
                          <a:latin typeface="Cambria Math" panose="02040503050406030204" pitchFamily="18" charset="0"/>
                          <a:ea typeface="Calibri" panose="020F0502020204030204" pitchFamily="34" charset="0"/>
                          <a:cs typeface="Times New Roman" panose="02020603050405020304" pitchFamily="18" charset="0"/>
                        </a:rPr>
                        <m:t>=20∗8∗ 2 ∗2∗(1−0,05)</m:t>
                      </m:r>
                    </m:oMath>
                  </m:oMathPara>
                </a14:m>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cs-CZ" sz="2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cs-CZ"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14:m>
                  <m:oMathPara xmlns:m="http://schemas.openxmlformats.org/officeDocument/2006/math">
                    <m:oMathParaPr>
                      <m:jc m:val="centerGroup"/>
                    </m:oMathParaPr>
                    <m:oMath xmlns:m="http://schemas.openxmlformats.org/officeDocument/2006/math">
                      <m:sSub>
                        <m:sSubPr>
                          <m:ctrlPr>
                            <a:rPr lang="cs-CZ" sz="24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cs-CZ" sz="2400" b="1" i="1">
                              <a:effectLst/>
                              <a:latin typeface="Cambria Math" panose="02040503050406030204" pitchFamily="18" charset="0"/>
                              <a:ea typeface="Calibri" panose="020F0502020204030204" pitchFamily="34" charset="0"/>
                              <a:cs typeface="Times New Roman" panose="02020603050405020304" pitchFamily="18" charset="0"/>
                            </a:rPr>
                            <m:t>𝑭</m:t>
                          </m:r>
                        </m:e>
                        <m:sub>
                          <m:r>
                            <a:rPr lang="cs-CZ" sz="2400" b="1" i="1">
                              <a:effectLst/>
                              <a:latin typeface="Cambria Math" panose="02040503050406030204" pitchFamily="18" charset="0"/>
                              <a:ea typeface="Calibri" panose="020F0502020204030204" pitchFamily="34" charset="0"/>
                              <a:cs typeface="Times New Roman" panose="02020603050405020304" pitchFamily="18" charset="0"/>
                            </a:rPr>
                            <m:t>𝒆𝒇</m:t>
                          </m:r>
                        </m:sub>
                      </m:sSub>
                      <m:r>
                        <a:rPr lang="cs-CZ" sz="2400" b="1" i="1">
                          <a:effectLst/>
                          <a:latin typeface="Cambria Math" panose="02040503050406030204" pitchFamily="18" charset="0"/>
                          <a:ea typeface="Calibri" panose="020F0502020204030204" pitchFamily="34" charset="0"/>
                          <a:cs typeface="Times New Roman" panose="02020603050405020304" pitchFamily="18" charset="0"/>
                        </a:rPr>
                        <m:t>=</m:t>
                      </m:r>
                      <m:r>
                        <a:rPr lang="cs-CZ" sz="2400" b="1" i="1">
                          <a:effectLst/>
                          <a:latin typeface="Cambria Math" panose="02040503050406030204" pitchFamily="18" charset="0"/>
                          <a:ea typeface="Calibri" panose="020F0502020204030204" pitchFamily="34" charset="0"/>
                          <a:cs typeface="Times New Roman" panose="02020603050405020304" pitchFamily="18" charset="0"/>
                        </a:rPr>
                        <m:t>𝟔𝟎𝟖</m:t>
                      </m:r>
                      <m:r>
                        <a:rPr lang="cs-CZ" sz="2400" b="1" i="1">
                          <a:effectLst/>
                          <a:latin typeface="Cambria Math" panose="02040503050406030204" pitchFamily="18" charset="0"/>
                          <a:ea typeface="Calibri" panose="020F0502020204030204" pitchFamily="34" charset="0"/>
                          <a:cs typeface="Times New Roman" panose="02020603050405020304" pitchFamily="18" charset="0"/>
                        </a:rPr>
                        <m:t> </m:t>
                      </m:r>
                      <m:r>
                        <a:rPr lang="cs-CZ" sz="2400" b="1" i="1">
                          <a:effectLst/>
                          <a:latin typeface="Cambria Math" panose="02040503050406030204" pitchFamily="18" charset="0"/>
                          <a:ea typeface="Calibri" panose="020F0502020204030204" pitchFamily="34" charset="0"/>
                          <a:cs typeface="Times New Roman" panose="02020603050405020304" pitchFamily="18" charset="0"/>
                        </a:rPr>
                        <m:t>𝒉</m:t>
                      </m:r>
                      <m:r>
                        <a:rPr lang="cs-CZ" sz="2400" b="1" i="1">
                          <a:effectLst/>
                          <a:latin typeface="Cambria Math" panose="02040503050406030204" pitchFamily="18" charset="0"/>
                          <a:ea typeface="Calibri" panose="020F0502020204030204" pitchFamily="34" charset="0"/>
                          <a:cs typeface="Times New Roman" panose="02020603050405020304" pitchFamily="18" charset="0"/>
                        </a:rPr>
                        <m:t>/</m:t>
                      </m:r>
                      <m:r>
                        <a:rPr lang="cs-CZ" sz="2400" b="1" i="1">
                          <a:effectLst/>
                          <a:latin typeface="Cambria Math" panose="02040503050406030204" pitchFamily="18" charset="0"/>
                          <a:ea typeface="Calibri" panose="020F0502020204030204" pitchFamily="34" charset="0"/>
                          <a:cs typeface="Times New Roman" panose="02020603050405020304" pitchFamily="18" charset="0"/>
                        </a:rPr>
                        <m:t>𝒎</m:t>
                      </m:r>
                      <m:r>
                        <a:rPr lang="cs-CZ" sz="2400" b="1" i="1">
                          <a:effectLst/>
                          <a:latin typeface="Cambria Math" panose="02040503050406030204" pitchFamily="18" charset="0"/>
                          <a:ea typeface="Calibri" panose="020F0502020204030204" pitchFamily="34" charset="0"/>
                          <a:cs typeface="Times New Roman" panose="02020603050405020304" pitchFamily="18" charset="0"/>
                        </a:rPr>
                        <m:t>ě</m:t>
                      </m:r>
                      <m:r>
                        <a:rPr lang="cs-CZ" sz="2400" b="1" i="1">
                          <a:effectLst/>
                          <a:latin typeface="Cambria Math" panose="02040503050406030204" pitchFamily="18" charset="0"/>
                          <a:ea typeface="Calibri" panose="020F0502020204030204" pitchFamily="34" charset="0"/>
                          <a:cs typeface="Times New Roman" panose="02020603050405020304" pitchFamily="18" charset="0"/>
                        </a:rPr>
                        <m:t>𝒔</m:t>
                      </m:r>
                      <m:r>
                        <a:rPr lang="cs-CZ" sz="2400" b="1" i="1">
                          <a:effectLst/>
                          <a:latin typeface="Cambria Math" panose="02040503050406030204" pitchFamily="18" charset="0"/>
                          <a:ea typeface="Calibri" panose="020F0502020204030204" pitchFamily="34" charset="0"/>
                          <a:cs typeface="Times New Roman" panose="02020603050405020304" pitchFamily="18" charset="0"/>
                        </a:rPr>
                        <m:t>í</m:t>
                      </m:r>
                      <m:r>
                        <a:rPr lang="cs-CZ" sz="2400" b="1" i="1">
                          <a:effectLst/>
                          <a:latin typeface="Cambria Math" panose="02040503050406030204" pitchFamily="18" charset="0"/>
                          <a:ea typeface="Calibri" panose="020F0502020204030204" pitchFamily="34" charset="0"/>
                          <a:cs typeface="Times New Roman" panose="02020603050405020304" pitchFamily="18" charset="0"/>
                        </a:rPr>
                        <m:t>𝒄</m:t>
                      </m:r>
                    </m:oMath>
                  </m:oMathPara>
                </a14:m>
                <a:endParaRPr lang="cs-CZ" sz="2000" b="1"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5" name="TextovéPole 4">
                <a:extLst>
                  <a:ext uri="{FF2B5EF4-FFF2-40B4-BE49-F238E27FC236}">
                    <a16:creationId xmlns:a16="http://schemas.microsoft.com/office/drawing/2014/main" id="{A1AC3A5F-4A0C-4CB5-A6EA-D264CA4B79E7}"/>
                  </a:ext>
                </a:extLst>
              </p:cNvPr>
              <p:cNvSpPr txBox="1">
                <a:spLocks noRot="1" noChangeAspect="1" noMove="1" noResize="1" noEditPoints="1" noAdjustHandles="1" noChangeArrowheads="1" noChangeShapeType="1" noTextEdit="1"/>
              </p:cNvSpPr>
              <p:nvPr/>
            </p:nvSpPr>
            <p:spPr>
              <a:xfrm>
                <a:off x="2123728" y="1772816"/>
                <a:ext cx="4824536" cy="3950825"/>
              </a:xfrm>
              <a:prstGeom prst="rect">
                <a:avLst/>
              </a:prstGeom>
              <a:blipFill>
                <a:blip r:embed="rId5"/>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232865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 calcmode="lin" valueType="num">
                                      <p:cBhvr additive="base">
                                        <p:cTn id="19"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Příklad 1- řešení:</a:t>
            </a:r>
          </a:p>
        </p:txBody>
      </p:sp>
      <p:sp>
        <p:nvSpPr>
          <p:cNvPr id="8" name="TextovéPole 7">
            <a:extLst>
              <a:ext uri="{FF2B5EF4-FFF2-40B4-BE49-F238E27FC236}">
                <a16:creationId xmlns:a16="http://schemas.microsoft.com/office/drawing/2014/main" id="{9BCCBAC9-2B9B-4D3F-B922-FA8D9DB12264}"/>
              </a:ext>
            </a:extLst>
          </p:cNvPr>
          <p:cNvSpPr txBox="1"/>
          <p:nvPr/>
        </p:nvSpPr>
        <p:spPr>
          <a:xfrm>
            <a:off x="917848" y="1988840"/>
            <a:ext cx="4572000" cy="341632"/>
          </a:xfrm>
          <a:prstGeom prst="rect">
            <a:avLst/>
          </a:prstGeom>
          <a:noFill/>
        </p:spPr>
        <p:txBody>
          <a:bodyPr wrap="square">
            <a:spAutoFit/>
          </a:bodyPr>
          <a:lstStyle/>
          <a:p>
            <a:pPr marL="0" indent="0" eaLnBrk="1" hangingPunct="1">
              <a:lnSpc>
                <a:spcPct val="90000"/>
              </a:lnSpc>
              <a:buFont typeface="Wingdings" pitchFamily="2" charset="2"/>
              <a:buNone/>
              <a:tabLst>
                <a:tab pos="1243013" algn="l"/>
                <a:tab pos="1531938" algn="l"/>
                <a:tab pos="1905000" algn="l"/>
              </a:tabLst>
            </a:pPr>
            <a:r>
              <a:rPr lang="cs-CZ" altLang="cs-CZ" sz="1800" i="1" dirty="0" err="1"/>
              <a:t>F</a:t>
            </a:r>
            <a:r>
              <a:rPr lang="cs-CZ" altLang="cs-CZ" sz="1800" i="1" baseline="-25000" dirty="0" err="1"/>
              <a:t>ef</a:t>
            </a:r>
            <a:r>
              <a:rPr lang="cs-CZ" altLang="cs-CZ" sz="1800" i="1" baseline="-25000" dirty="0"/>
              <a:t>  </a:t>
            </a:r>
            <a:r>
              <a:rPr lang="cs-CZ" altLang="cs-CZ" sz="1800" i="1" dirty="0"/>
              <a:t>Efektivní (využitelný) časový fond</a:t>
            </a:r>
          </a:p>
        </p:txBody>
      </p:sp>
      <p:sp>
        <p:nvSpPr>
          <p:cNvPr id="10" name="TextovéPole 9">
            <a:extLst>
              <a:ext uri="{FF2B5EF4-FFF2-40B4-BE49-F238E27FC236}">
                <a16:creationId xmlns:a16="http://schemas.microsoft.com/office/drawing/2014/main" id="{5E29CF91-9C4D-4DB0-AB9C-AA09E0AF78E0}"/>
              </a:ext>
            </a:extLst>
          </p:cNvPr>
          <p:cNvSpPr txBox="1"/>
          <p:nvPr/>
        </p:nvSpPr>
        <p:spPr>
          <a:xfrm>
            <a:off x="917848" y="2420888"/>
            <a:ext cx="6318448" cy="341632"/>
          </a:xfrm>
          <a:prstGeom prst="rect">
            <a:avLst/>
          </a:prstGeom>
          <a:noFill/>
        </p:spPr>
        <p:txBody>
          <a:bodyPr wrap="square">
            <a:spAutoFit/>
          </a:bodyPr>
          <a:lstStyle/>
          <a:p>
            <a:pPr eaLnBrk="1" hangingPunct="1">
              <a:lnSpc>
                <a:spcPct val="90000"/>
              </a:lnSpc>
              <a:buClr>
                <a:schemeClr val="tx2"/>
              </a:buClr>
              <a:buFont typeface="Wingdings" pitchFamily="2" charset="2"/>
              <a:buNone/>
              <a:tabLst>
                <a:tab pos="1138238" algn="l"/>
                <a:tab pos="1614488" algn="l"/>
              </a:tabLst>
            </a:pPr>
            <a:r>
              <a:rPr lang="cs-CZ" altLang="cs-CZ" sz="1800" dirty="0"/>
              <a:t>ti</a:t>
            </a:r>
            <a:r>
              <a:rPr lang="cs-CZ" altLang="cs-CZ" baseline="30000" dirty="0"/>
              <a:t>  </a:t>
            </a:r>
            <a:r>
              <a:rPr lang="cs-CZ" altLang="cs-CZ" sz="1800" dirty="0"/>
              <a:t>skutečná pracnost i-té operace [hod/ks]</a:t>
            </a:r>
          </a:p>
        </p:txBody>
      </p:sp>
      <p:sp>
        <p:nvSpPr>
          <p:cNvPr id="12" name="TextovéPole 11">
            <a:extLst>
              <a:ext uri="{FF2B5EF4-FFF2-40B4-BE49-F238E27FC236}">
                <a16:creationId xmlns:a16="http://schemas.microsoft.com/office/drawing/2014/main" id="{B96CC24D-4413-49D1-ADF0-97E6EF489CB3}"/>
              </a:ext>
            </a:extLst>
          </p:cNvPr>
          <p:cNvSpPr txBox="1"/>
          <p:nvPr/>
        </p:nvSpPr>
        <p:spPr>
          <a:xfrm>
            <a:off x="296652" y="1464627"/>
            <a:ext cx="7560840" cy="369332"/>
          </a:xfrm>
          <a:prstGeom prst="rect">
            <a:avLst/>
          </a:prstGeom>
          <a:noFill/>
        </p:spPr>
        <p:txBody>
          <a:bodyPr wrap="square">
            <a:spAutoFit/>
          </a:bodyPr>
          <a:lstStyle/>
          <a:p>
            <a:pPr marL="579438" lvl="1" indent="0" eaLnBrk="1" hangingPunct="1">
              <a:buClr>
                <a:schemeClr val="tx2"/>
              </a:buClr>
              <a:buFont typeface="Wingdings" pitchFamily="2" charset="2"/>
              <a:buNone/>
              <a:tabLst>
                <a:tab pos="1138238" algn="l"/>
                <a:tab pos="1614488" algn="l"/>
                <a:tab pos="1905000" algn="l"/>
              </a:tabLst>
            </a:pPr>
            <a:r>
              <a:rPr lang="cs-CZ" altLang="cs-CZ" sz="1800" b="1" dirty="0"/>
              <a:t>Pracoviště – pravidelná činnost, jeden druh výrobků (stávající kapacita)</a:t>
            </a:r>
          </a:p>
        </p:txBody>
      </p:sp>
      <mc:AlternateContent xmlns:mc="http://schemas.openxmlformats.org/markup-compatibility/2006" xmlns:a14="http://schemas.microsoft.com/office/drawing/2010/main">
        <mc:Choice Requires="a14">
          <p:sp>
            <p:nvSpPr>
              <p:cNvPr id="14" name="TextovéPole 13">
                <a:extLst>
                  <a:ext uri="{FF2B5EF4-FFF2-40B4-BE49-F238E27FC236}">
                    <a16:creationId xmlns:a16="http://schemas.microsoft.com/office/drawing/2014/main" id="{7E4258D3-CC9B-4098-BBF6-09E08D722A01}"/>
                  </a:ext>
                </a:extLst>
              </p:cNvPr>
              <p:cNvSpPr txBox="1"/>
              <p:nvPr/>
            </p:nvSpPr>
            <p:spPr>
              <a:xfrm>
                <a:off x="-684584" y="3000645"/>
                <a:ext cx="4572000" cy="85670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cs-CZ" sz="2400" i="1" smtClean="0">
                              <a:solidFill>
                                <a:srgbClr val="836967"/>
                              </a:solidFill>
                              <a:latin typeface="Cambria Math" panose="02040503050406030204" pitchFamily="18" charset="0"/>
                            </a:rPr>
                          </m:ctrlPr>
                        </m:sSubPr>
                        <m:e>
                          <m:r>
                            <a:rPr lang="cs-CZ" sz="2400" i="1">
                              <a:latin typeface="Cambria Math" panose="02040503050406030204" pitchFamily="18" charset="0"/>
                            </a:rPr>
                            <m:t>𝐾</m:t>
                          </m:r>
                        </m:e>
                        <m:sub>
                          <m:r>
                            <a:rPr lang="cs-CZ" sz="2400" i="1">
                              <a:latin typeface="Cambria Math" panose="02040503050406030204" pitchFamily="18" charset="0"/>
                            </a:rPr>
                            <m:t>𝑖</m:t>
                          </m:r>
                        </m:sub>
                      </m:sSub>
                      <m:r>
                        <a:rPr lang="cs-CZ" sz="2400" i="0">
                          <a:latin typeface="Cambria Math" panose="02040503050406030204" pitchFamily="18" charset="0"/>
                        </a:rPr>
                        <m:t>= </m:t>
                      </m:r>
                      <m:f>
                        <m:fPr>
                          <m:ctrlPr>
                            <a:rPr lang="cs-CZ" sz="2400" i="1">
                              <a:solidFill>
                                <a:srgbClr val="836967"/>
                              </a:solidFill>
                              <a:latin typeface="Cambria Math" panose="02040503050406030204" pitchFamily="18" charset="0"/>
                            </a:rPr>
                          </m:ctrlPr>
                        </m:fPr>
                        <m:num>
                          <m:sSub>
                            <m:sSubPr>
                              <m:ctrlPr>
                                <a:rPr lang="cs-CZ" sz="2400" i="1">
                                  <a:solidFill>
                                    <a:srgbClr val="836967"/>
                                  </a:solidFill>
                                  <a:latin typeface="Cambria Math" panose="02040503050406030204" pitchFamily="18" charset="0"/>
                                </a:rPr>
                              </m:ctrlPr>
                            </m:sSubPr>
                            <m:e>
                              <m:r>
                                <a:rPr lang="cs-CZ" sz="2400" i="1">
                                  <a:latin typeface="Cambria Math" panose="02040503050406030204" pitchFamily="18" charset="0"/>
                                </a:rPr>
                                <m:t>𝐹</m:t>
                              </m:r>
                            </m:e>
                            <m:sub>
                              <m:r>
                                <a:rPr lang="cs-CZ" sz="2400" i="1">
                                  <a:latin typeface="Cambria Math" panose="02040503050406030204" pitchFamily="18" charset="0"/>
                                </a:rPr>
                                <m:t>𝑒𝑓</m:t>
                              </m:r>
                            </m:sub>
                          </m:sSub>
                        </m:num>
                        <m:den>
                          <m:sSub>
                            <m:sSubPr>
                              <m:ctrlPr>
                                <a:rPr lang="cs-CZ" sz="2400" i="1">
                                  <a:solidFill>
                                    <a:srgbClr val="836967"/>
                                  </a:solidFill>
                                  <a:latin typeface="Cambria Math" panose="02040503050406030204" pitchFamily="18" charset="0"/>
                                </a:rPr>
                              </m:ctrlPr>
                            </m:sSubPr>
                            <m:e>
                              <m:r>
                                <a:rPr lang="cs-CZ" sz="2400" i="1">
                                  <a:latin typeface="Cambria Math" panose="02040503050406030204" pitchFamily="18" charset="0"/>
                                </a:rPr>
                                <m:t>𝑡</m:t>
                              </m:r>
                            </m:e>
                            <m:sub>
                              <m:r>
                                <a:rPr lang="cs-CZ" sz="2400" i="1">
                                  <a:latin typeface="Cambria Math" panose="02040503050406030204" pitchFamily="18" charset="0"/>
                                </a:rPr>
                                <m:t>𝑖</m:t>
                              </m:r>
                            </m:sub>
                          </m:sSub>
                        </m:den>
                      </m:f>
                    </m:oMath>
                  </m:oMathPara>
                </a14:m>
                <a:endParaRPr lang="cs-CZ" sz="2400" dirty="0"/>
              </a:p>
            </p:txBody>
          </p:sp>
        </mc:Choice>
        <mc:Fallback xmlns="">
          <p:sp>
            <p:nvSpPr>
              <p:cNvPr id="14" name="TextovéPole 13">
                <a:extLst>
                  <a:ext uri="{FF2B5EF4-FFF2-40B4-BE49-F238E27FC236}">
                    <a16:creationId xmlns:a16="http://schemas.microsoft.com/office/drawing/2014/main" id="{7E4258D3-CC9B-4098-BBF6-09E08D722A01}"/>
                  </a:ext>
                </a:extLst>
              </p:cNvPr>
              <p:cNvSpPr txBox="1">
                <a:spLocks noRot="1" noChangeAspect="1" noMove="1" noResize="1" noEditPoints="1" noAdjustHandles="1" noChangeArrowheads="1" noChangeShapeType="1" noTextEdit="1"/>
              </p:cNvSpPr>
              <p:nvPr/>
            </p:nvSpPr>
            <p:spPr>
              <a:xfrm>
                <a:off x="-684584" y="3000645"/>
                <a:ext cx="4572000" cy="856709"/>
              </a:xfrm>
              <a:prstGeom prst="rect">
                <a:avLst/>
              </a:prstGeom>
              <a:blipFill>
                <a:blip r:embed="rId5"/>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6" name="TextovéPole 15">
                <a:extLst>
                  <a:ext uri="{FF2B5EF4-FFF2-40B4-BE49-F238E27FC236}">
                    <a16:creationId xmlns:a16="http://schemas.microsoft.com/office/drawing/2014/main" id="{3E8648D7-8A68-47F6-9920-855B3600102F}"/>
                  </a:ext>
                </a:extLst>
              </p:cNvPr>
              <p:cNvSpPr txBox="1"/>
              <p:nvPr/>
            </p:nvSpPr>
            <p:spPr>
              <a:xfrm>
                <a:off x="-1025960" y="4085943"/>
                <a:ext cx="4913376" cy="64203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cs-CZ" i="1" smtClean="0">
                              <a:solidFill>
                                <a:schemeClr val="tx1"/>
                              </a:solidFill>
                              <a:latin typeface="Cambria Math" panose="02040503050406030204" pitchFamily="18" charset="0"/>
                            </a:rPr>
                          </m:ctrlPr>
                        </m:sSubPr>
                        <m:e>
                          <m:r>
                            <a:rPr lang="cs-CZ" i="1">
                              <a:solidFill>
                                <a:schemeClr val="tx1"/>
                              </a:solidFill>
                              <a:latin typeface="Cambria Math" panose="02040503050406030204" pitchFamily="18" charset="0"/>
                            </a:rPr>
                            <m:t>𝐾</m:t>
                          </m:r>
                        </m:e>
                        <m:sub>
                          <m:r>
                            <a:rPr lang="cs-CZ" i="1">
                              <a:solidFill>
                                <a:schemeClr val="tx1"/>
                              </a:solidFill>
                              <a:latin typeface="Cambria Math" panose="02040503050406030204" pitchFamily="18" charset="0"/>
                            </a:rPr>
                            <m:t>𝑖</m:t>
                          </m:r>
                        </m:sub>
                      </m:sSub>
                      <m:r>
                        <a:rPr lang="cs-CZ" i="0">
                          <a:solidFill>
                            <a:schemeClr val="tx1"/>
                          </a:solidFill>
                          <a:latin typeface="Cambria Math" panose="02040503050406030204" pitchFamily="18" charset="0"/>
                        </a:rPr>
                        <m:t>= </m:t>
                      </m:r>
                      <m:f>
                        <m:fPr>
                          <m:ctrlPr>
                            <a:rPr lang="cs-CZ" i="1">
                              <a:solidFill>
                                <a:schemeClr val="tx1"/>
                              </a:solidFill>
                              <a:latin typeface="Cambria Math" panose="02040503050406030204" pitchFamily="18" charset="0"/>
                            </a:rPr>
                          </m:ctrlPr>
                        </m:fPr>
                        <m:num>
                          <m:r>
                            <a:rPr lang="cs-CZ" b="0" i="1" smtClean="0">
                              <a:solidFill>
                                <a:schemeClr val="tx1"/>
                              </a:solidFill>
                              <a:latin typeface="Cambria Math" panose="02040503050406030204" pitchFamily="18" charset="0"/>
                            </a:rPr>
                            <m:t>608</m:t>
                          </m:r>
                        </m:num>
                        <m:den>
                          <m:r>
                            <a:rPr lang="cs-CZ" b="0" i="1" smtClean="0">
                              <a:solidFill>
                                <a:schemeClr val="tx1"/>
                              </a:solidFill>
                              <a:latin typeface="Cambria Math" panose="02040503050406030204" pitchFamily="18" charset="0"/>
                            </a:rPr>
                            <m:t>0,35</m:t>
                          </m:r>
                        </m:den>
                      </m:f>
                    </m:oMath>
                  </m:oMathPara>
                </a14:m>
                <a:endParaRPr lang="cs-CZ" dirty="0">
                  <a:solidFill>
                    <a:schemeClr val="tx1"/>
                  </a:solidFill>
                </a:endParaRPr>
              </a:p>
            </p:txBody>
          </p:sp>
        </mc:Choice>
        <mc:Fallback xmlns="">
          <p:sp>
            <p:nvSpPr>
              <p:cNvPr id="16" name="TextovéPole 15">
                <a:extLst>
                  <a:ext uri="{FF2B5EF4-FFF2-40B4-BE49-F238E27FC236}">
                    <a16:creationId xmlns:a16="http://schemas.microsoft.com/office/drawing/2014/main" id="{3E8648D7-8A68-47F6-9920-855B3600102F}"/>
                  </a:ext>
                </a:extLst>
              </p:cNvPr>
              <p:cNvSpPr txBox="1">
                <a:spLocks noRot="1" noChangeAspect="1" noMove="1" noResize="1" noEditPoints="1" noAdjustHandles="1" noChangeArrowheads="1" noChangeShapeType="1" noTextEdit="1"/>
              </p:cNvSpPr>
              <p:nvPr/>
            </p:nvSpPr>
            <p:spPr>
              <a:xfrm>
                <a:off x="-1025960" y="4085943"/>
                <a:ext cx="4913376" cy="642035"/>
              </a:xfrm>
              <a:prstGeom prst="rect">
                <a:avLst/>
              </a:prstGeom>
              <a:blipFill>
                <a:blip r:embed="rId6"/>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7" name="TextovéPole 16">
                <a:extLst>
                  <a:ext uri="{FF2B5EF4-FFF2-40B4-BE49-F238E27FC236}">
                    <a16:creationId xmlns:a16="http://schemas.microsoft.com/office/drawing/2014/main" id="{FF4F75A3-0BE7-4023-9F79-8136AB529C06}"/>
                  </a:ext>
                </a:extLst>
              </p:cNvPr>
              <p:cNvSpPr txBox="1"/>
              <p:nvPr/>
            </p:nvSpPr>
            <p:spPr>
              <a:xfrm>
                <a:off x="-468560" y="5024041"/>
                <a:ext cx="491337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cs-CZ" b="1" i="1" smtClean="0">
                              <a:solidFill>
                                <a:schemeClr val="tx1"/>
                              </a:solidFill>
                              <a:latin typeface="Cambria Math" panose="02040503050406030204" pitchFamily="18" charset="0"/>
                            </a:rPr>
                          </m:ctrlPr>
                        </m:sSubPr>
                        <m:e>
                          <m:r>
                            <a:rPr lang="cs-CZ" b="1" i="1">
                              <a:solidFill>
                                <a:schemeClr val="tx1"/>
                              </a:solidFill>
                              <a:latin typeface="Cambria Math" panose="02040503050406030204" pitchFamily="18" charset="0"/>
                            </a:rPr>
                            <m:t>𝑲</m:t>
                          </m:r>
                        </m:e>
                        <m:sub>
                          <m:r>
                            <a:rPr lang="cs-CZ" b="1" i="1">
                              <a:solidFill>
                                <a:schemeClr val="tx1"/>
                              </a:solidFill>
                              <a:latin typeface="Cambria Math" panose="02040503050406030204" pitchFamily="18" charset="0"/>
                            </a:rPr>
                            <m:t>𝒊</m:t>
                          </m:r>
                        </m:sub>
                      </m:sSub>
                      <m:r>
                        <a:rPr lang="cs-CZ" b="1" i="0">
                          <a:solidFill>
                            <a:schemeClr val="tx1"/>
                          </a:solidFill>
                          <a:latin typeface="Cambria Math" panose="02040503050406030204" pitchFamily="18" charset="0"/>
                        </a:rPr>
                        <m:t>=</m:t>
                      </m:r>
                      <m:r>
                        <a:rPr lang="cs-CZ" b="1" i="1" smtClean="0">
                          <a:solidFill>
                            <a:schemeClr val="tx1"/>
                          </a:solidFill>
                          <a:latin typeface="Cambria Math" panose="02040503050406030204" pitchFamily="18" charset="0"/>
                        </a:rPr>
                        <m:t>𝟏</m:t>
                      </m:r>
                      <m:r>
                        <a:rPr lang="cs-CZ" b="1" i="1" smtClean="0">
                          <a:solidFill>
                            <a:schemeClr val="tx1"/>
                          </a:solidFill>
                          <a:latin typeface="Cambria Math" panose="02040503050406030204" pitchFamily="18" charset="0"/>
                        </a:rPr>
                        <m:t> </m:t>
                      </m:r>
                      <m:r>
                        <a:rPr lang="cs-CZ" b="1" i="1" smtClean="0">
                          <a:solidFill>
                            <a:schemeClr val="tx1"/>
                          </a:solidFill>
                          <a:latin typeface="Cambria Math" panose="02040503050406030204" pitchFamily="18" charset="0"/>
                        </a:rPr>
                        <m:t>𝟕𝟑𝟕</m:t>
                      </m:r>
                      <m:r>
                        <a:rPr lang="cs-CZ" b="1" i="1" smtClean="0">
                          <a:solidFill>
                            <a:schemeClr val="tx1"/>
                          </a:solidFill>
                          <a:latin typeface="Cambria Math" panose="02040503050406030204" pitchFamily="18" charset="0"/>
                        </a:rPr>
                        <m:t> </m:t>
                      </m:r>
                      <m:r>
                        <a:rPr lang="cs-CZ" b="1" i="1" smtClean="0">
                          <a:solidFill>
                            <a:schemeClr val="tx1"/>
                          </a:solidFill>
                          <a:latin typeface="Cambria Math" panose="02040503050406030204" pitchFamily="18" charset="0"/>
                        </a:rPr>
                        <m:t>𝒌𝒔</m:t>
                      </m:r>
                      <m:r>
                        <a:rPr lang="cs-CZ" b="1" i="1" smtClean="0">
                          <a:solidFill>
                            <a:schemeClr val="tx1"/>
                          </a:solidFill>
                          <a:latin typeface="Cambria Math" panose="02040503050406030204" pitchFamily="18" charset="0"/>
                        </a:rPr>
                        <m:t>/</m:t>
                      </m:r>
                      <m:r>
                        <a:rPr lang="cs-CZ" b="1" i="1" smtClean="0">
                          <a:solidFill>
                            <a:schemeClr val="tx1"/>
                          </a:solidFill>
                          <a:latin typeface="Cambria Math" panose="02040503050406030204" pitchFamily="18" charset="0"/>
                        </a:rPr>
                        <m:t>𝒎</m:t>
                      </m:r>
                      <m:r>
                        <a:rPr lang="cs-CZ" b="1" i="1" smtClean="0">
                          <a:solidFill>
                            <a:schemeClr val="tx1"/>
                          </a:solidFill>
                          <a:latin typeface="Cambria Math" panose="02040503050406030204" pitchFamily="18" charset="0"/>
                        </a:rPr>
                        <m:t>ě</m:t>
                      </m:r>
                      <m:r>
                        <a:rPr lang="cs-CZ" b="1" i="1" smtClean="0">
                          <a:solidFill>
                            <a:schemeClr val="tx1"/>
                          </a:solidFill>
                          <a:latin typeface="Cambria Math" panose="02040503050406030204" pitchFamily="18" charset="0"/>
                        </a:rPr>
                        <m:t>𝒔</m:t>
                      </m:r>
                      <m:r>
                        <a:rPr lang="cs-CZ" b="1" i="1" smtClean="0">
                          <a:solidFill>
                            <a:schemeClr val="tx1"/>
                          </a:solidFill>
                          <a:latin typeface="Cambria Math" panose="02040503050406030204" pitchFamily="18" charset="0"/>
                        </a:rPr>
                        <m:t>í</m:t>
                      </m:r>
                      <m:r>
                        <a:rPr lang="cs-CZ" b="1" i="1" smtClean="0">
                          <a:solidFill>
                            <a:schemeClr val="tx1"/>
                          </a:solidFill>
                          <a:latin typeface="Cambria Math" panose="02040503050406030204" pitchFamily="18" charset="0"/>
                        </a:rPr>
                        <m:t>𝒄</m:t>
                      </m:r>
                    </m:oMath>
                  </m:oMathPara>
                </a14:m>
                <a:endParaRPr lang="cs-CZ" b="1" dirty="0">
                  <a:solidFill>
                    <a:schemeClr val="tx1"/>
                  </a:solidFill>
                </a:endParaRPr>
              </a:p>
            </p:txBody>
          </p:sp>
        </mc:Choice>
        <mc:Fallback xmlns="">
          <p:sp>
            <p:nvSpPr>
              <p:cNvPr id="17" name="TextovéPole 16">
                <a:extLst>
                  <a:ext uri="{FF2B5EF4-FFF2-40B4-BE49-F238E27FC236}">
                    <a16:creationId xmlns:a16="http://schemas.microsoft.com/office/drawing/2014/main" id="{FF4F75A3-0BE7-4023-9F79-8136AB529C06}"/>
                  </a:ext>
                </a:extLst>
              </p:cNvPr>
              <p:cNvSpPr txBox="1">
                <a:spLocks noRot="1" noChangeAspect="1" noMove="1" noResize="1" noEditPoints="1" noAdjustHandles="1" noChangeArrowheads="1" noChangeShapeType="1" noTextEdit="1"/>
              </p:cNvSpPr>
              <p:nvPr/>
            </p:nvSpPr>
            <p:spPr>
              <a:xfrm>
                <a:off x="-468560" y="5024041"/>
                <a:ext cx="4913376" cy="369332"/>
              </a:xfrm>
              <a:prstGeom prst="rect">
                <a:avLst/>
              </a:prstGeom>
              <a:blipFill>
                <a:blip r:embed="rId7"/>
                <a:stretch>
                  <a:fillRect b="-13115"/>
                </a:stretch>
              </a:blipFill>
            </p:spPr>
            <p:txBody>
              <a:bodyPr/>
              <a:lstStyle/>
              <a:p>
                <a:r>
                  <a:rPr lang="cs-CZ">
                    <a:noFill/>
                  </a:rPr>
                  <a:t> </a:t>
                </a:r>
              </a:p>
            </p:txBody>
          </p:sp>
        </mc:Fallback>
      </mc:AlternateContent>
    </p:spTree>
    <p:extLst>
      <p:ext uri="{BB962C8B-B14F-4D97-AF65-F5344CB8AC3E}">
        <p14:creationId xmlns:p14="http://schemas.microsoft.com/office/powerpoint/2010/main" val="2701330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wipe(down)">
                                      <p:cBhvr>
                                        <p:cTn id="12" dur="500"/>
                                        <p:tgtEl>
                                          <p:spTgt spid="1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wipe(down)">
                                      <p:cBhvr>
                                        <p:cTn id="17"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Členění výrobního procesu</a:t>
            </a:r>
          </a:p>
        </p:txBody>
      </p:sp>
      <p:sp>
        <p:nvSpPr>
          <p:cNvPr id="3" name="Zástupný symbol pro obsah 2"/>
          <p:cNvSpPr>
            <a:spLocks noGrp="1"/>
          </p:cNvSpPr>
          <p:nvPr>
            <p:ph idx="1"/>
          </p:nvPr>
        </p:nvSpPr>
        <p:spPr/>
        <p:txBody>
          <a:bodyPr/>
          <a:lstStyle/>
          <a:p>
            <a:r>
              <a:rPr lang="cs-CZ" dirty="0"/>
              <a:t>Časy přerušení:</a:t>
            </a:r>
          </a:p>
          <a:p>
            <a:pPr marL="400050" lvl="1" indent="0">
              <a:buNone/>
            </a:pPr>
            <a:r>
              <a:rPr lang="cs-CZ" dirty="0"/>
              <a:t>- Vyvolané organizací práce</a:t>
            </a:r>
          </a:p>
          <a:p>
            <a:pPr marL="400050" lvl="1" indent="0">
              <a:buNone/>
            </a:pPr>
            <a:r>
              <a:rPr lang="cs-CZ" dirty="0"/>
              <a:t>- Vyvolané stavem technického zařízení</a:t>
            </a:r>
          </a:p>
          <a:p>
            <a:pPr marL="400050" lvl="1" indent="0">
              <a:buNone/>
            </a:pPr>
            <a:r>
              <a:rPr lang="cs-CZ" dirty="0"/>
              <a:t>- Vyvolané technicko- organizačními nedostatky</a:t>
            </a:r>
          </a:p>
          <a:p>
            <a:pPr marL="400050" lvl="1" indent="0">
              <a:buNone/>
            </a:pPr>
            <a:r>
              <a:rPr lang="cs-CZ" dirty="0"/>
              <a:t>- Vyvolané subjektivními příčinami ze strany obsluhy</a:t>
            </a:r>
          </a:p>
        </p:txBody>
      </p:sp>
      <p:sp>
        <p:nvSpPr>
          <p:cNvPr id="4" name="TextovéPole 3"/>
          <p:cNvSpPr txBox="1"/>
          <p:nvPr/>
        </p:nvSpPr>
        <p:spPr>
          <a:xfrm>
            <a:off x="395536" y="6165304"/>
            <a:ext cx="7776864" cy="646331"/>
          </a:xfrm>
          <a:prstGeom prst="rect">
            <a:avLst/>
          </a:prstGeom>
          <a:noFill/>
        </p:spPr>
        <p:txBody>
          <a:bodyPr wrap="square" rtlCol="0">
            <a:spAutoFit/>
          </a:bodyPr>
          <a:lstStyle/>
          <a:p>
            <a:r>
              <a:rPr lang="cs-CZ" dirty="0"/>
              <a:t>Jurová M. a kol. Výrobní procesy řízené logistikou. </a:t>
            </a:r>
            <a:r>
              <a:rPr lang="cs-CZ" dirty="0" err="1"/>
              <a:t>Bizbooks</a:t>
            </a:r>
            <a:r>
              <a:rPr lang="cs-CZ" dirty="0"/>
              <a:t> 2013. 260s. ISBN 978-80-265-0059-9</a:t>
            </a:r>
          </a:p>
        </p:txBody>
      </p:sp>
    </p:spTree>
    <p:extLst>
      <p:ext uri="{BB962C8B-B14F-4D97-AF65-F5344CB8AC3E}">
        <p14:creationId xmlns:p14="http://schemas.microsoft.com/office/powerpoint/2010/main" val="6733432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Příklad 1- řešení:</a:t>
            </a:r>
            <a:endParaRPr lang="cs-CZ" dirty="0"/>
          </a:p>
        </p:txBody>
      </p:sp>
      <p:sp>
        <p:nvSpPr>
          <p:cNvPr id="3" name="Zástupný symbol pro obsah 2"/>
          <p:cNvSpPr>
            <a:spLocks noGrp="1"/>
          </p:cNvSpPr>
          <p:nvPr>
            <p:ph idx="1"/>
          </p:nvPr>
        </p:nvSpPr>
        <p:spPr/>
        <p:txBody>
          <a:bodyPr/>
          <a:lstStyle/>
          <a:p>
            <a:r>
              <a:rPr lang="cs-CZ" dirty="0" err="1"/>
              <a:t>Ksti</a:t>
            </a:r>
            <a:r>
              <a:rPr lang="cs-CZ" dirty="0"/>
              <a:t>=304/0,35=868ks/měsíc</a:t>
            </a:r>
          </a:p>
          <a:p>
            <a:endParaRPr lang="cs-CZ" dirty="0"/>
          </a:p>
        </p:txBody>
      </p:sp>
      <p:graphicFrame>
        <p:nvGraphicFramePr>
          <p:cNvPr id="4" name="Objekt 3">
            <a:extLst>
              <a:ext uri="{FF2B5EF4-FFF2-40B4-BE49-F238E27FC236}">
                <a16:creationId xmlns:a16="http://schemas.microsoft.com/office/drawing/2014/main" id="{2448CED1-79D1-4213-B892-CC1356A6EAA6}"/>
              </a:ext>
            </a:extLst>
          </p:cNvPr>
          <p:cNvGraphicFramePr>
            <a:graphicFrameLocks noChangeAspect="1"/>
          </p:cNvGraphicFramePr>
          <p:nvPr>
            <p:extLst/>
          </p:nvPr>
        </p:nvGraphicFramePr>
        <p:xfrm>
          <a:off x="611560" y="2420888"/>
          <a:ext cx="3371428" cy="1838961"/>
        </p:xfrm>
        <a:graphic>
          <a:graphicData uri="http://schemas.openxmlformats.org/presentationml/2006/ole">
            <mc:AlternateContent xmlns:mc="http://schemas.openxmlformats.org/markup-compatibility/2006">
              <mc:Choice xmlns:v="urn:schemas-microsoft-com:vml" Requires="v">
                <p:oleObj spid="_x0000_s17411" name="Equation" r:id="rId3" imgW="838080" imgH="457200" progId="Equation.3">
                  <p:embed/>
                </p:oleObj>
              </mc:Choice>
              <mc:Fallback>
                <p:oleObj name="Equation" r:id="rId3" imgW="838080" imgH="457200" progId="Equation.3">
                  <p:embed/>
                  <p:pic>
                    <p:nvPicPr>
                      <p:cNvPr id="4" name="Objekt 3">
                        <a:extLst>
                          <a:ext uri="{FF2B5EF4-FFF2-40B4-BE49-F238E27FC236}">
                            <a16:creationId xmlns:a16="http://schemas.microsoft.com/office/drawing/2014/main" id="{2448CED1-79D1-4213-B892-CC1356A6EAA6}"/>
                          </a:ext>
                        </a:extLst>
                      </p:cNvPr>
                      <p:cNvPicPr/>
                      <p:nvPr/>
                    </p:nvPicPr>
                    <p:blipFill>
                      <a:blip r:embed="rId4"/>
                      <a:stretch>
                        <a:fillRect/>
                      </a:stretch>
                    </p:blipFill>
                    <p:spPr>
                      <a:xfrm>
                        <a:off x="611560" y="2420888"/>
                        <a:ext cx="3371428" cy="1838961"/>
                      </a:xfrm>
                      <a:prstGeom prst="rect">
                        <a:avLst/>
                      </a:prstGeom>
                    </p:spPr>
                  </p:pic>
                </p:oleObj>
              </mc:Fallback>
            </mc:AlternateContent>
          </a:graphicData>
        </a:graphic>
      </p:graphicFrame>
      <p:sp>
        <p:nvSpPr>
          <p:cNvPr id="6" name="TextovéPole 5">
            <a:extLst>
              <a:ext uri="{FF2B5EF4-FFF2-40B4-BE49-F238E27FC236}">
                <a16:creationId xmlns:a16="http://schemas.microsoft.com/office/drawing/2014/main" id="{1E9699E9-BAD1-4382-889A-EF83CA45BB74}"/>
              </a:ext>
            </a:extLst>
          </p:cNvPr>
          <p:cNvSpPr txBox="1"/>
          <p:nvPr/>
        </p:nvSpPr>
        <p:spPr>
          <a:xfrm>
            <a:off x="4149479" y="2408903"/>
            <a:ext cx="4572000" cy="1692771"/>
          </a:xfrm>
          <a:prstGeom prst="rect">
            <a:avLst/>
          </a:prstGeom>
          <a:noFill/>
        </p:spPr>
        <p:txBody>
          <a:bodyPr wrap="square">
            <a:spAutoFit/>
          </a:bodyPr>
          <a:lstStyle/>
          <a:p>
            <a:pPr marL="0" indent="0">
              <a:buNone/>
            </a:pPr>
            <a:r>
              <a:rPr lang="cs-CZ" sz="2000" b="1" dirty="0">
                <a:ea typeface="Cambria Math" pitchFamily="18" charset="0"/>
                <a:cs typeface="Times New Roman" panose="02020603050405020304" pitchFamily="18" charset="0"/>
              </a:rPr>
              <a:t>Kde</a:t>
            </a:r>
            <a:r>
              <a:rPr lang="cs-CZ" sz="1600" b="1" dirty="0">
                <a:ea typeface="Cambria Math" pitchFamily="18" charset="0"/>
                <a:cs typeface="Times New Roman" panose="02020603050405020304" pitchFamily="18" charset="0"/>
              </a:rPr>
              <a:t>:</a:t>
            </a:r>
            <a:endParaRPr lang="cs-CZ" sz="1600" dirty="0">
              <a:ea typeface="Cambria Math" pitchFamily="18" charset="0"/>
              <a:cs typeface="Times New Roman" panose="02020603050405020304" pitchFamily="18" charset="0"/>
            </a:endParaRPr>
          </a:p>
          <a:p>
            <a:pPr marL="0" indent="0">
              <a:buNone/>
            </a:pPr>
            <a:r>
              <a:rPr lang="cs-CZ" sz="2800" dirty="0" err="1">
                <a:ea typeface="Cambria Math" pitchFamily="18" charset="0"/>
                <a:cs typeface="Times New Roman" panose="02020603050405020304" pitchFamily="18" charset="0"/>
              </a:rPr>
              <a:t>Kp</a:t>
            </a:r>
            <a:r>
              <a:rPr lang="cs-CZ" sz="2800" dirty="0">
                <a:ea typeface="Cambria Math" pitchFamily="18" charset="0"/>
                <a:cs typeface="Times New Roman" panose="02020603050405020304" pitchFamily="18" charset="0"/>
              </a:rPr>
              <a:t>- požadovaná kapacita</a:t>
            </a:r>
          </a:p>
          <a:p>
            <a:pPr marL="0" indent="0">
              <a:buNone/>
            </a:pPr>
            <a:r>
              <a:rPr lang="cs-CZ" sz="2800" dirty="0" err="1">
                <a:ea typeface="Cambria Math" pitchFamily="18" charset="0"/>
                <a:cs typeface="Times New Roman" panose="02020603050405020304" pitchFamily="18" charset="0"/>
              </a:rPr>
              <a:t>Ki</a:t>
            </a:r>
            <a:r>
              <a:rPr lang="cs-CZ" sz="2800" dirty="0">
                <a:ea typeface="Cambria Math" pitchFamily="18" charset="0"/>
                <a:cs typeface="Times New Roman" panose="02020603050405020304" pitchFamily="18" charset="0"/>
              </a:rPr>
              <a:t>- </a:t>
            </a:r>
            <a:r>
              <a:rPr lang="cs-CZ" sz="2800" dirty="0" err="1">
                <a:ea typeface="Cambria Math" pitchFamily="18" charset="0"/>
                <a:cs typeface="Times New Roman" panose="02020603050405020304" pitchFamily="18" charset="0"/>
              </a:rPr>
              <a:t>stavajicí</a:t>
            </a:r>
            <a:r>
              <a:rPr lang="cs-CZ" sz="2800" dirty="0">
                <a:ea typeface="Cambria Math" pitchFamily="18" charset="0"/>
                <a:cs typeface="Times New Roman" panose="02020603050405020304" pitchFamily="18" charset="0"/>
              </a:rPr>
              <a:t> kapacita</a:t>
            </a:r>
          </a:p>
          <a:p>
            <a:pPr marL="0" indent="0">
              <a:buNone/>
            </a:pPr>
            <a:r>
              <a:rPr lang="cs-CZ" sz="2800" dirty="0">
                <a:ea typeface="Cambria Math" pitchFamily="18" charset="0"/>
                <a:cs typeface="Times New Roman" panose="02020603050405020304" pitchFamily="18" charset="0"/>
              </a:rPr>
              <a:t>Ks- kapacita jednoho stroje </a:t>
            </a:r>
          </a:p>
        </p:txBody>
      </p:sp>
      <p:sp>
        <p:nvSpPr>
          <p:cNvPr id="8" name="TextovéPole 7">
            <a:extLst>
              <a:ext uri="{FF2B5EF4-FFF2-40B4-BE49-F238E27FC236}">
                <a16:creationId xmlns:a16="http://schemas.microsoft.com/office/drawing/2014/main" id="{F6BA1BF2-38D0-47DF-A078-7428703265CA}"/>
              </a:ext>
            </a:extLst>
          </p:cNvPr>
          <p:cNvSpPr txBox="1"/>
          <p:nvPr/>
        </p:nvSpPr>
        <p:spPr>
          <a:xfrm>
            <a:off x="755576" y="4111501"/>
            <a:ext cx="4572000" cy="923330"/>
          </a:xfrm>
          <a:prstGeom prst="rect">
            <a:avLst/>
          </a:prstGeom>
          <a:noFill/>
        </p:spPr>
        <p:txBody>
          <a:bodyPr wrap="square">
            <a:spAutoFit/>
          </a:bodyPr>
          <a:lstStyle/>
          <a:p>
            <a:pPr marL="0" indent="0">
              <a:buNone/>
            </a:pPr>
            <a:r>
              <a:rPr lang="cs-CZ" sz="1800" dirty="0" err="1">
                <a:ea typeface="Cambria Math" pitchFamily="18" charset="0"/>
                <a:cs typeface="Times New Roman" panose="02020603050405020304" pitchFamily="18" charset="0"/>
              </a:rPr>
              <a:t>Kp</a:t>
            </a:r>
            <a:r>
              <a:rPr lang="cs-CZ" sz="1800" dirty="0">
                <a:ea typeface="Cambria Math" pitchFamily="18" charset="0"/>
                <a:cs typeface="Times New Roman" panose="02020603050405020304" pitchFamily="18" charset="0"/>
              </a:rPr>
              <a:t>- 2 000 ks</a:t>
            </a:r>
          </a:p>
          <a:p>
            <a:pPr marL="0" indent="0">
              <a:buNone/>
            </a:pPr>
            <a:r>
              <a:rPr lang="cs-CZ" sz="1800" dirty="0" err="1">
                <a:ea typeface="Cambria Math" pitchFamily="18" charset="0"/>
                <a:cs typeface="Times New Roman" panose="02020603050405020304" pitchFamily="18" charset="0"/>
              </a:rPr>
              <a:t>Ki</a:t>
            </a:r>
            <a:r>
              <a:rPr lang="cs-CZ" sz="1800" dirty="0">
                <a:ea typeface="Cambria Math" pitchFamily="18" charset="0"/>
                <a:cs typeface="Times New Roman" panose="02020603050405020304" pitchFamily="18" charset="0"/>
              </a:rPr>
              <a:t>- 1 737 ks</a:t>
            </a:r>
          </a:p>
          <a:p>
            <a:pPr marL="0" indent="0">
              <a:buNone/>
            </a:pPr>
            <a:r>
              <a:rPr lang="cs-CZ" sz="1800" dirty="0">
                <a:ea typeface="Cambria Math" pitchFamily="18" charset="0"/>
                <a:cs typeface="Times New Roman" panose="02020603050405020304" pitchFamily="18" charset="0"/>
              </a:rPr>
              <a:t>Ks- 868 ks</a:t>
            </a:r>
          </a:p>
        </p:txBody>
      </p:sp>
      <mc:AlternateContent xmlns:mc="http://schemas.openxmlformats.org/markup-compatibility/2006" xmlns:a14="http://schemas.microsoft.com/office/drawing/2010/main">
        <mc:Choice Requires="a14">
          <p:sp>
            <p:nvSpPr>
              <p:cNvPr id="10" name="TextovéPole 9">
                <a:extLst>
                  <a:ext uri="{FF2B5EF4-FFF2-40B4-BE49-F238E27FC236}">
                    <a16:creationId xmlns:a16="http://schemas.microsoft.com/office/drawing/2014/main" id="{3B35F3C9-546D-4E2C-BBDF-F14F582E3465}"/>
                  </a:ext>
                </a:extLst>
              </p:cNvPr>
              <p:cNvSpPr txBox="1"/>
              <p:nvPr/>
            </p:nvSpPr>
            <p:spPr>
              <a:xfrm>
                <a:off x="-589012" y="5080537"/>
                <a:ext cx="4572000" cy="98277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cs-CZ" sz="2800" i="1" smtClean="0">
                              <a:solidFill>
                                <a:schemeClr val="tx1"/>
                              </a:solidFill>
                              <a:latin typeface="Cambria Math" panose="02040503050406030204" pitchFamily="18" charset="0"/>
                            </a:rPr>
                          </m:ctrlPr>
                        </m:sSubPr>
                        <m:e>
                          <m:r>
                            <a:rPr lang="cs-CZ" sz="2800" b="0" i="1" smtClean="0">
                              <a:solidFill>
                                <a:schemeClr val="tx1"/>
                              </a:solidFill>
                              <a:latin typeface="Cambria Math" panose="02040503050406030204" pitchFamily="18" charset="0"/>
                            </a:rPr>
                            <m:t>𝑆</m:t>
                          </m:r>
                        </m:e>
                        <m:sub>
                          <m:r>
                            <a:rPr lang="cs-CZ" sz="2800" b="0" i="1" smtClean="0">
                              <a:solidFill>
                                <a:schemeClr val="tx1"/>
                              </a:solidFill>
                              <a:latin typeface="Cambria Math" panose="02040503050406030204" pitchFamily="18" charset="0"/>
                            </a:rPr>
                            <m:t>𝑖</m:t>
                          </m:r>
                        </m:sub>
                      </m:sSub>
                      <m:r>
                        <a:rPr lang="cs-CZ" sz="2800" i="0">
                          <a:solidFill>
                            <a:schemeClr val="tx1"/>
                          </a:solidFill>
                          <a:latin typeface="Cambria Math" panose="02040503050406030204" pitchFamily="18" charset="0"/>
                        </a:rPr>
                        <m:t>= </m:t>
                      </m:r>
                      <m:f>
                        <m:fPr>
                          <m:ctrlPr>
                            <a:rPr lang="cs-CZ" sz="2800" i="1">
                              <a:solidFill>
                                <a:schemeClr val="tx1"/>
                              </a:solidFill>
                              <a:latin typeface="Cambria Math" panose="02040503050406030204" pitchFamily="18" charset="0"/>
                            </a:rPr>
                          </m:ctrlPr>
                        </m:fPr>
                        <m:num>
                          <m:sSub>
                            <m:sSubPr>
                              <m:ctrlPr>
                                <a:rPr lang="cs-CZ" sz="2800" i="1">
                                  <a:solidFill>
                                    <a:schemeClr val="tx1"/>
                                  </a:solidFill>
                                  <a:latin typeface="Cambria Math" panose="02040503050406030204" pitchFamily="18" charset="0"/>
                                </a:rPr>
                              </m:ctrlPr>
                            </m:sSubPr>
                            <m:e>
                              <m:r>
                                <a:rPr lang="cs-CZ" sz="2800" b="0" i="1" smtClean="0">
                                  <a:solidFill>
                                    <a:schemeClr val="tx1"/>
                                  </a:solidFill>
                                  <a:latin typeface="Cambria Math" panose="02040503050406030204" pitchFamily="18" charset="0"/>
                                </a:rPr>
                                <m:t>𝐾</m:t>
                              </m:r>
                            </m:e>
                            <m:sub>
                              <m:r>
                                <a:rPr lang="cs-CZ" sz="2800" i="1">
                                  <a:solidFill>
                                    <a:schemeClr val="tx1"/>
                                  </a:solidFill>
                                  <a:latin typeface="Cambria Math" panose="02040503050406030204" pitchFamily="18" charset="0"/>
                                </a:rPr>
                                <m:t>𝑝</m:t>
                              </m:r>
                            </m:sub>
                          </m:sSub>
                          <m:r>
                            <a:rPr lang="cs-CZ" sz="2800" i="0">
                              <a:solidFill>
                                <a:schemeClr val="tx1"/>
                              </a:solidFill>
                              <a:latin typeface="Cambria Math" panose="02040503050406030204" pitchFamily="18" charset="0"/>
                            </a:rPr>
                            <m:t>− </m:t>
                          </m:r>
                          <m:sSub>
                            <m:sSubPr>
                              <m:ctrlPr>
                                <a:rPr lang="cs-CZ" sz="2800" i="1">
                                  <a:solidFill>
                                    <a:schemeClr val="tx1"/>
                                  </a:solidFill>
                                  <a:latin typeface="Cambria Math" panose="02040503050406030204" pitchFamily="18" charset="0"/>
                                </a:rPr>
                              </m:ctrlPr>
                            </m:sSubPr>
                            <m:e>
                              <m:r>
                                <a:rPr lang="cs-CZ" sz="2800" i="1">
                                  <a:solidFill>
                                    <a:schemeClr val="tx1"/>
                                  </a:solidFill>
                                  <a:latin typeface="Cambria Math" panose="02040503050406030204" pitchFamily="18" charset="0"/>
                                </a:rPr>
                                <m:t>𝐾</m:t>
                              </m:r>
                            </m:e>
                            <m:sub>
                              <m:r>
                                <a:rPr lang="cs-CZ" sz="2800" i="1">
                                  <a:solidFill>
                                    <a:schemeClr val="tx1"/>
                                  </a:solidFill>
                                  <a:latin typeface="Cambria Math" panose="02040503050406030204" pitchFamily="18" charset="0"/>
                                </a:rPr>
                                <m:t>𝑖</m:t>
                              </m:r>
                            </m:sub>
                          </m:sSub>
                        </m:num>
                        <m:den>
                          <m:sSub>
                            <m:sSubPr>
                              <m:ctrlPr>
                                <a:rPr lang="cs-CZ" sz="2800" i="1">
                                  <a:solidFill>
                                    <a:schemeClr val="tx1"/>
                                  </a:solidFill>
                                  <a:latin typeface="Cambria Math" panose="02040503050406030204" pitchFamily="18" charset="0"/>
                                </a:rPr>
                              </m:ctrlPr>
                            </m:sSubPr>
                            <m:e>
                              <m:r>
                                <a:rPr lang="cs-CZ" sz="2800" i="1">
                                  <a:solidFill>
                                    <a:schemeClr val="tx1"/>
                                  </a:solidFill>
                                  <a:latin typeface="Cambria Math" panose="02040503050406030204" pitchFamily="18" charset="0"/>
                                </a:rPr>
                                <m:t>𝐾</m:t>
                              </m:r>
                            </m:e>
                            <m:sub>
                              <m:r>
                                <a:rPr lang="cs-CZ" sz="2800" i="1">
                                  <a:solidFill>
                                    <a:schemeClr val="tx1"/>
                                  </a:solidFill>
                                  <a:latin typeface="Cambria Math" panose="02040503050406030204" pitchFamily="18" charset="0"/>
                                </a:rPr>
                                <m:t>𝑠</m:t>
                              </m:r>
                            </m:sub>
                          </m:sSub>
                        </m:den>
                      </m:f>
                    </m:oMath>
                  </m:oMathPara>
                </a14:m>
                <a:endParaRPr lang="cs-CZ" sz="2800" dirty="0">
                  <a:solidFill>
                    <a:schemeClr val="tx1"/>
                  </a:solidFill>
                </a:endParaRPr>
              </a:p>
            </p:txBody>
          </p:sp>
        </mc:Choice>
        <mc:Fallback xmlns="">
          <p:sp>
            <p:nvSpPr>
              <p:cNvPr id="10" name="TextovéPole 9">
                <a:extLst>
                  <a:ext uri="{FF2B5EF4-FFF2-40B4-BE49-F238E27FC236}">
                    <a16:creationId xmlns:a16="http://schemas.microsoft.com/office/drawing/2014/main" id="{3B35F3C9-546D-4E2C-BBDF-F14F582E3465}"/>
                  </a:ext>
                </a:extLst>
              </p:cNvPr>
              <p:cNvSpPr txBox="1">
                <a:spLocks noRot="1" noChangeAspect="1" noMove="1" noResize="1" noEditPoints="1" noAdjustHandles="1" noChangeArrowheads="1" noChangeShapeType="1" noTextEdit="1"/>
              </p:cNvSpPr>
              <p:nvPr/>
            </p:nvSpPr>
            <p:spPr>
              <a:xfrm>
                <a:off x="-589012" y="5080537"/>
                <a:ext cx="4572000" cy="982770"/>
              </a:xfrm>
              <a:prstGeom prst="rect">
                <a:avLst/>
              </a:prstGeom>
              <a:blipFill>
                <a:blip r:embed="rId5"/>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2" name="TextovéPole 11">
                <a:extLst>
                  <a:ext uri="{FF2B5EF4-FFF2-40B4-BE49-F238E27FC236}">
                    <a16:creationId xmlns:a16="http://schemas.microsoft.com/office/drawing/2014/main" id="{79FB3D9C-F0BB-4159-B53F-9301D7CE83AD}"/>
                  </a:ext>
                </a:extLst>
              </p:cNvPr>
              <p:cNvSpPr txBox="1"/>
              <p:nvPr/>
            </p:nvSpPr>
            <p:spPr>
              <a:xfrm>
                <a:off x="3069500" y="4182799"/>
                <a:ext cx="4864608" cy="7861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cs-CZ" sz="2400" i="1" smtClean="0">
                              <a:solidFill>
                                <a:schemeClr val="tx1"/>
                              </a:solidFill>
                              <a:latin typeface="Cambria Math" panose="02040503050406030204" pitchFamily="18" charset="0"/>
                            </a:rPr>
                          </m:ctrlPr>
                        </m:sSubPr>
                        <m:e>
                          <m:r>
                            <a:rPr lang="cs-CZ" sz="2400" b="0" i="1" smtClean="0">
                              <a:solidFill>
                                <a:schemeClr val="tx1"/>
                              </a:solidFill>
                              <a:latin typeface="Cambria Math" panose="02040503050406030204" pitchFamily="18" charset="0"/>
                            </a:rPr>
                            <m:t>𝑆</m:t>
                          </m:r>
                        </m:e>
                        <m:sub>
                          <m:r>
                            <a:rPr lang="cs-CZ" sz="2400" b="0" i="1" smtClean="0">
                              <a:solidFill>
                                <a:schemeClr val="tx1"/>
                              </a:solidFill>
                              <a:latin typeface="Cambria Math" panose="02040503050406030204" pitchFamily="18" charset="0"/>
                            </a:rPr>
                            <m:t>𝑖</m:t>
                          </m:r>
                        </m:sub>
                      </m:sSub>
                      <m:r>
                        <a:rPr lang="cs-CZ" sz="2400" i="0">
                          <a:solidFill>
                            <a:schemeClr val="tx1"/>
                          </a:solidFill>
                          <a:latin typeface="Cambria Math" panose="02040503050406030204" pitchFamily="18" charset="0"/>
                        </a:rPr>
                        <m:t>= </m:t>
                      </m:r>
                      <m:f>
                        <m:fPr>
                          <m:ctrlPr>
                            <a:rPr lang="cs-CZ" sz="2400" i="1">
                              <a:solidFill>
                                <a:schemeClr val="tx1"/>
                              </a:solidFill>
                              <a:latin typeface="Cambria Math" panose="02040503050406030204" pitchFamily="18" charset="0"/>
                            </a:rPr>
                          </m:ctrlPr>
                        </m:fPr>
                        <m:num>
                          <m:r>
                            <a:rPr lang="cs-CZ" sz="2400" i="0">
                              <a:solidFill>
                                <a:schemeClr val="tx1"/>
                              </a:solidFill>
                              <a:latin typeface="Cambria Math" panose="02040503050406030204" pitchFamily="18" charset="0"/>
                            </a:rPr>
                            <m:t>2 000− 1 737</m:t>
                          </m:r>
                        </m:num>
                        <m:den>
                          <m:r>
                            <a:rPr lang="cs-CZ" sz="2400" i="0">
                              <a:solidFill>
                                <a:schemeClr val="tx1"/>
                              </a:solidFill>
                              <a:latin typeface="Cambria Math" panose="02040503050406030204" pitchFamily="18" charset="0"/>
                            </a:rPr>
                            <m:t>868</m:t>
                          </m:r>
                        </m:den>
                      </m:f>
                    </m:oMath>
                  </m:oMathPara>
                </a14:m>
                <a:endParaRPr lang="cs-CZ" sz="2400" dirty="0">
                  <a:solidFill>
                    <a:schemeClr val="tx1"/>
                  </a:solidFill>
                </a:endParaRPr>
              </a:p>
            </p:txBody>
          </p:sp>
        </mc:Choice>
        <mc:Fallback xmlns="">
          <p:sp>
            <p:nvSpPr>
              <p:cNvPr id="12" name="TextovéPole 11">
                <a:extLst>
                  <a:ext uri="{FF2B5EF4-FFF2-40B4-BE49-F238E27FC236}">
                    <a16:creationId xmlns:a16="http://schemas.microsoft.com/office/drawing/2014/main" id="{79FB3D9C-F0BB-4159-B53F-9301D7CE83AD}"/>
                  </a:ext>
                </a:extLst>
              </p:cNvPr>
              <p:cNvSpPr txBox="1">
                <a:spLocks noRot="1" noChangeAspect="1" noMove="1" noResize="1" noEditPoints="1" noAdjustHandles="1" noChangeArrowheads="1" noChangeShapeType="1" noTextEdit="1"/>
              </p:cNvSpPr>
              <p:nvPr/>
            </p:nvSpPr>
            <p:spPr>
              <a:xfrm>
                <a:off x="3069500" y="4182799"/>
                <a:ext cx="4864608" cy="786177"/>
              </a:xfrm>
              <a:prstGeom prst="rect">
                <a:avLst/>
              </a:prstGeom>
              <a:blipFill>
                <a:blip r:embed="rId6"/>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3" name="TextovéPole 12">
                <a:extLst>
                  <a:ext uri="{FF2B5EF4-FFF2-40B4-BE49-F238E27FC236}">
                    <a16:creationId xmlns:a16="http://schemas.microsoft.com/office/drawing/2014/main" id="{F1D52BD8-1F97-4DB2-9C37-0C5BCCD950B5}"/>
                  </a:ext>
                </a:extLst>
              </p:cNvPr>
              <p:cNvSpPr txBox="1"/>
              <p:nvPr/>
            </p:nvSpPr>
            <p:spPr>
              <a:xfrm>
                <a:off x="3041576" y="5151538"/>
                <a:ext cx="4864608" cy="46166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cs-CZ" sz="2400" b="1" i="1" smtClean="0">
                              <a:solidFill>
                                <a:schemeClr val="tx1"/>
                              </a:solidFill>
                              <a:latin typeface="Cambria Math" panose="02040503050406030204" pitchFamily="18" charset="0"/>
                            </a:rPr>
                          </m:ctrlPr>
                        </m:sSubPr>
                        <m:e>
                          <m:r>
                            <a:rPr lang="cs-CZ" sz="2400" b="1" i="1" smtClean="0">
                              <a:solidFill>
                                <a:schemeClr val="tx1"/>
                              </a:solidFill>
                              <a:latin typeface="Cambria Math" panose="02040503050406030204" pitchFamily="18" charset="0"/>
                            </a:rPr>
                            <m:t>𝑺</m:t>
                          </m:r>
                        </m:e>
                        <m:sub>
                          <m:r>
                            <a:rPr lang="cs-CZ" sz="2400" b="1" i="1" smtClean="0">
                              <a:solidFill>
                                <a:schemeClr val="tx1"/>
                              </a:solidFill>
                              <a:latin typeface="Cambria Math" panose="02040503050406030204" pitchFamily="18" charset="0"/>
                            </a:rPr>
                            <m:t>𝒊</m:t>
                          </m:r>
                        </m:sub>
                      </m:sSub>
                      <m:r>
                        <a:rPr lang="cs-CZ" sz="2400" b="1" i="0">
                          <a:solidFill>
                            <a:schemeClr val="tx1"/>
                          </a:solidFill>
                          <a:latin typeface="Cambria Math" panose="02040503050406030204" pitchFamily="18" charset="0"/>
                        </a:rPr>
                        <m:t>=</m:t>
                      </m:r>
                      <m:r>
                        <a:rPr lang="cs-CZ" sz="2400" b="1" i="1" smtClean="0">
                          <a:solidFill>
                            <a:schemeClr val="tx1"/>
                          </a:solidFill>
                          <a:latin typeface="Cambria Math" panose="02040503050406030204" pitchFamily="18" charset="0"/>
                        </a:rPr>
                        <m:t>𝟎</m:t>
                      </m:r>
                      <m:r>
                        <a:rPr lang="cs-CZ" sz="2400" b="1" i="1" smtClean="0">
                          <a:solidFill>
                            <a:schemeClr val="tx1"/>
                          </a:solidFill>
                          <a:latin typeface="Cambria Math" panose="02040503050406030204" pitchFamily="18" charset="0"/>
                        </a:rPr>
                        <m:t>,</m:t>
                      </m:r>
                      <m:r>
                        <a:rPr lang="cs-CZ" sz="2400" b="1" i="1" smtClean="0">
                          <a:solidFill>
                            <a:schemeClr val="tx1"/>
                          </a:solidFill>
                          <a:latin typeface="Cambria Math" panose="02040503050406030204" pitchFamily="18" charset="0"/>
                        </a:rPr>
                        <m:t>𝟑</m:t>
                      </m:r>
                      <m:r>
                        <a:rPr lang="cs-CZ" sz="2400" b="1" i="1" smtClean="0">
                          <a:solidFill>
                            <a:schemeClr val="tx1"/>
                          </a:solidFill>
                          <a:latin typeface="Cambria Math" panose="02040503050406030204" pitchFamily="18" charset="0"/>
                        </a:rPr>
                        <m:t> </m:t>
                      </m:r>
                      <m:r>
                        <a:rPr lang="cs-CZ" sz="2400" b="1" i="1" smtClean="0">
                          <a:solidFill>
                            <a:schemeClr val="tx1"/>
                          </a:solidFill>
                          <a:latin typeface="Cambria Math" panose="02040503050406030204" pitchFamily="18" charset="0"/>
                        </a:rPr>
                        <m:t>𝒔𝒕𝒓𝒐𝒋𝒆</m:t>
                      </m:r>
                      <m:r>
                        <a:rPr lang="cs-CZ" sz="2400" b="1" i="1" smtClean="0">
                          <a:solidFill>
                            <a:schemeClr val="tx1"/>
                          </a:solidFill>
                          <a:latin typeface="Cambria Math" panose="02040503050406030204" pitchFamily="18" charset="0"/>
                        </a:rPr>
                        <m:t>/</m:t>
                      </m:r>
                      <m:r>
                        <a:rPr lang="cs-CZ" sz="2400" b="1" i="1" smtClean="0">
                          <a:solidFill>
                            <a:schemeClr val="tx1"/>
                          </a:solidFill>
                          <a:latin typeface="Cambria Math" panose="02040503050406030204" pitchFamily="18" charset="0"/>
                        </a:rPr>
                        <m:t>𝒎</m:t>
                      </m:r>
                      <m:r>
                        <a:rPr lang="cs-CZ" sz="2400" b="1" i="1" smtClean="0">
                          <a:solidFill>
                            <a:schemeClr val="tx1"/>
                          </a:solidFill>
                          <a:latin typeface="Cambria Math" panose="02040503050406030204" pitchFamily="18" charset="0"/>
                        </a:rPr>
                        <m:t>ě</m:t>
                      </m:r>
                      <m:r>
                        <a:rPr lang="cs-CZ" sz="2400" b="1" i="1" smtClean="0">
                          <a:solidFill>
                            <a:schemeClr val="tx1"/>
                          </a:solidFill>
                          <a:latin typeface="Cambria Math" panose="02040503050406030204" pitchFamily="18" charset="0"/>
                        </a:rPr>
                        <m:t>𝒔</m:t>
                      </m:r>
                      <m:r>
                        <a:rPr lang="cs-CZ" sz="2400" b="1" i="1" smtClean="0">
                          <a:solidFill>
                            <a:schemeClr val="tx1"/>
                          </a:solidFill>
                          <a:latin typeface="Cambria Math" panose="02040503050406030204" pitchFamily="18" charset="0"/>
                        </a:rPr>
                        <m:t>í</m:t>
                      </m:r>
                      <m:r>
                        <a:rPr lang="cs-CZ" sz="2400" b="1" i="1" smtClean="0">
                          <a:solidFill>
                            <a:schemeClr val="tx1"/>
                          </a:solidFill>
                          <a:latin typeface="Cambria Math" panose="02040503050406030204" pitchFamily="18" charset="0"/>
                        </a:rPr>
                        <m:t>𝒄</m:t>
                      </m:r>
                    </m:oMath>
                  </m:oMathPara>
                </a14:m>
                <a:endParaRPr lang="cs-CZ" sz="2400" b="1" dirty="0">
                  <a:solidFill>
                    <a:schemeClr val="tx1"/>
                  </a:solidFill>
                </a:endParaRPr>
              </a:p>
            </p:txBody>
          </p:sp>
        </mc:Choice>
        <mc:Fallback xmlns="">
          <p:sp>
            <p:nvSpPr>
              <p:cNvPr id="13" name="TextovéPole 12">
                <a:extLst>
                  <a:ext uri="{FF2B5EF4-FFF2-40B4-BE49-F238E27FC236}">
                    <a16:creationId xmlns:a16="http://schemas.microsoft.com/office/drawing/2014/main" id="{F1D52BD8-1F97-4DB2-9C37-0C5BCCD950B5}"/>
                  </a:ext>
                </a:extLst>
              </p:cNvPr>
              <p:cNvSpPr txBox="1">
                <a:spLocks noRot="1" noChangeAspect="1" noMove="1" noResize="1" noEditPoints="1" noAdjustHandles="1" noChangeArrowheads="1" noChangeShapeType="1" noTextEdit="1"/>
              </p:cNvSpPr>
              <p:nvPr/>
            </p:nvSpPr>
            <p:spPr>
              <a:xfrm>
                <a:off x="3041576" y="5151538"/>
                <a:ext cx="4864608" cy="461665"/>
              </a:xfrm>
              <a:prstGeom prst="rect">
                <a:avLst/>
              </a:prstGeom>
              <a:blipFill>
                <a:blip r:embed="rId7"/>
                <a:stretch>
                  <a:fillRect b="-17105"/>
                </a:stretch>
              </a:blipFill>
            </p:spPr>
            <p:txBody>
              <a:bodyPr/>
              <a:lstStyle/>
              <a:p>
                <a:r>
                  <a:rPr lang="cs-CZ">
                    <a:noFill/>
                  </a:rPr>
                  <a:t> </a:t>
                </a:r>
              </a:p>
            </p:txBody>
          </p:sp>
        </mc:Fallback>
      </mc:AlternateContent>
    </p:spTree>
    <p:extLst>
      <p:ext uri="{BB962C8B-B14F-4D97-AF65-F5344CB8AC3E}">
        <p14:creationId xmlns:p14="http://schemas.microsoft.com/office/powerpoint/2010/main" val="393354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p:cTn id="19"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8">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8">
                                            <p:txEl>
                                              <p:pRg st="1" end="1"/>
                                            </p:txEl>
                                          </p:spTgt>
                                        </p:tgtEl>
                                        <p:attrNameLst>
                                          <p:attrName>style.visibility</p:attrName>
                                        </p:attrNameLst>
                                      </p:cBhvr>
                                      <p:to>
                                        <p:strVal val="visible"/>
                                      </p:to>
                                    </p:set>
                                    <p:anim calcmode="lin" valueType="num">
                                      <p:cBhvr>
                                        <p:cTn id="26" dur="500" fill="hold"/>
                                        <p:tgtEl>
                                          <p:spTgt spid="8">
                                            <p:txEl>
                                              <p:pRg st="1" end="1"/>
                                            </p:txEl>
                                          </p:spTgt>
                                        </p:tgtEl>
                                        <p:attrNameLst>
                                          <p:attrName>ppt_w</p:attrName>
                                        </p:attrNameLst>
                                      </p:cBhvr>
                                      <p:tavLst>
                                        <p:tav tm="0">
                                          <p:val>
                                            <p:fltVal val="0"/>
                                          </p:val>
                                        </p:tav>
                                        <p:tav tm="100000">
                                          <p:val>
                                            <p:strVal val="#ppt_w"/>
                                          </p:val>
                                        </p:tav>
                                      </p:tavLst>
                                    </p:anim>
                                    <p:anim calcmode="lin" valueType="num">
                                      <p:cBhvr>
                                        <p:cTn id="27" dur="50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28" dur="5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 calcmode="lin" valueType="num">
                                      <p:cBhvr>
                                        <p:cTn id="33"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34"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35" dur="500"/>
                                        <p:tgtEl>
                                          <p:spTgt spid="8">
                                            <p:txEl>
                                              <p:pRg st="2" end="2"/>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5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barn(inVertical)">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3">
                                            <p:txEl>
                                              <p:pRg st="0" end="0"/>
                                            </p:txEl>
                                          </p:spTgt>
                                        </p:tgtEl>
                                        <p:attrNameLst>
                                          <p:attrName>style.visibility</p:attrName>
                                        </p:attrNameLst>
                                      </p:cBhvr>
                                      <p:to>
                                        <p:strVal val="visible"/>
                                      </p:to>
                                    </p:set>
                                    <p:animEffect transition="in" filter="fade">
                                      <p:cBhvr>
                                        <p:cTn id="50" dur="1000"/>
                                        <p:tgtEl>
                                          <p:spTgt spid="13">
                                            <p:txEl>
                                              <p:pRg st="0" end="0"/>
                                            </p:txEl>
                                          </p:spTgt>
                                        </p:tgtEl>
                                      </p:cBhvr>
                                    </p:animEffect>
                                    <p:anim calcmode="lin" valueType="num">
                                      <p:cBhvr>
                                        <p:cTn id="51"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Příklad 1- řešení:</a:t>
            </a:r>
            <a:endParaRPr lang="cs-CZ" dirty="0"/>
          </a:p>
        </p:txBody>
      </p:sp>
      <p:sp>
        <p:nvSpPr>
          <p:cNvPr id="3" name="Zástupný symbol pro obsah 2"/>
          <p:cNvSpPr>
            <a:spLocks noGrp="1"/>
          </p:cNvSpPr>
          <p:nvPr>
            <p:ph idx="1"/>
          </p:nvPr>
        </p:nvSpPr>
        <p:spPr/>
        <p:txBody>
          <a:bodyPr/>
          <a:lstStyle/>
          <a:p>
            <a:pPr marL="0" indent="0">
              <a:buNone/>
            </a:pPr>
            <a:r>
              <a:rPr lang="cs-CZ" dirty="0"/>
              <a:t>Doporučení: </a:t>
            </a:r>
          </a:p>
          <a:p>
            <a:r>
              <a:rPr lang="cs-CZ" dirty="0"/>
              <a:t>kooperace, </a:t>
            </a:r>
          </a:p>
          <a:p>
            <a:r>
              <a:rPr lang="cs-CZ" dirty="0"/>
              <a:t>navýšení směnnosti, </a:t>
            </a:r>
          </a:p>
          <a:p>
            <a:r>
              <a:rPr lang="cs-CZ" dirty="0"/>
              <a:t>přesčasy, </a:t>
            </a:r>
          </a:p>
          <a:p>
            <a:r>
              <a:rPr lang="cs-CZ" dirty="0"/>
              <a:t>koupě stroje a hledaní dalších zakázek … </a:t>
            </a:r>
          </a:p>
          <a:p>
            <a:endParaRPr lang="cs-CZ" dirty="0"/>
          </a:p>
        </p:txBody>
      </p:sp>
    </p:spTree>
    <p:extLst>
      <p:ext uri="{BB962C8B-B14F-4D97-AF65-F5344CB8AC3E}">
        <p14:creationId xmlns:p14="http://schemas.microsoft.com/office/powerpoint/2010/main" val="6509426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a:t>Standardní plán práce linky</a:t>
            </a:r>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3159465690"/>
      </p:ext>
    </p:extLst>
  </p:cSld>
  <p:clrMapOvr>
    <a:overrideClrMapping bg1="lt1" tx1="dk1" bg2="lt2" tx2="dk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Podklady:</a:t>
            </a:r>
          </a:p>
        </p:txBody>
      </p:sp>
      <p:sp>
        <p:nvSpPr>
          <p:cNvPr id="3" name="Zástupný symbol pro obsah 2"/>
          <p:cNvSpPr>
            <a:spLocks noGrp="1"/>
          </p:cNvSpPr>
          <p:nvPr>
            <p:ph idx="1"/>
          </p:nvPr>
        </p:nvSpPr>
        <p:spPr/>
        <p:txBody>
          <a:bodyPr>
            <a:normAutofit fontScale="92500"/>
          </a:bodyPr>
          <a:lstStyle/>
          <a:p>
            <a:r>
              <a:rPr lang="cs-CZ" dirty="0"/>
              <a:t>Interval opakování práce na každém pracovišti,</a:t>
            </a:r>
          </a:p>
          <a:p>
            <a:r>
              <a:rPr lang="cs-CZ" dirty="0"/>
              <a:t>Okamžiky zadávání a odvádění jednotlivých dávek, </a:t>
            </a:r>
          </a:p>
          <a:p>
            <a:r>
              <a:rPr lang="cs-CZ" dirty="0"/>
              <a:t>Určení pracovišť a přesného pořadí operací,</a:t>
            </a:r>
          </a:p>
          <a:p>
            <a:r>
              <a:rPr lang="cs-CZ" dirty="0"/>
              <a:t>Propočet doby trvání jednotlivých operací na každém pracovišti,</a:t>
            </a:r>
          </a:p>
          <a:p>
            <a:r>
              <a:rPr lang="cs-CZ" dirty="0"/>
              <a:t>Průběžná doba výroby dávky každé součásti,</a:t>
            </a:r>
          </a:p>
          <a:p>
            <a:r>
              <a:rPr lang="cs-CZ" dirty="0"/>
              <a:t>Průběžná doba výroby celého komplexu součásti.</a:t>
            </a:r>
          </a:p>
        </p:txBody>
      </p:sp>
      <p:sp>
        <p:nvSpPr>
          <p:cNvPr id="4" name="Obdélník 3"/>
          <p:cNvSpPr/>
          <p:nvPr/>
        </p:nvSpPr>
        <p:spPr>
          <a:xfrm>
            <a:off x="0" y="6165304"/>
            <a:ext cx="8964488"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a:ea typeface="+mn-ea"/>
                <a:cs typeface="+mn-cs"/>
              </a:rPr>
              <a:t>Tomek G., Vávrová V. 2014. </a:t>
            </a:r>
            <a:r>
              <a:rPr kumimoji="0" lang="cs-CZ" sz="1800" b="0" i="1" u="none" strike="noStrike" kern="1200" cap="none" spc="0" normalizeH="0" baseline="0" noProof="0" dirty="0">
                <a:ln>
                  <a:noFill/>
                </a:ln>
                <a:solidFill>
                  <a:prstClr val="black"/>
                </a:solidFill>
                <a:effectLst/>
                <a:uLnTx/>
                <a:uFillTx/>
                <a:latin typeface="Calibri"/>
                <a:ea typeface="+mn-ea"/>
                <a:cs typeface="+mn-cs"/>
              </a:rPr>
              <a:t>Integrované řízení výroby: od operativního řízení výroby k dodavatelskému řetězci</a:t>
            </a:r>
            <a:r>
              <a:rPr kumimoji="0" lang="cs-CZ" sz="1800" b="0" i="0" u="none" strike="noStrike" kern="1200" cap="none" spc="0" normalizeH="0" baseline="0" noProof="0" dirty="0">
                <a:ln>
                  <a:noFill/>
                </a:ln>
                <a:solidFill>
                  <a:prstClr val="black"/>
                </a:solidFill>
                <a:effectLst/>
                <a:uLnTx/>
                <a:uFillTx/>
                <a:latin typeface="Calibri"/>
                <a:ea typeface="+mn-ea"/>
                <a:cs typeface="+mn-cs"/>
              </a:rPr>
              <a:t>. Praha: </a:t>
            </a:r>
            <a:r>
              <a:rPr kumimoji="0" lang="cs-CZ" sz="1800" b="0" i="0" u="none" strike="noStrike" kern="1200" cap="none" spc="0" normalizeH="0" baseline="0" noProof="0" dirty="0" err="1">
                <a:ln>
                  <a:noFill/>
                </a:ln>
                <a:solidFill>
                  <a:prstClr val="black"/>
                </a:solidFill>
                <a:effectLst/>
                <a:uLnTx/>
                <a:uFillTx/>
                <a:latin typeface="Calibri"/>
                <a:ea typeface="+mn-ea"/>
                <a:cs typeface="+mn-cs"/>
              </a:rPr>
              <a:t>Grada</a:t>
            </a:r>
            <a:r>
              <a:rPr kumimoji="0" lang="cs-CZ" sz="1800" b="0" i="0" u="none" strike="noStrike" kern="1200" cap="none" spc="0" normalizeH="0" baseline="0" noProof="0" dirty="0">
                <a:ln>
                  <a:noFill/>
                </a:ln>
                <a:solidFill>
                  <a:prstClr val="black"/>
                </a:solidFill>
                <a:effectLst/>
                <a:uLnTx/>
                <a:uFillTx/>
                <a:latin typeface="Calibri"/>
                <a:ea typeface="+mn-ea"/>
                <a:cs typeface="+mn-cs"/>
              </a:rPr>
              <a:t> </a:t>
            </a:r>
            <a:r>
              <a:rPr kumimoji="0" lang="cs-CZ" sz="1800" b="0" i="0" u="none" strike="noStrike" kern="1200" cap="none" spc="0" normalizeH="0" baseline="0" noProof="0" dirty="0" err="1">
                <a:ln>
                  <a:noFill/>
                </a:ln>
                <a:solidFill>
                  <a:prstClr val="black"/>
                </a:solidFill>
                <a:effectLst/>
                <a:uLnTx/>
                <a:uFillTx/>
                <a:latin typeface="Calibri"/>
                <a:ea typeface="+mn-ea"/>
                <a:cs typeface="+mn-cs"/>
              </a:rPr>
              <a:t>Publishing</a:t>
            </a:r>
            <a:r>
              <a:rPr kumimoji="0" lang="cs-CZ" sz="1800" b="0" i="0" u="none" strike="noStrike" kern="1200" cap="none" spc="0" normalizeH="0" baseline="0" noProof="0" dirty="0">
                <a:ln>
                  <a:noFill/>
                </a:ln>
                <a:solidFill>
                  <a:prstClr val="black"/>
                </a:solidFill>
                <a:effectLst/>
                <a:uLnTx/>
                <a:uFillTx/>
                <a:latin typeface="Calibri"/>
                <a:ea typeface="+mn-ea"/>
                <a:cs typeface="+mn-cs"/>
              </a:rPr>
              <a:t>, a.s. 368s. ISBN 978-80-247-4486-5</a:t>
            </a:r>
          </a:p>
        </p:txBody>
      </p:sp>
    </p:spTree>
    <p:extLst>
      <p:ext uri="{BB962C8B-B14F-4D97-AF65-F5344CB8AC3E}">
        <p14:creationId xmlns:p14="http://schemas.microsoft.com/office/powerpoint/2010/main" val="3084133182"/>
      </p:ext>
    </p:extLst>
  </p:cSld>
  <p:clrMapOvr>
    <a:overrideClrMapping bg1="lt1" tx1="dk1" bg2="lt2" tx2="dk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Formy</a:t>
            </a:r>
          </a:p>
        </p:txBody>
      </p:sp>
      <p:sp>
        <p:nvSpPr>
          <p:cNvPr id="3" name="Zástupný symbol pro obsah 2"/>
          <p:cNvSpPr>
            <a:spLocks noGrp="1"/>
          </p:cNvSpPr>
          <p:nvPr>
            <p:ph idx="1"/>
          </p:nvPr>
        </p:nvSpPr>
        <p:spPr/>
        <p:txBody>
          <a:bodyPr/>
          <a:lstStyle/>
          <a:p>
            <a:r>
              <a:rPr lang="cs-CZ" b="1" dirty="0"/>
              <a:t>Rozvrh součástí pro jednotlivé výrobní dávky. </a:t>
            </a:r>
            <a:r>
              <a:rPr lang="cs-CZ" dirty="0"/>
              <a:t>V něm je uveden přesný harmonogram, na kterém pracovišti a v jakém termínu se mají operace vykonat.</a:t>
            </a:r>
          </a:p>
          <a:p>
            <a:r>
              <a:rPr lang="cs-CZ" b="1" dirty="0"/>
              <a:t>Rozvrh pracovišť. </a:t>
            </a:r>
            <a:r>
              <a:rPr lang="cs-CZ" dirty="0"/>
              <a:t>V tomto případě je pro každé pracoviště stanoveno, která operace, u kterých výrobních dávek a v jakém termínu má být v rámci plánovacího období provedena.</a:t>
            </a:r>
          </a:p>
        </p:txBody>
      </p:sp>
      <p:sp>
        <p:nvSpPr>
          <p:cNvPr id="4" name="Obdélník 3"/>
          <p:cNvSpPr/>
          <p:nvPr/>
        </p:nvSpPr>
        <p:spPr>
          <a:xfrm>
            <a:off x="0" y="6165304"/>
            <a:ext cx="8964488"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800" b="0" i="0" u="none" strike="noStrike" kern="1200" cap="none" spc="0" normalizeH="0" baseline="0" noProof="0" dirty="0">
                <a:ln>
                  <a:noFill/>
                </a:ln>
                <a:solidFill>
                  <a:prstClr val="black"/>
                </a:solidFill>
                <a:effectLst/>
                <a:uLnTx/>
                <a:uFillTx/>
                <a:latin typeface="Calibri"/>
                <a:ea typeface="+mn-ea"/>
                <a:cs typeface="+mn-cs"/>
              </a:rPr>
              <a:t>Tomek G., Vávrová V. 2014. </a:t>
            </a:r>
            <a:r>
              <a:rPr kumimoji="0" lang="cs-CZ" sz="1800" b="0" i="1" u="none" strike="noStrike" kern="1200" cap="none" spc="0" normalizeH="0" baseline="0" noProof="0" dirty="0">
                <a:ln>
                  <a:noFill/>
                </a:ln>
                <a:solidFill>
                  <a:prstClr val="black"/>
                </a:solidFill>
                <a:effectLst/>
                <a:uLnTx/>
                <a:uFillTx/>
                <a:latin typeface="Calibri"/>
                <a:ea typeface="+mn-ea"/>
                <a:cs typeface="+mn-cs"/>
              </a:rPr>
              <a:t>Integrované řízení výroby: od operativního řízení výroby k dodavatelskému řetězci</a:t>
            </a:r>
            <a:r>
              <a:rPr kumimoji="0" lang="cs-CZ" sz="1800" b="0" i="0" u="none" strike="noStrike" kern="1200" cap="none" spc="0" normalizeH="0" baseline="0" noProof="0" dirty="0">
                <a:ln>
                  <a:noFill/>
                </a:ln>
                <a:solidFill>
                  <a:prstClr val="black"/>
                </a:solidFill>
                <a:effectLst/>
                <a:uLnTx/>
                <a:uFillTx/>
                <a:latin typeface="Calibri"/>
                <a:ea typeface="+mn-ea"/>
                <a:cs typeface="+mn-cs"/>
              </a:rPr>
              <a:t>. Praha: </a:t>
            </a:r>
            <a:r>
              <a:rPr kumimoji="0" lang="cs-CZ" sz="1800" b="0" i="0" u="none" strike="noStrike" kern="1200" cap="none" spc="0" normalizeH="0" baseline="0" noProof="0" dirty="0" err="1">
                <a:ln>
                  <a:noFill/>
                </a:ln>
                <a:solidFill>
                  <a:prstClr val="black"/>
                </a:solidFill>
                <a:effectLst/>
                <a:uLnTx/>
                <a:uFillTx/>
                <a:latin typeface="Calibri"/>
                <a:ea typeface="+mn-ea"/>
                <a:cs typeface="+mn-cs"/>
              </a:rPr>
              <a:t>Grada</a:t>
            </a:r>
            <a:r>
              <a:rPr kumimoji="0" lang="cs-CZ" sz="1800" b="0" i="0" u="none" strike="noStrike" kern="1200" cap="none" spc="0" normalizeH="0" baseline="0" noProof="0" dirty="0">
                <a:ln>
                  <a:noFill/>
                </a:ln>
                <a:solidFill>
                  <a:prstClr val="black"/>
                </a:solidFill>
                <a:effectLst/>
                <a:uLnTx/>
                <a:uFillTx/>
                <a:latin typeface="Calibri"/>
                <a:ea typeface="+mn-ea"/>
                <a:cs typeface="+mn-cs"/>
              </a:rPr>
              <a:t> </a:t>
            </a:r>
            <a:r>
              <a:rPr kumimoji="0" lang="cs-CZ" sz="1800" b="0" i="0" u="none" strike="noStrike" kern="1200" cap="none" spc="0" normalizeH="0" baseline="0" noProof="0" dirty="0" err="1">
                <a:ln>
                  <a:noFill/>
                </a:ln>
                <a:solidFill>
                  <a:prstClr val="black"/>
                </a:solidFill>
                <a:effectLst/>
                <a:uLnTx/>
                <a:uFillTx/>
                <a:latin typeface="Calibri"/>
                <a:ea typeface="+mn-ea"/>
                <a:cs typeface="+mn-cs"/>
              </a:rPr>
              <a:t>Publishing</a:t>
            </a:r>
            <a:r>
              <a:rPr kumimoji="0" lang="cs-CZ" sz="1800" b="0" i="0" u="none" strike="noStrike" kern="1200" cap="none" spc="0" normalizeH="0" baseline="0" noProof="0" dirty="0">
                <a:ln>
                  <a:noFill/>
                </a:ln>
                <a:solidFill>
                  <a:prstClr val="black"/>
                </a:solidFill>
                <a:effectLst/>
                <a:uLnTx/>
                <a:uFillTx/>
                <a:latin typeface="Calibri"/>
                <a:ea typeface="+mn-ea"/>
                <a:cs typeface="+mn-cs"/>
              </a:rPr>
              <a:t>, a.s. 368s. ISBN 978-80-247-4486-5</a:t>
            </a:r>
          </a:p>
        </p:txBody>
      </p:sp>
    </p:spTree>
    <p:extLst>
      <p:ext uri="{BB962C8B-B14F-4D97-AF65-F5344CB8AC3E}">
        <p14:creationId xmlns:p14="http://schemas.microsoft.com/office/powerpoint/2010/main" val="2871983675"/>
      </p:ext>
    </p:extLst>
  </p:cSld>
  <p:clrMapOvr>
    <a:overrideClrMapping bg1="lt1" tx1="dk1" bg2="lt2" tx2="dk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normAutofit fontScale="90000"/>
          </a:bodyPr>
          <a:lstStyle/>
          <a:p>
            <a:r>
              <a:rPr lang="cs-CZ" sz="4000" b="1" dirty="0" smtClean="0">
                <a:solidFill>
                  <a:srgbClr val="C00000"/>
                </a:solidFill>
              </a:rPr>
              <a:t>Výrobní náklady, jejich struktura a význam</a:t>
            </a:r>
            <a:br>
              <a:rPr lang="cs-CZ" sz="4000" b="1" dirty="0" smtClean="0">
                <a:solidFill>
                  <a:srgbClr val="C00000"/>
                </a:solidFill>
              </a:rPr>
            </a:br>
            <a:r>
              <a:rPr lang="cs-CZ" sz="4000" b="1" dirty="0" smtClean="0">
                <a:solidFill>
                  <a:srgbClr val="C00000"/>
                </a:solidFill>
              </a:rPr>
              <a:t>III.</a:t>
            </a:r>
            <a:endParaRPr lang="cs-CZ" sz="4000" b="1" dirty="0">
              <a:solidFill>
                <a:srgbClr val="C00000"/>
              </a:solidFill>
            </a:endParaRPr>
          </a:p>
        </p:txBody>
      </p:sp>
      <p:sp>
        <p:nvSpPr>
          <p:cNvPr id="5" name="Podnadpis 4"/>
          <p:cNvSpPr>
            <a:spLocks noGrp="1"/>
          </p:cNvSpPr>
          <p:nvPr>
            <p:ph type="subTitle" idx="1"/>
          </p:nvPr>
        </p:nvSpPr>
        <p:spPr/>
        <p:txBody>
          <a:bodyPr/>
          <a:lstStyle/>
          <a:p>
            <a:endParaRPr lang="cs-CZ"/>
          </a:p>
        </p:txBody>
      </p:sp>
    </p:spTree>
    <p:extLst>
      <p:ext uri="{BB962C8B-B14F-4D97-AF65-F5344CB8AC3E}">
        <p14:creationId xmlns:p14="http://schemas.microsoft.com/office/powerpoint/2010/main" val="164420180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1143000"/>
          </a:xfrm>
        </p:spPr>
        <p:txBody>
          <a:bodyPr>
            <a:normAutofit fontScale="90000"/>
          </a:bodyPr>
          <a:lstStyle/>
          <a:p>
            <a:r>
              <a:rPr lang="cs-CZ" b="1" dirty="0"/>
              <a:t>Moderní přístupy k řízení výrobních nákladů</a:t>
            </a:r>
          </a:p>
        </p:txBody>
      </p:sp>
      <p:sp>
        <p:nvSpPr>
          <p:cNvPr id="3" name="Zástupný symbol pro obsah 2"/>
          <p:cNvSpPr>
            <a:spLocks noGrp="1"/>
          </p:cNvSpPr>
          <p:nvPr>
            <p:ph idx="1"/>
          </p:nvPr>
        </p:nvSpPr>
        <p:spPr/>
        <p:txBody>
          <a:bodyPr>
            <a:normAutofit fontScale="85000" lnSpcReduction="20000"/>
          </a:bodyPr>
          <a:lstStyle/>
          <a:p>
            <a:pPr marL="514350" indent="-514350">
              <a:buFont typeface="+mj-lt"/>
              <a:buAutoNum type="arabicParenR"/>
            </a:pPr>
            <a:r>
              <a:rPr lang="cs-CZ" dirty="0"/>
              <a:t>Ekonomické zákonitosti</a:t>
            </a:r>
          </a:p>
          <a:p>
            <a:pPr marL="514350" indent="-514350">
              <a:buFont typeface="+mj-lt"/>
              <a:buAutoNum type="arabicParenR"/>
            </a:pPr>
            <a:r>
              <a:rPr lang="cs-CZ" dirty="0"/>
              <a:t>Optimalizace nákladů v krátkém období</a:t>
            </a:r>
          </a:p>
          <a:p>
            <a:pPr marL="514350" indent="-514350">
              <a:buFont typeface="+mj-lt"/>
              <a:buAutoNum type="arabicParenR"/>
            </a:pPr>
            <a:r>
              <a:rPr lang="cs-CZ" dirty="0"/>
              <a:t>Optimalizace nákladů v  dlouhém období</a:t>
            </a:r>
          </a:p>
          <a:p>
            <a:pPr marL="514350" indent="-514350">
              <a:buFont typeface="+mj-lt"/>
              <a:buAutoNum type="arabicParenR"/>
            </a:pPr>
            <a:r>
              <a:rPr lang="cs-CZ" dirty="0"/>
              <a:t>Nevyrábíme pro nízké náklady, ale proto, abychom maximalizovali zisk, </a:t>
            </a:r>
            <a:r>
              <a:rPr lang="cs-CZ" dirty="0" err="1"/>
              <a:t>break-even</a:t>
            </a:r>
            <a:r>
              <a:rPr lang="cs-CZ" dirty="0"/>
              <a:t> analýza</a:t>
            </a:r>
          </a:p>
          <a:p>
            <a:pPr marL="514350" indent="-514350">
              <a:buFont typeface="+mj-lt"/>
              <a:buAutoNum type="arabicParenR"/>
            </a:pPr>
            <a:r>
              <a:rPr lang="cs-CZ" dirty="0"/>
              <a:t>Target </a:t>
            </a:r>
            <a:r>
              <a:rPr lang="cs-CZ" dirty="0" err="1"/>
              <a:t>costing</a:t>
            </a:r>
            <a:r>
              <a:rPr lang="cs-CZ" dirty="0"/>
              <a:t>-cílový přístup k řízení výrobních nákladů</a:t>
            </a:r>
          </a:p>
          <a:p>
            <a:pPr marL="514350" indent="-514350">
              <a:buFont typeface="+mj-lt"/>
              <a:buAutoNum type="arabicParenR"/>
            </a:pPr>
            <a:r>
              <a:rPr lang="cs-CZ" dirty="0"/>
              <a:t>Porovnání s nejlepšími- </a:t>
            </a:r>
            <a:r>
              <a:rPr lang="cs-CZ" dirty="0" err="1"/>
              <a:t>benchmarking</a:t>
            </a:r>
            <a:endParaRPr lang="cs-CZ" dirty="0"/>
          </a:p>
          <a:p>
            <a:pPr marL="514350" indent="-514350">
              <a:buFont typeface="+mj-lt"/>
              <a:buAutoNum type="arabicParenR"/>
            </a:pPr>
            <a:r>
              <a:rPr lang="cs-CZ" dirty="0"/>
              <a:t>Optimalizace výrobních dávek</a:t>
            </a:r>
          </a:p>
          <a:p>
            <a:pPr marL="514350" indent="-514350">
              <a:buFont typeface="+mj-lt"/>
              <a:buAutoNum type="arabicParenR"/>
            </a:pPr>
            <a:r>
              <a:rPr lang="cs-CZ" dirty="0"/>
              <a:t>Diferencované řízení- klasifikace ABC</a:t>
            </a:r>
          </a:p>
          <a:p>
            <a:pPr marL="514350" indent="-514350">
              <a:buFont typeface="+mj-lt"/>
              <a:buAutoNum type="arabicParenR"/>
            </a:pPr>
            <a:r>
              <a:rPr lang="cs-CZ" dirty="0"/>
              <a:t>Řízení materiálového toku </a:t>
            </a:r>
          </a:p>
        </p:txBody>
      </p:sp>
      <p:sp>
        <p:nvSpPr>
          <p:cNvPr id="4" name="TextovéPole 3"/>
          <p:cNvSpPr txBox="1"/>
          <p:nvPr/>
        </p:nvSpPr>
        <p:spPr>
          <a:xfrm>
            <a:off x="251520" y="6093296"/>
            <a:ext cx="80648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err="1">
                <a:ln>
                  <a:noFill/>
                </a:ln>
                <a:solidFill>
                  <a:prstClr val="black"/>
                </a:solidFill>
                <a:effectLst/>
                <a:uLnTx/>
                <a:uFillTx/>
                <a:latin typeface="Calibri"/>
                <a:ea typeface="+mn-ea"/>
                <a:cs typeface="+mn-cs"/>
              </a:rPr>
              <a:t>Keřkovský</a:t>
            </a:r>
            <a:r>
              <a:rPr kumimoji="0" lang="cs-CZ" sz="1200" b="0" i="0" u="none" strike="noStrike" kern="1200" cap="none" spc="0" normalizeH="0" baseline="0" noProof="0" dirty="0">
                <a:ln>
                  <a:noFill/>
                </a:ln>
                <a:solidFill>
                  <a:prstClr val="black"/>
                </a:solidFill>
                <a:effectLst/>
                <a:uLnTx/>
                <a:uFillTx/>
                <a:latin typeface="Calibri"/>
                <a:ea typeface="+mn-ea"/>
                <a:cs typeface="+mn-cs"/>
              </a:rPr>
              <a:t> M., </a:t>
            </a:r>
            <a:r>
              <a:rPr kumimoji="0" lang="cs-CZ" sz="1200" b="0" i="0" u="none" strike="noStrike" kern="1200" cap="none" spc="0" normalizeH="0" baseline="0" noProof="0" dirty="0" err="1">
                <a:ln>
                  <a:noFill/>
                </a:ln>
                <a:solidFill>
                  <a:prstClr val="black"/>
                </a:solidFill>
                <a:effectLst/>
                <a:uLnTx/>
                <a:uFillTx/>
                <a:latin typeface="Calibri"/>
                <a:ea typeface="+mn-ea"/>
                <a:cs typeface="+mn-cs"/>
              </a:rPr>
              <a:t>Valsa</a:t>
            </a:r>
            <a:r>
              <a:rPr kumimoji="0" lang="cs-CZ" sz="1200" b="0" i="0" u="none" strike="noStrike" kern="1200" cap="none" spc="0" normalizeH="0" baseline="0" noProof="0" dirty="0">
                <a:ln>
                  <a:noFill/>
                </a:ln>
                <a:solidFill>
                  <a:prstClr val="black"/>
                </a:solidFill>
                <a:effectLst/>
                <a:uLnTx/>
                <a:uFillTx/>
                <a:latin typeface="Calibri"/>
                <a:ea typeface="+mn-ea"/>
                <a:cs typeface="+mn-cs"/>
              </a:rPr>
              <a:t> O. 2012. </a:t>
            </a:r>
            <a:r>
              <a:rPr kumimoji="0" lang="cs-CZ" sz="1200" b="0" i="1" u="none" strike="noStrike" kern="1200" cap="none" spc="0" normalizeH="0" baseline="0" noProof="0" dirty="0">
                <a:ln>
                  <a:noFill/>
                </a:ln>
                <a:solidFill>
                  <a:prstClr val="black"/>
                </a:solidFill>
                <a:effectLst/>
                <a:uLnTx/>
                <a:uFillTx/>
                <a:latin typeface="Calibri"/>
                <a:ea typeface="+mn-ea"/>
                <a:cs typeface="+mn-cs"/>
              </a:rPr>
              <a:t>Moderní přístupy k řízení výroby</a:t>
            </a:r>
            <a:r>
              <a:rPr kumimoji="0" lang="cs-CZ" sz="1200" b="0" i="0" u="none" strike="noStrike" kern="1200" cap="none" spc="0" normalizeH="0" baseline="0" noProof="0" dirty="0">
                <a:ln>
                  <a:noFill/>
                </a:ln>
                <a:solidFill>
                  <a:prstClr val="black"/>
                </a:solidFill>
                <a:effectLst/>
                <a:uLnTx/>
                <a:uFillTx/>
                <a:latin typeface="Calibri"/>
                <a:ea typeface="+mn-ea"/>
                <a:cs typeface="+mn-cs"/>
              </a:rPr>
              <a:t>. 3 doplněné vydání. Praha: </a:t>
            </a:r>
            <a:r>
              <a:rPr kumimoji="0" lang="cs-CZ" sz="1200" b="0" i="0" u="none" strike="noStrike" kern="1200" cap="none" spc="0" normalizeH="0" baseline="0" noProof="0" dirty="0" err="1">
                <a:ln>
                  <a:noFill/>
                </a:ln>
                <a:solidFill>
                  <a:prstClr val="black"/>
                </a:solidFill>
                <a:effectLst/>
                <a:uLnTx/>
                <a:uFillTx/>
                <a:latin typeface="Calibri"/>
                <a:ea typeface="+mn-ea"/>
                <a:cs typeface="+mn-cs"/>
              </a:rPr>
              <a:t>C.H.Beck</a:t>
            </a:r>
            <a:r>
              <a:rPr kumimoji="0" lang="cs-CZ" sz="1200" b="0" i="0" u="none" strike="noStrike" kern="1200" cap="none" spc="0" normalizeH="0" baseline="0" noProof="0" dirty="0">
                <a:ln>
                  <a:noFill/>
                </a:ln>
                <a:solidFill>
                  <a:prstClr val="black"/>
                </a:solidFill>
                <a:effectLst/>
                <a:uLnTx/>
                <a:uFillTx/>
                <a:latin typeface="Calibri"/>
                <a:ea typeface="+mn-ea"/>
                <a:cs typeface="+mn-cs"/>
              </a:rPr>
              <a:t>,. 176s. ISBN 978-80-7179-319-9</a:t>
            </a:r>
          </a:p>
        </p:txBody>
      </p:sp>
    </p:spTree>
    <p:extLst>
      <p:ext uri="{BB962C8B-B14F-4D97-AF65-F5344CB8AC3E}">
        <p14:creationId xmlns:p14="http://schemas.microsoft.com/office/powerpoint/2010/main" val="863425176"/>
      </p:ext>
    </p:extLst>
  </p:cSld>
  <p:clrMapOvr>
    <a:overrideClrMapping bg1="lt1" tx1="dk1" bg2="lt2" tx2="dk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204864"/>
            <a:ext cx="4583781"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1"/>
          </p:cNvSpPr>
          <p:nvPr>
            <p:ph type="title"/>
          </p:nvPr>
        </p:nvSpPr>
        <p:spPr>
          <a:xfrm>
            <a:off x="457200" y="404664"/>
            <a:ext cx="8229600" cy="1143000"/>
          </a:xfrm>
        </p:spPr>
        <p:txBody>
          <a:bodyPr>
            <a:noAutofit/>
          </a:bodyPr>
          <a:lstStyle/>
          <a:p>
            <a:r>
              <a:rPr lang="cs-CZ" sz="3200" b="1" dirty="0"/>
              <a:t>1) Nejvýhodnější je respektovat ekonomické zákonitosti</a:t>
            </a:r>
          </a:p>
        </p:txBody>
      </p:sp>
      <p:sp>
        <p:nvSpPr>
          <p:cNvPr id="3" name="Zástupný symbol pro obsah 2"/>
          <p:cNvSpPr>
            <a:spLocks noGrp="1"/>
          </p:cNvSpPr>
          <p:nvPr>
            <p:ph idx="1"/>
          </p:nvPr>
        </p:nvSpPr>
        <p:spPr>
          <a:xfrm>
            <a:off x="457200" y="1600200"/>
            <a:ext cx="4834880" cy="4525963"/>
          </a:xfrm>
        </p:spPr>
        <p:txBody>
          <a:bodyPr/>
          <a:lstStyle/>
          <a:p>
            <a:r>
              <a:rPr lang="cs-CZ" dirty="0"/>
              <a:t>Sledování a analýza průměrných a mezních nákladů</a:t>
            </a:r>
          </a:p>
        </p:txBody>
      </p:sp>
      <p:sp>
        <p:nvSpPr>
          <p:cNvPr id="6" name="TextovéPole 5"/>
          <p:cNvSpPr txBox="1"/>
          <p:nvPr/>
        </p:nvSpPr>
        <p:spPr>
          <a:xfrm>
            <a:off x="251520" y="6237312"/>
            <a:ext cx="80648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err="1">
                <a:ln>
                  <a:noFill/>
                </a:ln>
                <a:solidFill>
                  <a:prstClr val="black"/>
                </a:solidFill>
                <a:effectLst/>
                <a:uLnTx/>
                <a:uFillTx/>
                <a:latin typeface="Calibri"/>
                <a:ea typeface="+mn-ea"/>
                <a:cs typeface="+mn-cs"/>
              </a:rPr>
              <a:t>Keřkovský</a:t>
            </a:r>
            <a:r>
              <a:rPr kumimoji="0" lang="cs-CZ" sz="1200" b="0" i="0" u="none" strike="noStrike" kern="1200" cap="none" spc="0" normalizeH="0" baseline="0" noProof="0" dirty="0">
                <a:ln>
                  <a:noFill/>
                </a:ln>
                <a:solidFill>
                  <a:prstClr val="black"/>
                </a:solidFill>
                <a:effectLst/>
                <a:uLnTx/>
                <a:uFillTx/>
                <a:latin typeface="Calibri"/>
                <a:ea typeface="+mn-ea"/>
                <a:cs typeface="+mn-cs"/>
              </a:rPr>
              <a:t> M., </a:t>
            </a:r>
            <a:r>
              <a:rPr kumimoji="0" lang="cs-CZ" sz="1200" b="0" i="0" u="none" strike="noStrike" kern="1200" cap="none" spc="0" normalizeH="0" baseline="0" noProof="0" dirty="0" err="1">
                <a:ln>
                  <a:noFill/>
                </a:ln>
                <a:solidFill>
                  <a:prstClr val="black"/>
                </a:solidFill>
                <a:effectLst/>
                <a:uLnTx/>
                <a:uFillTx/>
                <a:latin typeface="Calibri"/>
                <a:ea typeface="+mn-ea"/>
                <a:cs typeface="+mn-cs"/>
              </a:rPr>
              <a:t>Valsa</a:t>
            </a:r>
            <a:r>
              <a:rPr kumimoji="0" lang="cs-CZ" sz="1200" b="0" i="0" u="none" strike="noStrike" kern="1200" cap="none" spc="0" normalizeH="0" baseline="0" noProof="0" dirty="0">
                <a:ln>
                  <a:noFill/>
                </a:ln>
                <a:solidFill>
                  <a:prstClr val="black"/>
                </a:solidFill>
                <a:effectLst/>
                <a:uLnTx/>
                <a:uFillTx/>
                <a:latin typeface="Calibri"/>
                <a:ea typeface="+mn-ea"/>
                <a:cs typeface="+mn-cs"/>
              </a:rPr>
              <a:t> O. 2012. </a:t>
            </a:r>
            <a:r>
              <a:rPr kumimoji="0" lang="cs-CZ" sz="1200" b="0" i="1" u="none" strike="noStrike" kern="1200" cap="none" spc="0" normalizeH="0" baseline="0" noProof="0" dirty="0">
                <a:ln>
                  <a:noFill/>
                </a:ln>
                <a:solidFill>
                  <a:prstClr val="black"/>
                </a:solidFill>
                <a:effectLst/>
                <a:uLnTx/>
                <a:uFillTx/>
                <a:latin typeface="Calibri"/>
                <a:ea typeface="+mn-ea"/>
                <a:cs typeface="+mn-cs"/>
              </a:rPr>
              <a:t>Moderní přístupy k řízení výroby</a:t>
            </a:r>
            <a:r>
              <a:rPr kumimoji="0" lang="cs-CZ" sz="1200" b="0" i="0" u="none" strike="noStrike" kern="1200" cap="none" spc="0" normalizeH="0" baseline="0" noProof="0" dirty="0">
                <a:ln>
                  <a:noFill/>
                </a:ln>
                <a:solidFill>
                  <a:prstClr val="black"/>
                </a:solidFill>
                <a:effectLst/>
                <a:uLnTx/>
                <a:uFillTx/>
                <a:latin typeface="Calibri"/>
                <a:ea typeface="+mn-ea"/>
                <a:cs typeface="+mn-cs"/>
              </a:rPr>
              <a:t>. 3 doplněné vydání. Praha: </a:t>
            </a:r>
            <a:r>
              <a:rPr kumimoji="0" lang="cs-CZ" sz="1200" b="0" i="0" u="none" strike="noStrike" kern="1200" cap="none" spc="0" normalizeH="0" baseline="0" noProof="0" dirty="0" err="1">
                <a:ln>
                  <a:noFill/>
                </a:ln>
                <a:solidFill>
                  <a:prstClr val="black"/>
                </a:solidFill>
                <a:effectLst/>
                <a:uLnTx/>
                <a:uFillTx/>
                <a:latin typeface="Calibri"/>
                <a:ea typeface="+mn-ea"/>
                <a:cs typeface="+mn-cs"/>
              </a:rPr>
              <a:t>C.H.Beck</a:t>
            </a:r>
            <a:r>
              <a:rPr kumimoji="0" lang="cs-CZ" sz="1200" b="0" i="0" u="none" strike="noStrike" kern="1200" cap="none" spc="0" normalizeH="0" baseline="0" noProof="0" dirty="0">
                <a:ln>
                  <a:noFill/>
                </a:ln>
                <a:solidFill>
                  <a:prstClr val="black"/>
                </a:solidFill>
                <a:effectLst/>
                <a:uLnTx/>
                <a:uFillTx/>
                <a:latin typeface="Calibri"/>
                <a:ea typeface="+mn-ea"/>
                <a:cs typeface="+mn-cs"/>
              </a:rPr>
              <a:t>,. 176s. ISBN 978-80-7179-319-9</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861048"/>
            <a:ext cx="5085100" cy="1773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5173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b="1" dirty="0"/>
              <a:t>2) Optimalizace nákladů v krátkém období</a:t>
            </a:r>
          </a:p>
        </p:txBody>
      </p:sp>
      <p:sp>
        <p:nvSpPr>
          <p:cNvPr id="3" name="Zástupný symbol pro obsah 2"/>
          <p:cNvSpPr>
            <a:spLocks noGrp="1"/>
          </p:cNvSpPr>
          <p:nvPr>
            <p:ph idx="1"/>
          </p:nvPr>
        </p:nvSpPr>
        <p:spPr>
          <a:xfrm>
            <a:off x="457200" y="1600200"/>
            <a:ext cx="3754760" cy="4525963"/>
          </a:xfrm>
        </p:spPr>
        <p:txBody>
          <a:bodyPr>
            <a:normAutofit lnSpcReduction="10000"/>
          </a:bodyPr>
          <a:lstStyle/>
          <a:p>
            <a:r>
              <a:rPr lang="cs-CZ" dirty="0"/>
              <a:t>pro dosažení minimálních nákladů na jednotku výstupu je nutné, </a:t>
            </a:r>
            <a:r>
              <a:rPr lang="cs-CZ" b="1" dirty="0"/>
              <a:t>aby se objem výroby pohyboval v okolí minima křivky průměrných nákladů AC</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1645120"/>
            <a:ext cx="4176464" cy="3603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251520" y="6237312"/>
            <a:ext cx="80648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err="1">
                <a:ln>
                  <a:noFill/>
                </a:ln>
                <a:solidFill>
                  <a:prstClr val="black"/>
                </a:solidFill>
                <a:effectLst/>
                <a:uLnTx/>
                <a:uFillTx/>
                <a:latin typeface="Calibri"/>
                <a:ea typeface="+mn-ea"/>
                <a:cs typeface="+mn-cs"/>
              </a:rPr>
              <a:t>Keřkovský</a:t>
            </a:r>
            <a:r>
              <a:rPr kumimoji="0" lang="cs-CZ" sz="1200" b="0" i="0" u="none" strike="noStrike" kern="1200" cap="none" spc="0" normalizeH="0" baseline="0" noProof="0" dirty="0">
                <a:ln>
                  <a:noFill/>
                </a:ln>
                <a:solidFill>
                  <a:prstClr val="black"/>
                </a:solidFill>
                <a:effectLst/>
                <a:uLnTx/>
                <a:uFillTx/>
                <a:latin typeface="Calibri"/>
                <a:ea typeface="+mn-ea"/>
                <a:cs typeface="+mn-cs"/>
              </a:rPr>
              <a:t> M., </a:t>
            </a:r>
            <a:r>
              <a:rPr kumimoji="0" lang="cs-CZ" sz="1200" b="0" i="0" u="none" strike="noStrike" kern="1200" cap="none" spc="0" normalizeH="0" baseline="0" noProof="0" dirty="0" err="1">
                <a:ln>
                  <a:noFill/>
                </a:ln>
                <a:solidFill>
                  <a:prstClr val="black"/>
                </a:solidFill>
                <a:effectLst/>
                <a:uLnTx/>
                <a:uFillTx/>
                <a:latin typeface="Calibri"/>
                <a:ea typeface="+mn-ea"/>
                <a:cs typeface="+mn-cs"/>
              </a:rPr>
              <a:t>Valsa</a:t>
            </a:r>
            <a:r>
              <a:rPr kumimoji="0" lang="cs-CZ" sz="1200" b="0" i="0" u="none" strike="noStrike" kern="1200" cap="none" spc="0" normalizeH="0" baseline="0" noProof="0" dirty="0">
                <a:ln>
                  <a:noFill/>
                </a:ln>
                <a:solidFill>
                  <a:prstClr val="black"/>
                </a:solidFill>
                <a:effectLst/>
                <a:uLnTx/>
                <a:uFillTx/>
                <a:latin typeface="Calibri"/>
                <a:ea typeface="+mn-ea"/>
                <a:cs typeface="+mn-cs"/>
              </a:rPr>
              <a:t> O. 2012. </a:t>
            </a:r>
            <a:r>
              <a:rPr kumimoji="0" lang="cs-CZ" sz="1200" b="0" i="1" u="none" strike="noStrike" kern="1200" cap="none" spc="0" normalizeH="0" baseline="0" noProof="0" dirty="0">
                <a:ln>
                  <a:noFill/>
                </a:ln>
                <a:solidFill>
                  <a:prstClr val="black"/>
                </a:solidFill>
                <a:effectLst/>
                <a:uLnTx/>
                <a:uFillTx/>
                <a:latin typeface="Calibri"/>
                <a:ea typeface="+mn-ea"/>
                <a:cs typeface="+mn-cs"/>
              </a:rPr>
              <a:t>Moderní přístupy k řízení výroby</a:t>
            </a:r>
            <a:r>
              <a:rPr kumimoji="0" lang="cs-CZ" sz="1200" b="0" i="0" u="none" strike="noStrike" kern="1200" cap="none" spc="0" normalizeH="0" baseline="0" noProof="0" dirty="0">
                <a:ln>
                  <a:noFill/>
                </a:ln>
                <a:solidFill>
                  <a:prstClr val="black"/>
                </a:solidFill>
                <a:effectLst/>
                <a:uLnTx/>
                <a:uFillTx/>
                <a:latin typeface="Calibri"/>
                <a:ea typeface="+mn-ea"/>
                <a:cs typeface="+mn-cs"/>
              </a:rPr>
              <a:t>. 3 doplněné vydání. Praha: </a:t>
            </a:r>
            <a:r>
              <a:rPr kumimoji="0" lang="cs-CZ" sz="1200" b="0" i="0" u="none" strike="noStrike" kern="1200" cap="none" spc="0" normalizeH="0" baseline="0" noProof="0" dirty="0" err="1">
                <a:ln>
                  <a:noFill/>
                </a:ln>
                <a:solidFill>
                  <a:prstClr val="black"/>
                </a:solidFill>
                <a:effectLst/>
                <a:uLnTx/>
                <a:uFillTx/>
                <a:latin typeface="Calibri"/>
                <a:ea typeface="+mn-ea"/>
                <a:cs typeface="+mn-cs"/>
              </a:rPr>
              <a:t>C.H.Beck</a:t>
            </a:r>
            <a:r>
              <a:rPr kumimoji="0" lang="cs-CZ" sz="1200" b="0" i="0" u="none" strike="noStrike" kern="1200" cap="none" spc="0" normalizeH="0" baseline="0" noProof="0" dirty="0">
                <a:ln>
                  <a:noFill/>
                </a:ln>
                <a:solidFill>
                  <a:prstClr val="black"/>
                </a:solidFill>
                <a:effectLst/>
                <a:uLnTx/>
                <a:uFillTx/>
                <a:latin typeface="Calibri"/>
                <a:ea typeface="+mn-ea"/>
                <a:cs typeface="+mn-cs"/>
              </a:rPr>
              <a:t>,. 176s. ISBN 978-80-7179-319-9</a:t>
            </a:r>
          </a:p>
        </p:txBody>
      </p:sp>
    </p:spTree>
    <p:extLst>
      <p:ext uri="{BB962C8B-B14F-4D97-AF65-F5344CB8AC3E}">
        <p14:creationId xmlns:p14="http://schemas.microsoft.com/office/powerpoint/2010/main" val="36736429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1143000"/>
          </a:xfrm>
        </p:spPr>
        <p:txBody>
          <a:bodyPr>
            <a:normAutofit fontScale="90000"/>
          </a:bodyPr>
          <a:lstStyle/>
          <a:p>
            <a:r>
              <a:rPr lang="cs-CZ" sz="3600" b="1" dirty="0"/>
              <a:t>3) Optimalizace nákladů v  dlouhém období</a:t>
            </a:r>
          </a:p>
        </p:txBody>
      </p:sp>
      <p:sp>
        <p:nvSpPr>
          <p:cNvPr id="3" name="Zástupný symbol pro obsah 2"/>
          <p:cNvSpPr>
            <a:spLocks noGrp="1"/>
          </p:cNvSpPr>
          <p:nvPr>
            <p:ph idx="1"/>
          </p:nvPr>
        </p:nvSpPr>
        <p:spPr>
          <a:xfrm>
            <a:off x="457200" y="1600200"/>
            <a:ext cx="4834880" cy="4525963"/>
          </a:xfrm>
        </p:spPr>
        <p:txBody>
          <a:bodyPr>
            <a:normAutofit fontScale="92500" lnSpcReduction="20000"/>
          </a:bodyPr>
          <a:lstStyle/>
          <a:p>
            <a:r>
              <a:rPr lang="cs-CZ" dirty="0"/>
              <a:t>Bod O křivky T je bod minimálních dlouhodobých průměrných nákladů. Určuje optimální objem produkce a zároveň optimální rozsah výrobních kapacit, při nichž bude z dlouhodobého hlediska dosahováno minima průměrných výrobních nákladů. </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2174248"/>
            <a:ext cx="3491880" cy="3986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251520" y="6237312"/>
            <a:ext cx="80648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err="1">
                <a:ln>
                  <a:noFill/>
                </a:ln>
                <a:solidFill>
                  <a:prstClr val="black"/>
                </a:solidFill>
                <a:effectLst/>
                <a:uLnTx/>
                <a:uFillTx/>
                <a:latin typeface="Calibri"/>
                <a:ea typeface="+mn-ea"/>
                <a:cs typeface="+mn-cs"/>
              </a:rPr>
              <a:t>Keřkovský</a:t>
            </a:r>
            <a:r>
              <a:rPr kumimoji="0" lang="cs-CZ" sz="1200" b="0" i="0" u="none" strike="noStrike" kern="1200" cap="none" spc="0" normalizeH="0" baseline="0" noProof="0" dirty="0">
                <a:ln>
                  <a:noFill/>
                </a:ln>
                <a:solidFill>
                  <a:prstClr val="black"/>
                </a:solidFill>
                <a:effectLst/>
                <a:uLnTx/>
                <a:uFillTx/>
                <a:latin typeface="Calibri"/>
                <a:ea typeface="+mn-ea"/>
                <a:cs typeface="+mn-cs"/>
              </a:rPr>
              <a:t> M., </a:t>
            </a:r>
            <a:r>
              <a:rPr kumimoji="0" lang="cs-CZ" sz="1200" b="0" i="0" u="none" strike="noStrike" kern="1200" cap="none" spc="0" normalizeH="0" baseline="0" noProof="0" dirty="0" err="1">
                <a:ln>
                  <a:noFill/>
                </a:ln>
                <a:solidFill>
                  <a:prstClr val="black"/>
                </a:solidFill>
                <a:effectLst/>
                <a:uLnTx/>
                <a:uFillTx/>
                <a:latin typeface="Calibri"/>
                <a:ea typeface="+mn-ea"/>
                <a:cs typeface="+mn-cs"/>
              </a:rPr>
              <a:t>Valsa</a:t>
            </a:r>
            <a:r>
              <a:rPr kumimoji="0" lang="cs-CZ" sz="1200" b="0" i="0" u="none" strike="noStrike" kern="1200" cap="none" spc="0" normalizeH="0" baseline="0" noProof="0" dirty="0">
                <a:ln>
                  <a:noFill/>
                </a:ln>
                <a:solidFill>
                  <a:prstClr val="black"/>
                </a:solidFill>
                <a:effectLst/>
                <a:uLnTx/>
                <a:uFillTx/>
                <a:latin typeface="Calibri"/>
                <a:ea typeface="+mn-ea"/>
                <a:cs typeface="+mn-cs"/>
              </a:rPr>
              <a:t> O. 2012. </a:t>
            </a:r>
            <a:r>
              <a:rPr kumimoji="0" lang="cs-CZ" sz="1200" b="0" i="1" u="none" strike="noStrike" kern="1200" cap="none" spc="0" normalizeH="0" baseline="0" noProof="0" dirty="0">
                <a:ln>
                  <a:noFill/>
                </a:ln>
                <a:solidFill>
                  <a:prstClr val="black"/>
                </a:solidFill>
                <a:effectLst/>
                <a:uLnTx/>
                <a:uFillTx/>
                <a:latin typeface="Calibri"/>
                <a:ea typeface="+mn-ea"/>
                <a:cs typeface="+mn-cs"/>
              </a:rPr>
              <a:t>Moderní přístupy k řízení výroby</a:t>
            </a:r>
            <a:r>
              <a:rPr kumimoji="0" lang="cs-CZ" sz="1200" b="0" i="0" u="none" strike="noStrike" kern="1200" cap="none" spc="0" normalizeH="0" baseline="0" noProof="0" dirty="0">
                <a:ln>
                  <a:noFill/>
                </a:ln>
                <a:solidFill>
                  <a:prstClr val="black"/>
                </a:solidFill>
                <a:effectLst/>
                <a:uLnTx/>
                <a:uFillTx/>
                <a:latin typeface="Calibri"/>
                <a:ea typeface="+mn-ea"/>
                <a:cs typeface="+mn-cs"/>
              </a:rPr>
              <a:t>. 3 doplněné vydání. Praha: </a:t>
            </a:r>
            <a:r>
              <a:rPr kumimoji="0" lang="cs-CZ" sz="1200" b="0" i="0" u="none" strike="noStrike" kern="1200" cap="none" spc="0" normalizeH="0" baseline="0" noProof="0" dirty="0" err="1">
                <a:ln>
                  <a:noFill/>
                </a:ln>
                <a:solidFill>
                  <a:prstClr val="black"/>
                </a:solidFill>
                <a:effectLst/>
                <a:uLnTx/>
                <a:uFillTx/>
                <a:latin typeface="Calibri"/>
                <a:ea typeface="+mn-ea"/>
                <a:cs typeface="+mn-cs"/>
              </a:rPr>
              <a:t>C.H.Beck</a:t>
            </a:r>
            <a:r>
              <a:rPr kumimoji="0" lang="cs-CZ" sz="1200" b="0" i="0" u="none" strike="noStrike" kern="1200" cap="none" spc="0" normalizeH="0" baseline="0" noProof="0" dirty="0">
                <a:ln>
                  <a:noFill/>
                </a:ln>
                <a:solidFill>
                  <a:prstClr val="black"/>
                </a:solidFill>
                <a:effectLst/>
                <a:uLnTx/>
                <a:uFillTx/>
                <a:latin typeface="Calibri"/>
                <a:ea typeface="+mn-ea"/>
                <a:cs typeface="+mn-cs"/>
              </a:rPr>
              <a:t>,. 176s. ISBN 978-80-7179-319-9</a:t>
            </a:r>
          </a:p>
        </p:txBody>
      </p:sp>
    </p:spTree>
    <p:extLst>
      <p:ext uri="{BB962C8B-B14F-4D97-AF65-F5344CB8AC3E}">
        <p14:creationId xmlns:p14="http://schemas.microsoft.com/office/powerpoint/2010/main" val="13713553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Průběžná doba výroby</a:t>
            </a:r>
          </a:p>
        </p:txBody>
      </p:sp>
      <p:sp>
        <p:nvSpPr>
          <p:cNvPr id="3" name="Zástupný symbol pro obsah 2"/>
          <p:cNvSpPr>
            <a:spLocks noGrp="1"/>
          </p:cNvSpPr>
          <p:nvPr>
            <p:ph idx="1"/>
          </p:nvPr>
        </p:nvSpPr>
        <p:spPr/>
        <p:txBody>
          <a:bodyPr>
            <a:normAutofit/>
          </a:bodyPr>
          <a:lstStyle/>
          <a:p>
            <a:pPr marL="0" indent="0">
              <a:buNone/>
            </a:pPr>
            <a:r>
              <a:rPr lang="cs-CZ" dirty="0"/>
              <a:t>je určena časovým intervalem od okamžiku provedení první operace až do okamžiku odvedení výrobku do skladu hotových výrobku. </a:t>
            </a:r>
          </a:p>
        </p:txBody>
      </p:sp>
    </p:spTree>
    <p:extLst>
      <p:ext uri="{BB962C8B-B14F-4D97-AF65-F5344CB8AC3E}">
        <p14:creationId xmlns:p14="http://schemas.microsoft.com/office/powerpoint/2010/main" val="22836737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4) </a:t>
            </a:r>
            <a:r>
              <a:rPr lang="cs-CZ" b="1" dirty="0" err="1"/>
              <a:t>break-even</a:t>
            </a:r>
            <a:r>
              <a:rPr lang="cs-CZ" b="1" dirty="0"/>
              <a:t> analýza</a:t>
            </a:r>
          </a:p>
        </p:txBody>
      </p:sp>
      <p:sp>
        <p:nvSpPr>
          <p:cNvPr id="3" name="Zástupný symbol pro obsah 2"/>
          <p:cNvSpPr>
            <a:spLocks noGrp="1"/>
          </p:cNvSpPr>
          <p:nvPr>
            <p:ph idx="1"/>
          </p:nvPr>
        </p:nvSpPr>
        <p:spPr>
          <a:xfrm>
            <a:off x="457200" y="1600200"/>
            <a:ext cx="5050904" cy="4525963"/>
          </a:xfrm>
        </p:spPr>
        <p:txBody>
          <a:bodyPr/>
          <a:lstStyle/>
          <a:p>
            <a:r>
              <a:rPr lang="cs-CZ" dirty="0"/>
              <a:t>MR=MC- rovnováha firmy, maximalizace zisku</a:t>
            </a:r>
          </a:p>
          <a:p>
            <a:endParaRPr lang="cs-CZ" dirty="0"/>
          </a:p>
          <a:p>
            <a:endParaRPr lang="cs-CZ" dirty="0"/>
          </a:p>
          <a:p>
            <a:endParaRPr lang="cs-CZ" dirty="0"/>
          </a:p>
          <a:p>
            <a:r>
              <a:rPr lang="cs-CZ" dirty="0"/>
              <a:t>Analýza bodu zvratu (TR=TC)</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1610638"/>
            <a:ext cx="2252112"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89612" y="3356992"/>
            <a:ext cx="3625000" cy="29208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ovéPole 5"/>
          <p:cNvSpPr txBox="1"/>
          <p:nvPr/>
        </p:nvSpPr>
        <p:spPr>
          <a:xfrm>
            <a:off x="251520" y="6237312"/>
            <a:ext cx="80648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err="1">
                <a:ln>
                  <a:noFill/>
                </a:ln>
                <a:solidFill>
                  <a:prstClr val="black"/>
                </a:solidFill>
                <a:effectLst/>
                <a:uLnTx/>
                <a:uFillTx/>
                <a:latin typeface="Calibri"/>
                <a:ea typeface="+mn-ea"/>
                <a:cs typeface="+mn-cs"/>
              </a:rPr>
              <a:t>Keřkovský</a:t>
            </a:r>
            <a:r>
              <a:rPr kumimoji="0" lang="cs-CZ" sz="1200" b="0" i="0" u="none" strike="noStrike" kern="1200" cap="none" spc="0" normalizeH="0" baseline="0" noProof="0" dirty="0">
                <a:ln>
                  <a:noFill/>
                </a:ln>
                <a:solidFill>
                  <a:prstClr val="black"/>
                </a:solidFill>
                <a:effectLst/>
                <a:uLnTx/>
                <a:uFillTx/>
                <a:latin typeface="Calibri"/>
                <a:ea typeface="+mn-ea"/>
                <a:cs typeface="+mn-cs"/>
              </a:rPr>
              <a:t> M., </a:t>
            </a:r>
            <a:r>
              <a:rPr kumimoji="0" lang="cs-CZ" sz="1200" b="0" i="0" u="none" strike="noStrike" kern="1200" cap="none" spc="0" normalizeH="0" baseline="0" noProof="0" dirty="0" err="1">
                <a:ln>
                  <a:noFill/>
                </a:ln>
                <a:solidFill>
                  <a:prstClr val="black"/>
                </a:solidFill>
                <a:effectLst/>
                <a:uLnTx/>
                <a:uFillTx/>
                <a:latin typeface="Calibri"/>
                <a:ea typeface="+mn-ea"/>
                <a:cs typeface="+mn-cs"/>
              </a:rPr>
              <a:t>Valsa</a:t>
            </a:r>
            <a:r>
              <a:rPr kumimoji="0" lang="cs-CZ" sz="1200" b="0" i="0" u="none" strike="noStrike" kern="1200" cap="none" spc="0" normalizeH="0" baseline="0" noProof="0" dirty="0">
                <a:ln>
                  <a:noFill/>
                </a:ln>
                <a:solidFill>
                  <a:prstClr val="black"/>
                </a:solidFill>
                <a:effectLst/>
                <a:uLnTx/>
                <a:uFillTx/>
                <a:latin typeface="Calibri"/>
                <a:ea typeface="+mn-ea"/>
                <a:cs typeface="+mn-cs"/>
              </a:rPr>
              <a:t> O. 2012. </a:t>
            </a:r>
            <a:r>
              <a:rPr kumimoji="0" lang="cs-CZ" sz="1200" b="0" i="1" u="none" strike="noStrike" kern="1200" cap="none" spc="0" normalizeH="0" baseline="0" noProof="0" dirty="0">
                <a:ln>
                  <a:noFill/>
                </a:ln>
                <a:solidFill>
                  <a:prstClr val="black"/>
                </a:solidFill>
                <a:effectLst/>
                <a:uLnTx/>
                <a:uFillTx/>
                <a:latin typeface="Calibri"/>
                <a:ea typeface="+mn-ea"/>
                <a:cs typeface="+mn-cs"/>
              </a:rPr>
              <a:t>Moderní přístupy k řízení výroby</a:t>
            </a:r>
            <a:r>
              <a:rPr kumimoji="0" lang="cs-CZ" sz="1200" b="0" i="0" u="none" strike="noStrike" kern="1200" cap="none" spc="0" normalizeH="0" baseline="0" noProof="0" dirty="0">
                <a:ln>
                  <a:noFill/>
                </a:ln>
                <a:solidFill>
                  <a:prstClr val="black"/>
                </a:solidFill>
                <a:effectLst/>
                <a:uLnTx/>
                <a:uFillTx/>
                <a:latin typeface="Calibri"/>
                <a:ea typeface="+mn-ea"/>
                <a:cs typeface="+mn-cs"/>
              </a:rPr>
              <a:t>. 3 doplněné vydání. Praha: </a:t>
            </a:r>
            <a:r>
              <a:rPr kumimoji="0" lang="cs-CZ" sz="1200" b="0" i="0" u="none" strike="noStrike" kern="1200" cap="none" spc="0" normalizeH="0" baseline="0" noProof="0" dirty="0" err="1">
                <a:ln>
                  <a:noFill/>
                </a:ln>
                <a:solidFill>
                  <a:prstClr val="black"/>
                </a:solidFill>
                <a:effectLst/>
                <a:uLnTx/>
                <a:uFillTx/>
                <a:latin typeface="Calibri"/>
                <a:ea typeface="+mn-ea"/>
                <a:cs typeface="+mn-cs"/>
              </a:rPr>
              <a:t>C.H.Beck</a:t>
            </a:r>
            <a:r>
              <a:rPr kumimoji="0" lang="cs-CZ" sz="1200" b="0" i="0" u="none" strike="noStrike" kern="1200" cap="none" spc="0" normalizeH="0" baseline="0" noProof="0" dirty="0">
                <a:ln>
                  <a:noFill/>
                </a:ln>
                <a:solidFill>
                  <a:prstClr val="black"/>
                </a:solidFill>
                <a:effectLst/>
                <a:uLnTx/>
                <a:uFillTx/>
                <a:latin typeface="Calibri"/>
                <a:ea typeface="+mn-ea"/>
                <a:cs typeface="+mn-cs"/>
              </a:rPr>
              <a:t>,. 176s. ISBN 978-80-7179-319-9</a:t>
            </a:r>
          </a:p>
        </p:txBody>
      </p:sp>
    </p:spTree>
    <p:extLst>
      <p:ext uri="{BB962C8B-B14F-4D97-AF65-F5344CB8AC3E}">
        <p14:creationId xmlns:p14="http://schemas.microsoft.com/office/powerpoint/2010/main" val="37008343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Výrobní náklady: příklad 1</a:t>
            </a:r>
          </a:p>
        </p:txBody>
      </p:sp>
      <p:sp>
        <p:nvSpPr>
          <p:cNvPr id="3" name="Zástupný symbol pro obsah 2"/>
          <p:cNvSpPr>
            <a:spLocks noGrp="1"/>
          </p:cNvSpPr>
          <p:nvPr>
            <p:ph idx="1"/>
          </p:nvPr>
        </p:nvSpPr>
        <p:spPr/>
        <p:txBody>
          <a:bodyPr/>
          <a:lstStyle/>
          <a:p>
            <a:r>
              <a:rPr lang="cs-CZ" dirty="0"/>
              <a:t>Náklady podniku jsou definovány rovnici </a:t>
            </a:r>
          </a:p>
          <a:p>
            <a:pPr marL="0" indent="0">
              <a:buNone/>
            </a:pPr>
            <a:r>
              <a:rPr lang="cs-CZ" dirty="0"/>
              <a:t>y= 2x</a:t>
            </a:r>
            <a:r>
              <a:rPr lang="cs-CZ" baseline="30000" dirty="0"/>
              <a:t>2</a:t>
            </a:r>
            <a:r>
              <a:rPr lang="cs-CZ" dirty="0"/>
              <a:t>+6x+90000</a:t>
            </a:r>
          </a:p>
          <a:p>
            <a:pPr marL="0" indent="0">
              <a:buNone/>
            </a:pPr>
            <a:endParaRPr lang="cs-CZ" dirty="0"/>
          </a:p>
          <a:p>
            <a:pPr marL="0" indent="0">
              <a:buNone/>
            </a:pPr>
            <a:r>
              <a:rPr lang="cs-CZ" dirty="0"/>
              <a:t>Cena produktu je fixní, 600 Kč za kus</a:t>
            </a:r>
          </a:p>
          <a:p>
            <a:pPr marL="0" indent="0">
              <a:buNone/>
            </a:pPr>
            <a:endParaRPr lang="cs-CZ" dirty="0"/>
          </a:p>
          <a:p>
            <a:pPr marL="0" indent="0">
              <a:buNone/>
            </a:pPr>
            <a:r>
              <a:rPr lang="cs-CZ" dirty="0"/>
              <a:t>Při jakém objemu výroby bude dosaženo maximálního zisku a při jakém objemu bude dosaženo bodu zvratu</a:t>
            </a:r>
          </a:p>
        </p:txBody>
      </p:sp>
    </p:spTree>
    <p:extLst>
      <p:ext uri="{BB962C8B-B14F-4D97-AF65-F5344CB8AC3E}">
        <p14:creationId xmlns:p14="http://schemas.microsoft.com/office/powerpoint/2010/main" val="2872027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Řešení 1: bod zvratu</a:t>
            </a:r>
          </a:p>
        </p:txBody>
      </p:sp>
      <p:sp>
        <p:nvSpPr>
          <p:cNvPr id="3" name="Zástupný symbol pro obsah 2"/>
          <p:cNvSpPr>
            <a:spLocks noGrp="1"/>
          </p:cNvSpPr>
          <p:nvPr>
            <p:ph idx="1"/>
          </p:nvPr>
        </p:nvSpPr>
        <p:spPr/>
        <p:txBody>
          <a:bodyPr/>
          <a:lstStyle/>
          <a:p>
            <a:pPr marL="0" indent="0">
              <a:buNone/>
            </a:pPr>
            <a:r>
              <a:rPr lang="cs-CZ" dirty="0"/>
              <a:t>TC=TR</a:t>
            </a:r>
          </a:p>
          <a:p>
            <a:pPr marL="0" indent="0">
              <a:buNone/>
            </a:pPr>
            <a:r>
              <a:rPr lang="cs-CZ" dirty="0"/>
              <a:t>2x</a:t>
            </a:r>
            <a:r>
              <a:rPr lang="cs-CZ" baseline="30000" dirty="0"/>
              <a:t>2</a:t>
            </a:r>
            <a:r>
              <a:rPr lang="cs-CZ" dirty="0"/>
              <a:t>+6x+9000= 600x</a:t>
            </a:r>
          </a:p>
          <a:p>
            <a:pPr marL="0" indent="0">
              <a:buNone/>
            </a:pPr>
            <a:r>
              <a:rPr lang="cs-CZ" dirty="0"/>
              <a:t>2x</a:t>
            </a:r>
            <a:r>
              <a:rPr lang="cs-CZ" baseline="30000" dirty="0"/>
              <a:t>2</a:t>
            </a:r>
            <a:r>
              <a:rPr lang="cs-CZ" dirty="0"/>
              <a:t>-594x+9000= 0</a:t>
            </a:r>
          </a:p>
          <a:p>
            <a:pPr marL="0" indent="0">
              <a:buNone/>
            </a:pPr>
            <a:r>
              <a:rPr lang="cs-CZ" dirty="0"/>
              <a:t>D=594</a:t>
            </a:r>
            <a:r>
              <a:rPr lang="cs-CZ" baseline="30000" dirty="0"/>
              <a:t>2</a:t>
            </a:r>
            <a:r>
              <a:rPr lang="cs-CZ" dirty="0"/>
              <a:t>-4*2*9000=280836</a:t>
            </a:r>
          </a:p>
          <a:p>
            <a:pPr marL="0" indent="0">
              <a:buNone/>
            </a:pPr>
            <a:r>
              <a:rPr lang="cs-CZ" dirty="0"/>
              <a:t>x</a:t>
            </a:r>
            <a:r>
              <a:rPr lang="cs-CZ" baseline="-25000" dirty="0"/>
              <a:t>1,2</a:t>
            </a:r>
            <a:r>
              <a:rPr lang="cs-CZ" dirty="0"/>
              <a:t>=(594±530)/(2*2)</a:t>
            </a:r>
          </a:p>
          <a:p>
            <a:pPr marL="0" indent="0">
              <a:buNone/>
            </a:pPr>
            <a:r>
              <a:rPr lang="cs-CZ" b="1" dirty="0"/>
              <a:t>X1=16 ks</a:t>
            </a:r>
          </a:p>
          <a:p>
            <a:pPr marL="0" indent="0">
              <a:buNone/>
            </a:pPr>
            <a:r>
              <a:rPr lang="cs-CZ" dirty="0"/>
              <a:t>X2=281</a:t>
            </a:r>
          </a:p>
          <a:p>
            <a:endParaRPr lang="cs-CZ" dirty="0"/>
          </a:p>
          <a:p>
            <a:endParaRPr lang="cs-CZ" dirty="0"/>
          </a:p>
        </p:txBody>
      </p:sp>
      <p:graphicFrame>
        <p:nvGraphicFramePr>
          <p:cNvPr id="5" name="Graf 4"/>
          <p:cNvGraphicFramePr>
            <a:graphicFrameLocks/>
          </p:cNvGraphicFramePr>
          <p:nvPr>
            <p:extLst/>
          </p:nvPr>
        </p:nvGraphicFramePr>
        <p:xfrm>
          <a:off x="4788024" y="1268760"/>
          <a:ext cx="4176464" cy="44426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2974015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76672"/>
            <a:ext cx="8229600" cy="1143000"/>
          </a:xfrm>
        </p:spPr>
        <p:txBody>
          <a:bodyPr>
            <a:normAutofit fontScale="90000"/>
          </a:bodyPr>
          <a:lstStyle/>
          <a:p>
            <a:r>
              <a:rPr lang="cs-CZ" b="1" dirty="0"/>
              <a:t>Řešení 1: rovnováha- maximalizace zisku</a:t>
            </a:r>
          </a:p>
        </p:txBody>
      </p:sp>
      <p:sp>
        <p:nvSpPr>
          <p:cNvPr id="3" name="Zástupný symbol pro obsah 2"/>
          <p:cNvSpPr>
            <a:spLocks noGrp="1"/>
          </p:cNvSpPr>
          <p:nvPr>
            <p:ph idx="1"/>
          </p:nvPr>
        </p:nvSpPr>
        <p:spPr/>
        <p:txBody>
          <a:bodyPr/>
          <a:lstStyle/>
          <a:p>
            <a:pPr marL="0" indent="0">
              <a:buNone/>
            </a:pPr>
            <a:r>
              <a:rPr lang="cs-CZ" dirty="0"/>
              <a:t>MR=MC</a:t>
            </a:r>
          </a:p>
          <a:p>
            <a:pPr marL="0" indent="0">
              <a:buNone/>
            </a:pPr>
            <a:r>
              <a:rPr lang="cs-CZ" dirty="0"/>
              <a:t>MR= (TR)‘</a:t>
            </a:r>
          </a:p>
          <a:p>
            <a:pPr marL="0" indent="0">
              <a:buNone/>
            </a:pPr>
            <a:r>
              <a:rPr lang="cs-CZ" dirty="0"/>
              <a:t>MC=(TC)‘</a:t>
            </a:r>
          </a:p>
          <a:p>
            <a:pPr marL="0" indent="0">
              <a:buNone/>
            </a:pPr>
            <a:r>
              <a:rPr lang="cs-CZ" dirty="0"/>
              <a:t>(600x)‘=(2x</a:t>
            </a:r>
            <a:r>
              <a:rPr lang="cs-CZ" baseline="30000" dirty="0"/>
              <a:t>2</a:t>
            </a:r>
            <a:r>
              <a:rPr lang="cs-CZ" dirty="0"/>
              <a:t>+6x+9000)‘</a:t>
            </a:r>
          </a:p>
          <a:p>
            <a:pPr marL="0" indent="0">
              <a:buNone/>
            </a:pPr>
            <a:r>
              <a:rPr lang="cs-CZ" dirty="0"/>
              <a:t>4x+6=600</a:t>
            </a:r>
          </a:p>
          <a:p>
            <a:pPr marL="0" indent="0">
              <a:buNone/>
            </a:pPr>
            <a:r>
              <a:rPr lang="cs-CZ" b="1" dirty="0"/>
              <a:t>X=148,5 ks</a:t>
            </a:r>
          </a:p>
          <a:p>
            <a:pPr marL="0" indent="0">
              <a:buNone/>
            </a:pPr>
            <a:endParaRPr lang="cs-CZ" b="1" dirty="0"/>
          </a:p>
          <a:p>
            <a:pPr marL="0" indent="0">
              <a:buNone/>
            </a:pPr>
            <a:endParaRPr lang="cs-CZ" dirty="0"/>
          </a:p>
        </p:txBody>
      </p:sp>
    </p:spTree>
    <p:extLst>
      <p:ext uri="{BB962C8B-B14F-4D97-AF65-F5344CB8AC3E}">
        <p14:creationId xmlns:p14="http://schemas.microsoft.com/office/powerpoint/2010/main" val="25559331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1143000"/>
          </a:xfrm>
        </p:spPr>
        <p:txBody>
          <a:bodyPr>
            <a:noAutofit/>
          </a:bodyPr>
          <a:lstStyle/>
          <a:p>
            <a:r>
              <a:rPr lang="cs-CZ" sz="3600" b="1" dirty="0"/>
              <a:t>5) Target </a:t>
            </a:r>
            <a:r>
              <a:rPr lang="cs-CZ" sz="3600" b="1" dirty="0" err="1"/>
              <a:t>costing</a:t>
            </a:r>
            <a:endParaRPr lang="cs-CZ" sz="3600" b="1" dirty="0"/>
          </a:p>
        </p:txBody>
      </p:sp>
      <p:sp>
        <p:nvSpPr>
          <p:cNvPr id="3" name="Zástupný symbol pro obsah 2"/>
          <p:cNvSpPr>
            <a:spLocks noGrp="1"/>
          </p:cNvSpPr>
          <p:nvPr>
            <p:ph idx="1"/>
          </p:nvPr>
        </p:nvSpPr>
        <p:spPr/>
        <p:txBody>
          <a:bodyPr>
            <a:normAutofit fontScale="92500" lnSpcReduction="20000"/>
          </a:bodyPr>
          <a:lstStyle/>
          <a:p>
            <a:r>
              <a:rPr lang="cs-CZ" dirty="0"/>
              <a:t>Co nás smí nový výrobek stát?</a:t>
            </a:r>
          </a:p>
          <a:p>
            <a:r>
              <a:rPr lang="cs-CZ" dirty="0"/>
              <a:t>Propojení managementu nákladů a požadavků trhu</a:t>
            </a:r>
          </a:p>
          <a:p>
            <a:pPr marL="0" indent="0">
              <a:buNone/>
            </a:pPr>
            <a:r>
              <a:rPr lang="cs-CZ" dirty="0"/>
              <a:t>Postup:</a:t>
            </a:r>
          </a:p>
          <a:p>
            <a:pPr marL="514350" indent="-514350">
              <a:buAutoNum type="arabicPeriod"/>
            </a:pPr>
            <a:r>
              <a:rPr lang="cs-CZ" dirty="0"/>
              <a:t>Požadavky zákazníka, </a:t>
            </a:r>
          </a:p>
          <a:p>
            <a:pPr marL="514350" indent="-514350">
              <a:buAutoNum type="arabicPeriod"/>
            </a:pPr>
            <a:r>
              <a:rPr lang="cs-CZ" dirty="0"/>
              <a:t>Maximálně přípustná tržní cena výrobku</a:t>
            </a:r>
          </a:p>
          <a:p>
            <a:pPr marL="514350" indent="-514350">
              <a:buAutoNum type="arabicPeriod"/>
            </a:pPr>
            <a:r>
              <a:rPr lang="cs-CZ" dirty="0"/>
              <a:t>Stanovení cílových nákladů nového výrobku</a:t>
            </a:r>
          </a:p>
          <a:p>
            <a:pPr marL="514350" indent="-514350">
              <a:buAutoNum type="arabicPeriod"/>
            </a:pPr>
            <a:r>
              <a:rPr lang="cs-CZ" dirty="0"/>
              <a:t>Porovnání cílových a odhadovaných nákladů</a:t>
            </a:r>
          </a:p>
          <a:p>
            <a:pPr marL="514350" indent="-514350">
              <a:buAutoNum type="arabicPeriod"/>
            </a:pPr>
            <a:r>
              <a:rPr lang="cs-CZ" dirty="0"/>
              <a:t>Sestavení plánu cílových nákladů jednotlivých činností</a:t>
            </a:r>
          </a:p>
        </p:txBody>
      </p:sp>
      <p:sp>
        <p:nvSpPr>
          <p:cNvPr id="4" name="TextovéPole 3"/>
          <p:cNvSpPr txBox="1"/>
          <p:nvPr/>
        </p:nvSpPr>
        <p:spPr>
          <a:xfrm>
            <a:off x="251520" y="6237312"/>
            <a:ext cx="80648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err="1">
                <a:ln>
                  <a:noFill/>
                </a:ln>
                <a:solidFill>
                  <a:prstClr val="black"/>
                </a:solidFill>
                <a:effectLst/>
                <a:uLnTx/>
                <a:uFillTx/>
                <a:latin typeface="Calibri"/>
                <a:ea typeface="+mn-ea"/>
                <a:cs typeface="+mn-cs"/>
              </a:rPr>
              <a:t>Keřkovský</a:t>
            </a:r>
            <a:r>
              <a:rPr kumimoji="0" lang="cs-CZ" sz="1200" b="0" i="0" u="none" strike="noStrike" kern="1200" cap="none" spc="0" normalizeH="0" baseline="0" noProof="0" dirty="0">
                <a:ln>
                  <a:noFill/>
                </a:ln>
                <a:solidFill>
                  <a:prstClr val="black"/>
                </a:solidFill>
                <a:effectLst/>
                <a:uLnTx/>
                <a:uFillTx/>
                <a:latin typeface="Calibri"/>
                <a:ea typeface="+mn-ea"/>
                <a:cs typeface="+mn-cs"/>
              </a:rPr>
              <a:t> M., </a:t>
            </a:r>
            <a:r>
              <a:rPr kumimoji="0" lang="cs-CZ" sz="1200" b="0" i="0" u="none" strike="noStrike" kern="1200" cap="none" spc="0" normalizeH="0" baseline="0" noProof="0" dirty="0" err="1">
                <a:ln>
                  <a:noFill/>
                </a:ln>
                <a:solidFill>
                  <a:prstClr val="black"/>
                </a:solidFill>
                <a:effectLst/>
                <a:uLnTx/>
                <a:uFillTx/>
                <a:latin typeface="Calibri"/>
                <a:ea typeface="+mn-ea"/>
                <a:cs typeface="+mn-cs"/>
              </a:rPr>
              <a:t>Valsa</a:t>
            </a:r>
            <a:r>
              <a:rPr kumimoji="0" lang="cs-CZ" sz="1200" b="0" i="0" u="none" strike="noStrike" kern="1200" cap="none" spc="0" normalizeH="0" baseline="0" noProof="0" dirty="0">
                <a:ln>
                  <a:noFill/>
                </a:ln>
                <a:solidFill>
                  <a:prstClr val="black"/>
                </a:solidFill>
                <a:effectLst/>
                <a:uLnTx/>
                <a:uFillTx/>
                <a:latin typeface="Calibri"/>
                <a:ea typeface="+mn-ea"/>
                <a:cs typeface="+mn-cs"/>
              </a:rPr>
              <a:t> O. 2012. </a:t>
            </a:r>
            <a:r>
              <a:rPr kumimoji="0" lang="cs-CZ" sz="1200" b="0" i="1" u="none" strike="noStrike" kern="1200" cap="none" spc="0" normalizeH="0" baseline="0" noProof="0" dirty="0">
                <a:ln>
                  <a:noFill/>
                </a:ln>
                <a:solidFill>
                  <a:prstClr val="black"/>
                </a:solidFill>
                <a:effectLst/>
                <a:uLnTx/>
                <a:uFillTx/>
                <a:latin typeface="Calibri"/>
                <a:ea typeface="+mn-ea"/>
                <a:cs typeface="+mn-cs"/>
              </a:rPr>
              <a:t>Moderní přístupy k řízení výroby</a:t>
            </a:r>
            <a:r>
              <a:rPr kumimoji="0" lang="cs-CZ" sz="1200" b="0" i="0" u="none" strike="noStrike" kern="1200" cap="none" spc="0" normalizeH="0" baseline="0" noProof="0" dirty="0">
                <a:ln>
                  <a:noFill/>
                </a:ln>
                <a:solidFill>
                  <a:prstClr val="black"/>
                </a:solidFill>
                <a:effectLst/>
                <a:uLnTx/>
                <a:uFillTx/>
                <a:latin typeface="Calibri"/>
                <a:ea typeface="+mn-ea"/>
                <a:cs typeface="+mn-cs"/>
              </a:rPr>
              <a:t>. 3 doplněné vydání. Praha: </a:t>
            </a:r>
            <a:r>
              <a:rPr kumimoji="0" lang="cs-CZ" sz="1200" b="0" i="0" u="none" strike="noStrike" kern="1200" cap="none" spc="0" normalizeH="0" baseline="0" noProof="0" dirty="0" err="1">
                <a:ln>
                  <a:noFill/>
                </a:ln>
                <a:solidFill>
                  <a:prstClr val="black"/>
                </a:solidFill>
                <a:effectLst/>
                <a:uLnTx/>
                <a:uFillTx/>
                <a:latin typeface="Calibri"/>
                <a:ea typeface="+mn-ea"/>
                <a:cs typeface="+mn-cs"/>
              </a:rPr>
              <a:t>C.H.Beck</a:t>
            </a:r>
            <a:r>
              <a:rPr kumimoji="0" lang="cs-CZ" sz="1200" b="0" i="0" u="none" strike="noStrike" kern="1200" cap="none" spc="0" normalizeH="0" baseline="0" noProof="0" dirty="0">
                <a:ln>
                  <a:noFill/>
                </a:ln>
                <a:solidFill>
                  <a:prstClr val="black"/>
                </a:solidFill>
                <a:effectLst/>
                <a:uLnTx/>
                <a:uFillTx/>
                <a:latin typeface="Calibri"/>
                <a:ea typeface="+mn-ea"/>
                <a:cs typeface="+mn-cs"/>
              </a:rPr>
              <a:t>,. 176s. ISBN 978-80-7179-319-9</a:t>
            </a:r>
          </a:p>
        </p:txBody>
      </p:sp>
    </p:spTree>
    <p:extLst>
      <p:ext uri="{BB962C8B-B14F-4D97-AF65-F5344CB8AC3E}">
        <p14:creationId xmlns:p14="http://schemas.microsoft.com/office/powerpoint/2010/main" val="41838985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6) </a:t>
            </a:r>
            <a:r>
              <a:rPr lang="cs-CZ" b="1" dirty="0" err="1"/>
              <a:t>Benchmarking</a:t>
            </a:r>
            <a:endParaRPr lang="cs-CZ" b="1" dirty="0"/>
          </a:p>
        </p:txBody>
      </p:sp>
      <p:sp>
        <p:nvSpPr>
          <p:cNvPr id="3" name="Zástupný symbol pro obsah 2"/>
          <p:cNvSpPr>
            <a:spLocks noGrp="1"/>
          </p:cNvSpPr>
          <p:nvPr>
            <p:ph idx="1"/>
          </p:nvPr>
        </p:nvSpPr>
        <p:spPr/>
        <p:txBody>
          <a:bodyPr/>
          <a:lstStyle/>
          <a:p>
            <a:r>
              <a:rPr lang="cs-CZ" dirty="0"/>
              <a:t>Neustálé srovnávání a poměřování vlastní výroby s vůdčími světovými výrobci s cílem pomoci vlastní organizaci při zlepšování výkonnosti.</a:t>
            </a:r>
          </a:p>
          <a:p>
            <a:r>
              <a:rPr lang="cs-CZ" dirty="0" err="1"/>
              <a:t>Bestmarking</a:t>
            </a:r>
            <a:r>
              <a:rPr lang="cs-CZ" dirty="0"/>
              <a:t> (Rank Xerox-</a:t>
            </a:r>
            <a:r>
              <a:rPr lang="cs-CZ" dirty="0" err="1"/>
              <a:t>učetnictví</a:t>
            </a:r>
            <a:r>
              <a:rPr lang="cs-CZ" dirty="0"/>
              <a:t> </a:t>
            </a:r>
            <a:r>
              <a:rPr lang="cs-CZ" dirty="0" err="1"/>
              <a:t>American</a:t>
            </a:r>
            <a:r>
              <a:rPr lang="cs-CZ" dirty="0"/>
              <a:t> Express,  kontrola kvality Toyota, marketing Procter Gamble)</a:t>
            </a:r>
          </a:p>
        </p:txBody>
      </p:sp>
      <p:sp>
        <p:nvSpPr>
          <p:cNvPr id="4" name="TextovéPole 3"/>
          <p:cNvSpPr txBox="1"/>
          <p:nvPr/>
        </p:nvSpPr>
        <p:spPr>
          <a:xfrm>
            <a:off x="251520" y="6237312"/>
            <a:ext cx="80648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err="1">
                <a:ln>
                  <a:noFill/>
                </a:ln>
                <a:solidFill>
                  <a:prstClr val="black"/>
                </a:solidFill>
                <a:effectLst/>
                <a:uLnTx/>
                <a:uFillTx/>
                <a:latin typeface="Calibri"/>
                <a:ea typeface="+mn-ea"/>
                <a:cs typeface="+mn-cs"/>
              </a:rPr>
              <a:t>Keřkovský</a:t>
            </a:r>
            <a:r>
              <a:rPr kumimoji="0" lang="cs-CZ" sz="1200" b="0" i="0" u="none" strike="noStrike" kern="1200" cap="none" spc="0" normalizeH="0" baseline="0" noProof="0" dirty="0">
                <a:ln>
                  <a:noFill/>
                </a:ln>
                <a:solidFill>
                  <a:prstClr val="black"/>
                </a:solidFill>
                <a:effectLst/>
                <a:uLnTx/>
                <a:uFillTx/>
                <a:latin typeface="Calibri"/>
                <a:ea typeface="+mn-ea"/>
                <a:cs typeface="+mn-cs"/>
              </a:rPr>
              <a:t> M., </a:t>
            </a:r>
            <a:r>
              <a:rPr kumimoji="0" lang="cs-CZ" sz="1200" b="0" i="0" u="none" strike="noStrike" kern="1200" cap="none" spc="0" normalizeH="0" baseline="0" noProof="0" dirty="0" err="1">
                <a:ln>
                  <a:noFill/>
                </a:ln>
                <a:solidFill>
                  <a:prstClr val="black"/>
                </a:solidFill>
                <a:effectLst/>
                <a:uLnTx/>
                <a:uFillTx/>
                <a:latin typeface="Calibri"/>
                <a:ea typeface="+mn-ea"/>
                <a:cs typeface="+mn-cs"/>
              </a:rPr>
              <a:t>Valsa</a:t>
            </a:r>
            <a:r>
              <a:rPr kumimoji="0" lang="cs-CZ" sz="1200" b="0" i="0" u="none" strike="noStrike" kern="1200" cap="none" spc="0" normalizeH="0" baseline="0" noProof="0" dirty="0">
                <a:ln>
                  <a:noFill/>
                </a:ln>
                <a:solidFill>
                  <a:prstClr val="black"/>
                </a:solidFill>
                <a:effectLst/>
                <a:uLnTx/>
                <a:uFillTx/>
                <a:latin typeface="Calibri"/>
                <a:ea typeface="+mn-ea"/>
                <a:cs typeface="+mn-cs"/>
              </a:rPr>
              <a:t> O. 2012. </a:t>
            </a:r>
            <a:r>
              <a:rPr kumimoji="0" lang="cs-CZ" sz="1200" b="0" i="1" u="none" strike="noStrike" kern="1200" cap="none" spc="0" normalizeH="0" baseline="0" noProof="0" dirty="0">
                <a:ln>
                  <a:noFill/>
                </a:ln>
                <a:solidFill>
                  <a:prstClr val="black"/>
                </a:solidFill>
                <a:effectLst/>
                <a:uLnTx/>
                <a:uFillTx/>
                <a:latin typeface="Calibri"/>
                <a:ea typeface="+mn-ea"/>
                <a:cs typeface="+mn-cs"/>
              </a:rPr>
              <a:t>Moderní přístupy k řízení výroby</a:t>
            </a:r>
            <a:r>
              <a:rPr kumimoji="0" lang="cs-CZ" sz="1200" b="0" i="0" u="none" strike="noStrike" kern="1200" cap="none" spc="0" normalizeH="0" baseline="0" noProof="0" dirty="0">
                <a:ln>
                  <a:noFill/>
                </a:ln>
                <a:solidFill>
                  <a:prstClr val="black"/>
                </a:solidFill>
                <a:effectLst/>
                <a:uLnTx/>
                <a:uFillTx/>
                <a:latin typeface="Calibri"/>
                <a:ea typeface="+mn-ea"/>
                <a:cs typeface="+mn-cs"/>
              </a:rPr>
              <a:t>. 3 doplněné vydání. Praha: </a:t>
            </a:r>
            <a:r>
              <a:rPr kumimoji="0" lang="cs-CZ" sz="1200" b="0" i="0" u="none" strike="noStrike" kern="1200" cap="none" spc="0" normalizeH="0" baseline="0" noProof="0" dirty="0" err="1">
                <a:ln>
                  <a:noFill/>
                </a:ln>
                <a:solidFill>
                  <a:prstClr val="black"/>
                </a:solidFill>
                <a:effectLst/>
                <a:uLnTx/>
                <a:uFillTx/>
                <a:latin typeface="Calibri"/>
                <a:ea typeface="+mn-ea"/>
                <a:cs typeface="+mn-cs"/>
              </a:rPr>
              <a:t>C.H.Beck</a:t>
            </a:r>
            <a:r>
              <a:rPr kumimoji="0" lang="cs-CZ" sz="1200" b="0" i="0" u="none" strike="noStrike" kern="1200" cap="none" spc="0" normalizeH="0" baseline="0" noProof="0" dirty="0">
                <a:ln>
                  <a:noFill/>
                </a:ln>
                <a:solidFill>
                  <a:prstClr val="black"/>
                </a:solidFill>
                <a:effectLst/>
                <a:uLnTx/>
                <a:uFillTx/>
                <a:latin typeface="Calibri"/>
                <a:ea typeface="+mn-ea"/>
                <a:cs typeface="+mn-cs"/>
              </a:rPr>
              <a:t>,. 176s. ISBN 978-80-7179-319-9</a:t>
            </a:r>
          </a:p>
        </p:txBody>
      </p:sp>
    </p:spTree>
    <p:extLst>
      <p:ext uri="{BB962C8B-B14F-4D97-AF65-F5344CB8AC3E}">
        <p14:creationId xmlns:p14="http://schemas.microsoft.com/office/powerpoint/2010/main" val="122420352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7) Optimalizace výrobních dávek</a:t>
            </a:r>
          </a:p>
        </p:txBody>
      </p:sp>
      <p:sp>
        <p:nvSpPr>
          <p:cNvPr id="3" name="Zástupný symbol pro obsah 2"/>
          <p:cNvSpPr>
            <a:spLocks noGrp="1"/>
          </p:cNvSpPr>
          <p:nvPr>
            <p:ph idx="1"/>
          </p:nvPr>
        </p:nvSpPr>
        <p:spPr>
          <a:xfrm>
            <a:off x="457200" y="1600200"/>
            <a:ext cx="4762872" cy="4525963"/>
          </a:xfrm>
        </p:spPr>
        <p:txBody>
          <a:bodyPr/>
          <a:lstStyle/>
          <a:p>
            <a:r>
              <a:rPr lang="cs-CZ" dirty="0"/>
              <a:t>Optimalizace dle výše nákladů- </a:t>
            </a:r>
            <a:r>
              <a:rPr lang="cs-CZ" dirty="0" err="1"/>
              <a:t>Harrisův</a:t>
            </a:r>
            <a:r>
              <a:rPr lang="cs-CZ" dirty="0"/>
              <a:t>-Wilsonův model</a:t>
            </a:r>
          </a:p>
          <a:p>
            <a:endParaRPr lang="cs-CZ" dirty="0"/>
          </a:p>
        </p:txBody>
      </p:sp>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26919" y="1196752"/>
            <a:ext cx="3575695" cy="5121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632" y="3212976"/>
            <a:ext cx="2629471" cy="2715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ovéPole 6"/>
          <p:cNvSpPr txBox="1"/>
          <p:nvPr/>
        </p:nvSpPr>
        <p:spPr>
          <a:xfrm>
            <a:off x="251520" y="6237312"/>
            <a:ext cx="80648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err="1">
                <a:ln>
                  <a:noFill/>
                </a:ln>
                <a:solidFill>
                  <a:prstClr val="black"/>
                </a:solidFill>
                <a:effectLst/>
                <a:uLnTx/>
                <a:uFillTx/>
                <a:latin typeface="Calibri"/>
                <a:ea typeface="+mn-ea"/>
                <a:cs typeface="+mn-cs"/>
              </a:rPr>
              <a:t>Keřkovský</a:t>
            </a:r>
            <a:r>
              <a:rPr kumimoji="0" lang="cs-CZ" sz="1200" b="0" i="0" u="none" strike="noStrike" kern="1200" cap="none" spc="0" normalizeH="0" baseline="0" noProof="0" dirty="0">
                <a:ln>
                  <a:noFill/>
                </a:ln>
                <a:solidFill>
                  <a:prstClr val="black"/>
                </a:solidFill>
                <a:effectLst/>
                <a:uLnTx/>
                <a:uFillTx/>
                <a:latin typeface="Calibri"/>
                <a:ea typeface="+mn-ea"/>
                <a:cs typeface="+mn-cs"/>
              </a:rPr>
              <a:t> M., </a:t>
            </a:r>
            <a:r>
              <a:rPr kumimoji="0" lang="cs-CZ" sz="1200" b="0" i="0" u="none" strike="noStrike" kern="1200" cap="none" spc="0" normalizeH="0" baseline="0" noProof="0" dirty="0" err="1">
                <a:ln>
                  <a:noFill/>
                </a:ln>
                <a:solidFill>
                  <a:prstClr val="black"/>
                </a:solidFill>
                <a:effectLst/>
                <a:uLnTx/>
                <a:uFillTx/>
                <a:latin typeface="Calibri"/>
                <a:ea typeface="+mn-ea"/>
                <a:cs typeface="+mn-cs"/>
              </a:rPr>
              <a:t>Valsa</a:t>
            </a:r>
            <a:r>
              <a:rPr kumimoji="0" lang="cs-CZ" sz="1200" b="0" i="0" u="none" strike="noStrike" kern="1200" cap="none" spc="0" normalizeH="0" baseline="0" noProof="0" dirty="0">
                <a:ln>
                  <a:noFill/>
                </a:ln>
                <a:solidFill>
                  <a:prstClr val="black"/>
                </a:solidFill>
                <a:effectLst/>
                <a:uLnTx/>
                <a:uFillTx/>
                <a:latin typeface="Calibri"/>
                <a:ea typeface="+mn-ea"/>
                <a:cs typeface="+mn-cs"/>
              </a:rPr>
              <a:t> O. 2012. </a:t>
            </a:r>
            <a:r>
              <a:rPr kumimoji="0" lang="cs-CZ" sz="1200" b="0" i="1" u="none" strike="noStrike" kern="1200" cap="none" spc="0" normalizeH="0" baseline="0" noProof="0" dirty="0">
                <a:ln>
                  <a:noFill/>
                </a:ln>
                <a:solidFill>
                  <a:prstClr val="black"/>
                </a:solidFill>
                <a:effectLst/>
                <a:uLnTx/>
                <a:uFillTx/>
                <a:latin typeface="Calibri"/>
                <a:ea typeface="+mn-ea"/>
                <a:cs typeface="+mn-cs"/>
              </a:rPr>
              <a:t>Moderní přístupy k řízení výroby</a:t>
            </a:r>
            <a:r>
              <a:rPr kumimoji="0" lang="cs-CZ" sz="1200" b="0" i="0" u="none" strike="noStrike" kern="1200" cap="none" spc="0" normalizeH="0" baseline="0" noProof="0" dirty="0">
                <a:ln>
                  <a:noFill/>
                </a:ln>
                <a:solidFill>
                  <a:prstClr val="black"/>
                </a:solidFill>
                <a:effectLst/>
                <a:uLnTx/>
                <a:uFillTx/>
                <a:latin typeface="Calibri"/>
                <a:ea typeface="+mn-ea"/>
                <a:cs typeface="+mn-cs"/>
              </a:rPr>
              <a:t>. 3 doplněné vydání. Praha: </a:t>
            </a:r>
            <a:r>
              <a:rPr kumimoji="0" lang="cs-CZ" sz="1200" b="0" i="0" u="none" strike="noStrike" kern="1200" cap="none" spc="0" normalizeH="0" baseline="0" noProof="0" dirty="0" err="1">
                <a:ln>
                  <a:noFill/>
                </a:ln>
                <a:solidFill>
                  <a:prstClr val="black"/>
                </a:solidFill>
                <a:effectLst/>
                <a:uLnTx/>
                <a:uFillTx/>
                <a:latin typeface="Calibri"/>
                <a:ea typeface="+mn-ea"/>
                <a:cs typeface="+mn-cs"/>
              </a:rPr>
              <a:t>C.H.Beck</a:t>
            </a:r>
            <a:r>
              <a:rPr kumimoji="0" lang="cs-CZ" sz="1200" b="0" i="0" u="none" strike="noStrike" kern="1200" cap="none" spc="0" normalizeH="0" baseline="0" noProof="0" dirty="0">
                <a:ln>
                  <a:noFill/>
                </a:ln>
                <a:solidFill>
                  <a:prstClr val="black"/>
                </a:solidFill>
                <a:effectLst/>
                <a:uLnTx/>
                <a:uFillTx/>
                <a:latin typeface="Calibri"/>
                <a:ea typeface="+mn-ea"/>
                <a:cs typeface="+mn-cs"/>
              </a:rPr>
              <a:t>,. 176s. ISBN 978-80-7179-319-9</a:t>
            </a:r>
          </a:p>
        </p:txBody>
      </p:sp>
    </p:spTree>
    <p:extLst>
      <p:ext uri="{BB962C8B-B14F-4D97-AF65-F5344CB8AC3E}">
        <p14:creationId xmlns:p14="http://schemas.microsoft.com/office/powerpoint/2010/main" val="27564829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8) Klasifikace ABC</a:t>
            </a:r>
          </a:p>
        </p:txBody>
      </p:sp>
      <p:sp>
        <p:nvSpPr>
          <p:cNvPr id="3" name="Zástupný symbol pro obsah 2"/>
          <p:cNvSpPr>
            <a:spLocks noGrp="1"/>
          </p:cNvSpPr>
          <p:nvPr>
            <p:ph idx="1"/>
          </p:nvPr>
        </p:nvSpPr>
        <p:spPr>
          <a:xfrm>
            <a:off x="457200" y="1600200"/>
            <a:ext cx="4186808" cy="4525963"/>
          </a:xfrm>
        </p:spPr>
        <p:txBody>
          <a:bodyPr>
            <a:normAutofit fontScale="70000" lnSpcReduction="20000"/>
          </a:bodyPr>
          <a:lstStyle/>
          <a:p>
            <a:r>
              <a:rPr lang="cs-CZ" dirty="0"/>
              <a:t>V řízení zásob,  počet položek- hodnota spotřeby</a:t>
            </a:r>
          </a:p>
          <a:p>
            <a:r>
              <a:rPr lang="cs-CZ" dirty="0"/>
              <a:t>A- relativně malý počet položek představuje relativně vysokou míru hodnoty</a:t>
            </a:r>
          </a:p>
          <a:p>
            <a:r>
              <a:rPr lang="cs-CZ" dirty="0"/>
              <a:t>B- průměrný počet položek představuje průměrnou míru hodnoty</a:t>
            </a:r>
          </a:p>
          <a:p>
            <a:r>
              <a:rPr lang="cs-CZ" dirty="0"/>
              <a:t>C-relativně velký počet položek představuje relativně nízkou míru hodnoty</a:t>
            </a:r>
          </a:p>
          <a:p>
            <a:pPr marL="0" indent="0">
              <a:buNone/>
            </a:pPr>
            <a:r>
              <a:rPr lang="cs-CZ" i="1" dirty="0"/>
              <a:t>Např. v typických strojírenských podnicích 2-5</a:t>
            </a:r>
            <a:r>
              <a:rPr lang="en-US" i="1" dirty="0"/>
              <a:t>% </a:t>
            </a:r>
            <a:r>
              <a:rPr lang="cs-CZ" i="1" dirty="0"/>
              <a:t> položek představují 80</a:t>
            </a:r>
            <a:r>
              <a:rPr lang="en-US" i="1" dirty="0"/>
              <a:t>% </a:t>
            </a:r>
            <a:r>
              <a:rPr lang="cs-CZ" i="1" dirty="0"/>
              <a:t> hodnoty spotřeby materiálu</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064" y="3356992"/>
            <a:ext cx="3801294" cy="2290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ovéPole 4"/>
          <p:cNvSpPr txBox="1"/>
          <p:nvPr/>
        </p:nvSpPr>
        <p:spPr>
          <a:xfrm>
            <a:off x="251520" y="6237312"/>
            <a:ext cx="80648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err="1">
                <a:ln>
                  <a:noFill/>
                </a:ln>
                <a:solidFill>
                  <a:prstClr val="black"/>
                </a:solidFill>
                <a:effectLst/>
                <a:uLnTx/>
                <a:uFillTx/>
                <a:latin typeface="Calibri"/>
                <a:ea typeface="+mn-ea"/>
                <a:cs typeface="+mn-cs"/>
              </a:rPr>
              <a:t>Keřkovský</a:t>
            </a:r>
            <a:r>
              <a:rPr kumimoji="0" lang="cs-CZ" sz="1200" b="0" i="0" u="none" strike="noStrike" kern="1200" cap="none" spc="0" normalizeH="0" baseline="0" noProof="0" dirty="0">
                <a:ln>
                  <a:noFill/>
                </a:ln>
                <a:solidFill>
                  <a:prstClr val="black"/>
                </a:solidFill>
                <a:effectLst/>
                <a:uLnTx/>
                <a:uFillTx/>
                <a:latin typeface="Calibri"/>
                <a:ea typeface="+mn-ea"/>
                <a:cs typeface="+mn-cs"/>
              </a:rPr>
              <a:t> M., </a:t>
            </a:r>
            <a:r>
              <a:rPr kumimoji="0" lang="cs-CZ" sz="1200" b="0" i="0" u="none" strike="noStrike" kern="1200" cap="none" spc="0" normalizeH="0" baseline="0" noProof="0" dirty="0" err="1">
                <a:ln>
                  <a:noFill/>
                </a:ln>
                <a:solidFill>
                  <a:prstClr val="black"/>
                </a:solidFill>
                <a:effectLst/>
                <a:uLnTx/>
                <a:uFillTx/>
                <a:latin typeface="Calibri"/>
                <a:ea typeface="+mn-ea"/>
                <a:cs typeface="+mn-cs"/>
              </a:rPr>
              <a:t>Valsa</a:t>
            </a:r>
            <a:r>
              <a:rPr kumimoji="0" lang="cs-CZ" sz="1200" b="0" i="0" u="none" strike="noStrike" kern="1200" cap="none" spc="0" normalizeH="0" baseline="0" noProof="0" dirty="0">
                <a:ln>
                  <a:noFill/>
                </a:ln>
                <a:solidFill>
                  <a:prstClr val="black"/>
                </a:solidFill>
                <a:effectLst/>
                <a:uLnTx/>
                <a:uFillTx/>
                <a:latin typeface="Calibri"/>
                <a:ea typeface="+mn-ea"/>
                <a:cs typeface="+mn-cs"/>
              </a:rPr>
              <a:t> O. 2012. </a:t>
            </a:r>
            <a:r>
              <a:rPr kumimoji="0" lang="cs-CZ" sz="1200" b="0" i="1" u="none" strike="noStrike" kern="1200" cap="none" spc="0" normalizeH="0" baseline="0" noProof="0" dirty="0">
                <a:ln>
                  <a:noFill/>
                </a:ln>
                <a:solidFill>
                  <a:prstClr val="black"/>
                </a:solidFill>
                <a:effectLst/>
                <a:uLnTx/>
                <a:uFillTx/>
                <a:latin typeface="Calibri"/>
                <a:ea typeface="+mn-ea"/>
                <a:cs typeface="+mn-cs"/>
              </a:rPr>
              <a:t>Moderní přístupy k řízení výroby</a:t>
            </a:r>
            <a:r>
              <a:rPr kumimoji="0" lang="cs-CZ" sz="1200" b="0" i="0" u="none" strike="noStrike" kern="1200" cap="none" spc="0" normalizeH="0" baseline="0" noProof="0" dirty="0">
                <a:ln>
                  <a:noFill/>
                </a:ln>
                <a:solidFill>
                  <a:prstClr val="black"/>
                </a:solidFill>
                <a:effectLst/>
                <a:uLnTx/>
                <a:uFillTx/>
                <a:latin typeface="Calibri"/>
                <a:ea typeface="+mn-ea"/>
                <a:cs typeface="+mn-cs"/>
              </a:rPr>
              <a:t>. 3 doplněné vydání. Praha: </a:t>
            </a:r>
            <a:r>
              <a:rPr kumimoji="0" lang="cs-CZ" sz="1200" b="0" i="0" u="none" strike="noStrike" kern="1200" cap="none" spc="0" normalizeH="0" baseline="0" noProof="0" dirty="0" err="1">
                <a:ln>
                  <a:noFill/>
                </a:ln>
                <a:solidFill>
                  <a:prstClr val="black"/>
                </a:solidFill>
                <a:effectLst/>
                <a:uLnTx/>
                <a:uFillTx/>
                <a:latin typeface="Calibri"/>
                <a:ea typeface="+mn-ea"/>
                <a:cs typeface="+mn-cs"/>
              </a:rPr>
              <a:t>C.H.Beck</a:t>
            </a:r>
            <a:r>
              <a:rPr kumimoji="0" lang="cs-CZ" sz="1200" b="0" i="0" u="none" strike="noStrike" kern="1200" cap="none" spc="0" normalizeH="0" baseline="0" noProof="0" dirty="0">
                <a:ln>
                  <a:noFill/>
                </a:ln>
                <a:solidFill>
                  <a:prstClr val="black"/>
                </a:solidFill>
                <a:effectLst/>
                <a:uLnTx/>
                <a:uFillTx/>
                <a:latin typeface="Calibri"/>
                <a:ea typeface="+mn-ea"/>
                <a:cs typeface="+mn-cs"/>
              </a:rPr>
              <a:t>,. 176s. ISBN 978-80-7179-319-9</a:t>
            </a:r>
          </a:p>
        </p:txBody>
      </p:sp>
    </p:spTree>
    <p:extLst>
      <p:ext uri="{BB962C8B-B14F-4D97-AF65-F5344CB8AC3E}">
        <p14:creationId xmlns:p14="http://schemas.microsoft.com/office/powerpoint/2010/main" val="350036610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9) Řízení materiálového toku </a:t>
            </a:r>
          </a:p>
        </p:txBody>
      </p:sp>
      <p:sp>
        <p:nvSpPr>
          <p:cNvPr id="3" name="Zástupný symbol pro obsah 2"/>
          <p:cNvSpPr>
            <a:spLocks noGrp="1"/>
          </p:cNvSpPr>
          <p:nvPr>
            <p:ph idx="1"/>
          </p:nvPr>
        </p:nvSpPr>
        <p:spPr/>
        <p:txBody>
          <a:bodyPr/>
          <a:lstStyle/>
          <a:p>
            <a:r>
              <a:rPr lang="cs-CZ" dirty="0"/>
              <a:t>Rozhodování „make </a:t>
            </a:r>
            <a:r>
              <a:rPr lang="cs-CZ" dirty="0" err="1"/>
              <a:t>or</a:t>
            </a:r>
            <a:r>
              <a:rPr lang="cs-CZ" dirty="0"/>
              <a:t> </a:t>
            </a:r>
            <a:r>
              <a:rPr lang="cs-CZ" dirty="0" err="1"/>
              <a:t>buy</a:t>
            </a:r>
            <a:r>
              <a:rPr lang="cs-CZ" dirty="0"/>
              <a:t>“</a:t>
            </a:r>
          </a:p>
          <a:p>
            <a:r>
              <a:rPr lang="cs-CZ" dirty="0"/>
              <a:t>Řízení zásob (běžná, pojistná, technická, sezonní…)</a:t>
            </a:r>
          </a:p>
          <a:p>
            <a:r>
              <a:rPr lang="cs-CZ" dirty="0"/>
              <a:t>Stanovení bodu rozpojení  (</a:t>
            </a:r>
            <a:r>
              <a:rPr lang="cs-CZ" dirty="0" err="1"/>
              <a:t>customer</a:t>
            </a:r>
            <a:r>
              <a:rPr lang="cs-CZ" dirty="0"/>
              <a:t> </a:t>
            </a:r>
            <a:r>
              <a:rPr lang="cs-CZ" dirty="0" err="1"/>
              <a:t>order</a:t>
            </a:r>
            <a:r>
              <a:rPr lang="cs-CZ" dirty="0"/>
              <a:t> </a:t>
            </a:r>
            <a:r>
              <a:rPr lang="cs-CZ" dirty="0" err="1"/>
              <a:t>decoupling</a:t>
            </a:r>
            <a:r>
              <a:rPr lang="cs-CZ" dirty="0"/>
              <a:t> point). Bod, ve kterém nezávislá poptávka se proměňuje v závislou poptávku</a:t>
            </a:r>
          </a:p>
        </p:txBody>
      </p:sp>
      <p:sp>
        <p:nvSpPr>
          <p:cNvPr id="4" name="TextovéPole 3"/>
          <p:cNvSpPr txBox="1"/>
          <p:nvPr/>
        </p:nvSpPr>
        <p:spPr>
          <a:xfrm>
            <a:off x="251520" y="6237312"/>
            <a:ext cx="806489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dirty="0" err="1">
                <a:ln>
                  <a:noFill/>
                </a:ln>
                <a:solidFill>
                  <a:prstClr val="black"/>
                </a:solidFill>
                <a:effectLst/>
                <a:uLnTx/>
                <a:uFillTx/>
                <a:latin typeface="Calibri"/>
                <a:ea typeface="+mn-ea"/>
                <a:cs typeface="+mn-cs"/>
              </a:rPr>
              <a:t>Keřkovský</a:t>
            </a:r>
            <a:r>
              <a:rPr kumimoji="0" lang="cs-CZ" sz="1200" b="0" i="0" u="none" strike="noStrike" kern="1200" cap="none" spc="0" normalizeH="0" baseline="0" noProof="0" dirty="0">
                <a:ln>
                  <a:noFill/>
                </a:ln>
                <a:solidFill>
                  <a:prstClr val="black"/>
                </a:solidFill>
                <a:effectLst/>
                <a:uLnTx/>
                <a:uFillTx/>
                <a:latin typeface="Calibri"/>
                <a:ea typeface="+mn-ea"/>
                <a:cs typeface="+mn-cs"/>
              </a:rPr>
              <a:t> M., </a:t>
            </a:r>
            <a:r>
              <a:rPr kumimoji="0" lang="cs-CZ" sz="1200" b="0" i="0" u="none" strike="noStrike" kern="1200" cap="none" spc="0" normalizeH="0" baseline="0" noProof="0" dirty="0" err="1">
                <a:ln>
                  <a:noFill/>
                </a:ln>
                <a:solidFill>
                  <a:prstClr val="black"/>
                </a:solidFill>
                <a:effectLst/>
                <a:uLnTx/>
                <a:uFillTx/>
                <a:latin typeface="Calibri"/>
                <a:ea typeface="+mn-ea"/>
                <a:cs typeface="+mn-cs"/>
              </a:rPr>
              <a:t>Valsa</a:t>
            </a:r>
            <a:r>
              <a:rPr kumimoji="0" lang="cs-CZ" sz="1200" b="0" i="0" u="none" strike="noStrike" kern="1200" cap="none" spc="0" normalizeH="0" baseline="0" noProof="0" dirty="0">
                <a:ln>
                  <a:noFill/>
                </a:ln>
                <a:solidFill>
                  <a:prstClr val="black"/>
                </a:solidFill>
                <a:effectLst/>
                <a:uLnTx/>
                <a:uFillTx/>
                <a:latin typeface="Calibri"/>
                <a:ea typeface="+mn-ea"/>
                <a:cs typeface="+mn-cs"/>
              </a:rPr>
              <a:t> O. 2012. </a:t>
            </a:r>
            <a:r>
              <a:rPr kumimoji="0" lang="cs-CZ" sz="1200" b="0" i="1" u="none" strike="noStrike" kern="1200" cap="none" spc="0" normalizeH="0" baseline="0" noProof="0" dirty="0">
                <a:ln>
                  <a:noFill/>
                </a:ln>
                <a:solidFill>
                  <a:prstClr val="black"/>
                </a:solidFill>
                <a:effectLst/>
                <a:uLnTx/>
                <a:uFillTx/>
                <a:latin typeface="Calibri"/>
                <a:ea typeface="+mn-ea"/>
                <a:cs typeface="+mn-cs"/>
              </a:rPr>
              <a:t>Moderní přístupy k řízení výroby</a:t>
            </a:r>
            <a:r>
              <a:rPr kumimoji="0" lang="cs-CZ" sz="1200" b="0" i="0" u="none" strike="noStrike" kern="1200" cap="none" spc="0" normalizeH="0" baseline="0" noProof="0" dirty="0">
                <a:ln>
                  <a:noFill/>
                </a:ln>
                <a:solidFill>
                  <a:prstClr val="black"/>
                </a:solidFill>
                <a:effectLst/>
                <a:uLnTx/>
                <a:uFillTx/>
                <a:latin typeface="Calibri"/>
                <a:ea typeface="+mn-ea"/>
                <a:cs typeface="+mn-cs"/>
              </a:rPr>
              <a:t>. 3 doplněné vydání. Praha: </a:t>
            </a:r>
            <a:r>
              <a:rPr kumimoji="0" lang="cs-CZ" sz="1200" b="0" i="0" u="none" strike="noStrike" kern="1200" cap="none" spc="0" normalizeH="0" baseline="0" noProof="0" dirty="0" err="1">
                <a:ln>
                  <a:noFill/>
                </a:ln>
                <a:solidFill>
                  <a:prstClr val="black"/>
                </a:solidFill>
                <a:effectLst/>
                <a:uLnTx/>
                <a:uFillTx/>
                <a:latin typeface="Calibri"/>
                <a:ea typeface="+mn-ea"/>
                <a:cs typeface="+mn-cs"/>
              </a:rPr>
              <a:t>C.H.Beck</a:t>
            </a:r>
            <a:r>
              <a:rPr kumimoji="0" lang="cs-CZ" sz="1200" b="0" i="0" u="none" strike="noStrike" kern="1200" cap="none" spc="0" normalizeH="0" baseline="0" noProof="0" dirty="0">
                <a:ln>
                  <a:noFill/>
                </a:ln>
                <a:solidFill>
                  <a:prstClr val="black"/>
                </a:solidFill>
                <a:effectLst/>
                <a:uLnTx/>
                <a:uFillTx/>
                <a:latin typeface="Calibri"/>
                <a:ea typeface="+mn-ea"/>
                <a:cs typeface="+mn-cs"/>
              </a:rPr>
              <a:t>,. 176s. ISBN 978-80-7179-319-9</a:t>
            </a:r>
          </a:p>
        </p:txBody>
      </p:sp>
    </p:spTree>
    <p:extLst>
      <p:ext uri="{BB962C8B-B14F-4D97-AF65-F5344CB8AC3E}">
        <p14:creationId xmlns:p14="http://schemas.microsoft.com/office/powerpoint/2010/main" val="31221454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p:txBody>
          <a:bodyPr/>
          <a:lstStyle/>
          <a:p>
            <a:r>
              <a:rPr lang="cs-CZ" b="1" dirty="0"/>
              <a:t>Klasifikace nákladů</a:t>
            </a:r>
          </a:p>
        </p:txBody>
      </p:sp>
      <p:sp>
        <p:nvSpPr>
          <p:cNvPr id="281603" name="Rectangle 3"/>
          <p:cNvSpPr>
            <a:spLocks noGrp="1" noChangeArrowheads="1"/>
          </p:cNvSpPr>
          <p:nvPr>
            <p:ph idx="1"/>
          </p:nvPr>
        </p:nvSpPr>
        <p:spPr/>
        <p:txBody>
          <a:bodyPr/>
          <a:lstStyle/>
          <a:p>
            <a:pPr marL="609600" indent="-609600">
              <a:buFont typeface="Wingdings" pitchFamily="2" charset="2"/>
              <a:buNone/>
            </a:pPr>
            <a:r>
              <a:rPr lang="cs-CZ"/>
              <a:t>Účelové členění</a:t>
            </a:r>
          </a:p>
          <a:p>
            <a:pPr marL="609600" indent="-609600">
              <a:buClr>
                <a:schemeClr val="tx1"/>
              </a:buClr>
              <a:buFont typeface="Wingdings" pitchFamily="2" charset="2"/>
              <a:buChar char="Ø"/>
            </a:pPr>
            <a:r>
              <a:rPr lang="cs-CZ" b="1"/>
              <a:t>podle výkonů</a:t>
            </a:r>
            <a:r>
              <a:rPr lang="cs-CZ"/>
              <a:t> – kalkulační třídění nákladů (na co byly vynaloženy)</a:t>
            </a:r>
          </a:p>
          <a:p>
            <a:pPr marL="1200150" lvl="1" indent="-533400">
              <a:buClr>
                <a:schemeClr val="tx1"/>
              </a:buClr>
              <a:buFont typeface="Wingdings" pitchFamily="2" charset="2"/>
              <a:buNone/>
            </a:pPr>
            <a:r>
              <a:rPr lang="cs-CZ"/>
              <a:t>Výkon na kalkulační jednici</a:t>
            </a:r>
          </a:p>
          <a:p>
            <a:pPr marL="1200150" lvl="1" indent="-533400">
              <a:buClr>
                <a:schemeClr val="tx1"/>
              </a:buClr>
              <a:buFont typeface="Wingdings" pitchFamily="2" charset="2"/>
              <a:buChar char="Ø"/>
            </a:pPr>
            <a:r>
              <a:rPr lang="cs-CZ"/>
              <a:t>přímé – přímo souvisí s určitým druhem výkonu</a:t>
            </a:r>
          </a:p>
          <a:p>
            <a:pPr marL="1200150" lvl="1" indent="-533400">
              <a:buClr>
                <a:schemeClr val="tx1"/>
              </a:buClr>
              <a:buFont typeface="Wingdings" pitchFamily="2" charset="2"/>
              <a:buChar char="Ø"/>
            </a:pPr>
            <a:r>
              <a:rPr lang="cs-CZ"/>
              <a:t>nepřímé – souvisí s více druhy výkonů zabezpečují výrobu jako celek</a:t>
            </a:r>
          </a:p>
        </p:txBody>
      </p:sp>
      <p:sp>
        <p:nvSpPr>
          <p:cNvPr id="6" name="Zástupný symbol pro datum 5"/>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402F9F9-5EB9-40F9-9920-D2DB2A80F267}" type="datetime1">
              <a:rPr kumimoji="0" lang="cs-CZ"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22.10.2023</a:t>
            </a:fld>
            <a:endParaRPr kumimoji="0" lang="cs-CZ"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Zástupný symbol pro zápatí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tint val="75000"/>
                  </a:prstClr>
                </a:solidFill>
                <a:effectLst/>
                <a:uLnTx/>
                <a:uFillTx/>
                <a:latin typeface="Calibri"/>
                <a:ea typeface="+mn-ea"/>
                <a:cs typeface="+mn-cs"/>
              </a:rPr>
              <a:t>Management výroby</a:t>
            </a:r>
          </a:p>
        </p:txBody>
      </p:sp>
      <p:sp>
        <p:nvSpPr>
          <p:cNvPr id="5" name="Zástupný symbol pro číslo snímku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C22CD3-60D0-4BAB-B3F1-090631138C12}" type="slidenum">
              <a:rPr kumimoji="0" lang="cs-CZ"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cs-CZ"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435868"/>
      </p:ext>
    </p:extLst>
  </p:cSld>
  <p:clrMapOvr>
    <a:overrideClrMapping bg1="lt1" tx1="dk1" bg2="lt2" tx2="dk2" accent1="accent1" accent2="accent2" accent3="accent3" accent4="accent4" accent5="accent5" accent6="accent6" hlink="hlink" folHlink="folHlink"/>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76672"/>
            <a:ext cx="8229600" cy="1143000"/>
          </a:xfrm>
        </p:spPr>
        <p:txBody>
          <a:bodyPr>
            <a:normAutofit fontScale="90000"/>
          </a:bodyPr>
          <a:lstStyle/>
          <a:p>
            <a:r>
              <a:rPr lang="cs-CZ" b="1" dirty="0"/>
              <a:t>Pracnost výrobku. Průběžná doba výroby komponent</a:t>
            </a:r>
          </a:p>
        </p:txBody>
      </p:sp>
      <p:sp>
        <p:nvSpPr>
          <p:cNvPr id="3" name="Zástupný symbol pro obsah 2"/>
          <p:cNvSpPr>
            <a:spLocks noGrp="1"/>
          </p:cNvSpPr>
          <p:nvPr>
            <p:ph idx="1"/>
          </p:nvPr>
        </p:nvSpPr>
        <p:spPr/>
        <p:txBody>
          <a:bodyPr>
            <a:normAutofit fontScale="92500" lnSpcReduction="10000"/>
          </a:bodyPr>
          <a:lstStyle/>
          <a:p>
            <a:r>
              <a:rPr lang="cs-CZ" u="sng" dirty="0"/>
              <a:t>Dávkový čas (</a:t>
            </a:r>
            <a:r>
              <a:rPr lang="cs-CZ" u="sng" dirty="0" err="1"/>
              <a:t>tb</a:t>
            </a:r>
            <a:r>
              <a:rPr lang="cs-CZ" u="sng" dirty="0"/>
              <a:t>, </a:t>
            </a:r>
            <a:r>
              <a:rPr lang="cs-CZ" u="sng" dirty="0" err="1"/>
              <a:t>připravy</a:t>
            </a:r>
            <a:r>
              <a:rPr lang="cs-CZ" u="sng" dirty="0"/>
              <a:t>)- </a:t>
            </a:r>
            <a:r>
              <a:rPr lang="cs-CZ" dirty="0"/>
              <a:t>seřízení pracoviště, které je prováděno v okamžiku, kdy dávka výrobní </a:t>
            </a:r>
            <a:r>
              <a:rPr lang="cs-CZ" dirty="0" err="1"/>
              <a:t>ja</a:t>
            </a:r>
            <a:r>
              <a:rPr lang="cs-CZ" dirty="0"/>
              <a:t> na pracoviště a čeká na zpracování </a:t>
            </a:r>
          </a:p>
          <a:p>
            <a:r>
              <a:rPr lang="cs-CZ" u="sng" dirty="0"/>
              <a:t>Jednotkový čas (ta)</a:t>
            </a:r>
            <a:r>
              <a:rPr lang="en-US" u="sng" dirty="0"/>
              <a:t>- </a:t>
            </a:r>
            <a:r>
              <a:rPr lang="cs-CZ" dirty="0"/>
              <a:t>vyjadřuje  spotřebu  času  v jednotlivých  operacích,  tj.  přímá  spotřeba </a:t>
            </a:r>
          </a:p>
          <a:p>
            <a:pPr marL="0" indent="0">
              <a:buNone/>
            </a:pPr>
            <a:r>
              <a:rPr lang="cs-CZ" dirty="0"/>
              <a:t>času na jednotlivý výkon</a:t>
            </a:r>
            <a:r>
              <a:rPr lang="en-US" u="sng" dirty="0"/>
              <a:t>. </a:t>
            </a:r>
            <a:endParaRPr lang="cs-CZ" dirty="0"/>
          </a:p>
          <a:p>
            <a:r>
              <a:rPr lang="cs-CZ" u="sng" dirty="0"/>
              <a:t>Výrobní dávka- </a:t>
            </a:r>
            <a:r>
              <a:rPr lang="cs-CZ" dirty="0"/>
              <a:t>je určitý počet kusů zpravidla stejných dílů, který se nepřetržitě zpracovává na jednom pracovišti, s jednorázovým vynaložením času na přípravu a seřízení.</a:t>
            </a:r>
          </a:p>
          <a:p>
            <a:endParaRPr lang="cs-CZ" dirty="0"/>
          </a:p>
          <a:p>
            <a:pPr>
              <a:buNone/>
            </a:pPr>
            <a:endParaRPr lang="cs-CZ" dirty="0"/>
          </a:p>
        </p:txBody>
      </p:sp>
    </p:spTree>
    <p:extLst>
      <p:ext uri="{BB962C8B-B14F-4D97-AF65-F5344CB8AC3E}">
        <p14:creationId xmlns:p14="http://schemas.microsoft.com/office/powerpoint/2010/main" val="17275694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p:txBody>
          <a:bodyPr/>
          <a:lstStyle/>
          <a:p>
            <a:r>
              <a:rPr lang="cs-CZ" b="1" dirty="0"/>
              <a:t>Kalkulace</a:t>
            </a:r>
          </a:p>
        </p:txBody>
      </p:sp>
      <p:sp>
        <p:nvSpPr>
          <p:cNvPr id="283651" name="Rectangle 3"/>
          <p:cNvSpPr>
            <a:spLocks noGrp="1" noChangeArrowheads="1"/>
          </p:cNvSpPr>
          <p:nvPr>
            <p:ph idx="1"/>
          </p:nvPr>
        </p:nvSpPr>
        <p:spPr>
          <a:xfrm>
            <a:off x="1066800" y="1524000"/>
            <a:ext cx="7620000" cy="1676400"/>
          </a:xfrm>
        </p:spPr>
        <p:txBody>
          <a:bodyPr/>
          <a:lstStyle/>
          <a:p>
            <a:pPr marL="609600" indent="-609600">
              <a:buFont typeface="Wingdings" pitchFamily="2" charset="2"/>
              <a:buNone/>
            </a:pPr>
            <a:r>
              <a:rPr lang="cs-CZ" sz="2400"/>
              <a:t>Stanovit náklady, které v podniku vznikají </a:t>
            </a:r>
          </a:p>
          <a:p>
            <a:pPr marL="609600" indent="-609600">
              <a:buFont typeface="Wingdings" pitchFamily="2" charset="2"/>
              <a:buNone/>
            </a:pPr>
            <a:r>
              <a:rPr lang="cs-CZ" sz="2400"/>
              <a:t>	na jednotlivé výrobky (kalkulační jednice)</a:t>
            </a:r>
          </a:p>
          <a:p>
            <a:pPr marL="609600" indent="-609600">
              <a:buFont typeface="Wingdings" pitchFamily="2" charset="2"/>
              <a:buNone/>
            </a:pPr>
            <a:r>
              <a:rPr lang="cs-CZ" sz="2400"/>
              <a:t>Kalkulační vzorec</a:t>
            </a:r>
          </a:p>
          <a:p>
            <a:pPr marL="609600" indent="-609600">
              <a:buFont typeface="Wingdings" pitchFamily="2" charset="2"/>
              <a:buNone/>
            </a:pPr>
            <a:endParaRPr lang="cs-CZ" sz="2400"/>
          </a:p>
        </p:txBody>
      </p:sp>
      <p:sp>
        <p:nvSpPr>
          <p:cNvPr id="15" name="Zástupný symbol pro datum 5"/>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518539D-965B-4A99-A89F-3E6ABE38BC76}" type="datetime1">
              <a:rPr kumimoji="0" lang="cs-CZ"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22.10.2023</a:t>
            </a:fld>
            <a:endParaRPr kumimoji="0" lang="cs-CZ"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13" name="Zástupný symbol pro zápatí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tint val="75000"/>
                  </a:prstClr>
                </a:solidFill>
                <a:effectLst/>
                <a:uLnTx/>
                <a:uFillTx/>
                <a:latin typeface="Calibri"/>
                <a:ea typeface="+mn-ea"/>
                <a:cs typeface="+mn-cs"/>
              </a:rPr>
              <a:t>Management výroby</a:t>
            </a:r>
          </a:p>
        </p:txBody>
      </p:sp>
      <p:sp>
        <p:nvSpPr>
          <p:cNvPr id="14" name="Zástupný symbol pro číslo snímku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42C147-5575-4771-B09E-3D99B1934AFF}" type="slidenum">
              <a:rPr kumimoji="0" lang="cs-CZ"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cs-CZ"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pSp>
        <p:nvGrpSpPr>
          <p:cNvPr id="2" name="Group 4"/>
          <p:cNvGrpSpPr>
            <a:grpSpLocks/>
          </p:cNvGrpSpPr>
          <p:nvPr/>
        </p:nvGrpSpPr>
        <p:grpSpPr bwMode="auto">
          <a:xfrm>
            <a:off x="1219200" y="3124200"/>
            <a:ext cx="7239000" cy="3265488"/>
            <a:chOff x="768" y="1968"/>
            <a:chExt cx="4560" cy="2057"/>
          </a:xfrm>
        </p:grpSpPr>
        <p:sp>
          <p:nvSpPr>
            <p:cNvPr id="283653" name="Text Box 5"/>
            <p:cNvSpPr txBox="1">
              <a:spLocks noChangeArrowheads="1"/>
            </p:cNvSpPr>
            <p:nvPr/>
          </p:nvSpPr>
          <p:spPr bwMode="auto">
            <a:xfrm>
              <a:off x="768" y="1968"/>
              <a:ext cx="4560" cy="2057"/>
            </a:xfrm>
            <a:prstGeom prst="rect">
              <a:avLst/>
            </a:prstGeom>
            <a:solidFill>
              <a:srgbClr val="FFFF99"/>
            </a:solidFill>
            <a:ln w="9525">
              <a:solidFill>
                <a:schemeClr val="tx1"/>
              </a:solidFill>
              <a:miter lim="800000"/>
              <a:headEnd/>
              <a:tailEnd/>
            </a:ln>
            <a:effectLst>
              <a:outerShdw dist="107763" dir="2700000" algn="ctr" rotWithShape="0">
                <a:schemeClr val="bg2"/>
              </a:outerShdw>
            </a:effectLst>
          </p:spPr>
          <p:txBody>
            <a:bodyPr>
              <a:spAutoFit/>
            </a:bodyPr>
            <a:lstStyle/>
            <a:p>
              <a:pPr marL="457200" marR="0" lvl="0" indent="-457200" algn="l" defTabSz="914400" rtl="0" eaLnBrk="1" fontAlgn="auto" latinLnBrk="0" hangingPunct="1">
                <a:lnSpc>
                  <a:spcPct val="100000"/>
                </a:lnSpc>
                <a:spcBef>
                  <a:spcPct val="50000"/>
                </a:spcBef>
                <a:spcAft>
                  <a:spcPts val="0"/>
                </a:spcAft>
                <a:buClrTx/>
                <a:buSzTx/>
                <a:buFontTx/>
                <a:buAutoNum type="arabicPeriod"/>
                <a:tabLst/>
                <a:defRPr/>
              </a:pPr>
              <a:r>
                <a:rPr kumimoji="0" lang="cs-CZ" sz="1800" b="0" i="0" u="none" strike="noStrike" kern="1200" cap="none" spc="0" normalizeH="0" baseline="0" noProof="0">
                  <a:ln>
                    <a:noFill/>
                  </a:ln>
                  <a:solidFill>
                    <a:prstClr val="black"/>
                  </a:solidFill>
                  <a:effectLst/>
                  <a:uLnTx/>
                  <a:uFillTx/>
                  <a:latin typeface="Times New Roman" pitchFamily="18" charset="0"/>
                  <a:ea typeface="+mn-ea"/>
                  <a:cs typeface="+mn-cs"/>
                </a:rPr>
                <a:t>Přímý (jednicový) materiál</a:t>
              </a:r>
            </a:p>
            <a:p>
              <a:pPr marL="457200" marR="0" lvl="0" indent="-457200" algn="l" defTabSz="914400" rtl="0" eaLnBrk="1" fontAlgn="auto" latinLnBrk="0" hangingPunct="1">
                <a:lnSpc>
                  <a:spcPct val="100000"/>
                </a:lnSpc>
                <a:spcBef>
                  <a:spcPct val="50000"/>
                </a:spcBef>
                <a:spcAft>
                  <a:spcPts val="0"/>
                </a:spcAft>
                <a:buClrTx/>
                <a:buSzTx/>
                <a:buFontTx/>
                <a:buAutoNum type="arabicPeriod"/>
                <a:tabLst/>
                <a:defRPr/>
              </a:pPr>
              <a:r>
                <a:rPr kumimoji="0" lang="cs-CZ" sz="1800" b="0" i="0" u="none" strike="noStrike" kern="1200" cap="none" spc="0" normalizeH="0" baseline="0" noProof="0">
                  <a:ln>
                    <a:noFill/>
                  </a:ln>
                  <a:solidFill>
                    <a:prstClr val="black"/>
                  </a:solidFill>
                  <a:effectLst/>
                  <a:uLnTx/>
                  <a:uFillTx/>
                  <a:latin typeface="Times New Roman" pitchFamily="18" charset="0"/>
                  <a:ea typeface="+mn-ea"/>
                  <a:cs typeface="+mn-cs"/>
                </a:rPr>
                <a:t>Přímé (jednicové) mzdy		       </a:t>
              </a:r>
              <a:r>
                <a:rPr kumimoji="0" lang="cs-CZ" sz="1800" b="1" i="0" u="none" strike="noStrike" kern="1200" cap="none" spc="0" normalizeH="0" baseline="0" noProof="0">
                  <a:ln>
                    <a:noFill/>
                  </a:ln>
                  <a:solidFill>
                    <a:prstClr val="black"/>
                  </a:solidFill>
                  <a:effectLst/>
                  <a:uLnTx/>
                  <a:uFillTx/>
                  <a:latin typeface="Times New Roman" pitchFamily="18" charset="0"/>
                  <a:ea typeface="+mn-ea"/>
                  <a:cs typeface="+mn-cs"/>
                </a:rPr>
                <a:t>Vlastní</a:t>
              </a:r>
            </a:p>
            <a:p>
              <a:pPr marL="457200" marR="0" lvl="0" indent="-457200" algn="l" defTabSz="914400" rtl="0" eaLnBrk="1" fontAlgn="auto" latinLnBrk="0" hangingPunct="1">
                <a:lnSpc>
                  <a:spcPct val="100000"/>
                </a:lnSpc>
                <a:spcBef>
                  <a:spcPct val="50000"/>
                </a:spcBef>
                <a:spcAft>
                  <a:spcPts val="0"/>
                </a:spcAft>
                <a:buClrTx/>
                <a:buSzTx/>
                <a:buFontTx/>
                <a:buAutoNum type="arabicPeriod"/>
                <a:tabLst/>
                <a:defRPr/>
              </a:pPr>
              <a:r>
                <a:rPr kumimoji="0" lang="cs-CZ" sz="1800" b="0" i="0" u="none" strike="noStrike" kern="1200" cap="none" spc="0" normalizeH="0" baseline="0" noProof="0">
                  <a:ln>
                    <a:noFill/>
                  </a:ln>
                  <a:solidFill>
                    <a:prstClr val="black"/>
                  </a:solidFill>
                  <a:effectLst/>
                  <a:uLnTx/>
                  <a:uFillTx/>
                  <a:latin typeface="Times New Roman" pitchFamily="18" charset="0"/>
                  <a:ea typeface="+mn-ea"/>
                  <a:cs typeface="+mn-cs"/>
                </a:rPr>
                <a:t>Ostatní přímé (jednicové) náklady         </a:t>
              </a:r>
              <a:r>
                <a:rPr kumimoji="0" lang="cs-CZ" sz="1800" b="1" i="0" u="none" strike="noStrike" kern="1200" cap="none" spc="0" normalizeH="0" baseline="0" noProof="0">
                  <a:ln>
                    <a:noFill/>
                  </a:ln>
                  <a:solidFill>
                    <a:prstClr val="black"/>
                  </a:solidFill>
                  <a:effectLst/>
                  <a:uLnTx/>
                  <a:uFillTx/>
                  <a:latin typeface="Times New Roman" pitchFamily="18" charset="0"/>
                  <a:ea typeface="+mn-ea"/>
                  <a:cs typeface="+mn-cs"/>
                </a:rPr>
                <a:t>náklady</a:t>
              </a:r>
            </a:p>
            <a:p>
              <a:pPr marL="457200" marR="0" lvl="0" indent="-457200" algn="l" defTabSz="914400" rtl="0" eaLnBrk="1" fontAlgn="auto" latinLnBrk="0" hangingPunct="1">
                <a:lnSpc>
                  <a:spcPct val="100000"/>
                </a:lnSpc>
                <a:spcBef>
                  <a:spcPct val="50000"/>
                </a:spcBef>
                <a:spcAft>
                  <a:spcPts val="0"/>
                </a:spcAft>
                <a:buClrTx/>
                <a:buSzTx/>
                <a:buFontTx/>
                <a:buAutoNum type="arabicPeriod"/>
                <a:tabLst/>
                <a:defRPr/>
              </a:pPr>
              <a:r>
                <a:rPr kumimoji="0" lang="cs-CZ" sz="1800" b="0" i="0" u="none" strike="noStrike" kern="1200" cap="none" spc="0" normalizeH="0" baseline="0" noProof="0">
                  <a:ln>
                    <a:noFill/>
                  </a:ln>
                  <a:solidFill>
                    <a:prstClr val="black"/>
                  </a:solidFill>
                  <a:effectLst/>
                  <a:uLnTx/>
                  <a:uFillTx/>
                  <a:latin typeface="Times New Roman" pitchFamily="18" charset="0"/>
                  <a:ea typeface="+mn-ea"/>
                  <a:cs typeface="+mn-cs"/>
                </a:rPr>
                <a:t>Výrobní (provozní) režie	       </a:t>
              </a:r>
              <a:r>
                <a:rPr kumimoji="0" lang="cs-CZ" sz="1800" b="1" i="0" u="none" strike="noStrike" kern="1200" cap="none" spc="0" normalizeH="0" baseline="0" noProof="0">
                  <a:ln>
                    <a:noFill/>
                  </a:ln>
                  <a:solidFill>
                    <a:prstClr val="black"/>
                  </a:solidFill>
                  <a:effectLst/>
                  <a:uLnTx/>
                  <a:uFillTx/>
                  <a:latin typeface="Times New Roman" pitchFamily="18" charset="0"/>
                  <a:ea typeface="+mn-ea"/>
                  <a:cs typeface="+mn-cs"/>
                </a:rPr>
                <a:t>výroby</a:t>
              </a:r>
            </a:p>
            <a:p>
              <a:pPr marL="457200" marR="0" lvl="0" indent="-457200" algn="l" defTabSz="914400" rtl="0" eaLnBrk="1" fontAlgn="auto" latinLnBrk="0" hangingPunct="1">
                <a:lnSpc>
                  <a:spcPct val="100000"/>
                </a:lnSpc>
                <a:spcBef>
                  <a:spcPct val="50000"/>
                </a:spcBef>
                <a:spcAft>
                  <a:spcPts val="0"/>
                </a:spcAft>
                <a:buClrTx/>
                <a:buSzTx/>
                <a:buFontTx/>
                <a:buAutoNum type="arabicPeriod"/>
                <a:tabLst/>
                <a:defRPr/>
              </a:pPr>
              <a:r>
                <a:rPr kumimoji="0" lang="cs-CZ" sz="1800" b="0" i="0" u="none" strike="noStrike" kern="1200" cap="none" spc="0" normalizeH="0" baseline="0" noProof="0">
                  <a:ln>
                    <a:noFill/>
                  </a:ln>
                  <a:solidFill>
                    <a:prstClr val="black"/>
                  </a:solidFill>
                  <a:effectLst/>
                  <a:uLnTx/>
                  <a:uFillTx/>
                  <a:latin typeface="Times New Roman" pitchFamily="18" charset="0"/>
                  <a:ea typeface="+mn-ea"/>
                  <a:cs typeface="+mn-cs"/>
                </a:rPr>
                <a:t>Správní režie		      </a:t>
              </a:r>
              <a:r>
                <a:rPr kumimoji="0" lang="cs-CZ" sz="1800" b="1" i="0" u="none" strike="noStrike" kern="1200" cap="none" spc="0" normalizeH="0" baseline="0" noProof="0">
                  <a:ln>
                    <a:noFill/>
                  </a:ln>
                  <a:solidFill>
                    <a:prstClr val="black"/>
                  </a:solidFill>
                  <a:effectLst/>
                  <a:uLnTx/>
                  <a:uFillTx/>
                  <a:latin typeface="Times New Roman" pitchFamily="18" charset="0"/>
                  <a:ea typeface="+mn-ea"/>
                  <a:cs typeface="+mn-cs"/>
                </a:rPr>
                <a:t>Vlastní náklady výkonu</a:t>
              </a:r>
              <a:endParaRPr kumimoji="0" lang="cs-CZ" sz="1800" b="0" i="0" u="none" strike="noStrike" kern="1200" cap="none" spc="0" normalizeH="0" baseline="0" noProof="0">
                <a:ln>
                  <a:noFill/>
                </a:ln>
                <a:solidFill>
                  <a:prstClr val="black"/>
                </a:solidFill>
                <a:effectLst/>
                <a:uLnTx/>
                <a:uFillTx/>
                <a:latin typeface="Times New Roman" pitchFamily="18" charset="0"/>
                <a:ea typeface="+mn-ea"/>
                <a:cs typeface="+mn-cs"/>
              </a:endParaRPr>
            </a:p>
            <a:p>
              <a:pPr marL="457200" marR="0" lvl="0" indent="-457200" algn="l" defTabSz="914400" rtl="0" eaLnBrk="1" fontAlgn="auto" latinLnBrk="0" hangingPunct="1">
                <a:lnSpc>
                  <a:spcPct val="100000"/>
                </a:lnSpc>
                <a:spcBef>
                  <a:spcPct val="50000"/>
                </a:spcBef>
                <a:spcAft>
                  <a:spcPts val="0"/>
                </a:spcAft>
                <a:buClrTx/>
                <a:buSzTx/>
                <a:buFontTx/>
                <a:buAutoNum type="arabicPeriod"/>
                <a:tabLst/>
                <a:defRPr/>
              </a:pPr>
              <a:r>
                <a:rPr kumimoji="0" lang="cs-CZ" sz="1800" b="0" i="0" u="none" strike="noStrike" kern="1200" cap="none" spc="0" normalizeH="0" baseline="0" noProof="0">
                  <a:ln>
                    <a:noFill/>
                  </a:ln>
                  <a:solidFill>
                    <a:prstClr val="black"/>
                  </a:solidFill>
                  <a:effectLst/>
                  <a:uLnTx/>
                  <a:uFillTx/>
                  <a:latin typeface="Times New Roman" pitchFamily="18" charset="0"/>
                  <a:ea typeface="+mn-ea"/>
                  <a:cs typeface="+mn-cs"/>
                </a:rPr>
                <a:t>Odbytové náklady	       </a:t>
              </a:r>
              <a:r>
                <a:rPr kumimoji="0" lang="cs-CZ" sz="1800" b="1" i="0" u="none" strike="noStrike" kern="1200" cap="none" spc="0" normalizeH="0" baseline="0" noProof="0">
                  <a:ln>
                    <a:noFill/>
                  </a:ln>
                  <a:solidFill>
                    <a:prstClr val="black"/>
                  </a:solidFill>
                  <a:effectLst/>
                  <a:uLnTx/>
                  <a:uFillTx/>
                  <a:latin typeface="Times New Roman" pitchFamily="18" charset="0"/>
                  <a:ea typeface="+mn-ea"/>
                  <a:cs typeface="+mn-cs"/>
                </a:rPr>
                <a:t>Úplné vlastní náklady výkonů</a:t>
              </a:r>
              <a:endParaRPr kumimoji="0" lang="cs-CZ" sz="1800" b="0" i="0" u="none" strike="noStrike" kern="1200" cap="none" spc="0" normalizeH="0" baseline="0" noProof="0">
                <a:ln>
                  <a:noFill/>
                </a:ln>
                <a:solidFill>
                  <a:prstClr val="black"/>
                </a:solidFill>
                <a:effectLst/>
                <a:uLnTx/>
                <a:uFillTx/>
                <a:latin typeface="Times New Roman" pitchFamily="18" charset="0"/>
                <a:ea typeface="+mn-ea"/>
                <a:cs typeface="+mn-cs"/>
              </a:endParaRPr>
            </a:p>
            <a:p>
              <a:pPr marL="457200" marR="0" lvl="0" indent="-457200" algn="l" defTabSz="914400" rtl="0" eaLnBrk="1" fontAlgn="auto" latinLnBrk="0" hangingPunct="1">
                <a:lnSpc>
                  <a:spcPct val="100000"/>
                </a:lnSpc>
                <a:spcBef>
                  <a:spcPct val="50000"/>
                </a:spcBef>
                <a:spcAft>
                  <a:spcPts val="0"/>
                </a:spcAft>
                <a:buClrTx/>
                <a:buSzTx/>
                <a:buFontTx/>
                <a:buAutoNum type="arabicPeriod"/>
                <a:tabLst/>
                <a:defRPr/>
              </a:pPr>
              <a:r>
                <a:rPr kumimoji="0" lang="cs-CZ" sz="1800" b="0" i="0" u="none" strike="noStrike" kern="1200" cap="none" spc="0" normalizeH="0" baseline="0" noProof="0">
                  <a:ln>
                    <a:noFill/>
                  </a:ln>
                  <a:solidFill>
                    <a:prstClr val="black"/>
                  </a:solidFill>
                  <a:effectLst/>
                  <a:uLnTx/>
                  <a:uFillTx/>
                  <a:latin typeface="Times New Roman" pitchFamily="18" charset="0"/>
                  <a:ea typeface="+mn-ea"/>
                  <a:cs typeface="+mn-cs"/>
                </a:rPr>
                <a:t>Zisk			                     </a:t>
              </a:r>
              <a:r>
                <a:rPr kumimoji="0" lang="cs-CZ" sz="1800" b="1" i="0" u="none" strike="noStrike" kern="1200" cap="none" spc="0" normalizeH="0" baseline="0" noProof="0">
                  <a:ln>
                    <a:noFill/>
                  </a:ln>
                  <a:solidFill>
                    <a:prstClr val="black"/>
                  </a:solidFill>
                  <a:effectLst/>
                  <a:uLnTx/>
                  <a:uFillTx/>
                  <a:latin typeface="Times New Roman" pitchFamily="18" charset="0"/>
                  <a:ea typeface="+mn-ea"/>
                  <a:cs typeface="+mn-cs"/>
                </a:rPr>
                <a:t>Výrobní cena</a:t>
              </a:r>
            </a:p>
            <a:p>
              <a:pPr marL="457200" marR="0" lvl="0" indent="-457200" algn="l" defTabSz="914400" rtl="0" eaLnBrk="1" fontAlgn="auto" latinLnBrk="0" hangingPunct="1">
                <a:lnSpc>
                  <a:spcPct val="100000"/>
                </a:lnSpc>
                <a:spcBef>
                  <a:spcPct val="50000"/>
                </a:spcBef>
                <a:spcAft>
                  <a:spcPts val="0"/>
                </a:spcAft>
                <a:buClrTx/>
                <a:buSzTx/>
                <a:buFontTx/>
                <a:buAutoNum type="arabicPeriod"/>
                <a:tabLst/>
                <a:defRPr/>
              </a:pPr>
              <a:r>
                <a:rPr kumimoji="0" lang="cs-CZ" sz="1800" b="0" i="0" u="none" strike="noStrike" kern="1200" cap="none" spc="0" normalizeH="0" baseline="0" noProof="0">
                  <a:ln>
                    <a:noFill/>
                  </a:ln>
                  <a:solidFill>
                    <a:prstClr val="black"/>
                  </a:solidFill>
                  <a:effectLst/>
                  <a:uLnTx/>
                  <a:uFillTx/>
                  <a:latin typeface="Times New Roman" pitchFamily="18" charset="0"/>
                  <a:ea typeface="+mn-ea"/>
                  <a:cs typeface="+mn-cs"/>
                </a:rPr>
                <a:t>Obchodní a odbytové přirážky a srážky	  </a:t>
              </a:r>
              <a:r>
                <a:rPr kumimoji="0" lang="cs-CZ" sz="1800" b="1" i="0" u="none" strike="noStrike" kern="1200" cap="none" spc="0" normalizeH="0" baseline="0" noProof="0">
                  <a:ln>
                    <a:noFill/>
                  </a:ln>
                  <a:solidFill>
                    <a:prstClr val="black"/>
                  </a:solidFill>
                  <a:effectLst/>
                  <a:uLnTx/>
                  <a:uFillTx/>
                  <a:latin typeface="Times New Roman" pitchFamily="18" charset="0"/>
                  <a:ea typeface="+mn-ea"/>
                  <a:cs typeface="+mn-cs"/>
                </a:rPr>
                <a:t>Prodejní cena</a:t>
              </a:r>
              <a:endParaRPr kumimoji="0" lang="cs-CZ" sz="18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83654" name="Line 6"/>
            <p:cNvSpPr>
              <a:spLocks noChangeShapeType="1"/>
            </p:cNvSpPr>
            <p:nvPr/>
          </p:nvSpPr>
          <p:spPr bwMode="auto">
            <a:xfrm>
              <a:off x="768" y="2976"/>
              <a:ext cx="3264" cy="0"/>
            </a:xfrm>
            <a:prstGeom prst="line">
              <a:avLst/>
            </a:prstGeom>
            <a:noFill/>
            <a:ln w="9525">
              <a:solidFill>
                <a:schemeClr val="tx1"/>
              </a:solidFill>
              <a:round/>
              <a:headEnd/>
              <a:tailEnd/>
            </a:ln>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a:ea typeface="+mn-ea"/>
                <a:cs typeface="+mn-cs"/>
              </a:endParaRPr>
            </a:p>
          </p:txBody>
        </p:sp>
        <p:sp>
          <p:nvSpPr>
            <p:cNvPr id="283655" name="Line 7"/>
            <p:cNvSpPr>
              <a:spLocks noChangeShapeType="1"/>
            </p:cNvSpPr>
            <p:nvPr/>
          </p:nvSpPr>
          <p:spPr bwMode="auto">
            <a:xfrm>
              <a:off x="768" y="3264"/>
              <a:ext cx="3744" cy="0"/>
            </a:xfrm>
            <a:prstGeom prst="line">
              <a:avLst/>
            </a:prstGeom>
            <a:noFill/>
            <a:ln w="9525">
              <a:solidFill>
                <a:schemeClr val="tx1"/>
              </a:solidFill>
              <a:round/>
              <a:headEnd/>
              <a:tailEnd/>
            </a:ln>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a:ea typeface="+mn-ea"/>
                <a:cs typeface="+mn-cs"/>
              </a:endParaRPr>
            </a:p>
          </p:txBody>
        </p:sp>
        <p:sp>
          <p:nvSpPr>
            <p:cNvPr id="283656" name="Line 8"/>
            <p:cNvSpPr>
              <a:spLocks noChangeShapeType="1"/>
            </p:cNvSpPr>
            <p:nvPr/>
          </p:nvSpPr>
          <p:spPr bwMode="auto">
            <a:xfrm flipV="1">
              <a:off x="4032" y="1968"/>
              <a:ext cx="0" cy="1008"/>
            </a:xfrm>
            <a:prstGeom prst="line">
              <a:avLst/>
            </a:prstGeom>
            <a:noFill/>
            <a:ln w="9525">
              <a:solidFill>
                <a:schemeClr val="tx1"/>
              </a:solidFill>
              <a:round/>
              <a:headEnd/>
              <a:tailEnd/>
            </a:ln>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a:ea typeface="+mn-ea"/>
                <a:cs typeface="+mn-cs"/>
              </a:endParaRPr>
            </a:p>
          </p:txBody>
        </p:sp>
        <p:sp>
          <p:nvSpPr>
            <p:cNvPr id="283657" name="Line 9"/>
            <p:cNvSpPr>
              <a:spLocks noChangeShapeType="1"/>
            </p:cNvSpPr>
            <p:nvPr/>
          </p:nvSpPr>
          <p:spPr bwMode="auto">
            <a:xfrm>
              <a:off x="768" y="3504"/>
              <a:ext cx="4128" cy="0"/>
            </a:xfrm>
            <a:prstGeom prst="line">
              <a:avLst/>
            </a:prstGeom>
            <a:noFill/>
            <a:ln w="9525">
              <a:solidFill>
                <a:schemeClr val="tx1"/>
              </a:solidFill>
              <a:round/>
              <a:headEnd/>
              <a:tailEnd/>
            </a:ln>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a:ea typeface="+mn-ea"/>
                <a:cs typeface="+mn-cs"/>
              </a:endParaRPr>
            </a:p>
          </p:txBody>
        </p:sp>
        <p:sp>
          <p:nvSpPr>
            <p:cNvPr id="283658" name="Line 10"/>
            <p:cNvSpPr>
              <a:spLocks noChangeShapeType="1"/>
            </p:cNvSpPr>
            <p:nvPr/>
          </p:nvSpPr>
          <p:spPr bwMode="auto">
            <a:xfrm flipV="1">
              <a:off x="4512" y="1968"/>
              <a:ext cx="0" cy="1296"/>
            </a:xfrm>
            <a:prstGeom prst="line">
              <a:avLst/>
            </a:prstGeom>
            <a:noFill/>
            <a:ln w="9525">
              <a:solidFill>
                <a:schemeClr val="tx1"/>
              </a:solidFill>
              <a:round/>
              <a:headEnd/>
              <a:tailEnd/>
            </a:ln>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a:ea typeface="+mn-ea"/>
                <a:cs typeface="+mn-cs"/>
              </a:endParaRPr>
            </a:p>
          </p:txBody>
        </p:sp>
        <p:sp>
          <p:nvSpPr>
            <p:cNvPr id="283659" name="Line 11"/>
            <p:cNvSpPr>
              <a:spLocks noChangeShapeType="1"/>
            </p:cNvSpPr>
            <p:nvPr/>
          </p:nvSpPr>
          <p:spPr bwMode="auto">
            <a:xfrm>
              <a:off x="768" y="3792"/>
              <a:ext cx="4560" cy="0"/>
            </a:xfrm>
            <a:prstGeom prst="line">
              <a:avLst/>
            </a:prstGeom>
            <a:noFill/>
            <a:ln w="9525">
              <a:solidFill>
                <a:schemeClr val="tx1"/>
              </a:solidFill>
              <a:round/>
              <a:headEnd/>
              <a:tailEnd/>
            </a:ln>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a:ea typeface="+mn-ea"/>
                <a:cs typeface="+mn-cs"/>
              </a:endParaRPr>
            </a:p>
          </p:txBody>
        </p:sp>
        <p:sp>
          <p:nvSpPr>
            <p:cNvPr id="283660" name="Line 12"/>
            <p:cNvSpPr>
              <a:spLocks noChangeShapeType="1"/>
            </p:cNvSpPr>
            <p:nvPr/>
          </p:nvSpPr>
          <p:spPr bwMode="auto">
            <a:xfrm flipV="1">
              <a:off x="4896" y="1968"/>
              <a:ext cx="0" cy="1536"/>
            </a:xfrm>
            <a:prstGeom prst="line">
              <a:avLst/>
            </a:prstGeom>
            <a:noFill/>
            <a:ln w="9525">
              <a:solidFill>
                <a:schemeClr val="tx1"/>
              </a:solidFill>
              <a:round/>
              <a:headEnd/>
              <a:tailEnd/>
            </a:ln>
            <a:effectLst/>
          </p:spPr>
          <p:txBody>
            <a:bodyPr wrap="none"/>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1800" b="0" i="0" u="none" strike="noStrike" kern="1200" cap="none" spc="0" normalizeH="0" baseline="0" noProof="0">
                <a:ln>
                  <a:noFill/>
                </a:ln>
                <a:solidFill>
                  <a:prstClr val="black"/>
                </a:solidFill>
                <a:effectLst/>
                <a:uLnTx/>
                <a:uFillTx/>
                <a:latin typeface="Calibri"/>
                <a:ea typeface="+mn-ea"/>
                <a:cs typeface="+mn-cs"/>
              </a:endParaRPr>
            </a:p>
          </p:txBody>
        </p:sp>
      </p:grpSp>
    </p:spTree>
    <p:extLst>
      <p:ext uri="{BB962C8B-B14F-4D97-AF65-F5344CB8AC3E}">
        <p14:creationId xmlns:p14="http://schemas.microsoft.com/office/powerpoint/2010/main" val="1821064301"/>
      </p:ext>
    </p:extLst>
  </p:cSld>
  <p:clrMapOvr>
    <a:overrideClrMapping bg1="lt1" tx1="dk1" bg2="lt2" tx2="dk2" accent1="accent1" accent2="accent2" accent3="accent3" accent4="accent4" accent5="accent5" accent6="accent6" hlink="hlink" folHlink="folHlink"/>
  </p:clrMapOvr>
  <p:transition/>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p:txBody>
          <a:bodyPr/>
          <a:lstStyle/>
          <a:p>
            <a:r>
              <a:rPr lang="cs-CZ" b="1" dirty="0"/>
              <a:t>Poměrové ukazatele</a:t>
            </a:r>
          </a:p>
        </p:txBody>
      </p:sp>
      <p:sp>
        <p:nvSpPr>
          <p:cNvPr id="284675" name="Rectangle 3"/>
          <p:cNvSpPr>
            <a:spLocks noGrp="1" noChangeArrowheads="1"/>
          </p:cNvSpPr>
          <p:nvPr>
            <p:ph idx="1"/>
          </p:nvPr>
        </p:nvSpPr>
        <p:spPr>
          <a:xfrm>
            <a:off x="457200" y="1628775"/>
            <a:ext cx="8229600" cy="576263"/>
          </a:xfrm>
        </p:spPr>
        <p:txBody>
          <a:bodyPr/>
          <a:lstStyle/>
          <a:p>
            <a:pPr>
              <a:lnSpc>
                <a:spcPct val="80000"/>
              </a:lnSpc>
              <a:buFont typeface="Wingdings" pitchFamily="2" charset="2"/>
              <a:buNone/>
            </a:pPr>
            <a:endParaRPr lang="cs-CZ" sz="1600"/>
          </a:p>
          <a:p>
            <a:pPr>
              <a:lnSpc>
                <a:spcPct val="80000"/>
              </a:lnSpc>
              <a:buFont typeface="Wingdings" pitchFamily="2" charset="2"/>
              <a:buNone/>
            </a:pPr>
            <a:endParaRPr lang="cs-CZ" sz="1600"/>
          </a:p>
        </p:txBody>
      </p:sp>
      <p:sp>
        <p:nvSpPr>
          <p:cNvPr id="10" name="Zástupný symbol pro datum 5"/>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433986C-0FDF-4E8A-8F0B-4D12832FDEE3}" type="datetime1">
              <a:rPr kumimoji="0" lang="cs-CZ"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22.10.2023</a:t>
            </a:fld>
            <a:endParaRPr kumimoji="0" lang="cs-CZ"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Zástupný symbol pro zápatí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tint val="75000"/>
                  </a:prstClr>
                </a:solidFill>
                <a:effectLst/>
                <a:uLnTx/>
                <a:uFillTx/>
                <a:latin typeface="Calibri"/>
                <a:ea typeface="+mn-ea"/>
                <a:cs typeface="+mn-cs"/>
              </a:rPr>
              <a:t>Management výroby</a:t>
            </a:r>
          </a:p>
        </p:txBody>
      </p:sp>
      <p:sp>
        <p:nvSpPr>
          <p:cNvPr id="9" name="Zástupný symbol pro číslo snímku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EE57DF-0C0C-4DBF-BA24-F5A070E3D1B7}" type="slidenum">
              <a:rPr kumimoji="0" lang="cs-CZ"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cs-CZ"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graphicFrame>
        <p:nvGraphicFramePr>
          <p:cNvPr id="284676" name="Object 4"/>
          <p:cNvGraphicFramePr>
            <a:graphicFrameLocks noChangeAspect="1"/>
          </p:cNvGraphicFramePr>
          <p:nvPr/>
        </p:nvGraphicFramePr>
        <p:xfrm>
          <a:off x="2971800" y="2286000"/>
          <a:ext cx="3124200" cy="660400"/>
        </p:xfrm>
        <a:graphic>
          <a:graphicData uri="http://schemas.openxmlformats.org/presentationml/2006/ole">
            <mc:AlternateContent xmlns:mc="http://schemas.openxmlformats.org/markup-compatibility/2006">
              <mc:Choice xmlns:v="urn:schemas-microsoft-com:vml" Requires="v">
                <p:oleObj spid="_x0000_s18438" name="Rovnice" r:id="rId6" imgW="1981080" imgH="419040" progId="Equation.3">
                  <p:embed/>
                </p:oleObj>
              </mc:Choice>
              <mc:Fallback>
                <p:oleObj name="Rovnice" r:id="rId6" imgW="1981080" imgH="419040" progId="Equation.3">
                  <p:embed/>
                  <p:pic>
                    <p:nvPicPr>
                      <p:cNvPr id="284676"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1800" y="2286000"/>
                        <a:ext cx="31242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4677" name="Object 5"/>
          <p:cNvGraphicFramePr>
            <a:graphicFrameLocks noChangeAspect="1"/>
          </p:cNvGraphicFramePr>
          <p:nvPr/>
        </p:nvGraphicFramePr>
        <p:xfrm>
          <a:off x="3141663" y="3276600"/>
          <a:ext cx="2784475" cy="660400"/>
        </p:xfrm>
        <a:graphic>
          <a:graphicData uri="http://schemas.openxmlformats.org/presentationml/2006/ole">
            <mc:AlternateContent xmlns:mc="http://schemas.openxmlformats.org/markup-compatibility/2006">
              <mc:Choice xmlns:v="urn:schemas-microsoft-com:vml" Requires="v">
                <p:oleObj spid="_x0000_s18439" name="Rovnice" r:id="rId8" imgW="1765080" imgH="419040" progId="Equation.3">
                  <p:embed/>
                </p:oleObj>
              </mc:Choice>
              <mc:Fallback>
                <p:oleObj name="Rovnice" r:id="rId8" imgW="1765080" imgH="419040" progId="Equation.3">
                  <p:embed/>
                  <p:pic>
                    <p:nvPicPr>
                      <p:cNvPr id="284677"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41663" y="3276600"/>
                        <a:ext cx="2784475"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4678" name="Object 6"/>
          <p:cNvGraphicFramePr>
            <a:graphicFrameLocks noChangeAspect="1"/>
          </p:cNvGraphicFramePr>
          <p:nvPr/>
        </p:nvGraphicFramePr>
        <p:xfrm>
          <a:off x="3276600" y="5486400"/>
          <a:ext cx="3625850" cy="660400"/>
        </p:xfrm>
        <a:graphic>
          <a:graphicData uri="http://schemas.openxmlformats.org/presentationml/2006/ole">
            <mc:AlternateContent xmlns:mc="http://schemas.openxmlformats.org/markup-compatibility/2006">
              <mc:Choice xmlns:v="urn:schemas-microsoft-com:vml" Requires="v">
                <p:oleObj spid="_x0000_s18440" name="Rovnice" r:id="rId10" imgW="2298600" imgH="419040" progId="Equation.3">
                  <p:embed/>
                </p:oleObj>
              </mc:Choice>
              <mc:Fallback>
                <p:oleObj name="Rovnice" r:id="rId10" imgW="2298600" imgH="419040" progId="Equation.3">
                  <p:embed/>
                  <p:pic>
                    <p:nvPicPr>
                      <p:cNvPr id="284678"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276600" y="5486400"/>
                        <a:ext cx="362585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4679" name="Object 7"/>
          <p:cNvGraphicFramePr>
            <a:graphicFrameLocks noChangeAspect="1"/>
          </p:cNvGraphicFramePr>
          <p:nvPr/>
        </p:nvGraphicFramePr>
        <p:xfrm>
          <a:off x="2743200" y="4343400"/>
          <a:ext cx="4425950" cy="660400"/>
        </p:xfrm>
        <a:graphic>
          <a:graphicData uri="http://schemas.openxmlformats.org/presentationml/2006/ole">
            <mc:AlternateContent xmlns:mc="http://schemas.openxmlformats.org/markup-compatibility/2006">
              <mc:Choice xmlns:v="urn:schemas-microsoft-com:vml" Requires="v">
                <p:oleObj spid="_x0000_s18441" name="Rovnice" r:id="rId12" imgW="2806560" imgH="419040" progId="Equation.3">
                  <p:embed/>
                </p:oleObj>
              </mc:Choice>
              <mc:Fallback>
                <p:oleObj name="Rovnice" r:id="rId12" imgW="2806560" imgH="419040" progId="Equation.3">
                  <p:embed/>
                  <p:pic>
                    <p:nvPicPr>
                      <p:cNvPr id="284679" name="Object 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43200" y="4343400"/>
                        <a:ext cx="442595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573630638"/>
      </p:ext>
    </p:extLst>
  </p:cSld>
  <p:clrMapOvr>
    <a:overrideClrMapping bg1="lt1" tx1="dk1" bg2="lt2" tx2="dk2" accent1="accent1" accent2="accent2" accent3="accent3" accent4="accent4" accent5="accent5" accent6="accent6" hlink="hlink" folHlink="folHlink"/>
  </p:clrMapOvr>
  <p:transition/>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p:txBody>
          <a:bodyPr/>
          <a:lstStyle/>
          <a:p>
            <a:r>
              <a:rPr lang="cs-CZ" b="1" dirty="0"/>
              <a:t>Manažerské pojetí nákladů</a:t>
            </a:r>
          </a:p>
        </p:txBody>
      </p:sp>
      <p:sp>
        <p:nvSpPr>
          <p:cNvPr id="285699" name="Rectangle 3"/>
          <p:cNvSpPr>
            <a:spLocks noGrp="1" noChangeArrowheads="1"/>
          </p:cNvSpPr>
          <p:nvPr>
            <p:ph idx="1"/>
          </p:nvPr>
        </p:nvSpPr>
        <p:spPr/>
        <p:txBody>
          <a:bodyPr/>
          <a:lstStyle/>
          <a:p>
            <a:pPr marL="0" indent="0">
              <a:lnSpc>
                <a:spcPct val="90000"/>
              </a:lnSpc>
              <a:buFont typeface="Wingdings" pitchFamily="2" charset="2"/>
              <a:buNone/>
            </a:pPr>
            <a:r>
              <a:rPr lang="cs-CZ" sz="2400"/>
              <a:t>Pracuje s </a:t>
            </a:r>
            <a:r>
              <a:rPr lang="cs-CZ" sz="2400" i="1"/>
              <a:t>ekonomickými </a:t>
            </a:r>
            <a:r>
              <a:rPr lang="cs-CZ" sz="2400"/>
              <a:t>(</a:t>
            </a:r>
            <a:r>
              <a:rPr lang="cs-CZ" sz="2400" i="1"/>
              <a:t>skutečnými, relevantními</a:t>
            </a:r>
            <a:r>
              <a:rPr lang="cs-CZ" sz="2400"/>
              <a:t>) náklady – zahrnují i tzv. oportunitní (alternativní) náklady.</a:t>
            </a:r>
          </a:p>
          <a:p>
            <a:pPr marL="579438" lvl="1" indent="-388938">
              <a:lnSpc>
                <a:spcPct val="90000"/>
              </a:lnSpc>
              <a:buClr>
                <a:schemeClr val="tx1"/>
              </a:buClr>
              <a:buFont typeface="Wingdings" pitchFamily="2" charset="2"/>
              <a:buChar char="Ø"/>
            </a:pPr>
            <a:r>
              <a:rPr lang="cs-CZ" sz="2400" b="1" i="1"/>
              <a:t>oportunitní (alternativní) náklady</a:t>
            </a:r>
          </a:p>
          <a:p>
            <a:pPr marL="769938" lvl="2" indent="0">
              <a:lnSpc>
                <a:spcPct val="90000"/>
              </a:lnSpc>
              <a:buClr>
                <a:schemeClr val="tx1"/>
              </a:buClr>
              <a:buFont typeface="Wingdings" pitchFamily="2" charset="2"/>
              <a:buNone/>
            </a:pPr>
            <a:r>
              <a:rPr lang="cs-CZ" sz="2000"/>
              <a:t>částka, která je ztracena, když zdroje práce nejsou použity na nejlepší ušlou alternativu</a:t>
            </a:r>
          </a:p>
          <a:p>
            <a:pPr marL="579438" lvl="1" indent="-388938">
              <a:lnSpc>
                <a:spcPct val="90000"/>
              </a:lnSpc>
              <a:buClr>
                <a:schemeClr val="tx1"/>
              </a:buClr>
              <a:buFont typeface="Wingdings" pitchFamily="2" charset="2"/>
              <a:buChar char="Ø"/>
            </a:pPr>
            <a:r>
              <a:rPr lang="cs-CZ" sz="2400" b="1"/>
              <a:t>explicitní náklady</a:t>
            </a:r>
          </a:p>
          <a:p>
            <a:pPr marL="769938" lvl="2" indent="0">
              <a:lnSpc>
                <a:spcPct val="90000"/>
              </a:lnSpc>
              <a:buClr>
                <a:schemeClr val="tx1"/>
              </a:buClr>
              <a:buFont typeface="Wingdings" pitchFamily="2" charset="2"/>
              <a:buNone/>
            </a:pPr>
            <a:r>
              <a:rPr lang="cs-CZ" sz="2000"/>
              <a:t>za nakoupené výrobní zdroje, nájemné, použití cizího kapitálu,…</a:t>
            </a:r>
          </a:p>
          <a:p>
            <a:pPr marL="579438" lvl="1" indent="-388938">
              <a:lnSpc>
                <a:spcPct val="90000"/>
              </a:lnSpc>
              <a:buClr>
                <a:schemeClr val="tx1"/>
              </a:buClr>
              <a:buFont typeface="Wingdings" pitchFamily="2" charset="2"/>
              <a:buChar char="Ø"/>
            </a:pPr>
            <a:r>
              <a:rPr lang="cs-CZ" sz="2400" b="1"/>
              <a:t>implicitní náklady</a:t>
            </a:r>
          </a:p>
          <a:p>
            <a:pPr marL="769938" lvl="2" indent="0">
              <a:lnSpc>
                <a:spcPct val="90000"/>
              </a:lnSpc>
              <a:buClr>
                <a:schemeClr val="tx1"/>
              </a:buClr>
              <a:buFont typeface="Wingdings" pitchFamily="2" charset="2"/>
              <a:buNone/>
            </a:pPr>
            <a:r>
              <a:rPr lang="cs-CZ" sz="2000"/>
              <a:t>nemají formu peněžních výdajů, obtížně vyčíslitelné. Měření prostřednictvím oportunitních nákladů</a:t>
            </a:r>
          </a:p>
          <a:p>
            <a:pPr marL="579438" lvl="1" indent="-388938">
              <a:lnSpc>
                <a:spcPct val="90000"/>
              </a:lnSpc>
              <a:buClr>
                <a:schemeClr val="tx1"/>
              </a:buClr>
              <a:buFont typeface="Wingdings" pitchFamily="2" charset="2"/>
              <a:buChar char="Ø"/>
            </a:pPr>
            <a:r>
              <a:rPr lang="cs-CZ" sz="2400" b="1"/>
              <a:t>relevantní náklady</a:t>
            </a:r>
          </a:p>
          <a:p>
            <a:pPr marL="769938" lvl="2" indent="0">
              <a:lnSpc>
                <a:spcPct val="90000"/>
              </a:lnSpc>
              <a:buClr>
                <a:schemeClr val="tx1"/>
              </a:buClr>
              <a:buFont typeface="Wingdings" pitchFamily="2" charset="2"/>
              <a:buNone/>
            </a:pPr>
            <a:r>
              <a:rPr lang="cs-CZ" sz="2000"/>
              <a:t>náklady ovlivňující určité rozhodnutí</a:t>
            </a:r>
          </a:p>
        </p:txBody>
      </p:sp>
      <p:sp>
        <p:nvSpPr>
          <p:cNvPr id="6" name="Zástupný symbol pro datum 5"/>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CAC110A-F5CC-4D49-991D-D6485D37A8C6}" type="datetime1">
              <a:rPr kumimoji="0" lang="cs-CZ"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22.10.2023</a:t>
            </a:fld>
            <a:endParaRPr kumimoji="0" lang="cs-CZ"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Zástupný symbol pro zápatí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200" b="0" i="0" u="none" strike="noStrike" kern="1200" cap="none" spc="0" normalizeH="0" baseline="0" noProof="0">
                <a:ln>
                  <a:noFill/>
                </a:ln>
                <a:solidFill>
                  <a:prstClr val="black">
                    <a:tint val="75000"/>
                  </a:prstClr>
                </a:solidFill>
                <a:effectLst/>
                <a:uLnTx/>
                <a:uFillTx/>
                <a:latin typeface="Calibri"/>
                <a:ea typeface="+mn-ea"/>
                <a:cs typeface="+mn-cs"/>
              </a:rPr>
              <a:t>Management výroby</a:t>
            </a:r>
          </a:p>
        </p:txBody>
      </p:sp>
      <p:sp>
        <p:nvSpPr>
          <p:cNvPr id="5" name="Zástupný symbol pro číslo snímku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46F4D5-B88D-4015-A8FF-895260199AEE}" type="slidenum">
              <a:rPr kumimoji="0" lang="cs-CZ"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cs-CZ"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00932350"/>
      </p:ext>
    </p:extLst>
  </p:cSld>
  <p:clrMapOvr>
    <a:overrideClrMapping bg1="lt1" tx1="dk1" bg2="lt2" tx2="dk2" accent1="accent1" accent2="accent2" accent3="accent3" accent4="accent4" accent5="accent5" accent6="accent6" hlink="hlink" folHlink="folHlink"/>
  </p:clrMapOvr>
  <p:transition/>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533773" y="404664"/>
            <a:ext cx="8229600" cy="1143000"/>
          </a:xfrm>
        </p:spPr>
        <p:txBody>
          <a:bodyPr>
            <a:normAutofit fontScale="90000"/>
          </a:bodyPr>
          <a:lstStyle/>
          <a:p>
            <a:r>
              <a:rPr lang="cs-CZ" b="1" dirty="0"/>
              <a:t>Výrobní strategie a výrobní náklady (příklad 2.)</a:t>
            </a:r>
          </a:p>
        </p:txBody>
      </p:sp>
      <p:sp>
        <p:nvSpPr>
          <p:cNvPr id="3" name="Zástupný symbol pro obsah 2"/>
          <p:cNvSpPr>
            <a:spLocks noGrp="1"/>
          </p:cNvSpPr>
          <p:nvPr>
            <p:ph idx="1"/>
          </p:nvPr>
        </p:nvSpPr>
        <p:spPr/>
        <p:txBody>
          <a:bodyPr>
            <a:normAutofit fontScale="62500" lnSpcReduction="20000"/>
          </a:bodyPr>
          <a:lstStyle/>
          <a:p>
            <a:r>
              <a:rPr lang="cs-CZ" dirty="0"/>
              <a:t>Popis situace: Podnik vyrábí tři produkty, A, B, C. V následující tabulce jsou uvedené údaje za rok 2016. Fixní náklady jsou společné pro celý podnik a jejich rozdělení do jednotlivých kategorií produktů je nominální a založeno na poměru objemu prodeje příslušné kategorií produktů. </a:t>
            </a:r>
          </a:p>
          <a:p>
            <a:r>
              <a:rPr lang="cs-CZ" dirty="0"/>
              <a:t>Fixní náklady jsou společné pro celý podnik a jejich rozdělení se odvíjí od počtu vyrobených kusů. Pří vypuštění jednoho druhu výrobků fixní náklady zůstávají neměnné.</a:t>
            </a:r>
          </a:p>
          <a:p>
            <a:endParaRPr lang="cs-CZ" dirty="0"/>
          </a:p>
          <a:p>
            <a:endParaRPr lang="cs-CZ" dirty="0"/>
          </a:p>
          <a:p>
            <a:endParaRPr lang="cs-CZ" dirty="0"/>
          </a:p>
          <a:p>
            <a:endParaRPr lang="cs-CZ" dirty="0"/>
          </a:p>
          <a:p>
            <a:pPr marL="0" indent="0">
              <a:buNone/>
            </a:pPr>
            <a:r>
              <a:rPr lang="cs-CZ" dirty="0"/>
              <a:t> 		</a:t>
            </a:r>
          </a:p>
          <a:p>
            <a:pPr marL="0" indent="0">
              <a:buNone/>
            </a:pPr>
            <a:r>
              <a:rPr lang="cs-CZ" dirty="0"/>
              <a:t>	</a:t>
            </a:r>
          </a:p>
          <a:p>
            <a:r>
              <a:rPr lang="cs-CZ" dirty="0"/>
              <a:t>Vedení podniku musí rozhodnout: vypustit-</a:t>
            </a:r>
            <a:r>
              <a:rPr lang="cs-CZ" dirty="0" err="1"/>
              <a:t>li</a:t>
            </a:r>
            <a:r>
              <a:rPr lang="cs-CZ" dirty="0"/>
              <a:t> ztrátový produkt z výrobního programu?</a:t>
            </a:r>
          </a:p>
          <a:p>
            <a:endParaRPr lang="cs-CZ" dirty="0"/>
          </a:p>
        </p:txBody>
      </p:sp>
      <p:pic>
        <p:nvPicPr>
          <p:cNvPr id="12800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3429000"/>
            <a:ext cx="8151813"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4172457"/>
      </p:ext>
    </p:extLst>
  </p:cSld>
  <p:clrMapOvr>
    <a:overrideClrMapping bg1="lt1" tx1="dk1" bg2="lt2" tx2="dk2" accent1="accent1" accent2="accent2" accent3="accent3" accent4="accent4" accent5="accent5" accent6="accent6" hlink="hlink" folHlink="folHlink"/>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Řešení příkladu 2.</a:t>
            </a:r>
          </a:p>
        </p:txBody>
      </p:sp>
      <p:pic>
        <p:nvPicPr>
          <p:cNvPr id="129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2636912"/>
            <a:ext cx="8918897" cy="2326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9825339"/>
      </p:ext>
    </p:extLst>
  </p:cSld>
  <p:clrMapOvr>
    <a:overrideClrMapping bg1="lt1" tx1="dk1" bg2="lt2" tx2="dk2" accent1="accent1" accent2="accent2" accent3="accent3" accent4="accent4" accent5="accent5" accent6="accent6" hlink="hlink" folHlink="folHlink"/>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467544" y="404664"/>
            <a:ext cx="8229600" cy="1143000"/>
          </a:xfrm>
        </p:spPr>
        <p:txBody>
          <a:bodyPr>
            <a:normAutofit fontScale="90000"/>
          </a:bodyPr>
          <a:lstStyle/>
          <a:p>
            <a:r>
              <a:rPr lang="cs-CZ" b="1" dirty="0"/>
              <a:t>Výrobní strategie a výrobní náklady (příklad 3.)</a:t>
            </a:r>
          </a:p>
        </p:txBody>
      </p:sp>
      <p:sp>
        <p:nvSpPr>
          <p:cNvPr id="3" name="Zástupný symbol pro obsah 2"/>
          <p:cNvSpPr>
            <a:spLocks noGrp="1"/>
          </p:cNvSpPr>
          <p:nvPr>
            <p:ph idx="1"/>
          </p:nvPr>
        </p:nvSpPr>
        <p:spPr/>
        <p:txBody>
          <a:bodyPr>
            <a:normAutofit fontScale="92500"/>
          </a:bodyPr>
          <a:lstStyle/>
          <a:p>
            <a:pPr marL="0" indent="0">
              <a:buNone/>
            </a:pPr>
            <a:r>
              <a:rPr lang="cs-CZ" dirty="0"/>
              <a:t>Podnik má možnost vybrat 1 z 2 výrobních ploch. V současné době podnik pronajímá výrobní halu v blízkosti svých odběratelů. Výše nájmu je 1 500 000 Kč za rok. Na okraji města je další výrobní plocha k pronájmu. Výše nájmu je 1 200 000 Kč za rok. Celkové variabilní náklady stoupnou o 50 Kč/ks. </a:t>
            </a:r>
          </a:p>
          <a:p>
            <a:r>
              <a:rPr lang="cs-CZ" dirty="0"/>
              <a:t>Při jakém výrobním programu/poptávce je pro podnik výhodné změnit umístění vlastní výroby?</a:t>
            </a:r>
          </a:p>
          <a:p>
            <a:endParaRPr lang="cs-CZ" dirty="0"/>
          </a:p>
        </p:txBody>
      </p:sp>
    </p:spTree>
    <p:extLst>
      <p:ext uri="{BB962C8B-B14F-4D97-AF65-F5344CB8AC3E}">
        <p14:creationId xmlns:p14="http://schemas.microsoft.com/office/powerpoint/2010/main" val="3251446422"/>
      </p:ext>
    </p:extLst>
  </p:cSld>
  <p:clrMapOvr>
    <a:overrideClrMapping bg1="lt1" tx1="dk1" bg2="lt2" tx2="dk2" accent1="accent1" accent2="accent2" accent3="accent3" accent4="accent4" accent5="accent5" accent6="accent6" hlink="hlink" folHlink="folHlink"/>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Řešení příkladu 3.</a:t>
            </a:r>
          </a:p>
        </p:txBody>
      </p:sp>
      <p:graphicFrame>
        <p:nvGraphicFramePr>
          <p:cNvPr id="4" name="Zástupný symbol pro obsah 3"/>
          <p:cNvGraphicFramePr>
            <a:graphicFrameLocks noGrp="1"/>
          </p:cNvGraphicFramePr>
          <p:nvPr>
            <p:ph idx="1"/>
            <p:extLst/>
          </p:nvPr>
        </p:nvGraphicFramePr>
        <p:xfrm>
          <a:off x="1115616" y="1628800"/>
          <a:ext cx="3312368" cy="787524"/>
        </p:xfrm>
        <a:graphic>
          <a:graphicData uri="http://schemas.openxmlformats.org/drawingml/2006/table">
            <a:tbl>
              <a:tblPr>
                <a:tableStyleId>{3C2FFA5D-87B4-456A-9821-1D502468CF0F}</a:tableStyleId>
              </a:tblPr>
              <a:tblGrid>
                <a:gridCol w="1680903">
                  <a:extLst>
                    <a:ext uri="{9D8B030D-6E8A-4147-A177-3AD203B41FA5}">
                      <a16:colId xmlns:a16="http://schemas.microsoft.com/office/drawing/2014/main" val="20000"/>
                    </a:ext>
                  </a:extLst>
                </a:gridCol>
                <a:gridCol w="1631465">
                  <a:extLst>
                    <a:ext uri="{9D8B030D-6E8A-4147-A177-3AD203B41FA5}">
                      <a16:colId xmlns:a16="http://schemas.microsoft.com/office/drawing/2014/main" val="20001"/>
                    </a:ext>
                  </a:extLst>
                </a:gridCol>
              </a:tblGrid>
              <a:tr h="216024">
                <a:tc>
                  <a:txBody>
                    <a:bodyPr/>
                    <a:lstStyle/>
                    <a:p>
                      <a:pPr algn="l" fontAlgn="b"/>
                      <a:r>
                        <a:rPr lang="cs-CZ" sz="1100" b="1" u="none" strike="noStrike" dirty="0">
                          <a:effectLst/>
                        </a:rPr>
                        <a:t>Varianta 1</a:t>
                      </a:r>
                      <a:endParaRPr lang="cs-CZ" sz="1100" b="1" i="0" u="none" strike="noStrike" dirty="0">
                        <a:solidFill>
                          <a:srgbClr val="000000"/>
                        </a:solidFill>
                        <a:effectLst/>
                        <a:latin typeface="Calibri"/>
                      </a:endParaRPr>
                    </a:p>
                  </a:txBody>
                  <a:tcPr marL="9525" marR="9525" marT="9525" marB="0" anchor="b"/>
                </a:tc>
                <a:tc>
                  <a:txBody>
                    <a:bodyPr/>
                    <a:lstStyle/>
                    <a:p>
                      <a:pPr algn="l" fontAlgn="b"/>
                      <a:r>
                        <a:rPr lang="cs-CZ" sz="1100" b="1" u="none" strike="noStrike" dirty="0">
                          <a:effectLst/>
                        </a:rPr>
                        <a:t>Varianta 2</a:t>
                      </a:r>
                      <a:endParaRPr lang="cs-CZ" sz="1100" b="1"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0"/>
                  </a:ext>
                </a:extLst>
              </a:tr>
              <a:tr h="190500">
                <a:tc>
                  <a:txBody>
                    <a:bodyPr/>
                    <a:lstStyle/>
                    <a:p>
                      <a:pPr algn="l" fontAlgn="b"/>
                      <a:r>
                        <a:rPr lang="cs-CZ" sz="1100" u="none" strike="noStrike" dirty="0">
                          <a:effectLst/>
                        </a:rPr>
                        <a:t>FC</a:t>
                      </a:r>
                      <a:r>
                        <a:rPr lang="cs-CZ" sz="1100" u="none" strike="noStrike" baseline="-25000" dirty="0">
                          <a:effectLst/>
                        </a:rPr>
                        <a:t>1</a:t>
                      </a:r>
                      <a:r>
                        <a:rPr lang="cs-CZ" sz="1100" u="none" strike="noStrike" dirty="0">
                          <a:effectLst/>
                        </a:rPr>
                        <a:t>=1500000</a:t>
                      </a:r>
                      <a:endParaRPr lang="cs-CZ" sz="1100" b="0" i="0" u="none" strike="noStrike" dirty="0">
                        <a:solidFill>
                          <a:srgbClr val="000000"/>
                        </a:solidFill>
                        <a:effectLst/>
                        <a:latin typeface="Calibri"/>
                      </a:endParaRPr>
                    </a:p>
                  </a:txBody>
                  <a:tcPr marL="9525" marR="9525" marT="9525" marB="0" anchor="b"/>
                </a:tc>
                <a:tc>
                  <a:txBody>
                    <a:bodyPr/>
                    <a:lstStyle/>
                    <a:p>
                      <a:pPr algn="l" fontAlgn="b"/>
                      <a:r>
                        <a:rPr lang="cs-CZ" sz="1100" u="none" strike="noStrike" dirty="0">
                          <a:effectLst/>
                        </a:rPr>
                        <a:t>FC</a:t>
                      </a:r>
                      <a:r>
                        <a:rPr lang="cs-CZ" sz="1100" u="none" strike="noStrike" baseline="-25000" dirty="0">
                          <a:effectLst/>
                        </a:rPr>
                        <a:t>2</a:t>
                      </a:r>
                      <a:r>
                        <a:rPr lang="cs-CZ" sz="1100" u="none" strike="noStrike" dirty="0">
                          <a:effectLst/>
                        </a:rPr>
                        <a:t>=1200000</a:t>
                      </a:r>
                      <a:endParaRPr lang="cs-CZ"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1"/>
                  </a:ext>
                </a:extLst>
              </a:tr>
              <a:tr h="190500">
                <a:tc>
                  <a:txBody>
                    <a:bodyPr/>
                    <a:lstStyle/>
                    <a:p>
                      <a:pPr algn="l" fontAlgn="b"/>
                      <a:r>
                        <a:rPr lang="cs-CZ" sz="1100" u="none" strike="noStrike" dirty="0">
                          <a:effectLst/>
                        </a:rPr>
                        <a:t>VC</a:t>
                      </a:r>
                      <a:r>
                        <a:rPr lang="cs-CZ" sz="1100" u="none" strike="noStrike" baseline="-25000" dirty="0">
                          <a:effectLst/>
                        </a:rPr>
                        <a:t>1</a:t>
                      </a:r>
                      <a:endParaRPr lang="cs-CZ" sz="1100" b="0" i="0" u="none" strike="noStrike" baseline="-25000" dirty="0">
                        <a:solidFill>
                          <a:srgbClr val="000000"/>
                        </a:solidFill>
                        <a:effectLst/>
                        <a:latin typeface="Calibri"/>
                      </a:endParaRPr>
                    </a:p>
                  </a:txBody>
                  <a:tcPr marL="9525" marR="9525" marT="9525" marB="0" anchor="b"/>
                </a:tc>
                <a:tc>
                  <a:txBody>
                    <a:bodyPr/>
                    <a:lstStyle/>
                    <a:p>
                      <a:pPr algn="l" fontAlgn="b"/>
                      <a:r>
                        <a:rPr lang="cs-CZ" sz="1100" u="none" strike="noStrike" dirty="0">
                          <a:effectLst/>
                        </a:rPr>
                        <a:t>VC</a:t>
                      </a:r>
                      <a:r>
                        <a:rPr lang="cs-CZ" sz="1100" u="none" strike="noStrike" baseline="-25000" dirty="0">
                          <a:effectLst/>
                        </a:rPr>
                        <a:t>2</a:t>
                      </a:r>
                      <a:r>
                        <a:rPr lang="cs-CZ" sz="1100" u="none" strike="noStrike" dirty="0">
                          <a:effectLst/>
                        </a:rPr>
                        <a:t>=VC</a:t>
                      </a:r>
                      <a:r>
                        <a:rPr lang="cs-CZ" sz="1100" u="none" strike="noStrike" baseline="-25000" dirty="0">
                          <a:effectLst/>
                        </a:rPr>
                        <a:t>1</a:t>
                      </a:r>
                      <a:r>
                        <a:rPr lang="cs-CZ" sz="1100" u="none" strike="noStrike" dirty="0">
                          <a:effectLst/>
                        </a:rPr>
                        <a:t>+50</a:t>
                      </a:r>
                      <a:endParaRPr lang="cs-CZ"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2"/>
                  </a:ext>
                </a:extLst>
              </a:tr>
              <a:tr h="190500">
                <a:tc>
                  <a:txBody>
                    <a:bodyPr/>
                    <a:lstStyle/>
                    <a:p>
                      <a:pPr algn="l" fontAlgn="b"/>
                      <a:r>
                        <a:rPr lang="cs-CZ" sz="1100" u="none" strike="noStrike" dirty="0">
                          <a:effectLst/>
                        </a:rPr>
                        <a:t> </a:t>
                      </a:r>
                      <a:endParaRPr lang="cs-CZ" sz="1100" b="0" i="0" u="none" strike="noStrike" dirty="0">
                        <a:solidFill>
                          <a:srgbClr val="000000"/>
                        </a:solidFill>
                        <a:effectLst/>
                        <a:latin typeface="Calibri"/>
                      </a:endParaRPr>
                    </a:p>
                  </a:txBody>
                  <a:tcPr marL="9525" marR="9525" marT="9525" marB="0" anchor="b"/>
                </a:tc>
                <a:tc>
                  <a:txBody>
                    <a:bodyPr/>
                    <a:lstStyle/>
                    <a:p>
                      <a:pPr algn="l" fontAlgn="b"/>
                      <a:r>
                        <a:rPr lang="cs-CZ" sz="1100" u="none" strike="noStrike" dirty="0">
                          <a:effectLst/>
                        </a:rPr>
                        <a:t>Q-?</a:t>
                      </a:r>
                      <a:endParaRPr lang="cs-CZ" sz="11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3"/>
                  </a:ext>
                </a:extLst>
              </a:tr>
            </a:tbl>
          </a:graphicData>
        </a:graphic>
      </p:graphicFrame>
      <p:graphicFrame>
        <p:nvGraphicFramePr>
          <p:cNvPr id="5" name="Objekt 4"/>
          <p:cNvGraphicFramePr>
            <a:graphicFrameLocks noChangeAspect="1"/>
          </p:cNvGraphicFramePr>
          <p:nvPr>
            <p:extLst/>
          </p:nvPr>
        </p:nvGraphicFramePr>
        <p:xfrm>
          <a:off x="1115616" y="3140968"/>
          <a:ext cx="2921992" cy="1958356"/>
        </p:xfrm>
        <a:graphic>
          <a:graphicData uri="http://schemas.openxmlformats.org/presentationml/2006/ole">
            <mc:AlternateContent xmlns:mc="http://schemas.openxmlformats.org/markup-compatibility/2006">
              <mc:Choice xmlns:v="urn:schemas-microsoft-com:vml" Requires="v">
                <p:oleObj spid="_x0000_s19459" name="Equation" r:id="rId6" imgW="2387520" imgH="1600200" progId="Equation.3">
                  <p:embed/>
                </p:oleObj>
              </mc:Choice>
              <mc:Fallback>
                <p:oleObj name="Equation" r:id="rId6" imgW="2387520" imgH="1600200" progId="Equation.3">
                  <p:embed/>
                  <p:pic>
                    <p:nvPicPr>
                      <p:cNvPr id="5" name="Objekt 4"/>
                      <p:cNvPicPr/>
                      <p:nvPr/>
                    </p:nvPicPr>
                    <p:blipFill>
                      <a:blip r:embed="rId7"/>
                      <a:stretch>
                        <a:fillRect/>
                      </a:stretch>
                    </p:blipFill>
                    <p:spPr>
                      <a:xfrm>
                        <a:off x="1115616" y="3140968"/>
                        <a:ext cx="2921992" cy="1958356"/>
                      </a:xfrm>
                      <a:prstGeom prst="rect">
                        <a:avLst/>
                      </a:prstGeom>
                    </p:spPr>
                  </p:pic>
                </p:oleObj>
              </mc:Fallback>
            </mc:AlternateContent>
          </a:graphicData>
        </a:graphic>
      </p:graphicFrame>
      <p:graphicFrame>
        <p:nvGraphicFramePr>
          <p:cNvPr id="8" name="Graf 7"/>
          <p:cNvGraphicFramePr>
            <a:graphicFrameLocks/>
          </p:cNvGraphicFramePr>
          <p:nvPr>
            <p:extLst>
              <p:ext uri="{D42A27DB-BD31-4B8C-83A1-F6EECF244321}">
                <p14:modId xmlns:p14="http://schemas.microsoft.com/office/powerpoint/2010/main" val="958608354"/>
              </p:ext>
            </p:extLst>
          </p:nvPr>
        </p:nvGraphicFramePr>
        <p:xfrm>
          <a:off x="3959424" y="2627486"/>
          <a:ext cx="5184576" cy="345638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273118897"/>
      </p:ext>
    </p:extLst>
  </p:cSld>
  <p:clrMapOvr>
    <a:overrideClrMapping bg1="lt1" tx1="dk1" bg2="lt2" tx2="dk2" accent1="accent1" accent2="accent2" accent3="accent3" accent4="accent4" accent5="accent5" accent6="accent6" hlink="hlink" folHlink="folHlink"/>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F2EE719-9600-4FE8-87A6-1EA671DD7E13}"/>
              </a:ext>
            </a:extLst>
          </p:cNvPr>
          <p:cNvSpPr>
            <a:spLocks noGrp="1"/>
          </p:cNvSpPr>
          <p:nvPr>
            <p:ph type="title"/>
          </p:nvPr>
        </p:nvSpPr>
        <p:spPr/>
        <p:txBody>
          <a:bodyPr/>
          <a:lstStyle/>
          <a:p>
            <a:r>
              <a:rPr lang="cs-CZ" b="1" dirty="0"/>
              <a:t>Příklad 4</a:t>
            </a:r>
          </a:p>
        </p:txBody>
      </p:sp>
      <p:sp>
        <p:nvSpPr>
          <p:cNvPr id="3" name="Zástupný obsah 2">
            <a:extLst>
              <a:ext uri="{FF2B5EF4-FFF2-40B4-BE49-F238E27FC236}">
                <a16:creationId xmlns:a16="http://schemas.microsoft.com/office/drawing/2014/main" id="{F79CE896-A882-4ED3-BCDF-8A81E97D970D}"/>
              </a:ext>
            </a:extLst>
          </p:cNvPr>
          <p:cNvSpPr>
            <a:spLocks noGrp="1"/>
          </p:cNvSpPr>
          <p:nvPr>
            <p:ph idx="1"/>
          </p:nvPr>
        </p:nvSpPr>
        <p:spPr/>
        <p:txBody>
          <a:bodyPr>
            <a:normAutofit fontScale="85000" lnSpcReduction="20000"/>
          </a:bodyPr>
          <a:lstStyle/>
          <a:p>
            <a:pPr marL="0" indent="0">
              <a:buNone/>
            </a:pPr>
            <a:r>
              <a:rPr lang="cs-CZ" dirty="0"/>
              <a:t>Podnik má možnost vybrat 1 z  3 výrobních ploch. V současné době podnik pronajímá výrobní halu v blízkosti svých odběratelů (varianta 1). Výše nájmu je 3 000 000 Kč za rok. Variabilní náklady činí 300 Kč za kus. Na okraji města je další výrobní plocha k pronájmu (varianta II). Výše nájmu je 1 000 000 Kč za rok. Celkové variabilní náklady by stouply na 500Kč/ks. </a:t>
            </a:r>
          </a:p>
          <a:p>
            <a:pPr marL="0" indent="0">
              <a:buNone/>
            </a:pPr>
            <a:r>
              <a:rPr lang="cs-CZ" dirty="0"/>
              <a:t>Třetí potenciální umístění (varianta III)  bude znamenat pro podnik nájem ve výši 6 000 000 Kč za rok, variabilní náklady na kus ale klesnou na 100 Kč </a:t>
            </a:r>
          </a:p>
          <a:p>
            <a:r>
              <a:rPr lang="cs-CZ" dirty="0"/>
              <a:t>Při jakém objemu výroby se podniku vyplatí stávající varianta 1?</a:t>
            </a:r>
          </a:p>
          <a:p>
            <a:endParaRPr lang="cs-CZ" dirty="0"/>
          </a:p>
        </p:txBody>
      </p:sp>
    </p:spTree>
    <p:extLst>
      <p:ext uri="{BB962C8B-B14F-4D97-AF65-F5344CB8AC3E}">
        <p14:creationId xmlns:p14="http://schemas.microsoft.com/office/powerpoint/2010/main" val="2113847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C17682-1305-4CE1-9FF0-8ACAB368DF49}"/>
              </a:ext>
            </a:extLst>
          </p:cNvPr>
          <p:cNvSpPr>
            <a:spLocks noGrp="1"/>
          </p:cNvSpPr>
          <p:nvPr>
            <p:ph type="title"/>
          </p:nvPr>
        </p:nvSpPr>
        <p:spPr/>
        <p:txBody>
          <a:bodyPr>
            <a:normAutofit/>
          </a:bodyPr>
          <a:lstStyle/>
          <a:p>
            <a:r>
              <a:rPr lang="cs-CZ" dirty="0"/>
              <a:t>Řešení:</a:t>
            </a:r>
          </a:p>
        </p:txBody>
      </p:sp>
      <p:sp>
        <p:nvSpPr>
          <p:cNvPr id="3" name="Zástupný obsah 2">
            <a:extLst>
              <a:ext uri="{FF2B5EF4-FFF2-40B4-BE49-F238E27FC236}">
                <a16:creationId xmlns:a16="http://schemas.microsoft.com/office/drawing/2014/main" id="{593250E0-EBAF-445D-9D40-8B9338CAE3FE}"/>
              </a:ext>
            </a:extLst>
          </p:cNvPr>
          <p:cNvSpPr>
            <a:spLocks noGrp="1"/>
          </p:cNvSpPr>
          <p:nvPr>
            <p:ph idx="1"/>
          </p:nvPr>
        </p:nvSpPr>
        <p:spPr/>
        <p:txBody>
          <a:bodyPr>
            <a:normAutofit fontScale="92500" lnSpcReduction="20000"/>
          </a:bodyPr>
          <a:lstStyle/>
          <a:p>
            <a:r>
              <a:rPr lang="cs-CZ" b="1" dirty="0"/>
              <a:t>TC1=TC2</a:t>
            </a:r>
          </a:p>
          <a:p>
            <a:pPr marL="0" indent="0">
              <a:buNone/>
            </a:pPr>
            <a:r>
              <a:rPr lang="cs-CZ" dirty="0"/>
              <a:t>3 000 000+300x=1 000 000+500x</a:t>
            </a:r>
          </a:p>
          <a:p>
            <a:pPr marL="0" indent="0">
              <a:buNone/>
            </a:pPr>
            <a:r>
              <a:rPr lang="cs-CZ" dirty="0"/>
              <a:t>X=10 000ks</a:t>
            </a:r>
          </a:p>
          <a:p>
            <a:r>
              <a:rPr lang="cs-CZ" b="1" dirty="0"/>
              <a:t>TC2=TC3</a:t>
            </a:r>
          </a:p>
          <a:p>
            <a:pPr marL="0" indent="0">
              <a:buNone/>
            </a:pPr>
            <a:r>
              <a:rPr lang="cs-CZ" dirty="0"/>
              <a:t>1 000 000+500x=6 000 000+100x</a:t>
            </a:r>
          </a:p>
          <a:p>
            <a:pPr marL="0" indent="0">
              <a:buNone/>
            </a:pPr>
            <a:r>
              <a:rPr lang="cs-CZ" dirty="0"/>
              <a:t>X=12 500ks</a:t>
            </a:r>
          </a:p>
          <a:p>
            <a:r>
              <a:rPr lang="cs-CZ" b="1" dirty="0"/>
              <a:t>TC1=TC3</a:t>
            </a:r>
          </a:p>
          <a:p>
            <a:pPr marL="0" indent="0">
              <a:buNone/>
            </a:pPr>
            <a:r>
              <a:rPr lang="cs-CZ" dirty="0"/>
              <a:t>6 000 000+100x=3 000 000+300x</a:t>
            </a:r>
          </a:p>
          <a:p>
            <a:pPr marL="0" indent="0">
              <a:buNone/>
            </a:pPr>
            <a:r>
              <a:rPr lang="cs-CZ" dirty="0"/>
              <a:t>X=15 000ks</a:t>
            </a:r>
          </a:p>
          <a:p>
            <a:pPr marL="0" indent="0">
              <a:buNone/>
            </a:pPr>
            <a:endParaRPr lang="cs-CZ" dirty="0"/>
          </a:p>
          <a:p>
            <a:endParaRPr lang="cs-CZ" dirty="0"/>
          </a:p>
          <a:p>
            <a:endParaRPr lang="cs-CZ" dirty="0"/>
          </a:p>
        </p:txBody>
      </p:sp>
    </p:spTree>
    <p:extLst>
      <p:ext uri="{BB962C8B-B14F-4D97-AF65-F5344CB8AC3E}">
        <p14:creationId xmlns:p14="http://schemas.microsoft.com/office/powerpoint/2010/main" val="301511699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A5CFFD-2E9D-4DCF-9ACA-631D1E652761}"/>
              </a:ext>
            </a:extLst>
          </p:cNvPr>
          <p:cNvSpPr>
            <a:spLocks noGrp="1"/>
          </p:cNvSpPr>
          <p:nvPr>
            <p:ph type="title"/>
          </p:nvPr>
        </p:nvSpPr>
        <p:spPr/>
        <p:txBody>
          <a:bodyPr/>
          <a:lstStyle/>
          <a:p>
            <a:r>
              <a:rPr lang="cs-CZ" dirty="0"/>
              <a:t>Grafické znázornění (1/2)</a:t>
            </a:r>
          </a:p>
        </p:txBody>
      </p:sp>
      <p:pic>
        <p:nvPicPr>
          <p:cNvPr id="8" name="Zástupný obsah 7">
            <a:extLst>
              <a:ext uri="{FF2B5EF4-FFF2-40B4-BE49-F238E27FC236}">
                <a16:creationId xmlns:a16="http://schemas.microsoft.com/office/drawing/2014/main" id="{67AB6DE2-401D-4651-B4D3-19D02A73DEC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996419"/>
            <a:ext cx="8229600" cy="3733524"/>
          </a:xfrm>
        </p:spPr>
      </p:pic>
    </p:spTree>
    <p:extLst>
      <p:ext uri="{BB962C8B-B14F-4D97-AF65-F5344CB8AC3E}">
        <p14:creationId xmlns:p14="http://schemas.microsoft.com/office/powerpoint/2010/main" val="39179539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Výrobní a dopravní dávka</a:t>
            </a:r>
          </a:p>
        </p:txBody>
      </p:sp>
      <p:sp>
        <p:nvSpPr>
          <p:cNvPr id="3" name="Zástupný symbol pro obsah 2"/>
          <p:cNvSpPr>
            <a:spLocks noGrp="1"/>
          </p:cNvSpPr>
          <p:nvPr>
            <p:ph idx="1"/>
          </p:nvPr>
        </p:nvSpPr>
        <p:spPr/>
        <p:txBody>
          <a:bodyPr>
            <a:normAutofit fontScale="70000" lnSpcReduction="20000"/>
          </a:bodyPr>
          <a:lstStyle/>
          <a:p>
            <a:pPr lvl="0"/>
            <a:r>
              <a:rPr lang="cs-CZ" b="1" dirty="0"/>
              <a:t>výrobní dávku </a:t>
            </a:r>
            <a:r>
              <a:rPr lang="cs-CZ" b="1" dirty="0" err="1"/>
              <a:t>d</a:t>
            </a:r>
            <a:r>
              <a:rPr lang="cs-CZ" b="1" baseline="-25000" dirty="0" err="1"/>
              <a:t>v</a:t>
            </a:r>
            <a:r>
              <a:rPr lang="cs-CZ" b="1" dirty="0"/>
              <a:t> </a:t>
            </a:r>
            <a:r>
              <a:rPr lang="cs-CZ" dirty="0"/>
              <a:t>– což je určitý počet kusů zpravidla stejných dílů, které se nepřetržitě zpracovávají na jednom pracovišti, s jednorázovým vynaložením času na přípravu a seřízení </a:t>
            </a:r>
            <a:r>
              <a:rPr lang="cs-CZ" dirty="0" err="1"/>
              <a:t>t</a:t>
            </a:r>
            <a:r>
              <a:rPr lang="cs-CZ" baseline="-25000" dirty="0" err="1"/>
              <a:t>B</a:t>
            </a:r>
            <a:r>
              <a:rPr lang="cs-CZ" baseline="-25000" dirty="0"/>
              <a:t> </a:t>
            </a:r>
            <a:r>
              <a:rPr lang="cs-CZ" dirty="0"/>
              <a:t>(</a:t>
            </a:r>
            <a:r>
              <a:rPr lang="cs-CZ" dirty="0" err="1"/>
              <a:t>t</a:t>
            </a:r>
            <a:r>
              <a:rPr lang="cs-CZ" baseline="-25000" dirty="0" err="1"/>
              <a:t>PZ</a:t>
            </a:r>
            <a:r>
              <a:rPr lang="cs-CZ" dirty="0"/>
              <a:t>),</a:t>
            </a:r>
          </a:p>
          <a:p>
            <a:pPr marL="0" indent="0">
              <a:buNone/>
            </a:pPr>
            <a:endParaRPr lang="cs-CZ" dirty="0"/>
          </a:p>
          <a:p>
            <a:pPr lvl="0"/>
            <a:r>
              <a:rPr lang="cs-CZ" b="1" dirty="0"/>
              <a:t>dopravní dávku </a:t>
            </a:r>
            <a:r>
              <a:rPr lang="cs-CZ" b="1" dirty="0" err="1"/>
              <a:t>d</a:t>
            </a:r>
            <a:r>
              <a:rPr lang="cs-CZ" b="1" baseline="-25000" dirty="0" err="1"/>
              <a:t>d</a:t>
            </a:r>
            <a:r>
              <a:rPr lang="cs-CZ" b="1" dirty="0"/>
              <a:t> </a:t>
            </a:r>
            <a:r>
              <a:rPr lang="cs-CZ" dirty="0"/>
              <a:t>– což je určitý počet kusů, který se dopravuje společně od jednoho pracoviště k pracovišti druhému (následnému) pracovišti. Velikost dopravní dávky je v praxi dána projektem manipulace s materiálem v závislosti na konkrétním výrobním úkolu (velikosti a hmotnosti dílců, druhu použitých technických prostředků, zajištujících  dopravu  apod.).</a:t>
            </a:r>
          </a:p>
          <a:p>
            <a:pPr marL="0" indent="0">
              <a:buNone/>
            </a:pPr>
            <a:endParaRPr lang="cs-CZ" dirty="0"/>
          </a:p>
          <a:p>
            <a:pPr marL="0" indent="0">
              <a:buNone/>
            </a:pPr>
            <a:endParaRPr lang="cs-CZ" dirty="0"/>
          </a:p>
          <a:p>
            <a:r>
              <a:rPr lang="cs-CZ" dirty="0"/>
              <a:t>Je výhodné, aby výrobní dávka se rozdělila beze zbytku do určitého počtu dopravních dávek</a:t>
            </a:r>
          </a:p>
          <a:p>
            <a:endParaRPr lang="cs-CZ"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4509118"/>
            <a:ext cx="730387" cy="63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6368" y="4661518"/>
            <a:ext cx="730387" cy="639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32901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6932AA4-607A-4466-961B-E757E50C273A}"/>
              </a:ext>
            </a:extLst>
          </p:cNvPr>
          <p:cNvSpPr>
            <a:spLocks noGrp="1"/>
          </p:cNvSpPr>
          <p:nvPr>
            <p:ph type="title"/>
          </p:nvPr>
        </p:nvSpPr>
        <p:spPr/>
        <p:txBody>
          <a:bodyPr/>
          <a:lstStyle/>
          <a:p>
            <a:r>
              <a:rPr lang="cs-CZ" dirty="0"/>
              <a:t>Grafické znázornění (2/2)</a:t>
            </a:r>
          </a:p>
        </p:txBody>
      </p:sp>
      <p:pic>
        <p:nvPicPr>
          <p:cNvPr id="5" name="Zástupný obsah 4">
            <a:extLst>
              <a:ext uri="{FF2B5EF4-FFF2-40B4-BE49-F238E27FC236}">
                <a16:creationId xmlns:a16="http://schemas.microsoft.com/office/drawing/2014/main" id="{DDD5226D-777E-47E1-A2F8-87A54B846B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910349"/>
            <a:ext cx="8229600" cy="3905665"/>
          </a:xfrm>
        </p:spPr>
      </p:pic>
    </p:spTree>
    <p:extLst>
      <p:ext uri="{BB962C8B-B14F-4D97-AF65-F5344CB8AC3E}">
        <p14:creationId xmlns:p14="http://schemas.microsoft.com/office/powerpoint/2010/main" val="271376164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315971B-0D3B-4AC7-911C-B11F133DB60D}"/>
              </a:ext>
            </a:extLst>
          </p:cNvPr>
          <p:cNvSpPr>
            <a:spLocks noGrp="1"/>
          </p:cNvSpPr>
          <p:nvPr>
            <p:ph type="title"/>
          </p:nvPr>
        </p:nvSpPr>
        <p:spPr/>
        <p:txBody>
          <a:bodyPr>
            <a:normAutofit/>
          </a:bodyPr>
          <a:lstStyle/>
          <a:p>
            <a:r>
              <a:rPr lang="cs-CZ" dirty="0"/>
              <a:t>Odpověď:</a:t>
            </a:r>
          </a:p>
        </p:txBody>
      </p:sp>
      <p:sp>
        <p:nvSpPr>
          <p:cNvPr id="3" name="Zástupný obsah 2">
            <a:extLst>
              <a:ext uri="{FF2B5EF4-FFF2-40B4-BE49-F238E27FC236}">
                <a16:creationId xmlns:a16="http://schemas.microsoft.com/office/drawing/2014/main" id="{7063C6B1-3EBA-4BAB-BB24-45F07BFE8845}"/>
              </a:ext>
            </a:extLst>
          </p:cNvPr>
          <p:cNvSpPr>
            <a:spLocks noGrp="1"/>
          </p:cNvSpPr>
          <p:nvPr>
            <p:ph idx="1"/>
          </p:nvPr>
        </p:nvSpPr>
        <p:spPr/>
        <p:txBody>
          <a:bodyPr/>
          <a:lstStyle/>
          <a:p>
            <a:r>
              <a:rPr lang="cs-CZ" dirty="0"/>
              <a:t>první varianta se vyplatí při objemu výroby od</a:t>
            </a:r>
          </a:p>
          <a:p>
            <a:pPr marL="0" indent="0">
              <a:buNone/>
            </a:pPr>
            <a:r>
              <a:rPr lang="cs-CZ" dirty="0"/>
              <a:t>10 000ks do 15 000ks </a:t>
            </a:r>
          </a:p>
        </p:txBody>
      </p:sp>
    </p:spTree>
    <p:extLst>
      <p:ext uri="{BB962C8B-B14F-4D97-AF65-F5344CB8AC3E}">
        <p14:creationId xmlns:p14="http://schemas.microsoft.com/office/powerpoint/2010/main" val="34252612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a:t>Kalkulace. Příklad 5.</a:t>
            </a:r>
          </a:p>
        </p:txBody>
      </p:sp>
      <p:sp>
        <p:nvSpPr>
          <p:cNvPr id="3" name="Zástupný symbol pro obsah 2"/>
          <p:cNvSpPr>
            <a:spLocks noGrp="1"/>
          </p:cNvSpPr>
          <p:nvPr>
            <p:ph idx="1"/>
          </p:nvPr>
        </p:nvSpPr>
        <p:spPr>
          <a:xfrm>
            <a:off x="467544" y="1628800"/>
            <a:ext cx="8229600" cy="4525963"/>
          </a:xfrm>
        </p:spPr>
        <p:txBody>
          <a:bodyPr>
            <a:normAutofit fontScale="77500" lnSpcReduction="20000"/>
          </a:bodyPr>
          <a:lstStyle/>
          <a:p>
            <a:pPr marL="0" indent="0">
              <a:buNone/>
            </a:pPr>
            <a:r>
              <a:rPr lang="cs-CZ" b="1" dirty="0"/>
              <a:t>Sestavte kalkulace ceny produktu dle následujících údajů</a:t>
            </a:r>
            <a:r>
              <a:rPr lang="cs-CZ" dirty="0"/>
              <a:t>:</a:t>
            </a:r>
          </a:p>
          <a:p>
            <a:pPr>
              <a:buFont typeface="Arial" panose="020B0604020202020204" pitchFamily="34" charset="0"/>
              <a:buChar char="•"/>
            </a:pPr>
            <a:r>
              <a:rPr lang="cs-CZ" dirty="0"/>
              <a:t>Přímý (jednicový) materiál 10Kc/ks.</a:t>
            </a:r>
          </a:p>
          <a:p>
            <a:pPr>
              <a:buFont typeface="Arial" panose="020B0604020202020204" pitchFamily="34" charset="0"/>
              <a:buChar char="•"/>
            </a:pPr>
            <a:r>
              <a:rPr lang="cs-CZ" dirty="0"/>
              <a:t>Přímé (jednicové) mzdy 8 </a:t>
            </a:r>
            <a:r>
              <a:rPr lang="cs-CZ" dirty="0" err="1"/>
              <a:t>Kc</a:t>
            </a:r>
            <a:r>
              <a:rPr lang="cs-CZ" dirty="0"/>
              <a:t>/ks.</a:t>
            </a:r>
          </a:p>
          <a:p>
            <a:pPr>
              <a:buFont typeface="Arial" panose="020B0604020202020204" pitchFamily="34" charset="0"/>
              <a:buChar char="•"/>
            </a:pPr>
            <a:r>
              <a:rPr lang="cs-CZ" dirty="0"/>
              <a:t>Ostatní přímé jednicové náklady 5 </a:t>
            </a:r>
            <a:r>
              <a:rPr lang="cs-CZ" dirty="0" err="1"/>
              <a:t>Kc</a:t>
            </a:r>
            <a:r>
              <a:rPr lang="cs-CZ" dirty="0"/>
              <a:t>/ks.</a:t>
            </a:r>
          </a:p>
          <a:p>
            <a:pPr>
              <a:buFont typeface="Arial" panose="020B0604020202020204" pitchFamily="34" charset="0"/>
              <a:buChar char="•"/>
            </a:pPr>
            <a:r>
              <a:rPr lang="cs-CZ" dirty="0"/>
              <a:t>Výrobní (provozní režie) 300 000 Kč/měsíc. Celkový objem výroby 20 000 ks/měsíc.</a:t>
            </a:r>
          </a:p>
          <a:p>
            <a:pPr>
              <a:buFont typeface="Arial" panose="020B0604020202020204" pitchFamily="34" charset="0"/>
              <a:buChar char="•"/>
            </a:pPr>
            <a:r>
              <a:rPr lang="cs-CZ" dirty="0"/>
              <a:t>Správní režie celkem činí 40 000Kč/měsíc.</a:t>
            </a:r>
          </a:p>
          <a:p>
            <a:pPr>
              <a:buFont typeface="Arial" panose="020B0604020202020204" pitchFamily="34" charset="0"/>
              <a:buChar char="•"/>
            </a:pPr>
            <a:r>
              <a:rPr lang="cs-CZ" dirty="0"/>
              <a:t>Odbytové náklady celkem činí 500 000Kč/ks.</a:t>
            </a:r>
          </a:p>
          <a:p>
            <a:pPr>
              <a:buFont typeface="Arial" panose="020B0604020202020204" pitchFamily="34" charset="0"/>
              <a:buChar char="•"/>
            </a:pPr>
            <a:r>
              <a:rPr lang="cs-CZ" dirty="0"/>
              <a:t>Požadované procento zisku je 5% od úplných vlastních nákladů výkonů. Obchodní a odbytové přirážky činí celkem 2</a:t>
            </a:r>
            <a:r>
              <a:rPr lang="en-US" dirty="0"/>
              <a:t>% </a:t>
            </a:r>
            <a:r>
              <a:rPr lang="cs-CZ" dirty="0"/>
              <a:t>od výrobní ceny.</a:t>
            </a:r>
          </a:p>
        </p:txBody>
      </p:sp>
    </p:spTree>
    <p:extLst>
      <p:ext uri="{BB962C8B-B14F-4D97-AF65-F5344CB8AC3E}">
        <p14:creationId xmlns:p14="http://schemas.microsoft.com/office/powerpoint/2010/main" val="970259472"/>
      </p:ext>
    </p:extLst>
  </p:cSld>
  <p:clrMapOvr>
    <a:overrideClrMapping bg1="lt1" tx1="dk1" bg2="lt2" tx2="dk2" accent1="accent1" accent2="accent2" accent3="accent3" accent4="accent4" accent5="accent5" accent6="accent6" hlink="hlink" folHlink="folHlink"/>
  </p:clrMapOvr>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Řešení příkladu </a:t>
            </a:r>
            <a:r>
              <a:rPr lang="cs-CZ" b="1" dirty="0" smtClean="0"/>
              <a:t>5.</a:t>
            </a:r>
            <a:endParaRPr lang="cs-CZ" b="1" dirty="0"/>
          </a:p>
        </p:txBody>
      </p:sp>
      <p:graphicFrame>
        <p:nvGraphicFramePr>
          <p:cNvPr id="4" name="Zástupný symbol pro obsah 3"/>
          <p:cNvGraphicFramePr>
            <a:graphicFrameLocks noGrp="1"/>
          </p:cNvGraphicFramePr>
          <p:nvPr>
            <p:ph idx="1"/>
            <p:extLst/>
          </p:nvPr>
        </p:nvGraphicFramePr>
        <p:xfrm>
          <a:off x="755576" y="1196752"/>
          <a:ext cx="7776865" cy="4904364"/>
        </p:xfrm>
        <a:graphic>
          <a:graphicData uri="http://schemas.openxmlformats.org/drawingml/2006/table">
            <a:tbl>
              <a:tblPr>
                <a:tableStyleId>{5C22544A-7EE6-4342-B048-85BDC9FD1C3A}</a:tableStyleId>
              </a:tblPr>
              <a:tblGrid>
                <a:gridCol w="3384376">
                  <a:extLst>
                    <a:ext uri="{9D8B030D-6E8A-4147-A177-3AD203B41FA5}">
                      <a16:colId xmlns:a16="http://schemas.microsoft.com/office/drawing/2014/main" val="20000"/>
                    </a:ext>
                  </a:extLst>
                </a:gridCol>
                <a:gridCol w="1362112">
                  <a:extLst>
                    <a:ext uri="{9D8B030D-6E8A-4147-A177-3AD203B41FA5}">
                      <a16:colId xmlns:a16="http://schemas.microsoft.com/office/drawing/2014/main" val="20001"/>
                    </a:ext>
                  </a:extLst>
                </a:gridCol>
                <a:gridCol w="1404091">
                  <a:extLst>
                    <a:ext uri="{9D8B030D-6E8A-4147-A177-3AD203B41FA5}">
                      <a16:colId xmlns:a16="http://schemas.microsoft.com/office/drawing/2014/main" val="20002"/>
                    </a:ext>
                  </a:extLst>
                </a:gridCol>
                <a:gridCol w="1626286">
                  <a:extLst>
                    <a:ext uri="{9D8B030D-6E8A-4147-A177-3AD203B41FA5}">
                      <a16:colId xmlns:a16="http://schemas.microsoft.com/office/drawing/2014/main" val="20003"/>
                    </a:ext>
                  </a:extLst>
                </a:gridCol>
              </a:tblGrid>
              <a:tr h="334323">
                <a:tc>
                  <a:txBody>
                    <a:bodyPr/>
                    <a:lstStyle/>
                    <a:p>
                      <a:pPr algn="l" fontAlgn="b"/>
                      <a:r>
                        <a:rPr lang="cs-CZ" sz="2000" b="1" u="none" strike="noStrike" dirty="0">
                          <a:effectLst/>
                        </a:rPr>
                        <a:t>název položky</a:t>
                      </a:r>
                      <a:endParaRPr lang="cs-CZ" sz="20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cs-CZ" sz="1600" b="1" u="none" strike="noStrike" dirty="0">
                          <a:effectLst/>
                        </a:rPr>
                        <a:t>cena celkem</a:t>
                      </a:r>
                      <a:endParaRPr lang="cs-CZ"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cs-CZ" sz="1600" b="1" u="none" strike="noStrike" dirty="0">
                          <a:effectLst/>
                        </a:rPr>
                        <a:t>počet jednotek</a:t>
                      </a:r>
                      <a:endParaRPr lang="cs-CZ"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cs-CZ" sz="1800" b="1" u="none" strike="noStrike" dirty="0">
                          <a:effectLst/>
                        </a:rPr>
                        <a:t>cena za jednotku produkce</a:t>
                      </a:r>
                      <a:endParaRPr lang="cs-CZ" sz="18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34323">
                <a:tc>
                  <a:txBody>
                    <a:bodyPr/>
                    <a:lstStyle/>
                    <a:p>
                      <a:pPr algn="l" fontAlgn="b"/>
                      <a:r>
                        <a:rPr lang="cs-CZ" sz="2000" u="none" strike="noStrike" dirty="0">
                          <a:effectLst/>
                        </a:rPr>
                        <a:t>přímý materiál</a:t>
                      </a:r>
                      <a:endParaRPr lang="cs-CZ"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cs-CZ" sz="1600" u="none" strike="noStrike">
                          <a:effectLst/>
                        </a:rPr>
                        <a:t> </a:t>
                      </a:r>
                      <a:endParaRPr lang="cs-CZ" sz="16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cs-CZ" sz="1600" u="none" strike="noStrike">
                          <a:effectLst/>
                        </a:rPr>
                        <a:t> </a:t>
                      </a:r>
                      <a:endParaRPr lang="cs-CZ" sz="16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cs-CZ" sz="2000" u="none" strike="noStrike" dirty="0">
                          <a:effectLst/>
                        </a:rPr>
                        <a:t>10,00</a:t>
                      </a:r>
                      <a:endParaRPr lang="cs-CZ"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34323">
                <a:tc>
                  <a:txBody>
                    <a:bodyPr/>
                    <a:lstStyle/>
                    <a:p>
                      <a:pPr algn="l" fontAlgn="b"/>
                      <a:r>
                        <a:rPr lang="cs-CZ" sz="2000" u="none" strike="noStrike" dirty="0">
                          <a:effectLst/>
                        </a:rPr>
                        <a:t>přímé mzdy</a:t>
                      </a:r>
                      <a:endParaRPr lang="cs-CZ"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cs-CZ" sz="1600" u="none" strike="noStrike">
                          <a:effectLst/>
                        </a:rPr>
                        <a:t> </a:t>
                      </a:r>
                      <a:endParaRPr lang="cs-CZ" sz="16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cs-CZ" sz="1600" u="none" strike="noStrike">
                          <a:effectLst/>
                        </a:rPr>
                        <a:t> </a:t>
                      </a:r>
                      <a:endParaRPr lang="cs-CZ" sz="16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cs-CZ" sz="2000" u="none" strike="noStrike">
                          <a:effectLst/>
                        </a:rPr>
                        <a:t>8,00</a:t>
                      </a:r>
                      <a:endParaRPr lang="cs-CZ" sz="20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34323">
                <a:tc>
                  <a:txBody>
                    <a:bodyPr/>
                    <a:lstStyle/>
                    <a:p>
                      <a:pPr algn="l" fontAlgn="b"/>
                      <a:r>
                        <a:rPr lang="cs-CZ" sz="2000" u="none" strike="noStrike">
                          <a:effectLst/>
                        </a:rPr>
                        <a:t>ostatní přímé náklady</a:t>
                      </a:r>
                      <a:endParaRPr lang="cs-CZ" sz="20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cs-CZ" sz="1600" u="none" strike="noStrike">
                          <a:effectLst/>
                        </a:rPr>
                        <a:t> </a:t>
                      </a:r>
                      <a:endParaRPr lang="cs-CZ" sz="16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cs-CZ" sz="1600" u="none" strike="noStrike">
                          <a:effectLst/>
                        </a:rPr>
                        <a:t> </a:t>
                      </a:r>
                      <a:endParaRPr lang="cs-CZ" sz="16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cs-CZ" sz="2000" u="none" strike="noStrike">
                          <a:effectLst/>
                        </a:rPr>
                        <a:t>5,00</a:t>
                      </a:r>
                      <a:endParaRPr lang="cs-CZ" sz="20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34323">
                <a:tc>
                  <a:txBody>
                    <a:bodyPr/>
                    <a:lstStyle/>
                    <a:p>
                      <a:pPr algn="l" fontAlgn="b"/>
                      <a:r>
                        <a:rPr lang="cs-CZ" sz="2000" u="none" strike="noStrike" dirty="0">
                          <a:effectLst/>
                        </a:rPr>
                        <a:t>výrobní (provozní režie)</a:t>
                      </a:r>
                      <a:endParaRPr lang="cs-CZ"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cs-CZ" sz="1600" u="none" strike="noStrike" dirty="0">
                          <a:effectLst/>
                        </a:rPr>
                        <a:t>300000</a:t>
                      </a:r>
                      <a:endParaRPr lang="cs-CZ" sz="16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cs-CZ" sz="1600" u="none" strike="noStrike" dirty="0">
                          <a:effectLst/>
                        </a:rPr>
                        <a:t>20000</a:t>
                      </a:r>
                      <a:endParaRPr lang="cs-CZ" sz="16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cs-CZ" sz="2000" u="none" strike="noStrike" dirty="0">
                          <a:effectLst/>
                        </a:rPr>
                        <a:t>15,00</a:t>
                      </a:r>
                      <a:endParaRPr lang="cs-CZ"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34323">
                <a:tc>
                  <a:txBody>
                    <a:bodyPr/>
                    <a:lstStyle/>
                    <a:p>
                      <a:pPr algn="l" fontAlgn="b"/>
                      <a:r>
                        <a:rPr lang="cs-CZ" sz="2000" b="1" u="none" strike="noStrike" dirty="0">
                          <a:effectLst/>
                        </a:rPr>
                        <a:t>Vlastní náklady výroby</a:t>
                      </a:r>
                      <a:endParaRPr lang="cs-CZ" sz="20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cs-CZ" sz="1600" b="1" u="none" strike="noStrike" dirty="0">
                          <a:effectLst/>
                        </a:rPr>
                        <a:t> </a:t>
                      </a:r>
                      <a:endParaRPr lang="cs-CZ"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cs-CZ" sz="1600" b="1" u="none" strike="noStrike" dirty="0">
                          <a:effectLst/>
                        </a:rPr>
                        <a:t> </a:t>
                      </a:r>
                      <a:endParaRPr lang="cs-CZ"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cs-CZ" sz="2000" b="1" u="none" strike="noStrike" dirty="0">
                          <a:effectLst/>
                        </a:rPr>
                        <a:t>38,00</a:t>
                      </a:r>
                      <a:endParaRPr lang="cs-CZ" sz="20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34323">
                <a:tc>
                  <a:txBody>
                    <a:bodyPr/>
                    <a:lstStyle/>
                    <a:p>
                      <a:pPr algn="l" fontAlgn="b"/>
                      <a:r>
                        <a:rPr lang="cs-CZ" sz="2000" u="none" strike="noStrike" dirty="0">
                          <a:effectLst/>
                        </a:rPr>
                        <a:t>správní režie</a:t>
                      </a:r>
                      <a:endParaRPr lang="cs-CZ"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cs-CZ" sz="1600" u="none" strike="noStrike" dirty="0">
                          <a:effectLst/>
                        </a:rPr>
                        <a:t>40000</a:t>
                      </a:r>
                      <a:endParaRPr lang="cs-CZ" sz="16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cs-CZ" sz="1600" u="none" strike="noStrike" dirty="0">
                          <a:effectLst/>
                        </a:rPr>
                        <a:t>20000</a:t>
                      </a:r>
                      <a:endParaRPr lang="cs-CZ" sz="16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cs-CZ" sz="2000" u="none" strike="noStrike" dirty="0">
                          <a:effectLst/>
                        </a:rPr>
                        <a:t>2,00</a:t>
                      </a:r>
                      <a:endParaRPr lang="cs-CZ"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34323">
                <a:tc>
                  <a:txBody>
                    <a:bodyPr/>
                    <a:lstStyle/>
                    <a:p>
                      <a:pPr algn="l" fontAlgn="b"/>
                      <a:r>
                        <a:rPr lang="cs-CZ" sz="2000" b="1" u="none" strike="noStrike" dirty="0">
                          <a:effectLst/>
                        </a:rPr>
                        <a:t>Vlastní náklady výkonu</a:t>
                      </a:r>
                      <a:endParaRPr lang="cs-CZ" sz="20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cs-CZ" sz="1600" b="1" u="none" strike="noStrike">
                          <a:effectLst/>
                        </a:rPr>
                        <a:t> </a:t>
                      </a:r>
                      <a:endParaRPr lang="cs-CZ" sz="16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cs-CZ" sz="1600" b="1" u="none" strike="noStrike">
                          <a:effectLst/>
                        </a:rPr>
                        <a:t> </a:t>
                      </a:r>
                      <a:endParaRPr lang="cs-CZ" sz="1600" b="1"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cs-CZ" sz="2000" b="1" u="none" strike="noStrike" dirty="0">
                          <a:effectLst/>
                        </a:rPr>
                        <a:t>40,00</a:t>
                      </a:r>
                      <a:endParaRPr lang="cs-CZ" sz="20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34323">
                <a:tc>
                  <a:txBody>
                    <a:bodyPr/>
                    <a:lstStyle/>
                    <a:p>
                      <a:pPr algn="l" fontAlgn="b"/>
                      <a:r>
                        <a:rPr lang="cs-CZ" sz="2000" u="none" strike="noStrike" dirty="0">
                          <a:effectLst/>
                        </a:rPr>
                        <a:t>Odbytové náklady</a:t>
                      </a:r>
                      <a:endParaRPr lang="cs-CZ"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cs-CZ" sz="1600" u="none" strike="noStrike" dirty="0">
                          <a:effectLst/>
                        </a:rPr>
                        <a:t>500000</a:t>
                      </a:r>
                      <a:endParaRPr lang="cs-CZ" sz="16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cs-CZ" sz="1600" u="none" strike="noStrike" dirty="0">
                          <a:effectLst/>
                        </a:rPr>
                        <a:t>20000</a:t>
                      </a:r>
                      <a:endParaRPr lang="cs-CZ" sz="16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cs-CZ" sz="2000" u="none" strike="noStrike" dirty="0">
                          <a:effectLst/>
                        </a:rPr>
                        <a:t>25,00</a:t>
                      </a:r>
                      <a:endParaRPr lang="cs-CZ"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34323">
                <a:tc>
                  <a:txBody>
                    <a:bodyPr/>
                    <a:lstStyle/>
                    <a:p>
                      <a:pPr algn="l" fontAlgn="b"/>
                      <a:r>
                        <a:rPr lang="cs-CZ" sz="2000" b="1" u="none" strike="noStrike" dirty="0">
                          <a:effectLst/>
                        </a:rPr>
                        <a:t>Úplné vlastní náklady výkonů</a:t>
                      </a:r>
                      <a:endParaRPr lang="cs-CZ" sz="20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cs-CZ" sz="1600" b="1" u="none" strike="noStrike" dirty="0">
                          <a:effectLst/>
                        </a:rPr>
                        <a:t> </a:t>
                      </a:r>
                      <a:endParaRPr lang="cs-CZ"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cs-CZ" sz="1600" b="1" u="none" strike="noStrike" dirty="0">
                          <a:effectLst/>
                        </a:rPr>
                        <a:t> </a:t>
                      </a:r>
                      <a:endParaRPr lang="cs-CZ"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cs-CZ" sz="2000" b="1" u="none" strike="noStrike" dirty="0">
                          <a:effectLst/>
                        </a:rPr>
                        <a:t>65,00</a:t>
                      </a:r>
                      <a:endParaRPr lang="cs-CZ" sz="20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34323">
                <a:tc>
                  <a:txBody>
                    <a:bodyPr/>
                    <a:lstStyle/>
                    <a:p>
                      <a:pPr algn="l" fontAlgn="b"/>
                      <a:r>
                        <a:rPr lang="cs-CZ" sz="2000" u="none" strike="noStrike" dirty="0">
                          <a:effectLst/>
                        </a:rPr>
                        <a:t>Zisk</a:t>
                      </a:r>
                      <a:endParaRPr lang="cs-CZ"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cs-CZ" sz="1600" u="none" strike="noStrike" dirty="0">
                          <a:effectLst/>
                        </a:rPr>
                        <a:t>5% od ÚVNV</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a:p>
                  </a:txBody>
                  <a:tcPr/>
                </a:tc>
                <a:tc>
                  <a:txBody>
                    <a:bodyPr/>
                    <a:lstStyle/>
                    <a:p>
                      <a:pPr algn="r" fontAlgn="b"/>
                      <a:r>
                        <a:rPr lang="cs-CZ" sz="2000" u="none" strike="noStrike">
                          <a:effectLst/>
                        </a:rPr>
                        <a:t>3,25</a:t>
                      </a:r>
                      <a:endParaRPr lang="cs-CZ" sz="2000" b="0" i="0" u="none" strike="noStrike">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34323">
                <a:tc>
                  <a:txBody>
                    <a:bodyPr/>
                    <a:lstStyle/>
                    <a:p>
                      <a:pPr algn="l" fontAlgn="b"/>
                      <a:r>
                        <a:rPr lang="cs-CZ" sz="2000" b="1" u="none" strike="noStrike" dirty="0">
                          <a:effectLst/>
                        </a:rPr>
                        <a:t>Výrobní cena</a:t>
                      </a:r>
                      <a:endParaRPr lang="cs-CZ" sz="20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cs-CZ" sz="1600" b="1" u="none" strike="noStrike" dirty="0">
                          <a:effectLst/>
                        </a:rPr>
                        <a:t> </a:t>
                      </a:r>
                      <a:endParaRPr lang="cs-CZ"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cs-CZ" sz="1600" b="1" u="none" strike="noStrike" dirty="0">
                          <a:effectLst/>
                        </a:rPr>
                        <a:t> </a:t>
                      </a:r>
                      <a:endParaRPr lang="cs-CZ"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cs-CZ" sz="2000" b="1" u="none" strike="noStrike" dirty="0">
                          <a:effectLst/>
                        </a:rPr>
                        <a:t>68,25</a:t>
                      </a:r>
                      <a:endParaRPr lang="cs-CZ" sz="20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334323">
                <a:tc>
                  <a:txBody>
                    <a:bodyPr/>
                    <a:lstStyle/>
                    <a:p>
                      <a:pPr algn="l" fontAlgn="b"/>
                      <a:r>
                        <a:rPr lang="cs-CZ" sz="2000" u="none" strike="noStrike" dirty="0">
                          <a:effectLst/>
                        </a:rPr>
                        <a:t>Obchodní a odbytové přirážky</a:t>
                      </a:r>
                      <a:endParaRPr lang="cs-CZ"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fontAlgn="b"/>
                      <a:r>
                        <a:rPr lang="cs-CZ" sz="1600" u="none" strike="noStrike" dirty="0">
                          <a:effectLst/>
                        </a:rPr>
                        <a:t>2% od výrobní</a:t>
                      </a:r>
                      <a:r>
                        <a:rPr lang="cs-CZ" sz="1600" u="none" strike="noStrike" baseline="0" dirty="0">
                          <a:effectLst/>
                        </a:rPr>
                        <a:t> ceny</a:t>
                      </a:r>
                      <a:endParaRPr lang="cs-CZ" sz="16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cs-CZ"/>
                    </a:p>
                  </a:txBody>
                  <a:tcPr/>
                </a:tc>
                <a:tc>
                  <a:txBody>
                    <a:bodyPr/>
                    <a:lstStyle/>
                    <a:p>
                      <a:pPr algn="r" fontAlgn="b"/>
                      <a:r>
                        <a:rPr lang="cs-CZ" sz="2000" u="none" strike="noStrike" dirty="0">
                          <a:effectLst/>
                        </a:rPr>
                        <a:t>1,37</a:t>
                      </a:r>
                      <a:endParaRPr lang="cs-CZ"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334323">
                <a:tc>
                  <a:txBody>
                    <a:bodyPr/>
                    <a:lstStyle/>
                    <a:p>
                      <a:pPr algn="l" fontAlgn="b"/>
                      <a:r>
                        <a:rPr lang="cs-CZ" sz="2000" b="1" u="none" strike="noStrike" dirty="0">
                          <a:effectLst/>
                        </a:rPr>
                        <a:t>Prodejní cena</a:t>
                      </a:r>
                      <a:endParaRPr lang="cs-CZ" sz="20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cs-CZ" sz="1600" b="1" u="none" strike="noStrike" dirty="0">
                          <a:effectLst/>
                        </a:rPr>
                        <a:t> </a:t>
                      </a:r>
                      <a:endParaRPr lang="cs-CZ"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cs-CZ" sz="1600" b="1" u="none" strike="noStrike" dirty="0">
                          <a:effectLst/>
                        </a:rPr>
                        <a:t> </a:t>
                      </a:r>
                      <a:endParaRPr lang="cs-CZ" sz="16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cs-CZ" sz="2000" b="1" u="none" strike="noStrike" dirty="0">
                          <a:effectLst/>
                        </a:rPr>
                        <a:t>69,62</a:t>
                      </a:r>
                      <a:endParaRPr lang="cs-CZ" sz="2000" b="1"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3333539685"/>
      </p:ext>
    </p:extLst>
  </p:cSld>
  <p:clrMapOvr>
    <a:overrideClrMapping bg1="lt1" tx1="dk1" bg2="lt2" tx2="dk2" accent1="accent1" accent2="accent2" accent3="accent3" accent4="accent4" accent5="accent5" accent6="accent6" hlink="hlink" folHlink="folHlink"/>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406373"/>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cs-CZ" sz="3600" b="1" dirty="0"/>
              <a:t>Příklad č. </a:t>
            </a:r>
            <a:r>
              <a:rPr lang="cs-CZ" sz="3600" b="1" dirty="0" smtClean="0"/>
              <a:t>6</a:t>
            </a:r>
            <a:endParaRPr lang="cs-CZ" sz="3600" b="1" dirty="0"/>
          </a:p>
        </p:txBody>
      </p:sp>
      <p:sp>
        <p:nvSpPr>
          <p:cNvPr id="98" name="Google Shape;98;p14"/>
          <p:cNvSpPr txBox="1">
            <a:spLocks noGrp="1"/>
          </p:cNvSpPr>
          <p:nvPr>
            <p:ph type="body" idx="1"/>
          </p:nvPr>
        </p:nvSpPr>
        <p:spPr>
          <a:xfrm>
            <a:off x="457200" y="1611824"/>
            <a:ext cx="8229600" cy="4213715"/>
          </a:xfrm>
          <a:prstGeom prst="rect">
            <a:avLst/>
          </a:prstGeom>
          <a:noFill/>
          <a:ln>
            <a:noFill/>
          </a:ln>
        </p:spPr>
        <p:txBody>
          <a:bodyPr spcFirstLastPara="1" wrap="square" lIns="91425" tIns="45700" rIns="91425" bIns="45700" anchor="t" anchorCtr="0">
            <a:normAutofit fontScale="85000" lnSpcReduction="20000"/>
          </a:bodyPr>
          <a:lstStyle/>
          <a:p>
            <a:pPr marL="457200" lvl="0" indent="-342900" algn="l" rtl="0">
              <a:spcBef>
                <a:spcPts val="640"/>
              </a:spcBef>
              <a:spcAft>
                <a:spcPts val="0"/>
              </a:spcAft>
              <a:buSzPts val="1800"/>
              <a:buChar char="•"/>
            </a:pPr>
            <a:r>
              <a:rPr lang="cs-CZ" i="1" dirty="0"/>
              <a:t>Podnik produkuje výrobek A. Za poslední měsíc vyrobil 40 000 ks tohoto výrobku, přičemž vynaložení náklady na tuto produkci činily 2 300 000 Kč. V předposledním měsíci bylo vyrobeno 35 000 ks výrobku A s celkovými náklady 2 050 000 Kč. Minimální požadovaná měsíční úroveň zisku za produkci výrobku A je 60 000 Kč. Všechny výrobky se daří podniku prodávat (resp. Vyrábí jen tolik, kolik je schopen prodat). Podnik nedisponuje přiloženou tržní silou, je cenovým příjemcem – své výrobky prodává za 62 Kč bez ohledu na velikost své produkce. Proveďte analýzu produkce výrobku A.</a:t>
            </a:r>
          </a:p>
        </p:txBody>
      </p:sp>
    </p:spTree>
    <p:extLst>
      <p:ext uri="{BB962C8B-B14F-4D97-AF65-F5344CB8AC3E}">
        <p14:creationId xmlns:p14="http://schemas.microsoft.com/office/powerpoint/2010/main" val="39556998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406373"/>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cs-CZ" sz="3600" b="1" dirty="0"/>
              <a:t>Příklad č. </a:t>
            </a:r>
            <a:r>
              <a:rPr lang="cs-CZ" sz="3600" b="1" dirty="0" smtClean="0"/>
              <a:t>6</a:t>
            </a:r>
            <a:endParaRPr lang="cs-CZ" sz="3600" b="1" dirty="0"/>
          </a:p>
        </p:txBody>
      </p:sp>
      <p:sp>
        <p:nvSpPr>
          <p:cNvPr id="98" name="Google Shape;98;p14"/>
          <p:cNvSpPr txBox="1">
            <a:spLocks noGrp="1"/>
          </p:cNvSpPr>
          <p:nvPr>
            <p:ph type="body" idx="1"/>
          </p:nvPr>
        </p:nvSpPr>
        <p:spPr>
          <a:xfrm>
            <a:off x="457200" y="1611824"/>
            <a:ext cx="8229600" cy="4213715"/>
          </a:xfrm>
          <a:prstGeom prst="rect">
            <a:avLst/>
          </a:prstGeom>
          <a:noFill/>
          <a:ln>
            <a:noFill/>
          </a:ln>
        </p:spPr>
        <p:txBody>
          <a:bodyPr spcFirstLastPara="1" wrap="square" lIns="91425" tIns="45700" rIns="91425" bIns="45700" anchor="t" anchorCtr="0">
            <a:normAutofit fontScale="92500" lnSpcReduction="20000"/>
          </a:bodyPr>
          <a:lstStyle/>
          <a:p>
            <a:pPr marL="457200" lvl="0" indent="-342900" algn="l" rtl="0">
              <a:spcBef>
                <a:spcPts val="640"/>
              </a:spcBef>
              <a:spcAft>
                <a:spcPts val="0"/>
              </a:spcAft>
              <a:buSzPts val="1800"/>
              <a:buChar char="•"/>
            </a:pPr>
            <a:r>
              <a:rPr lang="cs-CZ" b="1" dirty="0"/>
              <a:t>Řešení:</a:t>
            </a:r>
          </a:p>
          <a:p>
            <a:pPr marL="457200" lvl="0" indent="-342900" algn="l" rtl="0">
              <a:spcBef>
                <a:spcPts val="640"/>
              </a:spcBef>
              <a:spcAft>
                <a:spcPts val="0"/>
              </a:spcAft>
              <a:buSzPts val="1800"/>
              <a:buChar char="•"/>
            </a:pPr>
            <a:r>
              <a:rPr lang="cs-CZ" dirty="0"/>
              <a:t>1. První krokem bude určení nákladové funkce, tedy rozdělení celkových nákladů na fixní a variabilní složku:</a:t>
            </a:r>
          </a:p>
          <a:p>
            <a:pPr lvl="1">
              <a:spcBef>
                <a:spcPts val="640"/>
              </a:spcBef>
              <a:buChar char="•"/>
            </a:pPr>
            <a:r>
              <a:rPr lang="cs-CZ" dirty="0"/>
              <a:t>Uveďme nejprve obecný tvar:</a:t>
            </a:r>
          </a:p>
          <a:p>
            <a:pPr lvl="2">
              <a:spcBef>
                <a:spcPts val="640"/>
              </a:spcBef>
            </a:pPr>
            <a:r>
              <a:rPr lang="cs-CZ" dirty="0"/>
              <a:t>TC = FC + v * Q</a:t>
            </a:r>
          </a:p>
          <a:p>
            <a:pPr lvl="1">
              <a:spcBef>
                <a:spcPts val="640"/>
              </a:spcBef>
              <a:buChar char="•"/>
            </a:pPr>
            <a:r>
              <a:rPr lang="cs-CZ" dirty="0"/>
              <a:t>Pro určení nákladových složek využijeme metodu 2 období – dosadíme do rovnice data za poslední a předpolední měsíc.</a:t>
            </a:r>
          </a:p>
          <a:p>
            <a:pPr lvl="2">
              <a:spcBef>
                <a:spcPts val="640"/>
              </a:spcBef>
            </a:pPr>
            <a:r>
              <a:rPr lang="cs-CZ" dirty="0"/>
              <a:t>2 300 000 = FC + v * 40 000</a:t>
            </a:r>
          </a:p>
          <a:p>
            <a:pPr lvl="2">
              <a:spcBef>
                <a:spcPts val="640"/>
              </a:spcBef>
            </a:pPr>
            <a:r>
              <a:rPr lang="cs-CZ" dirty="0"/>
              <a:t>2 050 000 = FC + v * 35 000</a:t>
            </a:r>
          </a:p>
        </p:txBody>
      </p:sp>
    </p:spTree>
    <p:extLst>
      <p:ext uri="{BB962C8B-B14F-4D97-AF65-F5344CB8AC3E}">
        <p14:creationId xmlns:p14="http://schemas.microsoft.com/office/powerpoint/2010/main" val="5081748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8">
                                            <p:txEl>
                                              <p:pRg st="2" end="2"/>
                                            </p:txEl>
                                          </p:spTgt>
                                        </p:tgtEl>
                                        <p:attrNameLst>
                                          <p:attrName>style.visibility</p:attrName>
                                        </p:attrNameLst>
                                      </p:cBhvr>
                                      <p:to>
                                        <p:strVal val="visible"/>
                                      </p:to>
                                    </p:set>
                                    <p:animEffect transition="in" filter="barn(inVertical)">
                                      <p:cBhvr>
                                        <p:cTn id="7" dur="500"/>
                                        <p:tgtEl>
                                          <p:spTgt spid="9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8">
                                            <p:txEl>
                                              <p:pRg st="3" end="3"/>
                                            </p:txEl>
                                          </p:spTgt>
                                        </p:tgtEl>
                                        <p:attrNameLst>
                                          <p:attrName>style.visibility</p:attrName>
                                        </p:attrNameLst>
                                      </p:cBhvr>
                                      <p:to>
                                        <p:strVal val="visible"/>
                                      </p:to>
                                    </p:set>
                                    <p:animEffect transition="in" filter="barn(inVertical)">
                                      <p:cBhvr>
                                        <p:cTn id="12" dur="500"/>
                                        <p:tgtEl>
                                          <p:spTgt spid="9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8">
                                            <p:txEl>
                                              <p:pRg st="4" end="4"/>
                                            </p:txEl>
                                          </p:spTgt>
                                        </p:tgtEl>
                                        <p:attrNameLst>
                                          <p:attrName>style.visibility</p:attrName>
                                        </p:attrNameLst>
                                      </p:cBhvr>
                                      <p:to>
                                        <p:strVal val="visible"/>
                                      </p:to>
                                    </p:set>
                                    <p:animEffect transition="in" filter="barn(inVertical)">
                                      <p:cBhvr>
                                        <p:cTn id="17" dur="500"/>
                                        <p:tgtEl>
                                          <p:spTgt spid="9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8">
                                            <p:txEl>
                                              <p:pRg st="5" end="5"/>
                                            </p:txEl>
                                          </p:spTgt>
                                        </p:tgtEl>
                                        <p:attrNameLst>
                                          <p:attrName>style.visibility</p:attrName>
                                        </p:attrNameLst>
                                      </p:cBhvr>
                                      <p:to>
                                        <p:strVal val="visible"/>
                                      </p:to>
                                    </p:set>
                                    <p:animEffect transition="in" filter="barn(inVertical)">
                                      <p:cBhvr>
                                        <p:cTn id="22" dur="500"/>
                                        <p:tgtEl>
                                          <p:spTgt spid="9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8">
                                            <p:txEl>
                                              <p:pRg st="6" end="6"/>
                                            </p:txEl>
                                          </p:spTgt>
                                        </p:tgtEl>
                                        <p:attrNameLst>
                                          <p:attrName>style.visibility</p:attrName>
                                        </p:attrNameLst>
                                      </p:cBhvr>
                                      <p:to>
                                        <p:strVal val="visible"/>
                                      </p:to>
                                    </p:set>
                                    <p:animEffect transition="in" filter="barn(inVertical)">
                                      <p:cBhvr>
                                        <p:cTn id="27" dur="500"/>
                                        <p:tgtEl>
                                          <p:spTgt spid="9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406373"/>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cs-CZ" sz="3600" b="1" dirty="0"/>
              <a:t>Příklad č. </a:t>
            </a:r>
            <a:r>
              <a:rPr lang="cs-CZ" sz="3600" b="1" dirty="0" smtClean="0"/>
              <a:t>6</a:t>
            </a:r>
            <a:endParaRPr lang="cs-CZ" sz="3600" b="1" dirty="0"/>
          </a:p>
        </p:txBody>
      </p:sp>
      <p:sp>
        <p:nvSpPr>
          <p:cNvPr id="98" name="Google Shape;98;p14"/>
          <p:cNvSpPr txBox="1">
            <a:spLocks noGrp="1"/>
          </p:cNvSpPr>
          <p:nvPr>
            <p:ph type="body" idx="1"/>
          </p:nvPr>
        </p:nvSpPr>
        <p:spPr>
          <a:xfrm>
            <a:off x="457200" y="1611824"/>
            <a:ext cx="8229600" cy="4213715"/>
          </a:xfrm>
          <a:prstGeom prst="rect">
            <a:avLst/>
          </a:prstGeom>
          <a:noFill/>
          <a:ln>
            <a:noFill/>
          </a:ln>
        </p:spPr>
        <p:txBody>
          <a:bodyPr spcFirstLastPara="1" wrap="square" lIns="91425" tIns="45700" rIns="91425" bIns="45700" anchor="t" anchorCtr="0">
            <a:normAutofit/>
          </a:bodyPr>
          <a:lstStyle/>
          <a:p>
            <a:pPr marL="457200" lvl="0" indent="-342900" algn="l" rtl="0">
              <a:spcBef>
                <a:spcPts val="640"/>
              </a:spcBef>
              <a:spcAft>
                <a:spcPts val="0"/>
              </a:spcAft>
              <a:buSzPts val="1800"/>
              <a:buChar char="•"/>
            </a:pPr>
            <a:r>
              <a:rPr lang="cs-CZ" b="1" dirty="0"/>
              <a:t>Řešení:</a:t>
            </a:r>
          </a:p>
          <a:p>
            <a:pPr lvl="1">
              <a:spcBef>
                <a:spcPts val="640"/>
              </a:spcBef>
              <a:buChar char="•"/>
            </a:pPr>
            <a:r>
              <a:rPr lang="cs-CZ" dirty="0"/>
              <a:t>Máme 2 rovnice o 2 neznámých. První vyjádříme FN a dosadíme do druhé.</a:t>
            </a:r>
          </a:p>
          <a:p>
            <a:pPr lvl="1">
              <a:spcBef>
                <a:spcPts val="640"/>
              </a:spcBef>
              <a:buChar char="•"/>
            </a:pPr>
            <a:r>
              <a:rPr lang="cs-CZ" dirty="0"/>
              <a:t>2 300 000 – v * 40 000 = 2 050 000 – v * 35 000</a:t>
            </a:r>
          </a:p>
          <a:p>
            <a:pPr lvl="1">
              <a:spcBef>
                <a:spcPts val="640"/>
              </a:spcBef>
              <a:buChar char="•"/>
            </a:pPr>
            <a:r>
              <a:rPr lang="cs-CZ" dirty="0"/>
              <a:t>250 000 = 5 000 * v</a:t>
            </a:r>
          </a:p>
          <a:p>
            <a:pPr lvl="1">
              <a:spcBef>
                <a:spcPts val="640"/>
              </a:spcBef>
              <a:buChar char="•"/>
            </a:pPr>
            <a:r>
              <a:rPr lang="cs-CZ" dirty="0"/>
              <a:t>v = 50Kč/ks</a:t>
            </a:r>
          </a:p>
        </p:txBody>
      </p:sp>
    </p:spTree>
    <p:extLst>
      <p:ext uri="{BB962C8B-B14F-4D97-AF65-F5344CB8AC3E}">
        <p14:creationId xmlns:p14="http://schemas.microsoft.com/office/powerpoint/2010/main" val="18835347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8">
                                            <p:txEl>
                                              <p:pRg st="2" end="2"/>
                                            </p:txEl>
                                          </p:spTgt>
                                        </p:tgtEl>
                                        <p:attrNameLst>
                                          <p:attrName>style.visibility</p:attrName>
                                        </p:attrNameLst>
                                      </p:cBhvr>
                                      <p:to>
                                        <p:strVal val="visible"/>
                                      </p:to>
                                    </p:set>
                                    <p:anim calcmode="lin" valueType="num">
                                      <p:cBhvr additive="base">
                                        <p:cTn id="7" dur="500" fill="hold"/>
                                        <p:tgtEl>
                                          <p:spTgt spid="9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8">
                                            <p:txEl>
                                              <p:pRg st="3" end="3"/>
                                            </p:txEl>
                                          </p:spTgt>
                                        </p:tgtEl>
                                        <p:attrNameLst>
                                          <p:attrName>style.visibility</p:attrName>
                                        </p:attrNameLst>
                                      </p:cBhvr>
                                      <p:to>
                                        <p:strVal val="visible"/>
                                      </p:to>
                                    </p:set>
                                    <p:anim calcmode="lin" valueType="num">
                                      <p:cBhvr additive="base">
                                        <p:cTn id="13" dur="500" fill="hold"/>
                                        <p:tgtEl>
                                          <p:spTgt spid="98">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8">
                                            <p:txEl>
                                              <p:pRg st="4" end="4"/>
                                            </p:txEl>
                                          </p:spTgt>
                                        </p:tgtEl>
                                        <p:attrNameLst>
                                          <p:attrName>style.visibility</p:attrName>
                                        </p:attrNameLst>
                                      </p:cBhvr>
                                      <p:to>
                                        <p:strVal val="visible"/>
                                      </p:to>
                                    </p:set>
                                    <p:anim calcmode="lin" valueType="num">
                                      <p:cBhvr additive="base">
                                        <p:cTn id="19" dur="500" fill="hold"/>
                                        <p:tgtEl>
                                          <p:spTgt spid="98">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406373"/>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cs-CZ" sz="3600" b="1" dirty="0"/>
              <a:t>Příklad č. </a:t>
            </a:r>
            <a:r>
              <a:rPr lang="cs-CZ" sz="3600" b="1" dirty="0" smtClean="0"/>
              <a:t>6</a:t>
            </a:r>
            <a:endParaRPr lang="cs-CZ" sz="3600" b="1" dirty="0"/>
          </a:p>
        </p:txBody>
      </p:sp>
      <p:sp>
        <p:nvSpPr>
          <p:cNvPr id="98" name="Google Shape;98;p14"/>
          <p:cNvSpPr txBox="1">
            <a:spLocks noGrp="1"/>
          </p:cNvSpPr>
          <p:nvPr>
            <p:ph type="body" idx="1"/>
          </p:nvPr>
        </p:nvSpPr>
        <p:spPr>
          <a:xfrm>
            <a:off x="457200" y="1611824"/>
            <a:ext cx="8229600" cy="4213715"/>
          </a:xfrm>
          <a:prstGeom prst="rect">
            <a:avLst/>
          </a:prstGeom>
          <a:noFill/>
          <a:ln>
            <a:noFill/>
          </a:ln>
        </p:spPr>
        <p:txBody>
          <a:bodyPr spcFirstLastPara="1" wrap="square" lIns="91425" tIns="45700" rIns="91425" bIns="45700" anchor="t" anchorCtr="0">
            <a:normAutofit fontScale="92500" lnSpcReduction="20000"/>
          </a:bodyPr>
          <a:lstStyle/>
          <a:p>
            <a:pPr marL="457200" lvl="0" indent="-342900" algn="l" rtl="0">
              <a:spcBef>
                <a:spcPts val="640"/>
              </a:spcBef>
              <a:spcAft>
                <a:spcPts val="0"/>
              </a:spcAft>
              <a:buSzPts val="1800"/>
              <a:buChar char="•"/>
            </a:pPr>
            <a:r>
              <a:rPr lang="cs-CZ" b="1" dirty="0"/>
              <a:t>Řešení:</a:t>
            </a:r>
          </a:p>
          <a:p>
            <a:pPr lvl="1">
              <a:spcBef>
                <a:spcPts val="640"/>
              </a:spcBef>
              <a:buChar char="•"/>
            </a:pPr>
            <a:r>
              <a:rPr lang="cs-CZ" dirty="0"/>
              <a:t>Variabilní náklady na 1 ks výrobku A jsou tedy 50 Kč. Tuto hodnotu teď dosadíme do jedné z rovnic a určíme fixní náklady:</a:t>
            </a:r>
          </a:p>
          <a:p>
            <a:pPr lvl="1">
              <a:spcBef>
                <a:spcPts val="640"/>
              </a:spcBef>
              <a:buChar char="•"/>
            </a:pPr>
            <a:r>
              <a:rPr lang="cs-CZ" dirty="0"/>
              <a:t>FC = 2 300 000 – v * 40 000</a:t>
            </a:r>
          </a:p>
          <a:p>
            <a:pPr lvl="1">
              <a:spcBef>
                <a:spcPts val="640"/>
              </a:spcBef>
              <a:buChar char="•"/>
            </a:pPr>
            <a:r>
              <a:rPr lang="cs-CZ" dirty="0"/>
              <a:t>FC = 2 300 000 – 50 * 40 000</a:t>
            </a:r>
          </a:p>
          <a:p>
            <a:pPr lvl="1">
              <a:spcBef>
                <a:spcPts val="640"/>
              </a:spcBef>
              <a:buChar char="•"/>
            </a:pPr>
            <a:r>
              <a:rPr lang="cs-CZ" b="1" dirty="0"/>
              <a:t>FC = 300 000 Kč.</a:t>
            </a:r>
          </a:p>
          <a:p>
            <a:pPr lvl="2">
              <a:spcBef>
                <a:spcPts val="640"/>
              </a:spcBef>
            </a:pPr>
            <a:r>
              <a:rPr lang="cs-CZ" b="1" dirty="0">
                <a:solidFill>
                  <a:srgbClr val="C00000"/>
                </a:solidFill>
              </a:rPr>
              <a:t>Zkouška:</a:t>
            </a:r>
          </a:p>
          <a:p>
            <a:pPr lvl="3">
              <a:spcBef>
                <a:spcPts val="640"/>
              </a:spcBef>
              <a:buFont typeface="Arial" panose="020B0604020202020204" pitchFamily="34" charset="0"/>
              <a:buChar char="•"/>
            </a:pPr>
            <a:r>
              <a:rPr lang="cs-CZ" dirty="0">
                <a:solidFill>
                  <a:srgbClr val="C00000"/>
                </a:solidFill>
              </a:rPr>
              <a:t>FC = 2 050 000 – v * 35 000</a:t>
            </a:r>
          </a:p>
          <a:p>
            <a:pPr lvl="3">
              <a:spcBef>
                <a:spcPts val="640"/>
              </a:spcBef>
              <a:buFont typeface="Arial" panose="020B0604020202020204" pitchFamily="34" charset="0"/>
              <a:buChar char="•"/>
            </a:pPr>
            <a:r>
              <a:rPr lang="cs-CZ" dirty="0">
                <a:solidFill>
                  <a:srgbClr val="C00000"/>
                </a:solidFill>
              </a:rPr>
              <a:t>FC = 2 050 000 – 50 * 35 000</a:t>
            </a:r>
          </a:p>
          <a:p>
            <a:pPr lvl="3">
              <a:spcBef>
                <a:spcPts val="640"/>
              </a:spcBef>
              <a:buFont typeface="Arial" panose="020B0604020202020204" pitchFamily="34" charset="0"/>
              <a:buChar char="•"/>
            </a:pPr>
            <a:r>
              <a:rPr lang="cs-CZ" b="1" dirty="0">
                <a:solidFill>
                  <a:srgbClr val="C00000"/>
                </a:solidFill>
              </a:rPr>
              <a:t>FC = 300 000 Kč. </a:t>
            </a:r>
          </a:p>
        </p:txBody>
      </p:sp>
    </p:spTree>
    <p:extLst>
      <p:ext uri="{BB962C8B-B14F-4D97-AF65-F5344CB8AC3E}">
        <p14:creationId xmlns:p14="http://schemas.microsoft.com/office/powerpoint/2010/main" val="30060948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8">
                                            <p:txEl>
                                              <p:pRg st="2" end="2"/>
                                            </p:txEl>
                                          </p:spTgt>
                                        </p:tgtEl>
                                        <p:attrNameLst>
                                          <p:attrName>style.visibility</p:attrName>
                                        </p:attrNameLst>
                                      </p:cBhvr>
                                      <p:to>
                                        <p:strVal val="visible"/>
                                      </p:to>
                                    </p:set>
                                    <p:animEffect transition="in" filter="wipe(down)">
                                      <p:cBhvr>
                                        <p:cTn id="7" dur="500"/>
                                        <p:tgtEl>
                                          <p:spTgt spid="9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8">
                                            <p:txEl>
                                              <p:pRg st="3" end="3"/>
                                            </p:txEl>
                                          </p:spTgt>
                                        </p:tgtEl>
                                        <p:attrNameLst>
                                          <p:attrName>style.visibility</p:attrName>
                                        </p:attrNameLst>
                                      </p:cBhvr>
                                      <p:to>
                                        <p:strVal val="visible"/>
                                      </p:to>
                                    </p:set>
                                    <p:animEffect transition="in" filter="wipe(down)">
                                      <p:cBhvr>
                                        <p:cTn id="12" dur="500"/>
                                        <p:tgtEl>
                                          <p:spTgt spid="9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8">
                                            <p:txEl>
                                              <p:pRg st="4" end="4"/>
                                            </p:txEl>
                                          </p:spTgt>
                                        </p:tgtEl>
                                        <p:attrNameLst>
                                          <p:attrName>style.visibility</p:attrName>
                                        </p:attrNameLst>
                                      </p:cBhvr>
                                      <p:to>
                                        <p:strVal val="visible"/>
                                      </p:to>
                                    </p:set>
                                    <p:animEffect transition="in" filter="wipe(down)">
                                      <p:cBhvr>
                                        <p:cTn id="17" dur="500"/>
                                        <p:tgtEl>
                                          <p:spTgt spid="9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8">
                                            <p:txEl>
                                              <p:pRg st="5" end="5"/>
                                            </p:txEl>
                                          </p:spTgt>
                                        </p:tgtEl>
                                        <p:attrNameLst>
                                          <p:attrName>style.visibility</p:attrName>
                                        </p:attrNameLst>
                                      </p:cBhvr>
                                      <p:to>
                                        <p:strVal val="visible"/>
                                      </p:to>
                                    </p:set>
                                    <p:animEffect transition="in" filter="wipe(down)">
                                      <p:cBhvr>
                                        <p:cTn id="22" dur="500"/>
                                        <p:tgtEl>
                                          <p:spTgt spid="9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8">
                                            <p:txEl>
                                              <p:pRg st="6" end="6"/>
                                            </p:txEl>
                                          </p:spTgt>
                                        </p:tgtEl>
                                        <p:attrNameLst>
                                          <p:attrName>style.visibility</p:attrName>
                                        </p:attrNameLst>
                                      </p:cBhvr>
                                      <p:to>
                                        <p:strVal val="visible"/>
                                      </p:to>
                                    </p:set>
                                    <p:animEffect transition="in" filter="wipe(down)">
                                      <p:cBhvr>
                                        <p:cTn id="27" dur="500"/>
                                        <p:tgtEl>
                                          <p:spTgt spid="9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98">
                                            <p:txEl>
                                              <p:pRg st="7" end="7"/>
                                            </p:txEl>
                                          </p:spTgt>
                                        </p:tgtEl>
                                        <p:attrNameLst>
                                          <p:attrName>style.visibility</p:attrName>
                                        </p:attrNameLst>
                                      </p:cBhvr>
                                      <p:to>
                                        <p:strVal val="visible"/>
                                      </p:to>
                                    </p:set>
                                    <p:animEffect transition="in" filter="wipe(down)">
                                      <p:cBhvr>
                                        <p:cTn id="32" dur="500"/>
                                        <p:tgtEl>
                                          <p:spTgt spid="98">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98">
                                            <p:txEl>
                                              <p:pRg st="8" end="8"/>
                                            </p:txEl>
                                          </p:spTgt>
                                        </p:tgtEl>
                                        <p:attrNameLst>
                                          <p:attrName>style.visibility</p:attrName>
                                        </p:attrNameLst>
                                      </p:cBhvr>
                                      <p:to>
                                        <p:strVal val="visible"/>
                                      </p:to>
                                    </p:set>
                                    <p:animEffect transition="in" filter="wipe(down)">
                                      <p:cBhvr>
                                        <p:cTn id="37" dur="500"/>
                                        <p:tgtEl>
                                          <p:spTgt spid="9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406373"/>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cs-CZ" sz="3600" b="1" dirty="0"/>
              <a:t>Příklad č. </a:t>
            </a:r>
            <a:r>
              <a:rPr lang="cs-CZ" sz="3600" b="1" dirty="0" smtClean="0"/>
              <a:t>6</a:t>
            </a:r>
            <a:endParaRPr lang="cs-CZ" sz="3600" b="1" dirty="0"/>
          </a:p>
        </p:txBody>
      </p:sp>
      <p:sp>
        <p:nvSpPr>
          <p:cNvPr id="98" name="Google Shape;98;p14"/>
          <p:cNvSpPr txBox="1">
            <a:spLocks noGrp="1"/>
          </p:cNvSpPr>
          <p:nvPr>
            <p:ph type="body" idx="1"/>
          </p:nvPr>
        </p:nvSpPr>
        <p:spPr>
          <a:xfrm>
            <a:off x="457200" y="1611824"/>
            <a:ext cx="8229600" cy="4588560"/>
          </a:xfrm>
          <a:prstGeom prst="rect">
            <a:avLst/>
          </a:prstGeom>
          <a:noFill/>
          <a:ln>
            <a:noFill/>
          </a:ln>
        </p:spPr>
        <p:txBody>
          <a:bodyPr spcFirstLastPara="1" wrap="square" lIns="91425" tIns="45700" rIns="91425" bIns="45700" anchor="t" anchorCtr="0">
            <a:normAutofit fontScale="92500" lnSpcReduction="10000"/>
          </a:bodyPr>
          <a:lstStyle/>
          <a:p>
            <a:pPr marL="457200" lvl="0" indent="-342900" algn="l" rtl="0">
              <a:spcBef>
                <a:spcPts val="640"/>
              </a:spcBef>
              <a:spcAft>
                <a:spcPts val="0"/>
              </a:spcAft>
              <a:buSzPts val="1800"/>
              <a:buChar char="•"/>
            </a:pPr>
            <a:r>
              <a:rPr lang="cs-CZ" b="1" dirty="0"/>
              <a:t>Řešení:</a:t>
            </a:r>
          </a:p>
          <a:p>
            <a:pPr lvl="1">
              <a:spcBef>
                <a:spcPts val="640"/>
              </a:spcBef>
              <a:buChar char="•"/>
            </a:pPr>
            <a:r>
              <a:rPr lang="cs-CZ" dirty="0"/>
              <a:t>Fixní náklady jsou 300 000 Kč.</a:t>
            </a:r>
          </a:p>
          <a:p>
            <a:pPr lvl="1">
              <a:spcBef>
                <a:spcPts val="640"/>
              </a:spcBef>
              <a:buChar char="•"/>
            </a:pPr>
            <a:r>
              <a:rPr lang="cs-CZ" dirty="0"/>
              <a:t>Zapíšeme tedy kompletní nákladovou funkci:</a:t>
            </a:r>
          </a:p>
          <a:p>
            <a:pPr lvl="2">
              <a:spcBef>
                <a:spcPts val="640"/>
              </a:spcBef>
            </a:pPr>
            <a:r>
              <a:rPr lang="cs-CZ" dirty="0"/>
              <a:t>TC = 300 000 + 50 * Q</a:t>
            </a:r>
          </a:p>
          <a:p>
            <a:pPr lvl="1">
              <a:spcBef>
                <a:spcPts val="640"/>
              </a:spcBef>
              <a:buChar char="•"/>
            </a:pPr>
            <a:r>
              <a:rPr lang="cs-CZ" dirty="0"/>
              <a:t>Určíme ještě krycí příspěvek, tedy rozdíl ceny jednoho kusu a jeho variabilních nákladů</a:t>
            </a:r>
          </a:p>
          <a:p>
            <a:pPr lvl="2">
              <a:spcBef>
                <a:spcPts val="640"/>
              </a:spcBef>
            </a:pPr>
            <a:r>
              <a:rPr lang="cs-CZ" dirty="0"/>
              <a:t>GM = p – v </a:t>
            </a:r>
          </a:p>
          <a:p>
            <a:pPr lvl="2">
              <a:spcBef>
                <a:spcPts val="640"/>
              </a:spcBef>
            </a:pPr>
            <a:r>
              <a:rPr lang="cs-CZ" dirty="0"/>
              <a:t>GM = 62 – 50</a:t>
            </a:r>
          </a:p>
          <a:p>
            <a:pPr lvl="2">
              <a:spcBef>
                <a:spcPts val="640"/>
              </a:spcBef>
            </a:pPr>
            <a:r>
              <a:rPr lang="cs-CZ" dirty="0"/>
              <a:t>GM = 12 Kč/ks.</a:t>
            </a:r>
          </a:p>
          <a:p>
            <a:pPr lvl="1">
              <a:spcBef>
                <a:spcPts val="640"/>
              </a:spcBef>
              <a:buChar char="•"/>
            </a:pPr>
            <a:r>
              <a:rPr lang="cs-CZ" dirty="0"/>
              <a:t>Produkce každého dalšího výrobku A tedy podniku vydělává </a:t>
            </a:r>
            <a:r>
              <a:rPr lang="cs-CZ" b="1" dirty="0"/>
              <a:t>12 Kč</a:t>
            </a:r>
            <a:r>
              <a:rPr lang="cs-CZ" dirty="0"/>
              <a:t>.</a:t>
            </a:r>
          </a:p>
        </p:txBody>
      </p:sp>
    </p:spTree>
    <p:extLst>
      <p:ext uri="{BB962C8B-B14F-4D97-AF65-F5344CB8AC3E}">
        <p14:creationId xmlns:p14="http://schemas.microsoft.com/office/powerpoint/2010/main" val="31088133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8">
                                            <p:txEl>
                                              <p:pRg st="3" end="3"/>
                                            </p:txEl>
                                          </p:spTgt>
                                        </p:tgtEl>
                                        <p:attrNameLst>
                                          <p:attrName>style.visibility</p:attrName>
                                        </p:attrNameLst>
                                      </p:cBhvr>
                                      <p:to>
                                        <p:strVal val="visible"/>
                                      </p:to>
                                    </p:set>
                                    <p:animEffect transition="in" filter="barn(inVertical)">
                                      <p:cBhvr>
                                        <p:cTn id="7" dur="500"/>
                                        <p:tgtEl>
                                          <p:spTgt spid="98">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8">
                                            <p:txEl>
                                              <p:pRg st="4" end="4"/>
                                            </p:txEl>
                                          </p:spTgt>
                                        </p:tgtEl>
                                        <p:attrNameLst>
                                          <p:attrName>style.visibility</p:attrName>
                                        </p:attrNameLst>
                                      </p:cBhvr>
                                      <p:to>
                                        <p:strVal val="visible"/>
                                      </p:to>
                                    </p:set>
                                    <p:animEffect transition="in" filter="barn(inVertical)">
                                      <p:cBhvr>
                                        <p:cTn id="12" dur="500"/>
                                        <p:tgtEl>
                                          <p:spTgt spid="98">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8">
                                            <p:txEl>
                                              <p:pRg st="5" end="5"/>
                                            </p:txEl>
                                          </p:spTgt>
                                        </p:tgtEl>
                                        <p:attrNameLst>
                                          <p:attrName>style.visibility</p:attrName>
                                        </p:attrNameLst>
                                      </p:cBhvr>
                                      <p:to>
                                        <p:strVal val="visible"/>
                                      </p:to>
                                    </p:set>
                                    <p:animEffect transition="in" filter="barn(inVertical)">
                                      <p:cBhvr>
                                        <p:cTn id="17" dur="500"/>
                                        <p:tgtEl>
                                          <p:spTgt spid="98">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8">
                                            <p:txEl>
                                              <p:pRg st="6" end="6"/>
                                            </p:txEl>
                                          </p:spTgt>
                                        </p:tgtEl>
                                        <p:attrNameLst>
                                          <p:attrName>style.visibility</p:attrName>
                                        </p:attrNameLst>
                                      </p:cBhvr>
                                      <p:to>
                                        <p:strVal val="visible"/>
                                      </p:to>
                                    </p:set>
                                    <p:animEffect transition="in" filter="barn(inVertical)">
                                      <p:cBhvr>
                                        <p:cTn id="22" dur="500"/>
                                        <p:tgtEl>
                                          <p:spTgt spid="9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8">
                                            <p:txEl>
                                              <p:pRg st="7" end="7"/>
                                            </p:txEl>
                                          </p:spTgt>
                                        </p:tgtEl>
                                        <p:attrNameLst>
                                          <p:attrName>style.visibility</p:attrName>
                                        </p:attrNameLst>
                                      </p:cBhvr>
                                      <p:to>
                                        <p:strVal val="visible"/>
                                      </p:to>
                                    </p:set>
                                    <p:animEffect transition="in" filter="barn(inVertical)">
                                      <p:cBhvr>
                                        <p:cTn id="27" dur="500"/>
                                        <p:tgtEl>
                                          <p:spTgt spid="98">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8">
                                            <p:txEl>
                                              <p:pRg st="8" end="8"/>
                                            </p:txEl>
                                          </p:spTgt>
                                        </p:tgtEl>
                                        <p:attrNameLst>
                                          <p:attrName>style.visibility</p:attrName>
                                        </p:attrNameLst>
                                      </p:cBhvr>
                                      <p:to>
                                        <p:strVal val="visible"/>
                                      </p:to>
                                    </p:set>
                                    <p:animEffect transition="in" filter="barn(inVertical)">
                                      <p:cBhvr>
                                        <p:cTn id="32" dur="500"/>
                                        <p:tgtEl>
                                          <p:spTgt spid="9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406373"/>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cs-CZ" sz="3600" b="1" dirty="0"/>
              <a:t>Příklad č. </a:t>
            </a:r>
            <a:r>
              <a:rPr lang="cs-CZ" sz="3600" b="1" dirty="0" smtClean="0"/>
              <a:t>6</a:t>
            </a:r>
            <a:endParaRPr lang="cs-CZ" sz="3600" b="1" dirty="0"/>
          </a:p>
        </p:txBody>
      </p:sp>
      <p:sp>
        <p:nvSpPr>
          <p:cNvPr id="98" name="Google Shape;98;p14"/>
          <p:cNvSpPr txBox="1">
            <a:spLocks noGrp="1"/>
          </p:cNvSpPr>
          <p:nvPr>
            <p:ph type="body" idx="1"/>
          </p:nvPr>
        </p:nvSpPr>
        <p:spPr>
          <a:xfrm>
            <a:off x="457200" y="1611824"/>
            <a:ext cx="8229600" cy="4213715"/>
          </a:xfrm>
          <a:prstGeom prst="rect">
            <a:avLst/>
          </a:prstGeom>
          <a:noFill/>
          <a:ln>
            <a:noFill/>
          </a:ln>
        </p:spPr>
        <p:txBody>
          <a:bodyPr spcFirstLastPara="1" wrap="square" lIns="91425" tIns="45700" rIns="91425" bIns="45700" anchor="t" anchorCtr="0">
            <a:normAutofit/>
          </a:bodyPr>
          <a:lstStyle/>
          <a:p>
            <a:pPr marL="457200" lvl="0" indent="-342900" algn="l" rtl="0">
              <a:spcBef>
                <a:spcPts val="640"/>
              </a:spcBef>
              <a:spcAft>
                <a:spcPts val="0"/>
              </a:spcAft>
              <a:buSzPts val="1800"/>
              <a:buChar char="•"/>
            </a:pPr>
            <a:r>
              <a:rPr lang="cs-CZ" b="1" dirty="0"/>
              <a:t>Řešení:</a:t>
            </a:r>
          </a:p>
          <a:p>
            <a:pPr lvl="1">
              <a:spcBef>
                <a:spcPts val="640"/>
              </a:spcBef>
              <a:buChar char="•"/>
            </a:pPr>
            <a:r>
              <a:rPr lang="cs-CZ" dirty="0"/>
              <a:t>2. Druhým přínosným krokem je určení velikosti zisku, který podnik v posledním měsíci vyprodukoval. Ten je dán rozdílem tržeb a celkových nákladů. Náklady známe, určíme tedy tržby. Ty jsou dány součinem prodejní ceny a prodaného množství.</a:t>
            </a:r>
          </a:p>
        </p:txBody>
      </p:sp>
    </p:spTree>
    <p:extLst>
      <p:ext uri="{BB962C8B-B14F-4D97-AF65-F5344CB8AC3E}">
        <p14:creationId xmlns:p14="http://schemas.microsoft.com/office/powerpoint/2010/main" val="16501933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23528" y="404664"/>
            <a:ext cx="8229600" cy="1143000"/>
          </a:xfrm>
        </p:spPr>
        <p:txBody>
          <a:bodyPr>
            <a:normAutofit fontScale="90000"/>
          </a:bodyPr>
          <a:lstStyle/>
          <a:p>
            <a:r>
              <a:rPr lang="cs-CZ" b="1" dirty="0"/>
              <a:t>Výpočet normativní průběžné doby dávky součástí</a:t>
            </a:r>
            <a:endParaRPr lang="cs-CZ" dirty="0"/>
          </a:p>
        </p:txBody>
      </p:sp>
      <p:sp>
        <p:nvSpPr>
          <p:cNvPr id="3" name="Zástupný symbol pro obsah 2"/>
          <p:cNvSpPr>
            <a:spLocks noGrp="1"/>
          </p:cNvSpPr>
          <p:nvPr>
            <p:ph idx="1"/>
          </p:nvPr>
        </p:nvSpPr>
        <p:spPr/>
        <p:txBody>
          <a:bodyPr>
            <a:normAutofit fontScale="85000" lnSpcReduction="20000"/>
          </a:bodyPr>
          <a:lstStyle/>
          <a:p>
            <a:pPr marL="0" indent="0">
              <a:buNone/>
            </a:pPr>
            <a:r>
              <a:rPr lang="cs-CZ" dirty="0"/>
              <a:t>Normativní průběžná doba závisí na následujících podmínkách průběhu výrobního procesu:</a:t>
            </a:r>
          </a:p>
          <a:p>
            <a:pPr marL="0" indent="0">
              <a:buNone/>
            </a:pPr>
            <a:r>
              <a:rPr lang="cs-CZ" dirty="0"/>
              <a:t>1. organizaci výroby</a:t>
            </a:r>
          </a:p>
          <a:p>
            <a:pPr marL="0" indent="0">
              <a:buNone/>
            </a:pPr>
            <a:r>
              <a:rPr lang="cs-CZ" dirty="0"/>
              <a:t>2. způsobu přípravy pracoviště k provedení operace na výrobní dávce a její zakončení </a:t>
            </a:r>
          </a:p>
          <a:p>
            <a:pPr marL="0" indent="0">
              <a:buNone/>
            </a:pPr>
            <a:r>
              <a:rPr lang="cs-CZ" dirty="0"/>
              <a:t>3. způsobu předávání dávek dílu z operace na operaci</a:t>
            </a:r>
          </a:p>
          <a:p>
            <a:pPr marL="0" indent="0">
              <a:buNone/>
            </a:pPr>
            <a:r>
              <a:rPr lang="cs-CZ" dirty="0"/>
              <a:t> </a:t>
            </a:r>
          </a:p>
          <a:p>
            <a:pPr marL="0" indent="0">
              <a:buNone/>
            </a:pPr>
            <a:r>
              <a:rPr lang="cs-CZ" dirty="0"/>
              <a:t>Způsob přípravy pracoviště k provedení operace muže být:</a:t>
            </a:r>
          </a:p>
          <a:p>
            <a:r>
              <a:rPr lang="cs-CZ" i="1" dirty="0"/>
              <a:t>Překrytý, </a:t>
            </a:r>
            <a:endParaRPr lang="cs-CZ" dirty="0"/>
          </a:p>
          <a:p>
            <a:r>
              <a:rPr lang="cs-CZ" i="1" dirty="0"/>
              <a:t>Nepřekrytý. </a:t>
            </a:r>
            <a:endParaRPr lang="cs-CZ" dirty="0"/>
          </a:p>
        </p:txBody>
      </p:sp>
    </p:spTree>
    <p:extLst>
      <p:ext uri="{BB962C8B-B14F-4D97-AF65-F5344CB8AC3E}">
        <p14:creationId xmlns:p14="http://schemas.microsoft.com/office/powerpoint/2010/main" val="289030556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406373"/>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cs-CZ" sz="3600" b="1" dirty="0"/>
              <a:t>Příklad č. </a:t>
            </a:r>
            <a:r>
              <a:rPr lang="cs-CZ" sz="3600" b="1" dirty="0" smtClean="0"/>
              <a:t>6</a:t>
            </a:r>
            <a:endParaRPr lang="cs-CZ" sz="3600" b="1" dirty="0"/>
          </a:p>
        </p:txBody>
      </p:sp>
      <p:sp>
        <p:nvSpPr>
          <p:cNvPr id="98" name="Google Shape;98;p14"/>
          <p:cNvSpPr txBox="1">
            <a:spLocks noGrp="1"/>
          </p:cNvSpPr>
          <p:nvPr>
            <p:ph type="body" idx="1"/>
          </p:nvPr>
        </p:nvSpPr>
        <p:spPr>
          <a:xfrm>
            <a:off x="457200" y="1611824"/>
            <a:ext cx="8229600" cy="4213715"/>
          </a:xfrm>
          <a:prstGeom prst="rect">
            <a:avLst/>
          </a:prstGeom>
          <a:noFill/>
          <a:ln>
            <a:noFill/>
          </a:ln>
        </p:spPr>
        <p:txBody>
          <a:bodyPr spcFirstLastPara="1" wrap="square" lIns="91425" tIns="45700" rIns="91425" bIns="45700" anchor="t" anchorCtr="0">
            <a:normAutofit fontScale="92500" lnSpcReduction="20000"/>
          </a:bodyPr>
          <a:lstStyle/>
          <a:p>
            <a:pPr marL="457200" lvl="0" indent="-342900" algn="l" rtl="0">
              <a:spcBef>
                <a:spcPts val="640"/>
              </a:spcBef>
              <a:spcAft>
                <a:spcPts val="0"/>
              </a:spcAft>
              <a:buSzPts val="1800"/>
              <a:buChar char="•"/>
            </a:pPr>
            <a:r>
              <a:rPr lang="cs-CZ" b="1" dirty="0"/>
              <a:t>Řešení:</a:t>
            </a:r>
          </a:p>
          <a:p>
            <a:pPr lvl="1">
              <a:spcBef>
                <a:spcPts val="640"/>
              </a:spcBef>
              <a:buChar char="•"/>
            </a:pPr>
            <a:r>
              <a:rPr lang="cs-CZ" dirty="0"/>
              <a:t>TR = p * Q </a:t>
            </a:r>
          </a:p>
          <a:p>
            <a:pPr lvl="1">
              <a:spcBef>
                <a:spcPts val="640"/>
              </a:spcBef>
              <a:buChar char="•"/>
            </a:pPr>
            <a:r>
              <a:rPr lang="cs-CZ" dirty="0"/>
              <a:t>TR = 62 * 40 000</a:t>
            </a:r>
          </a:p>
          <a:p>
            <a:pPr lvl="1">
              <a:spcBef>
                <a:spcPts val="640"/>
              </a:spcBef>
              <a:buChar char="•"/>
            </a:pPr>
            <a:r>
              <a:rPr lang="cs-CZ" b="1" dirty="0"/>
              <a:t>TR = 2 480 000 Kč.</a:t>
            </a:r>
          </a:p>
          <a:p>
            <a:pPr lvl="1">
              <a:spcBef>
                <a:spcPts val="640"/>
              </a:spcBef>
              <a:buChar char="•"/>
            </a:pPr>
            <a:r>
              <a:rPr lang="cs-CZ" dirty="0"/>
              <a:t>Za poslední měsíc dosáhl podnik tržby ve výši 2 480 000 Kč. Nyní již můžeme určit velikost zisku:</a:t>
            </a:r>
          </a:p>
          <a:p>
            <a:pPr lvl="2">
              <a:spcBef>
                <a:spcPts val="640"/>
              </a:spcBef>
            </a:pPr>
            <a:r>
              <a:rPr lang="el-GR" dirty="0"/>
              <a:t>π</a:t>
            </a:r>
            <a:r>
              <a:rPr lang="cs-CZ" dirty="0"/>
              <a:t> = TR – TC</a:t>
            </a:r>
          </a:p>
          <a:p>
            <a:pPr lvl="2">
              <a:spcBef>
                <a:spcPts val="640"/>
              </a:spcBef>
            </a:pPr>
            <a:r>
              <a:rPr lang="el-GR" dirty="0"/>
              <a:t>π </a:t>
            </a:r>
            <a:r>
              <a:rPr lang="cs-CZ" dirty="0"/>
              <a:t>= 2 480 000 – 2 300 000</a:t>
            </a:r>
          </a:p>
          <a:p>
            <a:pPr lvl="2">
              <a:spcBef>
                <a:spcPts val="640"/>
              </a:spcBef>
            </a:pPr>
            <a:r>
              <a:rPr lang="el-GR" b="1" dirty="0"/>
              <a:t>π </a:t>
            </a:r>
            <a:r>
              <a:rPr lang="cs-CZ" b="1" dirty="0"/>
              <a:t>= 180 000 Kč.</a:t>
            </a:r>
            <a:endParaRPr lang="cs-CZ" dirty="0"/>
          </a:p>
          <a:p>
            <a:pPr lvl="1">
              <a:spcBef>
                <a:spcPts val="640"/>
              </a:spcBef>
              <a:buChar char="•"/>
            </a:pPr>
            <a:r>
              <a:rPr lang="cs-CZ" dirty="0"/>
              <a:t>V minulém měsíci dosáhl podnik </a:t>
            </a:r>
            <a:r>
              <a:rPr lang="cs-CZ" b="1" dirty="0"/>
              <a:t>zisk 180 000 Kč</a:t>
            </a:r>
            <a:r>
              <a:rPr lang="cs-CZ" dirty="0"/>
              <a:t>.</a:t>
            </a:r>
          </a:p>
        </p:txBody>
      </p:sp>
    </p:spTree>
    <p:extLst>
      <p:ext uri="{BB962C8B-B14F-4D97-AF65-F5344CB8AC3E}">
        <p14:creationId xmlns:p14="http://schemas.microsoft.com/office/powerpoint/2010/main" val="35884297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8">
                                            <p:txEl>
                                              <p:pRg st="1" end="1"/>
                                            </p:txEl>
                                          </p:spTgt>
                                        </p:tgtEl>
                                        <p:attrNameLst>
                                          <p:attrName>style.visibility</p:attrName>
                                        </p:attrNameLst>
                                      </p:cBhvr>
                                      <p:to>
                                        <p:strVal val="visible"/>
                                      </p:to>
                                    </p:set>
                                    <p:animEffect transition="in" filter="wipe(down)">
                                      <p:cBhvr>
                                        <p:cTn id="7" dur="500"/>
                                        <p:tgtEl>
                                          <p:spTgt spid="9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8">
                                            <p:txEl>
                                              <p:pRg st="2" end="2"/>
                                            </p:txEl>
                                          </p:spTgt>
                                        </p:tgtEl>
                                        <p:attrNameLst>
                                          <p:attrName>style.visibility</p:attrName>
                                        </p:attrNameLst>
                                      </p:cBhvr>
                                      <p:to>
                                        <p:strVal val="visible"/>
                                      </p:to>
                                    </p:set>
                                    <p:animEffect transition="in" filter="wipe(down)">
                                      <p:cBhvr>
                                        <p:cTn id="12" dur="500"/>
                                        <p:tgtEl>
                                          <p:spTgt spid="9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8">
                                            <p:txEl>
                                              <p:pRg st="3" end="3"/>
                                            </p:txEl>
                                          </p:spTgt>
                                        </p:tgtEl>
                                        <p:attrNameLst>
                                          <p:attrName>style.visibility</p:attrName>
                                        </p:attrNameLst>
                                      </p:cBhvr>
                                      <p:to>
                                        <p:strVal val="visible"/>
                                      </p:to>
                                    </p:set>
                                    <p:animEffect transition="in" filter="wipe(down)">
                                      <p:cBhvr>
                                        <p:cTn id="17" dur="500"/>
                                        <p:tgtEl>
                                          <p:spTgt spid="9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8">
                                            <p:txEl>
                                              <p:pRg st="4" end="4"/>
                                            </p:txEl>
                                          </p:spTgt>
                                        </p:tgtEl>
                                        <p:attrNameLst>
                                          <p:attrName>style.visibility</p:attrName>
                                        </p:attrNameLst>
                                      </p:cBhvr>
                                      <p:to>
                                        <p:strVal val="visible"/>
                                      </p:to>
                                    </p:set>
                                    <p:animEffect transition="in" filter="wipe(down)">
                                      <p:cBhvr>
                                        <p:cTn id="22" dur="500"/>
                                        <p:tgtEl>
                                          <p:spTgt spid="9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8">
                                            <p:txEl>
                                              <p:pRg st="5" end="5"/>
                                            </p:txEl>
                                          </p:spTgt>
                                        </p:tgtEl>
                                        <p:attrNameLst>
                                          <p:attrName>style.visibility</p:attrName>
                                        </p:attrNameLst>
                                      </p:cBhvr>
                                      <p:to>
                                        <p:strVal val="visible"/>
                                      </p:to>
                                    </p:set>
                                    <p:animEffect transition="in" filter="wipe(down)">
                                      <p:cBhvr>
                                        <p:cTn id="27" dur="500"/>
                                        <p:tgtEl>
                                          <p:spTgt spid="98">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98">
                                            <p:txEl>
                                              <p:pRg st="6" end="6"/>
                                            </p:txEl>
                                          </p:spTgt>
                                        </p:tgtEl>
                                        <p:attrNameLst>
                                          <p:attrName>style.visibility</p:attrName>
                                        </p:attrNameLst>
                                      </p:cBhvr>
                                      <p:to>
                                        <p:strVal val="visible"/>
                                      </p:to>
                                    </p:set>
                                    <p:animEffect transition="in" filter="wipe(down)">
                                      <p:cBhvr>
                                        <p:cTn id="32" dur="500"/>
                                        <p:tgtEl>
                                          <p:spTgt spid="98">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98">
                                            <p:txEl>
                                              <p:pRg st="7" end="7"/>
                                            </p:txEl>
                                          </p:spTgt>
                                        </p:tgtEl>
                                        <p:attrNameLst>
                                          <p:attrName>style.visibility</p:attrName>
                                        </p:attrNameLst>
                                      </p:cBhvr>
                                      <p:to>
                                        <p:strVal val="visible"/>
                                      </p:to>
                                    </p:set>
                                    <p:animEffect transition="in" filter="wipe(down)">
                                      <p:cBhvr>
                                        <p:cTn id="37" dur="500"/>
                                        <p:tgtEl>
                                          <p:spTgt spid="98">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98">
                                            <p:txEl>
                                              <p:pRg st="8" end="8"/>
                                            </p:txEl>
                                          </p:spTgt>
                                        </p:tgtEl>
                                        <p:attrNameLst>
                                          <p:attrName>style.visibility</p:attrName>
                                        </p:attrNameLst>
                                      </p:cBhvr>
                                      <p:to>
                                        <p:strVal val="visible"/>
                                      </p:to>
                                    </p:set>
                                    <p:animEffect transition="in" filter="wipe(down)">
                                      <p:cBhvr>
                                        <p:cTn id="42" dur="500"/>
                                        <p:tgtEl>
                                          <p:spTgt spid="9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406373"/>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cs-CZ" sz="3600" b="1" dirty="0"/>
              <a:t>Příklad č. </a:t>
            </a:r>
            <a:r>
              <a:rPr lang="cs-CZ" sz="3600" b="1" dirty="0" smtClean="0"/>
              <a:t>6</a:t>
            </a:r>
            <a:endParaRPr lang="cs-CZ" sz="3600" b="1" dirty="0"/>
          </a:p>
        </p:txBody>
      </p:sp>
      <p:sp>
        <p:nvSpPr>
          <p:cNvPr id="98" name="Google Shape;98;p14"/>
          <p:cNvSpPr txBox="1">
            <a:spLocks noGrp="1"/>
          </p:cNvSpPr>
          <p:nvPr>
            <p:ph type="body" idx="1"/>
          </p:nvPr>
        </p:nvSpPr>
        <p:spPr>
          <a:xfrm>
            <a:off x="457200" y="1611824"/>
            <a:ext cx="8229600" cy="4213715"/>
          </a:xfrm>
          <a:prstGeom prst="rect">
            <a:avLst/>
          </a:prstGeom>
          <a:noFill/>
          <a:ln>
            <a:noFill/>
          </a:ln>
        </p:spPr>
        <p:txBody>
          <a:bodyPr spcFirstLastPara="1" wrap="square" lIns="91425" tIns="45700" rIns="91425" bIns="45700" anchor="t" anchorCtr="0">
            <a:normAutofit/>
          </a:bodyPr>
          <a:lstStyle/>
          <a:p>
            <a:pPr marL="457200" lvl="0" indent="-342900" algn="l" rtl="0">
              <a:spcBef>
                <a:spcPts val="640"/>
              </a:spcBef>
              <a:spcAft>
                <a:spcPts val="0"/>
              </a:spcAft>
              <a:buSzPts val="1800"/>
              <a:buChar char="•"/>
            </a:pPr>
            <a:r>
              <a:rPr lang="cs-CZ" b="1" dirty="0"/>
              <a:t>Řešení:</a:t>
            </a:r>
          </a:p>
          <a:p>
            <a:pPr lvl="1">
              <a:spcBef>
                <a:spcPts val="640"/>
              </a:spcBef>
              <a:buChar char="•"/>
            </a:pPr>
            <a:r>
              <a:rPr lang="cs-CZ" dirty="0"/>
              <a:t>3. Třetím důležitým krokem bude určení bodu zvratu. Ten představuje velikost produkce, při niž se rovnají výnosy s náklady. Dosadíme rovnou vzorce bodu zvratu, který je dán podílem fixních nákladů a krycího příspěvku.</a:t>
            </a:r>
          </a:p>
        </p:txBody>
      </p:sp>
    </p:spTree>
    <p:extLst>
      <p:ext uri="{BB962C8B-B14F-4D97-AF65-F5344CB8AC3E}">
        <p14:creationId xmlns:p14="http://schemas.microsoft.com/office/powerpoint/2010/main" val="22208697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406373"/>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cs-CZ" sz="3600" b="1" dirty="0"/>
              <a:t>Příklad č. </a:t>
            </a:r>
            <a:r>
              <a:rPr lang="cs-CZ" sz="3600" b="1" dirty="0" smtClean="0"/>
              <a:t>6</a:t>
            </a:r>
            <a:endParaRPr lang="cs-CZ" sz="3600" b="1" dirty="0"/>
          </a:p>
        </p:txBody>
      </p:sp>
      <mc:AlternateContent xmlns:mc="http://schemas.openxmlformats.org/markup-compatibility/2006" xmlns:a14="http://schemas.microsoft.com/office/drawing/2010/main">
        <mc:Choice Requires="a14">
          <p:sp>
            <p:nvSpPr>
              <p:cNvPr id="98" name="Google Shape;98;p14"/>
              <p:cNvSpPr txBox="1">
                <a:spLocks noGrp="1"/>
              </p:cNvSpPr>
              <p:nvPr>
                <p:ph type="body" idx="1"/>
              </p:nvPr>
            </p:nvSpPr>
            <p:spPr>
              <a:xfrm>
                <a:off x="457200" y="1611824"/>
                <a:ext cx="8229600" cy="4213715"/>
              </a:xfrm>
              <a:prstGeom prst="rect">
                <a:avLst/>
              </a:prstGeom>
              <a:noFill/>
              <a:ln>
                <a:noFill/>
              </a:ln>
            </p:spPr>
            <p:txBody>
              <a:bodyPr spcFirstLastPara="1" wrap="square" lIns="91425" tIns="45700" rIns="91425" bIns="45700" anchor="t" anchorCtr="0">
                <a:normAutofit fontScale="92500" lnSpcReduction="20000"/>
              </a:bodyPr>
              <a:lstStyle/>
              <a:p>
                <a:pPr marL="457200" lvl="0" indent="-342900" algn="l" rtl="0">
                  <a:spcBef>
                    <a:spcPts val="640"/>
                  </a:spcBef>
                  <a:spcAft>
                    <a:spcPts val="0"/>
                  </a:spcAft>
                  <a:buSzPts val="1800"/>
                  <a:buChar char="•"/>
                </a:pPr>
                <a:r>
                  <a:rPr lang="cs-CZ" b="1" dirty="0"/>
                  <a:t>Řešení:</a:t>
                </a:r>
              </a:p>
              <a:p>
                <a:pPr marL="457200" lvl="0" indent="-342900" algn="l" rtl="0">
                  <a:lnSpc>
                    <a:spcPct val="150000"/>
                  </a:lnSpc>
                  <a:spcBef>
                    <a:spcPts val="640"/>
                  </a:spcBef>
                  <a:spcAft>
                    <a:spcPts val="0"/>
                  </a:spcAft>
                  <a:buSzPts val="1800"/>
                  <a:buChar char="•"/>
                </a:pPr>
                <a14:m>
                  <m:oMath xmlns:m="http://schemas.openxmlformats.org/officeDocument/2006/math">
                    <m:sSub>
                      <m:sSubPr>
                        <m:ctrlPr>
                          <a:rPr lang="cs-CZ" sz="2800" i="1" smtClean="0">
                            <a:latin typeface="Cambria Math" panose="02040503050406030204" pitchFamily="18" charset="0"/>
                          </a:rPr>
                        </m:ctrlPr>
                      </m:sSubPr>
                      <m:e>
                        <m:r>
                          <a:rPr lang="cs-CZ" sz="2800" b="0" i="1" smtClean="0">
                            <a:latin typeface="Cambria Math" panose="02040503050406030204" pitchFamily="18" charset="0"/>
                          </a:rPr>
                          <m:t>𝑄</m:t>
                        </m:r>
                      </m:e>
                      <m:sub>
                        <m:r>
                          <a:rPr lang="cs-CZ" sz="2800" b="0" i="1" smtClean="0">
                            <a:latin typeface="Cambria Math" panose="02040503050406030204" pitchFamily="18" charset="0"/>
                          </a:rPr>
                          <m:t>𝐵𝑍</m:t>
                        </m:r>
                      </m:sub>
                    </m:sSub>
                    <m:r>
                      <a:rPr lang="cs-CZ" sz="2800" b="0" i="1" smtClean="0">
                        <a:latin typeface="Cambria Math" panose="02040503050406030204" pitchFamily="18" charset="0"/>
                      </a:rPr>
                      <m:t>= </m:t>
                    </m:r>
                    <m:f>
                      <m:fPr>
                        <m:ctrlPr>
                          <a:rPr lang="cs-CZ" sz="2800" b="0" i="1" smtClean="0">
                            <a:latin typeface="Cambria Math" panose="02040503050406030204" pitchFamily="18" charset="0"/>
                          </a:rPr>
                        </m:ctrlPr>
                      </m:fPr>
                      <m:num>
                        <m:r>
                          <a:rPr lang="cs-CZ" sz="2800" b="0" i="1" smtClean="0">
                            <a:latin typeface="Cambria Math" panose="02040503050406030204" pitchFamily="18" charset="0"/>
                          </a:rPr>
                          <m:t>𝐹𝐶</m:t>
                        </m:r>
                        <m:r>
                          <a:rPr lang="cs-CZ" sz="2800" b="0" i="1" smtClean="0">
                            <a:latin typeface="Cambria Math" panose="02040503050406030204" pitchFamily="18" charset="0"/>
                          </a:rPr>
                          <m:t> </m:t>
                        </m:r>
                      </m:num>
                      <m:den>
                        <m:r>
                          <a:rPr lang="cs-CZ" sz="2800" b="0" i="1" smtClean="0">
                            <a:latin typeface="Cambria Math" panose="02040503050406030204" pitchFamily="18" charset="0"/>
                          </a:rPr>
                          <m:t>𝑝</m:t>
                        </m:r>
                        <m:r>
                          <a:rPr lang="cs-CZ" sz="2800" b="0" i="1" smtClean="0">
                            <a:latin typeface="Cambria Math" panose="02040503050406030204" pitchFamily="18" charset="0"/>
                          </a:rPr>
                          <m:t> −</m:t>
                        </m:r>
                        <m:r>
                          <a:rPr lang="cs-CZ" sz="2800" b="0" i="1" smtClean="0">
                            <a:latin typeface="Cambria Math" panose="02040503050406030204" pitchFamily="18" charset="0"/>
                          </a:rPr>
                          <m:t>𝑣</m:t>
                        </m:r>
                      </m:den>
                    </m:f>
                    <m:r>
                      <a:rPr lang="cs-CZ" sz="2800" b="0" i="1" smtClean="0">
                        <a:latin typeface="Cambria Math" panose="02040503050406030204" pitchFamily="18" charset="0"/>
                      </a:rPr>
                      <m:t> </m:t>
                    </m:r>
                  </m:oMath>
                </a14:m>
                <a:endParaRPr lang="cs-CZ" sz="2800" b="0" i="1" dirty="0">
                  <a:latin typeface="Cambria Math" panose="02040503050406030204" pitchFamily="18" charset="0"/>
                </a:endParaRPr>
              </a:p>
              <a:p>
                <a:pPr marL="457200" lvl="0" indent="-342900" algn="l" rtl="0">
                  <a:lnSpc>
                    <a:spcPct val="150000"/>
                  </a:lnSpc>
                  <a:spcBef>
                    <a:spcPts val="640"/>
                  </a:spcBef>
                  <a:spcAft>
                    <a:spcPts val="0"/>
                  </a:spcAft>
                  <a:buSzPts val="1800"/>
                  <a:buChar char="•"/>
                </a:pPr>
                <a14:m>
                  <m:oMath xmlns:m="http://schemas.openxmlformats.org/officeDocument/2006/math">
                    <m:sSub>
                      <m:sSubPr>
                        <m:ctrlPr>
                          <a:rPr lang="cs-CZ" sz="2800" i="1" smtClean="0">
                            <a:latin typeface="Cambria Math" panose="02040503050406030204" pitchFamily="18" charset="0"/>
                          </a:rPr>
                        </m:ctrlPr>
                      </m:sSubPr>
                      <m:e>
                        <m:r>
                          <a:rPr lang="cs-CZ" sz="2800" b="0" i="1" smtClean="0">
                            <a:latin typeface="Cambria Math" panose="02040503050406030204" pitchFamily="18" charset="0"/>
                          </a:rPr>
                          <m:t>𝑄</m:t>
                        </m:r>
                      </m:e>
                      <m:sub>
                        <m:r>
                          <a:rPr lang="cs-CZ" sz="2800" b="0" i="1" smtClean="0">
                            <a:latin typeface="Cambria Math" panose="02040503050406030204" pitchFamily="18" charset="0"/>
                          </a:rPr>
                          <m:t>𝐵𝑍</m:t>
                        </m:r>
                      </m:sub>
                    </m:sSub>
                    <m:r>
                      <a:rPr lang="cs-CZ" sz="2800" b="0" i="1" smtClean="0">
                        <a:latin typeface="Cambria Math" panose="02040503050406030204" pitchFamily="18" charset="0"/>
                      </a:rPr>
                      <m:t>= </m:t>
                    </m:r>
                    <m:f>
                      <m:fPr>
                        <m:ctrlPr>
                          <a:rPr lang="cs-CZ" sz="2800" b="0" i="1" smtClean="0">
                            <a:latin typeface="Cambria Math" panose="02040503050406030204" pitchFamily="18" charset="0"/>
                          </a:rPr>
                        </m:ctrlPr>
                      </m:fPr>
                      <m:num>
                        <m:r>
                          <a:rPr lang="cs-CZ" sz="2800" b="0" i="1" smtClean="0">
                            <a:latin typeface="Cambria Math" panose="02040503050406030204" pitchFamily="18" charset="0"/>
                          </a:rPr>
                          <m:t>300 000</m:t>
                        </m:r>
                      </m:num>
                      <m:den>
                        <m:r>
                          <a:rPr lang="cs-CZ" sz="2800" b="0" i="1" smtClean="0">
                            <a:latin typeface="Cambria Math" panose="02040503050406030204" pitchFamily="18" charset="0"/>
                          </a:rPr>
                          <m:t>12</m:t>
                        </m:r>
                      </m:den>
                    </m:f>
                  </m:oMath>
                </a14:m>
                <a:endParaRPr lang="cs-CZ" sz="2800" dirty="0"/>
              </a:p>
              <a:p>
                <a:pPr>
                  <a:lnSpc>
                    <a:spcPct val="150000"/>
                  </a:lnSpc>
                  <a:spcBef>
                    <a:spcPts val="640"/>
                  </a:spcBef>
                </a:pPr>
                <a14:m>
                  <m:oMath xmlns:m="http://schemas.openxmlformats.org/officeDocument/2006/math">
                    <m:sSub>
                      <m:sSubPr>
                        <m:ctrlPr>
                          <a:rPr lang="cs-CZ" sz="2800" b="1" i="1" smtClean="0">
                            <a:latin typeface="Cambria Math" panose="02040503050406030204" pitchFamily="18" charset="0"/>
                          </a:rPr>
                        </m:ctrlPr>
                      </m:sSubPr>
                      <m:e>
                        <m:r>
                          <a:rPr lang="cs-CZ" sz="2800" b="1" i="1" smtClean="0">
                            <a:latin typeface="Cambria Math" panose="02040503050406030204" pitchFamily="18" charset="0"/>
                          </a:rPr>
                          <m:t>𝑸</m:t>
                        </m:r>
                      </m:e>
                      <m:sub>
                        <m:r>
                          <a:rPr lang="cs-CZ" sz="2800" b="1" i="1" smtClean="0">
                            <a:latin typeface="Cambria Math" panose="02040503050406030204" pitchFamily="18" charset="0"/>
                          </a:rPr>
                          <m:t>𝑩𝒁</m:t>
                        </m:r>
                      </m:sub>
                    </m:sSub>
                    <m:r>
                      <a:rPr lang="cs-CZ" sz="2800" b="1" i="1" smtClean="0">
                        <a:latin typeface="Cambria Math" panose="02040503050406030204" pitchFamily="18" charset="0"/>
                      </a:rPr>
                      <m:t>=</m:t>
                    </m:r>
                    <m:r>
                      <a:rPr lang="cs-CZ" sz="2800" b="1" i="1" smtClean="0">
                        <a:latin typeface="Cambria Math" panose="02040503050406030204" pitchFamily="18" charset="0"/>
                      </a:rPr>
                      <m:t>𝟐𝟓</m:t>
                    </m:r>
                    <m:r>
                      <a:rPr lang="cs-CZ" sz="2800" b="1" i="1" smtClean="0">
                        <a:latin typeface="Cambria Math" panose="02040503050406030204" pitchFamily="18" charset="0"/>
                      </a:rPr>
                      <m:t> </m:t>
                    </m:r>
                    <m:r>
                      <a:rPr lang="cs-CZ" sz="2800" b="1" i="1" smtClean="0">
                        <a:latin typeface="Cambria Math" panose="02040503050406030204" pitchFamily="18" charset="0"/>
                      </a:rPr>
                      <m:t>𝟎𝟎𝟎</m:t>
                    </m:r>
                    <m:r>
                      <a:rPr lang="cs-CZ" sz="2800" b="1" i="1" smtClean="0">
                        <a:latin typeface="Cambria Math" panose="02040503050406030204" pitchFamily="18" charset="0"/>
                      </a:rPr>
                      <m:t> </m:t>
                    </m:r>
                    <m:r>
                      <a:rPr lang="cs-CZ" sz="2800" b="1" i="1" smtClean="0">
                        <a:latin typeface="Cambria Math" panose="02040503050406030204" pitchFamily="18" charset="0"/>
                      </a:rPr>
                      <m:t>𝒌𝒔</m:t>
                    </m:r>
                  </m:oMath>
                </a14:m>
                <a:endParaRPr lang="cs-CZ" sz="2800" b="1" dirty="0"/>
              </a:p>
              <a:p>
                <a:pPr marL="457200" lvl="0" indent="-342900" algn="l" rtl="0">
                  <a:spcBef>
                    <a:spcPts val="640"/>
                  </a:spcBef>
                  <a:spcAft>
                    <a:spcPts val="0"/>
                  </a:spcAft>
                  <a:buSzPts val="1800"/>
                  <a:buChar char="•"/>
                </a:pPr>
                <a:r>
                  <a:rPr lang="cs-CZ" dirty="0"/>
                  <a:t>Aby podnik generoval kladný zisk z produkce A, musí vyrobit (a prodat) minimálně 25 000 ks tohoto výrobku. </a:t>
                </a:r>
              </a:p>
            </p:txBody>
          </p:sp>
        </mc:Choice>
        <mc:Fallback xmlns="">
          <p:sp>
            <p:nvSpPr>
              <p:cNvPr id="98" name="Google Shape;98;p14"/>
              <p:cNvSpPr txBox="1">
                <a:spLocks noGrp="1" noRot="1" noChangeAspect="1" noMove="1" noResize="1" noEditPoints="1" noAdjustHandles="1" noChangeArrowheads="1" noChangeShapeType="1" noTextEdit="1"/>
              </p:cNvSpPr>
              <p:nvPr>
                <p:ph type="body" idx="1"/>
              </p:nvPr>
            </p:nvSpPr>
            <p:spPr>
              <a:xfrm>
                <a:off x="457200" y="1611824"/>
                <a:ext cx="8229600" cy="4213715"/>
              </a:xfrm>
              <a:prstGeom prst="rect">
                <a:avLst/>
              </a:prstGeom>
              <a:blipFill>
                <a:blip r:embed="rId3"/>
                <a:stretch>
                  <a:fillRect t="-1879" b="-723"/>
                </a:stretch>
              </a:blipFill>
              <a:ln>
                <a:noFill/>
              </a:ln>
            </p:spPr>
            <p:txBody>
              <a:bodyPr/>
              <a:lstStyle/>
              <a:p>
                <a:r>
                  <a:rPr lang="cs-CZ">
                    <a:noFill/>
                  </a:rPr>
                  <a:t> </a:t>
                </a:r>
              </a:p>
            </p:txBody>
          </p:sp>
        </mc:Fallback>
      </mc:AlternateContent>
    </p:spTree>
    <p:extLst>
      <p:ext uri="{BB962C8B-B14F-4D97-AF65-F5344CB8AC3E}">
        <p14:creationId xmlns:p14="http://schemas.microsoft.com/office/powerpoint/2010/main" val="25289777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8">
                                            <p:txEl>
                                              <p:pRg st="1" end="1"/>
                                            </p:txEl>
                                          </p:spTgt>
                                        </p:tgtEl>
                                        <p:attrNameLst>
                                          <p:attrName>style.visibility</p:attrName>
                                        </p:attrNameLst>
                                      </p:cBhvr>
                                      <p:to>
                                        <p:strVal val="visible"/>
                                      </p:to>
                                    </p:set>
                                    <p:animEffect transition="in" filter="fade">
                                      <p:cBhvr>
                                        <p:cTn id="7" dur="1000"/>
                                        <p:tgtEl>
                                          <p:spTgt spid="98">
                                            <p:txEl>
                                              <p:pRg st="1" end="1"/>
                                            </p:txEl>
                                          </p:spTgt>
                                        </p:tgtEl>
                                      </p:cBhvr>
                                    </p:animEffect>
                                    <p:anim calcmode="lin" valueType="num">
                                      <p:cBhvr>
                                        <p:cTn id="8" dur="1000" fill="hold"/>
                                        <p:tgtEl>
                                          <p:spTgt spid="9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9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8">
                                            <p:txEl>
                                              <p:pRg st="2" end="2"/>
                                            </p:txEl>
                                          </p:spTgt>
                                        </p:tgtEl>
                                        <p:attrNameLst>
                                          <p:attrName>style.visibility</p:attrName>
                                        </p:attrNameLst>
                                      </p:cBhvr>
                                      <p:to>
                                        <p:strVal val="visible"/>
                                      </p:to>
                                    </p:set>
                                    <p:animEffect transition="in" filter="fade">
                                      <p:cBhvr>
                                        <p:cTn id="14" dur="1000"/>
                                        <p:tgtEl>
                                          <p:spTgt spid="98">
                                            <p:txEl>
                                              <p:pRg st="2" end="2"/>
                                            </p:txEl>
                                          </p:spTgt>
                                        </p:tgtEl>
                                      </p:cBhvr>
                                    </p:animEffect>
                                    <p:anim calcmode="lin" valueType="num">
                                      <p:cBhvr>
                                        <p:cTn id="15" dur="1000" fill="hold"/>
                                        <p:tgtEl>
                                          <p:spTgt spid="98">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9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8">
                                            <p:txEl>
                                              <p:pRg st="3" end="3"/>
                                            </p:txEl>
                                          </p:spTgt>
                                        </p:tgtEl>
                                        <p:attrNameLst>
                                          <p:attrName>style.visibility</p:attrName>
                                        </p:attrNameLst>
                                      </p:cBhvr>
                                      <p:to>
                                        <p:strVal val="visible"/>
                                      </p:to>
                                    </p:set>
                                    <p:animEffect transition="in" filter="fade">
                                      <p:cBhvr>
                                        <p:cTn id="21" dur="1000"/>
                                        <p:tgtEl>
                                          <p:spTgt spid="98">
                                            <p:txEl>
                                              <p:pRg st="3" end="3"/>
                                            </p:txEl>
                                          </p:spTgt>
                                        </p:tgtEl>
                                      </p:cBhvr>
                                    </p:animEffect>
                                    <p:anim calcmode="lin" valueType="num">
                                      <p:cBhvr>
                                        <p:cTn id="22" dur="1000" fill="hold"/>
                                        <p:tgtEl>
                                          <p:spTgt spid="98">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9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8">
                                            <p:txEl>
                                              <p:pRg st="4" end="4"/>
                                            </p:txEl>
                                          </p:spTgt>
                                        </p:tgtEl>
                                        <p:attrNameLst>
                                          <p:attrName>style.visibility</p:attrName>
                                        </p:attrNameLst>
                                      </p:cBhvr>
                                      <p:to>
                                        <p:strVal val="visible"/>
                                      </p:to>
                                    </p:set>
                                    <p:animEffect transition="in" filter="fade">
                                      <p:cBhvr>
                                        <p:cTn id="28" dur="1000"/>
                                        <p:tgtEl>
                                          <p:spTgt spid="98">
                                            <p:txEl>
                                              <p:pRg st="4" end="4"/>
                                            </p:txEl>
                                          </p:spTgt>
                                        </p:tgtEl>
                                      </p:cBhvr>
                                    </p:animEffect>
                                    <p:anim calcmode="lin" valueType="num">
                                      <p:cBhvr>
                                        <p:cTn id="29" dur="1000" fill="hold"/>
                                        <p:tgtEl>
                                          <p:spTgt spid="98">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9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406373"/>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cs-CZ" sz="3600" b="1" dirty="0"/>
              <a:t>Příklad č. </a:t>
            </a:r>
            <a:r>
              <a:rPr lang="cs-CZ" sz="3600" b="1" dirty="0" smtClean="0"/>
              <a:t>6</a:t>
            </a:r>
            <a:endParaRPr lang="cs-CZ" sz="3600" b="1" dirty="0"/>
          </a:p>
        </p:txBody>
      </p:sp>
      <p:sp>
        <p:nvSpPr>
          <p:cNvPr id="98" name="Google Shape;98;p14"/>
          <p:cNvSpPr txBox="1">
            <a:spLocks noGrp="1"/>
          </p:cNvSpPr>
          <p:nvPr>
            <p:ph type="body" idx="1"/>
          </p:nvPr>
        </p:nvSpPr>
        <p:spPr>
          <a:xfrm>
            <a:off x="457200" y="1611824"/>
            <a:ext cx="8229600" cy="4213715"/>
          </a:xfrm>
          <a:prstGeom prst="rect">
            <a:avLst/>
          </a:prstGeom>
          <a:noFill/>
          <a:ln>
            <a:noFill/>
          </a:ln>
        </p:spPr>
        <p:txBody>
          <a:bodyPr spcFirstLastPara="1" wrap="square" lIns="91425" tIns="45700" rIns="91425" bIns="45700" anchor="t" anchorCtr="0">
            <a:normAutofit/>
          </a:bodyPr>
          <a:lstStyle/>
          <a:p>
            <a:pPr marL="457200" lvl="0" indent="-342900" algn="l" rtl="0">
              <a:spcBef>
                <a:spcPts val="640"/>
              </a:spcBef>
              <a:spcAft>
                <a:spcPts val="0"/>
              </a:spcAft>
              <a:buSzPts val="1800"/>
              <a:buChar char="•"/>
            </a:pPr>
            <a:r>
              <a:rPr lang="cs-CZ" b="1" dirty="0"/>
              <a:t>Řešení:</a:t>
            </a:r>
          </a:p>
          <a:p>
            <a:pPr marL="457200" lvl="0" indent="-342900" algn="l" rtl="0">
              <a:lnSpc>
                <a:spcPct val="110000"/>
              </a:lnSpc>
              <a:spcBef>
                <a:spcPts val="640"/>
              </a:spcBef>
              <a:spcAft>
                <a:spcPts val="0"/>
              </a:spcAft>
              <a:buSzPts val="1800"/>
              <a:buChar char="•"/>
            </a:pPr>
            <a:r>
              <a:rPr lang="cs-CZ" dirty="0"/>
              <a:t>4. Konečně určíme velikost produkce, při níž podnik dosahuje minimální požadované výše zisku tj. 60 000. Propočet je analogický jako u bodu zvratu, jen do čitatele přičteme k fixním nákladům velikost zisku.</a:t>
            </a:r>
          </a:p>
        </p:txBody>
      </p:sp>
    </p:spTree>
    <p:extLst>
      <p:ext uri="{BB962C8B-B14F-4D97-AF65-F5344CB8AC3E}">
        <p14:creationId xmlns:p14="http://schemas.microsoft.com/office/powerpoint/2010/main" val="23129077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457200" y="406373"/>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cs-CZ" sz="3600" b="1" dirty="0"/>
              <a:t>Příklad č. </a:t>
            </a:r>
            <a:r>
              <a:rPr lang="cs-CZ" sz="3600" b="1" dirty="0" smtClean="0"/>
              <a:t>6</a:t>
            </a:r>
            <a:endParaRPr lang="cs-CZ" sz="3600" b="1" dirty="0"/>
          </a:p>
        </p:txBody>
      </p:sp>
      <mc:AlternateContent xmlns:mc="http://schemas.openxmlformats.org/markup-compatibility/2006" xmlns:a14="http://schemas.microsoft.com/office/drawing/2010/main">
        <mc:Choice Requires="a14">
          <p:sp>
            <p:nvSpPr>
              <p:cNvPr id="98" name="Google Shape;98;p14"/>
              <p:cNvSpPr txBox="1">
                <a:spLocks noGrp="1"/>
              </p:cNvSpPr>
              <p:nvPr>
                <p:ph type="body" idx="1"/>
              </p:nvPr>
            </p:nvSpPr>
            <p:spPr>
              <a:xfrm>
                <a:off x="457200" y="1611824"/>
                <a:ext cx="8229600" cy="4213715"/>
              </a:xfrm>
              <a:prstGeom prst="rect">
                <a:avLst/>
              </a:prstGeom>
              <a:noFill/>
              <a:ln>
                <a:noFill/>
              </a:ln>
            </p:spPr>
            <p:txBody>
              <a:bodyPr spcFirstLastPara="1" wrap="square" lIns="91425" tIns="45700" rIns="91425" bIns="45700" anchor="t" anchorCtr="0">
                <a:normAutofit fontScale="77500" lnSpcReduction="20000"/>
              </a:bodyPr>
              <a:lstStyle/>
              <a:p>
                <a:pPr marL="457200" lvl="0" indent="-342900" algn="l" rtl="0">
                  <a:spcBef>
                    <a:spcPts val="640"/>
                  </a:spcBef>
                  <a:spcAft>
                    <a:spcPts val="0"/>
                  </a:spcAft>
                  <a:buSzPts val="1800"/>
                  <a:buChar char="•"/>
                </a:pPr>
                <a:r>
                  <a:rPr lang="cs-CZ" b="1" dirty="0"/>
                  <a:t>Řešení:</a:t>
                </a:r>
              </a:p>
              <a:p>
                <a:pPr marL="457200" lvl="0" indent="-342900" algn="l" rtl="0">
                  <a:lnSpc>
                    <a:spcPct val="150000"/>
                  </a:lnSpc>
                  <a:spcBef>
                    <a:spcPts val="640"/>
                  </a:spcBef>
                  <a:spcAft>
                    <a:spcPts val="0"/>
                  </a:spcAft>
                  <a:buSzPts val="1800"/>
                  <a:buChar char="•"/>
                </a:pPr>
                <a14:m>
                  <m:oMath xmlns:m="http://schemas.openxmlformats.org/officeDocument/2006/math">
                    <m:sSub>
                      <m:sSubPr>
                        <m:ctrlPr>
                          <a:rPr lang="cs-CZ" sz="2800" i="1" smtClean="0">
                            <a:latin typeface="Cambria Math" panose="02040503050406030204" pitchFamily="18" charset="0"/>
                          </a:rPr>
                        </m:ctrlPr>
                      </m:sSubPr>
                      <m:e>
                        <m:r>
                          <a:rPr lang="cs-CZ" sz="2800" b="0" i="1" smtClean="0">
                            <a:latin typeface="Cambria Math" panose="02040503050406030204" pitchFamily="18" charset="0"/>
                          </a:rPr>
                          <m:t>𝑄</m:t>
                        </m:r>
                      </m:e>
                      <m:sub>
                        <m:r>
                          <a:rPr lang="cs-CZ" sz="2800" b="0" i="1" smtClean="0">
                            <a:latin typeface="Cambria Math" panose="02040503050406030204" pitchFamily="18" charset="0"/>
                          </a:rPr>
                          <m:t>𝐵𝑍</m:t>
                        </m:r>
                      </m:sub>
                    </m:sSub>
                    <m:r>
                      <a:rPr lang="cs-CZ" sz="2800" b="0" i="1" smtClean="0">
                        <a:latin typeface="Cambria Math" panose="02040503050406030204" pitchFamily="18" charset="0"/>
                      </a:rPr>
                      <m:t>= </m:t>
                    </m:r>
                    <m:f>
                      <m:fPr>
                        <m:ctrlPr>
                          <a:rPr lang="cs-CZ" sz="2800" b="0" i="1" smtClean="0">
                            <a:latin typeface="Cambria Math" panose="02040503050406030204" pitchFamily="18" charset="0"/>
                          </a:rPr>
                        </m:ctrlPr>
                      </m:fPr>
                      <m:num>
                        <m:r>
                          <a:rPr lang="cs-CZ" sz="2800" b="0" i="1" smtClean="0">
                            <a:latin typeface="Cambria Math" panose="02040503050406030204" pitchFamily="18" charset="0"/>
                          </a:rPr>
                          <m:t>𝐹𝐶</m:t>
                        </m:r>
                        <m:r>
                          <a:rPr lang="cs-CZ" sz="2800" b="0" i="1" smtClean="0">
                            <a:latin typeface="Cambria Math" panose="02040503050406030204" pitchFamily="18" charset="0"/>
                          </a:rPr>
                          <m:t>+ </m:t>
                        </m:r>
                        <m:r>
                          <m:rPr>
                            <m:sty m:val="p"/>
                          </m:rPr>
                          <a:rPr lang="el-GR" sz="2800" b="0" i="1" smtClean="0">
                            <a:latin typeface="Cambria Math" panose="02040503050406030204" pitchFamily="18" charset="0"/>
                          </a:rPr>
                          <m:t>π</m:t>
                        </m:r>
                      </m:num>
                      <m:den>
                        <m:r>
                          <a:rPr lang="cs-CZ" sz="2800" b="0" i="1" smtClean="0">
                            <a:latin typeface="Cambria Math" panose="02040503050406030204" pitchFamily="18" charset="0"/>
                          </a:rPr>
                          <m:t>𝑝</m:t>
                        </m:r>
                        <m:r>
                          <a:rPr lang="cs-CZ" sz="2800" b="0" i="1" smtClean="0">
                            <a:latin typeface="Cambria Math" panose="02040503050406030204" pitchFamily="18" charset="0"/>
                          </a:rPr>
                          <m:t> −</m:t>
                        </m:r>
                        <m:r>
                          <a:rPr lang="cs-CZ" sz="2800" b="0" i="1" smtClean="0">
                            <a:latin typeface="Cambria Math" panose="02040503050406030204" pitchFamily="18" charset="0"/>
                          </a:rPr>
                          <m:t>𝑣</m:t>
                        </m:r>
                      </m:den>
                    </m:f>
                    <m:r>
                      <a:rPr lang="cs-CZ" sz="2800" b="0" i="1" smtClean="0">
                        <a:latin typeface="Cambria Math" panose="02040503050406030204" pitchFamily="18" charset="0"/>
                      </a:rPr>
                      <m:t> </m:t>
                    </m:r>
                  </m:oMath>
                </a14:m>
                <a:r>
                  <a:rPr lang="cs-CZ" sz="2800" b="0" i="1" dirty="0">
                    <a:latin typeface="Cambria Math" panose="02040503050406030204" pitchFamily="18" charset="0"/>
                  </a:rPr>
                  <a:t> </a:t>
                </a:r>
              </a:p>
              <a:p>
                <a:pPr>
                  <a:lnSpc>
                    <a:spcPct val="150000"/>
                  </a:lnSpc>
                  <a:spcBef>
                    <a:spcPts val="640"/>
                  </a:spcBef>
                </a:pPr>
                <a14:m>
                  <m:oMath xmlns:m="http://schemas.openxmlformats.org/officeDocument/2006/math">
                    <m:sSub>
                      <m:sSubPr>
                        <m:ctrlPr>
                          <a:rPr lang="cs-CZ" sz="2800" i="1" smtClean="0">
                            <a:latin typeface="Cambria Math" panose="02040503050406030204" pitchFamily="18" charset="0"/>
                          </a:rPr>
                        </m:ctrlPr>
                      </m:sSubPr>
                      <m:e>
                        <m:r>
                          <a:rPr lang="cs-CZ" sz="2800" b="0" i="1" smtClean="0">
                            <a:latin typeface="Cambria Math" panose="02040503050406030204" pitchFamily="18" charset="0"/>
                          </a:rPr>
                          <m:t>𝑄</m:t>
                        </m:r>
                      </m:e>
                      <m:sub>
                        <m:r>
                          <a:rPr lang="cs-CZ" sz="2800" b="0" i="1" smtClean="0">
                            <a:latin typeface="Cambria Math" panose="02040503050406030204" pitchFamily="18" charset="0"/>
                          </a:rPr>
                          <m:t>𝐵𝑍</m:t>
                        </m:r>
                      </m:sub>
                    </m:sSub>
                    <m:r>
                      <a:rPr lang="cs-CZ" sz="2800" b="0" i="1" smtClean="0">
                        <a:latin typeface="Cambria Math" panose="02040503050406030204" pitchFamily="18" charset="0"/>
                      </a:rPr>
                      <m:t>= </m:t>
                    </m:r>
                    <m:f>
                      <m:fPr>
                        <m:ctrlPr>
                          <a:rPr lang="cs-CZ" sz="2800" b="0" i="1" smtClean="0">
                            <a:latin typeface="Cambria Math" panose="02040503050406030204" pitchFamily="18" charset="0"/>
                          </a:rPr>
                        </m:ctrlPr>
                      </m:fPr>
                      <m:num>
                        <m:r>
                          <a:rPr lang="cs-CZ" sz="2800" b="0" i="1" smtClean="0">
                            <a:latin typeface="Cambria Math" panose="02040503050406030204" pitchFamily="18" charset="0"/>
                          </a:rPr>
                          <m:t>300 000 +60 000</m:t>
                        </m:r>
                      </m:num>
                      <m:den>
                        <m:r>
                          <a:rPr lang="cs-CZ" sz="2800" b="0" i="1" smtClean="0">
                            <a:latin typeface="Cambria Math" panose="02040503050406030204" pitchFamily="18" charset="0"/>
                          </a:rPr>
                          <m:t>12</m:t>
                        </m:r>
                      </m:den>
                    </m:f>
                    <m:r>
                      <a:rPr lang="cs-CZ" sz="2800" b="0" i="1" smtClean="0">
                        <a:latin typeface="Cambria Math" panose="02040503050406030204" pitchFamily="18" charset="0"/>
                      </a:rPr>
                      <m:t> </m:t>
                    </m:r>
                  </m:oMath>
                </a14:m>
                <a:endParaRPr lang="cs-CZ" sz="2800" b="0" i="1" dirty="0">
                  <a:latin typeface="Cambria Math" panose="02040503050406030204" pitchFamily="18" charset="0"/>
                </a:endParaRPr>
              </a:p>
              <a:p>
                <a:pPr>
                  <a:lnSpc>
                    <a:spcPct val="150000"/>
                  </a:lnSpc>
                  <a:spcBef>
                    <a:spcPts val="640"/>
                  </a:spcBef>
                </a:pPr>
                <a14:m>
                  <m:oMath xmlns:m="http://schemas.openxmlformats.org/officeDocument/2006/math">
                    <m:sSub>
                      <m:sSubPr>
                        <m:ctrlPr>
                          <a:rPr lang="cs-CZ" sz="2800" b="1" i="1" smtClean="0">
                            <a:latin typeface="Cambria Math" panose="02040503050406030204" pitchFamily="18" charset="0"/>
                          </a:rPr>
                        </m:ctrlPr>
                      </m:sSubPr>
                      <m:e>
                        <m:r>
                          <a:rPr lang="cs-CZ" sz="2800" b="1" i="1" smtClean="0">
                            <a:latin typeface="Cambria Math" panose="02040503050406030204" pitchFamily="18" charset="0"/>
                          </a:rPr>
                          <m:t>𝑸</m:t>
                        </m:r>
                      </m:e>
                      <m:sub>
                        <m:r>
                          <a:rPr lang="cs-CZ" sz="2800" b="1" i="1" smtClean="0">
                            <a:latin typeface="Cambria Math" panose="02040503050406030204" pitchFamily="18" charset="0"/>
                          </a:rPr>
                          <m:t>𝑩𝒁</m:t>
                        </m:r>
                      </m:sub>
                    </m:sSub>
                    <m:r>
                      <a:rPr lang="cs-CZ" sz="2800" b="1" i="1" smtClean="0">
                        <a:latin typeface="Cambria Math" panose="02040503050406030204" pitchFamily="18" charset="0"/>
                      </a:rPr>
                      <m:t>=</m:t>
                    </m:r>
                    <m:r>
                      <a:rPr lang="cs-CZ" sz="2800" b="1" i="1" smtClean="0">
                        <a:latin typeface="Cambria Math" panose="02040503050406030204" pitchFamily="18" charset="0"/>
                      </a:rPr>
                      <m:t>𝟑𝟎</m:t>
                    </m:r>
                    <m:r>
                      <a:rPr lang="cs-CZ" sz="2800" b="1" i="1" smtClean="0">
                        <a:latin typeface="Cambria Math" panose="02040503050406030204" pitchFamily="18" charset="0"/>
                      </a:rPr>
                      <m:t> </m:t>
                    </m:r>
                    <m:r>
                      <a:rPr lang="cs-CZ" sz="2800" b="1" i="1" smtClean="0">
                        <a:latin typeface="Cambria Math" panose="02040503050406030204" pitchFamily="18" charset="0"/>
                      </a:rPr>
                      <m:t>𝟎𝟎𝟎</m:t>
                    </m:r>
                    <m:r>
                      <a:rPr lang="cs-CZ" sz="2800" b="1" i="1" smtClean="0">
                        <a:latin typeface="Cambria Math" panose="02040503050406030204" pitchFamily="18" charset="0"/>
                      </a:rPr>
                      <m:t> </m:t>
                    </m:r>
                    <m:r>
                      <a:rPr lang="cs-CZ" sz="2800" b="1" i="1" smtClean="0">
                        <a:latin typeface="Cambria Math" panose="02040503050406030204" pitchFamily="18" charset="0"/>
                      </a:rPr>
                      <m:t>𝒌𝒔</m:t>
                    </m:r>
                  </m:oMath>
                </a14:m>
                <a:endParaRPr lang="cs-CZ" sz="2800" b="1" i="1" dirty="0">
                  <a:latin typeface="Cambria Math" panose="02040503050406030204" pitchFamily="18" charset="0"/>
                </a:endParaRPr>
              </a:p>
              <a:p>
                <a:pPr>
                  <a:lnSpc>
                    <a:spcPct val="150000"/>
                  </a:lnSpc>
                  <a:spcBef>
                    <a:spcPts val="640"/>
                  </a:spcBef>
                </a:pPr>
                <a:r>
                  <a:rPr lang="cs-CZ" sz="2800" b="1" dirty="0">
                    <a:solidFill>
                      <a:srgbClr val="C00000"/>
                    </a:solidFill>
                    <a:latin typeface="Cambria Math" panose="02040503050406030204" pitchFamily="18" charset="0"/>
                  </a:rPr>
                  <a:t>Aby podnik generoval požadovaný zisk z produkce A ve výši 60 000, musí vyrobit (a prodat) minimálně 30 000 ks tohoto výrobku.</a:t>
                </a:r>
              </a:p>
            </p:txBody>
          </p:sp>
        </mc:Choice>
        <mc:Fallback xmlns="">
          <p:sp>
            <p:nvSpPr>
              <p:cNvPr id="98" name="Google Shape;98;p14"/>
              <p:cNvSpPr txBox="1">
                <a:spLocks noGrp="1" noRot="1" noChangeAspect="1" noMove="1" noResize="1" noEditPoints="1" noAdjustHandles="1" noChangeArrowheads="1" noChangeShapeType="1" noTextEdit="1"/>
              </p:cNvSpPr>
              <p:nvPr>
                <p:ph type="body" idx="1"/>
              </p:nvPr>
            </p:nvSpPr>
            <p:spPr>
              <a:xfrm>
                <a:off x="457200" y="1611824"/>
                <a:ext cx="8229600" cy="4213715"/>
              </a:xfrm>
              <a:prstGeom prst="rect">
                <a:avLst/>
              </a:prstGeom>
              <a:blipFill>
                <a:blip r:embed="rId3"/>
                <a:stretch>
                  <a:fillRect t="-867"/>
                </a:stretch>
              </a:blipFill>
              <a:ln>
                <a:noFill/>
              </a:ln>
            </p:spPr>
            <p:txBody>
              <a:bodyPr/>
              <a:lstStyle/>
              <a:p>
                <a:r>
                  <a:rPr lang="cs-CZ">
                    <a:noFill/>
                  </a:rPr>
                  <a:t> </a:t>
                </a:r>
              </a:p>
            </p:txBody>
          </p:sp>
        </mc:Fallback>
      </mc:AlternateContent>
    </p:spTree>
    <p:extLst>
      <p:ext uri="{BB962C8B-B14F-4D97-AF65-F5344CB8AC3E}">
        <p14:creationId xmlns:p14="http://schemas.microsoft.com/office/powerpoint/2010/main" val="27151733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8">
                                            <p:txEl>
                                              <p:pRg st="1" end="1"/>
                                            </p:txEl>
                                          </p:spTgt>
                                        </p:tgtEl>
                                        <p:attrNameLst>
                                          <p:attrName>style.visibility</p:attrName>
                                        </p:attrNameLst>
                                      </p:cBhvr>
                                      <p:to>
                                        <p:strVal val="visible"/>
                                      </p:to>
                                    </p:set>
                                    <p:animEffect transition="in" filter="barn(inVertical)">
                                      <p:cBhvr>
                                        <p:cTn id="7" dur="500"/>
                                        <p:tgtEl>
                                          <p:spTgt spid="9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8">
                                            <p:txEl>
                                              <p:pRg st="2" end="2"/>
                                            </p:txEl>
                                          </p:spTgt>
                                        </p:tgtEl>
                                        <p:attrNameLst>
                                          <p:attrName>style.visibility</p:attrName>
                                        </p:attrNameLst>
                                      </p:cBhvr>
                                      <p:to>
                                        <p:strVal val="visible"/>
                                      </p:to>
                                    </p:set>
                                    <p:animEffect transition="in" filter="barn(inVertical)">
                                      <p:cBhvr>
                                        <p:cTn id="12" dur="500"/>
                                        <p:tgtEl>
                                          <p:spTgt spid="9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8">
                                            <p:txEl>
                                              <p:pRg st="3" end="3"/>
                                            </p:txEl>
                                          </p:spTgt>
                                        </p:tgtEl>
                                        <p:attrNameLst>
                                          <p:attrName>style.visibility</p:attrName>
                                        </p:attrNameLst>
                                      </p:cBhvr>
                                      <p:to>
                                        <p:strVal val="visible"/>
                                      </p:to>
                                    </p:set>
                                    <p:animEffect transition="in" filter="barn(inVertical)">
                                      <p:cBhvr>
                                        <p:cTn id="17" dur="500"/>
                                        <p:tgtEl>
                                          <p:spTgt spid="9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8">
                                            <p:txEl>
                                              <p:pRg st="4" end="4"/>
                                            </p:txEl>
                                          </p:spTgt>
                                        </p:tgtEl>
                                        <p:attrNameLst>
                                          <p:attrName>style.visibility</p:attrName>
                                        </p:attrNameLst>
                                      </p:cBhvr>
                                      <p:to>
                                        <p:strVal val="visible"/>
                                      </p:to>
                                    </p:set>
                                    <p:animEffect transition="in" filter="barn(inVertical)">
                                      <p:cBhvr>
                                        <p:cTn id="22" dur="500"/>
                                        <p:tgtEl>
                                          <p:spTgt spid="9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normAutofit fontScale="90000"/>
          </a:bodyPr>
          <a:lstStyle/>
          <a:p>
            <a:r>
              <a:rPr lang="cs-CZ" sz="4000" b="1" dirty="0" smtClean="0">
                <a:solidFill>
                  <a:srgbClr val="C00000"/>
                </a:solidFill>
              </a:rPr>
              <a:t>Hospodaření s nářadím </a:t>
            </a:r>
            <a:r>
              <a:rPr lang="cs-CZ" sz="4000" b="1" dirty="0">
                <a:solidFill>
                  <a:srgbClr val="C00000"/>
                </a:solidFill>
              </a:rPr>
              <a:t>a </a:t>
            </a:r>
            <a:r>
              <a:rPr lang="cs-CZ" sz="4000" b="1" dirty="0" err="1">
                <a:solidFill>
                  <a:srgbClr val="C00000"/>
                </a:solidFill>
              </a:rPr>
              <a:t>Facility</a:t>
            </a:r>
            <a:r>
              <a:rPr lang="cs-CZ" sz="4000" b="1" dirty="0">
                <a:solidFill>
                  <a:srgbClr val="C00000"/>
                </a:solidFill>
              </a:rPr>
              <a:t> management </a:t>
            </a:r>
            <a:r>
              <a:rPr lang="cs-CZ" sz="4000" b="1" dirty="0" smtClean="0">
                <a:solidFill>
                  <a:srgbClr val="C00000"/>
                </a:solidFill>
              </a:rPr>
              <a:t/>
            </a:r>
            <a:br>
              <a:rPr lang="cs-CZ" sz="4000" b="1" dirty="0" smtClean="0">
                <a:solidFill>
                  <a:srgbClr val="C00000"/>
                </a:solidFill>
              </a:rPr>
            </a:br>
            <a:r>
              <a:rPr lang="cs-CZ" sz="4000" b="1" dirty="0" smtClean="0">
                <a:solidFill>
                  <a:srgbClr val="C00000"/>
                </a:solidFill>
              </a:rPr>
              <a:t>IV.</a:t>
            </a:r>
            <a:endParaRPr lang="cs-CZ" sz="4000" b="1" dirty="0">
              <a:solidFill>
                <a:srgbClr val="C00000"/>
              </a:solidFill>
            </a:endParaRPr>
          </a:p>
        </p:txBody>
      </p:sp>
      <p:sp>
        <p:nvSpPr>
          <p:cNvPr id="5" name="Podnadpis 4"/>
          <p:cNvSpPr>
            <a:spLocks noGrp="1"/>
          </p:cNvSpPr>
          <p:nvPr>
            <p:ph type="subTitle" idx="1"/>
          </p:nvPr>
        </p:nvSpPr>
        <p:spPr/>
        <p:txBody>
          <a:bodyPr/>
          <a:lstStyle/>
          <a:p>
            <a:endParaRPr lang="cs-CZ"/>
          </a:p>
        </p:txBody>
      </p:sp>
    </p:spTree>
    <p:extLst>
      <p:ext uri="{BB962C8B-B14F-4D97-AF65-F5344CB8AC3E}">
        <p14:creationId xmlns:p14="http://schemas.microsoft.com/office/powerpoint/2010/main" val="120539344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1219200" y="228600"/>
            <a:ext cx="7724775" cy="1531938"/>
          </a:xfrm>
        </p:spPr>
        <p:txBody>
          <a:bodyPr/>
          <a:lstStyle/>
          <a:p>
            <a:pPr algn="ctr"/>
            <a:r>
              <a:rPr lang="cs-CZ" altLang="cs-CZ" b="1" dirty="0"/>
              <a:t>HODNOTOVÝ ŘETĚZEC</a:t>
            </a:r>
            <a:br>
              <a:rPr lang="cs-CZ" altLang="cs-CZ" b="1" dirty="0"/>
            </a:br>
            <a:r>
              <a:rPr lang="cs-CZ" altLang="cs-CZ" b="1" dirty="0"/>
              <a:t>(M. Porter)</a:t>
            </a:r>
          </a:p>
        </p:txBody>
      </p:sp>
      <p:graphicFrame>
        <p:nvGraphicFramePr>
          <p:cNvPr id="104451" name="Object 3"/>
          <p:cNvGraphicFramePr>
            <a:graphicFrameLocks noChangeAspect="1"/>
          </p:cNvGraphicFramePr>
          <p:nvPr/>
        </p:nvGraphicFramePr>
        <p:xfrm>
          <a:off x="914400" y="2057400"/>
          <a:ext cx="7848600" cy="4572000"/>
        </p:xfrm>
        <a:graphic>
          <a:graphicData uri="http://schemas.openxmlformats.org/presentationml/2006/ole">
            <mc:AlternateContent xmlns:mc="http://schemas.openxmlformats.org/markup-compatibility/2006">
              <mc:Choice xmlns:v="urn:schemas-microsoft-com:vml" Requires="v">
                <p:oleObj spid="_x0000_s20482" name="Rastrový obrázek" r:id="rId3" imgW="6897063" imgH="5571429" progId="Paint.Picture">
                  <p:embed/>
                </p:oleObj>
              </mc:Choice>
              <mc:Fallback>
                <p:oleObj name="Rastrový obrázek" r:id="rId3" imgW="6897063" imgH="5571429" progId="Paint.Picture">
                  <p:embed/>
                  <p:pic>
                    <p:nvPicPr>
                      <p:cNvPr id="10445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057400"/>
                        <a:ext cx="7848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78085384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SBU</a:t>
            </a:r>
          </a:p>
        </p:txBody>
      </p:sp>
      <p:sp>
        <p:nvSpPr>
          <p:cNvPr id="3" name="Zástupný symbol pro obsah 2"/>
          <p:cNvSpPr>
            <a:spLocks noGrp="1"/>
          </p:cNvSpPr>
          <p:nvPr>
            <p:ph idx="1"/>
          </p:nvPr>
        </p:nvSpPr>
        <p:spPr/>
        <p:txBody>
          <a:bodyPr>
            <a:normAutofit/>
          </a:bodyPr>
          <a:lstStyle/>
          <a:p>
            <a:r>
              <a:rPr lang="cs-CZ" dirty="0"/>
              <a:t>Strategická obchodní jednotka (</a:t>
            </a:r>
            <a:r>
              <a:rPr lang="cs-CZ" i="1" dirty="0" err="1"/>
              <a:t>Strategic</a:t>
            </a:r>
            <a:r>
              <a:rPr lang="cs-CZ" i="1" dirty="0"/>
              <a:t> Business Unit - SBU</a:t>
            </a:r>
            <a:r>
              <a:rPr lang="cs-CZ" dirty="0"/>
              <a:t>) je definována určením skupiny zákazníků a jejich potřeb, jež hodlá firma uspokojovat a k tomu používá specifické technologie výroby.</a:t>
            </a:r>
          </a:p>
          <a:p>
            <a:r>
              <a:rPr lang="cs-CZ" dirty="0"/>
              <a:t>Důvodem k členění aktivit podniku pomocí SBU je nutnost formulace samostatné business strategie pro konkrétní SBU. </a:t>
            </a:r>
          </a:p>
          <a:p>
            <a:endParaRPr lang="cs-CZ" sz="2000" dirty="0"/>
          </a:p>
        </p:txBody>
      </p:sp>
      <p:sp>
        <p:nvSpPr>
          <p:cNvPr id="4" name="TextovéPole 3"/>
          <p:cNvSpPr txBox="1"/>
          <p:nvPr/>
        </p:nvSpPr>
        <p:spPr>
          <a:xfrm>
            <a:off x="901541" y="5805264"/>
            <a:ext cx="7704856" cy="400110"/>
          </a:xfrm>
          <a:prstGeom prst="rect">
            <a:avLst/>
          </a:prstGeom>
          <a:noFill/>
        </p:spPr>
        <p:txBody>
          <a:bodyPr wrap="square" rtlCol="0">
            <a:spAutoFit/>
          </a:bodyPr>
          <a:lstStyle/>
          <a:p>
            <a:pPr lvl="0"/>
            <a:r>
              <a:rPr lang="cs-CZ" sz="1000" dirty="0"/>
              <a:t>Zdroj: KEŘKOVSKÝ, M., VYKYPĚL, </a:t>
            </a:r>
            <a:r>
              <a:rPr lang="cs-CZ" sz="1000" dirty="0" err="1"/>
              <a:t>O.,</a:t>
            </a:r>
            <a:r>
              <a:rPr lang="cs-CZ" sz="1000" i="1" dirty="0" err="1"/>
              <a:t>Strategické</a:t>
            </a:r>
            <a:r>
              <a:rPr lang="cs-CZ" sz="1000" i="1" dirty="0"/>
              <a:t> řízení – teorie pro praxi</a:t>
            </a:r>
            <a:r>
              <a:rPr lang="cs-CZ" sz="1000" dirty="0"/>
              <a:t>, 1.vyd., Praha: </a:t>
            </a:r>
            <a:r>
              <a:rPr lang="cs-CZ" sz="1000" dirty="0" err="1"/>
              <a:t>C.H.Beck</a:t>
            </a:r>
            <a:r>
              <a:rPr lang="cs-CZ" sz="1000" dirty="0"/>
              <a:t>, 2002, 172 s., ISBN 80-7179-578-X</a:t>
            </a:r>
          </a:p>
          <a:p>
            <a:endParaRPr lang="cs-CZ" sz="1000" dirty="0"/>
          </a:p>
        </p:txBody>
      </p:sp>
    </p:spTree>
    <p:extLst>
      <p:ext uri="{BB962C8B-B14F-4D97-AF65-F5344CB8AC3E}">
        <p14:creationId xmlns:p14="http://schemas.microsoft.com/office/powerpoint/2010/main" val="67930932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1219200" y="381000"/>
            <a:ext cx="7793038" cy="922338"/>
          </a:xfrm>
        </p:spPr>
        <p:txBody>
          <a:bodyPr/>
          <a:lstStyle/>
          <a:p>
            <a:pPr algn="ctr"/>
            <a:r>
              <a:rPr lang="cs-CZ" altLang="cs-CZ" sz="4000" b="1" dirty="0"/>
              <a:t>HODNOTOTVORNÉ ČINNOSTI</a:t>
            </a:r>
          </a:p>
        </p:txBody>
      </p:sp>
      <p:sp>
        <p:nvSpPr>
          <p:cNvPr id="172035" name="Rectangle 3"/>
          <p:cNvSpPr>
            <a:spLocks noGrp="1" noChangeArrowheads="1"/>
          </p:cNvSpPr>
          <p:nvPr>
            <p:ph idx="1"/>
          </p:nvPr>
        </p:nvSpPr>
        <p:spPr>
          <a:xfrm>
            <a:off x="228600" y="2438400"/>
            <a:ext cx="8726488" cy="4114800"/>
          </a:xfrm>
        </p:spPr>
        <p:txBody>
          <a:bodyPr/>
          <a:lstStyle/>
          <a:p>
            <a:r>
              <a:rPr lang="cs-CZ" altLang="cs-CZ" sz="2800" b="1" dirty="0">
                <a:solidFill>
                  <a:srgbClr val="FF0000"/>
                </a:solidFill>
              </a:rPr>
              <a:t>Primární (základní) činnosti </a:t>
            </a:r>
            <a:r>
              <a:rPr lang="cs-CZ" altLang="cs-CZ" sz="2800" dirty="0"/>
              <a:t>– v každém podniku lze primární činnosti rozdělit do 5 generických kategorií (řízení vstupních a výstupních operací – logistika, výroba a provoz, marketing a provoz, servisní služby)</a:t>
            </a:r>
          </a:p>
          <a:p>
            <a:r>
              <a:rPr lang="cs-CZ" altLang="cs-CZ" sz="2800" b="1" dirty="0">
                <a:solidFill>
                  <a:srgbClr val="FF0000"/>
                </a:solidFill>
              </a:rPr>
              <a:t>Podpůrné činnosti </a:t>
            </a:r>
            <a:r>
              <a:rPr lang="cs-CZ" altLang="cs-CZ" sz="2800" dirty="0"/>
              <a:t>– napomáhají primárním činnostem i sobě navzájem tím, že obstarávají vstupy, technologii, pracovní síly a rozličné podnikové funkce</a:t>
            </a:r>
          </a:p>
        </p:txBody>
      </p:sp>
      <p:sp>
        <p:nvSpPr>
          <p:cNvPr id="2" name="TextovéPole 1"/>
          <p:cNvSpPr txBox="1"/>
          <p:nvPr/>
        </p:nvSpPr>
        <p:spPr>
          <a:xfrm>
            <a:off x="395536" y="5877272"/>
            <a:ext cx="8208912" cy="553998"/>
          </a:xfrm>
          <a:prstGeom prst="rect">
            <a:avLst/>
          </a:prstGeom>
          <a:noFill/>
        </p:spPr>
        <p:txBody>
          <a:bodyPr wrap="square" rtlCol="0">
            <a:spAutoFit/>
          </a:bodyPr>
          <a:lstStyle/>
          <a:p>
            <a:r>
              <a:rPr lang="cs-CZ" altLang="cs-CZ" sz="1000" dirty="0"/>
              <a:t>Zdroj: VYSKOČIL, V. K. a kol. </a:t>
            </a:r>
            <a:r>
              <a:rPr lang="cs-CZ" altLang="cs-CZ" sz="1000" i="1" dirty="0"/>
              <a:t>Management podpůrných procesů – </a:t>
            </a:r>
            <a:r>
              <a:rPr lang="cs-CZ" altLang="cs-CZ" sz="1000" i="1" dirty="0" err="1"/>
              <a:t>Facility</a:t>
            </a:r>
            <a:r>
              <a:rPr lang="cs-CZ" altLang="cs-CZ" sz="1000" i="1" dirty="0"/>
              <a:t> Management</a:t>
            </a:r>
            <a:r>
              <a:rPr lang="cs-CZ" altLang="cs-CZ" sz="1000" dirty="0"/>
              <a:t>, 1. vyd., Praha: Professional </a:t>
            </a:r>
            <a:r>
              <a:rPr lang="cs-CZ" altLang="cs-CZ" sz="1000" dirty="0" err="1"/>
              <a:t>Publishing</a:t>
            </a:r>
            <a:r>
              <a:rPr lang="cs-CZ" altLang="cs-CZ" sz="1000" dirty="0"/>
              <a:t>, 2010, 415 s. ISBN 978-80-7431-022-5</a:t>
            </a:r>
          </a:p>
          <a:p>
            <a:endParaRPr lang="cs-CZ" sz="1000" dirty="0"/>
          </a:p>
        </p:txBody>
      </p:sp>
    </p:spTree>
    <p:extLst>
      <p:ext uri="{BB962C8B-B14F-4D97-AF65-F5344CB8AC3E}">
        <p14:creationId xmlns:p14="http://schemas.microsoft.com/office/powerpoint/2010/main" val="91295164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a:bodyPr>
          <a:lstStyle/>
          <a:p>
            <a:r>
              <a:rPr lang="cs-CZ" b="1" dirty="0"/>
              <a:t>Primární vs. Podpůrné procesy</a:t>
            </a:r>
          </a:p>
        </p:txBody>
      </p:sp>
      <p:sp>
        <p:nvSpPr>
          <p:cNvPr id="4" name="Zástupný symbol pro text 3"/>
          <p:cNvSpPr>
            <a:spLocks noGrp="1"/>
          </p:cNvSpPr>
          <p:nvPr>
            <p:ph type="body" idx="1"/>
          </p:nvPr>
        </p:nvSpPr>
        <p:spPr/>
        <p:txBody>
          <a:bodyPr>
            <a:normAutofit fontScale="92500"/>
          </a:bodyPr>
          <a:lstStyle/>
          <a:p>
            <a:r>
              <a:rPr lang="cs-CZ" dirty="0"/>
              <a:t>Primární procesy, </a:t>
            </a:r>
            <a:r>
              <a:rPr lang="cs-CZ" dirty="0" err="1"/>
              <a:t>core</a:t>
            </a:r>
            <a:r>
              <a:rPr lang="cs-CZ" dirty="0"/>
              <a:t> business</a:t>
            </a:r>
          </a:p>
        </p:txBody>
      </p:sp>
      <p:sp>
        <p:nvSpPr>
          <p:cNvPr id="5" name="Zástupný symbol pro obsah 4"/>
          <p:cNvSpPr>
            <a:spLocks noGrp="1"/>
          </p:cNvSpPr>
          <p:nvPr>
            <p:ph sz="half" idx="2"/>
          </p:nvPr>
        </p:nvSpPr>
        <p:spPr/>
        <p:txBody>
          <a:bodyPr>
            <a:normAutofit lnSpcReduction="10000"/>
          </a:bodyPr>
          <a:lstStyle/>
          <a:p>
            <a:r>
              <a:rPr lang="cs-CZ" dirty="0"/>
              <a:t>Procesy, pro které podnik byl vytvořen, konkurenční výhoda podniku</a:t>
            </a:r>
          </a:p>
          <a:p>
            <a:r>
              <a:rPr lang="cs-CZ" dirty="0"/>
              <a:t>Procesy, které přináší podniků zisk</a:t>
            </a:r>
          </a:p>
          <a:p>
            <a:r>
              <a:rPr lang="cs-CZ" dirty="0"/>
              <a:t>Procesy, které realizují mise (strategické cíle) podniku</a:t>
            </a:r>
          </a:p>
          <a:p>
            <a:endParaRPr lang="cs-CZ" i="1" dirty="0"/>
          </a:p>
          <a:p>
            <a:pPr marL="0" indent="0">
              <a:buNone/>
            </a:pPr>
            <a:r>
              <a:rPr lang="cs-CZ" i="1" dirty="0"/>
              <a:t>Příklad: výroba, distribuce, marketing a obchod</a:t>
            </a:r>
          </a:p>
          <a:p>
            <a:endParaRPr lang="cs-CZ" dirty="0"/>
          </a:p>
        </p:txBody>
      </p:sp>
      <p:sp>
        <p:nvSpPr>
          <p:cNvPr id="6" name="Zástupný symbol pro text 5"/>
          <p:cNvSpPr>
            <a:spLocks noGrp="1"/>
          </p:cNvSpPr>
          <p:nvPr>
            <p:ph type="body" sz="quarter" idx="3"/>
          </p:nvPr>
        </p:nvSpPr>
        <p:spPr/>
        <p:txBody>
          <a:bodyPr>
            <a:normAutofit fontScale="92500" lnSpcReduction="20000"/>
          </a:bodyPr>
          <a:lstStyle/>
          <a:p>
            <a:r>
              <a:rPr lang="cs-CZ" dirty="0"/>
              <a:t>Podpůrné procesy, </a:t>
            </a:r>
            <a:r>
              <a:rPr lang="cs-CZ" dirty="0" err="1"/>
              <a:t>facility</a:t>
            </a:r>
            <a:r>
              <a:rPr lang="cs-CZ" dirty="0"/>
              <a:t> management</a:t>
            </a:r>
          </a:p>
        </p:txBody>
      </p:sp>
      <p:sp>
        <p:nvSpPr>
          <p:cNvPr id="7" name="Zástupný symbol pro obsah 6"/>
          <p:cNvSpPr>
            <a:spLocks noGrp="1"/>
          </p:cNvSpPr>
          <p:nvPr>
            <p:ph sz="quarter" idx="4"/>
          </p:nvPr>
        </p:nvSpPr>
        <p:spPr/>
        <p:txBody>
          <a:bodyPr>
            <a:normAutofit fontScale="92500"/>
          </a:bodyPr>
          <a:lstStyle/>
          <a:p>
            <a:r>
              <a:rPr lang="cs-CZ" dirty="0"/>
              <a:t>Procesy, které nejsou konkurenční výhodou podniku</a:t>
            </a:r>
          </a:p>
          <a:p>
            <a:r>
              <a:rPr lang="cs-CZ" dirty="0"/>
              <a:t>Procesy, při úspěšné realizací kterých mohou vznikat úspory, </a:t>
            </a:r>
          </a:p>
          <a:p>
            <a:r>
              <a:rPr lang="cs-CZ" dirty="0"/>
              <a:t>Procesy, které podporují základní podnikání</a:t>
            </a:r>
          </a:p>
          <a:p>
            <a:endParaRPr lang="cs-CZ" dirty="0"/>
          </a:p>
          <a:p>
            <a:endParaRPr lang="cs-CZ" dirty="0"/>
          </a:p>
          <a:p>
            <a:pPr marL="0" indent="0">
              <a:buNone/>
            </a:pPr>
            <a:r>
              <a:rPr lang="cs-CZ" i="1" dirty="0"/>
              <a:t>Příklad: infrastruktura podniku, obstaravatelská činnost</a:t>
            </a:r>
          </a:p>
          <a:p>
            <a:endParaRPr lang="cs-CZ" dirty="0"/>
          </a:p>
        </p:txBody>
      </p:sp>
    </p:spTree>
    <p:extLst>
      <p:ext uri="{BB962C8B-B14F-4D97-AF65-F5344CB8AC3E}">
        <p14:creationId xmlns:p14="http://schemas.microsoft.com/office/powerpoint/2010/main" val="45574014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3004</TotalTime>
  <Words>8417</Words>
  <Application>Microsoft Office PowerPoint</Application>
  <PresentationFormat>Předvádění na obrazovce (4:3)</PresentationFormat>
  <Paragraphs>1164</Paragraphs>
  <Slides>139</Slides>
  <Notes>96</Notes>
  <HiddenSlides>0</HiddenSlides>
  <MMClips>0</MMClips>
  <ScaleCrop>false</ScaleCrop>
  <HeadingPairs>
    <vt:vector size="8" baseType="variant">
      <vt:variant>
        <vt:lpstr>Použitá písma</vt:lpstr>
      </vt:variant>
      <vt:variant>
        <vt:i4>7</vt:i4>
      </vt:variant>
      <vt:variant>
        <vt:lpstr>Motiv</vt:lpstr>
      </vt:variant>
      <vt:variant>
        <vt:i4>1</vt:i4>
      </vt:variant>
      <vt:variant>
        <vt:lpstr>Vložené servery OLE</vt:lpstr>
      </vt:variant>
      <vt:variant>
        <vt:i4>5</vt:i4>
      </vt:variant>
      <vt:variant>
        <vt:lpstr>Nadpisy snímků</vt:lpstr>
      </vt:variant>
      <vt:variant>
        <vt:i4>139</vt:i4>
      </vt:variant>
    </vt:vector>
  </HeadingPairs>
  <TitlesOfParts>
    <vt:vector size="152" baseType="lpstr">
      <vt:lpstr>Arial</vt:lpstr>
      <vt:lpstr>Calibri</vt:lpstr>
      <vt:lpstr>Cambria Math</vt:lpstr>
      <vt:lpstr>Symbol</vt:lpstr>
      <vt:lpstr>Times New Roman</vt:lpstr>
      <vt:lpstr>Verdana</vt:lpstr>
      <vt:lpstr>Wingdings</vt:lpstr>
      <vt:lpstr>1_Office Theme</vt:lpstr>
      <vt:lpstr>Equation</vt:lpstr>
      <vt:lpstr>Microsoft Equation 2.0</vt:lpstr>
      <vt:lpstr>Organizační diagram</vt:lpstr>
      <vt:lpstr>Rovnice</vt:lpstr>
      <vt:lpstr>Rastrový obrázek</vt:lpstr>
      <vt:lpstr>Průběžná oba výroby komponent  I.</vt:lpstr>
      <vt:lpstr>Vztah průběžné doby zakázky a její výroby</vt:lpstr>
      <vt:lpstr>Členění výrobního procesu:</vt:lpstr>
      <vt:lpstr>Členění výrobního procesu</vt:lpstr>
      <vt:lpstr>Členění výrobního procesu</vt:lpstr>
      <vt:lpstr>Průběžná doba výroby</vt:lpstr>
      <vt:lpstr>Pracnost výrobku. Průběžná doba výroby komponent</vt:lpstr>
      <vt:lpstr>Výrobní a dopravní dávka</vt:lpstr>
      <vt:lpstr>Výpočet normativní průběžné doby dávky součástí</vt:lpstr>
      <vt:lpstr>Způsoby předávání komponent </vt:lpstr>
      <vt:lpstr>Postupný způsob předávávání dílů</vt:lpstr>
      <vt:lpstr>Postupné předávání dílů</vt:lpstr>
      <vt:lpstr>Souběžný způsob předávání dílů</vt:lpstr>
      <vt:lpstr>Souběžné předávání dílů</vt:lpstr>
      <vt:lpstr>Smíšený způsob</vt:lpstr>
      <vt:lpstr>Smíšené předávání dílů</vt:lpstr>
      <vt:lpstr>Příklad 1.</vt:lpstr>
      <vt:lpstr>Příklad 1- řešení. Postupné předávání dílů</vt:lpstr>
      <vt:lpstr>Příklad 1- řešení. Souběžné předávání dílů</vt:lpstr>
      <vt:lpstr>Příklad 1- řešení. Smíšený způsob předávání dílů</vt:lpstr>
      <vt:lpstr>Výpočet průběžné doby výroby složitého výrobku</vt:lpstr>
      <vt:lpstr>Plánování výrobního procesu II.</vt:lpstr>
      <vt:lpstr>THN výrobní kapacity</vt:lpstr>
      <vt:lpstr>Propočet THN výrobních kapacit</vt:lpstr>
      <vt:lpstr>Kapacitní norma</vt:lpstr>
      <vt:lpstr>Přístup k analýze výrobních kapacit</vt:lpstr>
      <vt:lpstr>Metody stanovení kapacitních norem</vt:lpstr>
      <vt:lpstr>Plánování výrobních kapacit </vt:lpstr>
      <vt:lpstr>Řízení kapacity</vt:lpstr>
      <vt:lpstr>Plánování kapacit</vt:lpstr>
      <vt:lpstr>Časový fond výrobního zařízení</vt:lpstr>
      <vt:lpstr>Časový fond výrobního zařízení</vt:lpstr>
      <vt:lpstr>Fond pracovního času pracovníka ve dnech</vt:lpstr>
      <vt:lpstr>Druhy výrobního zařízení</vt:lpstr>
      <vt:lpstr>Normy času zpracování</vt:lpstr>
      <vt:lpstr>Normy času zpracování</vt:lpstr>
      <vt:lpstr>Ukazatel práce pracovníka</vt:lpstr>
      <vt:lpstr>Výrobní kapacita pracoviště</vt:lpstr>
      <vt:lpstr>Počet pracovišť pro dosažení požadované kapacity</vt:lpstr>
      <vt:lpstr>Kapacita montážních pracovišť</vt:lpstr>
      <vt:lpstr>Velikost montážní plochy pro dosažení požadované kapacity</vt:lpstr>
      <vt:lpstr>Převedený výrobní program</vt:lpstr>
      <vt:lpstr>Počet strojů které je nutno přidat/ odebrat</vt:lpstr>
      <vt:lpstr>Řízení kapacity</vt:lpstr>
      <vt:lpstr>Příklad: Plánování výrobních kapacit</vt:lpstr>
      <vt:lpstr>Příklad 1. Plánování výrobních kapacit </vt:lpstr>
      <vt:lpstr>Příklad 1. Plánování výrobních kapacit </vt:lpstr>
      <vt:lpstr>Příklad 1. Plánování výrobních kapacit </vt:lpstr>
      <vt:lpstr>Příklad 1- řešení:</vt:lpstr>
      <vt:lpstr>Příklad 1- řešení:</vt:lpstr>
      <vt:lpstr>Příklad 1- řešení:</vt:lpstr>
      <vt:lpstr>Standardní plán práce linky</vt:lpstr>
      <vt:lpstr>Podklady:</vt:lpstr>
      <vt:lpstr>Formy</vt:lpstr>
      <vt:lpstr>Výrobní náklady, jejich struktura a význam III.</vt:lpstr>
      <vt:lpstr>Moderní přístupy k řízení výrobních nákladů</vt:lpstr>
      <vt:lpstr>1) Nejvýhodnější je respektovat ekonomické zákonitosti</vt:lpstr>
      <vt:lpstr>2) Optimalizace nákladů v krátkém období</vt:lpstr>
      <vt:lpstr>3) Optimalizace nákladů v  dlouhém období</vt:lpstr>
      <vt:lpstr>4) break-even analýza</vt:lpstr>
      <vt:lpstr>Výrobní náklady: příklad 1</vt:lpstr>
      <vt:lpstr>Řešení 1: bod zvratu</vt:lpstr>
      <vt:lpstr>Řešení 1: rovnováha- maximalizace zisku</vt:lpstr>
      <vt:lpstr>5) Target costing</vt:lpstr>
      <vt:lpstr>6) Benchmarking</vt:lpstr>
      <vt:lpstr>7) Optimalizace výrobních dávek</vt:lpstr>
      <vt:lpstr>8) Klasifikace ABC</vt:lpstr>
      <vt:lpstr>9) Řízení materiálového toku </vt:lpstr>
      <vt:lpstr>Klasifikace nákladů</vt:lpstr>
      <vt:lpstr>Kalkulace</vt:lpstr>
      <vt:lpstr>Poměrové ukazatele</vt:lpstr>
      <vt:lpstr>Manažerské pojetí nákladů</vt:lpstr>
      <vt:lpstr>Výrobní strategie a výrobní náklady (příklad 2.)</vt:lpstr>
      <vt:lpstr>Řešení příkladu 2.</vt:lpstr>
      <vt:lpstr>Výrobní strategie a výrobní náklady (příklad 3.)</vt:lpstr>
      <vt:lpstr>Řešení příkladu 3.</vt:lpstr>
      <vt:lpstr>Příklad 4</vt:lpstr>
      <vt:lpstr>Řešení:</vt:lpstr>
      <vt:lpstr>Grafické znázornění (1/2)</vt:lpstr>
      <vt:lpstr>Grafické znázornění (2/2)</vt:lpstr>
      <vt:lpstr>Odpověď:</vt:lpstr>
      <vt:lpstr>Kalkulace. Příklad 5.</vt:lpstr>
      <vt:lpstr>Řešení příkladu 5.</vt:lpstr>
      <vt:lpstr>Příklad č. 6</vt:lpstr>
      <vt:lpstr>Příklad č. 6</vt:lpstr>
      <vt:lpstr>Příklad č. 6</vt:lpstr>
      <vt:lpstr>Příklad č. 6</vt:lpstr>
      <vt:lpstr>Příklad č. 6</vt:lpstr>
      <vt:lpstr>Příklad č. 6</vt:lpstr>
      <vt:lpstr>Příklad č. 6</vt:lpstr>
      <vt:lpstr>Příklad č. 6</vt:lpstr>
      <vt:lpstr>Příklad č. 6</vt:lpstr>
      <vt:lpstr>Příklad č. 6</vt:lpstr>
      <vt:lpstr>Příklad č. 6</vt:lpstr>
      <vt:lpstr>Hospodaření s nářadím a Facility management  IV.</vt:lpstr>
      <vt:lpstr>HODNOTOVÝ ŘETĚZEC (M. Porter)</vt:lpstr>
      <vt:lpstr>SBU</vt:lpstr>
      <vt:lpstr>HODNOTOTVORNÉ ČINNOSTI</vt:lpstr>
      <vt:lpstr>Primární vs. Podpůrné procesy</vt:lpstr>
      <vt:lpstr>PROCES ŘÍZENÍ PODPŮRNÝCH ČINNOSTÍ</vt:lpstr>
      <vt:lpstr>VÝVOJ FACILITY MANAGEMENTU</vt:lpstr>
      <vt:lpstr>Cíle a metody řízení podpůrných procesů</vt:lpstr>
      <vt:lpstr>PRINCIP „ŠTÍHLÉ VÝROBY“</vt:lpstr>
      <vt:lpstr>„Štíhlý management“- 10 HLAVNÍCH DŮVODŮ ZEŠTÍHLENÍ VÝROBY (1)</vt:lpstr>
      <vt:lpstr>„Štíhlý management“-  10 HLAVNÍCH DŮVODŮ ZEŠTÍHLENÍ VÝROBY (2)</vt:lpstr>
      <vt:lpstr>„Štíhlý management“- 10 HLAVNÍCH DŮVODŮ ZEŠTÍHLENÍ VÝROBY (3)</vt:lpstr>
      <vt:lpstr>„Štíhlý management“- RIZIKA ROZHODNUTÍ O POUŽITÍ METODY „ZEŠTÍHLENÍ VÝROBY“</vt:lpstr>
      <vt:lpstr>CÍL METODY FM – SYNERGIE „3P“</vt:lpstr>
      <vt:lpstr>FACILITY MANAGEMENT</vt:lpstr>
      <vt:lpstr>MANAGEMENT PODPŮRNÝCH ČINNOSTÍ</vt:lpstr>
      <vt:lpstr>Hlavní skupiny podpůrných činností</vt:lpstr>
      <vt:lpstr>Management obsluhy výroby</vt:lpstr>
      <vt:lpstr>Základní druhy obslužných činností:</vt:lpstr>
      <vt:lpstr>Požadavky:</vt:lpstr>
      <vt:lpstr>Způsoby obsluhy výroby</vt:lpstr>
      <vt:lpstr>Materiálové hospodářství</vt:lpstr>
      <vt:lpstr>Údržbářská a opravárenská činnost</vt:lpstr>
      <vt:lpstr>Výkony během cyklu oprav</vt:lpstr>
      <vt:lpstr>Pojem hospodaření nářadím</vt:lpstr>
      <vt:lpstr>Hospodaření nářadím</vt:lpstr>
      <vt:lpstr>Hlediska třídění nářadí</vt:lpstr>
      <vt:lpstr>Technologické hledisko</vt:lpstr>
      <vt:lpstr>Hledisko použitelnosti a zúčtování nákladů</vt:lpstr>
      <vt:lpstr>Hledisko uplatnění ve výrobě podle pořadí potřeby</vt:lpstr>
      <vt:lpstr>Prezentace aplikace PowerPoint</vt:lpstr>
      <vt:lpstr>Hospodárnost voleného nářadí</vt:lpstr>
      <vt:lpstr>Hospodárnost voleného nářadí</vt:lpstr>
      <vt:lpstr>Hrubá úspora na výrobních nákladech při opracování jedné součásti:</vt:lpstr>
      <vt:lpstr>Úspora na materiálu</vt:lpstr>
      <vt:lpstr>Spotřeba nářadí</vt:lpstr>
      <vt:lpstr>Životnost nářadí I</vt:lpstr>
      <vt:lpstr>Životnost nářadí II</vt:lpstr>
      <vt:lpstr>Norma spotřeby nářadí I</vt:lpstr>
      <vt:lpstr>Spotřeba nářadí II</vt:lpstr>
      <vt:lpstr>Norma spotřeby nářadí III</vt:lpstr>
      <vt:lpstr>Řízení výše zásob nářadí (potřeba nářadí) I</vt:lpstr>
      <vt:lpstr>Příklad 1. Hospodaření nářadím: zadání </vt:lpstr>
      <vt:lpstr>Příklad 1: řešení</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ChytilovaE</dc:creator>
  <cp:lastModifiedBy>skr0004</cp:lastModifiedBy>
  <cp:revision>109</cp:revision>
  <cp:lastPrinted>2019-09-18T10:31:58Z</cp:lastPrinted>
  <dcterms:created xsi:type="dcterms:W3CDTF">2016-09-20T11:02:43Z</dcterms:created>
  <dcterms:modified xsi:type="dcterms:W3CDTF">2023-10-22T10:44:44Z</dcterms:modified>
</cp:coreProperties>
</file>